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drawings/drawing4.xml" ContentType="application/vnd.openxmlformats-officedocument.drawingml.chartshapes+xml"/>
  <Override PartName="/ppt/charts/chart8.xml" ContentType="application/vnd.openxmlformats-officedocument.drawingml.chart+xml"/>
  <Override PartName="/ppt/drawings/drawing5.xml" ContentType="application/vnd.openxmlformats-officedocument.drawingml.chartshapes+xml"/>
  <Override PartName="/ppt/charts/chart9.xml" ContentType="application/vnd.openxmlformats-officedocument.drawingml.chart+xml"/>
  <Override PartName="/ppt/drawings/drawing6.xml" ContentType="application/vnd.openxmlformats-officedocument.drawingml.chartshape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0" r:id="rId2"/>
    <p:sldId id="311" r:id="rId3"/>
    <p:sldId id="312" r:id="rId4"/>
    <p:sldId id="313" r:id="rId5"/>
    <p:sldId id="340" r:id="rId6"/>
    <p:sldId id="315" r:id="rId7"/>
    <p:sldId id="316" r:id="rId8"/>
    <p:sldId id="317" r:id="rId9"/>
    <p:sldId id="282" r:id="rId10"/>
    <p:sldId id="283" r:id="rId11"/>
    <p:sldId id="318" r:id="rId12"/>
    <p:sldId id="260" r:id="rId13"/>
    <p:sldId id="287" r:id="rId14"/>
    <p:sldId id="286" r:id="rId15"/>
    <p:sldId id="303" r:id="rId16"/>
    <p:sldId id="258" r:id="rId17"/>
    <p:sldId id="285" r:id="rId18"/>
    <p:sldId id="302" r:id="rId19"/>
    <p:sldId id="284" r:id="rId20"/>
    <p:sldId id="289" r:id="rId21"/>
    <p:sldId id="307" r:id="rId22"/>
    <p:sldId id="308" r:id="rId23"/>
    <p:sldId id="290" r:id="rId24"/>
    <p:sldId id="291" r:id="rId25"/>
    <p:sldId id="304" r:id="rId26"/>
    <p:sldId id="292" r:id="rId27"/>
    <p:sldId id="293" r:id="rId28"/>
    <p:sldId id="305" r:id="rId29"/>
    <p:sldId id="294" r:id="rId30"/>
    <p:sldId id="295" r:id="rId31"/>
    <p:sldId id="342" r:id="rId32"/>
    <p:sldId id="296" r:id="rId33"/>
    <p:sldId id="297" r:id="rId34"/>
    <p:sldId id="298" r:id="rId35"/>
    <p:sldId id="343" r:id="rId36"/>
    <p:sldId id="300" r:id="rId37"/>
    <p:sldId id="301" r:id="rId38"/>
    <p:sldId id="344" r:id="rId39"/>
    <p:sldId id="345" r:id="rId40"/>
    <p:sldId id="267" r:id="rId41"/>
    <p:sldId id="277" r:id="rId42"/>
    <p:sldId id="278" r:id="rId43"/>
    <p:sldId id="276" r:id="rId44"/>
    <p:sldId id="279" r:id="rId45"/>
    <p:sldId id="280" r:id="rId46"/>
    <p:sldId id="261" r:id="rId47"/>
    <p:sldId id="262" r:id="rId48"/>
    <p:sldId id="265" r:id="rId49"/>
    <p:sldId id="266" r:id="rId50"/>
    <p:sldId id="269" r:id="rId51"/>
    <p:sldId id="268" r:id="rId52"/>
    <p:sldId id="320" r:id="rId53"/>
    <p:sldId id="321" r:id="rId54"/>
    <p:sldId id="322" r:id="rId55"/>
    <p:sldId id="323" r:id="rId56"/>
    <p:sldId id="324" r:id="rId57"/>
    <p:sldId id="329" r:id="rId58"/>
    <p:sldId id="327" r:id="rId59"/>
    <p:sldId id="331" r:id="rId60"/>
    <p:sldId id="332" r:id="rId61"/>
    <p:sldId id="328" r:id="rId62"/>
    <p:sldId id="330" r:id="rId63"/>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35" autoAdjust="0"/>
    <p:restoredTop sz="89587" autoAdjust="0"/>
  </p:normalViewPr>
  <p:slideViewPr>
    <p:cSldViewPr snapToGrid="0">
      <p:cViewPr>
        <p:scale>
          <a:sx n="40" d="100"/>
          <a:sy n="40" d="100"/>
        </p:scale>
        <p:origin x="-1584" y="-576"/>
      </p:cViewPr>
      <p:guideLst>
        <p:guide orient="horz" pos="2160"/>
        <p:guide pos="3840"/>
      </p:guideLst>
    </p:cSldViewPr>
  </p:slideViewPr>
  <p:outlineViewPr>
    <p:cViewPr>
      <p:scale>
        <a:sx n="33" d="100"/>
        <a:sy n="33" d="100"/>
      </p:scale>
      <p:origin x="0" y="717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oleObject" Target="file:///C:\Users\Anita%20Cabezas\Downloads\SAATY_PATATE.xlsx" TargetMode="Externa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D:\TESIS\Tesis_CAPITULOS\CAPITULO%20IV\SISTEMAS_ESTADISTICAS\Economico\D.%20ECONOMICO.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Libro1" TargetMode="External"/></Relationships>
</file>

<file path=ppt/charts/_rels/chart4.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2.xml"/><Relationship Id="rId1" Type="http://schemas.openxmlformats.org/officeDocument/2006/relationships/oleObject" Target="file:///C:\Users\Anita%20Cabezas\Downloads\SAATY_PATATE.xlsx" TargetMode="External"/><Relationship Id="rId4"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oleObject" Target="file:///D:\TESIS\Tesis_CAPITULOS\CAPITULO%20IV\SISTEMAS_ESTADISTICAS\Asentamientos\S.%20Asentamientos.xlsx" TargetMode="External"/></Relationships>
</file>

<file path=ppt/charts/_rels/chart6.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chartUserShapes" Target="../drawings/drawing3.xml"/><Relationship Id="rId1" Type="http://schemas.openxmlformats.org/officeDocument/2006/relationships/oleObject" Target="file:///C:\Users\Anita%20Cabezas\Downloads\SAATY_PATATE.xlsx" TargetMode="External"/><Relationship Id="rId4" Type="http://schemas.microsoft.com/office/2011/relationships/chartStyle" Target="style4.xml"/></Relationships>
</file>

<file path=ppt/charts/_rels/chart7.xml.rels><?xml version="1.0" encoding="UTF-8" standalone="yes"?>
<Relationships xmlns="http://schemas.openxmlformats.org/package/2006/relationships"><Relationship Id="rId3" Type="http://schemas.microsoft.com/office/2011/relationships/chartColorStyle" Target="colors5.xml"/><Relationship Id="rId2" Type="http://schemas.openxmlformats.org/officeDocument/2006/relationships/chartUserShapes" Target="../drawings/drawing4.xml"/><Relationship Id="rId1" Type="http://schemas.openxmlformats.org/officeDocument/2006/relationships/oleObject" Target="file:///C:\Users\Anita%20Cabezas\Downloads\SAATY_PATATE.xlsx" TargetMode="External"/><Relationship Id="rId4" Type="http://schemas.microsoft.com/office/2011/relationships/chartStyle" Target="style5.xml"/></Relationships>
</file>

<file path=ppt/charts/_rels/chart8.xml.rels><?xml version="1.0" encoding="UTF-8" standalone="yes"?>
<Relationships xmlns="http://schemas.openxmlformats.org/package/2006/relationships"><Relationship Id="rId3" Type="http://schemas.microsoft.com/office/2011/relationships/chartColorStyle" Target="colors6.xml"/><Relationship Id="rId2" Type="http://schemas.openxmlformats.org/officeDocument/2006/relationships/chartUserShapes" Target="../drawings/drawing5.xml"/><Relationship Id="rId1" Type="http://schemas.openxmlformats.org/officeDocument/2006/relationships/oleObject" Target="file:///C:\Users\Anita%20Cabezas\Downloads\SAATY_PATATE.xlsx" TargetMode="External"/><Relationship Id="rId4" Type="http://schemas.microsoft.com/office/2011/relationships/chartStyle" Target="style6.xml"/></Relationships>
</file>

<file path=ppt/charts/_rels/chart9.xml.rels><?xml version="1.0" encoding="UTF-8" standalone="yes"?>
<Relationships xmlns="http://schemas.openxmlformats.org/package/2006/relationships"><Relationship Id="rId3" Type="http://schemas.microsoft.com/office/2011/relationships/chartColorStyle" Target="colors7.xml"/><Relationship Id="rId2" Type="http://schemas.openxmlformats.org/officeDocument/2006/relationships/chartUserShapes" Target="../drawings/drawing6.xml"/><Relationship Id="rId1" Type="http://schemas.openxmlformats.org/officeDocument/2006/relationships/oleObject" Target="file:///C:\Users\Anita%20Cabezas\Downloads\SAATY_PATATE.xlsx" TargetMode="External"/><Relationship Id="rId4"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sz="1400" b="1">
                <a:solidFill>
                  <a:srgbClr val="00B050"/>
                </a:solidFill>
              </a:rPr>
              <a:t>SISTEMA BIOFÍSICO</a:t>
            </a:r>
          </a:p>
        </c:rich>
      </c:tx>
      <c:layout/>
      <c:overlay val="0"/>
      <c:spPr>
        <a:noFill/>
        <a:ln>
          <a:noFill/>
        </a:ln>
        <a:effectLst/>
      </c:spPr>
    </c:title>
    <c:autoTitleDeleted val="0"/>
    <c:plotArea>
      <c:layout>
        <c:manualLayout>
          <c:layoutTarget val="inner"/>
          <c:xMode val="edge"/>
          <c:yMode val="edge"/>
          <c:x val="0.16145737228941981"/>
          <c:y val="0.18803909202400901"/>
          <c:w val="0.36885318390835553"/>
          <c:h val="0.73846550659715349"/>
        </c:manualLayout>
      </c:layout>
      <c:radarChart>
        <c:radarStyle val="marker"/>
        <c:varyColors val="0"/>
        <c:ser>
          <c:idx val="0"/>
          <c:order val="0"/>
          <c:spPr>
            <a:ln w="28575" cap="rnd">
              <a:solidFill>
                <a:srgbClr val="00B050"/>
              </a:solidFill>
              <a:round/>
            </a:ln>
            <a:effectLst/>
          </c:spPr>
          <c:marker>
            <c:symbol val="circle"/>
            <c:size val="5"/>
            <c:spPr>
              <a:solidFill>
                <a:srgbClr val="00B050"/>
              </a:solidFill>
              <a:ln w="9525">
                <a:solidFill>
                  <a:srgbClr val="00B050"/>
                </a:solidFill>
              </a:ln>
              <a:effectLst/>
            </c:spPr>
          </c:marker>
          <c:cat>
            <c:strRef>
              <c:f>'[SAATY_PATATE.xlsx]Puntaje por variable'!$D$4:$D$10</c:f>
              <c:strCache>
                <c:ptCount val="7"/>
                <c:pt idx="0">
                  <c:v>V1</c:v>
                </c:pt>
                <c:pt idx="1">
                  <c:v>V2</c:v>
                </c:pt>
                <c:pt idx="2">
                  <c:v>V3</c:v>
                </c:pt>
                <c:pt idx="3">
                  <c:v>V4</c:v>
                </c:pt>
                <c:pt idx="4">
                  <c:v>V5</c:v>
                </c:pt>
                <c:pt idx="5">
                  <c:v>V6</c:v>
                </c:pt>
                <c:pt idx="6">
                  <c:v>V7</c:v>
                </c:pt>
              </c:strCache>
            </c:strRef>
          </c:cat>
          <c:val>
            <c:numRef>
              <c:f>'[SAATY_PATATE.xlsx]Puntaje por variable'!$H$4:$H$10</c:f>
              <c:numCache>
                <c:formatCode>0.00</c:formatCode>
                <c:ptCount val="7"/>
                <c:pt idx="0">
                  <c:v>15.742857142857142</c:v>
                </c:pt>
                <c:pt idx="1">
                  <c:v>47.010832776664444</c:v>
                </c:pt>
                <c:pt idx="2">
                  <c:v>27.533333333333331</c:v>
                </c:pt>
                <c:pt idx="3">
                  <c:v>100.00000000000001</c:v>
                </c:pt>
                <c:pt idx="4">
                  <c:v>84.191702432045773</c:v>
                </c:pt>
                <c:pt idx="5">
                  <c:v>80.885819094716396</c:v>
                </c:pt>
                <c:pt idx="6">
                  <c:v>64.662765090719247</c:v>
                </c:pt>
              </c:numCache>
            </c:numRef>
          </c:val>
        </c:ser>
        <c:dLbls>
          <c:showLegendKey val="0"/>
          <c:showVal val="0"/>
          <c:showCatName val="0"/>
          <c:showSerName val="0"/>
          <c:showPercent val="0"/>
          <c:showBubbleSize val="0"/>
        </c:dLbls>
        <c:axId val="44488192"/>
        <c:axId val="45148416"/>
      </c:radarChart>
      <c:catAx>
        <c:axId val="44488192"/>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45148416"/>
        <c:crosses val="autoZero"/>
        <c:auto val="1"/>
        <c:lblAlgn val="ctr"/>
        <c:lblOffset val="100"/>
        <c:noMultiLvlLbl val="0"/>
      </c:catAx>
      <c:valAx>
        <c:axId val="45148416"/>
        <c:scaling>
          <c:orientation val="minMax"/>
          <c:max val="100"/>
        </c:scaling>
        <c:delete val="0"/>
        <c:axPos val="l"/>
        <c:majorGridlines>
          <c:spPr>
            <a:ln w="9525" cap="flat" cmpd="sng" algn="ctr">
              <a:solidFill>
                <a:schemeClr val="bg1">
                  <a:lumMod val="6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4448819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900">
          <a:latin typeface="Times New Roman" panose="02020603050405020304" pitchFamily="18" charset="0"/>
          <a:cs typeface="Times New Roman" panose="02020603050405020304" pitchFamily="18" charset="0"/>
        </a:defRPr>
      </a:pPr>
      <a:endParaRPr lang="es-EC"/>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cap="all" spc="150" baseline="0">
                <a:solidFill>
                  <a:sysClr val="windowText" lastClr="000000"/>
                </a:solidFill>
                <a:latin typeface="Times New Roman" panose="02020603050405020304" pitchFamily="18" charset="0"/>
                <a:ea typeface="+mn-ea"/>
                <a:cs typeface="Times New Roman" panose="02020603050405020304" pitchFamily="18" charset="0"/>
              </a:defRPr>
            </a:pPr>
            <a:r>
              <a:rPr lang="es-EC" sz="1050">
                <a:solidFill>
                  <a:sysClr val="windowText" lastClr="000000"/>
                </a:solidFill>
              </a:rPr>
              <a:t>Cantidad de Establecimientos Económicos patate</a:t>
            </a:r>
          </a:p>
        </c:rich>
      </c:tx>
      <c:layout/>
      <c:overlay val="0"/>
      <c:spPr>
        <a:noFill/>
        <a:ln>
          <a:noFill/>
        </a:ln>
        <a:effectLst/>
      </c:spPr>
    </c:title>
    <c:autoTitleDeleted val="0"/>
    <c:plotArea>
      <c:layout/>
      <c:pieChart>
        <c:varyColors val="1"/>
        <c:ser>
          <c:idx val="0"/>
          <c:order val="0"/>
          <c:dPt>
            <c:idx val="0"/>
            <c:bubble3D val="0"/>
            <c:spPr>
              <a:pattFill prst="ltUpDiag">
                <a:fgClr>
                  <a:schemeClr val="accent1"/>
                </a:fgClr>
                <a:bgClr>
                  <a:schemeClr val="accent1">
                    <a:lumMod val="20000"/>
                    <a:lumOff val="80000"/>
                  </a:schemeClr>
                </a:bgClr>
              </a:pattFill>
              <a:ln w="19050">
                <a:solidFill>
                  <a:schemeClr val="lt1"/>
                </a:solidFill>
              </a:ln>
              <a:effectLst>
                <a:innerShdw blurRad="114300">
                  <a:schemeClr val="accent1"/>
                </a:innerShdw>
              </a:effectLst>
            </c:spPr>
          </c:dPt>
          <c:dPt>
            <c:idx val="1"/>
            <c:bubble3D val="0"/>
            <c:spPr>
              <a:pattFill prst="ltUpDiag">
                <a:fgClr>
                  <a:schemeClr val="accent2"/>
                </a:fgClr>
                <a:bgClr>
                  <a:schemeClr val="accent2">
                    <a:lumMod val="20000"/>
                    <a:lumOff val="80000"/>
                  </a:schemeClr>
                </a:bgClr>
              </a:pattFill>
              <a:ln w="19050">
                <a:solidFill>
                  <a:schemeClr val="lt1"/>
                </a:solidFill>
              </a:ln>
              <a:effectLst>
                <a:innerShdw blurRad="114300">
                  <a:schemeClr val="accent2"/>
                </a:innerShdw>
              </a:effectLst>
            </c:spPr>
          </c:dPt>
          <c:dPt>
            <c:idx val="2"/>
            <c:bubble3D val="0"/>
            <c:spPr>
              <a:pattFill prst="ltUpDiag">
                <a:fgClr>
                  <a:schemeClr val="accent3"/>
                </a:fgClr>
                <a:bgClr>
                  <a:schemeClr val="accent3">
                    <a:lumMod val="20000"/>
                    <a:lumOff val="80000"/>
                  </a:schemeClr>
                </a:bgClr>
              </a:pattFill>
              <a:ln w="19050">
                <a:solidFill>
                  <a:schemeClr val="lt1"/>
                </a:solidFill>
              </a:ln>
              <a:effectLst>
                <a:innerShdw blurRad="114300">
                  <a:schemeClr val="accent3"/>
                </a:innerShdw>
              </a:effectLst>
            </c:spPr>
          </c:dPt>
          <c:dPt>
            <c:idx val="3"/>
            <c:bubble3D val="0"/>
            <c:spPr>
              <a:pattFill prst="ltUpDiag">
                <a:fgClr>
                  <a:schemeClr val="accent4"/>
                </a:fgClr>
                <a:bgClr>
                  <a:schemeClr val="accent4">
                    <a:lumMod val="20000"/>
                    <a:lumOff val="80000"/>
                  </a:schemeClr>
                </a:bgClr>
              </a:pattFill>
              <a:ln w="19050">
                <a:solidFill>
                  <a:schemeClr val="lt1"/>
                </a:solidFill>
              </a:ln>
              <a:effectLst>
                <a:innerShdw blurRad="114300">
                  <a:schemeClr val="accent4"/>
                </a:innerShdw>
              </a:effectLst>
            </c:spPr>
          </c:dPt>
          <c:dLbls>
            <c:dLbl>
              <c:idx val="0"/>
              <c:layout>
                <c:manualLayout>
                  <c:x val="-5.0368547681539859E-2"/>
                  <c:y val="0.15055300379119277"/>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1"/>
              <c:layout>
                <c:manualLayout>
                  <c:x val="-0.10965419947506572"/>
                  <c:y val="-0.10359470691163614"/>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2"/>
              <c:layout>
                <c:manualLayout>
                  <c:x val="0.11735542432195971"/>
                  <c:y val="2.8785360163312835E-2"/>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dLbl>
              <c:idx val="3"/>
              <c:layout>
                <c:manualLayout>
                  <c:x val="1.6250000000000001E-2"/>
                  <c:y val="0.1582728200641586"/>
                </c:manualLayout>
              </c:layout>
              <c:dLblPos val="bestFit"/>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9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dLblPos val="ctr"/>
            <c:showLegendKey val="0"/>
            <c:showVal val="0"/>
            <c:showCatName val="0"/>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'N establecimientos'!$H$1:$K$1</c:f>
              <c:strCache>
                <c:ptCount val="4"/>
                <c:pt idx="0">
                  <c:v>Manufactura</c:v>
                </c:pt>
                <c:pt idx="1">
                  <c:v>Comercio</c:v>
                </c:pt>
                <c:pt idx="2">
                  <c:v>Servicios</c:v>
                </c:pt>
                <c:pt idx="3">
                  <c:v>Otros</c:v>
                </c:pt>
              </c:strCache>
            </c:strRef>
          </c:cat>
          <c:val>
            <c:numRef>
              <c:f>'N establecimientos'!$H$2:$K$2</c:f>
              <c:numCache>
                <c:formatCode>General</c:formatCode>
                <c:ptCount val="4"/>
                <c:pt idx="0">
                  <c:v>41</c:v>
                </c:pt>
                <c:pt idx="1">
                  <c:v>138</c:v>
                </c:pt>
                <c:pt idx="2">
                  <c:v>145</c:v>
                </c:pt>
                <c:pt idx="3">
                  <c:v>11</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266666970888279"/>
          <c:y val="0.32005130496588546"/>
          <c:w val="0.23040200603727778"/>
          <c:h val="0.49103482764448614"/>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spc="0" normalizeH="0" baseline="0">
                <a:solidFill>
                  <a:sysClr val="windowText" lastClr="000000"/>
                </a:solidFill>
                <a:latin typeface="+mj-lt"/>
                <a:ea typeface="+mj-ea"/>
                <a:cs typeface="+mj-cs"/>
              </a:defRPr>
            </a:pPr>
            <a:r>
              <a:rPr lang="en-US"/>
              <a:t>Rendimiento de Cultivos</a:t>
            </a:r>
          </a:p>
        </c:rich>
      </c:tx>
      <c:layout/>
      <c:overlay val="0"/>
      <c:spPr>
        <a:noFill/>
        <a:ln>
          <a:noFill/>
        </a:ln>
        <a:effectLst/>
      </c:spPr>
    </c:title>
    <c:autoTitleDeleted val="0"/>
    <c:plotArea>
      <c:layout/>
      <c:pieChart>
        <c:varyColors val="1"/>
        <c:ser>
          <c:idx val="0"/>
          <c:order val="0"/>
          <c:tx>
            <c:strRef>
              <c:f>Hoja1!$B$1</c:f>
              <c:strCache>
                <c:ptCount val="1"/>
                <c:pt idx="0">
                  <c:v>Rendimiento (Ha)</c:v>
                </c:pt>
              </c:strCache>
            </c:strRef>
          </c:tx>
          <c:dPt>
            <c:idx val="0"/>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1"/>
            <c:bubble3D val="0"/>
            <c:spPr>
              <a:gradFill>
                <a:gsLst>
                  <a:gs pos="100000">
                    <a:schemeClr val="accent4">
                      <a:lumMod val="60000"/>
                      <a:lumOff val="40000"/>
                    </a:schemeClr>
                  </a:gs>
                  <a:gs pos="0">
                    <a:schemeClr val="accent4"/>
                  </a:gs>
                </a:gsLst>
                <a:lin ang="5400000" scaled="0"/>
              </a:gradFill>
              <a:ln w="19050">
                <a:solidFill>
                  <a:schemeClr val="lt1"/>
                </a:solidFill>
              </a:ln>
              <a:effectLst/>
            </c:spPr>
          </c:dPt>
          <c:dPt>
            <c:idx val="2"/>
            <c:bubble3D val="0"/>
            <c:spPr>
              <a:gradFill>
                <a:gsLst>
                  <a:gs pos="100000">
                    <a:schemeClr val="accent6">
                      <a:lumMod val="60000"/>
                      <a:lumOff val="40000"/>
                    </a:schemeClr>
                  </a:gs>
                  <a:gs pos="0">
                    <a:schemeClr val="accent6"/>
                  </a:gs>
                </a:gsLst>
                <a:lin ang="5400000" scaled="0"/>
              </a:gradFill>
              <a:ln w="19050">
                <a:solidFill>
                  <a:schemeClr val="lt1"/>
                </a:solidFill>
              </a:ln>
              <a:effectLst/>
            </c:spPr>
          </c:dPt>
          <c:dPt>
            <c:idx val="3"/>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dPt>
          <c:dPt>
            <c:idx val="4"/>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dPt>
          <c:dPt>
            <c:idx val="5"/>
            <c:bubble3D val="0"/>
            <c:spPr>
              <a:gradFill>
                <a:gsLst>
                  <a:gs pos="100000">
                    <a:schemeClr val="accent6">
                      <a:lumMod val="60000"/>
                      <a:lumMod val="60000"/>
                      <a:lumOff val="40000"/>
                    </a:schemeClr>
                  </a:gs>
                  <a:gs pos="0">
                    <a:schemeClr val="accent6">
                      <a:lumMod val="60000"/>
                    </a:schemeClr>
                  </a:gs>
                </a:gsLst>
                <a:lin ang="5400000" scaled="0"/>
              </a:gradFill>
              <a:ln w="19050">
                <a:solidFill>
                  <a:schemeClr val="lt1"/>
                </a:solidFill>
              </a:ln>
              <a:effectLst/>
            </c:spPr>
          </c:dPt>
          <c:dPt>
            <c:idx val="6"/>
            <c:bubble3D val="0"/>
            <c:spPr>
              <a:gradFill>
                <a:gsLst>
                  <a:gs pos="100000">
                    <a:schemeClr val="accent2">
                      <a:lumMod val="80000"/>
                      <a:lumOff val="20000"/>
                      <a:lumMod val="60000"/>
                      <a:lumOff val="40000"/>
                    </a:schemeClr>
                  </a:gs>
                  <a:gs pos="0">
                    <a:schemeClr val="accent2">
                      <a:lumMod val="80000"/>
                      <a:lumOff val="20000"/>
                    </a:schemeClr>
                  </a:gs>
                </a:gsLst>
                <a:lin ang="5400000" scaled="0"/>
              </a:gradFill>
              <a:ln w="19050">
                <a:solidFill>
                  <a:schemeClr val="lt1"/>
                </a:solidFill>
              </a:ln>
              <a:effectLst/>
            </c:spPr>
          </c:dPt>
          <c:dPt>
            <c:idx val="7"/>
            <c:bubble3D val="0"/>
            <c:spPr>
              <a:gradFill>
                <a:gsLst>
                  <a:gs pos="100000">
                    <a:schemeClr val="accent4">
                      <a:lumMod val="80000"/>
                      <a:lumOff val="20000"/>
                      <a:lumMod val="60000"/>
                      <a:lumOff val="40000"/>
                    </a:schemeClr>
                  </a:gs>
                  <a:gs pos="0">
                    <a:schemeClr val="accent4">
                      <a:lumMod val="80000"/>
                      <a:lumOff val="20000"/>
                    </a:schemeClr>
                  </a:gs>
                </a:gsLst>
                <a:lin ang="5400000" scaled="0"/>
              </a:gradFill>
              <a:ln w="19050">
                <a:solidFill>
                  <a:schemeClr val="lt1"/>
                </a:solidFill>
              </a:ln>
              <a:effectLst/>
            </c:spPr>
          </c:dPt>
          <c:dLbls>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Hoja1!$A$2:$A$9</c:f>
              <c:strCache>
                <c:ptCount val="8"/>
                <c:pt idx="0">
                  <c:v>Maíz</c:v>
                </c:pt>
                <c:pt idx="1">
                  <c:v>Mandarina</c:v>
                </c:pt>
                <c:pt idx="2">
                  <c:v>Aguacate</c:v>
                </c:pt>
                <c:pt idx="3">
                  <c:v>Tomate de árbol</c:v>
                </c:pt>
                <c:pt idx="4">
                  <c:v>Durazno</c:v>
                </c:pt>
                <c:pt idx="5">
                  <c:v>Moras</c:v>
                </c:pt>
                <c:pt idx="6">
                  <c:v>Babaco</c:v>
                </c:pt>
                <c:pt idx="7">
                  <c:v>Tomate Riñón</c:v>
                </c:pt>
              </c:strCache>
            </c:strRef>
          </c:cat>
          <c:val>
            <c:numRef>
              <c:f>Hoja1!$B$2:$B$9</c:f>
              <c:numCache>
                <c:formatCode>General</c:formatCode>
                <c:ptCount val="8"/>
                <c:pt idx="0">
                  <c:v>1037.49</c:v>
                </c:pt>
                <c:pt idx="1">
                  <c:v>280.5</c:v>
                </c:pt>
                <c:pt idx="2">
                  <c:v>279.42</c:v>
                </c:pt>
                <c:pt idx="3">
                  <c:v>91.31</c:v>
                </c:pt>
                <c:pt idx="4">
                  <c:v>38.380000000000003</c:v>
                </c:pt>
                <c:pt idx="5">
                  <c:v>14.07</c:v>
                </c:pt>
                <c:pt idx="6">
                  <c:v>12.9</c:v>
                </c:pt>
                <c:pt idx="7">
                  <c:v>9.75</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sz="900">
          <a:solidFill>
            <a:sysClr val="windowText" lastClr="000000"/>
          </a:solidFill>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sz="1400" b="1" dirty="0">
                <a:solidFill>
                  <a:srgbClr val="FF0000"/>
                </a:solidFill>
              </a:rPr>
              <a:t>SISTEMA ECONÓMICO</a:t>
            </a:r>
          </a:p>
        </c:rich>
      </c:tx>
      <c:layout/>
      <c:overlay val="0"/>
      <c:spPr>
        <a:noFill/>
        <a:ln>
          <a:noFill/>
        </a:ln>
        <a:effectLst/>
      </c:spPr>
    </c:title>
    <c:autoTitleDeleted val="0"/>
    <c:plotArea>
      <c:layout>
        <c:manualLayout>
          <c:layoutTarget val="inner"/>
          <c:xMode val="edge"/>
          <c:yMode val="edge"/>
          <c:x val="0.19324263989691823"/>
          <c:y val="0.19121343315539072"/>
          <c:w val="0.3433972678301549"/>
          <c:h val="0.71481980134781553"/>
        </c:manualLayout>
      </c:layout>
      <c:radarChart>
        <c:radarStyle val="marker"/>
        <c:varyColors val="0"/>
        <c:ser>
          <c:idx val="0"/>
          <c:order val="0"/>
          <c:spPr>
            <a:ln w="28575" cap="rnd">
              <a:solidFill>
                <a:srgbClr val="FF0000"/>
              </a:solidFill>
              <a:round/>
            </a:ln>
            <a:effectLst/>
          </c:spPr>
          <c:marker>
            <c:symbol val="circle"/>
            <c:size val="5"/>
            <c:spPr>
              <a:solidFill>
                <a:schemeClr val="accent1"/>
              </a:solidFill>
              <a:ln w="9525">
                <a:solidFill>
                  <a:srgbClr val="FF0000"/>
                </a:solidFill>
              </a:ln>
              <a:effectLst/>
            </c:spPr>
          </c:marker>
          <c:cat>
            <c:strRef>
              <c:f>'[SAATY_PATATE.xlsx]Puntaje por variable'!$D$36:$D$42</c:f>
              <c:strCache>
                <c:ptCount val="7"/>
                <c:pt idx="0">
                  <c:v>V1</c:v>
                </c:pt>
                <c:pt idx="1">
                  <c:v>V2</c:v>
                </c:pt>
                <c:pt idx="2">
                  <c:v>V3</c:v>
                </c:pt>
                <c:pt idx="3">
                  <c:v>V4</c:v>
                </c:pt>
                <c:pt idx="4">
                  <c:v>V5</c:v>
                </c:pt>
                <c:pt idx="5">
                  <c:v>V6</c:v>
                </c:pt>
                <c:pt idx="6">
                  <c:v>V7</c:v>
                </c:pt>
              </c:strCache>
            </c:strRef>
          </c:cat>
          <c:val>
            <c:numRef>
              <c:f>'[SAATY_PATATE.xlsx]Puntaje por variable'!$H$36:$H$42</c:f>
              <c:numCache>
                <c:formatCode>0.00</c:formatCode>
                <c:ptCount val="7"/>
                <c:pt idx="0">
                  <c:v>77.897963708639679</c:v>
                </c:pt>
                <c:pt idx="1">
                  <c:v>61.543522958158356</c:v>
                </c:pt>
                <c:pt idx="2">
                  <c:v>67.444375015704892</c:v>
                </c:pt>
                <c:pt idx="3">
                  <c:v>74.937343358395992</c:v>
                </c:pt>
                <c:pt idx="4">
                  <c:v>74.937343358395992</c:v>
                </c:pt>
                <c:pt idx="5">
                  <c:v>59.973226238286486</c:v>
                </c:pt>
                <c:pt idx="6">
                  <c:v>39.892904953145923</c:v>
                </c:pt>
              </c:numCache>
            </c:numRef>
          </c:val>
        </c:ser>
        <c:dLbls>
          <c:showLegendKey val="0"/>
          <c:showVal val="0"/>
          <c:showCatName val="0"/>
          <c:showSerName val="0"/>
          <c:showPercent val="0"/>
          <c:showBubbleSize val="0"/>
        </c:dLbls>
        <c:axId val="81298944"/>
        <c:axId val="81300864"/>
      </c:radarChart>
      <c:catAx>
        <c:axId val="81298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81300864"/>
        <c:crosses val="autoZero"/>
        <c:auto val="1"/>
        <c:lblAlgn val="ctr"/>
        <c:lblOffset val="100"/>
        <c:noMultiLvlLbl val="0"/>
      </c:catAx>
      <c:valAx>
        <c:axId val="81300864"/>
        <c:scaling>
          <c:orientation val="minMax"/>
          <c:max val="100"/>
        </c:scaling>
        <c:delete val="0"/>
        <c:axPos val="l"/>
        <c:majorGridlines>
          <c:spPr>
            <a:ln w="9525" cap="flat" cmpd="sng" algn="ctr">
              <a:solidFill>
                <a:schemeClr val="bg1">
                  <a:lumMod val="6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8129894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900">
          <a:latin typeface="Times New Roman" panose="02020603050405020304" pitchFamily="18" charset="0"/>
          <a:cs typeface="Times New Roman" panose="02020603050405020304" pitchFamily="18" charset="0"/>
        </a:defRPr>
      </a:pPr>
      <a:endParaRPr lang="es-EC"/>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cap="none" spc="50" baseline="0">
                <a:solidFill>
                  <a:sysClr val="windowText" lastClr="000000"/>
                </a:solidFill>
                <a:latin typeface="Times New Roman" panose="02020603050405020304" pitchFamily="18" charset="0"/>
                <a:ea typeface="+mn-ea"/>
                <a:cs typeface="Times New Roman" panose="02020603050405020304" pitchFamily="18" charset="0"/>
              </a:defRPr>
            </a:pPr>
            <a:r>
              <a:rPr lang="es-EC" sz="1200" b="1"/>
              <a:t>Tenencia de Vivienda en el Cantón Patate</a:t>
            </a:r>
          </a:p>
        </c:rich>
      </c:tx>
      <c:layout/>
      <c:overlay val="0"/>
      <c:spPr>
        <a:noFill/>
        <a:ln>
          <a:noFill/>
        </a:ln>
        <a:effectLst/>
      </c:spPr>
    </c:title>
    <c:autoTitleDeleted val="0"/>
    <c:plotArea>
      <c:layout>
        <c:manualLayout>
          <c:layoutTarget val="inner"/>
          <c:xMode val="edge"/>
          <c:yMode val="edge"/>
          <c:x val="0.38417450956705723"/>
          <c:y val="0.16082390563248558"/>
          <c:w val="0.57405887025628077"/>
          <c:h val="0.7502938425800223"/>
        </c:manualLayout>
      </c:layout>
      <c:barChart>
        <c:barDir val="bar"/>
        <c:grouping val="clustered"/>
        <c:varyColors val="0"/>
        <c:ser>
          <c:idx val="0"/>
          <c:order val="0"/>
          <c:spPr>
            <a:noFill/>
            <a:ln w="25400" cap="flat" cmpd="sng" algn="ctr">
              <a:solidFill>
                <a:schemeClr val="accent1"/>
              </a:solidFill>
              <a:miter lim="800000"/>
            </a:ln>
            <a:effectLst/>
          </c:spPr>
          <c:invertIfNegative val="0"/>
          <c:dPt>
            <c:idx val="0"/>
            <c:invertIfNegative val="0"/>
            <c:bubble3D val="0"/>
            <c:spPr>
              <a:noFill/>
              <a:ln w="25400" cap="flat" cmpd="sng" algn="ctr">
                <a:solidFill>
                  <a:srgbClr val="0070C0"/>
                </a:solidFill>
                <a:miter lim="800000"/>
              </a:ln>
              <a:effectLst/>
            </c:spPr>
          </c:dPt>
          <c:dPt>
            <c:idx val="2"/>
            <c:invertIfNegative val="0"/>
            <c:bubble3D val="0"/>
            <c:spPr>
              <a:noFill/>
              <a:ln w="25400" cap="flat" cmpd="sng" algn="ctr">
                <a:solidFill>
                  <a:srgbClr val="00B050"/>
                </a:solidFill>
                <a:miter lim="800000"/>
              </a:ln>
              <a:effectLst/>
            </c:spPr>
          </c:dPt>
          <c:dPt>
            <c:idx val="3"/>
            <c:invertIfNegative val="0"/>
            <c:bubble3D val="0"/>
            <c:spPr>
              <a:noFill/>
              <a:ln w="25400" cap="flat" cmpd="sng" algn="ctr">
                <a:solidFill>
                  <a:srgbClr val="92D050"/>
                </a:solidFill>
                <a:miter lim="800000"/>
              </a:ln>
              <a:effectLst/>
            </c:spPr>
          </c:dPt>
          <c:dPt>
            <c:idx val="4"/>
            <c:invertIfNegative val="0"/>
            <c:bubble3D val="0"/>
            <c:spPr>
              <a:noFill/>
              <a:ln w="25400" cap="flat" cmpd="sng" algn="ctr">
                <a:solidFill>
                  <a:schemeClr val="accent2">
                    <a:lumMod val="60000"/>
                    <a:lumOff val="40000"/>
                  </a:schemeClr>
                </a:solidFill>
                <a:miter lim="800000"/>
              </a:ln>
              <a:effectLst/>
            </c:spPr>
          </c:dPt>
          <c:dPt>
            <c:idx val="5"/>
            <c:invertIfNegative val="0"/>
            <c:bubble3D val="0"/>
            <c:spPr>
              <a:noFill/>
              <a:ln w="25400" cap="flat" cmpd="sng" algn="ctr">
                <a:solidFill>
                  <a:schemeClr val="accent4"/>
                </a:solidFill>
                <a:miter lim="800000"/>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Tenencia!$C$22:$C$28</c:f>
              <c:strCache>
                <c:ptCount val="7"/>
                <c:pt idx="0">
                  <c:v>Propia y totalmente pagada</c:v>
                </c:pt>
                <c:pt idx="1">
                  <c:v>Prestada o cedida (no pagada)</c:v>
                </c:pt>
                <c:pt idx="2">
                  <c:v>Propia (regalada, donada, heredada o por posesión)</c:v>
                </c:pt>
                <c:pt idx="3">
                  <c:v>Arrendada</c:v>
                </c:pt>
                <c:pt idx="4">
                  <c:v>Propia y la está pagando</c:v>
                </c:pt>
                <c:pt idx="5">
                  <c:v>Por servicios</c:v>
                </c:pt>
                <c:pt idx="6">
                  <c:v>Anticresis</c:v>
                </c:pt>
              </c:strCache>
            </c:strRef>
          </c:cat>
          <c:val>
            <c:numRef>
              <c:f>Tenencia!$J$22:$J$28</c:f>
              <c:numCache>
                <c:formatCode>0.00%</c:formatCode>
                <c:ptCount val="7"/>
                <c:pt idx="0">
                  <c:v>0.68200000000000005</c:v>
                </c:pt>
                <c:pt idx="1">
                  <c:v>0.1119</c:v>
                </c:pt>
                <c:pt idx="2">
                  <c:v>8.5999999999999993E-2</c:v>
                </c:pt>
                <c:pt idx="3">
                  <c:v>5.5E-2</c:v>
                </c:pt>
                <c:pt idx="4" formatCode="0%">
                  <c:v>0.05</c:v>
                </c:pt>
                <c:pt idx="5">
                  <c:v>1.44E-2</c:v>
                </c:pt>
                <c:pt idx="6">
                  <c:v>5.0000000000000001E-4</c:v>
                </c:pt>
              </c:numCache>
            </c:numRef>
          </c:val>
        </c:ser>
        <c:dLbls>
          <c:showLegendKey val="0"/>
          <c:showVal val="0"/>
          <c:showCatName val="0"/>
          <c:showSerName val="0"/>
          <c:showPercent val="0"/>
          <c:showBubbleSize val="0"/>
        </c:dLbls>
        <c:gapWidth val="227"/>
        <c:overlap val="-48"/>
        <c:axId val="126346752"/>
        <c:axId val="126348288"/>
      </c:barChart>
      <c:catAx>
        <c:axId val="126346752"/>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26348288"/>
        <c:crosses val="autoZero"/>
        <c:auto val="1"/>
        <c:lblAlgn val="ctr"/>
        <c:lblOffset val="100"/>
        <c:noMultiLvlLbl val="0"/>
      </c:catAx>
      <c:valAx>
        <c:axId val="126348288"/>
        <c:scaling>
          <c:orientation val="minMax"/>
        </c:scaling>
        <c:delete val="0"/>
        <c:axPos val="b"/>
        <c:numFmt formatCode="0.00%" sourceLinked="1"/>
        <c:majorTickMark val="none"/>
        <c:minorTickMark val="none"/>
        <c:tickLblPos val="nextTo"/>
        <c:spPr>
          <a:noFill/>
          <a:ln w="9525">
            <a:solidFill>
              <a:schemeClr val="tx1">
                <a:lumMod val="15000"/>
                <a:lumOff val="85000"/>
              </a:schemeClr>
            </a:solidFill>
          </a:ln>
          <a:effectLst/>
        </c:spPr>
        <c:txPr>
          <a:bodyPr rot="-60000000" spcFirstLastPara="1" vertOverflow="ellipsis" vert="horz" wrap="square" anchor="ctr" anchorCtr="1"/>
          <a:lstStyle/>
          <a:p>
            <a:pPr>
              <a:defRPr sz="6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12634675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900">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sz="1400" b="1"/>
              <a:t>SISTEMA ASENTAMIENTOS HUMANOS</a:t>
            </a:r>
          </a:p>
        </c:rich>
      </c:tx>
      <c:layout/>
      <c:overlay val="0"/>
      <c:spPr>
        <a:noFill/>
        <a:ln>
          <a:noFill/>
        </a:ln>
        <a:effectLst/>
      </c:spPr>
    </c:title>
    <c:autoTitleDeleted val="0"/>
    <c:plotArea>
      <c:layout>
        <c:manualLayout>
          <c:layoutTarget val="inner"/>
          <c:xMode val="edge"/>
          <c:yMode val="edge"/>
          <c:x val="0.17855495475119856"/>
          <c:y val="0.1904862429269536"/>
          <c:w val="0.35832250770981039"/>
          <c:h val="0.7225907868683592"/>
        </c:manualLayout>
      </c:layout>
      <c:radarChart>
        <c:radarStyle val="marker"/>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'[SAATY_PATATE.xlsx]Puntaje por variable'!$D$49:$D$51</c:f>
              <c:strCache>
                <c:ptCount val="3"/>
                <c:pt idx="0">
                  <c:v>V1</c:v>
                </c:pt>
                <c:pt idx="1">
                  <c:v>V2</c:v>
                </c:pt>
                <c:pt idx="2">
                  <c:v>V3</c:v>
                </c:pt>
              </c:strCache>
            </c:strRef>
          </c:cat>
          <c:val>
            <c:numRef>
              <c:f>'[SAATY_PATATE.xlsx]Puntaje por variable'!$H$49:$H$51</c:f>
              <c:numCache>
                <c:formatCode>0.00</c:formatCode>
                <c:ptCount val="3"/>
                <c:pt idx="0">
                  <c:v>52.517954453348658</c:v>
                </c:pt>
                <c:pt idx="1">
                  <c:v>87.525083612040149</c:v>
                </c:pt>
                <c:pt idx="2">
                  <c:v>66.254602888671641</c:v>
                </c:pt>
              </c:numCache>
            </c:numRef>
          </c:val>
        </c:ser>
        <c:dLbls>
          <c:showLegendKey val="0"/>
          <c:showVal val="0"/>
          <c:showCatName val="0"/>
          <c:showSerName val="0"/>
          <c:showPercent val="0"/>
          <c:showBubbleSize val="0"/>
        </c:dLbls>
        <c:axId val="127418368"/>
        <c:axId val="127421824"/>
      </c:radarChart>
      <c:catAx>
        <c:axId val="12741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127421824"/>
        <c:crosses val="autoZero"/>
        <c:auto val="1"/>
        <c:lblAlgn val="ctr"/>
        <c:lblOffset val="100"/>
        <c:noMultiLvlLbl val="0"/>
      </c:catAx>
      <c:valAx>
        <c:axId val="127421824"/>
        <c:scaling>
          <c:orientation val="minMax"/>
        </c:scaling>
        <c:delete val="0"/>
        <c:axPos val="l"/>
        <c:majorGridlines>
          <c:spPr>
            <a:ln w="9525" cap="flat" cmpd="sng" algn="ctr">
              <a:solidFill>
                <a:schemeClr val="bg1">
                  <a:lumMod val="6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12741836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900">
          <a:latin typeface="Times New Roman" panose="02020603050405020304" pitchFamily="18" charset="0"/>
          <a:cs typeface="Times New Roman" panose="02020603050405020304" pitchFamily="18" charset="0"/>
        </a:defRPr>
      </a:pPr>
      <a:endParaRPr lang="es-EC"/>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sz="1400" b="1"/>
              <a:t>SISTEMA MOVILIDAD, ENERGÍA Y CONECTIVIDAD</a:t>
            </a:r>
          </a:p>
        </c:rich>
      </c:tx>
      <c:overlay val="0"/>
      <c:spPr>
        <a:noFill/>
        <a:ln>
          <a:noFill/>
        </a:ln>
        <a:effectLst/>
      </c:spPr>
    </c:title>
    <c:autoTitleDeleted val="0"/>
    <c:plotArea>
      <c:layout>
        <c:manualLayout>
          <c:layoutTarget val="inner"/>
          <c:xMode val="edge"/>
          <c:yMode val="edge"/>
          <c:x val="0.2060747470902107"/>
          <c:y val="0.28878087407374947"/>
          <c:w val="0.28038500707436903"/>
          <c:h val="0.60380088569461898"/>
        </c:manualLayout>
      </c:layout>
      <c:radarChart>
        <c:radarStyle val="marker"/>
        <c:varyColors val="0"/>
        <c:ser>
          <c:idx val="0"/>
          <c:order val="0"/>
          <c:spPr>
            <a:ln w="28575" cap="rnd">
              <a:solidFill>
                <a:srgbClr val="7030A0"/>
              </a:solidFill>
              <a:round/>
            </a:ln>
            <a:effectLst/>
          </c:spPr>
          <c:marker>
            <c:symbol val="circle"/>
            <c:size val="5"/>
            <c:spPr>
              <a:solidFill>
                <a:schemeClr val="accent1"/>
              </a:solidFill>
              <a:ln w="9525">
                <a:solidFill>
                  <a:srgbClr val="7030A0"/>
                </a:solidFill>
              </a:ln>
              <a:effectLst/>
            </c:spPr>
          </c:marker>
          <c:cat>
            <c:strRef>
              <c:f>'[SAATY_PATATE.xlsx]Puntaje por variable'!$D$61:$D$63</c:f>
              <c:strCache>
                <c:ptCount val="3"/>
                <c:pt idx="0">
                  <c:v>V1</c:v>
                </c:pt>
                <c:pt idx="1">
                  <c:v>V2</c:v>
                </c:pt>
                <c:pt idx="2">
                  <c:v>V3</c:v>
                </c:pt>
              </c:strCache>
            </c:strRef>
          </c:cat>
          <c:val>
            <c:numRef>
              <c:f>'[SAATY_PATATE.xlsx]Puntaje por variable'!$H$61:$H$63</c:f>
              <c:numCache>
                <c:formatCode>0.00</c:formatCode>
                <c:ptCount val="3"/>
                <c:pt idx="0">
                  <c:v>42.922608022548069</c:v>
                </c:pt>
                <c:pt idx="1">
                  <c:v>85.190156599552566</c:v>
                </c:pt>
                <c:pt idx="2">
                  <c:v>60.649433037437596</c:v>
                </c:pt>
              </c:numCache>
            </c:numRef>
          </c:val>
        </c:ser>
        <c:dLbls>
          <c:showLegendKey val="0"/>
          <c:showVal val="0"/>
          <c:showCatName val="0"/>
          <c:showSerName val="0"/>
          <c:showPercent val="0"/>
          <c:showBubbleSize val="0"/>
        </c:dLbls>
        <c:axId val="64652416"/>
        <c:axId val="64654336"/>
      </c:radarChart>
      <c:catAx>
        <c:axId val="64652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64654336"/>
        <c:crosses val="autoZero"/>
        <c:auto val="1"/>
        <c:lblAlgn val="ctr"/>
        <c:lblOffset val="100"/>
        <c:noMultiLvlLbl val="0"/>
      </c:catAx>
      <c:valAx>
        <c:axId val="64654336"/>
        <c:scaling>
          <c:orientation val="minMax"/>
        </c:scaling>
        <c:delete val="0"/>
        <c:axPos val="l"/>
        <c:majorGridlines>
          <c:spPr>
            <a:ln w="9525" cap="flat" cmpd="sng" algn="ctr">
              <a:solidFill>
                <a:schemeClr val="bg1">
                  <a:lumMod val="6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6465241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900">
          <a:latin typeface="Times New Roman" panose="02020603050405020304" pitchFamily="18" charset="0"/>
          <a:cs typeface="Times New Roman" panose="02020603050405020304" pitchFamily="18" charset="0"/>
        </a:defRPr>
      </a:pPr>
      <a:endParaRPr lang="es-EC"/>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EC" b="1"/>
              <a:t>SISTEMA POLÍTICO INSTITUCIONAL </a:t>
            </a:r>
          </a:p>
        </c:rich>
      </c:tx>
      <c:overlay val="0"/>
      <c:spPr>
        <a:noFill/>
        <a:ln>
          <a:noFill/>
        </a:ln>
        <a:effectLst/>
      </c:spPr>
    </c:title>
    <c:autoTitleDeleted val="0"/>
    <c:plotArea>
      <c:layout>
        <c:manualLayout>
          <c:layoutTarget val="inner"/>
          <c:xMode val="edge"/>
          <c:yMode val="edge"/>
          <c:x val="0.16578437238201066"/>
          <c:y val="0.17618587288249227"/>
          <c:w val="0.38992184298669336"/>
          <c:h val="0.73723225717355334"/>
        </c:manualLayout>
      </c:layout>
      <c:radarChart>
        <c:radarStyle val="marker"/>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'[SAATY_PATATE.xlsx]Puntaje por variable'!$D$75:$D$78</c:f>
              <c:strCache>
                <c:ptCount val="4"/>
                <c:pt idx="0">
                  <c:v>V1</c:v>
                </c:pt>
                <c:pt idx="1">
                  <c:v>V2</c:v>
                </c:pt>
                <c:pt idx="2">
                  <c:v>V3</c:v>
                </c:pt>
                <c:pt idx="3">
                  <c:v>V4</c:v>
                </c:pt>
              </c:strCache>
            </c:strRef>
          </c:cat>
          <c:val>
            <c:numRef>
              <c:f>'[SAATY_PATATE.xlsx]Puntaje por variable'!$H$75:$H$78</c:f>
              <c:numCache>
                <c:formatCode>0.00</c:formatCode>
                <c:ptCount val="4"/>
                <c:pt idx="0">
                  <c:v>69.397993311036799</c:v>
                </c:pt>
                <c:pt idx="1">
                  <c:v>68.364534052146254</c:v>
                </c:pt>
                <c:pt idx="2">
                  <c:v>60.007432181345237</c:v>
                </c:pt>
                <c:pt idx="3">
                  <c:v>55.518394648829435</c:v>
                </c:pt>
              </c:numCache>
            </c:numRef>
          </c:val>
        </c:ser>
        <c:dLbls>
          <c:showLegendKey val="0"/>
          <c:showVal val="0"/>
          <c:showCatName val="0"/>
          <c:showSerName val="0"/>
          <c:showPercent val="0"/>
          <c:showBubbleSize val="0"/>
        </c:dLbls>
        <c:axId val="64664704"/>
        <c:axId val="64685952"/>
      </c:radarChart>
      <c:catAx>
        <c:axId val="6466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64685952"/>
        <c:crosses val="autoZero"/>
        <c:auto val="1"/>
        <c:lblAlgn val="ctr"/>
        <c:lblOffset val="100"/>
        <c:noMultiLvlLbl val="0"/>
      </c:catAx>
      <c:valAx>
        <c:axId val="64685952"/>
        <c:scaling>
          <c:orientation val="minMax"/>
          <c:max val="100"/>
        </c:scaling>
        <c:delete val="0"/>
        <c:axPos val="l"/>
        <c:majorGridlines>
          <c:spPr>
            <a:ln w="9525" cap="flat" cmpd="sng" algn="ctr">
              <a:solidFill>
                <a:schemeClr val="bg1">
                  <a:lumMod val="6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64664704"/>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a:latin typeface="Times New Roman" panose="02020603050405020304" pitchFamily="18" charset="0"/>
          <a:cs typeface="Times New Roman" panose="02020603050405020304" pitchFamily="18" charset="0"/>
        </a:defRPr>
      </a:pPr>
      <a:endParaRPr lang="es-EC"/>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ysClr val="windowText" lastClr="000000"/>
                </a:solidFill>
                <a:latin typeface="Times New Roman" panose="02020603050405020304" pitchFamily="18" charset="0"/>
                <a:ea typeface="+mn-ea"/>
                <a:cs typeface="Times New Roman" panose="02020603050405020304" pitchFamily="18" charset="0"/>
              </a:defRPr>
            </a:pPr>
            <a:r>
              <a:rPr lang="es-EC" b="1"/>
              <a:t>SISTEMA TERRITORIAL</a:t>
            </a:r>
          </a:p>
        </c:rich>
      </c:tx>
      <c:overlay val="0"/>
      <c:spPr>
        <a:noFill/>
        <a:ln>
          <a:noFill/>
        </a:ln>
        <a:effectLst/>
      </c:spPr>
    </c:title>
    <c:autoTitleDeleted val="0"/>
    <c:plotArea>
      <c:layout/>
      <c:radarChart>
        <c:radarStyle val="marker"/>
        <c:varyColors val="0"/>
        <c:ser>
          <c:idx val="0"/>
          <c:order val="0"/>
          <c:spPr>
            <a:ln w="28575" cap="rnd">
              <a:solidFill>
                <a:schemeClr val="accent5"/>
              </a:solidFill>
              <a:round/>
            </a:ln>
            <a:effectLst/>
          </c:spPr>
          <c:marker>
            <c:symbol val="circle"/>
            <c:size val="5"/>
            <c:spPr>
              <a:solidFill>
                <a:schemeClr val="accent1"/>
              </a:solidFill>
              <a:ln w="9525">
                <a:solidFill>
                  <a:schemeClr val="accent5"/>
                </a:solidFill>
              </a:ln>
              <a:effectLst/>
            </c:spPr>
          </c:marker>
          <c:dLbls>
            <c:dLbl>
              <c:idx val="0"/>
              <c:layout>
                <c:manualLayout>
                  <c:x val="7.646930543081816E-2"/>
                  <c:y val="-2.386102549733818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7.198044342361927E-2"/>
                  <c:y val="3.899840935621681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8239610568797822E-2"/>
                  <c:y val="2.6998898785073177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11008738706003514"/>
                  <c:y val="-5.8244871069015819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6.2858960419842833E-2"/>
                  <c:y val="3.267193301197757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4.948655485373836E-2"/>
                  <c:y val="5.099791992736049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'[SAATY_PATATE.xlsx]Puntaje Cualitativo'!$A$12:$A$17</c:f>
              <c:strCache>
                <c:ptCount val="6"/>
                <c:pt idx="0">
                  <c:v>Biofisico</c:v>
                </c:pt>
                <c:pt idx="1">
                  <c:v>Sociocultural</c:v>
                </c:pt>
                <c:pt idx="2">
                  <c:v>Económico</c:v>
                </c:pt>
                <c:pt idx="3">
                  <c:v>Asentamientos Humanos</c:v>
                </c:pt>
                <c:pt idx="4">
                  <c:v>Movilidad, Energía y Conectividad</c:v>
                </c:pt>
                <c:pt idx="5">
                  <c:v>Político Institucional</c:v>
                </c:pt>
              </c:strCache>
            </c:strRef>
          </c:cat>
          <c:val>
            <c:numRef>
              <c:f>'[SAATY_PATATE.xlsx]Puntaje Cualitativo'!$D$12:$D$17</c:f>
              <c:numCache>
                <c:formatCode>0.00</c:formatCode>
                <c:ptCount val="6"/>
                <c:pt idx="0">
                  <c:v>63.43147920904282</c:v>
                </c:pt>
                <c:pt idx="1">
                  <c:v>55.759432534771676</c:v>
                </c:pt>
                <c:pt idx="2">
                  <c:v>66.005582957261424</c:v>
                </c:pt>
                <c:pt idx="3">
                  <c:v>67.761369346280745</c:v>
                </c:pt>
                <c:pt idx="4">
                  <c:v>69.653788712320946</c:v>
                </c:pt>
                <c:pt idx="5">
                  <c:v>63.321753536760511</c:v>
                </c:pt>
              </c:numCache>
            </c:numRef>
          </c:val>
        </c:ser>
        <c:dLbls>
          <c:showLegendKey val="0"/>
          <c:showVal val="0"/>
          <c:showCatName val="0"/>
          <c:showSerName val="0"/>
          <c:showPercent val="0"/>
          <c:showBubbleSize val="0"/>
        </c:dLbls>
        <c:axId val="64707968"/>
        <c:axId val="64722048"/>
      </c:radarChart>
      <c:catAx>
        <c:axId val="6470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C"/>
          </a:p>
        </c:txPr>
        <c:crossAx val="64722048"/>
        <c:crosses val="autoZero"/>
        <c:auto val="1"/>
        <c:lblAlgn val="ctr"/>
        <c:lblOffset val="100"/>
        <c:noMultiLvlLbl val="0"/>
      </c:catAx>
      <c:valAx>
        <c:axId val="64722048"/>
        <c:scaling>
          <c:orientation val="minMax"/>
          <c:max val="100"/>
        </c:scaling>
        <c:delete val="0"/>
        <c:axPos val="l"/>
        <c:majorGridlines>
          <c:spPr>
            <a:ln w="9525" cap="flat" cmpd="sng" algn="ctr">
              <a:solidFill>
                <a:schemeClr val="bg1">
                  <a:lumMod val="6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lumMod val="50000"/>
                  </a:schemeClr>
                </a:solidFill>
                <a:latin typeface="Times New Roman" panose="02020603050405020304" pitchFamily="18" charset="0"/>
                <a:ea typeface="+mn-ea"/>
                <a:cs typeface="Times New Roman" panose="02020603050405020304" pitchFamily="18" charset="0"/>
              </a:defRPr>
            </a:pPr>
            <a:endParaRPr lang="es-EC"/>
          </a:p>
        </c:txPr>
        <c:crossAx val="64707968"/>
        <c:crosses val="autoZero"/>
        <c:crossBetween val="between"/>
      </c:valAx>
      <c:spPr>
        <a:noFill/>
        <a:ln>
          <a:noFill/>
        </a:ln>
        <a:effectLst/>
      </c:spPr>
    </c:plotArea>
    <c:plotVisOnly val="1"/>
    <c:dispBlanksAs val="gap"/>
    <c:showDLblsOverMax val="0"/>
  </c:chart>
  <c:spPr>
    <a:noFill/>
    <a:ln>
      <a:solidFill>
        <a:schemeClr val="tx1">
          <a:lumMod val="50000"/>
          <a:lumOff val="50000"/>
        </a:schemeClr>
      </a:solidFill>
    </a:ln>
    <a:effectLst/>
  </c:spPr>
  <c:txPr>
    <a:bodyPr/>
    <a:lstStyle/>
    <a:p>
      <a:pPr>
        <a:defRPr>
          <a:solidFill>
            <a:sysClr val="windowText" lastClr="000000"/>
          </a:solidFill>
          <a:latin typeface="Times New Roman" panose="02020603050405020304" pitchFamily="18" charset="0"/>
          <a:cs typeface="Times New Roman" panose="02020603050405020304" pitchFamily="18" charset="0"/>
        </a:defRPr>
      </a:pPr>
      <a:endParaRPr lang="es-EC"/>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diagrams/_rels/data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image" Target="../media/image40.jpeg"/><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g"/></Relationships>
</file>

<file path=ppt/diagrams/_rels/data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113.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diagrams/_rels/drawing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image" Target="../media/image40.jpeg"/><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g"/></Relationships>
</file>

<file path=ppt/diagrams/_rels/drawing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113.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56B68C-579D-466C-9CB6-BB4CBF41E9B5}" type="doc">
      <dgm:prSet loTypeId="urn:microsoft.com/office/officeart/2005/8/layout/process2" loCatId="process" qsTypeId="urn:microsoft.com/office/officeart/2005/8/quickstyle/simple1" qsCatId="simple" csTypeId="urn:microsoft.com/office/officeart/2005/8/colors/colorful5" csCatId="colorful" phldr="1"/>
      <dgm:spPr/>
    </dgm:pt>
    <dgm:pt modelId="{E3DF3B23-C28D-4504-8F91-99168350ED9A}">
      <dgm:prSet phldrT="[Texto]" custT="1"/>
      <dgm:spPr/>
      <dgm:t>
        <a:bodyPr/>
        <a:lstStyle/>
        <a:p>
          <a:pPr algn="ctr"/>
          <a:r>
            <a:rPr lang="es-EC" sz="1200" b="1" dirty="0" smtClean="0">
              <a:latin typeface="Times New Roman" panose="02020603050405020304" pitchFamily="18" charset="0"/>
              <a:cs typeface="Times New Roman" panose="02020603050405020304" pitchFamily="18" charset="0"/>
            </a:rPr>
            <a:t>Límites:</a:t>
          </a:r>
          <a:endParaRPr lang="es-EC" sz="1200" dirty="0">
            <a:latin typeface="Times New Roman" panose="02020603050405020304" pitchFamily="18" charset="0"/>
            <a:cs typeface="Times New Roman" panose="02020603050405020304" pitchFamily="18" charset="0"/>
          </a:endParaRPr>
        </a:p>
      </dgm:t>
    </dgm:pt>
    <dgm:pt modelId="{DB535B55-0CDC-493A-818B-34CF7B76F9DB}" type="parTrans" cxnId="{A90AD3EB-AD1B-4EAF-A5A2-A0E07D4D09DA}">
      <dgm:prSet/>
      <dgm:spPr/>
      <dgm:t>
        <a:bodyPr/>
        <a:lstStyle/>
        <a:p>
          <a:endParaRPr lang="es-EC"/>
        </a:p>
      </dgm:t>
    </dgm:pt>
    <dgm:pt modelId="{AE8D1585-33A9-4788-8797-6D92BA689134}" type="sibTrans" cxnId="{A90AD3EB-AD1B-4EAF-A5A2-A0E07D4D09DA}">
      <dgm:prSet/>
      <dgm:spPr/>
      <dgm:t>
        <a:bodyPr/>
        <a:lstStyle/>
        <a:p>
          <a:endParaRPr lang="es-EC"/>
        </a:p>
      </dgm:t>
    </dgm:pt>
    <dgm:pt modelId="{E9522BE0-1E2F-4F17-B056-0E5BC16EE2B4}">
      <dgm:prSet phldrT="[Texto]" custT="1"/>
      <dgm:spPr/>
      <dgm:t>
        <a:bodyPr/>
        <a:lstStyle/>
        <a:p>
          <a:pPr algn="ctr"/>
          <a:r>
            <a:rPr lang="es-EC" sz="1200" b="1" dirty="0" smtClean="0">
              <a:latin typeface="Times New Roman" panose="02020603050405020304" pitchFamily="18" charset="0"/>
              <a:cs typeface="Times New Roman" panose="02020603050405020304" pitchFamily="18" charset="0"/>
            </a:rPr>
            <a:t>Población 2010:</a:t>
          </a:r>
          <a:endParaRPr lang="es-EC" sz="1200" b="1" dirty="0">
            <a:latin typeface="Times New Roman" panose="02020603050405020304" pitchFamily="18" charset="0"/>
            <a:cs typeface="Times New Roman" panose="02020603050405020304" pitchFamily="18" charset="0"/>
          </a:endParaRPr>
        </a:p>
      </dgm:t>
    </dgm:pt>
    <dgm:pt modelId="{348F3F57-8C89-4BAE-B4EB-47FA723B5AD1}" type="parTrans" cxnId="{37B7B39E-51CB-4911-91EC-3322AE00442E}">
      <dgm:prSet/>
      <dgm:spPr/>
      <dgm:t>
        <a:bodyPr/>
        <a:lstStyle/>
        <a:p>
          <a:endParaRPr lang="es-EC"/>
        </a:p>
      </dgm:t>
    </dgm:pt>
    <dgm:pt modelId="{AC345E72-E40F-428E-BA7F-FC9D3082B5CD}" type="sibTrans" cxnId="{37B7B39E-51CB-4911-91EC-3322AE00442E}">
      <dgm:prSet/>
      <dgm:spPr/>
      <dgm:t>
        <a:bodyPr/>
        <a:lstStyle/>
        <a:p>
          <a:endParaRPr lang="es-EC"/>
        </a:p>
      </dgm:t>
    </dgm:pt>
    <dgm:pt modelId="{AA238A35-7139-4484-B139-C3B35D9B7086}">
      <dgm:prSet phldrT="[Texto]" custT="1"/>
      <dgm:spPr/>
      <dgm:t>
        <a:bodyPr/>
        <a:lstStyle/>
        <a:p>
          <a:pPr algn="ctr"/>
          <a:r>
            <a:rPr lang="es-EC" sz="1200" b="1" dirty="0" smtClean="0">
              <a:latin typeface="Times New Roman" panose="02020603050405020304" pitchFamily="18" charset="0"/>
              <a:cs typeface="Times New Roman" panose="02020603050405020304" pitchFamily="18" charset="0"/>
            </a:rPr>
            <a:t>Altura promedio:</a:t>
          </a:r>
          <a:endParaRPr lang="es-EC" sz="1200" b="1" dirty="0">
            <a:latin typeface="Times New Roman" panose="02020603050405020304" pitchFamily="18" charset="0"/>
            <a:cs typeface="Times New Roman" panose="02020603050405020304" pitchFamily="18" charset="0"/>
          </a:endParaRPr>
        </a:p>
      </dgm:t>
    </dgm:pt>
    <dgm:pt modelId="{6D154ED2-26C9-4768-B2CD-0CEE3BC8CA85}" type="parTrans" cxnId="{5334C3C6-D04F-4757-859A-1025777308CB}">
      <dgm:prSet/>
      <dgm:spPr/>
      <dgm:t>
        <a:bodyPr/>
        <a:lstStyle/>
        <a:p>
          <a:endParaRPr lang="es-EC"/>
        </a:p>
      </dgm:t>
    </dgm:pt>
    <dgm:pt modelId="{832B13DD-B013-4B29-8DAE-4E72C330A2D2}" type="sibTrans" cxnId="{5334C3C6-D04F-4757-859A-1025777308CB}">
      <dgm:prSet/>
      <dgm:spPr/>
      <dgm:t>
        <a:bodyPr/>
        <a:lstStyle/>
        <a:p>
          <a:endParaRPr lang="es-EC"/>
        </a:p>
      </dgm:t>
    </dgm:pt>
    <dgm:pt modelId="{EDCCAC39-9CDA-49A7-A6F3-43BF0F8649C8}">
      <dgm:prSet custT="1"/>
      <dgm:spPr/>
      <dgm:t>
        <a:bodyPr/>
        <a:lstStyle/>
        <a:p>
          <a:pPr algn="ctr"/>
          <a:r>
            <a:rPr lang="es-EC" sz="1200" b="1" dirty="0" smtClean="0">
              <a:latin typeface="Times New Roman" panose="02020603050405020304" pitchFamily="18" charset="0"/>
              <a:cs typeface="Times New Roman" panose="02020603050405020304" pitchFamily="18" charset="0"/>
            </a:rPr>
            <a:t>Sur: </a:t>
          </a:r>
          <a:r>
            <a:rPr lang="es-EC" sz="1200" dirty="0" smtClean="0">
              <a:latin typeface="Times New Roman" panose="02020603050405020304" pitchFamily="18" charset="0"/>
              <a:cs typeface="Times New Roman" panose="02020603050405020304" pitchFamily="18" charset="0"/>
            </a:rPr>
            <a:t>Cantón Baños y </a:t>
          </a:r>
          <a:r>
            <a:rPr lang="es-EC" sz="1200" dirty="0" err="1" smtClean="0">
              <a:latin typeface="Times New Roman" panose="02020603050405020304" pitchFamily="18" charset="0"/>
              <a:cs typeface="Times New Roman" panose="02020603050405020304" pitchFamily="18" charset="0"/>
            </a:rPr>
            <a:t>Pelileo</a:t>
          </a:r>
          <a:r>
            <a:rPr lang="es-EC" sz="1200" dirty="0" smtClean="0">
              <a:latin typeface="Times New Roman" panose="02020603050405020304" pitchFamily="18" charset="0"/>
              <a:cs typeface="Times New Roman" panose="02020603050405020304" pitchFamily="18" charset="0"/>
            </a:rPr>
            <a:t>.</a:t>
          </a:r>
          <a:endParaRPr lang="es-EC" sz="1200" dirty="0">
            <a:latin typeface="Times New Roman" panose="02020603050405020304" pitchFamily="18" charset="0"/>
            <a:cs typeface="Times New Roman" panose="02020603050405020304" pitchFamily="18" charset="0"/>
          </a:endParaRPr>
        </a:p>
      </dgm:t>
    </dgm:pt>
    <dgm:pt modelId="{2BD944C5-2190-4584-8C12-741134BAB581}" type="parTrans" cxnId="{383AB2D5-5758-4FFC-9D92-30B278BA93B2}">
      <dgm:prSet/>
      <dgm:spPr/>
      <dgm:t>
        <a:bodyPr/>
        <a:lstStyle/>
        <a:p>
          <a:endParaRPr lang="es-EC"/>
        </a:p>
      </dgm:t>
    </dgm:pt>
    <dgm:pt modelId="{0D06F0B7-BDB4-4FEC-8BFB-AF3C9248FD9E}" type="sibTrans" cxnId="{383AB2D5-5758-4FFC-9D92-30B278BA93B2}">
      <dgm:prSet/>
      <dgm:spPr/>
      <dgm:t>
        <a:bodyPr/>
        <a:lstStyle/>
        <a:p>
          <a:endParaRPr lang="es-EC"/>
        </a:p>
      </dgm:t>
    </dgm:pt>
    <dgm:pt modelId="{FDFD8752-597C-4376-AE87-EC121B602F82}">
      <dgm:prSet custT="1"/>
      <dgm:spPr/>
      <dgm:t>
        <a:bodyPr/>
        <a:lstStyle/>
        <a:p>
          <a:pPr algn="ctr"/>
          <a:r>
            <a:rPr lang="es-EC" sz="1200" b="1" dirty="0" smtClean="0">
              <a:latin typeface="Times New Roman" panose="02020603050405020304" pitchFamily="18" charset="0"/>
              <a:cs typeface="Times New Roman" panose="02020603050405020304" pitchFamily="18" charset="0"/>
            </a:rPr>
            <a:t>Este: </a:t>
          </a:r>
          <a:r>
            <a:rPr lang="es-EC" sz="1200" dirty="0" smtClean="0">
              <a:latin typeface="Times New Roman" panose="02020603050405020304" pitchFamily="18" charset="0"/>
              <a:cs typeface="Times New Roman" panose="02020603050405020304" pitchFamily="18" charset="0"/>
            </a:rPr>
            <a:t>Cantón Baños.</a:t>
          </a:r>
          <a:endParaRPr lang="es-EC" sz="1200" dirty="0">
            <a:latin typeface="Times New Roman" panose="02020603050405020304" pitchFamily="18" charset="0"/>
            <a:cs typeface="Times New Roman" panose="02020603050405020304" pitchFamily="18" charset="0"/>
          </a:endParaRPr>
        </a:p>
      </dgm:t>
    </dgm:pt>
    <dgm:pt modelId="{41410065-2C8F-4AF8-B9F6-4D3A7AA8E794}" type="parTrans" cxnId="{E3E56C28-B863-4A05-96A4-4190B245FDE8}">
      <dgm:prSet/>
      <dgm:spPr/>
      <dgm:t>
        <a:bodyPr/>
        <a:lstStyle/>
        <a:p>
          <a:endParaRPr lang="es-EC"/>
        </a:p>
      </dgm:t>
    </dgm:pt>
    <dgm:pt modelId="{6CC2B7A2-E111-4E45-B38D-AE8AC637343E}" type="sibTrans" cxnId="{E3E56C28-B863-4A05-96A4-4190B245FDE8}">
      <dgm:prSet/>
      <dgm:spPr/>
      <dgm:t>
        <a:bodyPr/>
        <a:lstStyle/>
        <a:p>
          <a:endParaRPr lang="es-EC"/>
        </a:p>
      </dgm:t>
    </dgm:pt>
    <dgm:pt modelId="{1CED63F8-53CA-40CD-863C-9174C759F9AF}">
      <dgm:prSet custT="1"/>
      <dgm:spPr/>
      <dgm:t>
        <a:bodyPr/>
        <a:lstStyle/>
        <a:p>
          <a:pPr algn="ctr"/>
          <a:r>
            <a:rPr lang="es-EC" sz="1200" b="1" dirty="0" smtClean="0">
              <a:latin typeface="Times New Roman" panose="02020603050405020304" pitchFamily="18" charset="0"/>
              <a:cs typeface="Times New Roman" panose="02020603050405020304" pitchFamily="18" charset="0"/>
            </a:rPr>
            <a:t>Oeste: </a:t>
          </a:r>
          <a:r>
            <a:rPr lang="es-EC" sz="1200" dirty="0" smtClean="0">
              <a:latin typeface="Times New Roman" panose="02020603050405020304" pitchFamily="18" charset="0"/>
              <a:cs typeface="Times New Roman" panose="02020603050405020304" pitchFamily="18" charset="0"/>
            </a:rPr>
            <a:t>Cantón </a:t>
          </a:r>
          <a:r>
            <a:rPr lang="es-EC" sz="1200" dirty="0" err="1" smtClean="0">
              <a:latin typeface="Times New Roman" panose="02020603050405020304" pitchFamily="18" charset="0"/>
              <a:cs typeface="Times New Roman" panose="02020603050405020304" pitchFamily="18" charset="0"/>
            </a:rPr>
            <a:t>Píllaro</a:t>
          </a:r>
          <a:r>
            <a:rPr lang="es-EC" sz="1200" dirty="0" smtClean="0">
              <a:latin typeface="Times New Roman" panose="02020603050405020304" pitchFamily="18" charset="0"/>
              <a:cs typeface="Times New Roman" panose="02020603050405020304" pitchFamily="18" charset="0"/>
            </a:rPr>
            <a:t> y </a:t>
          </a:r>
          <a:r>
            <a:rPr lang="es-EC" sz="1200" dirty="0" err="1" smtClean="0">
              <a:latin typeface="Times New Roman" panose="02020603050405020304" pitchFamily="18" charset="0"/>
              <a:cs typeface="Times New Roman" panose="02020603050405020304" pitchFamily="18" charset="0"/>
            </a:rPr>
            <a:t>Pelileo</a:t>
          </a:r>
          <a:endParaRPr lang="es-EC" sz="1200" dirty="0">
            <a:latin typeface="Times New Roman" panose="02020603050405020304" pitchFamily="18" charset="0"/>
            <a:cs typeface="Times New Roman" panose="02020603050405020304" pitchFamily="18" charset="0"/>
          </a:endParaRPr>
        </a:p>
      </dgm:t>
    </dgm:pt>
    <dgm:pt modelId="{77276A11-EDCF-430D-A738-100EE936F1A2}" type="parTrans" cxnId="{A718E9A2-15F0-40E6-A3FC-7742BF4FA011}">
      <dgm:prSet/>
      <dgm:spPr/>
      <dgm:t>
        <a:bodyPr/>
        <a:lstStyle/>
        <a:p>
          <a:endParaRPr lang="es-EC"/>
        </a:p>
      </dgm:t>
    </dgm:pt>
    <dgm:pt modelId="{D60544CB-B14A-431A-846C-11D4997D8209}" type="sibTrans" cxnId="{A718E9A2-15F0-40E6-A3FC-7742BF4FA011}">
      <dgm:prSet/>
      <dgm:spPr/>
      <dgm:t>
        <a:bodyPr/>
        <a:lstStyle/>
        <a:p>
          <a:endParaRPr lang="es-EC"/>
        </a:p>
      </dgm:t>
    </dgm:pt>
    <dgm:pt modelId="{BA73055D-6362-4F74-9910-005BB8984BC8}">
      <dgm:prSet custT="1"/>
      <dgm:spPr/>
      <dgm:t>
        <a:bodyPr/>
        <a:lstStyle/>
        <a:p>
          <a:pPr algn="ctr"/>
          <a:r>
            <a:rPr lang="es-EC" sz="1200" b="1" dirty="0" smtClean="0">
              <a:latin typeface="Times New Roman" panose="02020603050405020304" pitchFamily="18" charset="0"/>
              <a:cs typeface="Times New Roman" panose="02020603050405020304" pitchFamily="18" charset="0"/>
            </a:rPr>
            <a:t>Superficie:</a:t>
          </a:r>
          <a:endParaRPr lang="es-EC" sz="1200" b="1" dirty="0">
            <a:latin typeface="Times New Roman" panose="02020603050405020304" pitchFamily="18" charset="0"/>
            <a:cs typeface="Times New Roman" panose="02020603050405020304" pitchFamily="18" charset="0"/>
          </a:endParaRPr>
        </a:p>
      </dgm:t>
    </dgm:pt>
    <dgm:pt modelId="{88D5EA1C-D8C2-46BC-A57C-0AB61E5DF57F}" type="parTrans" cxnId="{6AC4B254-85A0-4439-A3AF-4A717DAB7572}">
      <dgm:prSet/>
      <dgm:spPr/>
      <dgm:t>
        <a:bodyPr/>
        <a:lstStyle/>
        <a:p>
          <a:endParaRPr lang="es-EC"/>
        </a:p>
      </dgm:t>
    </dgm:pt>
    <dgm:pt modelId="{2FC47E50-5AA3-4977-A0B6-487930B7058E}" type="sibTrans" cxnId="{6AC4B254-85A0-4439-A3AF-4A717DAB7572}">
      <dgm:prSet/>
      <dgm:spPr/>
      <dgm:t>
        <a:bodyPr/>
        <a:lstStyle/>
        <a:p>
          <a:endParaRPr lang="es-EC"/>
        </a:p>
      </dgm:t>
    </dgm:pt>
    <dgm:pt modelId="{FF19443C-EE6A-4F18-B8A8-34ADA527DC15}">
      <dgm:prSet phldrT="[Texto]" custT="1"/>
      <dgm:spPr/>
      <dgm:t>
        <a:bodyPr/>
        <a:lstStyle/>
        <a:p>
          <a:pPr algn="ctr"/>
          <a:r>
            <a:rPr lang="es-EC" sz="1200" b="1" dirty="0" smtClean="0">
              <a:latin typeface="Times New Roman" panose="02020603050405020304" pitchFamily="18" charset="0"/>
              <a:cs typeface="Times New Roman" panose="02020603050405020304" pitchFamily="18" charset="0"/>
            </a:rPr>
            <a:t>Norte:</a:t>
          </a:r>
          <a:r>
            <a:rPr lang="es-EC" sz="1200" dirty="0" smtClean="0">
              <a:latin typeface="Times New Roman" panose="02020603050405020304" pitchFamily="18" charset="0"/>
              <a:cs typeface="Times New Roman" panose="02020603050405020304" pitchFamily="18" charset="0"/>
            </a:rPr>
            <a:t> Cantón </a:t>
          </a:r>
          <a:r>
            <a:rPr lang="es-EC" sz="1200" dirty="0" err="1" smtClean="0">
              <a:latin typeface="Times New Roman" panose="02020603050405020304" pitchFamily="18" charset="0"/>
              <a:cs typeface="Times New Roman" panose="02020603050405020304" pitchFamily="18" charset="0"/>
            </a:rPr>
            <a:t>Píllaro</a:t>
          </a:r>
          <a:r>
            <a:rPr lang="es-EC" sz="1200" dirty="0" smtClean="0">
              <a:latin typeface="Times New Roman" panose="02020603050405020304" pitchFamily="18" charset="0"/>
              <a:cs typeface="Times New Roman" panose="02020603050405020304" pitchFamily="18" charset="0"/>
            </a:rPr>
            <a:t> y Provincia de Napo.</a:t>
          </a:r>
          <a:endParaRPr lang="es-EC" sz="1200" dirty="0">
            <a:latin typeface="Times New Roman" panose="02020603050405020304" pitchFamily="18" charset="0"/>
            <a:cs typeface="Times New Roman" panose="02020603050405020304" pitchFamily="18" charset="0"/>
          </a:endParaRPr>
        </a:p>
      </dgm:t>
    </dgm:pt>
    <dgm:pt modelId="{6B7D534D-43F6-49AF-9DF8-DA4A19E2877E}" type="parTrans" cxnId="{191103F2-BE11-48C5-BFB3-B2F4F978E20C}">
      <dgm:prSet/>
      <dgm:spPr/>
      <dgm:t>
        <a:bodyPr/>
        <a:lstStyle/>
        <a:p>
          <a:endParaRPr lang="es-EC"/>
        </a:p>
      </dgm:t>
    </dgm:pt>
    <dgm:pt modelId="{160D9FA4-2F9E-4F16-BCE7-B3C27FC9A3CE}" type="sibTrans" cxnId="{191103F2-BE11-48C5-BFB3-B2F4F978E20C}">
      <dgm:prSet/>
      <dgm:spPr/>
      <dgm:t>
        <a:bodyPr/>
        <a:lstStyle/>
        <a:p>
          <a:endParaRPr lang="es-EC"/>
        </a:p>
      </dgm:t>
    </dgm:pt>
    <dgm:pt modelId="{C82978B0-7B4D-4EB0-9F9F-BA02142A80C0}">
      <dgm:prSet phldrT="[Texto]" custT="1"/>
      <dgm:spPr/>
      <dgm:t>
        <a:bodyPr/>
        <a:lstStyle/>
        <a:p>
          <a:pPr algn="ctr"/>
          <a:r>
            <a:rPr lang="es-EC" sz="1200" b="1" dirty="0" smtClean="0">
              <a:latin typeface="Times New Roman" panose="02020603050405020304" pitchFamily="18" charset="0"/>
              <a:cs typeface="Times New Roman" panose="02020603050405020304" pitchFamily="18" charset="0"/>
            </a:rPr>
            <a:t>Temperatura promedio:</a:t>
          </a:r>
          <a:endParaRPr lang="es-EC" sz="1200" b="1" dirty="0">
            <a:latin typeface="Times New Roman" panose="02020603050405020304" pitchFamily="18" charset="0"/>
            <a:cs typeface="Times New Roman" panose="02020603050405020304" pitchFamily="18" charset="0"/>
          </a:endParaRPr>
        </a:p>
      </dgm:t>
    </dgm:pt>
    <dgm:pt modelId="{0C5794D8-0D5D-4474-A706-E7C1D5C4997B}" type="parTrans" cxnId="{2D90742D-92F5-4FF9-A8ED-570B3C80DE70}">
      <dgm:prSet/>
      <dgm:spPr/>
      <dgm:t>
        <a:bodyPr/>
        <a:lstStyle/>
        <a:p>
          <a:endParaRPr lang="es-EC"/>
        </a:p>
      </dgm:t>
    </dgm:pt>
    <dgm:pt modelId="{6F1C2699-E9E0-4ED3-B219-89A0C2557D80}" type="sibTrans" cxnId="{2D90742D-92F5-4FF9-A8ED-570B3C80DE70}">
      <dgm:prSet/>
      <dgm:spPr/>
      <dgm:t>
        <a:bodyPr/>
        <a:lstStyle/>
        <a:p>
          <a:endParaRPr lang="es-EC"/>
        </a:p>
      </dgm:t>
    </dgm:pt>
    <dgm:pt modelId="{A801726D-406C-49D1-920C-7FC4F9F2F4AF}">
      <dgm:prSet phldrT="[Texto]" custT="1"/>
      <dgm:spPr/>
      <dgm:t>
        <a:bodyPr/>
        <a:lstStyle/>
        <a:p>
          <a:pPr algn="ctr"/>
          <a:r>
            <a:rPr lang="es-EC" sz="1200" dirty="0" smtClean="0">
              <a:latin typeface="Times New Roman" panose="02020603050405020304" pitchFamily="18" charset="0"/>
              <a:cs typeface="Times New Roman" panose="02020603050405020304" pitchFamily="18" charset="0"/>
            </a:rPr>
            <a:t>820 - 4.650 </a:t>
          </a:r>
          <a:r>
            <a:rPr lang="es-EC" sz="1200" dirty="0" err="1" smtClean="0">
              <a:latin typeface="Times New Roman" panose="02020603050405020304" pitchFamily="18" charset="0"/>
              <a:cs typeface="Times New Roman" panose="02020603050405020304" pitchFamily="18" charset="0"/>
            </a:rPr>
            <a:t>m.s.n.m</a:t>
          </a:r>
          <a:endParaRPr lang="es-EC" sz="1200" dirty="0">
            <a:latin typeface="Times New Roman" panose="02020603050405020304" pitchFamily="18" charset="0"/>
            <a:cs typeface="Times New Roman" panose="02020603050405020304" pitchFamily="18" charset="0"/>
          </a:endParaRPr>
        </a:p>
      </dgm:t>
    </dgm:pt>
    <dgm:pt modelId="{53D61F21-7A66-4860-B84A-403372DC1500}" type="parTrans" cxnId="{87BA8777-3E62-4EE3-A65E-2A8C051BAF62}">
      <dgm:prSet/>
      <dgm:spPr/>
      <dgm:t>
        <a:bodyPr/>
        <a:lstStyle/>
        <a:p>
          <a:endParaRPr lang="es-EC"/>
        </a:p>
      </dgm:t>
    </dgm:pt>
    <dgm:pt modelId="{4BF0EC8B-A6A2-4981-BC2C-F6F02D078FC6}" type="sibTrans" cxnId="{87BA8777-3E62-4EE3-A65E-2A8C051BAF62}">
      <dgm:prSet/>
      <dgm:spPr/>
      <dgm:t>
        <a:bodyPr/>
        <a:lstStyle/>
        <a:p>
          <a:endParaRPr lang="es-EC"/>
        </a:p>
      </dgm:t>
    </dgm:pt>
    <dgm:pt modelId="{09A96E3E-258E-4323-8121-25EE0598F384}">
      <dgm:prSet phldrT="[Texto]" custT="1"/>
      <dgm:spPr/>
      <dgm:t>
        <a:bodyPr/>
        <a:lstStyle/>
        <a:p>
          <a:pPr algn="ctr"/>
          <a:r>
            <a:rPr lang="es-EC" sz="1200" dirty="0" smtClean="0">
              <a:latin typeface="Times New Roman" panose="02020603050405020304" pitchFamily="18" charset="0"/>
              <a:cs typeface="Times New Roman" panose="02020603050405020304" pitchFamily="18" charset="0"/>
            </a:rPr>
            <a:t>13.497 habitantes</a:t>
          </a:r>
          <a:endParaRPr lang="es-EC" sz="1200" dirty="0">
            <a:latin typeface="Times New Roman" panose="02020603050405020304" pitchFamily="18" charset="0"/>
            <a:cs typeface="Times New Roman" panose="02020603050405020304" pitchFamily="18" charset="0"/>
          </a:endParaRPr>
        </a:p>
      </dgm:t>
    </dgm:pt>
    <dgm:pt modelId="{95ACDB8E-76F5-4AC2-8786-AD50D275148F}" type="parTrans" cxnId="{9EF0ADAE-EA73-4CA3-A8A9-8144307B3276}">
      <dgm:prSet/>
      <dgm:spPr/>
      <dgm:t>
        <a:bodyPr/>
        <a:lstStyle/>
        <a:p>
          <a:endParaRPr lang="es-EC"/>
        </a:p>
      </dgm:t>
    </dgm:pt>
    <dgm:pt modelId="{B5196E92-911E-4B15-ADD1-2ED515064061}" type="sibTrans" cxnId="{9EF0ADAE-EA73-4CA3-A8A9-8144307B3276}">
      <dgm:prSet/>
      <dgm:spPr/>
      <dgm:t>
        <a:bodyPr/>
        <a:lstStyle/>
        <a:p>
          <a:endParaRPr lang="es-EC"/>
        </a:p>
      </dgm:t>
    </dgm:pt>
    <dgm:pt modelId="{10615D17-CF8C-4F49-9D99-73C0819CB0C6}">
      <dgm:prSet phldrT="[Texto]" custT="1"/>
      <dgm:spPr/>
      <dgm:t>
        <a:bodyPr/>
        <a:lstStyle/>
        <a:p>
          <a:pPr algn="ctr"/>
          <a:r>
            <a:rPr lang="es-EC" sz="1200" dirty="0" smtClean="0">
              <a:latin typeface="Times New Roman" panose="02020603050405020304" pitchFamily="18" charset="0"/>
              <a:cs typeface="Times New Roman" panose="02020603050405020304" pitchFamily="18" charset="0"/>
            </a:rPr>
            <a:t>11°C a 23°C</a:t>
          </a:r>
          <a:endParaRPr lang="es-EC" sz="1200" dirty="0">
            <a:latin typeface="Times New Roman" panose="02020603050405020304" pitchFamily="18" charset="0"/>
            <a:cs typeface="Times New Roman" panose="02020603050405020304" pitchFamily="18" charset="0"/>
          </a:endParaRPr>
        </a:p>
      </dgm:t>
    </dgm:pt>
    <dgm:pt modelId="{EDB0470A-F448-47E0-A44C-6D8CA61C3E66}" type="parTrans" cxnId="{EC52ADC3-9088-437C-AE9B-10F9E00F2793}">
      <dgm:prSet/>
      <dgm:spPr/>
      <dgm:t>
        <a:bodyPr/>
        <a:lstStyle/>
        <a:p>
          <a:endParaRPr lang="es-EC"/>
        </a:p>
      </dgm:t>
    </dgm:pt>
    <dgm:pt modelId="{AF530885-4728-4AE5-AC30-9D9A263C1116}" type="sibTrans" cxnId="{EC52ADC3-9088-437C-AE9B-10F9E00F2793}">
      <dgm:prSet/>
      <dgm:spPr/>
      <dgm:t>
        <a:bodyPr/>
        <a:lstStyle/>
        <a:p>
          <a:endParaRPr lang="es-EC"/>
        </a:p>
      </dgm:t>
    </dgm:pt>
    <dgm:pt modelId="{6239A0AC-D4B1-406D-B70E-1791540ECD12}">
      <dgm:prSet custT="1"/>
      <dgm:spPr/>
      <dgm:t>
        <a:bodyPr/>
        <a:lstStyle/>
        <a:p>
          <a:pPr algn="ctr"/>
          <a:r>
            <a:rPr lang="es-EC" sz="1200" dirty="0" smtClean="0">
              <a:latin typeface="Times New Roman" panose="02020603050405020304" pitchFamily="18" charset="0"/>
              <a:cs typeface="Times New Roman" panose="02020603050405020304" pitchFamily="18" charset="0"/>
            </a:rPr>
            <a:t>321, 7215km²</a:t>
          </a:r>
          <a:endParaRPr lang="es-EC" sz="1200" dirty="0">
            <a:latin typeface="Times New Roman" panose="02020603050405020304" pitchFamily="18" charset="0"/>
            <a:cs typeface="Times New Roman" panose="02020603050405020304" pitchFamily="18" charset="0"/>
          </a:endParaRPr>
        </a:p>
      </dgm:t>
    </dgm:pt>
    <dgm:pt modelId="{27D0A026-5326-4175-A4BF-846F232BEDC9}" type="sibTrans" cxnId="{5454877E-97A1-4D3A-9073-427E85E293F1}">
      <dgm:prSet/>
      <dgm:spPr/>
      <dgm:t>
        <a:bodyPr/>
        <a:lstStyle/>
        <a:p>
          <a:endParaRPr lang="es-EC"/>
        </a:p>
      </dgm:t>
    </dgm:pt>
    <dgm:pt modelId="{964E389D-8255-4735-8F6C-E828BE962DCB}" type="parTrans" cxnId="{5454877E-97A1-4D3A-9073-427E85E293F1}">
      <dgm:prSet/>
      <dgm:spPr/>
      <dgm:t>
        <a:bodyPr/>
        <a:lstStyle/>
        <a:p>
          <a:endParaRPr lang="es-EC"/>
        </a:p>
      </dgm:t>
    </dgm:pt>
    <dgm:pt modelId="{B1036B7E-909D-4A0E-938C-03843EC3ACF7}" type="pres">
      <dgm:prSet presAssocID="{8556B68C-579D-466C-9CB6-BB4CBF41E9B5}" presName="linearFlow" presStyleCnt="0">
        <dgm:presLayoutVars>
          <dgm:resizeHandles val="exact"/>
        </dgm:presLayoutVars>
      </dgm:prSet>
      <dgm:spPr/>
    </dgm:pt>
    <dgm:pt modelId="{BBB2C5A1-5454-48B3-9C9D-714FB6C41357}" type="pres">
      <dgm:prSet presAssocID="{E3DF3B23-C28D-4504-8F91-99168350ED9A}" presName="node" presStyleLbl="node1" presStyleIdx="0" presStyleCnt="5" custScaleY="125654">
        <dgm:presLayoutVars>
          <dgm:bulletEnabled val="1"/>
        </dgm:presLayoutVars>
      </dgm:prSet>
      <dgm:spPr/>
      <dgm:t>
        <a:bodyPr/>
        <a:lstStyle/>
        <a:p>
          <a:endParaRPr lang="es-EC"/>
        </a:p>
      </dgm:t>
    </dgm:pt>
    <dgm:pt modelId="{BCDA9118-89CE-4B9E-BD4A-E66BC302129D}" type="pres">
      <dgm:prSet presAssocID="{AE8D1585-33A9-4788-8797-6D92BA689134}" presName="sibTrans" presStyleLbl="sibTrans2D1" presStyleIdx="0" presStyleCnt="4"/>
      <dgm:spPr/>
      <dgm:t>
        <a:bodyPr/>
        <a:lstStyle/>
        <a:p>
          <a:endParaRPr lang="es-EC"/>
        </a:p>
      </dgm:t>
    </dgm:pt>
    <dgm:pt modelId="{E6939733-E9D3-49EE-8D89-8F941EFDE199}" type="pres">
      <dgm:prSet presAssocID="{AE8D1585-33A9-4788-8797-6D92BA689134}" presName="connectorText" presStyleLbl="sibTrans2D1" presStyleIdx="0" presStyleCnt="4"/>
      <dgm:spPr/>
      <dgm:t>
        <a:bodyPr/>
        <a:lstStyle/>
        <a:p>
          <a:endParaRPr lang="es-EC"/>
        </a:p>
      </dgm:t>
    </dgm:pt>
    <dgm:pt modelId="{D86A5A59-874F-4DBE-BAEB-6CBB31B0F86C}" type="pres">
      <dgm:prSet presAssocID="{BA73055D-6362-4F74-9910-005BB8984BC8}" presName="node" presStyleLbl="node1" presStyleIdx="1" presStyleCnt="5" custScaleY="46107">
        <dgm:presLayoutVars>
          <dgm:bulletEnabled val="1"/>
        </dgm:presLayoutVars>
      </dgm:prSet>
      <dgm:spPr/>
      <dgm:t>
        <a:bodyPr/>
        <a:lstStyle/>
        <a:p>
          <a:endParaRPr lang="es-EC"/>
        </a:p>
      </dgm:t>
    </dgm:pt>
    <dgm:pt modelId="{EDD64A3B-4454-4BB4-A9AE-1C49CCF14ED0}" type="pres">
      <dgm:prSet presAssocID="{2FC47E50-5AA3-4977-A0B6-487930B7058E}" presName="sibTrans" presStyleLbl="sibTrans2D1" presStyleIdx="1" presStyleCnt="4"/>
      <dgm:spPr/>
      <dgm:t>
        <a:bodyPr/>
        <a:lstStyle/>
        <a:p>
          <a:endParaRPr lang="es-EC"/>
        </a:p>
      </dgm:t>
    </dgm:pt>
    <dgm:pt modelId="{D610204B-447A-4190-9022-70448D39536F}" type="pres">
      <dgm:prSet presAssocID="{2FC47E50-5AA3-4977-A0B6-487930B7058E}" presName="connectorText" presStyleLbl="sibTrans2D1" presStyleIdx="1" presStyleCnt="4"/>
      <dgm:spPr/>
      <dgm:t>
        <a:bodyPr/>
        <a:lstStyle/>
        <a:p>
          <a:endParaRPr lang="es-EC"/>
        </a:p>
      </dgm:t>
    </dgm:pt>
    <dgm:pt modelId="{DD09F938-27B8-4D28-BFB5-EFC3A6B100E5}" type="pres">
      <dgm:prSet presAssocID="{E9522BE0-1E2F-4F17-B056-0E5BC16EE2B4}" presName="node" presStyleLbl="node1" presStyleIdx="2" presStyleCnt="5" custScaleY="47942">
        <dgm:presLayoutVars>
          <dgm:bulletEnabled val="1"/>
        </dgm:presLayoutVars>
      </dgm:prSet>
      <dgm:spPr/>
      <dgm:t>
        <a:bodyPr/>
        <a:lstStyle/>
        <a:p>
          <a:endParaRPr lang="es-EC"/>
        </a:p>
      </dgm:t>
    </dgm:pt>
    <dgm:pt modelId="{8D0E9AC6-0B15-4332-9E7A-E1AE71411131}" type="pres">
      <dgm:prSet presAssocID="{AC345E72-E40F-428E-BA7F-FC9D3082B5CD}" presName="sibTrans" presStyleLbl="sibTrans2D1" presStyleIdx="2" presStyleCnt="4"/>
      <dgm:spPr/>
      <dgm:t>
        <a:bodyPr/>
        <a:lstStyle/>
        <a:p>
          <a:endParaRPr lang="es-EC"/>
        </a:p>
      </dgm:t>
    </dgm:pt>
    <dgm:pt modelId="{061E93A6-729B-4F41-8919-148775535E8E}" type="pres">
      <dgm:prSet presAssocID="{AC345E72-E40F-428E-BA7F-FC9D3082B5CD}" presName="connectorText" presStyleLbl="sibTrans2D1" presStyleIdx="2" presStyleCnt="4"/>
      <dgm:spPr/>
      <dgm:t>
        <a:bodyPr/>
        <a:lstStyle/>
        <a:p>
          <a:endParaRPr lang="es-EC"/>
        </a:p>
      </dgm:t>
    </dgm:pt>
    <dgm:pt modelId="{08F7E14E-C4F7-4A6E-8BFB-FA24919626D3}" type="pres">
      <dgm:prSet presAssocID="{AA238A35-7139-4484-B139-C3B35D9B7086}" presName="node" presStyleLbl="node1" presStyleIdx="3" presStyleCnt="5" custScaleY="52040">
        <dgm:presLayoutVars>
          <dgm:bulletEnabled val="1"/>
        </dgm:presLayoutVars>
      </dgm:prSet>
      <dgm:spPr/>
      <dgm:t>
        <a:bodyPr/>
        <a:lstStyle/>
        <a:p>
          <a:endParaRPr lang="es-EC"/>
        </a:p>
      </dgm:t>
    </dgm:pt>
    <dgm:pt modelId="{E94B455F-84A8-4D9D-AD56-38271742ED2C}" type="pres">
      <dgm:prSet presAssocID="{832B13DD-B013-4B29-8DAE-4E72C330A2D2}" presName="sibTrans" presStyleLbl="sibTrans2D1" presStyleIdx="3" presStyleCnt="4"/>
      <dgm:spPr/>
      <dgm:t>
        <a:bodyPr/>
        <a:lstStyle/>
        <a:p>
          <a:endParaRPr lang="es-EC"/>
        </a:p>
      </dgm:t>
    </dgm:pt>
    <dgm:pt modelId="{D569C80A-E253-44C5-A103-48F079856F48}" type="pres">
      <dgm:prSet presAssocID="{832B13DD-B013-4B29-8DAE-4E72C330A2D2}" presName="connectorText" presStyleLbl="sibTrans2D1" presStyleIdx="3" presStyleCnt="4"/>
      <dgm:spPr/>
      <dgm:t>
        <a:bodyPr/>
        <a:lstStyle/>
        <a:p>
          <a:endParaRPr lang="es-EC"/>
        </a:p>
      </dgm:t>
    </dgm:pt>
    <dgm:pt modelId="{F615EEE9-E376-48F1-8787-C2420A785728}" type="pres">
      <dgm:prSet presAssocID="{C82978B0-7B4D-4EB0-9F9F-BA02142A80C0}" presName="node" presStyleLbl="node1" presStyleIdx="4" presStyleCnt="5" custScaleY="43295">
        <dgm:presLayoutVars>
          <dgm:bulletEnabled val="1"/>
        </dgm:presLayoutVars>
      </dgm:prSet>
      <dgm:spPr/>
      <dgm:t>
        <a:bodyPr/>
        <a:lstStyle/>
        <a:p>
          <a:endParaRPr lang="es-EC"/>
        </a:p>
      </dgm:t>
    </dgm:pt>
  </dgm:ptLst>
  <dgm:cxnLst>
    <dgm:cxn modelId="{87BA8777-3E62-4EE3-A65E-2A8C051BAF62}" srcId="{AA238A35-7139-4484-B139-C3B35D9B7086}" destId="{A801726D-406C-49D1-920C-7FC4F9F2F4AF}" srcOrd="0" destOrd="0" parTransId="{53D61F21-7A66-4860-B84A-403372DC1500}" sibTransId="{4BF0EC8B-A6A2-4981-BC2C-F6F02D078FC6}"/>
    <dgm:cxn modelId="{5454877E-97A1-4D3A-9073-427E85E293F1}" srcId="{BA73055D-6362-4F74-9910-005BB8984BC8}" destId="{6239A0AC-D4B1-406D-B70E-1791540ECD12}" srcOrd="0" destOrd="0" parTransId="{964E389D-8255-4735-8F6C-E828BE962DCB}" sibTransId="{27D0A026-5326-4175-A4BF-846F232BEDC9}"/>
    <dgm:cxn modelId="{191103F2-BE11-48C5-BFB3-B2F4F978E20C}" srcId="{E3DF3B23-C28D-4504-8F91-99168350ED9A}" destId="{FF19443C-EE6A-4F18-B8A8-34ADA527DC15}" srcOrd="0" destOrd="0" parTransId="{6B7D534D-43F6-49AF-9DF8-DA4A19E2877E}" sibTransId="{160D9FA4-2F9E-4F16-BCE7-B3C27FC9A3CE}"/>
    <dgm:cxn modelId="{AEC53860-41E0-4F57-BDFE-11EA6D9887FC}" type="presOf" srcId="{10615D17-CF8C-4F49-9D99-73C0819CB0C6}" destId="{F615EEE9-E376-48F1-8787-C2420A785728}" srcOrd="0" destOrd="1" presId="urn:microsoft.com/office/officeart/2005/8/layout/process2"/>
    <dgm:cxn modelId="{5B954DDF-6CD1-4232-9011-6F14573236FE}" type="presOf" srcId="{E9522BE0-1E2F-4F17-B056-0E5BC16EE2B4}" destId="{DD09F938-27B8-4D28-BFB5-EFC3A6B100E5}" srcOrd="0" destOrd="0" presId="urn:microsoft.com/office/officeart/2005/8/layout/process2"/>
    <dgm:cxn modelId="{B1C58428-F508-4A98-A65B-CD2AA384105E}" type="presOf" srcId="{AC345E72-E40F-428E-BA7F-FC9D3082B5CD}" destId="{061E93A6-729B-4F41-8919-148775535E8E}" srcOrd="1" destOrd="0" presId="urn:microsoft.com/office/officeart/2005/8/layout/process2"/>
    <dgm:cxn modelId="{E9FF60A3-25A3-4D43-BCD5-D93A1BAC994C}" type="presOf" srcId="{6239A0AC-D4B1-406D-B70E-1791540ECD12}" destId="{D86A5A59-874F-4DBE-BAEB-6CBB31B0F86C}" srcOrd="0" destOrd="1" presId="urn:microsoft.com/office/officeart/2005/8/layout/process2"/>
    <dgm:cxn modelId="{CCEAE5E6-60B2-4016-A193-5A0802DD1287}" type="presOf" srcId="{2FC47E50-5AA3-4977-A0B6-487930B7058E}" destId="{D610204B-447A-4190-9022-70448D39536F}" srcOrd="1" destOrd="0" presId="urn:microsoft.com/office/officeart/2005/8/layout/process2"/>
    <dgm:cxn modelId="{A718E9A2-15F0-40E6-A3FC-7742BF4FA011}" srcId="{E3DF3B23-C28D-4504-8F91-99168350ED9A}" destId="{1CED63F8-53CA-40CD-863C-9174C759F9AF}" srcOrd="3" destOrd="0" parTransId="{77276A11-EDCF-430D-A738-100EE936F1A2}" sibTransId="{D60544CB-B14A-431A-846C-11D4997D8209}"/>
    <dgm:cxn modelId="{3DE4E0FF-6216-461E-BB86-B37F05698356}" type="presOf" srcId="{1CED63F8-53CA-40CD-863C-9174C759F9AF}" destId="{BBB2C5A1-5454-48B3-9C9D-714FB6C41357}" srcOrd="0" destOrd="4" presId="urn:microsoft.com/office/officeart/2005/8/layout/process2"/>
    <dgm:cxn modelId="{C5276B10-B282-4B38-BD0B-A4F339B1C690}" type="presOf" srcId="{C82978B0-7B4D-4EB0-9F9F-BA02142A80C0}" destId="{F615EEE9-E376-48F1-8787-C2420A785728}" srcOrd="0" destOrd="0" presId="urn:microsoft.com/office/officeart/2005/8/layout/process2"/>
    <dgm:cxn modelId="{575024C6-31A8-49AA-BAD9-85186237309F}" type="presOf" srcId="{AE8D1585-33A9-4788-8797-6D92BA689134}" destId="{E6939733-E9D3-49EE-8D89-8F941EFDE199}" srcOrd="1" destOrd="0" presId="urn:microsoft.com/office/officeart/2005/8/layout/process2"/>
    <dgm:cxn modelId="{5334C3C6-D04F-4757-859A-1025777308CB}" srcId="{8556B68C-579D-466C-9CB6-BB4CBF41E9B5}" destId="{AA238A35-7139-4484-B139-C3B35D9B7086}" srcOrd="3" destOrd="0" parTransId="{6D154ED2-26C9-4768-B2CD-0CEE3BC8CA85}" sibTransId="{832B13DD-B013-4B29-8DAE-4E72C330A2D2}"/>
    <dgm:cxn modelId="{6C41682C-AAC6-4900-AEA6-61CD4F592E3D}" type="presOf" srcId="{A801726D-406C-49D1-920C-7FC4F9F2F4AF}" destId="{08F7E14E-C4F7-4A6E-8BFB-FA24919626D3}" srcOrd="0" destOrd="1" presId="urn:microsoft.com/office/officeart/2005/8/layout/process2"/>
    <dgm:cxn modelId="{A90AD3EB-AD1B-4EAF-A5A2-A0E07D4D09DA}" srcId="{8556B68C-579D-466C-9CB6-BB4CBF41E9B5}" destId="{E3DF3B23-C28D-4504-8F91-99168350ED9A}" srcOrd="0" destOrd="0" parTransId="{DB535B55-0CDC-493A-818B-34CF7B76F9DB}" sibTransId="{AE8D1585-33A9-4788-8797-6D92BA689134}"/>
    <dgm:cxn modelId="{2D90742D-92F5-4FF9-A8ED-570B3C80DE70}" srcId="{8556B68C-579D-466C-9CB6-BB4CBF41E9B5}" destId="{C82978B0-7B4D-4EB0-9F9F-BA02142A80C0}" srcOrd="4" destOrd="0" parTransId="{0C5794D8-0D5D-4474-A706-E7C1D5C4997B}" sibTransId="{6F1C2699-E9E0-4ED3-B219-89A0C2557D80}"/>
    <dgm:cxn modelId="{9EF0ADAE-EA73-4CA3-A8A9-8144307B3276}" srcId="{E9522BE0-1E2F-4F17-B056-0E5BC16EE2B4}" destId="{09A96E3E-258E-4323-8121-25EE0598F384}" srcOrd="0" destOrd="0" parTransId="{95ACDB8E-76F5-4AC2-8786-AD50D275148F}" sibTransId="{B5196E92-911E-4B15-ADD1-2ED515064061}"/>
    <dgm:cxn modelId="{37B7B39E-51CB-4911-91EC-3322AE00442E}" srcId="{8556B68C-579D-466C-9CB6-BB4CBF41E9B5}" destId="{E9522BE0-1E2F-4F17-B056-0E5BC16EE2B4}" srcOrd="2" destOrd="0" parTransId="{348F3F57-8C89-4BAE-B4EB-47FA723B5AD1}" sibTransId="{AC345E72-E40F-428E-BA7F-FC9D3082B5CD}"/>
    <dgm:cxn modelId="{408A3129-B51C-468A-B47C-2B875FB89543}" type="presOf" srcId="{AA238A35-7139-4484-B139-C3B35D9B7086}" destId="{08F7E14E-C4F7-4A6E-8BFB-FA24919626D3}" srcOrd="0" destOrd="0" presId="urn:microsoft.com/office/officeart/2005/8/layout/process2"/>
    <dgm:cxn modelId="{069AEC0E-0B6E-445A-B7EC-2DA977082930}" type="presOf" srcId="{832B13DD-B013-4B29-8DAE-4E72C330A2D2}" destId="{E94B455F-84A8-4D9D-AD56-38271742ED2C}" srcOrd="0" destOrd="0" presId="urn:microsoft.com/office/officeart/2005/8/layout/process2"/>
    <dgm:cxn modelId="{81E0BBE5-E576-4FC1-BB70-8E4420DEB1B9}" type="presOf" srcId="{EDCCAC39-9CDA-49A7-A6F3-43BF0F8649C8}" destId="{BBB2C5A1-5454-48B3-9C9D-714FB6C41357}" srcOrd="0" destOrd="2" presId="urn:microsoft.com/office/officeart/2005/8/layout/process2"/>
    <dgm:cxn modelId="{383AB2D5-5758-4FFC-9D92-30B278BA93B2}" srcId="{E3DF3B23-C28D-4504-8F91-99168350ED9A}" destId="{EDCCAC39-9CDA-49A7-A6F3-43BF0F8649C8}" srcOrd="1" destOrd="0" parTransId="{2BD944C5-2190-4584-8C12-741134BAB581}" sibTransId="{0D06F0B7-BDB4-4FEC-8BFB-AF3C9248FD9E}"/>
    <dgm:cxn modelId="{E49F6FDD-90C5-48D9-8D96-E2307EA15268}" type="presOf" srcId="{2FC47E50-5AA3-4977-A0B6-487930B7058E}" destId="{EDD64A3B-4454-4BB4-A9AE-1C49CCF14ED0}" srcOrd="0" destOrd="0" presId="urn:microsoft.com/office/officeart/2005/8/layout/process2"/>
    <dgm:cxn modelId="{3B450358-2A5E-4815-B0A7-4B5693B63A23}" type="presOf" srcId="{FF19443C-EE6A-4F18-B8A8-34ADA527DC15}" destId="{BBB2C5A1-5454-48B3-9C9D-714FB6C41357}" srcOrd="0" destOrd="1" presId="urn:microsoft.com/office/officeart/2005/8/layout/process2"/>
    <dgm:cxn modelId="{E3E56C28-B863-4A05-96A4-4190B245FDE8}" srcId="{E3DF3B23-C28D-4504-8F91-99168350ED9A}" destId="{FDFD8752-597C-4376-AE87-EC121B602F82}" srcOrd="2" destOrd="0" parTransId="{41410065-2C8F-4AF8-B9F6-4D3A7AA8E794}" sibTransId="{6CC2B7A2-E111-4E45-B38D-AE8AC637343E}"/>
    <dgm:cxn modelId="{6AC4B254-85A0-4439-A3AF-4A717DAB7572}" srcId="{8556B68C-579D-466C-9CB6-BB4CBF41E9B5}" destId="{BA73055D-6362-4F74-9910-005BB8984BC8}" srcOrd="1" destOrd="0" parTransId="{88D5EA1C-D8C2-46BC-A57C-0AB61E5DF57F}" sibTransId="{2FC47E50-5AA3-4977-A0B6-487930B7058E}"/>
    <dgm:cxn modelId="{4024656C-5D9F-4ED1-8075-B349D760DBA7}" type="presOf" srcId="{BA73055D-6362-4F74-9910-005BB8984BC8}" destId="{D86A5A59-874F-4DBE-BAEB-6CBB31B0F86C}" srcOrd="0" destOrd="0" presId="urn:microsoft.com/office/officeart/2005/8/layout/process2"/>
    <dgm:cxn modelId="{F0F910D4-09C5-4404-A7F2-4827701D6C55}" type="presOf" srcId="{AC345E72-E40F-428E-BA7F-FC9D3082B5CD}" destId="{8D0E9AC6-0B15-4332-9E7A-E1AE71411131}" srcOrd="0" destOrd="0" presId="urn:microsoft.com/office/officeart/2005/8/layout/process2"/>
    <dgm:cxn modelId="{2487EA56-7A09-44AB-BDD5-56426E0C9939}" type="presOf" srcId="{09A96E3E-258E-4323-8121-25EE0598F384}" destId="{DD09F938-27B8-4D28-BFB5-EFC3A6B100E5}" srcOrd="0" destOrd="1" presId="urn:microsoft.com/office/officeart/2005/8/layout/process2"/>
    <dgm:cxn modelId="{AC55C442-F1D7-4A25-B5FB-B5DBC8035615}" type="presOf" srcId="{AE8D1585-33A9-4788-8797-6D92BA689134}" destId="{BCDA9118-89CE-4B9E-BD4A-E66BC302129D}" srcOrd="0" destOrd="0" presId="urn:microsoft.com/office/officeart/2005/8/layout/process2"/>
    <dgm:cxn modelId="{AEF96C4A-0727-4BCF-970F-304677E300E5}" type="presOf" srcId="{8556B68C-579D-466C-9CB6-BB4CBF41E9B5}" destId="{B1036B7E-909D-4A0E-938C-03843EC3ACF7}" srcOrd="0" destOrd="0" presId="urn:microsoft.com/office/officeart/2005/8/layout/process2"/>
    <dgm:cxn modelId="{36B9EC6C-98DF-46E3-8E0C-59B621E1269D}" type="presOf" srcId="{832B13DD-B013-4B29-8DAE-4E72C330A2D2}" destId="{D569C80A-E253-44C5-A103-48F079856F48}" srcOrd="1" destOrd="0" presId="urn:microsoft.com/office/officeart/2005/8/layout/process2"/>
    <dgm:cxn modelId="{510CC017-4E98-4085-BF07-4E605D949977}" type="presOf" srcId="{FDFD8752-597C-4376-AE87-EC121B602F82}" destId="{BBB2C5A1-5454-48B3-9C9D-714FB6C41357}" srcOrd="0" destOrd="3" presId="urn:microsoft.com/office/officeart/2005/8/layout/process2"/>
    <dgm:cxn modelId="{7ECDEB00-9713-467A-82CF-0CD39129C6E1}" type="presOf" srcId="{E3DF3B23-C28D-4504-8F91-99168350ED9A}" destId="{BBB2C5A1-5454-48B3-9C9D-714FB6C41357}" srcOrd="0" destOrd="0" presId="urn:microsoft.com/office/officeart/2005/8/layout/process2"/>
    <dgm:cxn modelId="{EC52ADC3-9088-437C-AE9B-10F9E00F2793}" srcId="{C82978B0-7B4D-4EB0-9F9F-BA02142A80C0}" destId="{10615D17-CF8C-4F49-9D99-73C0819CB0C6}" srcOrd="0" destOrd="0" parTransId="{EDB0470A-F448-47E0-A44C-6D8CA61C3E66}" sibTransId="{AF530885-4728-4AE5-AC30-9D9A263C1116}"/>
    <dgm:cxn modelId="{BDA28B32-45CE-4CE2-90C8-40E3C817629A}" type="presParOf" srcId="{B1036B7E-909D-4A0E-938C-03843EC3ACF7}" destId="{BBB2C5A1-5454-48B3-9C9D-714FB6C41357}" srcOrd="0" destOrd="0" presId="urn:microsoft.com/office/officeart/2005/8/layout/process2"/>
    <dgm:cxn modelId="{879CA257-A37A-46D4-8EBA-D8E40192C4E3}" type="presParOf" srcId="{B1036B7E-909D-4A0E-938C-03843EC3ACF7}" destId="{BCDA9118-89CE-4B9E-BD4A-E66BC302129D}" srcOrd="1" destOrd="0" presId="urn:microsoft.com/office/officeart/2005/8/layout/process2"/>
    <dgm:cxn modelId="{26231BB9-AB51-413B-9638-863B1A65CF22}" type="presParOf" srcId="{BCDA9118-89CE-4B9E-BD4A-E66BC302129D}" destId="{E6939733-E9D3-49EE-8D89-8F941EFDE199}" srcOrd="0" destOrd="0" presId="urn:microsoft.com/office/officeart/2005/8/layout/process2"/>
    <dgm:cxn modelId="{96FAEB6D-0FA8-40BE-BD97-5F9914D2E26F}" type="presParOf" srcId="{B1036B7E-909D-4A0E-938C-03843EC3ACF7}" destId="{D86A5A59-874F-4DBE-BAEB-6CBB31B0F86C}" srcOrd="2" destOrd="0" presId="urn:microsoft.com/office/officeart/2005/8/layout/process2"/>
    <dgm:cxn modelId="{C130F241-C1B5-44A0-B571-945531B5684A}" type="presParOf" srcId="{B1036B7E-909D-4A0E-938C-03843EC3ACF7}" destId="{EDD64A3B-4454-4BB4-A9AE-1C49CCF14ED0}" srcOrd="3" destOrd="0" presId="urn:microsoft.com/office/officeart/2005/8/layout/process2"/>
    <dgm:cxn modelId="{513A339D-415C-4E80-8EDC-82692E31CC6F}" type="presParOf" srcId="{EDD64A3B-4454-4BB4-A9AE-1C49CCF14ED0}" destId="{D610204B-447A-4190-9022-70448D39536F}" srcOrd="0" destOrd="0" presId="urn:microsoft.com/office/officeart/2005/8/layout/process2"/>
    <dgm:cxn modelId="{5D6DB38B-5D70-4A5C-A8A5-3D694F538FF3}" type="presParOf" srcId="{B1036B7E-909D-4A0E-938C-03843EC3ACF7}" destId="{DD09F938-27B8-4D28-BFB5-EFC3A6B100E5}" srcOrd="4" destOrd="0" presId="urn:microsoft.com/office/officeart/2005/8/layout/process2"/>
    <dgm:cxn modelId="{7C530E8A-95F8-4E84-8506-7DFD43EA0C9B}" type="presParOf" srcId="{B1036B7E-909D-4A0E-938C-03843EC3ACF7}" destId="{8D0E9AC6-0B15-4332-9E7A-E1AE71411131}" srcOrd="5" destOrd="0" presId="urn:microsoft.com/office/officeart/2005/8/layout/process2"/>
    <dgm:cxn modelId="{A8E0CF12-7A0A-4AD2-BAC6-D725E3A0795E}" type="presParOf" srcId="{8D0E9AC6-0B15-4332-9E7A-E1AE71411131}" destId="{061E93A6-729B-4F41-8919-148775535E8E}" srcOrd="0" destOrd="0" presId="urn:microsoft.com/office/officeart/2005/8/layout/process2"/>
    <dgm:cxn modelId="{2E4B991F-6281-4689-A666-34C3036064E3}" type="presParOf" srcId="{B1036B7E-909D-4A0E-938C-03843EC3ACF7}" destId="{08F7E14E-C4F7-4A6E-8BFB-FA24919626D3}" srcOrd="6" destOrd="0" presId="urn:microsoft.com/office/officeart/2005/8/layout/process2"/>
    <dgm:cxn modelId="{97E2E55F-7F2B-4282-B567-420B1960004A}" type="presParOf" srcId="{B1036B7E-909D-4A0E-938C-03843EC3ACF7}" destId="{E94B455F-84A8-4D9D-AD56-38271742ED2C}" srcOrd="7" destOrd="0" presId="urn:microsoft.com/office/officeart/2005/8/layout/process2"/>
    <dgm:cxn modelId="{496B4B4F-0706-42A3-8B21-623966738528}" type="presParOf" srcId="{E94B455F-84A8-4D9D-AD56-38271742ED2C}" destId="{D569C80A-E253-44C5-A103-48F079856F48}" srcOrd="0" destOrd="0" presId="urn:microsoft.com/office/officeart/2005/8/layout/process2"/>
    <dgm:cxn modelId="{E1AA885F-5DCC-4C58-BDD6-D14A92E98440}" type="presParOf" srcId="{B1036B7E-909D-4A0E-938C-03843EC3ACF7}" destId="{F615EEE9-E376-48F1-8787-C2420A785728}" srcOrd="8"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D4B768A-4462-4515-AA1B-9BD575DECFF1}"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EC"/>
        </a:p>
      </dgm:t>
    </dgm:pt>
    <dgm:pt modelId="{1499D9E7-065B-44BA-AB4C-07CE2E2A6327}">
      <dgm:prSet phldrT="[Texto]" phldr="1" custT="1"/>
      <dgm:spPr>
        <a:blipFill rotWithShape="0">
          <a:blip xmlns:r="http://schemas.openxmlformats.org/officeDocument/2006/relationships" r:embed="rId1"/>
          <a:stretch>
            <a:fillRect/>
          </a:stretch>
        </a:blipFill>
        <a:ln>
          <a:solidFill>
            <a:schemeClr val="tx2"/>
          </a:solidFill>
        </a:ln>
      </dgm:spPr>
      <dgm:t>
        <a:bodyPr/>
        <a:lstStyle/>
        <a:p>
          <a:endParaRPr lang="es-EC" sz="1500" dirty="0">
            <a:latin typeface="Times New Roman" panose="02020603050405020304" pitchFamily="18" charset="0"/>
            <a:cs typeface="Times New Roman" panose="02020603050405020304" pitchFamily="18" charset="0"/>
          </a:endParaRPr>
        </a:p>
      </dgm:t>
    </dgm:pt>
    <dgm:pt modelId="{5DB568CA-5BD8-464D-BBF7-9954623BD6B6}" type="parTrans" cxnId="{EC3954B4-456E-4F31-8F9F-799B9F3930C5}">
      <dgm:prSet/>
      <dgm:spPr/>
      <dgm:t>
        <a:bodyPr/>
        <a:lstStyle/>
        <a:p>
          <a:endParaRPr lang="es-EC" sz="1500">
            <a:latin typeface="Times New Roman" panose="02020603050405020304" pitchFamily="18" charset="0"/>
            <a:cs typeface="Times New Roman" panose="02020603050405020304" pitchFamily="18" charset="0"/>
          </a:endParaRPr>
        </a:p>
      </dgm:t>
    </dgm:pt>
    <dgm:pt modelId="{664DB60B-4DA8-42B4-95C7-AE2BB0A444F7}" type="sibTrans" cxnId="{EC3954B4-456E-4F31-8F9F-799B9F3930C5}">
      <dgm:prSet/>
      <dgm:spPr/>
      <dgm:t>
        <a:bodyPr/>
        <a:lstStyle/>
        <a:p>
          <a:endParaRPr lang="es-EC" sz="1500">
            <a:latin typeface="Times New Roman" panose="02020603050405020304" pitchFamily="18" charset="0"/>
            <a:cs typeface="Times New Roman" panose="02020603050405020304" pitchFamily="18" charset="0"/>
          </a:endParaRPr>
        </a:p>
      </dgm:t>
    </dgm:pt>
    <dgm:pt modelId="{5FA7E0F7-7CE0-4FF6-A28D-6875D14F38DA}">
      <dgm:prSet phldrT="[Texto]" custT="1"/>
      <dgm:spPr>
        <a:solidFill>
          <a:schemeClr val="bg1">
            <a:alpha val="90000"/>
          </a:schemeClr>
        </a:solidFill>
        <a:ln w="28575">
          <a:solidFill>
            <a:schemeClr val="tx2">
              <a:alpha val="90000"/>
            </a:schemeClr>
          </a:solidFill>
        </a:ln>
      </dgm:spPr>
      <dgm:t>
        <a:bodyPr/>
        <a:lstStyle/>
        <a:p>
          <a:pPr algn="just"/>
          <a:r>
            <a:rPr lang="es-EC" sz="1500" dirty="0" smtClean="0">
              <a:latin typeface="Times New Roman" panose="02020603050405020304" pitchFamily="18" charset="0"/>
              <a:ea typeface="Calibri" panose="020F0502020204030204" pitchFamily="34" charset="0"/>
              <a:cs typeface="Times New Roman" panose="02020603050405020304" pitchFamily="18" charset="0"/>
            </a:rPr>
            <a:t>Las estrategias para el eje de asentamientos humanos buscan mejorar la calidad de vida de los pobladores mediante el acceso a servicios básicos en la mayor parte del territorio específicamente en las partes rurales del cantón.</a:t>
          </a:r>
          <a:endParaRPr lang="es-EC" sz="1500" b="1" dirty="0">
            <a:latin typeface="Times New Roman" panose="02020603050405020304" pitchFamily="18" charset="0"/>
            <a:cs typeface="Times New Roman" panose="02020603050405020304" pitchFamily="18" charset="0"/>
          </a:endParaRPr>
        </a:p>
      </dgm:t>
    </dgm:pt>
    <dgm:pt modelId="{9F2554E3-9007-49C3-BE09-11CB35B24F5E}" type="parTrans" cxnId="{3C324302-853F-4421-B487-5960F9A55EA4}">
      <dgm:prSet/>
      <dgm:spPr/>
      <dgm:t>
        <a:bodyPr/>
        <a:lstStyle/>
        <a:p>
          <a:endParaRPr lang="es-EC" sz="1500">
            <a:latin typeface="Times New Roman" panose="02020603050405020304" pitchFamily="18" charset="0"/>
            <a:cs typeface="Times New Roman" panose="02020603050405020304" pitchFamily="18" charset="0"/>
          </a:endParaRPr>
        </a:p>
      </dgm:t>
    </dgm:pt>
    <dgm:pt modelId="{B915037D-3988-427D-897C-CC405D6ED6BA}" type="sibTrans" cxnId="{3C324302-853F-4421-B487-5960F9A55EA4}">
      <dgm:prSet/>
      <dgm:spPr/>
      <dgm:t>
        <a:bodyPr/>
        <a:lstStyle/>
        <a:p>
          <a:endParaRPr lang="es-EC" sz="1500">
            <a:latin typeface="Times New Roman" panose="02020603050405020304" pitchFamily="18" charset="0"/>
            <a:cs typeface="Times New Roman" panose="02020603050405020304" pitchFamily="18" charset="0"/>
          </a:endParaRPr>
        </a:p>
      </dgm:t>
    </dgm:pt>
    <dgm:pt modelId="{CA2B3382-3C65-4A47-8298-A801D33405D3}">
      <dgm:prSet phldrT="[Texto]" phldr="1" custT="1"/>
      <dgm:spPr>
        <a:blipFill rotWithShape="0">
          <a:blip xmlns:r="http://schemas.openxmlformats.org/officeDocument/2006/relationships" r:embed="rId2"/>
          <a:stretch>
            <a:fillRect/>
          </a:stretch>
        </a:blipFill>
        <a:ln>
          <a:solidFill>
            <a:schemeClr val="tx2"/>
          </a:solidFill>
        </a:ln>
      </dgm:spPr>
      <dgm:t>
        <a:bodyPr/>
        <a:lstStyle/>
        <a:p>
          <a:endParaRPr lang="es-EC" sz="1500" dirty="0">
            <a:latin typeface="Times New Roman" panose="02020603050405020304" pitchFamily="18" charset="0"/>
            <a:cs typeface="Times New Roman" panose="02020603050405020304" pitchFamily="18" charset="0"/>
          </a:endParaRPr>
        </a:p>
      </dgm:t>
    </dgm:pt>
    <dgm:pt modelId="{FE548925-2F5D-4986-AF9A-C1EA9E61AC4E}" type="parTrans" cxnId="{8156CE28-EC1E-473B-AC2E-6C6358C5383E}">
      <dgm:prSet/>
      <dgm:spPr/>
      <dgm:t>
        <a:bodyPr/>
        <a:lstStyle/>
        <a:p>
          <a:endParaRPr lang="es-EC" sz="1500">
            <a:latin typeface="Times New Roman" panose="02020603050405020304" pitchFamily="18" charset="0"/>
            <a:cs typeface="Times New Roman" panose="02020603050405020304" pitchFamily="18" charset="0"/>
          </a:endParaRPr>
        </a:p>
      </dgm:t>
    </dgm:pt>
    <dgm:pt modelId="{7A46AC7E-E60E-47AC-A016-9CBC71907B24}" type="sibTrans" cxnId="{8156CE28-EC1E-473B-AC2E-6C6358C5383E}">
      <dgm:prSet/>
      <dgm:spPr/>
      <dgm:t>
        <a:bodyPr/>
        <a:lstStyle/>
        <a:p>
          <a:endParaRPr lang="es-EC" sz="1500">
            <a:latin typeface="Times New Roman" panose="02020603050405020304" pitchFamily="18" charset="0"/>
            <a:cs typeface="Times New Roman" panose="02020603050405020304" pitchFamily="18" charset="0"/>
          </a:endParaRPr>
        </a:p>
      </dgm:t>
    </dgm:pt>
    <dgm:pt modelId="{10DC68DE-50FC-442B-AAC2-034CE933D268}">
      <dgm:prSet phldrT="[Texto]" custT="1"/>
      <dgm:spPr>
        <a:solidFill>
          <a:schemeClr val="bg1">
            <a:alpha val="90000"/>
          </a:schemeClr>
        </a:solidFill>
        <a:ln w="28575">
          <a:solidFill>
            <a:schemeClr val="tx2">
              <a:alpha val="90000"/>
            </a:schemeClr>
          </a:solidFill>
        </a:ln>
      </dgm:spPr>
      <dgm:t>
        <a:bodyPr/>
        <a:lstStyle/>
        <a:p>
          <a:pPr algn="just"/>
          <a:r>
            <a:rPr lang="es-EC" sz="1500" dirty="0" smtClean="0">
              <a:latin typeface="Times New Roman" panose="02020603050405020304" pitchFamily="18" charset="0"/>
              <a:ea typeface="Calibri" panose="020F0502020204030204" pitchFamily="34" charset="0"/>
              <a:cs typeface="Times New Roman" panose="02020603050405020304" pitchFamily="18" charset="0"/>
            </a:rPr>
            <a:t>Las estrategias están encaminadas a mejorar la calidad de vida gracias a la implementación de instalaciones que permitan contar con un mayor acceso a las telecomunicaciones, así como mejorar la disposición de infraestructura y seguridad vial principalmente en las parroquias rurales del cantón.  </a:t>
          </a:r>
          <a:endParaRPr lang="es-EC" sz="1500" dirty="0">
            <a:latin typeface="Times New Roman" panose="02020603050405020304" pitchFamily="18" charset="0"/>
            <a:cs typeface="Times New Roman" panose="02020603050405020304" pitchFamily="18" charset="0"/>
          </a:endParaRPr>
        </a:p>
      </dgm:t>
    </dgm:pt>
    <dgm:pt modelId="{32700072-1846-4B02-BBB4-049A05C3CBFF}" type="parTrans" cxnId="{BCD88CAE-E12A-4EB0-8B64-BA72D62DF487}">
      <dgm:prSet/>
      <dgm:spPr/>
      <dgm:t>
        <a:bodyPr/>
        <a:lstStyle/>
        <a:p>
          <a:endParaRPr lang="es-EC" sz="1500">
            <a:latin typeface="Times New Roman" panose="02020603050405020304" pitchFamily="18" charset="0"/>
            <a:cs typeface="Times New Roman" panose="02020603050405020304" pitchFamily="18" charset="0"/>
          </a:endParaRPr>
        </a:p>
      </dgm:t>
    </dgm:pt>
    <dgm:pt modelId="{FF1E4016-7808-4066-AC64-27F2C7A245F7}" type="sibTrans" cxnId="{BCD88CAE-E12A-4EB0-8B64-BA72D62DF487}">
      <dgm:prSet/>
      <dgm:spPr/>
      <dgm:t>
        <a:bodyPr/>
        <a:lstStyle/>
        <a:p>
          <a:endParaRPr lang="es-EC" sz="1500">
            <a:latin typeface="Times New Roman" panose="02020603050405020304" pitchFamily="18" charset="0"/>
            <a:cs typeface="Times New Roman" panose="02020603050405020304" pitchFamily="18" charset="0"/>
          </a:endParaRPr>
        </a:p>
      </dgm:t>
    </dgm:pt>
    <dgm:pt modelId="{DB3009D2-47C7-4530-866B-2C9887916D84}">
      <dgm:prSet custT="1"/>
      <dgm:spPr>
        <a:blipFill rotWithShape="0">
          <a:blip xmlns:r="http://schemas.openxmlformats.org/officeDocument/2006/relationships" r:embed="rId3"/>
          <a:stretch>
            <a:fillRect/>
          </a:stretch>
        </a:blipFill>
        <a:ln>
          <a:solidFill>
            <a:schemeClr val="tx2"/>
          </a:solidFill>
        </a:ln>
      </dgm:spPr>
      <dgm:t>
        <a:bodyPr/>
        <a:lstStyle/>
        <a:p>
          <a:endParaRPr lang="es-EC" sz="1500">
            <a:latin typeface="Times New Roman" panose="02020603050405020304" pitchFamily="18" charset="0"/>
            <a:cs typeface="Times New Roman" panose="02020603050405020304" pitchFamily="18" charset="0"/>
          </a:endParaRPr>
        </a:p>
      </dgm:t>
    </dgm:pt>
    <dgm:pt modelId="{45A61916-EA29-4489-9884-1F97D93B41C7}" type="parTrans" cxnId="{EA753D20-7B47-4958-A6C0-5212DE378C46}">
      <dgm:prSet/>
      <dgm:spPr/>
      <dgm:t>
        <a:bodyPr/>
        <a:lstStyle/>
        <a:p>
          <a:endParaRPr lang="es-EC" sz="1500">
            <a:latin typeface="Times New Roman" panose="02020603050405020304" pitchFamily="18" charset="0"/>
            <a:cs typeface="Times New Roman" panose="02020603050405020304" pitchFamily="18" charset="0"/>
          </a:endParaRPr>
        </a:p>
      </dgm:t>
    </dgm:pt>
    <dgm:pt modelId="{83108109-F10C-4BF8-85C7-F8CD565E3C6C}" type="sibTrans" cxnId="{EA753D20-7B47-4958-A6C0-5212DE378C46}">
      <dgm:prSet/>
      <dgm:spPr/>
      <dgm:t>
        <a:bodyPr/>
        <a:lstStyle/>
        <a:p>
          <a:endParaRPr lang="es-EC" sz="1500">
            <a:latin typeface="Times New Roman" panose="02020603050405020304" pitchFamily="18" charset="0"/>
            <a:cs typeface="Times New Roman" panose="02020603050405020304" pitchFamily="18" charset="0"/>
          </a:endParaRPr>
        </a:p>
      </dgm:t>
    </dgm:pt>
    <dgm:pt modelId="{414041CE-5A68-4D33-942B-5901B0BDC163}">
      <dgm:prSet custT="1"/>
      <dgm:spPr>
        <a:solidFill>
          <a:schemeClr val="bg1">
            <a:alpha val="90000"/>
          </a:schemeClr>
        </a:solidFill>
        <a:ln w="28575">
          <a:solidFill>
            <a:schemeClr val="tx2">
              <a:alpha val="90000"/>
            </a:schemeClr>
          </a:solidFill>
        </a:ln>
      </dgm:spPr>
      <dgm:t>
        <a:bodyPr/>
        <a:lstStyle/>
        <a:p>
          <a:pPr algn="just"/>
          <a:r>
            <a:rPr lang="es-EC" sz="1500" dirty="0" smtClean="0">
              <a:latin typeface="Times New Roman" panose="02020603050405020304" pitchFamily="18" charset="0"/>
              <a:ea typeface="Calibri" panose="020F0502020204030204" pitchFamily="34" charset="0"/>
              <a:cs typeface="Times New Roman" panose="02020603050405020304" pitchFamily="18" charset="0"/>
            </a:rPr>
            <a:t>Las estrategias políticas-institucionales buscan consolidar un territorio democrático y una comunidad participativa en la gestión del territorio, y por otra parte se busca perfeccionar las capacidades del GAD en ordenamiento del territorio</a:t>
          </a:r>
          <a:endParaRPr lang="es-EC" sz="1500" dirty="0">
            <a:latin typeface="Times New Roman" panose="02020603050405020304" pitchFamily="18" charset="0"/>
            <a:cs typeface="Times New Roman" panose="02020603050405020304" pitchFamily="18" charset="0"/>
          </a:endParaRPr>
        </a:p>
      </dgm:t>
    </dgm:pt>
    <dgm:pt modelId="{A66922AB-51EF-4956-8883-1FE69D5191B4}" type="parTrans" cxnId="{85F828C1-4E52-4485-8230-50EC5937DB2D}">
      <dgm:prSet/>
      <dgm:spPr/>
      <dgm:t>
        <a:bodyPr/>
        <a:lstStyle/>
        <a:p>
          <a:endParaRPr lang="es-EC" sz="1500">
            <a:latin typeface="Times New Roman" panose="02020603050405020304" pitchFamily="18" charset="0"/>
            <a:cs typeface="Times New Roman" panose="02020603050405020304" pitchFamily="18" charset="0"/>
          </a:endParaRPr>
        </a:p>
      </dgm:t>
    </dgm:pt>
    <dgm:pt modelId="{6B2C3917-8898-41E9-B26E-7154ABB8F1F2}" type="sibTrans" cxnId="{85F828C1-4E52-4485-8230-50EC5937DB2D}">
      <dgm:prSet/>
      <dgm:spPr/>
      <dgm:t>
        <a:bodyPr/>
        <a:lstStyle/>
        <a:p>
          <a:endParaRPr lang="es-EC" sz="1500">
            <a:latin typeface="Times New Roman" panose="02020603050405020304" pitchFamily="18" charset="0"/>
            <a:cs typeface="Times New Roman" panose="02020603050405020304" pitchFamily="18" charset="0"/>
          </a:endParaRPr>
        </a:p>
      </dgm:t>
    </dgm:pt>
    <dgm:pt modelId="{07DE5C8B-AD51-4CA3-80D2-766A5504C551}" type="pres">
      <dgm:prSet presAssocID="{0D4B768A-4462-4515-AA1B-9BD575DECFF1}" presName="list" presStyleCnt="0">
        <dgm:presLayoutVars>
          <dgm:dir/>
          <dgm:animLvl val="lvl"/>
        </dgm:presLayoutVars>
      </dgm:prSet>
      <dgm:spPr/>
      <dgm:t>
        <a:bodyPr/>
        <a:lstStyle/>
        <a:p>
          <a:endParaRPr lang="es-EC"/>
        </a:p>
      </dgm:t>
    </dgm:pt>
    <dgm:pt modelId="{9E00E1BA-0539-4E96-8A9E-24DB8753A679}" type="pres">
      <dgm:prSet presAssocID="{1499D9E7-065B-44BA-AB4C-07CE2E2A6327}" presName="posSpace" presStyleCnt="0"/>
      <dgm:spPr/>
    </dgm:pt>
    <dgm:pt modelId="{8BB6032D-CA13-4FB7-B8C8-D4C413C691CC}" type="pres">
      <dgm:prSet presAssocID="{1499D9E7-065B-44BA-AB4C-07CE2E2A6327}" presName="vertFlow" presStyleCnt="0"/>
      <dgm:spPr/>
    </dgm:pt>
    <dgm:pt modelId="{B6CAE86D-2D87-4223-BFB0-92A121B66A1F}" type="pres">
      <dgm:prSet presAssocID="{1499D9E7-065B-44BA-AB4C-07CE2E2A6327}" presName="topSpace" presStyleCnt="0"/>
      <dgm:spPr/>
    </dgm:pt>
    <dgm:pt modelId="{86C51546-BCBC-422B-B594-B8E8759D8181}" type="pres">
      <dgm:prSet presAssocID="{1499D9E7-065B-44BA-AB4C-07CE2E2A6327}" presName="firstComp" presStyleCnt="0"/>
      <dgm:spPr/>
    </dgm:pt>
    <dgm:pt modelId="{9031C885-89FF-4F1B-B247-1F0A0DC971F4}" type="pres">
      <dgm:prSet presAssocID="{1499D9E7-065B-44BA-AB4C-07CE2E2A6327}" presName="firstChild" presStyleLbl="bgAccFollowNode1" presStyleIdx="0" presStyleCnt="3" custScaleY="205814"/>
      <dgm:spPr/>
      <dgm:t>
        <a:bodyPr/>
        <a:lstStyle/>
        <a:p>
          <a:endParaRPr lang="es-EC"/>
        </a:p>
      </dgm:t>
    </dgm:pt>
    <dgm:pt modelId="{A2B027D7-0120-4826-89D1-B52B31ADB99A}" type="pres">
      <dgm:prSet presAssocID="{1499D9E7-065B-44BA-AB4C-07CE2E2A6327}" presName="firstChildTx" presStyleLbl="bgAccFollowNode1" presStyleIdx="0" presStyleCnt="3">
        <dgm:presLayoutVars>
          <dgm:bulletEnabled val="1"/>
        </dgm:presLayoutVars>
      </dgm:prSet>
      <dgm:spPr/>
      <dgm:t>
        <a:bodyPr/>
        <a:lstStyle/>
        <a:p>
          <a:endParaRPr lang="es-EC"/>
        </a:p>
      </dgm:t>
    </dgm:pt>
    <dgm:pt modelId="{902156EC-CE2D-4190-A89E-ECECB3D31A15}" type="pres">
      <dgm:prSet presAssocID="{1499D9E7-065B-44BA-AB4C-07CE2E2A6327}" presName="negSpace" presStyleCnt="0"/>
      <dgm:spPr/>
    </dgm:pt>
    <dgm:pt modelId="{A159044C-A9D2-4089-AEB2-A5237D1FE5BF}" type="pres">
      <dgm:prSet presAssocID="{1499D9E7-065B-44BA-AB4C-07CE2E2A6327}" presName="circle" presStyleLbl="node1" presStyleIdx="0" presStyleCnt="3"/>
      <dgm:spPr/>
      <dgm:t>
        <a:bodyPr/>
        <a:lstStyle/>
        <a:p>
          <a:endParaRPr lang="es-EC"/>
        </a:p>
      </dgm:t>
    </dgm:pt>
    <dgm:pt modelId="{00436E63-8618-48A5-BA85-E897C975FF0B}" type="pres">
      <dgm:prSet presAssocID="{664DB60B-4DA8-42B4-95C7-AE2BB0A444F7}" presName="transSpace" presStyleCnt="0"/>
      <dgm:spPr/>
    </dgm:pt>
    <dgm:pt modelId="{ECA4D4CE-74F3-4C35-9EF1-8D32B3BF73AC}" type="pres">
      <dgm:prSet presAssocID="{CA2B3382-3C65-4A47-8298-A801D33405D3}" presName="posSpace" presStyleCnt="0"/>
      <dgm:spPr/>
    </dgm:pt>
    <dgm:pt modelId="{7B64AEAA-C901-4EDF-97CD-2A4FD47E4C44}" type="pres">
      <dgm:prSet presAssocID="{CA2B3382-3C65-4A47-8298-A801D33405D3}" presName="vertFlow" presStyleCnt="0"/>
      <dgm:spPr/>
    </dgm:pt>
    <dgm:pt modelId="{032752DF-7B1B-432F-843A-4A28184338DA}" type="pres">
      <dgm:prSet presAssocID="{CA2B3382-3C65-4A47-8298-A801D33405D3}" presName="topSpace" presStyleCnt="0"/>
      <dgm:spPr/>
    </dgm:pt>
    <dgm:pt modelId="{8FA0C35A-354F-49E2-A17C-1503F6B4BF52}" type="pres">
      <dgm:prSet presAssocID="{CA2B3382-3C65-4A47-8298-A801D33405D3}" presName="firstComp" presStyleCnt="0"/>
      <dgm:spPr/>
    </dgm:pt>
    <dgm:pt modelId="{675339EC-B677-445E-AF42-EFBC9A969FDB}" type="pres">
      <dgm:prSet presAssocID="{CA2B3382-3C65-4A47-8298-A801D33405D3}" presName="firstChild" presStyleLbl="bgAccFollowNode1" presStyleIdx="1" presStyleCnt="3" custScaleX="104448" custScaleY="204093"/>
      <dgm:spPr/>
      <dgm:t>
        <a:bodyPr/>
        <a:lstStyle/>
        <a:p>
          <a:endParaRPr lang="es-EC"/>
        </a:p>
      </dgm:t>
    </dgm:pt>
    <dgm:pt modelId="{D3745594-3934-4150-B086-5D2AA241E387}" type="pres">
      <dgm:prSet presAssocID="{CA2B3382-3C65-4A47-8298-A801D33405D3}" presName="firstChildTx" presStyleLbl="bgAccFollowNode1" presStyleIdx="1" presStyleCnt="3">
        <dgm:presLayoutVars>
          <dgm:bulletEnabled val="1"/>
        </dgm:presLayoutVars>
      </dgm:prSet>
      <dgm:spPr/>
      <dgm:t>
        <a:bodyPr/>
        <a:lstStyle/>
        <a:p>
          <a:endParaRPr lang="es-EC"/>
        </a:p>
      </dgm:t>
    </dgm:pt>
    <dgm:pt modelId="{19D72C07-A62C-482B-8CF6-D4B7A848549A}" type="pres">
      <dgm:prSet presAssocID="{CA2B3382-3C65-4A47-8298-A801D33405D3}" presName="negSpace" presStyleCnt="0"/>
      <dgm:spPr/>
    </dgm:pt>
    <dgm:pt modelId="{1742A4E2-3488-45A9-98B4-E2D1693F6B5D}" type="pres">
      <dgm:prSet presAssocID="{CA2B3382-3C65-4A47-8298-A801D33405D3}" presName="circle" presStyleLbl="node1" presStyleIdx="1" presStyleCnt="3"/>
      <dgm:spPr/>
      <dgm:t>
        <a:bodyPr/>
        <a:lstStyle/>
        <a:p>
          <a:endParaRPr lang="es-EC"/>
        </a:p>
      </dgm:t>
    </dgm:pt>
    <dgm:pt modelId="{1C8789CB-14D4-4A40-868F-F5DFEA71093D}" type="pres">
      <dgm:prSet presAssocID="{7A46AC7E-E60E-47AC-A016-9CBC71907B24}" presName="transSpace" presStyleCnt="0"/>
      <dgm:spPr/>
    </dgm:pt>
    <dgm:pt modelId="{598F1C7C-F932-4011-BF38-860C5BADBDEB}" type="pres">
      <dgm:prSet presAssocID="{DB3009D2-47C7-4530-866B-2C9887916D84}" presName="posSpace" presStyleCnt="0"/>
      <dgm:spPr/>
    </dgm:pt>
    <dgm:pt modelId="{FFD0AB01-85C5-4115-8551-3B44655B5ABC}" type="pres">
      <dgm:prSet presAssocID="{DB3009D2-47C7-4530-866B-2C9887916D84}" presName="vertFlow" presStyleCnt="0"/>
      <dgm:spPr/>
    </dgm:pt>
    <dgm:pt modelId="{189430E7-58B1-4FC8-919C-6746993370E1}" type="pres">
      <dgm:prSet presAssocID="{DB3009D2-47C7-4530-866B-2C9887916D84}" presName="topSpace" presStyleCnt="0"/>
      <dgm:spPr/>
    </dgm:pt>
    <dgm:pt modelId="{FF0DAFC7-754A-47DB-8AEC-506B74083FB6}" type="pres">
      <dgm:prSet presAssocID="{DB3009D2-47C7-4530-866B-2C9887916D84}" presName="firstComp" presStyleCnt="0"/>
      <dgm:spPr/>
    </dgm:pt>
    <dgm:pt modelId="{B8AE84B5-79F9-4C96-A881-01F12CEBC55E}" type="pres">
      <dgm:prSet presAssocID="{DB3009D2-47C7-4530-866B-2C9887916D84}" presName="firstChild" presStyleLbl="bgAccFollowNode1" presStyleIdx="2" presStyleCnt="3" custScaleY="207536"/>
      <dgm:spPr/>
      <dgm:t>
        <a:bodyPr/>
        <a:lstStyle/>
        <a:p>
          <a:endParaRPr lang="es-EC"/>
        </a:p>
      </dgm:t>
    </dgm:pt>
    <dgm:pt modelId="{E80F9A75-A711-4E34-B962-8D0FC697B2FF}" type="pres">
      <dgm:prSet presAssocID="{DB3009D2-47C7-4530-866B-2C9887916D84}" presName="firstChildTx" presStyleLbl="bgAccFollowNode1" presStyleIdx="2" presStyleCnt="3">
        <dgm:presLayoutVars>
          <dgm:bulletEnabled val="1"/>
        </dgm:presLayoutVars>
      </dgm:prSet>
      <dgm:spPr/>
      <dgm:t>
        <a:bodyPr/>
        <a:lstStyle/>
        <a:p>
          <a:endParaRPr lang="es-EC"/>
        </a:p>
      </dgm:t>
    </dgm:pt>
    <dgm:pt modelId="{8DBC2FF3-E7BB-427D-85F4-C2297B33B4C6}" type="pres">
      <dgm:prSet presAssocID="{DB3009D2-47C7-4530-866B-2C9887916D84}" presName="negSpace" presStyleCnt="0"/>
      <dgm:spPr/>
    </dgm:pt>
    <dgm:pt modelId="{99CF3CFA-098B-453F-A86B-06736D7AC67D}" type="pres">
      <dgm:prSet presAssocID="{DB3009D2-47C7-4530-866B-2C9887916D84}" presName="circle" presStyleLbl="node1" presStyleIdx="2" presStyleCnt="3"/>
      <dgm:spPr/>
      <dgm:t>
        <a:bodyPr/>
        <a:lstStyle/>
        <a:p>
          <a:endParaRPr lang="es-EC"/>
        </a:p>
      </dgm:t>
    </dgm:pt>
  </dgm:ptLst>
  <dgm:cxnLst>
    <dgm:cxn modelId="{84BC0DEF-348C-4019-9F76-B20B91F3B4A6}" type="presOf" srcId="{10DC68DE-50FC-442B-AAC2-034CE933D268}" destId="{D3745594-3934-4150-B086-5D2AA241E387}" srcOrd="1" destOrd="0" presId="urn:microsoft.com/office/officeart/2005/8/layout/hList9"/>
    <dgm:cxn modelId="{C5353EEC-3981-4A8A-A94D-0B8803C3E1FB}" type="presOf" srcId="{5FA7E0F7-7CE0-4FF6-A28D-6875D14F38DA}" destId="{A2B027D7-0120-4826-89D1-B52B31ADB99A}" srcOrd="1" destOrd="0" presId="urn:microsoft.com/office/officeart/2005/8/layout/hList9"/>
    <dgm:cxn modelId="{85F828C1-4E52-4485-8230-50EC5937DB2D}" srcId="{DB3009D2-47C7-4530-866B-2C9887916D84}" destId="{414041CE-5A68-4D33-942B-5901B0BDC163}" srcOrd="0" destOrd="0" parTransId="{A66922AB-51EF-4956-8883-1FE69D5191B4}" sibTransId="{6B2C3917-8898-41E9-B26E-7154ABB8F1F2}"/>
    <dgm:cxn modelId="{C77CFCC2-C749-49D0-A7FB-0B9CA1F35EAA}" type="presOf" srcId="{10DC68DE-50FC-442B-AAC2-034CE933D268}" destId="{675339EC-B677-445E-AF42-EFBC9A969FDB}" srcOrd="0" destOrd="0" presId="urn:microsoft.com/office/officeart/2005/8/layout/hList9"/>
    <dgm:cxn modelId="{6E4DFD3F-D7FB-4187-8D0B-8ECD7D0EA850}" type="presOf" srcId="{0D4B768A-4462-4515-AA1B-9BD575DECFF1}" destId="{07DE5C8B-AD51-4CA3-80D2-766A5504C551}" srcOrd="0" destOrd="0" presId="urn:microsoft.com/office/officeart/2005/8/layout/hList9"/>
    <dgm:cxn modelId="{9E1C7D5B-BDEF-490A-96AE-B890402C0C30}" type="presOf" srcId="{CA2B3382-3C65-4A47-8298-A801D33405D3}" destId="{1742A4E2-3488-45A9-98B4-E2D1693F6B5D}" srcOrd="0" destOrd="0" presId="urn:microsoft.com/office/officeart/2005/8/layout/hList9"/>
    <dgm:cxn modelId="{36576F9F-9E80-4897-B2F1-5CA196AD112C}" type="presOf" srcId="{DB3009D2-47C7-4530-866B-2C9887916D84}" destId="{99CF3CFA-098B-453F-A86B-06736D7AC67D}" srcOrd="0" destOrd="0" presId="urn:microsoft.com/office/officeart/2005/8/layout/hList9"/>
    <dgm:cxn modelId="{712B9350-477B-4A04-929D-B3BB1A55E97E}" type="presOf" srcId="{414041CE-5A68-4D33-942B-5901B0BDC163}" destId="{E80F9A75-A711-4E34-B962-8D0FC697B2FF}" srcOrd="1" destOrd="0" presId="urn:microsoft.com/office/officeart/2005/8/layout/hList9"/>
    <dgm:cxn modelId="{7CE186A5-B119-4D52-86C4-8359B822FC7A}" type="presOf" srcId="{414041CE-5A68-4D33-942B-5901B0BDC163}" destId="{B8AE84B5-79F9-4C96-A881-01F12CEBC55E}" srcOrd="0" destOrd="0" presId="urn:microsoft.com/office/officeart/2005/8/layout/hList9"/>
    <dgm:cxn modelId="{8156CE28-EC1E-473B-AC2E-6C6358C5383E}" srcId="{0D4B768A-4462-4515-AA1B-9BD575DECFF1}" destId="{CA2B3382-3C65-4A47-8298-A801D33405D3}" srcOrd="1" destOrd="0" parTransId="{FE548925-2F5D-4986-AF9A-C1EA9E61AC4E}" sibTransId="{7A46AC7E-E60E-47AC-A016-9CBC71907B24}"/>
    <dgm:cxn modelId="{EA753D20-7B47-4958-A6C0-5212DE378C46}" srcId="{0D4B768A-4462-4515-AA1B-9BD575DECFF1}" destId="{DB3009D2-47C7-4530-866B-2C9887916D84}" srcOrd="2" destOrd="0" parTransId="{45A61916-EA29-4489-9884-1F97D93B41C7}" sibTransId="{83108109-F10C-4BF8-85C7-F8CD565E3C6C}"/>
    <dgm:cxn modelId="{EC3954B4-456E-4F31-8F9F-799B9F3930C5}" srcId="{0D4B768A-4462-4515-AA1B-9BD575DECFF1}" destId="{1499D9E7-065B-44BA-AB4C-07CE2E2A6327}" srcOrd="0" destOrd="0" parTransId="{5DB568CA-5BD8-464D-BBF7-9954623BD6B6}" sibTransId="{664DB60B-4DA8-42B4-95C7-AE2BB0A444F7}"/>
    <dgm:cxn modelId="{3C324302-853F-4421-B487-5960F9A55EA4}" srcId="{1499D9E7-065B-44BA-AB4C-07CE2E2A6327}" destId="{5FA7E0F7-7CE0-4FF6-A28D-6875D14F38DA}" srcOrd="0" destOrd="0" parTransId="{9F2554E3-9007-49C3-BE09-11CB35B24F5E}" sibTransId="{B915037D-3988-427D-897C-CC405D6ED6BA}"/>
    <dgm:cxn modelId="{4D5B4D22-CD27-436E-852E-666263609F3D}" type="presOf" srcId="{1499D9E7-065B-44BA-AB4C-07CE2E2A6327}" destId="{A159044C-A9D2-4089-AEB2-A5237D1FE5BF}" srcOrd="0" destOrd="0" presId="urn:microsoft.com/office/officeart/2005/8/layout/hList9"/>
    <dgm:cxn modelId="{BCD88CAE-E12A-4EB0-8B64-BA72D62DF487}" srcId="{CA2B3382-3C65-4A47-8298-A801D33405D3}" destId="{10DC68DE-50FC-442B-AAC2-034CE933D268}" srcOrd="0" destOrd="0" parTransId="{32700072-1846-4B02-BBB4-049A05C3CBFF}" sibTransId="{FF1E4016-7808-4066-AC64-27F2C7A245F7}"/>
    <dgm:cxn modelId="{D13C6145-4DEA-42DB-A2F8-63AAADD59962}" type="presOf" srcId="{5FA7E0F7-7CE0-4FF6-A28D-6875D14F38DA}" destId="{9031C885-89FF-4F1B-B247-1F0A0DC971F4}" srcOrd="0" destOrd="0" presId="urn:microsoft.com/office/officeart/2005/8/layout/hList9"/>
    <dgm:cxn modelId="{D73BCB57-5C8C-4293-8075-5EE341583740}" type="presParOf" srcId="{07DE5C8B-AD51-4CA3-80D2-766A5504C551}" destId="{9E00E1BA-0539-4E96-8A9E-24DB8753A679}" srcOrd="0" destOrd="0" presId="urn:microsoft.com/office/officeart/2005/8/layout/hList9"/>
    <dgm:cxn modelId="{DFB82B29-41B2-42AD-8CAB-2C42861013F2}" type="presParOf" srcId="{07DE5C8B-AD51-4CA3-80D2-766A5504C551}" destId="{8BB6032D-CA13-4FB7-B8C8-D4C413C691CC}" srcOrd="1" destOrd="0" presId="urn:microsoft.com/office/officeart/2005/8/layout/hList9"/>
    <dgm:cxn modelId="{F66E830F-E1B2-4025-A9E0-86D9D0081E2E}" type="presParOf" srcId="{8BB6032D-CA13-4FB7-B8C8-D4C413C691CC}" destId="{B6CAE86D-2D87-4223-BFB0-92A121B66A1F}" srcOrd="0" destOrd="0" presId="urn:microsoft.com/office/officeart/2005/8/layout/hList9"/>
    <dgm:cxn modelId="{794BAAF3-2F59-4E9F-91D1-F71C27BD77FE}" type="presParOf" srcId="{8BB6032D-CA13-4FB7-B8C8-D4C413C691CC}" destId="{86C51546-BCBC-422B-B594-B8E8759D8181}" srcOrd="1" destOrd="0" presId="urn:microsoft.com/office/officeart/2005/8/layout/hList9"/>
    <dgm:cxn modelId="{D6EA1708-063E-410F-B9C2-FB1890BB8F4C}" type="presParOf" srcId="{86C51546-BCBC-422B-B594-B8E8759D8181}" destId="{9031C885-89FF-4F1B-B247-1F0A0DC971F4}" srcOrd="0" destOrd="0" presId="urn:microsoft.com/office/officeart/2005/8/layout/hList9"/>
    <dgm:cxn modelId="{C1BF64C9-1C35-4FF0-B069-B8A26F73B1C5}" type="presParOf" srcId="{86C51546-BCBC-422B-B594-B8E8759D8181}" destId="{A2B027D7-0120-4826-89D1-B52B31ADB99A}" srcOrd="1" destOrd="0" presId="urn:microsoft.com/office/officeart/2005/8/layout/hList9"/>
    <dgm:cxn modelId="{4379B098-9091-4FE8-88B0-17574189A447}" type="presParOf" srcId="{07DE5C8B-AD51-4CA3-80D2-766A5504C551}" destId="{902156EC-CE2D-4190-A89E-ECECB3D31A15}" srcOrd="2" destOrd="0" presId="urn:microsoft.com/office/officeart/2005/8/layout/hList9"/>
    <dgm:cxn modelId="{CB75E6DB-3A06-485C-8783-D72C1844868A}" type="presParOf" srcId="{07DE5C8B-AD51-4CA3-80D2-766A5504C551}" destId="{A159044C-A9D2-4089-AEB2-A5237D1FE5BF}" srcOrd="3" destOrd="0" presId="urn:microsoft.com/office/officeart/2005/8/layout/hList9"/>
    <dgm:cxn modelId="{E1449CCC-59F1-456B-9C79-D2021A1D15C7}" type="presParOf" srcId="{07DE5C8B-AD51-4CA3-80D2-766A5504C551}" destId="{00436E63-8618-48A5-BA85-E897C975FF0B}" srcOrd="4" destOrd="0" presId="urn:microsoft.com/office/officeart/2005/8/layout/hList9"/>
    <dgm:cxn modelId="{914CD99D-2FF2-48C0-8835-D9F0EE39EA00}" type="presParOf" srcId="{07DE5C8B-AD51-4CA3-80D2-766A5504C551}" destId="{ECA4D4CE-74F3-4C35-9EF1-8D32B3BF73AC}" srcOrd="5" destOrd="0" presId="urn:microsoft.com/office/officeart/2005/8/layout/hList9"/>
    <dgm:cxn modelId="{6E790A10-A109-4FFF-9577-2534B8B47860}" type="presParOf" srcId="{07DE5C8B-AD51-4CA3-80D2-766A5504C551}" destId="{7B64AEAA-C901-4EDF-97CD-2A4FD47E4C44}" srcOrd="6" destOrd="0" presId="urn:microsoft.com/office/officeart/2005/8/layout/hList9"/>
    <dgm:cxn modelId="{097D3DF7-C230-448C-B7B9-E43F04BF3922}" type="presParOf" srcId="{7B64AEAA-C901-4EDF-97CD-2A4FD47E4C44}" destId="{032752DF-7B1B-432F-843A-4A28184338DA}" srcOrd="0" destOrd="0" presId="urn:microsoft.com/office/officeart/2005/8/layout/hList9"/>
    <dgm:cxn modelId="{DC25DA78-D0E0-427A-969D-19DD1424F18E}" type="presParOf" srcId="{7B64AEAA-C901-4EDF-97CD-2A4FD47E4C44}" destId="{8FA0C35A-354F-49E2-A17C-1503F6B4BF52}" srcOrd="1" destOrd="0" presId="urn:microsoft.com/office/officeart/2005/8/layout/hList9"/>
    <dgm:cxn modelId="{A2CD258E-6494-4728-AAEB-C878A4CEAA96}" type="presParOf" srcId="{8FA0C35A-354F-49E2-A17C-1503F6B4BF52}" destId="{675339EC-B677-445E-AF42-EFBC9A969FDB}" srcOrd="0" destOrd="0" presId="urn:microsoft.com/office/officeart/2005/8/layout/hList9"/>
    <dgm:cxn modelId="{41EC6B34-B32F-4028-9D5F-029250E0C6D1}" type="presParOf" srcId="{8FA0C35A-354F-49E2-A17C-1503F6B4BF52}" destId="{D3745594-3934-4150-B086-5D2AA241E387}" srcOrd="1" destOrd="0" presId="urn:microsoft.com/office/officeart/2005/8/layout/hList9"/>
    <dgm:cxn modelId="{B39202F4-C453-4656-AFD6-20BB32398457}" type="presParOf" srcId="{07DE5C8B-AD51-4CA3-80D2-766A5504C551}" destId="{19D72C07-A62C-482B-8CF6-D4B7A848549A}" srcOrd="7" destOrd="0" presId="urn:microsoft.com/office/officeart/2005/8/layout/hList9"/>
    <dgm:cxn modelId="{18223BCD-65BF-4AC9-A97A-F76A5DB13924}" type="presParOf" srcId="{07DE5C8B-AD51-4CA3-80D2-766A5504C551}" destId="{1742A4E2-3488-45A9-98B4-E2D1693F6B5D}" srcOrd="8" destOrd="0" presId="urn:microsoft.com/office/officeart/2005/8/layout/hList9"/>
    <dgm:cxn modelId="{B2126C2E-416F-4436-B7A4-B7038A899201}" type="presParOf" srcId="{07DE5C8B-AD51-4CA3-80D2-766A5504C551}" destId="{1C8789CB-14D4-4A40-868F-F5DFEA71093D}" srcOrd="9" destOrd="0" presId="urn:microsoft.com/office/officeart/2005/8/layout/hList9"/>
    <dgm:cxn modelId="{5FF96802-30C3-4646-969E-673F1B682945}" type="presParOf" srcId="{07DE5C8B-AD51-4CA3-80D2-766A5504C551}" destId="{598F1C7C-F932-4011-BF38-860C5BADBDEB}" srcOrd="10" destOrd="0" presId="urn:microsoft.com/office/officeart/2005/8/layout/hList9"/>
    <dgm:cxn modelId="{3E58B1CF-4934-4A61-9B1B-AB6F2B1EE7A7}" type="presParOf" srcId="{07DE5C8B-AD51-4CA3-80D2-766A5504C551}" destId="{FFD0AB01-85C5-4115-8551-3B44655B5ABC}" srcOrd="11" destOrd="0" presId="urn:microsoft.com/office/officeart/2005/8/layout/hList9"/>
    <dgm:cxn modelId="{71D31457-CD90-4271-BB0A-5CB46D9D0805}" type="presParOf" srcId="{FFD0AB01-85C5-4115-8551-3B44655B5ABC}" destId="{189430E7-58B1-4FC8-919C-6746993370E1}" srcOrd="0" destOrd="0" presId="urn:microsoft.com/office/officeart/2005/8/layout/hList9"/>
    <dgm:cxn modelId="{43275E5E-86A1-4C75-A9AD-17E603257202}" type="presParOf" srcId="{FFD0AB01-85C5-4115-8551-3B44655B5ABC}" destId="{FF0DAFC7-754A-47DB-8AEC-506B74083FB6}" srcOrd="1" destOrd="0" presId="urn:microsoft.com/office/officeart/2005/8/layout/hList9"/>
    <dgm:cxn modelId="{F24CBBF1-C9A9-4BE9-A21B-5CE7B9311F51}" type="presParOf" srcId="{FF0DAFC7-754A-47DB-8AEC-506B74083FB6}" destId="{B8AE84B5-79F9-4C96-A881-01F12CEBC55E}" srcOrd="0" destOrd="0" presId="urn:microsoft.com/office/officeart/2005/8/layout/hList9"/>
    <dgm:cxn modelId="{CD3F6354-D916-4743-BF69-25EA5A94832C}" type="presParOf" srcId="{FF0DAFC7-754A-47DB-8AEC-506B74083FB6}" destId="{E80F9A75-A711-4E34-B962-8D0FC697B2FF}" srcOrd="1" destOrd="0" presId="urn:microsoft.com/office/officeart/2005/8/layout/hList9"/>
    <dgm:cxn modelId="{71BDE686-15BF-40E2-B953-5BD73848B8B2}" type="presParOf" srcId="{07DE5C8B-AD51-4CA3-80D2-766A5504C551}" destId="{8DBC2FF3-E7BB-427D-85F4-C2297B33B4C6}" srcOrd="12" destOrd="0" presId="urn:microsoft.com/office/officeart/2005/8/layout/hList9"/>
    <dgm:cxn modelId="{2964DF57-7B3C-4476-BFD0-75F9324A29B5}" type="presParOf" srcId="{07DE5C8B-AD51-4CA3-80D2-766A5504C551}" destId="{99CF3CFA-098B-453F-A86B-06736D7AC67D}" srcOrd="1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842978-7330-4A8E-BE6D-93094D2D5F01}" type="doc">
      <dgm:prSet loTypeId="urn:microsoft.com/office/officeart/2008/layout/VerticalCurvedList" loCatId="list" qsTypeId="urn:microsoft.com/office/officeart/2005/8/quickstyle/simple1" qsCatId="simple" csTypeId="urn:microsoft.com/office/officeart/2005/8/colors/colorful4" csCatId="colorful" phldr="1"/>
      <dgm:spPr/>
    </dgm:pt>
    <dgm:pt modelId="{59538DE6-C261-4703-87A3-08DFA7622256}">
      <dgm:prSet phldrT="[Texto]" custT="1"/>
      <dgm:spPr/>
      <dgm:t>
        <a:bodyPr/>
        <a:lstStyle/>
        <a:p>
          <a:r>
            <a:rPr lang="es-EC" sz="2000" dirty="0" smtClean="0">
              <a:solidFill>
                <a:schemeClr val="tx1"/>
              </a:solidFill>
              <a:latin typeface="Times New Roman" panose="02020603050405020304" pitchFamily="18" charset="0"/>
              <a:cs typeface="Times New Roman" panose="02020603050405020304" pitchFamily="18" charset="0"/>
            </a:rPr>
            <a:t>Elaborar un diagnóstico integral a través de la recopilación y validación de la información base y temática del cantón Patate.</a:t>
          </a:r>
          <a:endParaRPr lang="es-EC" sz="2000" dirty="0">
            <a:solidFill>
              <a:schemeClr val="tx1"/>
            </a:solidFill>
            <a:latin typeface="Times New Roman" panose="02020603050405020304" pitchFamily="18" charset="0"/>
            <a:cs typeface="Times New Roman" panose="02020603050405020304" pitchFamily="18" charset="0"/>
          </a:endParaRPr>
        </a:p>
      </dgm:t>
    </dgm:pt>
    <dgm:pt modelId="{8F0B3911-8C7E-49A1-A3A0-8B60D2F20F5F}" type="parTrans" cxnId="{7A6FE1CB-0CF3-4282-B1EC-8A34AD014895}">
      <dgm:prSet/>
      <dgm:spPr/>
      <dgm:t>
        <a:bodyPr/>
        <a:lstStyle/>
        <a:p>
          <a:endParaRPr lang="es-EC" sz="2800">
            <a:solidFill>
              <a:schemeClr val="tx1"/>
            </a:solidFill>
          </a:endParaRPr>
        </a:p>
      </dgm:t>
    </dgm:pt>
    <dgm:pt modelId="{376DCA72-9E15-43E9-968F-0E99DF9271BD}" type="sibTrans" cxnId="{7A6FE1CB-0CF3-4282-B1EC-8A34AD014895}">
      <dgm:prSet/>
      <dgm:spPr/>
      <dgm:t>
        <a:bodyPr/>
        <a:lstStyle/>
        <a:p>
          <a:endParaRPr lang="es-EC" sz="2800">
            <a:solidFill>
              <a:schemeClr val="tx1"/>
            </a:solidFill>
          </a:endParaRPr>
        </a:p>
      </dgm:t>
    </dgm:pt>
    <dgm:pt modelId="{1744ADAA-FD9F-4698-A1EB-DC9C2ECE72B8}">
      <dgm:prSet phldrT="[Texto]" custT="1"/>
      <dgm:spPr/>
      <dgm:t>
        <a:bodyPr/>
        <a:lstStyle/>
        <a:p>
          <a:r>
            <a:rPr lang="es-EC" sz="2000" smtClean="0">
              <a:solidFill>
                <a:schemeClr val="tx1"/>
              </a:solidFill>
              <a:latin typeface="Times New Roman" panose="02020603050405020304" pitchFamily="18" charset="0"/>
              <a:cs typeface="Times New Roman" panose="02020603050405020304" pitchFamily="18" charset="0"/>
            </a:rPr>
            <a:t>Elaborar cartográfica base y temática del cantón Patate.</a:t>
          </a:r>
          <a:endParaRPr lang="es-EC" sz="2000" b="1" dirty="0">
            <a:solidFill>
              <a:schemeClr val="tx1"/>
            </a:solidFill>
            <a:latin typeface="Times New Roman" panose="02020603050405020304" pitchFamily="18" charset="0"/>
            <a:cs typeface="Times New Roman" panose="02020603050405020304" pitchFamily="18" charset="0"/>
          </a:endParaRPr>
        </a:p>
      </dgm:t>
    </dgm:pt>
    <dgm:pt modelId="{92768751-6657-4B13-B61E-06984C13ACF1}" type="parTrans" cxnId="{46CE48A3-0DFF-4505-A612-B005780C3A68}">
      <dgm:prSet/>
      <dgm:spPr/>
      <dgm:t>
        <a:bodyPr/>
        <a:lstStyle/>
        <a:p>
          <a:endParaRPr lang="es-EC" sz="2800">
            <a:solidFill>
              <a:schemeClr val="tx1"/>
            </a:solidFill>
          </a:endParaRPr>
        </a:p>
      </dgm:t>
    </dgm:pt>
    <dgm:pt modelId="{9AF33F9F-B602-4F24-9C7E-962FBBDFA2A6}" type="sibTrans" cxnId="{46CE48A3-0DFF-4505-A612-B005780C3A68}">
      <dgm:prSet/>
      <dgm:spPr/>
      <dgm:t>
        <a:bodyPr/>
        <a:lstStyle/>
        <a:p>
          <a:endParaRPr lang="es-EC" sz="2800">
            <a:solidFill>
              <a:schemeClr val="tx1"/>
            </a:solidFill>
          </a:endParaRPr>
        </a:p>
      </dgm:t>
    </dgm:pt>
    <dgm:pt modelId="{24DE8F87-ACB8-45A3-8C23-A65BF9BE6E1E}">
      <dgm:prSet phldrT="[Texto]" custT="1"/>
      <dgm:spPr/>
      <dgm:t>
        <a:bodyPr/>
        <a:lstStyle/>
        <a:p>
          <a:r>
            <a:rPr lang="es-EC" sz="2000" smtClean="0">
              <a:solidFill>
                <a:schemeClr val="tx1"/>
              </a:solidFill>
              <a:latin typeface="Times New Roman" panose="02020603050405020304" pitchFamily="18" charset="0"/>
              <a:cs typeface="Times New Roman" panose="02020603050405020304" pitchFamily="18" charset="0"/>
            </a:rPr>
            <a:t>Diseñar y estructurar la Geodatabase del proyecto.</a:t>
          </a:r>
          <a:endParaRPr lang="es-EC" sz="2000" dirty="0">
            <a:solidFill>
              <a:schemeClr val="tx1"/>
            </a:solidFill>
            <a:latin typeface="Times New Roman" panose="02020603050405020304" pitchFamily="18" charset="0"/>
            <a:cs typeface="Times New Roman" panose="02020603050405020304" pitchFamily="18" charset="0"/>
          </a:endParaRPr>
        </a:p>
      </dgm:t>
    </dgm:pt>
    <dgm:pt modelId="{A55E4C12-ECEF-49BD-B669-42B17A750FDF}" type="parTrans" cxnId="{2A3F1F95-D6C6-4F18-A1D7-80D6396D6B35}">
      <dgm:prSet/>
      <dgm:spPr/>
      <dgm:t>
        <a:bodyPr/>
        <a:lstStyle/>
        <a:p>
          <a:endParaRPr lang="es-EC" sz="2800">
            <a:solidFill>
              <a:schemeClr val="tx1"/>
            </a:solidFill>
          </a:endParaRPr>
        </a:p>
      </dgm:t>
    </dgm:pt>
    <dgm:pt modelId="{73556EE4-2FA7-4C67-A3C5-267A33A3D323}" type="sibTrans" cxnId="{2A3F1F95-D6C6-4F18-A1D7-80D6396D6B35}">
      <dgm:prSet/>
      <dgm:spPr/>
      <dgm:t>
        <a:bodyPr/>
        <a:lstStyle/>
        <a:p>
          <a:endParaRPr lang="es-EC" sz="2800">
            <a:solidFill>
              <a:schemeClr val="tx1"/>
            </a:solidFill>
          </a:endParaRPr>
        </a:p>
      </dgm:t>
    </dgm:pt>
    <dgm:pt modelId="{F7BE10E8-38B1-4529-99E6-B1934144EE31}">
      <dgm:prSet phldrT="[Texto]" custT="1"/>
      <dgm:spPr/>
      <dgm:t>
        <a:bodyPr/>
        <a:lstStyle/>
        <a:p>
          <a:r>
            <a:rPr lang="es-EC" sz="2000" smtClean="0">
              <a:solidFill>
                <a:schemeClr val="tx1"/>
              </a:solidFill>
              <a:latin typeface="Times New Roman" panose="02020603050405020304" pitchFamily="18" charset="0"/>
              <a:cs typeface="Times New Roman" panose="02020603050405020304" pitchFamily="18" charset="0"/>
            </a:rPr>
            <a:t>Elaborar una descripción de visión, misión y escenarios territoriales.</a:t>
          </a:r>
          <a:endParaRPr lang="es-EC" sz="2000" dirty="0">
            <a:solidFill>
              <a:schemeClr val="tx1"/>
            </a:solidFill>
            <a:latin typeface="Times New Roman" panose="02020603050405020304" pitchFamily="18" charset="0"/>
            <a:cs typeface="Times New Roman" panose="02020603050405020304" pitchFamily="18" charset="0"/>
          </a:endParaRPr>
        </a:p>
      </dgm:t>
    </dgm:pt>
    <dgm:pt modelId="{D1EC8364-C9F6-4C83-8F12-8606B7B58716}" type="parTrans" cxnId="{23EE4F32-31B2-45D0-83D1-2797C477B215}">
      <dgm:prSet/>
      <dgm:spPr/>
      <dgm:t>
        <a:bodyPr/>
        <a:lstStyle/>
        <a:p>
          <a:endParaRPr lang="es-EC" sz="2800">
            <a:solidFill>
              <a:schemeClr val="tx1"/>
            </a:solidFill>
          </a:endParaRPr>
        </a:p>
      </dgm:t>
    </dgm:pt>
    <dgm:pt modelId="{BD5E4CB6-0731-4F32-B2DB-1564EF33DD62}" type="sibTrans" cxnId="{23EE4F32-31B2-45D0-83D1-2797C477B215}">
      <dgm:prSet/>
      <dgm:spPr/>
      <dgm:t>
        <a:bodyPr/>
        <a:lstStyle/>
        <a:p>
          <a:endParaRPr lang="es-EC" sz="2800">
            <a:solidFill>
              <a:schemeClr val="tx1"/>
            </a:solidFill>
          </a:endParaRPr>
        </a:p>
      </dgm:t>
    </dgm:pt>
    <dgm:pt modelId="{3830F802-C598-460E-A858-BD88CB0F549A}">
      <dgm:prSet phldrT="[Texto]" custT="1"/>
      <dgm:spPr/>
      <dgm:t>
        <a:bodyPr/>
        <a:lstStyle/>
        <a:p>
          <a:r>
            <a:rPr lang="es-EC" sz="2000" smtClean="0">
              <a:solidFill>
                <a:schemeClr val="tx1"/>
              </a:solidFill>
              <a:latin typeface="Times New Roman" panose="02020603050405020304" pitchFamily="18" charset="0"/>
              <a:cs typeface="Times New Roman" panose="02020603050405020304" pitchFamily="18" charset="0"/>
            </a:rPr>
            <a:t>Establecer relaciones del marco legal aplicables en la elaboración de un PDOT para el cantón.</a:t>
          </a:r>
          <a:endParaRPr lang="es-EC" sz="2000" dirty="0">
            <a:solidFill>
              <a:schemeClr val="tx1"/>
            </a:solidFill>
            <a:latin typeface="Times New Roman" panose="02020603050405020304" pitchFamily="18" charset="0"/>
            <a:cs typeface="Times New Roman" panose="02020603050405020304" pitchFamily="18" charset="0"/>
          </a:endParaRPr>
        </a:p>
      </dgm:t>
    </dgm:pt>
    <dgm:pt modelId="{73940D6F-F8DE-4AB9-AD44-2E0111821F31}" type="parTrans" cxnId="{7D5069CE-B10F-4336-B687-0C6F16F288D0}">
      <dgm:prSet/>
      <dgm:spPr/>
      <dgm:t>
        <a:bodyPr/>
        <a:lstStyle/>
        <a:p>
          <a:endParaRPr lang="es-EC" sz="2800">
            <a:solidFill>
              <a:schemeClr val="tx1"/>
            </a:solidFill>
          </a:endParaRPr>
        </a:p>
      </dgm:t>
    </dgm:pt>
    <dgm:pt modelId="{389640CD-B3D2-48BA-AD2C-69407BD8A2D5}" type="sibTrans" cxnId="{7D5069CE-B10F-4336-B687-0C6F16F288D0}">
      <dgm:prSet/>
      <dgm:spPr/>
      <dgm:t>
        <a:bodyPr/>
        <a:lstStyle/>
        <a:p>
          <a:endParaRPr lang="es-EC" sz="2800">
            <a:solidFill>
              <a:schemeClr val="tx1"/>
            </a:solidFill>
          </a:endParaRPr>
        </a:p>
      </dgm:t>
    </dgm:pt>
    <dgm:pt modelId="{B345BC75-24FE-4300-9ECA-3B07B96DC869}">
      <dgm:prSet phldrT="[Texto]" custT="1"/>
      <dgm:spPr/>
      <dgm:t>
        <a:bodyPr/>
        <a:lstStyle/>
        <a:p>
          <a:r>
            <a:rPr lang="es-EC" sz="2000" smtClean="0">
              <a:solidFill>
                <a:schemeClr val="tx1"/>
              </a:solidFill>
              <a:latin typeface="Times New Roman" panose="02020603050405020304" pitchFamily="18" charset="0"/>
              <a:cs typeface="Times New Roman" panose="02020603050405020304" pitchFamily="18" charset="0"/>
            </a:rPr>
            <a:t>Diseñar un mapa estratégico en función de los requerimientos del cantón.</a:t>
          </a:r>
          <a:endParaRPr lang="es-EC" sz="2000" dirty="0">
            <a:solidFill>
              <a:schemeClr val="tx1"/>
            </a:solidFill>
            <a:latin typeface="Times New Roman" panose="02020603050405020304" pitchFamily="18" charset="0"/>
            <a:cs typeface="Times New Roman" panose="02020603050405020304" pitchFamily="18" charset="0"/>
          </a:endParaRPr>
        </a:p>
      </dgm:t>
    </dgm:pt>
    <dgm:pt modelId="{BCAB9CFE-DEDA-42CF-A03B-1DD631FCEE6B}" type="parTrans" cxnId="{0D750918-0FD5-4D2F-ABED-556D574C1F9B}">
      <dgm:prSet/>
      <dgm:spPr/>
      <dgm:t>
        <a:bodyPr/>
        <a:lstStyle/>
        <a:p>
          <a:endParaRPr lang="es-EC" sz="2800">
            <a:solidFill>
              <a:schemeClr val="tx1"/>
            </a:solidFill>
          </a:endParaRPr>
        </a:p>
      </dgm:t>
    </dgm:pt>
    <dgm:pt modelId="{EC8F0701-82E5-44B9-BFA1-CC89F10AED9B}" type="sibTrans" cxnId="{0D750918-0FD5-4D2F-ABED-556D574C1F9B}">
      <dgm:prSet/>
      <dgm:spPr/>
      <dgm:t>
        <a:bodyPr/>
        <a:lstStyle/>
        <a:p>
          <a:endParaRPr lang="es-EC" sz="2800">
            <a:solidFill>
              <a:schemeClr val="tx1"/>
            </a:solidFill>
          </a:endParaRPr>
        </a:p>
      </dgm:t>
    </dgm:pt>
    <dgm:pt modelId="{7588EB14-6097-427B-96A0-DB7ECF2BAF3B}">
      <dgm:prSet phldrT="[Texto]" custT="1"/>
      <dgm:spPr/>
      <dgm:t>
        <a:bodyPr/>
        <a:lstStyle/>
        <a:p>
          <a:r>
            <a:rPr lang="es-EC" sz="2000" smtClean="0">
              <a:solidFill>
                <a:schemeClr val="tx1"/>
              </a:solidFill>
              <a:latin typeface="Times New Roman" panose="02020603050405020304" pitchFamily="18" charset="0"/>
              <a:cs typeface="Times New Roman" panose="02020603050405020304" pitchFamily="18" charset="0"/>
            </a:rPr>
            <a:t>Formular programas y proyectos en función de las variables críticas para cada uno de los sistemas del PDOT</a:t>
          </a:r>
          <a:endParaRPr lang="es-EC" sz="2000" dirty="0">
            <a:solidFill>
              <a:schemeClr val="tx1"/>
            </a:solidFill>
            <a:latin typeface="Times New Roman" panose="02020603050405020304" pitchFamily="18" charset="0"/>
            <a:cs typeface="Times New Roman" panose="02020603050405020304" pitchFamily="18" charset="0"/>
          </a:endParaRPr>
        </a:p>
      </dgm:t>
    </dgm:pt>
    <dgm:pt modelId="{78BF000F-5D13-4777-93EF-3A5FBECC1512}" type="parTrans" cxnId="{CE91A698-13BC-4507-866E-B01243E4CEEE}">
      <dgm:prSet/>
      <dgm:spPr/>
      <dgm:t>
        <a:bodyPr/>
        <a:lstStyle/>
        <a:p>
          <a:endParaRPr lang="es-EC" sz="2800">
            <a:solidFill>
              <a:schemeClr val="tx1"/>
            </a:solidFill>
          </a:endParaRPr>
        </a:p>
      </dgm:t>
    </dgm:pt>
    <dgm:pt modelId="{DB0044E5-DB91-4B8B-AB68-8664A11231BF}" type="sibTrans" cxnId="{CE91A698-13BC-4507-866E-B01243E4CEEE}">
      <dgm:prSet/>
      <dgm:spPr/>
      <dgm:t>
        <a:bodyPr/>
        <a:lstStyle/>
        <a:p>
          <a:endParaRPr lang="es-EC" sz="2800">
            <a:solidFill>
              <a:schemeClr val="tx1"/>
            </a:solidFill>
          </a:endParaRPr>
        </a:p>
      </dgm:t>
    </dgm:pt>
    <dgm:pt modelId="{A8C2FEE6-6089-45F3-9A58-8733A0375FC7}" type="pres">
      <dgm:prSet presAssocID="{95842978-7330-4A8E-BE6D-93094D2D5F01}" presName="Name0" presStyleCnt="0">
        <dgm:presLayoutVars>
          <dgm:chMax val="7"/>
          <dgm:chPref val="7"/>
          <dgm:dir/>
        </dgm:presLayoutVars>
      </dgm:prSet>
      <dgm:spPr/>
    </dgm:pt>
    <dgm:pt modelId="{B53714FE-251F-4822-B73F-1D2C21A6DC14}" type="pres">
      <dgm:prSet presAssocID="{95842978-7330-4A8E-BE6D-93094D2D5F01}" presName="Name1" presStyleCnt="0"/>
      <dgm:spPr/>
    </dgm:pt>
    <dgm:pt modelId="{7A5238A9-A86B-4522-9E6E-96BC573D2678}" type="pres">
      <dgm:prSet presAssocID="{95842978-7330-4A8E-BE6D-93094D2D5F01}" presName="cycle" presStyleCnt="0"/>
      <dgm:spPr/>
    </dgm:pt>
    <dgm:pt modelId="{47CE3F5E-094E-4B27-B584-1DDE788E82D6}" type="pres">
      <dgm:prSet presAssocID="{95842978-7330-4A8E-BE6D-93094D2D5F01}" presName="srcNode" presStyleLbl="node1" presStyleIdx="0" presStyleCnt="7"/>
      <dgm:spPr/>
    </dgm:pt>
    <dgm:pt modelId="{BF26282F-DA4E-41A5-B0BF-3730FAE70F8E}" type="pres">
      <dgm:prSet presAssocID="{95842978-7330-4A8E-BE6D-93094D2D5F01}" presName="conn" presStyleLbl="parChTrans1D2" presStyleIdx="0" presStyleCnt="1"/>
      <dgm:spPr/>
      <dgm:t>
        <a:bodyPr/>
        <a:lstStyle/>
        <a:p>
          <a:endParaRPr lang="es-EC"/>
        </a:p>
      </dgm:t>
    </dgm:pt>
    <dgm:pt modelId="{81A65FAD-B995-4AA9-A1C5-5A7FBFEA0E69}" type="pres">
      <dgm:prSet presAssocID="{95842978-7330-4A8E-BE6D-93094D2D5F01}" presName="extraNode" presStyleLbl="node1" presStyleIdx="0" presStyleCnt="7"/>
      <dgm:spPr/>
    </dgm:pt>
    <dgm:pt modelId="{ED540BD3-2D73-494D-A85F-BABBC8AE46E0}" type="pres">
      <dgm:prSet presAssocID="{95842978-7330-4A8E-BE6D-93094D2D5F01}" presName="dstNode" presStyleLbl="node1" presStyleIdx="0" presStyleCnt="7"/>
      <dgm:spPr/>
    </dgm:pt>
    <dgm:pt modelId="{05786B3D-DBE0-4A68-850C-2CFB5BC7ABD5}" type="pres">
      <dgm:prSet presAssocID="{59538DE6-C261-4703-87A3-08DFA7622256}" presName="text_1" presStyleLbl="node1" presStyleIdx="0" presStyleCnt="7">
        <dgm:presLayoutVars>
          <dgm:bulletEnabled val="1"/>
        </dgm:presLayoutVars>
      </dgm:prSet>
      <dgm:spPr/>
      <dgm:t>
        <a:bodyPr/>
        <a:lstStyle/>
        <a:p>
          <a:endParaRPr lang="es-EC"/>
        </a:p>
      </dgm:t>
    </dgm:pt>
    <dgm:pt modelId="{CB519F77-CB43-4005-86F2-DDCE3E015640}" type="pres">
      <dgm:prSet presAssocID="{59538DE6-C261-4703-87A3-08DFA7622256}" presName="accent_1" presStyleCnt="0"/>
      <dgm:spPr/>
    </dgm:pt>
    <dgm:pt modelId="{786B0E43-0260-4153-96A6-2468B601041F}" type="pres">
      <dgm:prSet presAssocID="{59538DE6-C261-4703-87A3-08DFA7622256}" presName="accentRepeatNode" presStyleLbl="solidFgAcc1" presStyleIdx="0" presStyleCnt="7"/>
      <dgm:spPr/>
    </dgm:pt>
    <dgm:pt modelId="{63156C30-FA87-4AD2-ACDA-883433A3F45F}" type="pres">
      <dgm:prSet presAssocID="{1744ADAA-FD9F-4698-A1EB-DC9C2ECE72B8}" presName="text_2" presStyleLbl="node1" presStyleIdx="1" presStyleCnt="7">
        <dgm:presLayoutVars>
          <dgm:bulletEnabled val="1"/>
        </dgm:presLayoutVars>
      </dgm:prSet>
      <dgm:spPr/>
      <dgm:t>
        <a:bodyPr/>
        <a:lstStyle/>
        <a:p>
          <a:endParaRPr lang="es-EC"/>
        </a:p>
      </dgm:t>
    </dgm:pt>
    <dgm:pt modelId="{C2B9FEB4-4E4F-4868-9ACC-D54533771058}" type="pres">
      <dgm:prSet presAssocID="{1744ADAA-FD9F-4698-A1EB-DC9C2ECE72B8}" presName="accent_2" presStyleCnt="0"/>
      <dgm:spPr/>
    </dgm:pt>
    <dgm:pt modelId="{6CAE99C6-4C82-41A0-A770-1757241A54F1}" type="pres">
      <dgm:prSet presAssocID="{1744ADAA-FD9F-4698-A1EB-DC9C2ECE72B8}" presName="accentRepeatNode" presStyleLbl="solidFgAcc1" presStyleIdx="1" presStyleCnt="7"/>
      <dgm:spPr/>
    </dgm:pt>
    <dgm:pt modelId="{49C625B1-AB85-4FB0-82FF-17738FD75793}" type="pres">
      <dgm:prSet presAssocID="{24DE8F87-ACB8-45A3-8C23-A65BF9BE6E1E}" presName="text_3" presStyleLbl="node1" presStyleIdx="2" presStyleCnt="7">
        <dgm:presLayoutVars>
          <dgm:bulletEnabled val="1"/>
        </dgm:presLayoutVars>
      </dgm:prSet>
      <dgm:spPr/>
      <dgm:t>
        <a:bodyPr/>
        <a:lstStyle/>
        <a:p>
          <a:endParaRPr lang="es-EC"/>
        </a:p>
      </dgm:t>
    </dgm:pt>
    <dgm:pt modelId="{156EF269-D82A-412D-A11F-7E4F2F03E47E}" type="pres">
      <dgm:prSet presAssocID="{24DE8F87-ACB8-45A3-8C23-A65BF9BE6E1E}" presName="accent_3" presStyleCnt="0"/>
      <dgm:spPr/>
    </dgm:pt>
    <dgm:pt modelId="{CC7E73C7-EA67-47FD-BB0E-65E44892368F}" type="pres">
      <dgm:prSet presAssocID="{24DE8F87-ACB8-45A3-8C23-A65BF9BE6E1E}" presName="accentRepeatNode" presStyleLbl="solidFgAcc1" presStyleIdx="2" presStyleCnt="7"/>
      <dgm:spPr/>
    </dgm:pt>
    <dgm:pt modelId="{EFA13E12-0359-477F-B2EE-98FF1128F885}" type="pres">
      <dgm:prSet presAssocID="{F7BE10E8-38B1-4529-99E6-B1934144EE31}" presName="text_4" presStyleLbl="node1" presStyleIdx="3" presStyleCnt="7">
        <dgm:presLayoutVars>
          <dgm:bulletEnabled val="1"/>
        </dgm:presLayoutVars>
      </dgm:prSet>
      <dgm:spPr/>
      <dgm:t>
        <a:bodyPr/>
        <a:lstStyle/>
        <a:p>
          <a:endParaRPr lang="es-EC"/>
        </a:p>
      </dgm:t>
    </dgm:pt>
    <dgm:pt modelId="{E1B998C9-5D56-4DCA-AF19-6E9131A814D9}" type="pres">
      <dgm:prSet presAssocID="{F7BE10E8-38B1-4529-99E6-B1934144EE31}" presName="accent_4" presStyleCnt="0"/>
      <dgm:spPr/>
    </dgm:pt>
    <dgm:pt modelId="{8B0BB6F0-495A-4A72-A9A7-F5F3078F946B}" type="pres">
      <dgm:prSet presAssocID="{F7BE10E8-38B1-4529-99E6-B1934144EE31}" presName="accentRepeatNode" presStyleLbl="solidFgAcc1" presStyleIdx="3" presStyleCnt="7"/>
      <dgm:spPr/>
    </dgm:pt>
    <dgm:pt modelId="{1BBBFFDE-9294-4275-836D-F08FB805BEC7}" type="pres">
      <dgm:prSet presAssocID="{3830F802-C598-460E-A858-BD88CB0F549A}" presName="text_5" presStyleLbl="node1" presStyleIdx="4" presStyleCnt="7">
        <dgm:presLayoutVars>
          <dgm:bulletEnabled val="1"/>
        </dgm:presLayoutVars>
      </dgm:prSet>
      <dgm:spPr/>
      <dgm:t>
        <a:bodyPr/>
        <a:lstStyle/>
        <a:p>
          <a:endParaRPr lang="es-EC"/>
        </a:p>
      </dgm:t>
    </dgm:pt>
    <dgm:pt modelId="{E34E7499-B82D-4525-9DED-CE1F964E13E6}" type="pres">
      <dgm:prSet presAssocID="{3830F802-C598-460E-A858-BD88CB0F549A}" presName="accent_5" presStyleCnt="0"/>
      <dgm:spPr/>
    </dgm:pt>
    <dgm:pt modelId="{E9D9DD44-B8F6-4DFD-9F1E-3B8C65D97AE2}" type="pres">
      <dgm:prSet presAssocID="{3830F802-C598-460E-A858-BD88CB0F549A}" presName="accentRepeatNode" presStyleLbl="solidFgAcc1" presStyleIdx="4" presStyleCnt="7"/>
      <dgm:spPr/>
    </dgm:pt>
    <dgm:pt modelId="{58C97A68-FAB9-4B02-AC84-98E94336F729}" type="pres">
      <dgm:prSet presAssocID="{B345BC75-24FE-4300-9ECA-3B07B96DC869}" presName="text_6" presStyleLbl="node1" presStyleIdx="5" presStyleCnt="7">
        <dgm:presLayoutVars>
          <dgm:bulletEnabled val="1"/>
        </dgm:presLayoutVars>
      </dgm:prSet>
      <dgm:spPr/>
      <dgm:t>
        <a:bodyPr/>
        <a:lstStyle/>
        <a:p>
          <a:endParaRPr lang="es-EC"/>
        </a:p>
      </dgm:t>
    </dgm:pt>
    <dgm:pt modelId="{EE8E55A2-FFC3-4286-B48E-BC40BDDBABB1}" type="pres">
      <dgm:prSet presAssocID="{B345BC75-24FE-4300-9ECA-3B07B96DC869}" presName="accent_6" presStyleCnt="0"/>
      <dgm:spPr/>
    </dgm:pt>
    <dgm:pt modelId="{8519BE27-5786-448B-B589-3695F0F8A0C8}" type="pres">
      <dgm:prSet presAssocID="{B345BC75-24FE-4300-9ECA-3B07B96DC869}" presName="accentRepeatNode" presStyleLbl="solidFgAcc1" presStyleIdx="5" presStyleCnt="7"/>
      <dgm:spPr/>
    </dgm:pt>
    <dgm:pt modelId="{1E9E83D5-E974-44C2-A3DB-86D5892DFEAA}" type="pres">
      <dgm:prSet presAssocID="{7588EB14-6097-427B-96A0-DB7ECF2BAF3B}" presName="text_7" presStyleLbl="node1" presStyleIdx="6" presStyleCnt="7">
        <dgm:presLayoutVars>
          <dgm:bulletEnabled val="1"/>
        </dgm:presLayoutVars>
      </dgm:prSet>
      <dgm:spPr/>
      <dgm:t>
        <a:bodyPr/>
        <a:lstStyle/>
        <a:p>
          <a:endParaRPr lang="es-EC"/>
        </a:p>
      </dgm:t>
    </dgm:pt>
    <dgm:pt modelId="{70CD4A4D-794A-4573-941D-008E57B474BF}" type="pres">
      <dgm:prSet presAssocID="{7588EB14-6097-427B-96A0-DB7ECF2BAF3B}" presName="accent_7" presStyleCnt="0"/>
      <dgm:spPr/>
    </dgm:pt>
    <dgm:pt modelId="{24510499-B261-4746-BF9E-71A492F82538}" type="pres">
      <dgm:prSet presAssocID="{7588EB14-6097-427B-96A0-DB7ECF2BAF3B}" presName="accentRepeatNode" presStyleLbl="solidFgAcc1" presStyleIdx="6" presStyleCnt="7"/>
      <dgm:spPr/>
    </dgm:pt>
  </dgm:ptLst>
  <dgm:cxnLst>
    <dgm:cxn modelId="{23EE4F32-31B2-45D0-83D1-2797C477B215}" srcId="{95842978-7330-4A8E-BE6D-93094D2D5F01}" destId="{F7BE10E8-38B1-4529-99E6-B1934144EE31}" srcOrd="3" destOrd="0" parTransId="{D1EC8364-C9F6-4C83-8F12-8606B7B58716}" sibTransId="{BD5E4CB6-0731-4F32-B2DB-1564EF33DD62}"/>
    <dgm:cxn modelId="{2C45D919-DF9D-4C65-8178-B7666F3AD467}" type="presOf" srcId="{7588EB14-6097-427B-96A0-DB7ECF2BAF3B}" destId="{1E9E83D5-E974-44C2-A3DB-86D5892DFEAA}" srcOrd="0" destOrd="0" presId="urn:microsoft.com/office/officeart/2008/layout/VerticalCurvedList"/>
    <dgm:cxn modelId="{7D5069CE-B10F-4336-B687-0C6F16F288D0}" srcId="{95842978-7330-4A8E-BE6D-93094D2D5F01}" destId="{3830F802-C598-460E-A858-BD88CB0F549A}" srcOrd="4" destOrd="0" parTransId="{73940D6F-F8DE-4AB9-AD44-2E0111821F31}" sibTransId="{389640CD-B3D2-48BA-AD2C-69407BD8A2D5}"/>
    <dgm:cxn modelId="{7A6FE1CB-0CF3-4282-B1EC-8A34AD014895}" srcId="{95842978-7330-4A8E-BE6D-93094D2D5F01}" destId="{59538DE6-C261-4703-87A3-08DFA7622256}" srcOrd="0" destOrd="0" parTransId="{8F0B3911-8C7E-49A1-A3A0-8B60D2F20F5F}" sibTransId="{376DCA72-9E15-43E9-968F-0E99DF9271BD}"/>
    <dgm:cxn modelId="{BFD785D4-A909-437C-92FB-63BAF27486E7}" type="presOf" srcId="{376DCA72-9E15-43E9-968F-0E99DF9271BD}" destId="{BF26282F-DA4E-41A5-B0BF-3730FAE70F8E}" srcOrd="0" destOrd="0" presId="urn:microsoft.com/office/officeart/2008/layout/VerticalCurvedList"/>
    <dgm:cxn modelId="{46CE48A3-0DFF-4505-A612-B005780C3A68}" srcId="{95842978-7330-4A8E-BE6D-93094D2D5F01}" destId="{1744ADAA-FD9F-4698-A1EB-DC9C2ECE72B8}" srcOrd="1" destOrd="0" parTransId="{92768751-6657-4B13-B61E-06984C13ACF1}" sibTransId="{9AF33F9F-B602-4F24-9C7E-962FBBDFA2A6}"/>
    <dgm:cxn modelId="{98A90D96-B315-4923-8FB7-950DF327CD3B}" type="presOf" srcId="{95842978-7330-4A8E-BE6D-93094D2D5F01}" destId="{A8C2FEE6-6089-45F3-9A58-8733A0375FC7}" srcOrd="0" destOrd="0" presId="urn:microsoft.com/office/officeart/2008/layout/VerticalCurvedList"/>
    <dgm:cxn modelId="{0DF7098E-EC9E-4397-B453-CF43E1AF1F95}" type="presOf" srcId="{24DE8F87-ACB8-45A3-8C23-A65BF9BE6E1E}" destId="{49C625B1-AB85-4FB0-82FF-17738FD75793}" srcOrd="0" destOrd="0" presId="urn:microsoft.com/office/officeart/2008/layout/VerticalCurvedList"/>
    <dgm:cxn modelId="{CB34F1E7-C4AB-4829-8693-E17AD2277D04}" type="presOf" srcId="{3830F802-C598-460E-A858-BD88CB0F549A}" destId="{1BBBFFDE-9294-4275-836D-F08FB805BEC7}" srcOrd="0" destOrd="0" presId="urn:microsoft.com/office/officeart/2008/layout/VerticalCurvedList"/>
    <dgm:cxn modelId="{6C7BF2C0-E219-41FC-A26C-622378B0386C}" type="presOf" srcId="{B345BC75-24FE-4300-9ECA-3B07B96DC869}" destId="{58C97A68-FAB9-4B02-AC84-98E94336F729}" srcOrd="0" destOrd="0" presId="urn:microsoft.com/office/officeart/2008/layout/VerticalCurvedList"/>
    <dgm:cxn modelId="{FCEBD33F-4ADC-48AE-BEB0-86D72433F19B}" type="presOf" srcId="{F7BE10E8-38B1-4529-99E6-B1934144EE31}" destId="{EFA13E12-0359-477F-B2EE-98FF1128F885}" srcOrd="0" destOrd="0" presId="urn:microsoft.com/office/officeart/2008/layout/VerticalCurvedList"/>
    <dgm:cxn modelId="{2A3F1F95-D6C6-4F18-A1D7-80D6396D6B35}" srcId="{95842978-7330-4A8E-BE6D-93094D2D5F01}" destId="{24DE8F87-ACB8-45A3-8C23-A65BF9BE6E1E}" srcOrd="2" destOrd="0" parTransId="{A55E4C12-ECEF-49BD-B669-42B17A750FDF}" sibTransId="{73556EE4-2FA7-4C67-A3C5-267A33A3D323}"/>
    <dgm:cxn modelId="{9F45B1A5-76C3-4268-A27C-310AFFB41900}" type="presOf" srcId="{59538DE6-C261-4703-87A3-08DFA7622256}" destId="{05786B3D-DBE0-4A68-850C-2CFB5BC7ABD5}" srcOrd="0" destOrd="0" presId="urn:microsoft.com/office/officeart/2008/layout/VerticalCurvedList"/>
    <dgm:cxn modelId="{0D750918-0FD5-4D2F-ABED-556D574C1F9B}" srcId="{95842978-7330-4A8E-BE6D-93094D2D5F01}" destId="{B345BC75-24FE-4300-9ECA-3B07B96DC869}" srcOrd="5" destOrd="0" parTransId="{BCAB9CFE-DEDA-42CF-A03B-1DD631FCEE6B}" sibTransId="{EC8F0701-82E5-44B9-BFA1-CC89F10AED9B}"/>
    <dgm:cxn modelId="{CE91A698-13BC-4507-866E-B01243E4CEEE}" srcId="{95842978-7330-4A8E-BE6D-93094D2D5F01}" destId="{7588EB14-6097-427B-96A0-DB7ECF2BAF3B}" srcOrd="6" destOrd="0" parTransId="{78BF000F-5D13-4777-93EF-3A5FBECC1512}" sibTransId="{DB0044E5-DB91-4B8B-AB68-8664A11231BF}"/>
    <dgm:cxn modelId="{DDA96E22-B60D-40F5-9081-6D0579BAD129}" type="presOf" srcId="{1744ADAA-FD9F-4698-A1EB-DC9C2ECE72B8}" destId="{63156C30-FA87-4AD2-ACDA-883433A3F45F}" srcOrd="0" destOrd="0" presId="urn:microsoft.com/office/officeart/2008/layout/VerticalCurvedList"/>
    <dgm:cxn modelId="{EF057A49-B67E-4FB6-9405-8276CCBCF013}" type="presParOf" srcId="{A8C2FEE6-6089-45F3-9A58-8733A0375FC7}" destId="{B53714FE-251F-4822-B73F-1D2C21A6DC14}" srcOrd="0" destOrd="0" presId="urn:microsoft.com/office/officeart/2008/layout/VerticalCurvedList"/>
    <dgm:cxn modelId="{790E8267-8C4C-4E53-A9E0-5E997F1363AE}" type="presParOf" srcId="{B53714FE-251F-4822-B73F-1D2C21A6DC14}" destId="{7A5238A9-A86B-4522-9E6E-96BC573D2678}" srcOrd="0" destOrd="0" presId="urn:microsoft.com/office/officeart/2008/layout/VerticalCurvedList"/>
    <dgm:cxn modelId="{8CEAB564-C1AC-4DDF-8E27-1098265AAF51}" type="presParOf" srcId="{7A5238A9-A86B-4522-9E6E-96BC573D2678}" destId="{47CE3F5E-094E-4B27-B584-1DDE788E82D6}" srcOrd="0" destOrd="0" presId="urn:microsoft.com/office/officeart/2008/layout/VerticalCurvedList"/>
    <dgm:cxn modelId="{6FB1EFE9-4B67-4D26-9215-0875F2BABBBA}" type="presParOf" srcId="{7A5238A9-A86B-4522-9E6E-96BC573D2678}" destId="{BF26282F-DA4E-41A5-B0BF-3730FAE70F8E}" srcOrd="1" destOrd="0" presId="urn:microsoft.com/office/officeart/2008/layout/VerticalCurvedList"/>
    <dgm:cxn modelId="{0AD68602-1200-4E21-956E-214619CECDE2}" type="presParOf" srcId="{7A5238A9-A86B-4522-9E6E-96BC573D2678}" destId="{81A65FAD-B995-4AA9-A1C5-5A7FBFEA0E69}" srcOrd="2" destOrd="0" presId="urn:microsoft.com/office/officeart/2008/layout/VerticalCurvedList"/>
    <dgm:cxn modelId="{65F21F6C-6732-45B6-AAA7-AD1D397A9A95}" type="presParOf" srcId="{7A5238A9-A86B-4522-9E6E-96BC573D2678}" destId="{ED540BD3-2D73-494D-A85F-BABBC8AE46E0}" srcOrd="3" destOrd="0" presId="urn:microsoft.com/office/officeart/2008/layout/VerticalCurvedList"/>
    <dgm:cxn modelId="{41D369D1-8498-4394-8F7A-A06B2E1ACD10}" type="presParOf" srcId="{B53714FE-251F-4822-B73F-1D2C21A6DC14}" destId="{05786B3D-DBE0-4A68-850C-2CFB5BC7ABD5}" srcOrd="1" destOrd="0" presId="urn:microsoft.com/office/officeart/2008/layout/VerticalCurvedList"/>
    <dgm:cxn modelId="{CB338724-A5FE-4B25-90CF-0B05A3EFE16E}" type="presParOf" srcId="{B53714FE-251F-4822-B73F-1D2C21A6DC14}" destId="{CB519F77-CB43-4005-86F2-DDCE3E015640}" srcOrd="2" destOrd="0" presId="urn:microsoft.com/office/officeart/2008/layout/VerticalCurvedList"/>
    <dgm:cxn modelId="{5BA30BDE-8F37-44C1-9F06-190CA600E17D}" type="presParOf" srcId="{CB519F77-CB43-4005-86F2-DDCE3E015640}" destId="{786B0E43-0260-4153-96A6-2468B601041F}" srcOrd="0" destOrd="0" presId="urn:microsoft.com/office/officeart/2008/layout/VerticalCurvedList"/>
    <dgm:cxn modelId="{F19DA753-D789-4CA5-AEC2-E9EB9E5A0574}" type="presParOf" srcId="{B53714FE-251F-4822-B73F-1D2C21A6DC14}" destId="{63156C30-FA87-4AD2-ACDA-883433A3F45F}" srcOrd="3" destOrd="0" presId="urn:microsoft.com/office/officeart/2008/layout/VerticalCurvedList"/>
    <dgm:cxn modelId="{57EE21EB-14EC-4BB7-B940-6D9632CA53D1}" type="presParOf" srcId="{B53714FE-251F-4822-B73F-1D2C21A6DC14}" destId="{C2B9FEB4-4E4F-4868-9ACC-D54533771058}" srcOrd="4" destOrd="0" presId="urn:microsoft.com/office/officeart/2008/layout/VerticalCurvedList"/>
    <dgm:cxn modelId="{70B0789B-49F6-4FD1-BB6F-92CE84583711}" type="presParOf" srcId="{C2B9FEB4-4E4F-4868-9ACC-D54533771058}" destId="{6CAE99C6-4C82-41A0-A770-1757241A54F1}" srcOrd="0" destOrd="0" presId="urn:microsoft.com/office/officeart/2008/layout/VerticalCurvedList"/>
    <dgm:cxn modelId="{08C95637-2706-42F4-8482-E38835E2520B}" type="presParOf" srcId="{B53714FE-251F-4822-B73F-1D2C21A6DC14}" destId="{49C625B1-AB85-4FB0-82FF-17738FD75793}" srcOrd="5" destOrd="0" presId="urn:microsoft.com/office/officeart/2008/layout/VerticalCurvedList"/>
    <dgm:cxn modelId="{31DB27DA-7625-4C5E-8CBB-48637C4D7F3B}" type="presParOf" srcId="{B53714FE-251F-4822-B73F-1D2C21A6DC14}" destId="{156EF269-D82A-412D-A11F-7E4F2F03E47E}" srcOrd="6" destOrd="0" presId="urn:microsoft.com/office/officeart/2008/layout/VerticalCurvedList"/>
    <dgm:cxn modelId="{28FC65E5-B9B9-484D-9733-692897269407}" type="presParOf" srcId="{156EF269-D82A-412D-A11F-7E4F2F03E47E}" destId="{CC7E73C7-EA67-47FD-BB0E-65E44892368F}" srcOrd="0" destOrd="0" presId="urn:microsoft.com/office/officeart/2008/layout/VerticalCurvedList"/>
    <dgm:cxn modelId="{A6356F49-F521-43B4-89DF-F2700366A9D9}" type="presParOf" srcId="{B53714FE-251F-4822-B73F-1D2C21A6DC14}" destId="{EFA13E12-0359-477F-B2EE-98FF1128F885}" srcOrd="7" destOrd="0" presId="urn:microsoft.com/office/officeart/2008/layout/VerticalCurvedList"/>
    <dgm:cxn modelId="{587491B4-0CF6-4502-845C-2299EE1268DC}" type="presParOf" srcId="{B53714FE-251F-4822-B73F-1D2C21A6DC14}" destId="{E1B998C9-5D56-4DCA-AF19-6E9131A814D9}" srcOrd="8" destOrd="0" presId="urn:microsoft.com/office/officeart/2008/layout/VerticalCurvedList"/>
    <dgm:cxn modelId="{99F2CFDF-F579-4842-9E73-DAEF145954E5}" type="presParOf" srcId="{E1B998C9-5D56-4DCA-AF19-6E9131A814D9}" destId="{8B0BB6F0-495A-4A72-A9A7-F5F3078F946B}" srcOrd="0" destOrd="0" presId="urn:microsoft.com/office/officeart/2008/layout/VerticalCurvedList"/>
    <dgm:cxn modelId="{930B7581-B6BC-4D34-AAB6-DF9B16536ACF}" type="presParOf" srcId="{B53714FE-251F-4822-B73F-1D2C21A6DC14}" destId="{1BBBFFDE-9294-4275-836D-F08FB805BEC7}" srcOrd="9" destOrd="0" presId="urn:microsoft.com/office/officeart/2008/layout/VerticalCurvedList"/>
    <dgm:cxn modelId="{642A86BC-28CC-45B4-8104-A65E6B137031}" type="presParOf" srcId="{B53714FE-251F-4822-B73F-1D2C21A6DC14}" destId="{E34E7499-B82D-4525-9DED-CE1F964E13E6}" srcOrd="10" destOrd="0" presId="urn:microsoft.com/office/officeart/2008/layout/VerticalCurvedList"/>
    <dgm:cxn modelId="{519FE01D-DEB0-4E7B-A640-B436D88B5411}" type="presParOf" srcId="{E34E7499-B82D-4525-9DED-CE1F964E13E6}" destId="{E9D9DD44-B8F6-4DFD-9F1E-3B8C65D97AE2}" srcOrd="0" destOrd="0" presId="urn:microsoft.com/office/officeart/2008/layout/VerticalCurvedList"/>
    <dgm:cxn modelId="{CC433709-DD7B-47E0-9DCA-76C90D5B0581}" type="presParOf" srcId="{B53714FE-251F-4822-B73F-1D2C21A6DC14}" destId="{58C97A68-FAB9-4B02-AC84-98E94336F729}" srcOrd="11" destOrd="0" presId="urn:microsoft.com/office/officeart/2008/layout/VerticalCurvedList"/>
    <dgm:cxn modelId="{57CBFB17-2336-4857-A17A-25DC03726CD7}" type="presParOf" srcId="{B53714FE-251F-4822-B73F-1D2C21A6DC14}" destId="{EE8E55A2-FFC3-4286-B48E-BC40BDDBABB1}" srcOrd="12" destOrd="0" presId="urn:microsoft.com/office/officeart/2008/layout/VerticalCurvedList"/>
    <dgm:cxn modelId="{5DA53FB5-762D-4D86-B9C0-2C2644161832}" type="presParOf" srcId="{EE8E55A2-FFC3-4286-B48E-BC40BDDBABB1}" destId="{8519BE27-5786-448B-B589-3695F0F8A0C8}" srcOrd="0" destOrd="0" presId="urn:microsoft.com/office/officeart/2008/layout/VerticalCurvedList"/>
    <dgm:cxn modelId="{0C414F0A-D50E-4C94-8F55-C4D57ACF0A99}" type="presParOf" srcId="{B53714FE-251F-4822-B73F-1D2C21A6DC14}" destId="{1E9E83D5-E974-44C2-A3DB-86D5892DFEAA}" srcOrd="13" destOrd="0" presId="urn:microsoft.com/office/officeart/2008/layout/VerticalCurvedList"/>
    <dgm:cxn modelId="{21A55DCF-CA1E-4F9E-A75E-9B5BFCAE43FA}" type="presParOf" srcId="{B53714FE-251F-4822-B73F-1D2C21A6DC14}" destId="{70CD4A4D-794A-4573-941D-008E57B474BF}" srcOrd="14" destOrd="0" presId="urn:microsoft.com/office/officeart/2008/layout/VerticalCurvedList"/>
    <dgm:cxn modelId="{993750B0-146D-43F7-BFCB-369D696B33F4}" type="presParOf" srcId="{70CD4A4D-794A-4573-941D-008E57B474BF}" destId="{24510499-B261-4746-BF9E-71A492F8253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6313F0-F796-4C5E-A0CE-1ED3ACC3464C}" type="doc">
      <dgm:prSet loTypeId="urn:microsoft.com/office/officeart/2008/layout/AlternatingHexagons" loCatId="list" qsTypeId="urn:microsoft.com/office/officeart/2005/8/quickstyle/simple1" qsCatId="simple" csTypeId="urn:microsoft.com/office/officeart/2005/8/colors/colorful4" csCatId="colorful" phldr="1"/>
      <dgm:spPr/>
      <dgm:t>
        <a:bodyPr/>
        <a:lstStyle/>
        <a:p>
          <a:endParaRPr lang="es-EC"/>
        </a:p>
      </dgm:t>
    </dgm:pt>
    <dgm:pt modelId="{E32AD861-AE2C-4EC6-8446-5FAEDC072D74}">
      <dgm:prSet phldrT="[Texto]" custT="1"/>
      <dgm:spPr/>
      <dgm:t>
        <a:bodyPr/>
        <a:lstStyle/>
        <a:p>
          <a:pPr algn="ctr"/>
          <a:r>
            <a:rPr lang="es-EC" sz="1400" b="1" smtClean="0">
              <a:latin typeface="Times New Roman" pitchFamily="18" charset="0"/>
              <a:cs typeface="Times New Roman" pitchFamily="18" charset="0"/>
            </a:rPr>
            <a:t>DIAGNÓSTICO POR COMPONENTES</a:t>
          </a:r>
          <a:endParaRPr lang="es-EC" sz="1400" b="1" dirty="0" smtClean="0">
            <a:latin typeface="Times New Roman" pitchFamily="18" charset="0"/>
            <a:cs typeface="Times New Roman" pitchFamily="18" charset="0"/>
          </a:endParaRPr>
        </a:p>
      </dgm:t>
    </dgm:pt>
    <dgm:pt modelId="{EA69BA51-A2F5-488C-873E-7EDC9C28D9C6}" type="parTrans" cxnId="{4EAA9245-8F11-4E71-9173-ECB17170042C}">
      <dgm:prSet/>
      <dgm:spPr/>
      <dgm:t>
        <a:bodyPr/>
        <a:lstStyle/>
        <a:p>
          <a:endParaRPr lang="es-EC"/>
        </a:p>
      </dgm:t>
    </dgm:pt>
    <dgm:pt modelId="{C2A778B2-5735-4CC7-9119-60F567B1E59D}" type="sibTrans" cxnId="{4EAA9245-8F11-4E71-9173-ECB17170042C}">
      <dgm:prSet/>
      <dgm:spPr>
        <a:blipFill rotWithShape="1">
          <a:blip xmlns:r="http://schemas.openxmlformats.org/officeDocument/2006/relationships" r:embed="rId1"/>
          <a:stretch>
            <a:fillRect/>
          </a:stretch>
        </a:blipFill>
      </dgm:spPr>
      <dgm:t>
        <a:bodyPr/>
        <a:lstStyle/>
        <a:p>
          <a:endParaRPr lang="es-EC"/>
        </a:p>
      </dgm:t>
    </dgm:pt>
    <dgm:pt modelId="{AF288DBA-5AC9-417B-9A88-336E5BD7229B}">
      <dgm:prSet phldrT="[Texto]" custT="1"/>
      <dgm:spPr/>
      <dgm:t>
        <a:bodyPr/>
        <a:lstStyle/>
        <a:p>
          <a:r>
            <a:rPr lang="es-EC" sz="1800" b="1" smtClean="0">
              <a:latin typeface="Times New Roman" pitchFamily="18" charset="0"/>
              <a:cs typeface="Times New Roman" pitchFamily="18" charset="0"/>
            </a:rPr>
            <a:t>VALORACIÓN </a:t>
          </a:r>
          <a:endParaRPr lang="es-EC" sz="1800" b="1" dirty="0">
            <a:latin typeface="Times New Roman" pitchFamily="18" charset="0"/>
            <a:cs typeface="Times New Roman" pitchFamily="18" charset="0"/>
          </a:endParaRPr>
        </a:p>
      </dgm:t>
    </dgm:pt>
    <dgm:pt modelId="{CD1C0A0E-5578-4779-934A-D9E4E8FEA1C7}" type="parTrans" cxnId="{987C2193-E9DB-4253-A249-35B39D6EBB48}">
      <dgm:prSet/>
      <dgm:spPr/>
      <dgm:t>
        <a:bodyPr/>
        <a:lstStyle/>
        <a:p>
          <a:endParaRPr lang="es-EC"/>
        </a:p>
      </dgm:t>
    </dgm:pt>
    <dgm:pt modelId="{6A9A9CBA-CC0B-42B4-9F57-26985C22F52F}" type="sibTrans" cxnId="{987C2193-E9DB-4253-A249-35B39D6EBB48}">
      <dgm:prSet/>
      <dgm:spPr/>
      <dgm:t>
        <a:bodyPr/>
        <a:lstStyle/>
        <a:p>
          <a:endParaRPr lang="es-EC"/>
        </a:p>
      </dgm:t>
    </dgm:pt>
    <dgm:pt modelId="{AD972A7B-98BC-4A7A-8B86-5CB57FE7F90C}">
      <dgm:prSet phldrT="[Texto]" custT="1"/>
      <dgm:spPr/>
      <dgm:t>
        <a:bodyPr/>
        <a:lstStyle/>
        <a:p>
          <a:r>
            <a:rPr lang="es-EC" sz="2000" b="1" smtClean="0">
              <a:latin typeface="Times New Roman" pitchFamily="18" charset="0"/>
              <a:cs typeface="Times New Roman" pitchFamily="18" charset="0"/>
            </a:rPr>
            <a:t>SAATY</a:t>
          </a:r>
          <a:endParaRPr lang="es-EC" sz="2000" b="1" dirty="0">
            <a:latin typeface="Times New Roman" pitchFamily="18" charset="0"/>
            <a:cs typeface="Times New Roman" pitchFamily="18" charset="0"/>
          </a:endParaRPr>
        </a:p>
      </dgm:t>
    </dgm:pt>
    <dgm:pt modelId="{EDDA1EA3-DD98-47BD-8768-438D1B9DBE79}" type="sibTrans" cxnId="{4EB298F7-0773-4110-AED1-F00EE8B2662B}">
      <dgm:prSet/>
      <dgm:spPr>
        <a:blipFill rotWithShape="1">
          <a:blip xmlns:r="http://schemas.openxmlformats.org/officeDocument/2006/relationships" r:embed="rId2"/>
          <a:stretch>
            <a:fillRect/>
          </a:stretch>
        </a:blipFill>
      </dgm:spPr>
      <dgm:t>
        <a:bodyPr/>
        <a:lstStyle/>
        <a:p>
          <a:endParaRPr lang="es-EC"/>
        </a:p>
      </dgm:t>
    </dgm:pt>
    <dgm:pt modelId="{142E5326-78D5-476D-8939-E2D142666EC4}" type="parTrans" cxnId="{4EB298F7-0773-4110-AED1-F00EE8B2662B}">
      <dgm:prSet/>
      <dgm:spPr/>
      <dgm:t>
        <a:bodyPr/>
        <a:lstStyle/>
        <a:p>
          <a:endParaRPr lang="es-EC"/>
        </a:p>
      </dgm:t>
    </dgm:pt>
    <dgm:pt modelId="{E0D39060-7065-4181-817E-7AFE52279F8E}">
      <dgm:prSet phldrT="[Texto]" custT="1"/>
      <dgm:spPr/>
      <dgm:t>
        <a:bodyPr/>
        <a:lstStyle/>
        <a:p>
          <a:r>
            <a:rPr lang="es-EC" sz="1800" b="1" smtClean="0">
              <a:latin typeface="Times New Roman" pitchFamily="18" charset="0"/>
              <a:cs typeface="Times New Roman" pitchFamily="18" charset="0"/>
            </a:rPr>
            <a:t>DESCRIPCIÓN</a:t>
          </a:r>
          <a:endParaRPr lang="es-EC" sz="1800" b="1" dirty="0" smtClean="0">
            <a:latin typeface="Times New Roman" pitchFamily="18" charset="0"/>
            <a:cs typeface="Times New Roman" pitchFamily="18" charset="0"/>
          </a:endParaRPr>
        </a:p>
      </dgm:t>
    </dgm:pt>
    <dgm:pt modelId="{B5B3E345-90F2-4627-80D5-B51E7FBD09B9}" type="sibTrans" cxnId="{E4F63DCE-CB7E-4580-94A7-04170A450229}">
      <dgm:prSet/>
      <dgm:spPr/>
      <dgm:t>
        <a:bodyPr/>
        <a:lstStyle/>
        <a:p>
          <a:endParaRPr lang="es-EC"/>
        </a:p>
      </dgm:t>
    </dgm:pt>
    <dgm:pt modelId="{4A895B9E-B52A-4594-B1AD-8784D16CCE01}" type="parTrans" cxnId="{E4F63DCE-CB7E-4580-94A7-04170A450229}">
      <dgm:prSet/>
      <dgm:spPr/>
      <dgm:t>
        <a:bodyPr/>
        <a:lstStyle/>
        <a:p>
          <a:endParaRPr lang="es-EC"/>
        </a:p>
      </dgm:t>
    </dgm:pt>
    <dgm:pt modelId="{6C8F9A69-0412-4887-AE0B-A3DDDCF31F2D}" type="pres">
      <dgm:prSet presAssocID="{106313F0-F796-4C5E-A0CE-1ED3ACC3464C}" presName="Name0" presStyleCnt="0">
        <dgm:presLayoutVars>
          <dgm:chMax/>
          <dgm:chPref/>
          <dgm:dir/>
          <dgm:animLvl val="lvl"/>
        </dgm:presLayoutVars>
      </dgm:prSet>
      <dgm:spPr/>
      <dgm:t>
        <a:bodyPr/>
        <a:lstStyle/>
        <a:p>
          <a:endParaRPr lang="es-EC"/>
        </a:p>
      </dgm:t>
    </dgm:pt>
    <dgm:pt modelId="{94D7DCA5-CAE8-410B-BF84-1687BF5A48BA}" type="pres">
      <dgm:prSet presAssocID="{E32AD861-AE2C-4EC6-8446-5FAEDC072D74}" presName="composite" presStyleCnt="0"/>
      <dgm:spPr/>
      <dgm:t>
        <a:bodyPr/>
        <a:lstStyle/>
        <a:p>
          <a:endParaRPr lang="es-EC"/>
        </a:p>
      </dgm:t>
    </dgm:pt>
    <dgm:pt modelId="{92E29F09-9552-4876-874D-332604CA079D}" type="pres">
      <dgm:prSet presAssocID="{E32AD861-AE2C-4EC6-8446-5FAEDC072D74}" presName="Parent1" presStyleLbl="node1" presStyleIdx="0" presStyleCnt="4" custScaleX="105724" custScaleY="97384">
        <dgm:presLayoutVars>
          <dgm:chMax val="1"/>
          <dgm:chPref val="1"/>
          <dgm:bulletEnabled val="1"/>
        </dgm:presLayoutVars>
      </dgm:prSet>
      <dgm:spPr/>
      <dgm:t>
        <a:bodyPr/>
        <a:lstStyle/>
        <a:p>
          <a:endParaRPr lang="es-EC"/>
        </a:p>
      </dgm:t>
    </dgm:pt>
    <dgm:pt modelId="{DF84E63F-0E86-4CE8-A5B9-A95E77BAC879}" type="pres">
      <dgm:prSet presAssocID="{E32AD861-AE2C-4EC6-8446-5FAEDC072D74}" presName="Childtext1" presStyleLbl="revTx" presStyleIdx="0" presStyleCnt="2" custScaleX="68748" custLinFactNeighborX="-2435">
        <dgm:presLayoutVars>
          <dgm:chMax val="0"/>
          <dgm:chPref val="0"/>
          <dgm:bulletEnabled val="1"/>
        </dgm:presLayoutVars>
      </dgm:prSet>
      <dgm:spPr/>
      <dgm:t>
        <a:bodyPr/>
        <a:lstStyle/>
        <a:p>
          <a:endParaRPr lang="es-EC"/>
        </a:p>
      </dgm:t>
    </dgm:pt>
    <dgm:pt modelId="{FD3D71E4-4362-4A30-A626-31304CE9EA8A}" type="pres">
      <dgm:prSet presAssocID="{E32AD861-AE2C-4EC6-8446-5FAEDC072D74}" presName="BalanceSpacing" presStyleCnt="0"/>
      <dgm:spPr/>
      <dgm:t>
        <a:bodyPr/>
        <a:lstStyle/>
        <a:p>
          <a:endParaRPr lang="es-EC"/>
        </a:p>
      </dgm:t>
    </dgm:pt>
    <dgm:pt modelId="{4FBB9980-2386-4760-9770-0BE5F46939D2}" type="pres">
      <dgm:prSet presAssocID="{E32AD861-AE2C-4EC6-8446-5FAEDC072D74}" presName="BalanceSpacing1" presStyleCnt="0"/>
      <dgm:spPr/>
      <dgm:t>
        <a:bodyPr/>
        <a:lstStyle/>
        <a:p>
          <a:endParaRPr lang="es-EC"/>
        </a:p>
      </dgm:t>
    </dgm:pt>
    <dgm:pt modelId="{BE28DD34-167B-455E-9F34-17F614D40D98}" type="pres">
      <dgm:prSet presAssocID="{C2A778B2-5735-4CC7-9119-60F567B1E59D}" presName="Accent1Text" presStyleLbl="node1" presStyleIdx="1" presStyleCnt="4" custAng="16200000" custScaleX="51091" custScaleY="79506"/>
      <dgm:spPr/>
      <dgm:t>
        <a:bodyPr/>
        <a:lstStyle/>
        <a:p>
          <a:endParaRPr lang="es-EC"/>
        </a:p>
      </dgm:t>
    </dgm:pt>
    <dgm:pt modelId="{9BDBDBD3-5C82-41B4-9B11-5C4C128A3796}" type="pres">
      <dgm:prSet presAssocID="{C2A778B2-5735-4CC7-9119-60F567B1E59D}" presName="spaceBetweenRectangles" presStyleCnt="0"/>
      <dgm:spPr/>
      <dgm:t>
        <a:bodyPr/>
        <a:lstStyle/>
        <a:p>
          <a:endParaRPr lang="es-EC"/>
        </a:p>
      </dgm:t>
    </dgm:pt>
    <dgm:pt modelId="{4483026B-8F4D-43D4-8EDB-BB3407BBCC64}" type="pres">
      <dgm:prSet presAssocID="{AD972A7B-98BC-4A7A-8B86-5CB57FE7F90C}" presName="composite" presStyleCnt="0"/>
      <dgm:spPr/>
      <dgm:t>
        <a:bodyPr/>
        <a:lstStyle/>
        <a:p>
          <a:endParaRPr lang="es-EC"/>
        </a:p>
      </dgm:t>
    </dgm:pt>
    <dgm:pt modelId="{D0DB4556-D702-4837-A365-6B49EB9C866C}" type="pres">
      <dgm:prSet presAssocID="{AD972A7B-98BC-4A7A-8B86-5CB57FE7F90C}" presName="Parent1" presStyleLbl="node1" presStyleIdx="2" presStyleCnt="4">
        <dgm:presLayoutVars>
          <dgm:chMax val="1"/>
          <dgm:chPref val="1"/>
          <dgm:bulletEnabled val="1"/>
        </dgm:presLayoutVars>
      </dgm:prSet>
      <dgm:spPr/>
      <dgm:t>
        <a:bodyPr/>
        <a:lstStyle/>
        <a:p>
          <a:endParaRPr lang="es-EC"/>
        </a:p>
      </dgm:t>
    </dgm:pt>
    <dgm:pt modelId="{C53AF004-3553-4F0C-92B3-D5C020C2034B}" type="pres">
      <dgm:prSet presAssocID="{AD972A7B-98BC-4A7A-8B86-5CB57FE7F90C}" presName="Childtext1" presStyleLbl="revTx" presStyleIdx="1" presStyleCnt="2">
        <dgm:presLayoutVars>
          <dgm:chMax val="0"/>
          <dgm:chPref val="0"/>
          <dgm:bulletEnabled val="1"/>
        </dgm:presLayoutVars>
      </dgm:prSet>
      <dgm:spPr/>
      <dgm:t>
        <a:bodyPr/>
        <a:lstStyle/>
        <a:p>
          <a:endParaRPr lang="es-EC"/>
        </a:p>
      </dgm:t>
    </dgm:pt>
    <dgm:pt modelId="{7F61FE2A-4E6C-4FFA-9C89-71D9A8994B0D}" type="pres">
      <dgm:prSet presAssocID="{AD972A7B-98BC-4A7A-8B86-5CB57FE7F90C}" presName="BalanceSpacing" presStyleCnt="0"/>
      <dgm:spPr/>
      <dgm:t>
        <a:bodyPr/>
        <a:lstStyle/>
        <a:p>
          <a:endParaRPr lang="es-EC"/>
        </a:p>
      </dgm:t>
    </dgm:pt>
    <dgm:pt modelId="{4C39F781-C16C-470C-AA5E-F63956908142}" type="pres">
      <dgm:prSet presAssocID="{AD972A7B-98BC-4A7A-8B86-5CB57FE7F90C}" presName="BalanceSpacing1" presStyleCnt="0"/>
      <dgm:spPr/>
      <dgm:t>
        <a:bodyPr/>
        <a:lstStyle/>
        <a:p>
          <a:endParaRPr lang="es-EC"/>
        </a:p>
      </dgm:t>
    </dgm:pt>
    <dgm:pt modelId="{47724249-5016-4030-AECA-7EF1793A770B}" type="pres">
      <dgm:prSet presAssocID="{EDDA1EA3-DD98-47BD-8768-438D1B9DBE79}" presName="Accent1Text" presStyleLbl="node1" presStyleIdx="3" presStyleCnt="4" custAng="16200000" custScaleX="65109" custScaleY="71407"/>
      <dgm:spPr/>
      <dgm:t>
        <a:bodyPr/>
        <a:lstStyle/>
        <a:p>
          <a:endParaRPr lang="es-EC"/>
        </a:p>
      </dgm:t>
    </dgm:pt>
  </dgm:ptLst>
  <dgm:cxnLst>
    <dgm:cxn modelId="{7A10E9D9-28CC-45B2-A410-D6CA151D4FA6}" type="presOf" srcId="{EDDA1EA3-DD98-47BD-8768-438D1B9DBE79}" destId="{47724249-5016-4030-AECA-7EF1793A770B}" srcOrd="0" destOrd="0" presId="urn:microsoft.com/office/officeart/2008/layout/AlternatingHexagons"/>
    <dgm:cxn modelId="{4EAA9245-8F11-4E71-9173-ECB17170042C}" srcId="{106313F0-F796-4C5E-A0CE-1ED3ACC3464C}" destId="{E32AD861-AE2C-4EC6-8446-5FAEDC072D74}" srcOrd="0" destOrd="0" parTransId="{EA69BA51-A2F5-488C-873E-7EDC9C28D9C6}" sibTransId="{C2A778B2-5735-4CC7-9119-60F567B1E59D}"/>
    <dgm:cxn modelId="{987C2193-E9DB-4253-A249-35B39D6EBB48}" srcId="{AD972A7B-98BC-4A7A-8B86-5CB57FE7F90C}" destId="{AF288DBA-5AC9-417B-9A88-336E5BD7229B}" srcOrd="0" destOrd="0" parTransId="{CD1C0A0E-5578-4779-934A-D9E4E8FEA1C7}" sibTransId="{6A9A9CBA-CC0B-42B4-9F57-26985C22F52F}"/>
    <dgm:cxn modelId="{992B75B7-F3B8-49D9-A053-CDA614E0CEAE}" type="presOf" srcId="{AD972A7B-98BC-4A7A-8B86-5CB57FE7F90C}" destId="{D0DB4556-D702-4837-A365-6B49EB9C866C}" srcOrd="0" destOrd="0" presId="urn:microsoft.com/office/officeart/2008/layout/AlternatingHexagons"/>
    <dgm:cxn modelId="{E4F63DCE-CB7E-4580-94A7-04170A450229}" srcId="{E32AD861-AE2C-4EC6-8446-5FAEDC072D74}" destId="{E0D39060-7065-4181-817E-7AFE52279F8E}" srcOrd="0" destOrd="0" parTransId="{4A895B9E-B52A-4594-B1AD-8784D16CCE01}" sibTransId="{B5B3E345-90F2-4627-80D5-B51E7FBD09B9}"/>
    <dgm:cxn modelId="{94C8AB38-70AD-48FA-9898-9948E98411FB}" type="presOf" srcId="{C2A778B2-5735-4CC7-9119-60F567B1E59D}" destId="{BE28DD34-167B-455E-9F34-17F614D40D98}" srcOrd="0" destOrd="0" presId="urn:microsoft.com/office/officeart/2008/layout/AlternatingHexagons"/>
    <dgm:cxn modelId="{4BFDF8C1-37EF-43FC-9850-C3643E86033D}" type="presOf" srcId="{106313F0-F796-4C5E-A0CE-1ED3ACC3464C}" destId="{6C8F9A69-0412-4887-AE0B-A3DDDCF31F2D}" srcOrd="0" destOrd="0" presId="urn:microsoft.com/office/officeart/2008/layout/AlternatingHexagons"/>
    <dgm:cxn modelId="{4BCC5871-FC92-45CA-8140-92BED442A292}" type="presOf" srcId="{E0D39060-7065-4181-817E-7AFE52279F8E}" destId="{DF84E63F-0E86-4CE8-A5B9-A95E77BAC879}" srcOrd="0" destOrd="0" presId="urn:microsoft.com/office/officeart/2008/layout/AlternatingHexagons"/>
    <dgm:cxn modelId="{75DB0C9D-7BCC-4D7A-9AFB-54C63F760ACF}" type="presOf" srcId="{AF288DBA-5AC9-417B-9A88-336E5BD7229B}" destId="{C53AF004-3553-4F0C-92B3-D5C020C2034B}" srcOrd="0" destOrd="0" presId="urn:microsoft.com/office/officeart/2008/layout/AlternatingHexagons"/>
    <dgm:cxn modelId="{4EB298F7-0773-4110-AED1-F00EE8B2662B}" srcId="{106313F0-F796-4C5E-A0CE-1ED3ACC3464C}" destId="{AD972A7B-98BC-4A7A-8B86-5CB57FE7F90C}" srcOrd="1" destOrd="0" parTransId="{142E5326-78D5-476D-8939-E2D142666EC4}" sibTransId="{EDDA1EA3-DD98-47BD-8768-438D1B9DBE79}"/>
    <dgm:cxn modelId="{C7DF1ABA-AD7B-46C0-B536-C3F656500AAD}" type="presOf" srcId="{E32AD861-AE2C-4EC6-8446-5FAEDC072D74}" destId="{92E29F09-9552-4876-874D-332604CA079D}" srcOrd="0" destOrd="0" presId="urn:microsoft.com/office/officeart/2008/layout/AlternatingHexagons"/>
    <dgm:cxn modelId="{229F1C7C-CA0C-43E4-95B6-73AE3FB4913D}" type="presParOf" srcId="{6C8F9A69-0412-4887-AE0B-A3DDDCF31F2D}" destId="{94D7DCA5-CAE8-410B-BF84-1687BF5A48BA}" srcOrd="0" destOrd="0" presId="urn:microsoft.com/office/officeart/2008/layout/AlternatingHexagons"/>
    <dgm:cxn modelId="{3485BBC9-DD6F-452D-8688-4C0CF10E4ACC}" type="presParOf" srcId="{94D7DCA5-CAE8-410B-BF84-1687BF5A48BA}" destId="{92E29F09-9552-4876-874D-332604CA079D}" srcOrd="0" destOrd="0" presId="urn:microsoft.com/office/officeart/2008/layout/AlternatingHexagons"/>
    <dgm:cxn modelId="{CA476239-53EF-4DC1-B8C9-5E4A2E824A53}" type="presParOf" srcId="{94D7DCA5-CAE8-410B-BF84-1687BF5A48BA}" destId="{DF84E63F-0E86-4CE8-A5B9-A95E77BAC879}" srcOrd="1" destOrd="0" presId="urn:microsoft.com/office/officeart/2008/layout/AlternatingHexagons"/>
    <dgm:cxn modelId="{75F189E4-97AC-4A09-8E7D-54CF93DFAF77}" type="presParOf" srcId="{94D7DCA5-CAE8-410B-BF84-1687BF5A48BA}" destId="{FD3D71E4-4362-4A30-A626-31304CE9EA8A}" srcOrd="2" destOrd="0" presId="urn:microsoft.com/office/officeart/2008/layout/AlternatingHexagons"/>
    <dgm:cxn modelId="{CEAFCEE7-CE5A-4C0C-9ADB-825240AFD154}" type="presParOf" srcId="{94D7DCA5-CAE8-410B-BF84-1687BF5A48BA}" destId="{4FBB9980-2386-4760-9770-0BE5F46939D2}" srcOrd="3" destOrd="0" presId="urn:microsoft.com/office/officeart/2008/layout/AlternatingHexagons"/>
    <dgm:cxn modelId="{12B5DC17-ADE6-456B-8B71-3BF8A15F559E}" type="presParOf" srcId="{94D7DCA5-CAE8-410B-BF84-1687BF5A48BA}" destId="{BE28DD34-167B-455E-9F34-17F614D40D98}" srcOrd="4" destOrd="0" presId="urn:microsoft.com/office/officeart/2008/layout/AlternatingHexagons"/>
    <dgm:cxn modelId="{7F5FBA69-6979-4B62-803D-6B8812481FA2}" type="presParOf" srcId="{6C8F9A69-0412-4887-AE0B-A3DDDCF31F2D}" destId="{9BDBDBD3-5C82-41B4-9B11-5C4C128A3796}" srcOrd="1" destOrd="0" presId="urn:microsoft.com/office/officeart/2008/layout/AlternatingHexagons"/>
    <dgm:cxn modelId="{E7A9C84B-3DAC-416A-9928-CFA0A6F12BC1}" type="presParOf" srcId="{6C8F9A69-0412-4887-AE0B-A3DDDCF31F2D}" destId="{4483026B-8F4D-43D4-8EDB-BB3407BBCC64}" srcOrd="2" destOrd="0" presId="urn:microsoft.com/office/officeart/2008/layout/AlternatingHexagons"/>
    <dgm:cxn modelId="{BD4FE28F-C69D-422D-8E31-4509ED39DAF4}" type="presParOf" srcId="{4483026B-8F4D-43D4-8EDB-BB3407BBCC64}" destId="{D0DB4556-D702-4837-A365-6B49EB9C866C}" srcOrd="0" destOrd="0" presId="urn:microsoft.com/office/officeart/2008/layout/AlternatingHexagons"/>
    <dgm:cxn modelId="{1C67349E-FED0-4672-B044-344B41AA3B8C}" type="presParOf" srcId="{4483026B-8F4D-43D4-8EDB-BB3407BBCC64}" destId="{C53AF004-3553-4F0C-92B3-D5C020C2034B}" srcOrd="1" destOrd="0" presId="urn:microsoft.com/office/officeart/2008/layout/AlternatingHexagons"/>
    <dgm:cxn modelId="{BAEEDB07-C054-4382-8962-902217C578E9}" type="presParOf" srcId="{4483026B-8F4D-43D4-8EDB-BB3407BBCC64}" destId="{7F61FE2A-4E6C-4FFA-9C89-71D9A8994B0D}" srcOrd="2" destOrd="0" presId="urn:microsoft.com/office/officeart/2008/layout/AlternatingHexagons"/>
    <dgm:cxn modelId="{C65A6944-F588-45A7-948C-E0B226A06198}" type="presParOf" srcId="{4483026B-8F4D-43D4-8EDB-BB3407BBCC64}" destId="{4C39F781-C16C-470C-AA5E-F63956908142}" srcOrd="3" destOrd="0" presId="urn:microsoft.com/office/officeart/2008/layout/AlternatingHexagons"/>
    <dgm:cxn modelId="{2C191637-7BB2-448D-BCFE-B92F24E11845}" type="presParOf" srcId="{4483026B-8F4D-43D4-8EDB-BB3407BBCC64}" destId="{47724249-5016-4030-AECA-7EF1793A770B}"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85B51B-C087-42FD-920B-97BE19848FEF}" type="doc">
      <dgm:prSet loTypeId="urn:microsoft.com/office/officeart/2008/layout/PictureStrips" loCatId="list" qsTypeId="urn:microsoft.com/office/officeart/2005/8/quickstyle/3d3" qsCatId="3D" csTypeId="urn:microsoft.com/office/officeart/2005/8/colors/colorful4" csCatId="colorful" phldr="1"/>
      <dgm:spPr/>
      <dgm:t>
        <a:bodyPr/>
        <a:lstStyle/>
        <a:p>
          <a:endParaRPr lang="es-EC"/>
        </a:p>
      </dgm:t>
    </dgm:pt>
    <dgm:pt modelId="{DFDC85DA-E2C4-485B-B252-FEE7EEAF2B5B}">
      <dgm:prSet phldrT="[Texto]" custT="1"/>
      <dgm:spPr>
        <a:ln>
          <a:solidFill>
            <a:schemeClr val="tx2"/>
          </a:solidFill>
        </a:ln>
      </dgm:spPr>
      <dgm:t>
        <a:bodyPr/>
        <a:lstStyle/>
        <a:p>
          <a:pPr algn="ctr"/>
          <a:r>
            <a:rPr lang="es-EC" sz="2000" b="0" dirty="0" smtClean="0">
              <a:solidFill>
                <a:schemeClr val="tx1"/>
              </a:solidFill>
              <a:latin typeface="Times New Roman" panose="02020603050405020304" pitchFamily="18" charset="0"/>
              <a:cs typeface="Times New Roman" panose="02020603050405020304" pitchFamily="18" charset="0"/>
            </a:rPr>
            <a:t>BIOFÍSICO</a:t>
          </a:r>
        </a:p>
        <a:p>
          <a:pPr algn="ctr"/>
          <a:r>
            <a:rPr lang="es-EC" sz="2000" b="0" dirty="0" smtClean="0">
              <a:solidFill>
                <a:schemeClr val="tx1"/>
              </a:solidFill>
              <a:latin typeface="Times New Roman" panose="02020603050405020304" pitchFamily="18" charset="0"/>
              <a:cs typeface="Times New Roman" panose="02020603050405020304" pitchFamily="18" charset="0"/>
            </a:rPr>
            <a:t> </a:t>
          </a:r>
          <a:r>
            <a:rPr lang="es-EC" sz="2000" b="1" dirty="0" smtClean="0">
              <a:solidFill>
                <a:schemeClr val="tx1"/>
              </a:solidFill>
              <a:latin typeface="Times New Roman" panose="02020603050405020304" pitchFamily="18" charset="0"/>
              <a:cs typeface="Times New Roman" panose="02020603050405020304" pitchFamily="18" charset="0"/>
            </a:rPr>
            <a:t>291,57 Puntos </a:t>
          </a:r>
          <a:endParaRPr lang="es-EC" sz="2000" b="1" dirty="0">
            <a:solidFill>
              <a:schemeClr val="tx1"/>
            </a:solidFill>
            <a:latin typeface="Times New Roman" panose="02020603050405020304" pitchFamily="18" charset="0"/>
            <a:cs typeface="Times New Roman" panose="02020603050405020304" pitchFamily="18" charset="0"/>
          </a:endParaRPr>
        </a:p>
      </dgm:t>
    </dgm:pt>
    <dgm:pt modelId="{A41282AA-2B89-42A4-B3F1-417056F677E3}" type="parTrans" cxnId="{8358FE09-D042-450E-B038-1698C108603A}">
      <dgm:prSet/>
      <dgm:spPr/>
      <dgm:t>
        <a:bodyPr/>
        <a:lstStyle/>
        <a:p>
          <a:endParaRPr lang="es-EC" sz="1600">
            <a:solidFill>
              <a:schemeClr val="tx1"/>
            </a:solidFill>
            <a:latin typeface="Times New Roman" panose="02020603050405020304" pitchFamily="18" charset="0"/>
            <a:cs typeface="Times New Roman" panose="02020603050405020304" pitchFamily="18" charset="0"/>
          </a:endParaRPr>
        </a:p>
      </dgm:t>
    </dgm:pt>
    <dgm:pt modelId="{E133DDF4-6B33-4A02-A42B-980036E0BE80}" type="sibTrans" cxnId="{8358FE09-D042-450E-B038-1698C108603A}">
      <dgm:prSet/>
      <dgm:spPr/>
      <dgm:t>
        <a:bodyPr/>
        <a:lstStyle/>
        <a:p>
          <a:endParaRPr lang="es-EC" sz="1600">
            <a:solidFill>
              <a:schemeClr val="tx1"/>
            </a:solidFill>
            <a:latin typeface="Times New Roman" panose="02020603050405020304" pitchFamily="18" charset="0"/>
            <a:cs typeface="Times New Roman" panose="02020603050405020304" pitchFamily="18" charset="0"/>
          </a:endParaRPr>
        </a:p>
      </dgm:t>
    </dgm:pt>
    <dgm:pt modelId="{EA061636-5C7E-40F1-BBA9-97A4DA6AAD29}">
      <dgm:prSet phldrT="[Texto]" custT="1"/>
      <dgm:spPr>
        <a:ln>
          <a:solidFill>
            <a:schemeClr val="tx2"/>
          </a:solidFill>
        </a:ln>
      </dgm:spPr>
      <dgm:t>
        <a:bodyPr/>
        <a:lstStyle/>
        <a:p>
          <a:pPr algn="ctr"/>
          <a:r>
            <a:rPr lang="es-EC" sz="2000" b="0" dirty="0" smtClean="0">
              <a:solidFill>
                <a:schemeClr val="tx1"/>
              </a:solidFill>
              <a:latin typeface="Times New Roman" panose="02020603050405020304" pitchFamily="18" charset="0"/>
              <a:cs typeface="Times New Roman" panose="02020603050405020304" pitchFamily="18" charset="0"/>
            </a:rPr>
            <a:t>SOCIOCULTURAL</a:t>
          </a:r>
        </a:p>
        <a:p>
          <a:pPr algn="ctr"/>
          <a:r>
            <a:rPr lang="es-EC" sz="2000" b="1" dirty="0" smtClean="0">
              <a:solidFill>
                <a:schemeClr val="tx1"/>
              </a:solidFill>
              <a:latin typeface="Times New Roman" panose="02020603050405020304" pitchFamily="18" charset="0"/>
              <a:cs typeface="Times New Roman" panose="02020603050405020304" pitchFamily="18" charset="0"/>
            </a:rPr>
            <a:t>152,94 Puntos </a:t>
          </a:r>
          <a:endParaRPr lang="es-EC" sz="2000" b="1" dirty="0">
            <a:solidFill>
              <a:schemeClr val="tx1"/>
            </a:solidFill>
            <a:latin typeface="Times New Roman" panose="02020603050405020304" pitchFamily="18" charset="0"/>
            <a:cs typeface="Times New Roman" panose="02020603050405020304" pitchFamily="18" charset="0"/>
          </a:endParaRPr>
        </a:p>
      </dgm:t>
    </dgm:pt>
    <dgm:pt modelId="{B6C1DFA7-7B9A-4B25-8245-02890E13999C}" type="parTrans" cxnId="{A4421BA0-CB6A-4804-B1E1-D741D012BED7}">
      <dgm:prSet/>
      <dgm:spPr/>
      <dgm:t>
        <a:bodyPr/>
        <a:lstStyle/>
        <a:p>
          <a:endParaRPr lang="es-EC" sz="1600">
            <a:solidFill>
              <a:schemeClr val="tx1"/>
            </a:solidFill>
            <a:latin typeface="Times New Roman" panose="02020603050405020304" pitchFamily="18" charset="0"/>
            <a:cs typeface="Times New Roman" panose="02020603050405020304" pitchFamily="18" charset="0"/>
          </a:endParaRPr>
        </a:p>
      </dgm:t>
    </dgm:pt>
    <dgm:pt modelId="{775AA964-09BB-4E75-B5C9-3310E6607EB7}" type="sibTrans" cxnId="{A4421BA0-CB6A-4804-B1E1-D741D012BED7}">
      <dgm:prSet/>
      <dgm:spPr/>
      <dgm:t>
        <a:bodyPr/>
        <a:lstStyle/>
        <a:p>
          <a:endParaRPr lang="es-EC" sz="1600">
            <a:solidFill>
              <a:schemeClr val="tx1"/>
            </a:solidFill>
            <a:latin typeface="Times New Roman" panose="02020603050405020304" pitchFamily="18" charset="0"/>
            <a:cs typeface="Times New Roman" panose="02020603050405020304" pitchFamily="18" charset="0"/>
          </a:endParaRPr>
        </a:p>
      </dgm:t>
    </dgm:pt>
    <dgm:pt modelId="{E21DD373-8518-4DEB-BA56-B6FD6DB975A2}">
      <dgm:prSet phldrT="[Texto]" custT="1"/>
      <dgm:spPr>
        <a:ln>
          <a:solidFill>
            <a:schemeClr val="tx2"/>
          </a:solidFill>
        </a:ln>
      </dgm:spPr>
      <dgm:t>
        <a:bodyPr/>
        <a:lstStyle/>
        <a:p>
          <a:pPr algn="ctr"/>
          <a:r>
            <a:rPr lang="es-EC" sz="2000" b="0" dirty="0" smtClean="0">
              <a:solidFill>
                <a:schemeClr val="tx1"/>
              </a:solidFill>
              <a:latin typeface="Times New Roman" panose="02020603050405020304" pitchFamily="18" charset="0"/>
              <a:cs typeface="Times New Roman" panose="02020603050405020304" pitchFamily="18" charset="0"/>
            </a:rPr>
            <a:t>POLÍTICO </a:t>
          </a:r>
        </a:p>
        <a:p>
          <a:pPr algn="ctr"/>
          <a:r>
            <a:rPr lang="es-EC" sz="2000" b="0" dirty="0" smtClean="0">
              <a:solidFill>
                <a:schemeClr val="tx1"/>
              </a:solidFill>
              <a:latin typeface="Times New Roman" panose="02020603050405020304" pitchFamily="18" charset="0"/>
              <a:cs typeface="Times New Roman" panose="02020603050405020304" pitchFamily="18" charset="0"/>
            </a:rPr>
            <a:t>INSTITUCIONAL</a:t>
          </a:r>
        </a:p>
        <a:p>
          <a:pPr algn="ctr"/>
          <a:r>
            <a:rPr lang="es-EC" sz="2000" b="1" dirty="0" smtClean="0">
              <a:solidFill>
                <a:schemeClr val="tx1"/>
              </a:solidFill>
              <a:latin typeface="Times New Roman" panose="02020603050405020304" pitchFamily="18" charset="0"/>
              <a:cs typeface="Times New Roman" panose="02020603050405020304" pitchFamily="18" charset="0"/>
            </a:rPr>
            <a:t>74,99 Puntos</a:t>
          </a:r>
          <a:endParaRPr lang="es-EC" sz="2000" b="1" dirty="0">
            <a:solidFill>
              <a:schemeClr val="tx1"/>
            </a:solidFill>
            <a:latin typeface="Times New Roman" panose="02020603050405020304" pitchFamily="18" charset="0"/>
            <a:cs typeface="Times New Roman" panose="02020603050405020304" pitchFamily="18" charset="0"/>
          </a:endParaRPr>
        </a:p>
      </dgm:t>
    </dgm:pt>
    <dgm:pt modelId="{0AA0E2EC-0385-4183-B12C-9F2FF22AC490}" type="parTrans" cxnId="{CED9CA15-D3E7-4E8A-89CE-BD2165DF57C6}">
      <dgm:prSet/>
      <dgm:spPr/>
      <dgm:t>
        <a:bodyPr/>
        <a:lstStyle/>
        <a:p>
          <a:endParaRPr lang="es-EC" sz="1600">
            <a:solidFill>
              <a:schemeClr val="tx1"/>
            </a:solidFill>
            <a:latin typeface="Times New Roman" panose="02020603050405020304" pitchFamily="18" charset="0"/>
            <a:cs typeface="Times New Roman" panose="02020603050405020304" pitchFamily="18" charset="0"/>
          </a:endParaRPr>
        </a:p>
      </dgm:t>
    </dgm:pt>
    <dgm:pt modelId="{59043ABD-309F-44AE-9774-D3E944A455D0}" type="sibTrans" cxnId="{CED9CA15-D3E7-4E8A-89CE-BD2165DF57C6}">
      <dgm:prSet/>
      <dgm:spPr/>
      <dgm:t>
        <a:bodyPr/>
        <a:lstStyle/>
        <a:p>
          <a:endParaRPr lang="es-EC" sz="1600">
            <a:solidFill>
              <a:schemeClr val="tx1"/>
            </a:solidFill>
            <a:latin typeface="Times New Roman" panose="02020603050405020304" pitchFamily="18" charset="0"/>
            <a:cs typeface="Times New Roman" panose="02020603050405020304" pitchFamily="18" charset="0"/>
          </a:endParaRPr>
        </a:p>
      </dgm:t>
    </dgm:pt>
    <dgm:pt modelId="{2E39BEB8-524F-40E2-AD45-B188929C070D}">
      <dgm:prSet custT="1"/>
      <dgm:spPr>
        <a:ln>
          <a:solidFill>
            <a:schemeClr val="tx2"/>
          </a:solidFill>
        </a:ln>
      </dgm:spPr>
      <dgm:t>
        <a:bodyPr/>
        <a:lstStyle/>
        <a:p>
          <a:pPr algn="ctr"/>
          <a:r>
            <a:rPr lang="es-EC" sz="2000" b="0" dirty="0" smtClean="0">
              <a:solidFill>
                <a:schemeClr val="tx1"/>
              </a:solidFill>
              <a:latin typeface="Times New Roman" panose="02020603050405020304" pitchFamily="18" charset="0"/>
              <a:cs typeface="Times New Roman" panose="02020603050405020304" pitchFamily="18" charset="0"/>
            </a:rPr>
            <a:t>   MOVILIDAD, ENERGÍA Y CONECTIVIDAD            </a:t>
          </a:r>
        </a:p>
        <a:p>
          <a:pPr algn="ctr"/>
          <a:r>
            <a:rPr lang="es-EC" sz="2000" b="1" dirty="0" smtClean="0">
              <a:solidFill>
                <a:schemeClr val="tx1"/>
              </a:solidFill>
              <a:latin typeface="Times New Roman" panose="02020603050405020304" pitchFamily="18" charset="0"/>
              <a:cs typeface="Times New Roman" panose="02020603050405020304" pitchFamily="18" charset="0"/>
            </a:rPr>
            <a:t>121,39 Puntos</a:t>
          </a:r>
          <a:endParaRPr lang="es-EC" sz="2000" b="1" dirty="0">
            <a:solidFill>
              <a:schemeClr val="tx1"/>
            </a:solidFill>
            <a:latin typeface="Times New Roman" panose="02020603050405020304" pitchFamily="18" charset="0"/>
            <a:cs typeface="Times New Roman" panose="02020603050405020304" pitchFamily="18" charset="0"/>
          </a:endParaRPr>
        </a:p>
      </dgm:t>
    </dgm:pt>
    <dgm:pt modelId="{B0CA42B5-A503-4140-A3EB-6BFDBDA0A0DE}" type="parTrans" cxnId="{435FEB98-4A9A-4547-AB20-1689D983E088}">
      <dgm:prSet/>
      <dgm:spPr/>
      <dgm:t>
        <a:bodyPr/>
        <a:lstStyle/>
        <a:p>
          <a:endParaRPr lang="es-EC" sz="1600">
            <a:solidFill>
              <a:schemeClr val="tx1"/>
            </a:solidFill>
            <a:latin typeface="Times New Roman" panose="02020603050405020304" pitchFamily="18" charset="0"/>
            <a:cs typeface="Times New Roman" panose="02020603050405020304" pitchFamily="18" charset="0"/>
          </a:endParaRPr>
        </a:p>
      </dgm:t>
    </dgm:pt>
    <dgm:pt modelId="{93532240-9E5C-4937-9471-3D227D218CD4}" type="sibTrans" cxnId="{435FEB98-4A9A-4547-AB20-1689D983E088}">
      <dgm:prSet/>
      <dgm:spPr/>
      <dgm:t>
        <a:bodyPr/>
        <a:lstStyle/>
        <a:p>
          <a:endParaRPr lang="es-EC" sz="1600">
            <a:solidFill>
              <a:schemeClr val="tx1"/>
            </a:solidFill>
            <a:latin typeface="Times New Roman" panose="02020603050405020304" pitchFamily="18" charset="0"/>
            <a:cs typeface="Times New Roman" panose="02020603050405020304" pitchFamily="18" charset="0"/>
          </a:endParaRPr>
        </a:p>
      </dgm:t>
    </dgm:pt>
    <dgm:pt modelId="{2D9F8425-BF4C-45E5-A024-10DED5C8C5D0}">
      <dgm:prSet custT="1"/>
      <dgm:spPr>
        <a:ln>
          <a:solidFill>
            <a:schemeClr val="tx2"/>
          </a:solidFill>
        </a:ln>
      </dgm:spPr>
      <dgm:t>
        <a:bodyPr/>
        <a:lstStyle/>
        <a:p>
          <a:pPr algn="ctr"/>
          <a:r>
            <a:rPr lang="es-EC" sz="2000" b="0" dirty="0" smtClean="0">
              <a:solidFill>
                <a:schemeClr val="tx1"/>
              </a:solidFill>
              <a:latin typeface="Times New Roman" panose="02020603050405020304" pitchFamily="18" charset="0"/>
              <a:cs typeface="Times New Roman" panose="02020603050405020304" pitchFamily="18" charset="0"/>
            </a:rPr>
            <a:t>ASENTAMIENTOS HUMANOS                                 </a:t>
          </a:r>
        </a:p>
        <a:p>
          <a:pPr algn="ctr"/>
          <a:r>
            <a:rPr lang="es-EC" sz="2000" b="1" dirty="0" smtClean="0">
              <a:solidFill>
                <a:schemeClr val="tx1"/>
              </a:solidFill>
              <a:latin typeface="Times New Roman" panose="02020603050405020304" pitchFamily="18" charset="0"/>
              <a:cs typeface="Times New Roman" panose="02020603050405020304" pitchFamily="18" charset="0"/>
            </a:rPr>
            <a:t>152,94Puntos </a:t>
          </a:r>
          <a:endParaRPr lang="es-EC" sz="2000" b="1" dirty="0">
            <a:solidFill>
              <a:schemeClr val="tx1"/>
            </a:solidFill>
            <a:latin typeface="Times New Roman" panose="02020603050405020304" pitchFamily="18" charset="0"/>
            <a:cs typeface="Times New Roman" panose="02020603050405020304" pitchFamily="18" charset="0"/>
          </a:endParaRPr>
        </a:p>
      </dgm:t>
    </dgm:pt>
    <dgm:pt modelId="{BB15B0A5-3789-4930-B759-DD8E5FE1DF40}" type="parTrans" cxnId="{409E6E74-F691-44C4-BDD1-0F9829AE6A4C}">
      <dgm:prSet/>
      <dgm:spPr/>
      <dgm:t>
        <a:bodyPr/>
        <a:lstStyle/>
        <a:p>
          <a:endParaRPr lang="es-EC" sz="1600">
            <a:solidFill>
              <a:schemeClr val="tx1"/>
            </a:solidFill>
            <a:latin typeface="Times New Roman" panose="02020603050405020304" pitchFamily="18" charset="0"/>
            <a:cs typeface="Times New Roman" panose="02020603050405020304" pitchFamily="18" charset="0"/>
          </a:endParaRPr>
        </a:p>
      </dgm:t>
    </dgm:pt>
    <dgm:pt modelId="{45AA130A-B199-4CEF-893D-A9BCF45899AC}" type="sibTrans" cxnId="{409E6E74-F691-44C4-BDD1-0F9829AE6A4C}">
      <dgm:prSet/>
      <dgm:spPr/>
      <dgm:t>
        <a:bodyPr/>
        <a:lstStyle/>
        <a:p>
          <a:endParaRPr lang="es-EC" sz="1600">
            <a:solidFill>
              <a:schemeClr val="tx1"/>
            </a:solidFill>
            <a:latin typeface="Times New Roman" panose="02020603050405020304" pitchFamily="18" charset="0"/>
            <a:cs typeface="Times New Roman" panose="02020603050405020304" pitchFamily="18" charset="0"/>
          </a:endParaRPr>
        </a:p>
      </dgm:t>
    </dgm:pt>
    <dgm:pt modelId="{11C08EC7-A9D7-4169-8C2B-71CEAE1C3689}">
      <dgm:prSet custT="1"/>
      <dgm:spPr>
        <a:ln>
          <a:solidFill>
            <a:schemeClr val="tx2"/>
          </a:solidFill>
        </a:ln>
      </dgm:spPr>
      <dgm:t>
        <a:bodyPr/>
        <a:lstStyle/>
        <a:p>
          <a:pPr algn="ctr"/>
          <a:r>
            <a:rPr lang="es-EC" sz="2000" b="0" dirty="0" smtClean="0">
              <a:solidFill>
                <a:schemeClr val="tx1"/>
              </a:solidFill>
              <a:latin typeface="Times New Roman" panose="02020603050405020304" pitchFamily="18" charset="0"/>
              <a:cs typeface="Times New Roman" panose="02020603050405020304" pitchFamily="18" charset="0"/>
            </a:rPr>
            <a:t>ECONÓMICO-PRODUCTIVO </a:t>
          </a:r>
          <a:r>
            <a:rPr lang="es-EC" sz="2000" b="1" dirty="0" smtClean="0">
              <a:solidFill>
                <a:schemeClr val="tx1"/>
              </a:solidFill>
              <a:latin typeface="Times New Roman" panose="02020603050405020304" pitchFamily="18" charset="0"/>
              <a:cs typeface="Times New Roman" panose="02020603050405020304" pitchFamily="18" charset="0"/>
            </a:rPr>
            <a:t>              </a:t>
          </a:r>
        </a:p>
        <a:p>
          <a:pPr algn="ctr"/>
          <a:r>
            <a:rPr lang="es-EC" sz="2000" b="1" dirty="0" smtClean="0">
              <a:solidFill>
                <a:schemeClr val="tx1"/>
              </a:solidFill>
              <a:latin typeface="Times New Roman" panose="02020603050405020304" pitchFamily="18" charset="0"/>
              <a:cs typeface="Times New Roman" panose="02020603050405020304" pitchFamily="18" charset="0"/>
            </a:rPr>
            <a:t>206,17 Puntos </a:t>
          </a:r>
          <a:endParaRPr lang="es-EC" sz="2000" b="1" dirty="0">
            <a:solidFill>
              <a:schemeClr val="tx1"/>
            </a:solidFill>
            <a:latin typeface="Times New Roman" panose="02020603050405020304" pitchFamily="18" charset="0"/>
            <a:cs typeface="Times New Roman" panose="02020603050405020304" pitchFamily="18" charset="0"/>
          </a:endParaRPr>
        </a:p>
      </dgm:t>
    </dgm:pt>
    <dgm:pt modelId="{480522D9-6432-4F78-B8BA-1EFBAE26E48C}" type="parTrans" cxnId="{D360FC7D-9E4E-41B5-B204-26BCF23E8184}">
      <dgm:prSet/>
      <dgm:spPr/>
      <dgm:t>
        <a:bodyPr/>
        <a:lstStyle/>
        <a:p>
          <a:endParaRPr lang="es-EC" sz="1600">
            <a:solidFill>
              <a:schemeClr val="tx1"/>
            </a:solidFill>
            <a:latin typeface="Times New Roman" panose="02020603050405020304" pitchFamily="18" charset="0"/>
            <a:cs typeface="Times New Roman" panose="02020603050405020304" pitchFamily="18" charset="0"/>
          </a:endParaRPr>
        </a:p>
      </dgm:t>
    </dgm:pt>
    <dgm:pt modelId="{AABA352E-60BB-46B0-9EDA-DD2A77EBD218}" type="sibTrans" cxnId="{D360FC7D-9E4E-41B5-B204-26BCF23E8184}">
      <dgm:prSet/>
      <dgm:spPr/>
      <dgm:t>
        <a:bodyPr/>
        <a:lstStyle/>
        <a:p>
          <a:endParaRPr lang="es-EC" sz="1600">
            <a:solidFill>
              <a:schemeClr val="tx1"/>
            </a:solidFill>
            <a:latin typeface="Times New Roman" panose="02020603050405020304" pitchFamily="18" charset="0"/>
            <a:cs typeface="Times New Roman" panose="02020603050405020304" pitchFamily="18" charset="0"/>
          </a:endParaRPr>
        </a:p>
      </dgm:t>
    </dgm:pt>
    <dgm:pt modelId="{8679113C-1B77-489C-AA85-BD3693CFED96}" type="pres">
      <dgm:prSet presAssocID="{FB85B51B-C087-42FD-920B-97BE19848FEF}" presName="Name0" presStyleCnt="0">
        <dgm:presLayoutVars>
          <dgm:dir/>
          <dgm:resizeHandles val="exact"/>
        </dgm:presLayoutVars>
      </dgm:prSet>
      <dgm:spPr/>
      <dgm:t>
        <a:bodyPr/>
        <a:lstStyle/>
        <a:p>
          <a:endParaRPr lang="es-EC"/>
        </a:p>
      </dgm:t>
    </dgm:pt>
    <dgm:pt modelId="{6D175745-0F03-4AF5-A8C9-5881AA8CC561}" type="pres">
      <dgm:prSet presAssocID="{DFDC85DA-E2C4-485B-B252-FEE7EEAF2B5B}" presName="composite" presStyleCnt="0"/>
      <dgm:spPr/>
      <dgm:t>
        <a:bodyPr/>
        <a:lstStyle/>
        <a:p>
          <a:endParaRPr lang="es-EC"/>
        </a:p>
      </dgm:t>
    </dgm:pt>
    <dgm:pt modelId="{AEAC543D-F370-433F-ABF1-F9A6786F1C66}" type="pres">
      <dgm:prSet presAssocID="{DFDC85DA-E2C4-485B-B252-FEE7EEAF2B5B}" presName="rect1" presStyleLbl="trAlignAcc1" presStyleIdx="0" presStyleCnt="6">
        <dgm:presLayoutVars>
          <dgm:bulletEnabled val="1"/>
        </dgm:presLayoutVars>
      </dgm:prSet>
      <dgm:spPr/>
      <dgm:t>
        <a:bodyPr/>
        <a:lstStyle/>
        <a:p>
          <a:endParaRPr lang="es-EC"/>
        </a:p>
      </dgm:t>
    </dgm:pt>
    <dgm:pt modelId="{D7FA9A8A-1A71-4749-9051-190F24EC5E7F}" type="pres">
      <dgm:prSet presAssocID="{DFDC85DA-E2C4-485B-B252-FEE7EEAF2B5B}" presName="rect2" presStyleLbl="fgImgPlace1" presStyleIdx="0" presStyleCnt="6" custScaleY="78840" custLinFactNeighborX="32446" custLinFactNeighborY="1093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dgm:spPr>
      <dgm:t>
        <a:bodyPr/>
        <a:lstStyle/>
        <a:p>
          <a:endParaRPr lang="es-EC"/>
        </a:p>
      </dgm:t>
    </dgm:pt>
    <dgm:pt modelId="{DE0F7F49-630C-41E0-A99A-835479CC552A}" type="pres">
      <dgm:prSet presAssocID="{E133DDF4-6B33-4A02-A42B-980036E0BE80}" presName="sibTrans" presStyleCnt="0"/>
      <dgm:spPr/>
      <dgm:t>
        <a:bodyPr/>
        <a:lstStyle/>
        <a:p>
          <a:endParaRPr lang="es-EC"/>
        </a:p>
      </dgm:t>
    </dgm:pt>
    <dgm:pt modelId="{A2594599-C8A8-4FCF-8E23-F23D660DF0D1}" type="pres">
      <dgm:prSet presAssocID="{EA061636-5C7E-40F1-BBA9-97A4DA6AAD29}" presName="composite" presStyleCnt="0"/>
      <dgm:spPr/>
      <dgm:t>
        <a:bodyPr/>
        <a:lstStyle/>
        <a:p>
          <a:endParaRPr lang="es-EC"/>
        </a:p>
      </dgm:t>
    </dgm:pt>
    <dgm:pt modelId="{B10FC529-079B-4A8A-98FF-CAF8B4B382B7}" type="pres">
      <dgm:prSet presAssocID="{EA061636-5C7E-40F1-BBA9-97A4DA6AAD29}" presName="rect1" presStyleLbl="trAlignAcc1" presStyleIdx="1" presStyleCnt="6">
        <dgm:presLayoutVars>
          <dgm:bulletEnabled val="1"/>
        </dgm:presLayoutVars>
      </dgm:prSet>
      <dgm:spPr/>
      <dgm:t>
        <a:bodyPr/>
        <a:lstStyle/>
        <a:p>
          <a:endParaRPr lang="es-EC"/>
        </a:p>
      </dgm:t>
    </dgm:pt>
    <dgm:pt modelId="{C10C52AE-B951-467E-852F-F24405CD199C}" type="pres">
      <dgm:prSet presAssocID="{EA061636-5C7E-40F1-BBA9-97A4DA6AAD29}" presName="rect2" presStyleLbl="fgImgPlace1" presStyleIdx="1" presStyleCnt="6" custScaleY="73406" custLinFactNeighborX="32749" custLinFactNeighborY="10785"/>
      <dgm:spPr>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dgm:spPr>
      <dgm:t>
        <a:bodyPr/>
        <a:lstStyle/>
        <a:p>
          <a:endParaRPr lang="es-EC"/>
        </a:p>
      </dgm:t>
    </dgm:pt>
    <dgm:pt modelId="{F5FA9DBB-457B-4AA9-A589-4509646C0323}" type="pres">
      <dgm:prSet presAssocID="{775AA964-09BB-4E75-B5C9-3310E6607EB7}" presName="sibTrans" presStyleCnt="0"/>
      <dgm:spPr/>
      <dgm:t>
        <a:bodyPr/>
        <a:lstStyle/>
        <a:p>
          <a:endParaRPr lang="es-EC"/>
        </a:p>
      </dgm:t>
    </dgm:pt>
    <dgm:pt modelId="{77533E01-9895-49D6-809E-6F9C198449BC}" type="pres">
      <dgm:prSet presAssocID="{11C08EC7-A9D7-4169-8C2B-71CEAE1C3689}" presName="composite" presStyleCnt="0"/>
      <dgm:spPr/>
      <dgm:t>
        <a:bodyPr/>
        <a:lstStyle/>
        <a:p>
          <a:endParaRPr lang="es-EC"/>
        </a:p>
      </dgm:t>
    </dgm:pt>
    <dgm:pt modelId="{D5551A26-DEBB-4C1A-A50C-CBC3D992448A}" type="pres">
      <dgm:prSet presAssocID="{11C08EC7-A9D7-4169-8C2B-71CEAE1C3689}" presName="rect1" presStyleLbl="trAlignAcc1" presStyleIdx="2" presStyleCnt="6">
        <dgm:presLayoutVars>
          <dgm:bulletEnabled val="1"/>
        </dgm:presLayoutVars>
      </dgm:prSet>
      <dgm:spPr/>
      <dgm:t>
        <a:bodyPr/>
        <a:lstStyle/>
        <a:p>
          <a:endParaRPr lang="es-EC"/>
        </a:p>
      </dgm:t>
    </dgm:pt>
    <dgm:pt modelId="{FCF7F4EB-5C08-45A2-A2D0-BCD9A280E0F6}" type="pres">
      <dgm:prSet presAssocID="{11C08EC7-A9D7-4169-8C2B-71CEAE1C3689}" presName="rect2" presStyleLbl="fgImgPlace1" presStyleIdx="2" presStyleCnt="6" custScaleY="81106" custLinFactNeighborX="36453" custLinFactNeighborY="12260"/>
      <dgm:spPr>
        <a:blipFill>
          <a:blip xmlns:r="http://schemas.openxmlformats.org/officeDocument/2006/relationships" r:embed="rId3">
            <a:extLst>
              <a:ext uri="{28A0092B-C50C-407E-A947-70E740481C1C}">
                <a14:useLocalDpi xmlns:a14="http://schemas.microsoft.com/office/drawing/2010/main" val="0"/>
              </a:ext>
            </a:extLst>
          </a:blip>
          <a:srcRect/>
          <a:stretch>
            <a:fillRect l="-43000" r="-43000"/>
          </a:stretch>
        </a:blipFill>
      </dgm:spPr>
      <dgm:t>
        <a:bodyPr/>
        <a:lstStyle/>
        <a:p>
          <a:endParaRPr lang="es-EC"/>
        </a:p>
      </dgm:t>
    </dgm:pt>
    <dgm:pt modelId="{0ACF78DA-89ED-4A58-B87E-A1382D011BEA}" type="pres">
      <dgm:prSet presAssocID="{AABA352E-60BB-46B0-9EDA-DD2A77EBD218}" presName="sibTrans" presStyleCnt="0"/>
      <dgm:spPr/>
      <dgm:t>
        <a:bodyPr/>
        <a:lstStyle/>
        <a:p>
          <a:endParaRPr lang="es-EC"/>
        </a:p>
      </dgm:t>
    </dgm:pt>
    <dgm:pt modelId="{4B146849-3EC6-4F9A-9327-FBFF5F989A5F}" type="pres">
      <dgm:prSet presAssocID="{2D9F8425-BF4C-45E5-A024-10DED5C8C5D0}" presName="composite" presStyleCnt="0"/>
      <dgm:spPr/>
      <dgm:t>
        <a:bodyPr/>
        <a:lstStyle/>
        <a:p>
          <a:endParaRPr lang="es-EC"/>
        </a:p>
      </dgm:t>
    </dgm:pt>
    <dgm:pt modelId="{A635F3D9-E978-49DE-B5CA-E532EDD95C27}" type="pres">
      <dgm:prSet presAssocID="{2D9F8425-BF4C-45E5-A024-10DED5C8C5D0}" presName="rect1" presStyleLbl="trAlignAcc1" presStyleIdx="3" presStyleCnt="6">
        <dgm:presLayoutVars>
          <dgm:bulletEnabled val="1"/>
        </dgm:presLayoutVars>
      </dgm:prSet>
      <dgm:spPr/>
      <dgm:t>
        <a:bodyPr/>
        <a:lstStyle/>
        <a:p>
          <a:endParaRPr lang="es-EC"/>
        </a:p>
      </dgm:t>
    </dgm:pt>
    <dgm:pt modelId="{31614655-4B7F-41E3-A590-FDEA13C82C30}" type="pres">
      <dgm:prSet presAssocID="{2D9F8425-BF4C-45E5-A024-10DED5C8C5D0}" presName="rect2" presStyleLbl="fgImgPlace1" presStyleIdx="3" presStyleCnt="6" custScaleY="69682" custLinFactNeighborX="33798" custLinFactNeighborY="14114"/>
      <dgm:spPr>
        <a:blipFill>
          <a:blip xmlns:r="http://schemas.openxmlformats.org/officeDocument/2006/relationships" r:embed="rId4">
            <a:extLst>
              <a:ext uri="{28A0092B-C50C-407E-A947-70E740481C1C}">
                <a14:useLocalDpi xmlns:a14="http://schemas.microsoft.com/office/drawing/2010/main" val="0"/>
              </a:ext>
            </a:extLst>
          </a:blip>
          <a:srcRect/>
          <a:stretch>
            <a:fillRect l="-20000" r="-20000"/>
          </a:stretch>
        </a:blipFill>
      </dgm:spPr>
      <dgm:t>
        <a:bodyPr/>
        <a:lstStyle/>
        <a:p>
          <a:endParaRPr lang="es-EC"/>
        </a:p>
      </dgm:t>
    </dgm:pt>
    <dgm:pt modelId="{C0B684F8-D90B-4A2C-94C9-1AC26964CFBE}" type="pres">
      <dgm:prSet presAssocID="{45AA130A-B199-4CEF-893D-A9BCF45899AC}" presName="sibTrans" presStyleCnt="0"/>
      <dgm:spPr/>
      <dgm:t>
        <a:bodyPr/>
        <a:lstStyle/>
        <a:p>
          <a:endParaRPr lang="es-EC"/>
        </a:p>
      </dgm:t>
    </dgm:pt>
    <dgm:pt modelId="{C7EEB0E5-6BD9-41CE-8AA2-DF47FEC62AC1}" type="pres">
      <dgm:prSet presAssocID="{2E39BEB8-524F-40E2-AD45-B188929C070D}" presName="composite" presStyleCnt="0"/>
      <dgm:spPr/>
      <dgm:t>
        <a:bodyPr/>
        <a:lstStyle/>
        <a:p>
          <a:endParaRPr lang="es-EC"/>
        </a:p>
      </dgm:t>
    </dgm:pt>
    <dgm:pt modelId="{58EE8D17-EB54-4104-9EF2-64312E6BE878}" type="pres">
      <dgm:prSet presAssocID="{2E39BEB8-524F-40E2-AD45-B188929C070D}" presName="rect1" presStyleLbl="trAlignAcc1" presStyleIdx="4" presStyleCnt="6">
        <dgm:presLayoutVars>
          <dgm:bulletEnabled val="1"/>
        </dgm:presLayoutVars>
      </dgm:prSet>
      <dgm:spPr/>
      <dgm:t>
        <a:bodyPr/>
        <a:lstStyle/>
        <a:p>
          <a:endParaRPr lang="es-EC"/>
        </a:p>
      </dgm:t>
    </dgm:pt>
    <dgm:pt modelId="{3EA1EAD5-2DD8-4739-B3B2-CE3813AC8F1D}" type="pres">
      <dgm:prSet presAssocID="{2E39BEB8-524F-40E2-AD45-B188929C070D}" presName="rect2" presStyleLbl="fgImgPlace1" presStyleIdx="4" presStyleCnt="6" custScaleY="69629" custLinFactNeighborX="35703" custLinFactNeighborY="1114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0" r="-20000"/>
          </a:stretch>
        </a:blipFill>
      </dgm:spPr>
      <dgm:t>
        <a:bodyPr/>
        <a:lstStyle/>
        <a:p>
          <a:endParaRPr lang="es-EC"/>
        </a:p>
      </dgm:t>
    </dgm:pt>
    <dgm:pt modelId="{F7C28736-2D96-400B-99EC-2536FC5A71DE}" type="pres">
      <dgm:prSet presAssocID="{93532240-9E5C-4937-9471-3D227D218CD4}" presName="sibTrans" presStyleCnt="0"/>
      <dgm:spPr/>
      <dgm:t>
        <a:bodyPr/>
        <a:lstStyle/>
        <a:p>
          <a:endParaRPr lang="es-EC"/>
        </a:p>
      </dgm:t>
    </dgm:pt>
    <dgm:pt modelId="{285454C9-FDEB-46AC-A9E9-1ABCCFC51C9C}" type="pres">
      <dgm:prSet presAssocID="{E21DD373-8518-4DEB-BA56-B6FD6DB975A2}" presName="composite" presStyleCnt="0"/>
      <dgm:spPr/>
      <dgm:t>
        <a:bodyPr/>
        <a:lstStyle/>
        <a:p>
          <a:endParaRPr lang="es-EC"/>
        </a:p>
      </dgm:t>
    </dgm:pt>
    <dgm:pt modelId="{2EF802A0-32B0-4280-A6C0-518A7CF9BFE8}" type="pres">
      <dgm:prSet presAssocID="{E21DD373-8518-4DEB-BA56-B6FD6DB975A2}" presName="rect1" presStyleLbl="trAlignAcc1" presStyleIdx="5" presStyleCnt="6">
        <dgm:presLayoutVars>
          <dgm:bulletEnabled val="1"/>
        </dgm:presLayoutVars>
      </dgm:prSet>
      <dgm:spPr/>
      <dgm:t>
        <a:bodyPr/>
        <a:lstStyle/>
        <a:p>
          <a:endParaRPr lang="es-EC"/>
        </a:p>
      </dgm:t>
    </dgm:pt>
    <dgm:pt modelId="{C51E7842-0E79-40D0-862B-73F7E47C2B53}" type="pres">
      <dgm:prSet presAssocID="{E21DD373-8518-4DEB-BA56-B6FD6DB975A2}" presName="rect2" presStyleLbl="fgImgPlace1" presStyleIdx="5" presStyleCnt="6" custScaleX="97135" custScaleY="67953" custLinFactNeighborX="33081" custLinFactNeighborY="6825"/>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7000" r="-17000"/>
          </a:stretch>
        </a:blipFill>
      </dgm:spPr>
      <dgm:t>
        <a:bodyPr/>
        <a:lstStyle/>
        <a:p>
          <a:endParaRPr lang="es-EC"/>
        </a:p>
      </dgm:t>
    </dgm:pt>
  </dgm:ptLst>
  <dgm:cxnLst>
    <dgm:cxn modelId="{D360FC7D-9E4E-41B5-B204-26BCF23E8184}" srcId="{FB85B51B-C087-42FD-920B-97BE19848FEF}" destId="{11C08EC7-A9D7-4169-8C2B-71CEAE1C3689}" srcOrd="2" destOrd="0" parTransId="{480522D9-6432-4F78-B8BA-1EFBAE26E48C}" sibTransId="{AABA352E-60BB-46B0-9EDA-DD2A77EBD218}"/>
    <dgm:cxn modelId="{512A4AF7-6961-40CD-9F49-C85148A678CB}" type="presOf" srcId="{E21DD373-8518-4DEB-BA56-B6FD6DB975A2}" destId="{2EF802A0-32B0-4280-A6C0-518A7CF9BFE8}" srcOrd="0" destOrd="0" presId="urn:microsoft.com/office/officeart/2008/layout/PictureStrips"/>
    <dgm:cxn modelId="{4B0C6A83-15D5-43D4-B81F-FA2E4F80365F}" type="presOf" srcId="{2E39BEB8-524F-40E2-AD45-B188929C070D}" destId="{58EE8D17-EB54-4104-9EF2-64312E6BE878}" srcOrd="0" destOrd="0" presId="urn:microsoft.com/office/officeart/2008/layout/PictureStrips"/>
    <dgm:cxn modelId="{A2883B59-FFE5-42AC-BF63-18DA2701E40C}" type="presOf" srcId="{11C08EC7-A9D7-4169-8C2B-71CEAE1C3689}" destId="{D5551A26-DEBB-4C1A-A50C-CBC3D992448A}" srcOrd="0" destOrd="0" presId="urn:microsoft.com/office/officeart/2008/layout/PictureStrips"/>
    <dgm:cxn modelId="{CED9CA15-D3E7-4E8A-89CE-BD2165DF57C6}" srcId="{FB85B51B-C087-42FD-920B-97BE19848FEF}" destId="{E21DD373-8518-4DEB-BA56-B6FD6DB975A2}" srcOrd="5" destOrd="0" parTransId="{0AA0E2EC-0385-4183-B12C-9F2FF22AC490}" sibTransId="{59043ABD-309F-44AE-9774-D3E944A455D0}"/>
    <dgm:cxn modelId="{DAF3FA30-CDDE-4F5F-977F-7B0120D37733}" type="presOf" srcId="{EA061636-5C7E-40F1-BBA9-97A4DA6AAD29}" destId="{B10FC529-079B-4A8A-98FF-CAF8B4B382B7}" srcOrd="0" destOrd="0" presId="urn:microsoft.com/office/officeart/2008/layout/PictureStrips"/>
    <dgm:cxn modelId="{48889D4E-7C5A-480D-AC0C-092FFABFCB84}" type="presOf" srcId="{2D9F8425-BF4C-45E5-A024-10DED5C8C5D0}" destId="{A635F3D9-E978-49DE-B5CA-E532EDD95C27}" srcOrd="0" destOrd="0" presId="urn:microsoft.com/office/officeart/2008/layout/PictureStrips"/>
    <dgm:cxn modelId="{A4421BA0-CB6A-4804-B1E1-D741D012BED7}" srcId="{FB85B51B-C087-42FD-920B-97BE19848FEF}" destId="{EA061636-5C7E-40F1-BBA9-97A4DA6AAD29}" srcOrd="1" destOrd="0" parTransId="{B6C1DFA7-7B9A-4B25-8245-02890E13999C}" sibTransId="{775AA964-09BB-4E75-B5C9-3310E6607EB7}"/>
    <dgm:cxn modelId="{091A8436-5BAF-4D12-9575-1C9E35585DF7}" type="presOf" srcId="{FB85B51B-C087-42FD-920B-97BE19848FEF}" destId="{8679113C-1B77-489C-AA85-BD3693CFED96}" srcOrd="0" destOrd="0" presId="urn:microsoft.com/office/officeart/2008/layout/PictureStrips"/>
    <dgm:cxn modelId="{435FEB98-4A9A-4547-AB20-1689D983E088}" srcId="{FB85B51B-C087-42FD-920B-97BE19848FEF}" destId="{2E39BEB8-524F-40E2-AD45-B188929C070D}" srcOrd="4" destOrd="0" parTransId="{B0CA42B5-A503-4140-A3EB-6BFDBDA0A0DE}" sibTransId="{93532240-9E5C-4937-9471-3D227D218CD4}"/>
    <dgm:cxn modelId="{8358FE09-D042-450E-B038-1698C108603A}" srcId="{FB85B51B-C087-42FD-920B-97BE19848FEF}" destId="{DFDC85DA-E2C4-485B-B252-FEE7EEAF2B5B}" srcOrd="0" destOrd="0" parTransId="{A41282AA-2B89-42A4-B3F1-417056F677E3}" sibTransId="{E133DDF4-6B33-4A02-A42B-980036E0BE80}"/>
    <dgm:cxn modelId="{409E6E74-F691-44C4-BDD1-0F9829AE6A4C}" srcId="{FB85B51B-C087-42FD-920B-97BE19848FEF}" destId="{2D9F8425-BF4C-45E5-A024-10DED5C8C5D0}" srcOrd="3" destOrd="0" parTransId="{BB15B0A5-3789-4930-B759-DD8E5FE1DF40}" sibTransId="{45AA130A-B199-4CEF-893D-A9BCF45899AC}"/>
    <dgm:cxn modelId="{3D5A8C03-BD4D-4B73-9C9B-237042F2C472}" type="presOf" srcId="{DFDC85DA-E2C4-485B-B252-FEE7EEAF2B5B}" destId="{AEAC543D-F370-433F-ABF1-F9A6786F1C66}" srcOrd="0" destOrd="0" presId="urn:microsoft.com/office/officeart/2008/layout/PictureStrips"/>
    <dgm:cxn modelId="{72A87D58-5128-43C2-953E-6DCEB3A02140}" type="presParOf" srcId="{8679113C-1B77-489C-AA85-BD3693CFED96}" destId="{6D175745-0F03-4AF5-A8C9-5881AA8CC561}" srcOrd="0" destOrd="0" presId="urn:microsoft.com/office/officeart/2008/layout/PictureStrips"/>
    <dgm:cxn modelId="{AC32C023-282C-4FA0-B242-5392BA9F2049}" type="presParOf" srcId="{6D175745-0F03-4AF5-A8C9-5881AA8CC561}" destId="{AEAC543D-F370-433F-ABF1-F9A6786F1C66}" srcOrd="0" destOrd="0" presId="urn:microsoft.com/office/officeart/2008/layout/PictureStrips"/>
    <dgm:cxn modelId="{560F3383-7976-4A45-881B-69C992F26265}" type="presParOf" srcId="{6D175745-0F03-4AF5-A8C9-5881AA8CC561}" destId="{D7FA9A8A-1A71-4749-9051-190F24EC5E7F}" srcOrd="1" destOrd="0" presId="urn:microsoft.com/office/officeart/2008/layout/PictureStrips"/>
    <dgm:cxn modelId="{4E81A481-8FFB-4128-A1D9-69A024FB184C}" type="presParOf" srcId="{8679113C-1B77-489C-AA85-BD3693CFED96}" destId="{DE0F7F49-630C-41E0-A99A-835479CC552A}" srcOrd="1" destOrd="0" presId="urn:microsoft.com/office/officeart/2008/layout/PictureStrips"/>
    <dgm:cxn modelId="{49819F15-D59C-4AEB-BE2D-38342C747B40}" type="presParOf" srcId="{8679113C-1B77-489C-AA85-BD3693CFED96}" destId="{A2594599-C8A8-4FCF-8E23-F23D660DF0D1}" srcOrd="2" destOrd="0" presId="urn:microsoft.com/office/officeart/2008/layout/PictureStrips"/>
    <dgm:cxn modelId="{FA0E4432-C714-4DB2-85D8-5FDE6B5CCD68}" type="presParOf" srcId="{A2594599-C8A8-4FCF-8E23-F23D660DF0D1}" destId="{B10FC529-079B-4A8A-98FF-CAF8B4B382B7}" srcOrd="0" destOrd="0" presId="urn:microsoft.com/office/officeart/2008/layout/PictureStrips"/>
    <dgm:cxn modelId="{B9CF5475-CD33-43CC-A71D-B11B4A555B9C}" type="presParOf" srcId="{A2594599-C8A8-4FCF-8E23-F23D660DF0D1}" destId="{C10C52AE-B951-467E-852F-F24405CD199C}" srcOrd="1" destOrd="0" presId="urn:microsoft.com/office/officeart/2008/layout/PictureStrips"/>
    <dgm:cxn modelId="{6AE6A445-D357-44D7-AEC0-BABEB0334D29}" type="presParOf" srcId="{8679113C-1B77-489C-AA85-BD3693CFED96}" destId="{F5FA9DBB-457B-4AA9-A589-4509646C0323}" srcOrd="3" destOrd="0" presId="urn:microsoft.com/office/officeart/2008/layout/PictureStrips"/>
    <dgm:cxn modelId="{59F4B2F4-907F-402B-8BBB-DF83805A89C8}" type="presParOf" srcId="{8679113C-1B77-489C-AA85-BD3693CFED96}" destId="{77533E01-9895-49D6-809E-6F9C198449BC}" srcOrd="4" destOrd="0" presId="urn:microsoft.com/office/officeart/2008/layout/PictureStrips"/>
    <dgm:cxn modelId="{0C84955C-5AC8-4A83-8D91-8DBDE5883CA2}" type="presParOf" srcId="{77533E01-9895-49D6-809E-6F9C198449BC}" destId="{D5551A26-DEBB-4C1A-A50C-CBC3D992448A}" srcOrd="0" destOrd="0" presId="urn:microsoft.com/office/officeart/2008/layout/PictureStrips"/>
    <dgm:cxn modelId="{4256C2A5-92D7-4C6B-A494-9B7655A4C2B4}" type="presParOf" srcId="{77533E01-9895-49D6-809E-6F9C198449BC}" destId="{FCF7F4EB-5C08-45A2-A2D0-BCD9A280E0F6}" srcOrd="1" destOrd="0" presId="urn:microsoft.com/office/officeart/2008/layout/PictureStrips"/>
    <dgm:cxn modelId="{FD688C15-E6AB-496C-91FE-8819471FB60A}" type="presParOf" srcId="{8679113C-1B77-489C-AA85-BD3693CFED96}" destId="{0ACF78DA-89ED-4A58-B87E-A1382D011BEA}" srcOrd="5" destOrd="0" presId="urn:microsoft.com/office/officeart/2008/layout/PictureStrips"/>
    <dgm:cxn modelId="{0DF18FE7-207E-4A5C-8D8F-82393C910655}" type="presParOf" srcId="{8679113C-1B77-489C-AA85-BD3693CFED96}" destId="{4B146849-3EC6-4F9A-9327-FBFF5F989A5F}" srcOrd="6" destOrd="0" presId="urn:microsoft.com/office/officeart/2008/layout/PictureStrips"/>
    <dgm:cxn modelId="{AA102C4E-73AC-4335-84CE-2F83EACFF43F}" type="presParOf" srcId="{4B146849-3EC6-4F9A-9327-FBFF5F989A5F}" destId="{A635F3D9-E978-49DE-B5CA-E532EDD95C27}" srcOrd="0" destOrd="0" presId="urn:microsoft.com/office/officeart/2008/layout/PictureStrips"/>
    <dgm:cxn modelId="{C218BD53-4F9F-4ACA-8AC4-DC4AF7C55E21}" type="presParOf" srcId="{4B146849-3EC6-4F9A-9327-FBFF5F989A5F}" destId="{31614655-4B7F-41E3-A590-FDEA13C82C30}" srcOrd="1" destOrd="0" presId="urn:microsoft.com/office/officeart/2008/layout/PictureStrips"/>
    <dgm:cxn modelId="{E25CAAA6-6276-4AA1-B5E2-0060B370CCEF}" type="presParOf" srcId="{8679113C-1B77-489C-AA85-BD3693CFED96}" destId="{C0B684F8-D90B-4A2C-94C9-1AC26964CFBE}" srcOrd="7" destOrd="0" presId="urn:microsoft.com/office/officeart/2008/layout/PictureStrips"/>
    <dgm:cxn modelId="{D6EE9C6E-93A5-4CE9-AA8B-54349E98F93F}" type="presParOf" srcId="{8679113C-1B77-489C-AA85-BD3693CFED96}" destId="{C7EEB0E5-6BD9-41CE-8AA2-DF47FEC62AC1}" srcOrd="8" destOrd="0" presId="urn:microsoft.com/office/officeart/2008/layout/PictureStrips"/>
    <dgm:cxn modelId="{16B02B9F-82F4-4343-A64C-BC0E3F78F86B}" type="presParOf" srcId="{C7EEB0E5-6BD9-41CE-8AA2-DF47FEC62AC1}" destId="{58EE8D17-EB54-4104-9EF2-64312E6BE878}" srcOrd="0" destOrd="0" presId="urn:microsoft.com/office/officeart/2008/layout/PictureStrips"/>
    <dgm:cxn modelId="{0DF862BB-61F3-4E05-92DE-F454FB54035B}" type="presParOf" srcId="{C7EEB0E5-6BD9-41CE-8AA2-DF47FEC62AC1}" destId="{3EA1EAD5-2DD8-4739-B3B2-CE3813AC8F1D}" srcOrd="1" destOrd="0" presId="urn:microsoft.com/office/officeart/2008/layout/PictureStrips"/>
    <dgm:cxn modelId="{D677E422-66FF-47A0-9A67-B0A38BDB5B60}" type="presParOf" srcId="{8679113C-1B77-489C-AA85-BD3693CFED96}" destId="{F7C28736-2D96-400B-99EC-2536FC5A71DE}" srcOrd="9" destOrd="0" presId="urn:microsoft.com/office/officeart/2008/layout/PictureStrips"/>
    <dgm:cxn modelId="{49B72F4E-BE57-4B29-92A2-B1ECAB9200A6}" type="presParOf" srcId="{8679113C-1B77-489C-AA85-BD3693CFED96}" destId="{285454C9-FDEB-46AC-A9E9-1ABCCFC51C9C}" srcOrd="10" destOrd="0" presId="urn:microsoft.com/office/officeart/2008/layout/PictureStrips"/>
    <dgm:cxn modelId="{8DE67100-C8F8-48E3-BBEF-B5671C997818}" type="presParOf" srcId="{285454C9-FDEB-46AC-A9E9-1ABCCFC51C9C}" destId="{2EF802A0-32B0-4280-A6C0-518A7CF9BFE8}" srcOrd="0" destOrd="0" presId="urn:microsoft.com/office/officeart/2008/layout/PictureStrips"/>
    <dgm:cxn modelId="{B886F5F0-CC4A-4E8C-8E1D-D56F425FAB2D}" type="presParOf" srcId="{285454C9-FDEB-46AC-A9E9-1ABCCFC51C9C}" destId="{C51E7842-0E79-40D0-862B-73F7E47C2B53}"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2EDE62-6202-483A-A3ED-FE4D79C9412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C"/>
        </a:p>
      </dgm:t>
    </dgm:pt>
    <dgm:pt modelId="{BCADCEB3-C780-4F74-BCA7-5B0D55452E47}">
      <dgm:prSet phldrT="[Texto]" custT="1">
        <dgm:style>
          <a:lnRef idx="2">
            <a:schemeClr val="accent2"/>
          </a:lnRef>
          <a:fillRef idx="1">
            <a:schemeClr val="lt1"/>
          </a:fillRef>
          <a:effectRef idx="0">
            <a:schemeClr val="accent2"/>
          </a:effectRef>
          <a:fontRef idx="minor">
            <a:schemeClr val="dk1"/>
          </a:fontRef>
        </dgm:style>
      </dgm:prSet>
      <dgm:spPr>
        <a:ln w="76200"/>
      </dgm:spPr>
      <dgm:t>
        <a:bodyPr/>
        <a:lstStyle/>
        <a:p>
          <a:pPr algn="just"/>
          <a:r>
            <a:rPr lang="es-EC" sz="2400" dirty="0" smtClean="0">
              <a:latin typeface="Times New Roman" panose="02020603050405020304" pitchFamily="18" charset="0"/>
              <a:cs typeface="Times New Roman" panose="02020603050405020304" pitchFamily="18" charset="0"/>
            </a:rPr>
            <a:t>Gestionar y promover el desarrollo participativo, los proyectos productivos, actividades culturales, sociales y deportivas para la comunidad del cantón, desarrollar fortalezas en transporte, vías y comunicaciones para dinamizar la producción agraria y ganadera, y fomentar el ecoturismo que ayuden a mejorar la calidad de vida de sus habitantes, respetando siempre el entorno.</a:t>
          </a:r>
          <a:endParaRPr lang="es-EC" sz="2400" dirty="0">
            <a:latin typeface="Times New Roman" panose="02020603050405020304" pitchFamily="18" charset="0"/>
            <a:cs typeface="Times New Roman" panose="02020603050405020304" pitchFamily="18" charset="0"/>
          </a:endParaRPr>
        </a:p>
      </dgm:t>
    </dgm:pt>
    <dgm:pt modelId="{92D16072-4E01-4830-BDC9-8F81ABF28BD9}" type="parTrans" cxnId="{FADAE2AE-E8A0-490C-9A5E-AC414EF9A1AA}">
      <dgm:prSet/>
      <dgm:spPr/>
      <dgm:t>
        <a:bodyPr/>
        <a:lstStyle/>
        <a:p>
          <a:endParaRPr lang="es-EC" sz="1600">
            <a:latin typeface="Times New Roman" panose="02020603050405020304" pitchFamily="18" charset="0"/>
            <a:cs typeface="Times New Roman" panose="02020603050405020304" pitchFamily="18" charset="0"/>
          </a:endParaRPr>
        </a:p>
      </dgm:t>
    </dgm:pt>
    <dgm:pt modelId="{79D981D4-1FEE-454F-9592-8ACDB0AC6868}" type="sibTrans" cxnId="{FADAE2AE-E8A0-490C-9A5E-AC414EF9A1AA}">
      <dgm:prSet/>
      <dgm:spPr/>
      <dgm:t>
        <a:bodyPr/>
        <a:lstStyle/>
        <a:p>
          <a:endParaRPr lang="es-EC" sz="1600">
            <a:latin typeface="Times New Roman" panose="02020603050405020304" pitchFamily="18" charset="0"/>
            <a:cs typeface="Times New Roman" panose="02020603050405020304" pitchFamily="18" charset="0"/>
          </a:endParaRPr>
        </a:p>
      </dgm:t>
    </dgm:pt>
    <dgm:pt modelId="{428A42AA-96D8-4B5B-9443-296C539D8A04}" type="pres">
      <dgm:prSet presAssocID="{322EDE62-6202-483A-A3ED-FE4D79C94122}" presName="diagram" presStyleCnt="0">
        <dgm:presLayoutVars>
          <dgm:dir/>
          <dgm:resizeHandles val="exact"/>
        </dgm:presLayoutVars>
      </dgm:prSet>
      <dgm:spPr/>
      <dgm:t>
        <a:bodyPr/>
        <a:lstStyle/>
        <a:p>
          <a:endParaRPr lang="es-EC"/>
        </a:p>
      </dgm:t>
    </dgm:pt>
    <dgm:pt modelId="{02E2885D-F52F-4381-8FEB-BB23748185C0}" type="pres">
      <dgm:prSet presAssocID="{BCADCEB3-C780-4F74-BCA7-5B0D55452E47}" presName="node" presStyleLbl="node1" presStyleIdx="0" presStyleCnt="1" custLinFactNeighborX="3366" custLinFactNeighborY="-351">
        <dgm:presLayoutVars>
          <dgm:bulletEnabled val="1"/>
        </dgm:presLayoutVars>
      </dgm:prSet>
      <dgm:spPr/>
      <dgm:t>
        <a:bodyPr/>
        <a:lstStyle/>
        <a:p>
          <a:endParaRPr lang="es-EC"/>
        </a:p>
      </dgm:t>
    </dgm:pt>
  </dgm:ptLst>
  <dgm:cxnLst>
    <dgm:cxn modelId="{FADAE2AE-E8A0-490C-9A5E-AC414EF9A1AA}" srcId="{322EDE62-6202-483A-A3ED-FE4D79C94122}" destId="{BCADCEB3-C780-4F74-BCA7-5B0D55452E47}" srcOrd="0" destOrd="0" parTransId="{92D16072-4E01-4830-BDC9-8F81ABF28BD9}" sibTransId="{79D981D4-1FEE-454F-9592-8ACDB0AC6868}"/>
    <dgm:cxn modelId="{C461C8DA-5AC2-4E9E-BBC2-EDC0DBED8335}" type="presOf" srcId="{322EDE62-6202-483A-A3ED-FE4D79C94122}" destId="{428A42AA-96D8-4B5B-9443-296C539D8A04}" srcOrd="0" destOrd="0" presId="urn:microsoft.com/office/officeart/2005/8/layout/default"/>
    <dgm:cxn modelId="{06ACC412-9278-4D0C-987B-068271F07986}" type="presOf" srcId="{BCADCEB3-C780-4F74-BCA7-5B0D55452E47}" destId="{02E2885D-F52F-4381-8FEB-BB23748185C0}" srcOrd="0" destOrd="0" presId="urn:microsoft.com/office/officeart/2005/8/layout/default"/>
    <dgm:cxn modelId="{F9257C56-5FD2-41AD-A10F-CC65F292AAD4}" type="presParOf" srcId="{428A42AA-96D8-4B5B-9443-296C539D8A04}" destId="{02E2885D-F52F-4381-8FEB-BB23748185C0}"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2EDE62-6202-483A-A3ED-FE4D79C94122}" type="doc">
      <dgm:prSet loTypeId="urn:microsoft.com/office/officeart/2005/8/layout/default" loCatId="list" qsTypeId="urn:microsoft.com/office/officeart/2005/8/quickstyle/simple3" qsCatId="simple" csTypeId="urn:microsoft.com/office/officeart/2005/8/colors/accent1_2" csCatId="accent1" phldr="1"/>
      <dgm:spPr/>
      <dgm:t>
        <a:bodyPr/>
        <a:lstStyle/>
        <a:p>
          <a:endParaRPr lang="es-EC"/>
        </a:p>
      </dgm:t>
    </dgm:pt>
    <dgm:pt modelId="{BCADCEB3-C780-4F74-BCA7-5B0D55452E47}">
      <dgm:prSet phldrT="[Texto]" custT="1">
        <dgm:style>
          <a:lnRef idx="2">
            <a:schemeClr val="accent6"/>
          </a:lnRef>
          <a:fillRef idx="1">
            <a:schemeClr val="lt1"/>
          </a:fillRef>
          <a:effectRef idx="0">
            <a:schemeClr val="accent6"/>
          </a:effectRef>
          <a:fontRef idx="minor">
            <a:schemeClr val="dk1"/>
          </a:fontRef>
        </dgm:style>
      </dgm:prSet>
      <dgm:spPr>
        <a:ln w="76200"/>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es-EC" sz="2000" dirty="0" smtClean="0">
              <a:latin typeface="Times New Roman" panose="02020603050405020304" pitchFamily="18" charset="0"/>
              <a:cs typeface="Times New Roman" panose="02020603050405020304" pitchFamily="18" charset="0"/>
            </a:rPr>
            <a:t>El cantón Patate para el 2020 tendrá una cobertura de servicios básicos de calidad, se promocionará como un territorio agroecológico incrementando las fuentes de trabajo y aprovechamiento de los recursos naturales de una manera sustentable y sostenible, además se mejorará la producción local, impulsando y dinamizando emprendimientos en actividades de diferentes sectores económicos. Se </a:t>
          </a:r>
          <a:r>
            <a:rPr lang="es-EC" sz="1800" dirty="0" smtClean="0">
              <a:latin typeface="Times New Roman" panose="02020603050405020304" pitchFamily="18" charset="0"/>
              <a:cs typeface="Times New Roman" panose="02020603050405020304" pitchFamily="18" charset="0"/>
            </a:rPr>
            <a:t>optimizará</a:t>
          </a:r>
          <a:r>
            <a:rPr lang="es-EC" sz="2000" dirty="0" smtClean="0">
              <a:latin typeface="Times New Roman" panose="02020603050405020304" pitchFamily="18" charset="0"/>
              <a:cs typeface="Times New Roman" panose="02020603050405020304" pitchFamily="18" charset="0"/>
            </a:rPr>
            <a:t> las actividades agrícolas de acuerdo a la capacidad de uso del suelo y buenas prácticas ambientales. Se perfeccionará las capacidades del GAD en ordenamiento del territorio para fortalecer la toma de decisiones en cuanto a planificación y ordenamiento del cantón</a:t>
          </a:r>
          <a:endParaRPr lang="es-EC" sz="2000" dirty="0">
            <a:latin typeface="Times New Roman" panose="02020603050405020304" pitchFamily="18" charset="0"/>
            <a:cs typeface="Times New Roman" panose="02020603050405020304" pitchFamily="18" charset="0"/>
          </a:endParaRPr>
        </a:p>
      </dgm:t>
    </dgm:pt>
    <dgm:pt modelId="{92D16072-4E01-4830-BDC9-8F81ABF28BD9}" type="parTrans" cxnId="{FADAE2AE-E8A0-490C-9A5E-AC414EF9A1AA}">
      <dgm:prSet/>
      <dgm:spPr/>
      <dgm:t>
        <a:bodyPr/>
        <a:lstStyle/>
        <a:p>
          <a:endParaRPr lang="es-EC">
            <a:latin typeface="Times New Roman" panose="02020603050405020304" pitchFamily="18" charset="0"/>
            <a:cs typeface="Times New Roman" panose="02020603050405020304" pitchFamily="18" charset="0"/>
          </a:endParaRPr>
        </a:p>
      </dgm:t>
    </dgm:pt>
    <dgm:pt modelId="{79D981D4-1FEE-454F-9592-8ACDB0AC6868}" type="sibTrans" cxnId="{FADAE2AE-E8A0-490C-9A5E-AC414EF9A1AA}">
      <dgm:prSet/>
      <dgm:spPr/>
      <dgm:t>
        <a:bodyPr/>
        <a:lstStyle/>
        <a:p>
          <a:endParaRPr lang="es-EC">
            <a:latin typeface="Times New Roman" panose="02020603050405020304" pitchFamily="18" charset="0"/>
            <a:cs typeface="Times New Roman" panose="02020603050405020304" pitchFamily="18" charset="0"/>
          </a:endParaRPr>
        </a:p>
      </dgm:t>
    </dgm:pt>
    <dgm:pt modelId="{428A42AA-96D8-4B5B-9443-296C539D8A04}" type="pres">
      <dgm:prSet presAssocID="{322EDE62-6202-483A-A3ED-FE4D79C94122}" presName="diagram" presStyleCnt="0">
        <dgm:presLayoutVars>
          <dgm:dir/>
          <dgm:resizeHandles val="exact"/>
        </dgm:presLayoutVars>
      </dgm:prSet>
      <dgm:spPr/>
      <dgm:t>
        <a:bodyPr/>
        <a:lstStyle/>
        <a:p>
          <a:endParaRPr lang="es-EC"/>
        </a:p>
      </dgm:t>
    </dgm:pt>
    <dgm:pt modelId="{02E2885D-F52F-4381-8FEB-BB23748185C0}" type="pres">
      <dgm:prSet presAssocID="{BCADCEB3-C780-4F74-BCA7-5B0D55452E47}" presName="node" presStyleLbl="node1" presStyleIdx="0" presStyleCnt="1" custLinFactNeighborX="664" custLinFactNeighborY="-1025">
        <dgm:presLayoutVars>
          <dgm:bulletEnabled val="1"/>
        </dgm:presLayoutVars>
      </dgm:prSet>
      <dgm:spPr/>
      <dgm:t>
        <a:bodyPr/>
        <a:lstStyle/>
        <a:p>
          <a:endParaRPr lang="es-EC"/>
        </a:p>
      </dgm:t>
    </dgm:pt>
  </dgm:ptLst>
  <dgm:cxnLst>
    <dgm:cxn modelId="{FADAE2AE-E8A0-490C-9A5E-AC414EF9A1AA}" srcId="{322EDE62-6202-483A-A3ED-FE4D79C94122}" destId="{BCADCEB3-C780-4F74-BCA7-5B0D55452E47}" srcOrd="0" destOrd="0" parTransId="{92D16072-4E01-4830-BDC9-8F81ABF28BD9}" sibTransId="{79D981D4-1FEE-454F-9592-8ACDB0AC6868}"/>
    <dgm:cxn modelId="{63BE451F-01D5-4293-AD17-3126800F0C8C}" type="presOf" srcId="{BCADCEB3-C780-4F74-BCA7-5B0D55452E47}" destId="{02E2885D-F52F-4381-8FEB-BB23748185C0}" srcOrd="0" destOrd="0" presId="urn:microsoft.com/office/officeart/2005/8/layout/default"/>
    <dgm:cxn modelId="{04A8D428-EF48-489B-987A-4849DF3440B2}" type="presOf" srcId="{322EDE62-6202-483A-A3ED-FE4D79C94122}" destId="{428A42AA-96D8-4B5B-9443-296C539D8A04}" srcOrd="0" destOrd="0" presId="urn:microsoft.com/office/officeart/2005/8/layout/default"/>
    <dgm:cxn modelId="{000A9904-267D-42EA-80C3-02390DFBF501}" type="presParOf" srcId="{428A42AA-96D8-4B5B-9443-296C539D8A04}" destId="{02E2885D-F52F-4381-8FEB-BB23748185C0}"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ABAC37A-071C-4BF1-8E50-67C5E68F477E}"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s-EC"/>
        </a:p>
      </dgm:t>
    </dgm:pt>
    <dgm:pt modelId="{2B98B037-AFFE-4126-BFB3-D939C4FABB16}">
      <dgm:prSet phldrT="[Texto]"/>
      <dgm:spPr/>
      <dgm:t>
        <a:bodyPr/>
        <a:lstStyle/>
        <a:p>
          <a:pPr algn="ctr"/>
          <a:r>
            <a:rPr lang="es-EC" dirty="0" smtClean="0">
              <a:latin typeface="Times New Roman" panose="02020603050405020304" pitchFamily="18" charset="0"/>
              <a:cs typeface="Times New Roman" panose="02020603050405020304" pitchFamily="18" charset="0"/>
            </a:rPr>
            <a:t>Biofísico</a:t>
          </a:r>
        </a:p>
        <a:p>
          <a:pPr algn="l"/>
          <a:endParaRPr lang="es-EC" dirty="0" smtClean="0">
            <a:latin typeface="Times New Roman" panose="02020603050405020304" pitchFamily="18" charset="0"/>
            <a:cs typeface="Times New Roman" panose="02020603050405020304" pitchFamily="18" charset="0"/>
          </a:endParaRPr>
        </a:p>
        <a:p>
          <a:pPr algn="l"/>
          <a:endParaRPr lang="es-EC" dirty="0" smtClean="0">
            <a:latin typeface="Times New Roman" panose="02020603050405020304" pitchFamily="18" charset="0"/>
            <a:cs typeface="Times New Roman" panose="02020603050405020304" pitchFamily="18" charset="0"/>
          </a:endParaRPr>
        </a:p>
        <a:p>
          <a:pPr algn="l"/>
          <a:endParaRPr lang="es-EC" dirty="0" smtClean="0">
            <a:latin typeface="Times New Roman" panose="02020603050405020304" pitchFamily="18" charset="0"/>
            <a:cs typeface="Times New Roman" panose="02020603050405020304" pitchFamily="18" charset="0"/>
          </a:endParaRPr>
        </a:p>
        <a:p>
          <a:pPr algn="ctr"/>
          <a:r>
            <a:rPr lang="es-EC" dirty="0" smtClean="0">
              <a:latin typeface="Times New Roman" panose="02020603050405020304" pitchFamily="18" charset="0"/>
              <a:cs typeface="Times New Roman" panose="02020603050405020304" pitchFamily="18" charset="0"/>
            </a:rPr>
            <a:t>Sociocultural</a:t>
          </a:r>
        </a:p>
        <a:p>
          <a:pPr algn="l"/>
          <a:endParaRPr lang="es-EC" dirty="0" smtClean="0">
            <a:latin typeface="Times New Roman" panose="02020603050405020304" pitchFamily="18" charset="0"/>
            <a:cs typeface="Times New Roman" panose="02020603050405020304" pitchFamily="18" charset="0"/>
          </a:endParaRPr>
        </a:p>
        <a:p>
          <a:pPr algn="l"/>
          <a:endParaRPr lang="es-EC" dirty="0" smtClean="0">
            <a:latin typeface="Times New Roman" panose="02020603050405020304" pitchFamily="18" charset="0"/>
            <a:cs typeface="Times New Roman" panose="02020603050405020304" pitchFamily="18" charset="0"/>
          </a:endParaRPr>
        </a:p>
        <a:p>
          <a:pPr algn="l"/>
          <a:endParaRPr lang="es-EC" dirty="0" smtClean="0">
            <a:latin typeface="Times New Roman" panose="02020603050405020304" pitchFamily="18" charset="0"/>
            <a:cs typeface="Times New Roman" panose="02020603050405020304" pitchFamily="18" charset="0"/>
          </a:endParaRPr>
        </a:p>
        <a:p>
          <a:pPr algn="ctr"/>
          <a:r>
            <a:rPr lang="es-EC" dirty="0" smtClean="0">
              <a:latin typeface="Times New Roman" panose="02020603050405020304" pitchFamily="18" charset="0"/>
              <a:cs typeface="Times New Roman" panose="02020603050405020304" pitchFamily="18" charset="0"/>
            </a:rPr>
            <a:t>Económico</a:t>
          </a:r>
          <a:endParaRPr lang="es-EC" dirty="0">
            <a:latin typeface="Times New Roman" panose="02020603050405020304" pitchFamily="18" charset="0"/>
            <a:cs typeface="Times New Roman" panose="02020603050405020304" pitchFamily="18" charset="0"/>
          </a:endParaRPr>
        </a:p>
      </dgm:t>
    </dgm:pt>
    <dgm:pt modelId="{EF7B15D6-DBF3-447E-A91C-F15C0D15556A}" type="parTrans" cxnId="{3B0A4662-D056-454D-BF67-C03CC5870987}">
      <dgm:prSet/>
      <dgm:spPr/>
      <dgm:t>
        <a:bodyPr/>
        <a:lstStyle/>
        <a:p>
          <a:endParaRPr lang="es-EC">
            <a:latin typeface="Times New Roman" panose="02020603050405020304" pitchFamily="18" charset="0"/>
            <a:cs typeface="Times New Roman" panose="02020603050405020304" pitchFamily="18" charset="0"/>
          </a:endParaRPr>
        </a:p>
      </dgm:t>
    </dgm:pt>
    <dgm:pt modelId="{2CB6DAF2-B8D9-426A-B51A-E2A761507F85}" type="sibTrans" cxnId="{3B0A4662-D056-454D-BF67-C03CC5870987}">
      <dgm:prSet/>
      <dgm:spPr/>
      <dgm:t>
        <a:bodyPr/>
        <a:lstStyle/>
        <a:p>
          <a:endParaRPr lang="es-EC">
            <a:latin typeface="Times New Roman" panose="02020603050405020304" pitchFamily="18" charset="0"/>
            <a:cs typeface="Times New Roman" panose="02020603050405020304" pitchFamily="18" charset="0"/>
          </a:endParaRPr>
        </a:p>
      </dgm:t>
    </dgm:pt>
    <dgm:pt modelId="{A81AA6D1-F592-4AF8-83A1-4DE49AAF151E}">
      <dgm:prSet phldrT="[Texto]"/>
      <dgm:spPr/>
      <dgm:t>
        <a:bodyPr/>
        <a:lstStyle/>
        <a:p>
          <a:pPr algn="just"/>
          <a:r>
            <a:rPr lang="es-EC" dirty="0" smtClean="0">
              <a:latin typeface="Times New Roman" panose="02020603050405020304" pitchFamily="18" charset="0"/>
              <a:cs typeface="Times New Roman" panose="02020603050405020304" pitchFamily="18" charset="0"/>
            </a:rPr>
            <a:t>Para el año 2020 los habitantes del cantón poseerán conocimientos de la capacidad de uso del suelo y de técnicas para cultivo en pendientes para optimizar las actividades que se desarrollan en el cantón, las vertientes hídricas serán preservadas, así mejorando la calidad del agua. Se poseerá un plan de gestión de riesgos que permitirá ofrecer protección y seguridad a la población de Patate.  </a:t>
          </a:r>
          <a:endParaRPr lang="es-EC" dirty="0">
            <a:latin typeface="Times New Roman" panose="02020603050405020304" pitchFamily="18" charset="0"/>
            <a:cs typeface="Times New Roman" panose="02020603050405020304" pitchFamily="18" charset="0"/>
          </a:endParaRPr>
        </a:p>
      </dgm:t>
    </dgm:pt>
    <dgm:pt modelId="{B33D9847-3EDD-45DC-98ED-BFF767FC190F}" type="parTrans" cxnId="{C213B3A5-8E9F-4F24-A230-128001D730C0}">
      <dgm:prSet/>
      <dgm:spPr/>
      <dgm:t>
        <a:bodyPr/>
        <a:lstStyle/>
        <a:p>
          <a:endParaRPr lang="es-EC">
            <a:latin typeface="Times New Roman" panose="02020603050405020304" pitchFamily="18" charset="0"/>
            <a:cs typeface="Times New Roman" panose="02020603050405020304" pitchFamily="18" charset="0"/>
          </a:endParaRPr>
        </a:p>
      </dgm:t>
    </dgm:pt>
    <dgm:pt modelId="{B3E87B6F-5CAC-4C60-87A7-B1F81F61FA27}" type="sibTrans" cxnId="{C213B3A5-8E9F-4F24-A230-128001D730C0}">
      <dgm:prSet/>
      <dgm:spPr/>
      <dgm:t>
        <a:bodyPr/>
        <a:lstStyle/>
        <a:p>
          <a:endParaRPr lang="es-EC">
            <a:latin typeface="Times New Roman" panose="02020603050405020304" pitchFamily="18" charset="0"/>
            <a:cs typeface="Times New Roman" panose="02020603050405020304" pitchFamily="18" charset="0"/>
          </a:endParaRPr>
        </a:p>
      </dgm:t>
    </dgm:pt>
    <dgm:pt modelId="{3586A1FA-CA27-41A0-9F0B-FE50A9C5CCDE}">
      <dgm:prSet phldrT="[Texto]"/>
      <dgm:spPr/>
      <dgm:t>
        <a:bodyPr/>
        <a:lstStyle/>
        <a:p>
          <a:pPr algn="just"/>
          <a:r>
            <a:rPr lang="es-EC" dirty="0" smtClean="0">
              <a:latin typeface="Times New Roman" panose="02020603050405020304" pitchFamily="18" charset="0"/>
              <a:cs typeface="Times New Roman" panose="02020603050405020304" pitchFamily="18" charset="0"/>
            </a:rPr>
            <a:t>En el año 2020, la educación será promovida, incrementando el número de adultos mayores con educación básica y la tasa de analfabetismo disminuirá. Existirán más áreas de sano esparcimiento para deleite de la población y promoción de intercambio de conocimientos.</a:t>
          </a:r>
          <a:endParaRPr lang="es-EC" dirty="0">
            <a:latin typeface="Times New Roman" panose="02020603050405020304" pitchFamily="18" charset="0"/>
            <a:cs typeface="Times New Roman" panose="02020603050405020304" pitchFamily="18" charset="0"/>
          </a:endParaRPr>
        </a:p>
      </dgm:t>
    </dgm:pt>
    <dgm:pt modelId="{257B28AA-E6E1-41FE-BA3A-4C84B2FDE1C9}" type="parTrans" cxnId="{5D49E679-6ABD-420B-8284-A202415FC8D5}">
      <dgm:prSet/>
      <dgm:spPr/>
      <dgm:t>
        <a:bodyPr/>
        <a:lstStyle/>
        <a:p>
          <a:endParaRPr lang="es-EC">
            <a:latin typeface="Times New Roman" panose="02020603050405020304" pitchFamily="18" charset="0"/>
            <a:cs typeface="Times New Roman" panose="02020603050405020304" pitchFamily="18" charset="0"/>
          </a:endParaRPr>
        </a:p>
      </dgm:t>
    </dgm:pt>
    <dgm:pt modelId="{18864099-39E3-4135-9C7D-7CCECD603B4B}" type="sibTrans" cxnId="{5D49E679-6ABD-420B-8284-A202415FC8D5}">
      <dgm:prSet/>
      <dgm:spPr/>
      <dgm:t>
        <a:bodyPr/>
        <a:lstStyle/>
        <a:p>
          <a:endParaRPr lang="es-EC">
            <a:latin typeface="Times New Roman" panose="02020603050405020304" pitchFamily="18" charset="0"/>
            <a:cs typeface="Times New Roman" panose="02020603050405020304" pitchFamily="18" charset="0"/>
          </a:endParaRPr>
        </a:p>
      </dgm:t>
    </dgm:pt>
    <dgm:pt modelId="{CD1E66D5-B0FC-4D29-9B71-29BC307785D1}">
      <dgm:prSet phldrT="[Texto]"/>
      <dgm:spPr/>
      <dgm:t>
        <a:bodyPr/>
        <a:lstStyle/>
        <a:p>
          <a:pPr algn="just"/>
          <a:r>
            <a:rPr lang="es-EC" dirty="0" smtClean="0">
              <a:latin typeface="Times New Roman" panose="02020603050405020304" pitchFamily="18" charset="0"/>
              <a:cs typeface="Times New Roman" panose="02020603050405020304" pitchFamily="18" charset="0"/>
            </a:rPr>
            <a:t>El cantón al 2020 promoverá una garantía de fuentes de trabajo a través de la mejora en la producción local y en el desarrollo, impulso y dinamización de emprendimientos en actividades de diferentes sectores económicos. Las actividades turísticas serán una nueva fuente de empleos que genere recursos económicos y el cantón se promoverá como un destino agroecológico.</a:t>
          </a:r>
          <a:endParaRPr lang="es-EC" dirty="0">
            <a:latin typeface="Times New Roman" panose="02020603050405020304" pitchFamily="18" charset="0"/>
            <a:cs typeface="Times New Roman" panose="02020603050405020304" pitchFamily="18" charset="0"/>
          </a:endParaRPr>
        </a:p>
      </dgm:t>
    </dgm:pt>
    <dgm:pt modelId="{ADA6E010-B05D-47A4-B260-9D4D5537030A}" type="parTrans" cxnId="{78B5DFBA-06CA-497B-B97F-876BD089E25D}">
      <dgm:prSet/>
      <dgm:spPr/>
      <dgm:t>
        <a:bodyPr/>
        <a:lstStyle/>
        <a:p>
          <a:endParaRPr lang="es-EC">
            <a:latin typeface="Times New Roman" panose="02020603050405020304" pitchFamily="18" charset="0"/>
            <a:cs typeface="Times New Roman" panose="02020603050405020304" pitchFamily="18" charset="0"/>
          </a:endParaRPr>
        </a:p>
      </dgm:t>
    </dgm:pt>
    <dgm:pt modelId="{20E3DD11-4AB1-4BD9-A47B-20DF7A4B5829}" type="sibTrans" cxnId="{78B5DFBA-06CA-497B-B97F-876BD089E25D}">
      <dgm:prSet/>
      <dgm:spPr/>
      <dgm:t>
        <a:bodyPr/>
        <a:lstStyle/>
        <a:p>
          <a:endParaRPr lang="es-EC">
            <a:latin typeface="Times New Roman" panose="02020603050405020304" pitchFamily="18" charset="0"/>
            <a:cs typeface="Times New Roman" panose="02020603050405020304" pitchFamily="18" charset="0"/>
          </a:endParaRPr>
        </a:p>
      </dgm:t>
    </dgm:pt>
    <dgm:pt modelId="{34CA258E-15E1-4070-A9B9-B4F6372AE64D}" type="pres">
      <dgm:prSet presAssocID="{2ABAC37A-071C-4BF1-8E50-67C5E68F477E}" presName="vert0" presStyleCnt="0">
        <dgm:presLayoutVars>
          <dgm:dir/>
          <dgm:animOne val="branch"/>
          <dgm:animLvl val="lvl"/>
        </dgm:presLayoutVars>
      </dgm:prSet>
      <dgm:spPr/>
      <dgm:t>
        <a:bodyPr/>
        <a:lstStyle/>
        <a:p>
          <a:endParaRPr lang="es-EC"/>
        </a:p>
      </dgm:t>
    </dgm:pt>
    <dgm:pt modelId="{1F08F882-F8D2-4716-ABDF-5B76DE059F5B}" type="pres">
      <dgm:prSet presAssocID="{2B98B037-AFFE-4126-BFB3-D939C4FABB16}" presName="thickLine" presStyleLbl="alignNode1" presStyleIdx="0" presStyleCnt="1"/>
      <dgm:spPr/>
    </dgm:pt>
    <dgm:pt modelId="{EA96FA4E-0B60-4591-9CCB-DE313A5C8DB5}" type="pres">
      <dgm:prSet presAssocID="{2B98B037-AFFE-4126-BFB3-D939C4FABB16}" presName="horz1" presStyleCnt="0"/>
      <dgm:spPr/>
    </dgm:pt>
    <dgm:pt modelId="{990E73AD-8A00-46E2-85D3-29FA0BC33537}" type="pres">
      <dgm:prSet presAssocID="{2B98B037-AFFE-4126-BFB3-D939C4FABB16}" presName="tx1" presStyleLbl="revTx" presStyleIdx="0" presStyleCnt="4"/>
      <dgm:spPr/>
      <dgm:t>
        <a:bodyPr/>
        <a:lstStyle/>
        <a:p>
          <a:endParaRPr lang="es-EC"/>
        </a:p>
      </dgm:t>
    </dgm:pt>
    <dgm:pt modelId="{5ADF4020-A3F5-4163-A834-3BC3F34D471E}" type="pres">
      <dgm:prSet presAssocID="{2B98B037-AFFE-4126-BFB3-D939C4FABB16}" presName="vert1" presStyleCnt="0"/>
      <dgm:spPr/>
    </dgm:pt>
    <dgm:pt modelId="{DF45B5CF-A377-442C-AD96-F030BB4540DC}" type="pres">
      <dgm:prSet presAssocID="{A81AA6D1-F592-4AF8-83A1-4DE49AAF151E}" presName="vertSpace2a" presStyleCnt="0"/>
      <dgm:spPr/>
    </dgm:pt>
    <dgm:pt modelId="{21215ED1-3A69-4081-8BBD-A60B28B6B257}" type="pres">
      <dgm:prSet presAssocID="{A81AA6D1-F592-4AF8-83A1-4DE49AAF151E}" presName="horz2" presStyleCnt="0"/>
      <dgm:spPr/>
    </dgm:pt>
    <dgm:pt modelId="{B90F2BDA-002C-417C-B380-98AEA05867E8}" type="pres">
      <dgm:prSet presAssocID="{A81AA6D1-F592-4AF8-83A1-4DE49AAF151E}" presName="horzSpace2" presStyleCnt="0"/>
      <dgm:spPr/>
    </dgm:pt>
    <dgm:pt modelId="{A5B98306-DDC3-45A2-BF3A-578A1DB8F76C}" type="pres">
      <dgm:prSet presAssocID="{A81AA6D1-F592-4AF8-83A1-4DE49AAF151E}" presName="tx2" presStyleLbl="revTx" presStyleIdx="1" presStyleCnt="4"/>
      <dgm:spPr/>
      <dgm:t>
        <a:bodyPr/>
        <a:lstStyle/>
        <a:p>
          <a:endParaRPr lang="es-EC"/>
        </a:p>
      </dgm:t>
    </dgm:pt>
    <dgm:pt modelId="{4B4228CB-B027-4CC1-A9EC-55CB561F0B98}" type="pres">
      <dgm:prSet presAssocID="{A81AA6D1-F592-4AF8-83A1-4DE49AAF151E}" presName="vert2" presStyleCnt="0"/>
      <dgm:spPr/>
    </dgm:pt>
    <dgm:pt modelId="{79CFFFE0-7C28-4FB6-A3D5-8C03239693CB}" type="pres">
      <dgm:prSet presAssocID="{A81AA6D1-F592-4AF8-83A1-4DE49AAF151E}" presName="thinLine2b" presStyleLbl="callout" presStyleIdx="0" presStyleCnt="3"/>
      <dgm:spPr/>
    </dgm:pt>
    <dgm:pt modelId="{483183E9-573F-452E-B688-0F3CC41BF6D7}" type="pres">
      <dgm:prSet presAssocID="{A81AA6D1-F592-4AF8-83A1-4DE49AAF151E}" presName="vertSpace2b" presStyleCnt="0"/>
      <dgm:spPr/>
    </dgm:pt>
    <dgm:pt modelId="{9C550043-0E2B-4F39-A2FC-54E978729AC2}" type="pres">
      <dgm:prSet presAssocID="{3586A1FA-CA27-41A0-9F0B-FE50A9C5CCDE}" presName="horz2" presStyleCnt="0"/>
      <dgm:spPr/>
    </dgm:pt>
    <dgm:pt modelId="{6F7CEFBC-9860-457E-B99F-180FE2028E87}" type="pres">
      <dgm:prSet presAssocID="{3586A1FA-CA27-41A0-9F0B-FE50A9C5CCDE}" presName="horzSpace2" presStyleCnt="0"/>
      <dgm:spPr/>
    </dgm:pt>
    <dgm:pt modelId="{13E401C1-B859-4FB1-9A54-BBA7D6C5174F}" type="pres">
      <dgm:prSet presAssocID="{3586A1FA-CA27-41A0-9F0B-FE50A9C5CCDE}" presName="tx2" presStyleLbl="revTx" presStyleIdx="2" presStyleCnt="4"/>
      <dgm:spPr/>
      <dgm:t>
        <a:bodyPr/>
        <a:lstStyle/>
        <a:p>
          <a:endParaRPr lang="es-EC"/>
        </a:p>
      </dgm:t>
    </dgm:pt>
    <dgm:pt modelId="{ED255A06-4EF8-49C3-9CB4-DFD7091AA8F0}" type="pres">
      <dgm:prSet presAssocID="{3586A1FA-CA27-41A0-9F0B-FE50A9C5CCDE}" presName="vert2" presStyleCnt="0"/>
      <dgm:spPr/>
    </dgm:pt>
    <dgm:pt modelId="{CA0E74A2-D80D-4729-9C07-88C3B97D73DB}" type="pres">
      <dgm:prSet presAssocID="{3586A1FA-CA27-41A0-9F0B-FE50A9C5CCDE}" presName="thinLine2b" presStyleLbl="callout" presStyleIdx="1" presStyleCnt="3"/>
      <dgm:spPr/>
    </dgm:pt>
    <dgm:pt modelId="{5CBFD152-D679-45F6-9F95-CF51A556937E}" type="pres">
      <dgm:prSet presAssocID="{3586A1FA-CA27-41A0-9F0B-FE50A9C5CCDE}" presName="vertSpace2b" presStyleCnt="0"/>
      <dgm:spPr/>
    </dgm:pt>
    <dgm:pt modelId="{65389E2E-FBAC-4813-B50B-2EAC7EA18B39}" type="pres">
      <dgm:prSet presAssocID="{CD1E66D5-B0FC-4D29-9B71-29BC307785D1}" presName="horz2" presStyleCnt="0"/>
      <dgm:spPr/>
    </dgm:pt>
    <dgm:pt modelId="{889D7A85-6ABC-499E-B8EB-79BC03A81E7E}" type="pres">
      <dgm:prSet presAssocID="{CD1E66D5-B0FC-4D29-9B71-29BC307785D1}" presName="horzSpace2" presStyleCnt="0"/>
      <dgm:spPr/>
    </dgm:pt>
    <dgm:pt modelId="{7D687529-B7F2-4BF3-8885-F9A5D23F2B90}" type="pres">
      <dgm:prSet presAssocID="{CD1E66D5-B0FC-4D29-9B71-29BC307785D1}" presName="tx2" presStyleLbl="revTx" presStyleIdx="3" presStyleCnt="4"/>
      <dgm:spPr/>
      <dgm:t>
        <a:bodyPr/>
        <a:lstStyle/>
        <a:p>
          <a:endParaRPr lang="es-EC"/>
        </a:p>
      </dgm:t>
    </dgm:pt>
    <dgm:pt modelId="{F29D93C7-CCDB-4930-9A94-0F410BBF0F65}" type="pres">
      <dgm:prSet presAssocID="{CD1E66D5-B0FC-4D29-9B71-29BC307785D1}" presName="vert2" presStyleCnt="0"/>
      <dgm:spPr/>
    </dgm:pt>
    <dgm:pt modelId="{296AC8F7-BAA4-4DD0-96C9-7B6208FA22EE}" type="pres">
      <dgm:prSet presAssocID="{CD1E66D5-B0FC-4D29-9B71-29BC307785D1}" presName="thinLine2b" presStyleLbl="callout" presStyleIdx="2" presStyleCnt="3"/>
      <dgm:spPr/>
    </dgm:pt>
    <dgm:pt modelId="{E5F00159-E107-4985-B8A0-571574D2ADCC}" type="pres">
      <dgm:prSet presAssocID="{CD1E66D5-B0FC-4D29-9B71-29BC307785D1}" presName="vertSpace2b" presStyleCnt="0"/>
      <dgm:spPr/>
    </dgm:pt>
  </dgm:ptLst>
  <dgm:cxnLst>
    <dgm:cxn modelId="{E593B06F-F4AC-48C0-AFD5-516D2BDFCB7B}" type="presOf" srcId="{CD1E66D5-B0FC-4D29-9B71-29BC307785D1}" destId="{7D687529-B7F2-4BF3-8885-F9A5D23F2B90}" srcOrd="0" destOrd="0" presId="urn:microsoft.com/office/officeart/2008/layout/LinedList"/>
    <dgm:cxn modelId="{4E12DD9C-198D-4250-9999-FC59D1848ABC}" type="presOf" srcId="{3586A1FA-CA27-41A0-9F0B-FE50A9C5CCDE}" destId="{13E401C1-B859-4FB1-9A54-BBA7D6C5174F}" srcOrd="0" destOrd="0" presId="urn:microsoft.com/office/officeart/2008/layout/LinedList"/>
    <dgm:cxn modelId="{C213B3A5-8E9F-4F24-A230-128001D730C0}" srcId="{2B98B037-AFFE-4126-BFB3-D939C4FABB16}" destId="{A81AA6D1-F592-4AF8-83A1-4DE49AAF151E}" srcOrd="0" destOrd="0" parTransId="{B33D9847-3EDD-45DC-98ED-BFF767FC190F}" sibTransId="{B3E87B6F-5CAC-4C60-87A7-B1F81F61FA27}"/>
    <dgm:cxn modelId="{CD75D08D-581C-4D9A-A323-AC2C6334CF29}" type="presOf" srcId="{2ABAC37A-071C-4BF1-8E50-67C5E68F477E}" destId="{34CA258E-15E1-4070-A9B9-B4F6372AE64D}" srcOrd="0" destOrd="0" presId="urn:microsoft.com/office/officeart/2008/layout/LinedList"/>
    <dgm:cxn modelId="{C46EDBF3-8BFF-4D19-B6A5-6C4209B62D86}" type="presOf" srcId="{A81AA6D1-F592-4AF8-83A1-4DE49AAF151E}" destId="{A5B98306-DDC3-45A2-BF3A-578A1DB8F76C}" srcOrd="0" destOrd="0" presId="urn:microsoft.com/office/officeart/2008/layout/LinedList"/>
    <dgm:cxn modelId="{5D49E679-6ABD-420B-8284-A202415FC8D5}" srcId="{2B98B037-AFFE-4126-BFB3-D939C4FABB16}" destId="{3586A1FA-CA27-41A0-9F0B-FE50A9C5CCDE}" srcOrd="1" destOrd="0" parTransId="{257B28AA-E6E1-41FE-BA3A-4C84B2FDE1C9}" sibTransId="{18864099-39E3-4135-9C7D-7CCECD603B4B}"/>
    <dgm:cxn modelId="{B3B50F8B-8976-4051-9D5C-5060843E5415}" type="presOf" srcId="{2B98B037-AFFE-4126-BFB3-D939C4FABB16}" destId="{990E73AD-8A00-46E2-85D3-29FA0BC33537}" srcOrd="0" destOrd="0" presId="urn:microsoft.com/office/officeart/2008/layout/LinedList"/>
    <dgm:cxn modelId="{78B5DFBA-06CA-497B-B97F-876BD089E25D}" srcId="{2B98B037-AFFE-4126-BFB3-D939C4FABB16}" destId="{CD1E66D5-B0FC-4D29-9B71-29BC307785D1}" srcOrd="2" destOrd="0" parTransId="{ADA6E010-B05D-47A4-B260-9D4D5537030A}" sibTransId="{20E3DD11-4AB1-4BD9-A47B-20DF7A4B5829}"/>
    <dgm:cxn modelId="{3B0A4662-D056-454D-BF67-C03CC5870987}" srcId="{2ABAC37A-071C-4BF1-8E50-67C5E68F477E}" destId="{2B98B037-AFFE-4126-BFB3-D939C4FABB16}" srcOrd="0" destOrd="0" parTransId="{EF7B15D6-DBF3-447E-A91C-F15C0D15556A}" sibTransId="{2CB6DAF2-B8D9-426A-B51A-E2A761507F85}"/>
    <dgm:cxn modelId="{E05EC1E5-E78A-447D-9186-971F623C4484}" type="presParOf" srcId="{34CA258E-15E1-4070-A9B9-B4F6372AE64D}" destId="{1F08F882-F8D2-4716-ABDF-5B76DE059F5B}" srcOrd="0" destOrd="0" presId="urn:microsoft.com/office/officeart/2008/layout/LinedList"/>
    <dgm:cxn modelId="{EE0994CF-AEB8-46EB-B09E-FEECD7E4C697}" type="presParOf" srcId="{34CA258E-15E1-4070-A9B9-B4F6372AE64D}" destId="{EA96FA4E-0B60-4591-9CCB-DE313A5C8DB5}" srcOrd="1" destOrd="0" presId="urn:microsoft.com/office/officeart/2008/layout/LinedList"/>
    <dgm:cxn modelId="{C4DC1879-3E1C-4113-9CC5-5E77C5E1780C}" type="presParOf" srcId="{EA96FA4E-0B60-4591-9CCB-DE313A5C8DB5}" destId="{990E73AD-8A00-46E2-85D3-29FA0BC33537}" srcOrd="0" destOrd="0" presId="urn:microsoft.com/office/officeart/2008/layout/LinedList"/>
    <dgm:cxn modelId="{C3136162-BAB1-4038-B432-7D36A2CE2AB6}" type="presParOf" srcId="{EA96FA4E-0B60-4591-9CCB-DE313A5C8DB5}" destId="{5ADF4020-A3F5-4163-A834-3BC3F34D471E}" srcOrd="1" destOrd="0" presId="urn:microsoft.com/office/officeart/2008/layout/LinedList"/>
    <dgm:cxn modelId="{FA9AC18C-6D9C-4CD9-8F70-F53CCDA051F3}" type="presParOf" srcId="{5ADF4020-A3F5-4163-A834-3BC3F34D471E}" destId="{DF45B5CF-A377-442C-AD96-F030BB4540DC}" srcOrd="0" destOrd="0" presId="urn:microsoft.com/office/officeart/2008/layout/LinedList"/>
    <dgm:cxn modelId="{7313D599-E619-48CC-8AA4-33CB92452A2E}" type="presParOf" srcId="{5ADF4020-A3F5-4163-A834-3BC3F34D471E}" destId="{21215ED1-3A69-4081-8BBD-A60B28B6B257}" srcOrd="1" destOrd="0" presId="urn:microsoft.com/office/officeart/2008/layout/LinedList"/>
    <dgm:cxn modelId="{B0475E0C-DC30-49DB-AF21-C5691A8E829B}" type="presParOf" srcId="{21215ED1-3A69-4081-8BBD-A60B28B6B257}" destId="{B90F2BDA-002C-417C-B380-98AEA05867E8}" srcOrd="0" destOrd="0" presId="urn:microsoft.com/office/officeart/2008/layout/LinedList"/>
    <dgm:cxn modelId="{23BF9286-5DC6-4635-A2AF-609388A436F3}" type="presParOf" srcId="{21215ED1-3A69-4081-8BBD-A60B28B6B257}" destId="{A5B98306-DDC3-45A2-BF3A-578A1DB8F76C}" srcOrd="1" destOrd="0" presId="urn:microsoft.com/office/officeart/2008/layout/LinedList"/>
    <dgm:cxn modelId="{207E5412-20E8-491E-B8D6-864032704409}" type="presParOf" srcId="{21215ED1-3A69-4081-8BBD-A60B28B6B257}" destId="{4B4228CB-B027-4CC1-A9EC-55CB561F0B98}" srcOrd="2" destOrd="0" presId="urn:microsoft.com/office/officeart/2008/layout/LinedList"/>
    <dgm:cxn modelId="{127B6FAE-C3BD-4A51-8311-E7CDD193F9F6}" type="presParOf" srcId="{5ADF4020-A3F5-4163-A834-3BC3F34D471E}" destId="{79CFFFE0-7C28-4FB6-A3D5-8C03239693CB}" srcOrd="2" destOrd="0" presId="urn:microsoft.com/office/officeart/2008/layout/LinedList"/>
    <dgm:cxn modelId="{3E96B6A1-40C4-42BA-9DEB-F07EAB6AEF1A}" type="presParOf" srcId="{5ADF4020-A3F5-4163-A834-3BC3F34D471E}" destId="{483183E9-573F-452E-B688-0F3CC41BF6D7}" srcOrd="3" destOrd="0" presId="urn:microsoft.com/office/officeart/2008/layout/LinedList"/>
    <dgm:cxn modelId="{0A019DB0-B6D6-4E2C-9762-C8F864DDE775}" type="presParOf" srcId="{5ADF4020-A3F5-4163-A834-3BC3F34D471E}" destId="{9C550043-0E2B-4F39-A2FC-54E978729AC2}" srcOrd="4" destOrd="0" presId="urn:microsoft.com/office/officeart/2008/layout/LinedList"/>
    <dgm:cxn modelId="{74AFD60E-8A87-4FE3-80F3-64641CA550BA}" type="presParOf" srcId="{9C550043-0E2B-4F39-A2FC-54E978729AC2}" destId="{6F7CEFBC-9860-457E-B99F-180FE2028E87}" srcOrd="0" destOrd="0" presId="urn:microsoft.com/office/officeart/2008/layout/LinedList"/>
    <dgm:cxn modelId="{3CC1D07C-D8B7-4972-BDBC-A7958C447C1D}" type="presParOf" srcId="{9C550043-0E2B-4F39-A2FC-54E978729AC2}" destId="{13E401C1-B859-4FB1-9A54-BBA7D6C5174F}" srcOrd="1" destOrd="0" presId="urn:microsoft.com/office/officeart/2008/layout/LinedList"/>
    <dgm:cxn modelId="{69E3C589-6F56-48BB-943D-3B29AFDD4BDA}" type="presParOf" srcId="{9C550043-0E2B-4F39-A2FC-54E978729AC2}" destId="{ED255A06-4EF8-49C3-9CB4-DFD7091AA8F0}" srcOrd="2" destOrd="0" presId="urn:microsoft.com/office/officeart/2008/layout/LinedList"/>
    <dgm:cxn modelId="{CFC42D91-5B4B-44D4-9BC2-5580CCC4715D}" type="presParOf" srcId="{5ADF4020-A3F5-4163-A834-3BC3F34D471E}" destId="{CA0E74A2-D80D-4729-9C07-88C3B97D73DB}" srcOrd="5" destOrd="0" presId="urn:microsoft.com/office/officeart/2008/layout/LinedList"/>
    <dgm:cxn modelId="{EED74402-89C1-491A-9C59-74C6C9B89E9E}" type="presParOf" srcId="{5ADF4020-A3F5-4163-A834-3BC3F34D471E}" destId="{5CBFD152-D679-45F6-9F95-CF51A556937E}" srcOrd="6" destOrd="0" presId="urn:microsoft.com/office/officeart/2008/layout/LinedList"/>
    <dgm:cxn modelId="{C69F3B6D-446D-4171-847A-9D439D667395}" type="presParOf" srcId="{5ADF4020-A3F5-4163-A834-3BC3F34D471E}" destId="{65389E2E-FBAC-4813-B50B-2EAC7EA18B39}" srcOrd="7" destOrd="0" presId="urn:microsoft.com/office/officeart/2008/layout/LinedList"/>
    <dgm:cxn modelId="{0F849D65-615E-4BE6-AD9E-FEFA5C1D3F90}" type="presParOf" srcId="{65389E2E-FBAC-4813-B50B-2EAC7EA18B39}" destId="{889D7A85-6ABC-499E-B8EB-79BC03A81E7E}" srcOrd="0" destOrd="0" presId="urn:microsoft.com/office/officeart/2008/layout/LinedList"/>
    <dgm:cxn modelId="{D56FBD52-DE8B-4FBE-B6F4-4BF6EC17FA1F}" type="presParOf" srcId="{65389E2E-FBAC-4813-B50B-2EAC7EA18B39}" destId="{7D687529-B7F2-4BF3-8885-F9A5D23F2B90}" srcOrd="1" destOrd="0" presId="urn:microsoft.com/office/officeart/2008/layout/LinedList"/>
    <dgm:cxn modelId="{BB96E281-BB25-48D4-886D-5BD0A6386BC1}" type="presParOf" srcId="{65389E2E-FBAC-4813-B50B-2EAC7EA18B39}" destId="{F29D93C7-CCDB-4930-9A94-0F410BBF0F65}" srcOrd="2" destOrd="0" presId="urn:microsoft.com/office/officeart/2008/layout/LinedList"/>
    <dgm:cxn modelId="{DC097ED8-114B-4FBD-A385-8EC946339E6D}" type="presParOf" srcId="{5ADF4020-A3F5-4163-A834-3BC3F34D471E}" destId="{296AC8F7-BAA4-4DD0-96C9-7B6208FA22EE}" srcOrd="8" destOrd="0" presId="urn:microsoft.com/office/officeart/2008/layout/LinedList"/>
    <dgm:cxn modelId="{0BEB5DA5-A631-420B-A52A-CA5057F9A342}" type="presParOf" srcId="{5ADF4020-A3F5-4163-A834-3BC3F34D471E}" destId="{E5F00159-E107-4985-B8A0-571574D2ADCC}" srcOrd="9" destOrd="0" presId="urn:microsoft.com/office/officeart/2008/layout/LinedList"/>
  </dgm:cxnLst>
  <dgm:bg/>
  <dgm:whole>
    <a:ln w="38100"/>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8DD6E5-AC4C-4340-A268-CA4D022B6C1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s-EC"/>
        </a:p>
      </dgm:t>
    </dgm:pt>
    <dgm:pt modelId="{54DA68C7-F1E0-43C0-8F6E-EBF6E1737A38}">
      <dgm:prSet phldrT="[Texto]" custT="1"/>
      <dgm:spPr/>
      <dgm:t>
        <a:bodyPr/>
        <a:lstStyle/>
        <a:p>
          <a:pPr algn="ctr"/>
          <a:r>
            <a:rPr lang="es-EC" sz="2000" dirty="0" smtClean="0">
              <a:latin typeface="Times New Roman" panose="02020603050405020304" pitchFamily="18" charset="0"/>
              <a:cs typeface="Times New Roman" panose="02020603050405020304" pitchFamily="18" charset="0"/>
            </a:rPr>
            <a:t>Asentamientos Humanos</a:t>
          </a:r>
        </a:p>
        <a:p>
          <a:pPr algn="l"/>
          <a:endParaRPr lang="es-EC" sz="2000" dirty="0" smtClean="0">
            <a:latin typeface="Times New Roman" panose="02020603050405020304" pitchFamily="18" charset="0"/>
            <a:cs typeface="Times New Roman" panose="02020603050405020304" pitchFamily="18" charset="0"/>
          </a:endParaRPr>
        </a:p>
        <a:p>
          <a:pPr algn="l"/>
          <a:endParaRPr lang="es-EC" sz="2000" dirty="0" smtClean="0">
            <a:latin typeface="Times New Roman" panose="02020603050405020304" pitchFamily="18" charset="0"/>
            <a:cs typeface="Times New Roman" panose="02020603050405020304" pitchFamily="18" charset="0"/>
          </a:endParaRPr>
        </a:p>
        <a:p>
          <a:pPr algn="ctr"/>
          <a:endParaRPr lang="es-EC" sz="2000" dirty="0" smtClean="0">
            <a:latin typeface="Times New Roman" panose="02020603050405020304" pitchFamily="18" charset="0"/>
            <a:cs typeface="Times New Roman" panose="02020603050405020304" pitchFamily="18" charset="0"/>
          </a:endParaRPr>
        </a:p>
        <a:p>
          <a:pPr algn="ctr"/>
          <a:r>
            <a:rPr lang="es-EC" sz="1900" dirty="0" smtClean="0">
              <a:latin typeface="Times New Roman" panose="02020603050405020304" pitchFamily="18" charset="0"/>
              <a:cs typeface="Times New Roman" panose="02020603050405020304" pitchFamily="18" charset="0"/>
            </a:rPr>
            <a:t>Movilidad, Energía y Conectividad</a:t>
          </a:r>
        </a:p>
        <a:p>
          <a:pPr algn="l"/>
          <a:endParaRPr lang="es-EC" sz="2000" dirty="0" smtClean="0">
            <a:latin typeface="Times New Roman" panose="02020603050405020304" pitchFamily="18" charset="0"/>
            <a:cs typeface="Times New Roman" panose="02020603050405020304" pitchFamily="18" charset="0"/>
          </a:endParaRPr>
        </a:p>
        <a:p>
          <a:pPr algn="l"/>
          <a:endParaRPr lang="es-EC" sz="2000" dirty="0" smtClean="0">
            <a:latin typeface="Times New Roman" panose="02020603050405020304" pitchFamily="18" charset="0"/>
            <a:cs typeface="Times New Roman" panose="02020603050405020304" pitchFamily="18" charset="0"/>
          </a:endParaRPr>
        </a:p>
        <a:p>
          <a:pPr algn="ctr"/>
          <a:endParaRPr lang="es-EC" sz="2000" dirty="0" smtClean="0">
            <a:latin typeface="Times New Roman" panose="02020603050405020304" pitchFamily="18" charset="0"/>
            <a:cs typeface="Times New Roman" panose="02020603050405020304" pitchFamily="18" charset="0"/>
          </a:endParaRPr>
        </a:p>
        <a:p>
          <a:pPr algn="ctr"/>
          <a:r>
            <a:rPr lang="es-EC" sz="2000" dirty="0" smtClean="0">
              <a:latin typeface="Times New Roman" panose="02020603050405020304" pitchFamily="18" charset="0"/>
              <a:cs typeface="Times New Roman" panose="02020603050405020304" pitchFamily="18" charset="0"/>
            </a:rPr>
            <a:t>Político Institucional</a:t>
          </a:r>
          <a:endParaRPr lang="es-EC" sz="2000" dirty="0">
            <a:latin typeface="Times New Roman" panose="02020603050405020304" pitchFamily="18" charset="0"/>
            <a:cs typeface="Times New Roman" panose="02020603050405020304" pitchFamily="18" charset="0"/>
          </a:endParaRPr>
        </a:p>
      </dgm:t>
    </dgm:pt>
    <dgm:pt modelId="{42E0FB84-2BC4-462C-913A-055AB3E38170}" type="parTrans" cxnId="{23BDB046-3606-44E9-A8F4-2CF907FAA4D7}">
      <dgm:prSet/>
      <dgm:spPr/>
      <dgm:t>
        <a:bodyPr/>
        <a:lstStyle/>
        <a:p>
          <a:endParaRPr lang="es-EC">
            <a:latin typeface="Times New Roman" panose="02020603050405020304" pitchFamily="18" charset="0"/>
            <a:cs typeface="Times New Roman" panose="02020603050405020304" pitchFamily="18" charset="0"/>
          </a:endParaRPr>
        </a:p>
      </dgm:t>
    </dgm:pt>
    <dgm:pt modelId="{B7C2658C-12F1-4A13-A1ED-9FDDFEE6C400}" type="sibTrans" cxnId="{23BDB046-3606-44E9-A8F4-2CF907FAA4D7}">
      <dgm:prSet/>
      <dgm:spPr/>
      <dgm:t>
        <a:bodyPr/>
        <a:lstStyle/>
        <a:p>
          <a:endParaRPr lang="es-EC">
            <a:latin typeface="Times New Roman" panose="02020603050405020304" pitchFamily="18" charset="0"/>
            <a:cs typeface="Times New Roman" panose="02020603050405020304" pitchFamily="18" charset="0"/>
          </a:endParaRPr>
        </a:p>
      </dgm:t>
    </dgm:pt>
    <dgm:pt modelId="{8DFC4EA0-1ABC-42AE-8A74-1833A60BEDA3}">
      <dgm:prSet phldrT="[Texto]"/>
      <dgm:spPr/>
      <dgm:t>
        <a:bodyPr/>
        <a:lstStyle/>
        <a:p>
          <a:pPr algn="just"/>
          <a:r>
            <a:rPr lang="es-EC" dirty="0" smtClean="0">
              <a:latin typeface="Times New Roman" panose="02020603050405020304" pitchFamily="18" charset="0"/>
              <a:cs typeface="Times New Roman" panose="02020603050405020304" pitchFamily="18" charset="0"/>
            </a:rPr>
            <a:t>Los servicios básicos en las áreas rurales y urbanas estarán disponibles para la gran parte de la población, la recolección de residuos se optimizará mediante la reducción de generación de desechos a partir del reciclaje y utilización de residuos orgánicos como fertilizantes naturales para la actividad agrícola del cantón; de esta manera se creará ambientes adecuados para un buen vivir.</a:t>
          </a:r>
          <a:endParaRPr lang="es-EC" dirty="0">
            <a:latin typeface="Times New Roman" panose="02020603050405020304" pitchFamily="18" charset="0"/>
            <a:cs typeface="Times New Roman" panose="02020603050405020304" pitchFamily="18" charset="0"/>
          </a:endParaRPr>
        </a:p>
      </dgm:t>
    </dgm:pt>
    <dgm:pt modelId="{14512B9F-50B2-41AD-BD0B-9BE3D57954CF}" type="parTrans" cxnId="{411CF9F9-10F7-4FE8-9ECC-6D07EDCCBE35}">
      <dgm:prSet/>
      <dgm:spPr/>
      <dgm:t>
        <a:bodyPr/>
        <a:lstStyle/>
        <a:p>
          <a:endParaRPr lang="es-EC">
            <a:latin typeface="Times New Roman" panose="02020603050405020304" pitchFamily="18" charset="0"/>
            <a:cs typeface="Times New Roman" panose="02020603050405020304" pitchFamily="18" charset="0"/>
          </a:endParaRPr>
        </a:p>
      </dgm:t>
    </dgm:pt>
    <dgm:pt modelId="{50D88AAD-E589-478A-AF71-7F6100054A10}" type="sibTrans" cxnId="{411CF9F9-10F7-4FE8-9ECC-6D07EDCCBE35}">
      <dgm:prSet/>
      <dgm:spPr/>
      <dgm:t>
        <a:bodyPr/>
        <a:lstStyle/>
        <a:p>
          <a:endParaRPr lang="es-EC">
            <a:latin typeface="Times New Roman" panose="02020603050405020304" pitchFamily="18" charset="0"/>
            <a:cs typeface="Times New Roman" panose="02020603050405020304" pitchFamily="18" charset="0"/>
          </a:endParaRPr>
        </a:p>
      </dgm:t>
    </dgm:pt>
    <dgm:pt modelId="{A43CABBC-2266-440E-9D1A-99D21FF26CCA}">
      <dgm:prSet phldrT="[Texto]"/>
      <dgm:spPr/>
      <dgm:t>
        <a:bodyPr/>
        <a:lstStyle/>
        <a:p>
          <a:pPr algn="just"/>
          <a:r>
            <a:rPr lang="es-EC" dirty="0" smtClean="0">
              <a:latin typeface="Times New Roman" panose="02020603050405020304" pitchFamily="18" charset="0"/>
              <a:cs typeface="Times New Roman" panose="02020603050405020304" pitchFamily="18" charset="0"/>
            </a:rPr>
            <a:t>La implementación de nuevos infocentros permitirá a la población acceder al servicio de internet promoviendo la capacitación e investigación en el cantón. El sistema vial contará con una buena señalización horizontal y vertical que reducirá el número de accidentes de tránsito.</a:t>
          </a:r>
          <a:endParaRPr lang="es-EC" dirty="0">
            <a:latin typeface="Times New Roman" panose="02020603050405020304" pitchFamily="18" charset="0"/>
            <a:cs typeface="Times New Roman" panose="02020603050405020304" pitchFamily="18" charset="0"/>
          </a:endParaRPr>
        </a:p>
      </dgm:t>
    </dgm:pt>
    <dgm:pt modelId="{469B62D9-8F0A-435E-9714-E5F69D3B802C}" type="parTrans" cxnId="{55FCA7C0-056C-457C-A68B-72EA155D0F9A}">
      <dgm:prSet/>
      <dgm:spPr/>
      <dgm:t>
        <a:bodyPr/>
        <a:lstStyle/>
        <a:p>
          <a:endParaRPr lang="es-EC">
            <a:latin typeface="Times New Roman" panose="02020603050405020304" pitchFamily="18" charset="0"/>
            <a:cs typeface="Times New Roman" panose="02020603050405020304" pitchFamily="18" charset="0"/>
          </a:endParaRPr>
        </a:p>
      </dgm:t>
    </dgm:pt>
    <dgm:pt modelId="{1F11140E-CB99-45CC-BE0E-8E3244596E86}" type="sibTrans" cxnId="{55FCA7C0-056C-457C-A68B-72EA155D0F9A}">
      <dgm:prSet/>
      <dgm:spPr/>
      <dgm:t>
        <a:bodyPr/>
        <a:lstStyle/>
        <a:p>
          <a:endParaRPr lang="es-EC">
            <a:latin typeface="Times New Roman" panose="02020603050405020304" pitchFamily="18" charset="0"/>
            <a:cs typeface="Times New Roman" panose="02020603050405020304" pitchFamily="18" charset="0"/>
          </a:endParaRPr>
        </a:p>
      </dgm:t>
    </dgm:pt>
    <dgm:pt modelId="{9C9C5C92-1BAA-4802-B864-DE4C9527BAC9}">
      <dgm:prSet phldrT="[Texto]"/>
      <dgm:spPr/>
      <dgm:t>
        <a:bodyPr/>
        <a:lstStyle/>
        <a:p>
          <a:pPr algn="just"/>
          <a:r>
            <a:rPr lang="es-EC" dirty="0" smtClean="0">
              <a:latin typeface="Times New Roman" panose="02020603050405020304" pitchFamily="18" charset="0"/>
              <a:cs typeface="Times New Roman" panose="02020603050405020304" pitchFamily="18" charset="0"/>
            </a:rPr>
            <a:t>El cantón contará con estrategias políticas-institucionales que busquen consolidar un territorio democrático y una comunidad participativa en la gestión del territorio, y por otra parte se perfeccionará las capacidades del GAD en ordenamiento del territorio para fortalecer la toma de decisiones en cuanto a planificación y </a:t>
          </a:r>
          <a:r>
            <a:rPr lang="es-EC" smtClean="0">
              <a:latin typeface="Times New Roman" panose="02020603050405020304" pitchFamily="18" charset="0"/>
              <a:cs typeface="Times New Roman" panose="02020603050405020304" pitchFamily="18" charset="0"/>
            </a:rPr>
            <a:t>ordenamiento territorial.</a:t>
          </a:r>
          <a:endParaRPr lang="es-EC" dirty="0">
            <a:latin typeface="Times New Roman" panose="02020603050405020304" pitchFamily="18" charset="0"/>
            <a:cs typeface="Times New Roman" panose="02020603050405020304" pitchFamily="18" charset="0"/>
          </a:endParaRPr>
        </a:p>
      </dgm:t>
    </dgm:pt>
    <dgm:pt modelId="{CF8402E1-814F-4E1E-8E00-F74774951C66}" type="parTrans" cxnId="{BDB75FC5-5030-4266-ACB0-CE2311AEDA38}">
      <dgm:prSet/>
      <dgm:spPr/>
      <dgm:t>
        <a:bodyPr/>
        <a:lstStyle/>
        <a:p>
          <a:endParaRPr lang="es-EC">
            <a:latin typeface="Times New Roman" panose="02020603050405020304" pitchFamily="18" charset="0"/>
            <a:cs typeface="Times New Roman" panose="02020603050405020304" pitchFamily="18" charset="0"/>
          </a:endParaRPr>
        </a:p>
      </dgm:t>
    </dgm:pt>
    <dgm:pt modelId="{48CF94DF-C286-45CA-9037-2BD4702AB522}" type="sibTrans" cxnId="{BDB75FC5-5030-4266-ACB0-CE2311AEDA38}">
      <dgm:prSet/>
      <dgm:spPr/>
      <dgm:t>
        <a:bodyPr/>
        <a:lstStyle/>
        <a:p>
          <a:endParaRPr lang="es-EC">
            <a:latin typeface="Times New Roman" panose="02020603050405020304" pitchFamily="18" charset="0"/>
            <a:cs typeface="Times New Roman" panose="02020603050405020304" pitchFamily="18" charset="0"/>
          </a:endParaRPr>
        </a:p>
      </dgm:t>
    </dgm:pt>
    <dgm:pt modelId="{8FBF2060-B4CD-422E-8503-579CCFC3F85C}" type="pres">
      <dgm:prSet presAssocID="{098DD6E5-AC4C-4340-A268-CA4D022B6C17}" presName="vert0" presStyleCnt="0">
        <dgm:presLayoutVars>
          <dgm:dir/>
          <dgm:animOne val="branch"/>
          <dgm:animLvl val="lvl"/>
        </dgm:presLayoutVars>
      </dgm:prSet>
      <dgm:spPr/>
      <dgm:t>
        <a:bodyPr/>
        <a:lstStyle/>
        <a:p>
          <a:endParaRPr lang="es-EC"/>
        </a:p>
      </dgm:t>
    </dgm:pt>
    <dgm:pt modelId="{244CD593-CBD3-4D77-8B50-91D16FE41CFF}" type="pres">
      <dgm:prSet presAssocID="{54DA68C7-F1E0-43C0-8F6E-EBF6E1737A38}" presName="thickLine" presStyleLbl="alignNode1" presStyleIdx="0" presStyleCnt="1"/>
      <dgm:spPr/>
    </dgm:pt>
    <dgm:pt modelId="{CDC1993A-EAA5-46CD-B4D4-C139D7B3E48B}" type="pres">
      <dgm:prSet presAssocID="{54DA68C7-F1E0-43C0-8F6E-EBF6E1737A38}" presName="horz1" presStyleCnt="0"/>
      <dgm:spPr/>
    </dgm:pt>
    <dgm:pt modelId="{4C55541B-1C52-438F-8B40-2DF1F8C211B9}" type="pres">
      <dgm:prSet presAssocID="{54DA68C7-F1E0-43C0-8F6E-EBF6E1737A38}" presName="tx1" presStyleLbl="revTx" presStyleIdx="0" presStyleCnt="4"/>
      <dgm:spPr/>
      <dgm:t>
        <a:bodyPr/>
        <a:lstStyle/>
        <a:p>
          <a:endParaRPr lang="es-EC"/>
        </a:p>
      </dgm:t>
    </dgm:pt>
    <dgm:pt modelId="{4F923AF3-3568-4B03-9E69-C9D3A7B0BBA7}" type="pres">
      <dgm:prSet presAssocID="{54DA68C7-F1E0-43C0-8F6E-EBF6E1737A38}" presName="vert1" presStyleCnt="0"/>
      <dgm:spPr/>
    </dgm:pt>
    <dgm:pt modelId="{74C31B1B-8EED-4C59-A88A-4E1C4B6B9580}" type="pres">
      <dgm:prSet presAssocID="{8DFC4EA0-1ABC-42AE-8A74-1833A60BEDA3}" presName="vertSpace2a" presStyleCnt="0"/>
      <dgm:spPr/>
    </dgm:pt>
    <dgm:pt modelId="{91787921-342C-4418-AD94-5D77FE7C550E}" type="pres">
      <dgm:prSet presAssocID="{8DFC4EA0-1ABC-42AE-8A74-1833A60BEDA3}" presName="horz2" presStyleCnt="0"/>
      <dgm:spPr/>
    </dgm:pt>
    <dgm:pt modelId="{E96A8269-1032-403A-A2A4-28755594B0B9}" type="pres">
      <dgm:prSet presAssocID="{8DFC4EA0-1ABC-42AE-8A74-1833A60BEDA3}" presName="horzSpace2" presStyleCnt="0"/>
      <dgm:spPr/>
    </dgm:pt>
    <dgm:pt modelId="{3B9C0817-4DE1-43D6-B5EF-8DD7A4A18665}" type="pres">
      <dgm:prSet presAssocID="{8DFC4EA0-1ABC-42AE-8A74-1833A60BEDA3}" presName="tx2" presStyleLbl="revTx" presStyleIdx="1" presStyleCnt="4"/>
      <dgm:spPr/>
      <dgm:t>
        <a:bodyPr/>
        <a:lstStyle/>
        <a:p>
          <a:endParaRPr lang="es-EC"/>
        </a:p>
      </dgm:t>
    </dgm:pt>
    <dgm:pt modelId="{5EE3F20F-B4BA-4C41-A530-622ABCE7F4BC}" type="pres">
      <dgm:prSet presAssocID="{8DFC4EA0-1ABC-42AE-8A74-1833A60BEDA3}" presName="vert2" presStyleCnt="0"/>
      <dgm:spPr/>
    </dgm:pt>
    <dgm:pt modelId="{17562529-FBFC-4ACA-8FD7-78196B0AD39A}" type="pres">
      <dgm:prSet presAssocID="{8DFC4EA0-1ABC-42AE-8A74-1833A60BEDA3}" presName="thinLine2b" presStyleLbl="callout" presStyleIdx="0" presStyleCnt="3"/>
      <dgm:spPr/>
    </dgm:pt>
    <dgm:pt modelId="{2E2F2388-CFB9-44FD-A7B0-16E1978258FA}" type="pres">
      <dgm:prSet presAssocID="{8DFC4EA0-1ABC-42AE-8A74-1833A60BEDA3}" presName="vertSpace2b" presStyleCnt="0"/>
      <dgm:spPr/>
    </dgm:pt>
    <dgm:pt modelId="{9BF014DE-7BC9-468B-885E-9F903B18A41B}" type="pres">
      <dgm:prSet presAssocID="{A43CABBC-2266-440E-9D1A-99D21FF26CCA}" presName="horz2" presStyleCnt="0"/>
      <dgm:spPr/>
    </dgm:pt>
    <dgm:pt modelId="{4D580CCD-D8A9-4E28-9CC1-BF1938A7A2AE}" type="pres">
      <dgm:prSet presAssocID="{A43CABBC-2266-440E-9D1A-99D21FF26CCA}" presName="horzSpace2" presStyleCnt="0"/>
      <dgm:spPr/>
    </dgm:pt>
    <dgm:pt modelId="{38924D81-5F93-41AB-A8FA-EC739C60613E}" type="pres">
      <dgm:prSet presAssocID="{A43CABBC-2266-440E-9D1A-99D21FF26CCA}" presName="tx2" presStyleLbl="revTx" presStyleIdx="2" presStyleCnt="4"/>
      <dgm:spPr/>
      <dgm:t>
        <a:bodyPr/>
        <a:lstStyle/>
        <a:p>
          <a:endParaRPr lang="es-EC"/>
        </a:p>
      </dgm:t>
    </dgm:pt>
    <dgm:pt modelId="{47837FCE-FA56-4760-A848-BAF729B88744}" type="pres">
      <dgm:prSet presAssocID="{A43CABBC-2266-440E-9D1A-99D21FF26CCA}" presName="vert2" presStyleCnt="0"/>
      <dgm:spPr/>
    </dgm:pt>
    <dgm:pt modelId="{D7EB98A7-5A1A-4B4D-9459-D05236D45EF5}" type="pres">
      <dgm:prSet presAssocID="{A43CABBC-2266-440E-9D1A-99D21FF26CCA}" presName="thinLine2b" presStyleLbl="callout" presStyleIdx="1" presStyleCnt="3"/>
      <dgm:spPr/>
    </dgm:pt>
    <dgm:pt modelId="{C34822E7-11FD-4F59-B8EB-547113956B0C}" type="pres">
      <dgm:prSet presAssocID="{A43CABBC-2266-440E-9D1A-99D21FF26CCA}" presName="vertSpace2b" presStyleCnt="0"/>
      <dgm:spPr/>
    </dgm:pt>
    <dgm:pt modelId="{38227390-0969-4AF2-93E8-1F4D89D6AC0F}" type="pres">
      <dgm:prSet presAssocID="{9C9C5C92-1BAA-4802-B864-DE4C9527BAC9}" presName="horz2" presStyleCnt="0"/>
      <dgm:spPr/>
    </dgm:pt>
    <dgm:pt modelId="{80758ADA-0594-4619-B4A4-4FFAC2635BF9}" type="pres">
      <dgm:prSet presAssocID="{9C9C5C92-1BAA-4802-B864-DE4C9527BAC9}" presName="horzSpace2" presStyleCnt="0"/>
      <dgm:spPr/>
    </dgm:pt>
    <dgm:pt modelId="{7269AA2D-0CA8-4767-B4BF-62EBAF1E2A18}" type="pres">
      <dgm:prSet presAssocID="{9C9C5C92-1BAA-4802-B864-DE4C9527BAC9}" presName="tx2" presStyleLbl="revTx" presStyleIdx="3" presStyleCnt="4"/>
      <dgm:spPr/>
      <dgm:t>
        <a:bodyPr/>
        <a:lstStyle/>
        <a:p>
          <a:endParaRPr lang="es-EC"/>
        </a:p>
      </dgm:t>
    </dgm:pt>
    <dgm:pt modelId="{3F7C425B-EDAF-4CFC-B95E-8870785C417E}" type="pres">
      <dgm:prSet presAssocID="{9C9C5C92-1BAA-4802-B864-DE4C9527BAC9}" presName="vert2" presStyleCnt="0"/>
      <dgm:spPr/>
    </dgm:pt>
    <dgm:pt modelId="{DFF468E7-CD89-4DE1-B652-B17E73BDD9D4}" type="pres">
      <dgm:prSet presAssocID="{9C9C5C92-1BAA-4802-B864-DE4C9527BAC9}" presName="thinLine2b" presStyleLbl="callout" presStyleIdx="2" presStyleCnt="3"/>
      <dgm:spPr/>
    </dgm:pt>
    <dgm:pt modelId="{C65CFF2D-E06E-4D1F-9145-940EBEED8363}" type="pres">
      <dgm:prSet presAssocID="{9C9C5C92-1BAA-4802-B864-DE4C9527BAC9}" presName="vertSpace2b" presStyleCnt="0"/>
      <dgm:spPr/>
    </dgm:pt>
  </dgm:ptLst>
  <dgm:cxnLst>
    <dgm:cxn modelId="{BDB75FC5-5030-4266-ACB0-CE2311AEDA38}" srcId="{54DA68C7-F1E0-43C0-8F6E-EBF6E1737A38}" destId="{9C9C5C92-1BAA-4802-B864-DE4C9527BAC9}" srcOrd="2" destOrd="0" parTransId="{CF8402E1-814F-4E1E-8E00-F74774951C66}" sibTransId="{48CF94DF-C286-45CA-9037-2BD4702AB522}"/>
    <dgm:cxn modelId="{A0B488F4-DF2B-466C-A140-5E424BCB777E}" type="presOf" srcId="{098DD6E5-AC4C-4340-A268-CA4D022B6C17}" destId="{8FBF2060-B4CD-422E-8503-579CCFC3F85C}" srcOrd="0" destOrd="0" presId="urn:microsoft.com/office/officeart/2008/layout/LinedList"/>
    <dgm:cxn modelId="{55FCA7C0-056C-457C-A68B-72EA155D0F9A}" srcId="{54DA68C7-F1E0-43C0-8F6E-EBF6E1737A38}" destId="{A43CABBC-2266-440E-9D1A-99D21FF26CCA}" srcOrd="1" destOrd="0" parTransId="{469B62D9-8F0A-435E-9714-E5F69D3B802C}" sibTransId="{1F11140E-CB99-45CC-BE0E-8E3244596E86}"/>
    <dgm:cxn modelId="{0BF814E4-41CF-4F6C-9E89-11B25D1911BE}" type="presOf" srcId="{9C9C5C92-1BAA-4802-B864-DE4C9527BAC9}" destId="{7269AA2D-0CA8-4767-B4BF-62EBAF1E2A18}" srcOrd="0" destOrd="0" presId="urn:microsoft.com/office/officeart/2008/layout/LinedList"/>
    <dgm:cxn modelId="{23BDB046-3606-44E9-A8F4-2CF907FAA4D7}" srcId="{098DD6E5-AC4C-4340-A268-CA4D022B6C17}" destId="{54DA68C7-F1E0-43C0-8F6E-EBF6E1737A38}" srcOrd="0" destOrd="0" parTransId="{42E0FB84-2BC4-462C-913A-055AB3E38170}" sibTransId="{B7C2658C-12F1-4A13-A1ED-9FDDFEE6C400}"/>
    <dgm:cxn modelId="{9D6EE17F-1C8E-45CE-99CE-8ECD1B523F4A}" type="presOf" srcId="{8DFC4EA0-1ABC-42AE-8A74-1833A60BEDA3}" destId="{3B9C0817-4DE1-43D6-B5EF-8DD7A4A18665}" srcOrd="0" destOrd="0" presId="urn:microsoft.com/office/officeart/2008/layout/LinedList"/>
    <dgm:cxn modelId="{411CF9F9-10F7-4FE8-9ECC-6D07EDCCBE35}" srcId="{54DA68C7-F1E0-43C0-8F6E-EBF6E1737A38}" destId="{8DFC4EA0-1ABC-42AE-8A74-1833A60BEDA3}" srcOrd="0" destOrd="0" parTransId="{14512B9F-50B2-41AD-BD0B-9BE3D57954CF}" sibTransId="{50D88AAD-E589-478A-AF71-7F6100054A10}"/>
    <dgm:cxn modelId="{6C8BD523-B544-4D80-B00D-F93AB1970731}" type="presOf" srcId="{A43CABBC-2266-440E-9D1A-99D21FF26CCA}" destId="{38924D81-5F93-41AB-A8FA-EC739C60613E}" srcOrd="0" destOrd="0" presId="urn:microsoft.com/office/officeart/2008/layout/LinedList"/>
    <dgm:cxn modelId="{8E35FDB3-D2A7-4272-96C3-6E57C0303708}" type="presOf" srcId="{54DA68C7-F1E0-43C0-8F6E-EBF6E1737A38}" destId="{4C55541B-1C52-438F-8B40-2DF1F8C211B9}" srcOrd="0" destOrd="0" presId="urn:microsoft.com/office/officeart/2008/layout/LinedList"/>
    <dgm:cxn modelId="{FDBA6451-1734-4050-9CE2-86A431858E31}" type="presParOf" srcId="{8FBF2060-B4CD-422E-8503-579CCFC3F85C}" destId="{244CD593-CBD3-4D77-8B50-91D16FE41CFF}" srcOrd="0" destOrd="0" presId="urn:microsoft.com/office/officeart/2008/layout/LinedList"/>
    <dgm:cxn modelId="{AA7D41D9-ADA9-49F9-8106-9E694E9F2A43}" type="presParOf" srcId="{8FBF2060-B4CD-422E-8503-579CCFC3F85C}" destId="{CDC1993A-EAA5-46CD-B4D4-C139D7B3E48B}" srcOrd="1" destOrd="0" presId="urn:microsoft.com/office/officeart/2008/layout/LinedList"/>
    <dgm:cxn modelId="{5F8B8DB6-85C5-4988-84BE-1976CFA038DC}" type="presParOf" srcId="{CDC1993A-EAA5-46CD-B4D4-C139D7B3E48B}" destId="{4C55541B-1C52-438F-8B40-2DF1F8C211B9}" srcOrd="0" destOrd="0" presId="urn:microsoft.com/office/officeart/2008/layout/LinedList"/>
    <dgm:cxn modelId="{11BD848D-B62E-4D5B-BAD2-3BACE0CF2C4F}" type="presParOf" srcId="{CDC1993A-EAA5-46CD-B4D4-C139D7B3E48B}" destId="{4F923AF3-3568-4B03-9E69-C9D3A7B0BBA7}" srcOrd="1" destOrd="0" presId="urn:microsoft.com/office/officeart/2008/layout/LinedList"/>
    <dgm:cxn modelId="{A7FEBF99-1E50-42AE-B8E4-58F94BD43220}" type="presParOf" srcId="{4F923AF3-3568-4B03-9E69-C9D3A7B0BBA7}" destId="{74C31B1B-8EED-4C59-A88A-4E1C4B6B9580}" srcOrd="0" destOrd="0" presId="urn:microsoft.com/office/officeart/2008/layout/LinedList"/>
    <dgm:cxn modelId="{785CF786-2AB2-40CF-9F07-BF55F6C3D2A1}" type="presParOf" srcId="{4F923AF3-3568-4B03-9E69-C9D3A7B0BBA7}" destId="{91787921-342C-4418-AD94-5D77FE7C550E}" srcOrd="1" destOrd="0" presId="urn:microsoft.com/office/officeart/2008/layout/LinedList"/>
    <dgm:cxn modelId="{66D4BE52-16CF-4C54-AF80-03639D7EADF5}" type="presParOf" srcId="{91787921-342C-4418-AD94-5D77FE7C550E}" destId="{E96A8269-1032-403A-A2A4-28755594B0B9}" srcOrd="0" destOrd="0" presId="urn:microsoft.com/office/officeart/2008/layout/LinedList"/>
    <dgm:cxn modelId="{3F0728E0-3F8A-4FDA-87D9-BBF1C07C8015}" type="presParOf" srcId="{91787921-342C-4418-AD94-5D77FE7C550E}" destId="{3B9C0817-4DE1-43D6-B5EF-8DD7A4A18665}" srcOrd="1" destOrd="0" presId="urn:microsoft.com/office/officeart/2008/layout/LinedList"/>
    <dgm:cxn modelId="{A20B47D8-80FF-454F-B35B-A6007CBE0E51}" type="presParOf" srcId="{91787921-342C-4418-AD94-5D77FE7C550E}" destId="{5EE3F20F-B4BA-4C41-A530-622ABCE7F4BC}" srcOrd="2" destOrd="0" presId="urn:microsoft.com/office/officeart/2008/layout/LinedList"/>
    <dgm:cxn modelId="{9F6EF3EB-AFE8-4156-91B7-05400AFB9BD1}" type="presParOf" srcId="{4F923AF3-3568-4B03-9E69-C9D3A7B0BBA7}" destId="{17562529-FBFC-4ACA-8FD7-78196B0AD39A}" srcOrd="2" destOrd="0" presId="urn:microsoft.com/office/officeart/2008/layout/LinedList"/>
    <dgm:cxn modelId="{A0287A12-C28E-4B5F-80BB-33C29B126AD3}" type="presParOf" srcId="{4F923AF3-3568-4B03-9E69-C9D3A7B0BBA7}" destId="{2E2F2388-CFB9-44FD-A7B0-16E1978258FA}" srcOrd="3" destOrd="0" presId="urn:microsoft.com/office/officeart/2008/layout/LinedList"/>
    <dgm:cxn modelId="{E88D1B55-D3A3-434E-91B7-9CD7FFE59AFD}" type="presParOf" srcId="{4F923AF3-3568-4B03-9E69-C9D3A7B0BBA7}" destId="{9BF014DE-7BC9-468B-885E-9F903B18A41B}" srcOrd="4" destOrd="0" presId="urn:microsoft.com/office/officeart/2008/layout/LinedList"/>
    <dgm:cxn modelId="{27362F5C-BF22-4315-BE70-C902E6916F3C}" type="presParOf" srcId="{9BF014DE-7BC9-468B-885E-9F903B18A41B}" destId="{4D580CCD-D8A9-4E28-9CC1-BF1938A7A2AE}" srcOrd="0" destOrd="0" presId="urn:microsoft.com/office/officeart/2008/layout/LinedList"/>
    <dgm:cxn modelId="{245847FA-CE1F-4F5D-9812-378D987FBB9E}" type="presParOf" srcId="{9BF014DE-7BC9-468B-885E-9F903B18A41B}" destId="{38924D81-5F93-41AB-A8FA-EC739C60613E}" srcOrd="1" destOrd="0" presId="urn:microsoft.com/office/officeart/2008/layout/LinedList"/>
    <dgm:cxn modelId="{429FC597-C171-482F-946F-7B1216994331}" type="presParOf" srcId="{9BF014DE-7BC9-468B-885E-9F903B18A41B}" destId="{47837FCE-FA56-4760-A848-BAF729B88744}" srcOrd="2" destOrd="0" presId="urn:microsoft.com/office/officeart/2008/layout/LinedList"/>
    <dgm:cxn modelId="{0AEAA19E-374F-4996-AB64-AE5F93ECE148}" type="presParOf" srcId="{4F923AF3-3568-4B03-9E69-C9D3A7B0BBA7}" destId="{D7EB98A7-5A1A-4B4D-9459-D05236D45EF5}" srcOrd="5" destOrd="0" presId="urn:microsoft.com/office/officeart/2008/layout/LinedList"/>
    <dgm:cxn modelId="{5CB2C86D-98D2-40AE-B0D1-BA668A0DB863}" type="presParOf" srcId="{4F923AF3-3568-4B03-9E69-C9D3A7B0BBA7}" destId="{C34822E7-11FD-4F59-B8EB-547113956B0C}" srcOrd="6" destOrd="0" presId="urn:microsoft.com/office/officeart/2008/layout/LinedList"/>
    <dgm:cxn modelId="{42476B86-8D1A-43DF-A342-AFBC87F672A0}" type="presParOf" srcId="{4F923AF3-3568-4B03-9E69-C9D3A7B0BBA7}" destId="{38227390-0969-4AF2-93E8-1F4D89D6AC0F}" srcOrd="7" destOrd="0" presId="urn:microsoft.com/office/officeart/2008/layout/LinedList"/>
    <dgm:cxn modelId="{262167B2-CFBE-452D-88A6-351675B50115}" type="presParOf" srcId="{38227390-0969-4AF2-93E8-1F4D89D6AC0F}" destId="{80758ADA-0594-4619-B4A4-4FFAC2635BF9}" srcOrd="0" destOrd="0" presId="urn:microsoft.com/office/officeart/2008/layout/LinedList"/>
    <dgm:cxn modelId="{DF73DD92-CFA4-4119-A481-0895453DEB03}" type="presParOf" srcId="{38227390-0969-4AF2-93E8-1F4D89D6AC0F}" destId="{7269AA2D-0CA8-4767-B4BF-62EBAF1E2A18}" srcOrd="1" destOrd="0" presId="urn:microsoft.com/office/officeart/2008/layout/LinedList"/>
    <dgm:cxn modelId="{64F97C99-BD24-4951-B3F7-33B43FC6BA74}" type="presParOf" srcId="{38227390-0969-4AF2-93E8-1F4D89D6AC0F}" destId="{3F7C425B-EDAF-4CFC-B95E-8870785C417E}" srcOrd="2" destOrd="0" presId="urn:microsoft.com/office/officeart/2008/layout/LinedList"/>
    <dgm:cxn modelId="{509CADBB-1D39-4AC1-BC2F-68614C920400}" type="presParOf" srcId="{4F923AF3-3568-4B03-9E69-C9D3A7B0BBA7}" destId="{DFF468E7-CD89-4DE1-B652-B17E73BDD9D4}" srcOrd="8" destOrd="0" presId="urn:microsoft.com/office/officeart/2008/layout/LinedList"/>
    <dgm:cxn modelId="{A318BF3C-6F15-40FD-9ABD-28CF6A849C1D}" type="presParOf" srcId="{4F923AF3-3568-4B03-9E69-C9D3A7B0BBA7}" destId="{C65CFF2D-E06E-4D1F-9145-940EBEED8363}"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4B768A-4462-4515-AA1B-9BD575DECFF1}"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s-EC"/>
        </a:p>
      </dgm:t>
    </dgm:pt>
    <dgm:pt modelId="{1499D9E7-065B-44BA-AB4C-07CE2E2A6327}">
      <dgm:prSet phldrT="[Texto]" phldr="1" custT="1"/>
      <dgm:spPr>
        <a:blipFill rotWithShape="0">
          <a:blip xmlns:r="http://schemas.openxmlformats.org/officeDocument/2006/relationships" r:embed="rId1"/>
          <a:stretch>
            <a:fillRect/>
          </a:stretch>
        </a:blipFill>
        <a:ln>
          <a:solidFill>
            <a:schemeClr val="tx2"/>
          </a:solidFill>
        </a:ln>
      </dgm:spPr>
      <dgm:t>
        <a:bodyPr/>
        <a:lstStyle/>
        <a:p>
          <a:endParaRPr lang="es-EC" sz="1500" dirty="0">
            <a:latin typeface="Times New Roman" panose="02020603050405020304" pitchFamily="18" charset="0"/>
            <a:cs typeface="Times New Roman" panose="02020603050405020304" pitchFamily="18" charset="0"/>
          </a:endParaRPr>
        </a:p>
      </dgm:t>
    </dgm:pt>
    <dgm:pt modelId="{5DB568CA-5BD8-464D-BBF7-9954623BD6B6}" type="parTrans" cxnId="{EC3954B4-456E-4F31-8F9F-799B9F3930C5}">
      <dgm:prSet/>
      <dgm:spPr/>
      <dgm:t>
        <a:bodyPr/>
        <a:lstStyle/>
        <a:p>
          <a:endParaRPr lang="es-EC" sz="1500">
            <a:latin typeface="Times New Roman" panose="02020603050405020304" pitchFamily="18" charset="0"/>
            <a:cs typeface="Times New Roman" panose="02020603050405020304" pitchFamily="18" charset="0"/>
          </a:endParaRPr>
        </a:p>
      </dgm:t>
    </dgm:pt>
    <dgm:pt modelId="{664DB60B-4DA8-42B4-95C7-AE2BB0A444F7}" type="sibTrans" cxnId="{EC3954B4-456E-4F31-8F9F-799B9F3930C5}">
      <dgm:prSet/>
      <dgm:spPr/>
      <dgm:t>
        <a:bodyPr/>
        <a:lstStyle/>
        <a:p>
          <a:endParaRPr lang="es-EC" sz="1500">
            <a:latin typeface="Times New Roman" panose="02020603050405020304" pitchFamily="18" charset="0"/>
            <a:cs typeface="Times New Roman" panose="02020603050405020304" pitchFamily="18" charset="0"/>
          </a:endParaRPr>
        </a:p>
      </dgm:t>
    </dgm:pt>
    <dgm:pt modelId="{5FA7E0F7-7CE0-4FF6-A28D-6875D14F38DA}">
      <dgm:prSet phldrT="[Texto]" custT="1"/>
      <dgm:spPr>
        <a:solidFill>
          <a:schemeClr val="bg1">
            <a:alpha val="90000"/>
          </a:schemeClr>
        </a:solidFill>
        <a:ln w="28575">
          <a:solidFill>
            <a:schemeClr val="tx2">
              <a:alpha val="90000"/>
            </a:schemeClr>
          </a:solidFill>
        </a:ln>
      </dgm:spPr>
      <dgm:t>
        <a:bodyPr/>
        <a:lstStyle/>
        <a:p>
          <a:pPr algn="just"/>
          <a:r>
            <a:rPr lang="es-EC" sz="1500" dirty="0" smtClean="0">
              <a:latin typeface="Times New Roman" panose="02020603050405020304" pitchFamily="18" charset="0"/>
              <a:ea typeface="Calibri" panose="020F0502020204030204" pitchFamily="34" charset="0"/>
              <a:cs typeface="Times New Roman" panose="02020603050405020304" pitchFamily="18" charset="0"/>
            </a:rPr>
            <a:t>Contempla la sostenibilidad ambiental dentro del territorio y junto con la comunidad, orientada al uso adecuado de los recursos y la preservación de los mismos, así también garantiza la protección de la ciudadanía ante cualquier amenaza. </a:t>
          </a:r>
          <a:endParaRPr lang="es-EC" sz="1500" b="1" dirty="0">
            <a:latin typeface="Times New Roman" panose="02020603050405020304" pitchFamily="18" charset="0"/>
            <a:cs typeface="Times New Roman" panose="02020603050405020304" pitchFamily="18" charset="0"/>
          </a:endParaRPr>
        </a:p>
      </dgm:t>
    </dgm:pt>
    <dgm:pt modelId="{9F2554E3-9007-49C3-BE09-11CB35B24F5E}" type="parTrans" cxnId="{3C324302-853F-4421-B487-5960F9A55EA4}">
      <dgm:prSet/>
      <dgm:spPr/>
      <dgm:t>
        <a:bodyPr/>
        <a:lstStyle/>
        <a:p>
          <a:endParaRPr lang="es-EC" sz="1500">
            <a:latin typeface="Times New Roman" panose="02020603050405020304" pitchFamily="18" charset="0"/>
            <a:cs typeface="Times New Roman" panose="02020603050405020304" pitchFamily="18" charset="0"/>
          </a:endParaRPr>
        </a:p>
      </dgm:t>
    </dgm:pt>
    <dgm:pt modelId="{B915037D-3988-427D-897C-CC405D6ED6BA}" type="sibTrans" cxnId="{3C324302-853F-4421-B487-5960F9A55EA4}">
      <dgm:prSet/>
      <dgm:spPr/>
      <dgm:t>
        <a:bodyPr/>
        <a:lstStyle/>
        <a:p>
          <a:endParaRPr lang="es-EC" sz="1500">
            <a:latin typeface="Times New Roman" panose="02020603050405020304" pitchFamily="18" charset="0"/>
            <a:cs typeface="Times New Roman" panose="02020603050405020304" pitchFamily="18" charset="0"/>
          </a:endParaRPr>
        </a:p>
      </dgm:t>
    </dgm:pt>
    <dgm:pt modelId="{CA2B3382-3C65-4A47-8298-A801D33405D3}">
      <dgm:prSet phldrT="[Texto]" phldr="1" custT="1"/>
      <dgm:spPr>
        <a:blipFill rotWithShape="0">
          <a:blip xmlns:r="http://schemas.openxmlformats.org/officeDocument/2006/relationships" r:embed="rId2"/>
          <a:stretch>
            <a:fillRect/>
          </a:stretch>
        </a:blipFill>
        <a:ln>
          <a:solidFill>
            <a:schemeClr val="tx2"/>
          </a:solidFill>
        </a:ln>
      </dgm:spPr>
      <dgm:t>
        <a:bodyPr/>
        <a:lstStyle/>
        <a:p>
          <a:endParaRPr lang="es-EC" sz="1500" dirty="0">
            <a:latin typeface="Times New Roman" panose="02020603050405020304" pitchFamily="18" charset="0"/>
            <a:cs typeface="Times New Roman" panose="02020603050405020304" pitchFamily="18" charset="0"/>
          </a:endParaRPr>
        </a:p>
      </dgm:t>
    </dgm:pt>
    <dgm:pt modelId="{FE548925-2F5D-4986-AF9A-C1EA9E61AC4E}" type="parTrans" cxnId="{8156CE28-EC1E-473B-AC2E-6C6358C5383E}">
      <dgm:prSet/>
      <dgm:spPr/>
      <dgm:t>
        <a:bodyPr/>
        <a:lstStyle/>
        <a:p>
          <a:endParaRPr lang="es-EC" sz="1500">
            <a:latin typeface="Times New Roman" panose="02020603050405020304" pitchFamily="18" charset="0"/>
            <a:cs typeface="Times New Roman" panose="02020603050405020304" pitchFamily="18" charset="0"/>
          </a:endParaRPr>
        </a:p>
      </dgm:t>
    </dgm:pt>
    <dgm:pt modelId="{7A46AC7E-E60E-47AC-A016-9CBC71907B24}" type="sibTrans" cxnId="{8156CE28-EC1E-473B-AC2E-6C6358C5383E}">
      <dgm:prSet/>
      <dgm:spPr/>
      <dgm:t>
        <a:bodyPr/>
        <a:lstStyle/>
        <a:p>
          <a:endParaRPr lang="es-EC" sz="1500">
            <a:latin typeface="Times New Roman" panose="02020603050405020304" pitchFamily="18" charset="0"/>
            <a:cs typeface="Times New Roman" panose="02020603050405020304" pitchFamily="18" charset="0"/>
          </a:endParaRPr>
        </a:p>
      </dgm:t>
    </dgm:pt>
    <dgm:pt modelId="{10DC68DE-50FC-442B-AAC2-034CE933D268}">
      <dgm:prSet phldrT="[Texto]" custT="1"/>
      <dgm:spPr>
        <a:solidFill>
          <a:schemeClr val="bg1">
            <a:alpha val="90000"/>
          </a:schemeClr>
        </a:solidFill>
        <a:ln w="28575">
          <a:solidFill>
            <a:schemeClr val="tx2">
              <a:alpha val="90000"/>
            </a:schemeClr>
          </a:solidFill>
        </a:ln>
      </dgm:spPr>
      <dgm:t>
        <a:bodyPr/>
        <a:lstStyle/>
        <a:p>
          <a:pPr algn="just"/>
          <a:r>
            <a:rPr lang="es-EC" sz="1500" dirty="0" smtClean="0">
              <a:latin typeface="Times New Roman" panose="02020603050405020304" pitchFamily="18" charset="0"/>
              <a:ea typeface="Calibri" panose="020F0502020204030204" pitchFamily="34" charset="0"/>
              <a:cs typeface="Times New Roman" panose="02020603050405020304" pitchFamily="18" charset="0"/>
            </a:rPr>
            <a:t> Se centra en el fortalecimiento de las capacidades de la población a través de la re potencialización y creación de espacios públicos vinculados al intercambio de conocimientos, transmisión de cultura y aprendizaje.</a:t>
          </a:r>
          <a:endParaRPr lang="es-EC" sz="1500" dirty="0">
            <a:latin typeface="Times New Roman" panose="02020603050405020304" pitchFamily="18" charset="0"/>
            <a:cs typeface="Times New Roman" panose="02020603050405020304" pitchFamily="18" charset="0"/>
          </a:endParaRPr>
        </a:p>
      </dgm:t>
    </dgm:pt>
    <dgm:pt modelId="{32700072-1846-4B02-BBB4-049A05C3CBFF}" type="parTrans" cxnId="{BCD88CAE-E12A-4EB0-8B64-BA72D62DF487}">
      <dgm:prSet/>
      <dgm:spPr/>
      <dgm:t>
        <a:bodyPr/>
        <a:lstStyle/>
        <a:p>
          <a:endParaRPr lang="es-EC" sz="1500">
            <a:latin typeface="Times New Roman" panose="02020603050405020304" pitchFamily="18" charset="0"/>
            <a:cs typeface="Times New Roman" panose="02020603050405020304" pitchFamily="18" charset="0"/>
          </a:endParaRPr>
        </a:p>
      </dgm:t>
    </dgm:pt>
    <dgm:pt modelId="{FF1E4016-7808-4066-AC64-27F2C7A245F7}" type="sibTrans" cxnId="{BCD88CAE-E12A-4EB0-8B64-BA72D62DF487}">
      <dgm:prSet/>
      <dgm:spPr/>
      <dgm:t>
        <a:bodyPr/>
        <a:lstStyle/>
        <a:p>
          <a:endParaRPr lang="es-EC" sz="1500">
            <a:latin typeface="Times New Roman" panose="02020603050405020304" pitchFamily="18" charset="0"/>
            <a:cs typeface="Times New Roman" panose="02020603050405020304" pitchFamily="18" charset="0"/>
          </a:endParaRPr>
        </a:p>
      </dgm:t>
    </dgm:pt>
    <dgm:pt modelId="{DB3009D2-47C7-4530-866B-2C9887916D84}">
      <dgm:prSet custT="1"/>
      <dgm:spPr>
        <a:blipFill rotWithShape="0">
          <a:blip xmlns:r="http://schemas.openxmlformats.org/officeDocument/2006/relationships" r:embed="rId3"/>
          <a:stretch>
            <a:fillRect/>
          </a:stretch>
        </a:blipFill>
        <a:ln>
          <a:solidFill>
            <a:schemeClr val="tx2"/>
          </a:solidFill>
        </a:ln>
      </dgm:spPr>
      <dgm:t>
        <a:bodyPr/>
        <a:lstStyle/>
        <a:p>
          <a:endParaRPr lang="es-EC" sz="1500">
            <a:latin typeface="Times New Roman" panose="02020603050405020304" pitchFamily="18" charset="0"/>
            <a:cs typeface="Times New Roman" panose="02020603050405020304" pitchFamily="18" charset="0"/>
          </a:endParaRPr>
        </a:p>
      </dgm:t>
    </dgm:pt>
    <dgm:pt modelId="{45A61916-EA29-4489-9884-1F97D93B41C7}" type="parTrans" cxnId="{EA753D20-7B47-4958-A6C0-5212DE378C46}">
      <dgm:prSet/>
      <dgm:spPr/>
      <dgm:t>
        <a:bodyPr/>
        <a:lstStyle/>
        <a:p>
          <a:endParaRPr lang="es-EC" sz="1500">
            <a:latin typeface="Times New Roman" panose="02020603050405020304" pitchFamily="18" charset="0"/>
            <a:cs typeface="Times New Roman" panose="02020603050405020304" pitchFamily="18" charset="0"/>
          </a:endParaRPr>
        </a:p>
      </dgm:t>
    </dgm:pt>
    <dgm:pt modelId="{83108109-F10C-4BF8-85C7-F8CD565E3C6C}" type="sibTrans" cxnId="{EA753D20-7B47-4958-A6C0-5212DE378C46}">
      <dgm:prSet/>
      <dgm:spPr/>
      <dgm:t>
        <a:bodyPr/>
        <a:lstStyle/>
        <a:p>
          <a:endParaRPr lang="es-EC" sz="1500">
            <a:latin typeface="Times New Roman" panose="02020603050405020304" pitchFamily="18" charset="0"/>
            <a:cs typeface="Times New Roman" panose="02020603050405020304" pitchFamily="18" charset="0"/>
          </a:endParaRPr>
        </a:p>
      </dgm:t>
    </dgm:pt>
    <dgm:pt modelId="{414041CE-5A68-4D33-942B-5901B0BDC163}">
      <dgm:prSet custT="1"/>
      <dgm:spPr>
        <a:solidFill>
          <a:schemeClr val="bg1">
            <a:alpha val="90000"/>
          </a:schemeClr>
        </a:solidFill>
        <a:ln w="28575">
          <a:solidFill>
            <a:schemeClr val="tx2">
              <a:alpha val="90000"/>
            </a:schemeClr>
          </a:solidFill>
        </a:ln>
      </dgm:spPr>
      <dgm:t>
        <a:bodyPr/>
        <a:lstStyle/>
        <a:p>
          <a:pPr algn="just"/>
          <a:r>
            <a:rPr lang="es-EC" sz="1500" dirty="0" smtClean="0">
              <a:latin typeface="Times New Roman" panose="02020603050405020304" pitchFamily="18" charset="0"/>
              <a:ea typeface="Calibri" panose="020F0502020204030204" pitchFamily="34" charset="0"/>
              <a:cs typeface="Times New Roman" panose="02020603050405020304" pitchFamily="18" charset="0"/>
            </a:rPr>
            <a:t>Se enfoca en garantizar fuentes de trabajo a través de la mejora en la producción local y en el desarrollo, impulso y dinamización de emprendimientos en actividades de diferentes sectores económicos.</a:t>
          </a:r>
          <a:endParaRPr lang="es-EC" sz="1500" dirty="0">
            <a:latin typeface="Times New Roman" panose="02020603050405020304" pitchFamily="18" charset="0"/>
            <a:cs typeface="Times New Roman" panose="02020603050405020304" pitchFamily="18" charset="0"/>
          </a:endParaRPr>
        </a:p>
      </dgm:t>
    </dgm:pt>
    <dgm:pt modelId="{A66922AB-51EF-4956-8883-1FE69D5191B4}" type="parTrans" cxnId="{85F828C1-4E52-4485-8230-50EC5937DB2D}">
      <dgm:prSet/>
      <dgm:spPr/>
      <dgm:t>
        <a:bodyPr/>
        <a:lstStyle/>
        <a:p>
          <a:endParaRPr lang="es-EC" sz="1500">
            <a:latin typeface="Times New Roman" panose="02020603050405020304" pitchFamily="18" charset="0"/>
            <a:cs typeface="Times New Roman" panose="02020603050405020304" pitchFamily="18" charset="0"/>
          </a:endParaRPr>
        </a:p>
      </dgm:t>
    </dgm:pt>
    <dgm:pt modelId="{6B2C3917-8898-41E9-B26E-7154ABB8F1F2}" type="sibTrans" cxnId="{85F828C1-4E52-4485-8230-50EC5937DB2D}">
      <dgm:prSet/>
      <dgm:spPr/>
      <dgm:t>
        <a:bodyPr/>
        <a:lstStyle/>
        <a:p>
          <a:endParaRPr lang="es-EC" sz="1500">
            <a:latin typeface="Times New Roman" panose="02020603050405020304" pitchFamily="18" charset="0"/>
            <a:cs typeface="Times New Roman" panose="02020603050405020304" pitchFamily="18" charset="0"/>
          </a:endParaRPr>
        </a:p>
      </dgm:t>
    </dgm:pt>
    <dgm:pt modelId="{07DE5C8B-AD51-4CA3-80D2-766A5504C551}" type="pres">
      <dgm:prSet presAssocID="{0D4B768A-4462-4515-AA1B-9BD575DECFF1}" presName="list" presStyleCnt="0">
        <dgm:presLayoutVars>
          <dgm:dir/>
          <dgm:animLvl val="lvl"/>
        </dgm:presLayoutVars>
      </dgm:prSet>
      <dgm:spPr/>
      <dgm:t>
        <a:bodyPr/>
        <a:lstStyle/>
        <a:p>
          <a:endParaRPr lang="es-EC"/>
        </a:p>
      </dgm:t>
    </dgm:pt>
    <dgm:pt modelId="{9E00E1BA-0539-4E96-8A9E-24DB8753A679}" type="pres">
      <dgm:prSet presAssocID="{1499D9E7-065B-44BA-AB4C-07CE2E2A6327}" presName="posSpace" presStyleCnt="0"/>
      <dgm:spPr/>
    </dgm:pt>
    <dgm:pt modelId="{8BB6032D-CA13-4FB7-B8C8-D4C413C691CC}" type="pres">
      <dgm:prSet presAssocID="{1499D9E7-065B-44BA-AB4C-07CE2E2A6327}" presName="vertFlow" presStyleCnt="0"/>
      <dgm:spPr/>
    </dgm:pt>
    <dgm:pt modelId="{B6CAE86D-2D87-4223-BFB0-92A121B66A1F}" type="pres">
      <dgm:prSet presAssocID="{1499D9E7-065B-44BA-AB4C-07CE2E2A6327}" presName="topSpace" presStyleCnt="0"/>
      <dgm:spPr/>
    </dgm:pt>
    <dgm:pt modelId="{86C51546-BCBC-422B-B594-B8E8759D8181}" type="pres">
      <dgm:prSet presAssocID="{1499D9E7-065B-44BA-AB4C-07CE2E2A6327}" presName="firstComp" presStyleCnt="0"/>
      <dgm:spPr/>
    </dgm:pt>
    <dgm:pt modelId="{9031C885-89FF-4F1B-B247-1F0A0DC971F4}" type="pres">
      <dgm:prSet presAssocID="{1499D9E7-065B-44BA-AB4C-07CE2E2A6327}" presName="firstChild" presStyleLbl="bgAccFollowNode1" presStyleIdx="0" presStyleCnt="3" custScaleY="205814"/>
      <dgm:spPr/>
      <dgm:t>
        <a:bodyPr/>
        <a:lstStyle/>
        <a:p>
          <a:endParaRPr lang="es-EC"/>
        </a:p>
      </dgm:t>
    </dgm:pt>
    <dgm:pt modelId="{A2B027D7-0120-4826-89D1-B52B31ADB99A}" type="pres">
      <dgm:prSet presAssocID="{1499D9E7-065B-44BA-AB4C-07CE2E2A6327}" presName="firstChildTx" presStyleLbl="bgAccFollowNode1" presStyleIdx="0" presStyleCnt="3">
        <dgm:presLayoutVars>
          <dgm:bulletEnabled val="1"/>
        </dgm:presLayoutVars>
      </dgm:prSet>
      <dgm:spPr/>
      <dgm:t>
        <a:bodyPr/>
        <a:lstStyle/>
        <a:p>
          <a:endParaRPr lang="es-EC"/>
        </a:p>
      </dgm:t>
    </dgm:pt>
    <dgm:pt modelId="{902156EC-CE2D-4190-A89E-ECECB3D31A15}" type="pres">
      <dgm:prSet presAssocID="{1499D9E7-065B-44BA-AB4C-07CE2E2A6327}" presName="negSpace" presStyleCnt="0"/>
      <dgm:spPr/>
    </dgm:pt>
    <dgm:pt modelId="{A159044C-A9D2-4089-AEB2-A5237D1FE5BF}" type="pres">
      <dgm:prSet presAssocID="{1499D9E7-065B-44BA-AB4C-07CE2E2A6327}" presName="circle" presStyleLbl="node1" presStyleIdx="0" presStyleCnt="3"/>
      <dgm:spPr/>
      <dgm:t>
        <a:bodyPr/>
        <a:lstStyle/>
        <a:p>
          <a:endParaRPr lang="es-EC"/>
        </a:p>
      </dgm:t>
    </dgm:pt>
    <dgm:pt modelId="{00436E63-8618-48A5-BA85-E897C975FF0B}" type="pres">
      <dgm:prSet presAssocID="{664DB60B-4DA8-42B4-95C7-AE2BB0A444F7}" presName="transSpace" presStyleCnt="0"/>
      <dgm:spPr/>
    </dgm:pt>
    <dgm:pt modelId="{ECA4D4CE-74F3-4C35-9EF1-8D32B3BF73AC}" type="pres">
      <dgm:prSet presAssocID="{CA2B3382-3C65-4A47-8298-A801D33405D3}" presName="posSpace" presStyleCnt="0"/>
      <dgm:spPr/>
    </dgm:pt>
    <dgm:pt modelId="{7B64AEAA-C901-4EDF-97CD-2A4FD47E4C44}" type="pres">
      <dgm:prSet presAssocID="{CA2B3382-3C65-4A47-8298-A801D33405D3}" presName="vertFlow" presStyleCnt="0"/>
      <dgm:spPr/>
    </dgm:pt>
    <dgm:pt modelId="{032752DF-7B1B-432F-843A-4A28184338DA}" type="pres">
      <dgm:prSet presAssocID="{CA2B3382-3C65-4A47-8298-A801D33405D3}" presName="topSpace" presStyleCnt="0"/>
      <dgm:spPr/>
    </dgm:pt>
    <dgm:pt modelId="{8FA0C35A-354F-49E2-A17C-1503F6B4BF52}" type="pres">
      <dgm:prSet presAssocID="{CA2B3382-3C65-4A47-8298-A801D33405D3}" presName="firstComp" presStyleCnt="0"/>
      <dgm:spPr/>
    </dgm:pt>
    <dgm:pt modelId="{675339EC-B677-445E-AF42-EFBC9A969FDB}" type="pres">
      <dgm:prSet presAssocID="{CA2B3382-3C65-4A47-8298-A801D33405D3}" presName="firstChild" presStyleLbl="bgAccFollowNode1" presStyleIdx="1" presStyleCnt="3" custScaleX="104448" custScaleY="204093"/>
      <dgm:spPr/>
      <dgm:t>
        <a:bodyPr/>
        <a:lstStyle/>
        <a:p>
          <a:endParaRPr lang="es-EC"/>
        </a:p>
      </dgm:t>
    </dgm:pt>
    <dgm:pt modelId="{D3745594-3934-4150-B086-5D2AA241E387}" type="pres">
      <dgm:prSet presAssocID="{CA2B3382-3C65-4A47-8298-A801D33405D3}" presName="firstChildTx" presStyleLbl="bgAccFollowNode1" presStyleIdx="1" presStyleCnt="3">
        <dgm:presLayoutVars>
          <dgm:bulletEnabled val="1"/>
        </dgm:presLayoutVars>
      </dgm:prSet>
      <dgm:spPr/>
      <dgm:t>
        <a:bodyPr/>
        <a:lstStyle/>
        <a:p>
          <a:endParaRPr lang="es-EC"/>
        </a:p>
      </dgm:t>
    </dgm:pt>
    <dgm:pt modelId="{19D72C07-A62C-482B-8CF6-D4B7A848549A}" type="pres">
      <dgm:prSet presAssocID="{CA2B3382-3C65-4A47-8298-A801D33405D3}" presName="negSpace" presStyleCnt="0"/>
      <dgm:spPr/>
    </dgm:pt>
    <dgm:pt modelId="{1742A4E2-3488-45A9-98B4-E2D1693F6B5D}" type="pres">
      <dgm:prSet presAssocID="{CA2B3382-3C65-4A47-8298-A801D33405D3}" presName="circle" presStyleLbl="node1" presStyleIdx="1" presStyleCnt="3"/>
      <dgm:spPr/>
      <dgm:t>
        <a:bodyPr/>
        <a:lstStyle/>
        <a:p>
          <a:endParaRPr lang="es-EC"/>
        </a:p>
      </dgm:t>
    </dgm:pt>
    <dgm:pt modelId="{1C8789CB-14D4-4A40-868F-F5DFEA71093D}" type="pres">
      <dgm:prSet presAssocID="{7A46AC7E-E60E-47AC-A016-9CBC71907B24}" presName="transSpace" presStyleCnt="0"/>
      <dgm:spPr/>
    </dgm:pt>
    <dgm:pt modelId="{598F1C7C-F932-4011-BF38-860C5BADBDEB}" type="pres">
      <dgm:prSet presAssocID="{DB3009D2-47C7-4530-866B-2C9887916D84}" presName="posSpace" presStyleCnt="0"/>
      <dgm:spPr/>
    </dgm:pt>
    <dgm:pt modelId="{FFD0AB01-85C5-4115-8551-3B44655B5ABC}" type="pres">
      <dgm:prSet presAssocID="{DB3009D2-47C7-4530-866B-2C9887916D84}" presName="vertFlow" presStyleCnt="0"/>
      <dgm:spPr/>
    </dgm:pt>
    <dgm:pt modelId="{189430E7-58B1-4FC8-919C-6746993370E1}" type="pres">
      <dgm:prSet presAssocID="{DB3009D2-47C7-4530-866B-2C9887916D84}" presName="topSpace" presStyleCnt="0"/>
      <dgm:spPr/>
    </dgm:pt>
    <dgm:pt modelId="{FF0DAFC7-754A-47DB-8AEC-506B74083FB6}" type="pres">
      <dgm:prSet presAssocID="{DB3009D2-47C7-4530-866B-2C9887916D84}" presName="firstComp" presStyleCnt="0"/>
      <dgm:spPr/>
    </dgm:pt>
    <dgm:pt modelId="{B8AE84B5-79F9-4C96-A881-01F12CEBC55E}" type="pres">
      <dgm:prSet presAssocID="{DB3009D2-47C7-4530-866B-2C9887916D84}" presName="firstChild" presStyleLbl="bgAccFollowNode1" presStyleIdx="2" presStyleCnt="3" custScaleY="207536"/>
      <dgm:spPr/>
      <dgm:t>
        <a:bodyPr/>
        <a:lstStyle/>
        <a:p>
          <a:endParaRPr lang="es-EC"/>
        </a:p>
      </dgm:t>
    </dgm:pt>
    <dgm:pt modelId="{E80F9A75-A711-4E34-B962-8D0FC697B2FF}" type="pres">
      <dgm:prSet presAssocID="{DB3009D2-47C7-4530-866B-2C9887916D84}" presName="firstChildTx" presStyleLbl="bgAccFollowNode1" presStyleIdx="2" presStyleCnt="3">
        <dgm:presLayoutVars>
          <dgm:bulletEnabled val="1"/>
        </dgm:presLayoutVars>
      </dgm:prSet>
      <dgm:spPr/>
      <dgm:t>
        <a:bodyPr/>
        <a:lstStyle/>
        <a:p>
          <a:endParaRPr lang="es-EC"/>
        </a:p>
      </dgm:t>
    </dgm:pt>
    <dgm:pt modelId="{8DBC2FF3-E7BB-427D-85F4-C2297B33B4C6}" type="pres">
      <dgm:prSet presAssocID="{DB3009D2-47C7-4530-866B-2C9887916D84}" presName="negSpace" presStyleCnt="0"/>
      <dgm:spPr/>
    </dgm:pt>
    <dgm:pt modelId="{99CF3CFA-098B-453F-A86B-06736D7AC67D}" type="pres">
      <dgm:prSet presAssocID="{DB3009D2-47C7-4530-866B-2C9887916D84}" presName="circle" presStyleLbl="node1" presStyleIdx="2" presStyleCnt="3"/>
      <dgm:spPr/>
      <dgm:t>
        <a:bodyPr/>
        <a:lstStyle/>
        <a:p>
          <a:endParaRPr lang="es-EC"/>
        </a:p>
      </dgm:t>
    </dgm:pt>
  </dgm:ptLst>
  <dgm:cxnLst>
    <dgm:cxn modelId="{F2E0A652-545F-4A04-BAD1-E6AC823303BC}" type="presOf" srcId="{5FA7E0F7-7CE0-4FF6-A28D-6875D14F38DA}" destId="{A2B027D7-0120-4826-89D1-B52B31ADB99A}" srcOrd="1" destOrd="0" presId="urn:microsoft.com/office/officeart/2005/8/layout/hList9"/>
    <dgm:cxn modelId="{52CB054C-3EA8-459D-BE7B-AA0AABE81959}" type="presOf" srcId="{10DC68DE-50FC-442B-AAC2-034CE933D268}" destId="{D3745594-3934-4150-B086-5D2AA241E387}" srcOrd="1" destOrd="0" presId="urn:microsoft.com/office/officeart/2005/8/layout/hList9"/>
    <dgm:cxn modelId="{4C6E7BA3-5C3B-4B57-AA13-6608FDD65FA9}" type="presOf" srcId="{414041CE-5A68-4D33-942B-5901B0BDC163}" destId="{B8AE84B5-79F9-4C96-A881-01F12CEBC55E}" srcOrd="0" destOrd="0" presId="urn:microsoft.com/office/officeart/2005/8/layout/hList9"/>
    <dgm:cxn modelId="{ECA2870F-EC60-4D8B-940E-0C8FD0DE2A9C}" type="presOf" srcId="{CA2B3382-3C65-4A47-8298-A801D33405D3}" destId="{1742A4E2-3488-45A9-98B4-E2D1693F6B5D}" srcOrd="0" destOrd="0" presId="urn:microsoft.com/office/officeart/2005/8/layout/hList9"/>
    <dgm:cxn modelId="{EA753D20-7B47-4958-A6C0-5212DE378C46}" srcId="{0D4B768A-4462-4515-AA1B-9BD575DECFF1}" destId="{DB3009D2-47C7-4530-866B-2C9887916D84}" srcOrd="2" destOrd="0" parTransId="{45A61916-EA29-4489-9884-1F97D93B41C7}" sibTransId="{83108109-F10C-4BF8-85C7-F8CD565E3C6C}"/>
    <dgm:cxn modelId="{2931408F-F561-4CCD-B64E-A68335951D47}" type="presOf" srcId="{414041CE-5A68-4D33-942B-5901B0BDC163}" destId="{E80F9A75-A711-4E34-B962-8D0FC697B2FF}" srcOrd="1" destOrd="0" presId="urn:microsoft.com/office/officeart/2005/8/layout/hList9"/>
    <dgm:cxn modelId="{8156CE28-EC1E-473B-AC2E-6C6358C5383E}" srcId="{0D4B768A-4462-4515-AA1B-9BD575DECFF1}" destId="{CA2B3382-3C65-4A47-8298-A801D33405D3}" srcOrd="1" destOrd="0" parTransId="{FE548925-2F5D-4986-AF9A-C1EA9E61AC4E}" sibTransId="{7A46AC7E-E60E-47AC-A016-9CBC71907B24}"/>
    <dgm:cxn modelId="{3C324302-853F-4421-B487-5960F9A55EA4}" srcId="{1499D9E7-065B-44BA-AB4C-07CE2E2A6327}" destId="{5FA7E0F7-7CE0-4FF6-A28D-6875D14F38DA}" srcOrd="0" destOrd="0" parTransId="{9F2554E3-9007-49C3-BE09-11CB35B24F5E}" sibTransId="{B915037D-3988-427D-897C-CC405D6ED6BA}"/>
    <dgm:cxn modelId="{ADAEA8E4-77AB-4BB5-9DEE-912AB6B6A5DE}" type="presOf" srcId="{0D4B768A-4462-4515-AA1B-9BD575DECFF1}" destId="{07DE5C8B-AD51-4CA3-80D2-766A5504C551}" srcOrd="0" destOrd="0" presId="urn:microsoft.com/office/officeart/2005/8/layout/hList9"/>
    <dgm:cxn modelId="{3CDA89CE-9245-4656-AB40-AF9D59AF418B}" type="presOf" srcId="{DB3009D2-47C7-4530-866B-2C9887916D84}" destId="{99CF3CFA-098B-453F-A86B-06736D7AC67D}" srcOrd="0" destOrd="0" presId="urn:microsoft.com/office/officeart/2005/8/layout/hList9"/>
    <dgm:cxn modelId="{F004BEF4-F777-4746-BD64-641621F28031}" type="presOf" srcId="{1499D9E7-065B-44BA-AB4C-07CE2E2A6327}" destId="{A159044C-A9D2-4089-AEB2-A5237D1FE5BF}" srcOrd="0" destOrd="0" presId="urn:microsoft.com/office/officeart/2005/8/layout/hList9"/>
    <dgm:cxn modelId="{BCD88CAE-E12A-4EB0-8B64-BA72D62DF487}" srcId="{CA2B3382-3C65-4A47-8298-A801D33405D3}" destId="{10DC68DE-50FC-442B-AAC2-034CE933D268}" srcOrd="0" destOrd="0" parTransId="{32700072-1846-4B02-BBB4-049A05C3CBFF}" sibTransId="{FF1E4016-7808-4066-AC64-27F2C7A245F7}"/>
    <dgm:cxn modelId="{EC3954B4-456E-4F31-8F9F-799B9F3930C5}" srcId="{0D4B768A-4462-4515-AA1B-9BD575DECFF1}" destId="{1499D9E7-065B-44BA-AB4C-07CE2E2A6327}" srcOrd="0" destOrd="0" parTransId="{5DB568CA-5BD8-464D-BBF7-9954623BD6B6}" sibTransId="{664DB60B-4DA8-42B4-95C7-AE2BB0A444F7}"/>
    <dgm:cxn modelId="{5D312969-D647-45E6-B72D-1E24CF1AD3A3}" type="presOf" srcId="{5FA7E0F7-7CE0-4FF6-A28D-6875D14F38DA}" destId="{9031C885-89FF-4F1B-B247-1F0A0DC971F4}" srcOrd="0" destOrd="0" presId="urn:microsoft.com/office/officeart/2005/8/layout/hList9"/>
    <dgm:cxn modelId="{10227BEB-B62E-42CE-8311-15C1383B32E3}" type="presOf" srcId="{10DC68DE-50FC-442B-AAC2-034CE933D268}" destId="{675339EC-B677-445E-AF42-EFBC9A969FDB}" srcOrd="0" destOrd="0" presId="urn:microsoft.com/office/officeart/2005/8/layout/hList9"/>
    <dgm:cxn modelId="{85F828C1-4E52-4485-8230-50EC5937DB2D}" srcId="{DB3009D2-47C7-4530-866B-2C9887916D84}" destId="{414041CE-5A68-4D33-942B-5901B0BDC163}" srcOrd="0" destOrd="0" parTransId="{A66922AB-51EF-4956-8883-1FE69D5191B4}" sibTransId="{6B2C3917-8898-41E9-B26E-7154ABB8F1F2}"/>
    <dgm:cxn modelId="{1C0C731A-0A80-411B-A513-3E66255117F1}" type="presParOf" srcId="{07DE5C8B-AD51-4CA3-80D2-766A5504C551}" destId="{9E00E1BA-0539-4E96-8A9E-24DB8753A679}" srcOrd="0" destOrd="0" presId="urn:microsoft.com/office/officeart/2005/8/layout/hList9"/>
    <dgm:cxn modelId="{3D297459-6451-4389-AF56-E0DC394105A9}" type="presParOf" srcId="{07DE5C8B-AD51-4CA3-80D2-766A5504C551}" destId="{8BB6032D-CA13-4FB7-B8C8-D4C413C691CC}" srcOrd="1" destOrd="0" presId="urn:microsoft.com/office/officeart/2005/8/layout/hList9"/>
    <dgm:cxn modelId="{77088C35-4A80-4BE7-BCDA-D101A50E71CB}" type="presParOf" srcId="{8BB6032D-CA13-4FB7-B8C8-D4C413C691CC}" destId="{B6CAE86D-2D87-4223-BFB0-92A121B66A1F}" srcOrd="0" destOrd="0" presId="urn:microsoft.com/office/officeart/2005/8/layout/hList9"/>
    <dgm:cxn modelId="{3E537E06-8978-42A1-8D37-E8063EF88A67}" type="presParOf" srcId="{8BB6032D-CA13-4FB7-B8C8-D4C413C691CC}" destId="{86C51546-BCBC-422B-B594-B8E8759D8181}" srcOrd="1" destOrd="0" presId="urn:microsoft.com/office/officeart/2005/8/layout/hList9"/>
    <dgm:cxn modelId="{F5AFCB3F-27B6-4D4B-95F0-53E461649CD5}" type="presParOf" srcId="{86C51546-BCBC-422B-B594-B8E8759D8181}" destId="{9031C885-89FF-4F1B-B247-1F0A0DC971F4}" srcOrd="0" destOrd="0" presId="urn:microsoft.com/office/officeart/2005/8/layout/hList9"/>
    <dgm:cxn modelId="{4D136989-04FE-485A-A12B-646363CF266E}" type="presParOf" srcId="{86C51546-BCBC-422B-B594-B8E8759D8181}" destId="{A2B027D7-0120-4826-89D1-B52B31ADB99A}" srcOrd="1" destOrd="0" presId="urn:microsoft.com/office/officeart/2005/8/layout/hList9"/>
    <dgm:cxn modelId="{03E6F1BE-CF50-4855-A454-8EBB1753DAD0}" type="presParOf" srcId="{07DE5C8B-AD51-4CA3-80D2-766A5504C551}" destId="{902156EC-CE2D-4190-A89E-ECECB3D31A15}" srcOrd="2" destOrd="0" presId="urn:microsoft.com/office/officeart/2005/8/layout/hList9"/>
    <dgm:cxn modelId="{1BF3A513-9C70-4BB9-8F7D-5225705662E7}" type="presParOf" srcId="{07DE5C8B-AD51-4CA3-80D2-766A5504C551}" destId="{A159044C-A9D2-4089-AEB2-A5237D1FE5BF}" srcOrd="3" destOrd="0" presId="urn:microsoft.com/office/officeart/2005/8/layout/hList9"/>
    <dgm:cxn modelId="{61041319-71A4-4FCE-8BAB-AFE222E083C6}" type="presParOf" srcId="{07DE5C8B-AD51-4CA3-80D2-766A5504C551}" destId="{00436E63-8618-48A5-BA85-E897C975FF0B}" srcOrd="4" destOrd="0" presId="urn:microsoft.com/office/officeart/2005/8/layout/hList9"/>
    <dgm:cxn modelId="{872FDA91-1F5D-4266-B443-4A074819A586}" type="presParOf" srcId="{07DE5C8B-AD51-4CA3-80D2-766A5504C551}" destId="{ECA4D4CE-74F3-4C35-9EF1-8D32B3BF73AC}" srcOrd="5" destOrd="0" presId="urn:microsoft.com/office/officeart/2005/8/layout/hList9"/>
    <dgm:cxn modelId="{FF9212E7-5733-46F4-9218-156DA16561B8}" type="presParOf" srcId="{07DE5C8B-AD51-4CA3-80D2-766A5504C551}" destId="{7B64AEAA-C901-4EDF-97CD-2A4FD47E4C44}" srcOrd="6" destOrd="0" presId="urn:microsoft.com/office/officeart/2005/8/layout/hList9"/>
    <dgm:cxn modelId="{D050D6A4-AC64-44F9-82A9-01E4C6144A52}" type="presParOf" srcId="{7B64AEAA-C901-4EDF-97CD-2A4FD47E4C44}" destId="{032752DF-7B1B-432F-843A-4A28184338DA}" srcOrd="0" destOrd="0" presId="urn:microsoft.com/office/officeart/2005/8/layout/hList9"/>
    <dgm:cxn modelId="{58CAE720-CF8F-460D-836A-62E676B85A18}" type="presParOf" srcId="{7B64AEAA-C901-4EDF-97CD-2A4FD47E4C44}" destId="{8FA0C35A-354F-49E2-A17C-1503F6B4BF52}" srcOrd="1" destOrd="0" presId="urn:microsoft.com/office/officeart/2005/8/layout/hList9"/>
    <dgm:cxn modelId="{2376A790-AC3E-440F-B62F-957AAC433372}" type="presParOf" srcId="{8FA0C35A-354F-49E2-A17C-1503F6B4BF52}" destId="{675339EC-B677-445E-AF42-EFBC9A969FDB}" srcOrd="0" destOrd="0" presId="urn:microsoft.com/office/officeart/2005/8/layout/hList9"/>
    <dgm:cxn modelId="{E38C998B-0955-4A68-93BA-7BD414B07C0F}" type="presParOf" srcId="{8FA0C35A-354F-49E2-A17C-1503F6B4BF52}" destId="{D3745594-3934-4150-B086-5D2AA241E387}" srcOrd="1" destOrd="0" presId="urn:microsoft.com/office/officeart/2005/8/layout/hList9"/>
    <dgm:cxn modelId="{4F616E5F-44CF-49F8-8186-3240B69D1266}" type="presParOf" srcId="{07DE5C8B-AD51-4CA3-80D2-766A5504C551}" destId="{19D72C07-A62C-482B-8CF6-D4B7A848549A}" srcOrd="7" destOrd="0" presId="urn:microsoft.com/office/officeart/2005/8/layout/hList9"/>
    <dgm:cxn modelId="{9211EA1E-C9A0-4A86-A454-99537F991FCD}" type="presParOf" srcId="{07DE5C8B-AD51-4CA3-80D2-766A5504C551}" destId="{1742A4E2-3488-45A9-98B4-E2D1693F6B5D}" srcOrd="8" destOrd="0" presId="urn:microsoft.com/office/officeart/2005/8/layout/hList9"/>
    <dgm:cxn modelId="{E95D4FCF-4CB5-405D-9C45-B7455E9A6B86}" type="presParOf" srcId="{07DE5C8B-AD51-4CA3-80D2-766A5504C551}" destId="{1C8789CB-14D4-4A40-868F-F5DFEA71093D}" srcOrd="9" destOrd="0" presId="urn:microsoft.com/office/officeart/2005/8/layout/hList9"/>
    <dgm:cxn modelId="{AEC6C059-848A-4E11-AF50-EC98F3D0827C}" type="presParOf" srcId="{07DE5C8B-AD51-4CA3-80D2-766A5504C551}" destId="{598F1C7C-F932-4011-BF38-860C5BADBDEB}" srcOrd="10" destOrd="0" presId="urn:microsoft.com/office/officeart/2005/8/layout/hList9"/>
    <dgm:cxn modelId="{929FFFFD-90B0-4793-8C05-36E3E29FE7D4}" type="presParOf" srcId="{07DE5C8B-AD51-4CA3-80D2-766A5504C551}" destId="{FFD0AB01-85C5-4115-8551-3B44655B5ABC}" srcOrd="11" destOrd="0" presId="urn:microsoft.com/office/officeart/2005/8/layout/hList9"/>
    <dgm:cxn modelId="{119936FF-931B-4C23-883E-CC0B2CD4EEC1}" type="presParOf" srcId="{FFD0AB01-85C5-4115-8551-3B44655B5ABC}" destId="{189430E7-58B1-4FC8-919C-6746993370E1}" srcOrd="0" destOrd="0" presId="urn:microsoft.com/office/officeart/2005/8/layout/hList9"/>
    <dgm:cxn modelId="{116C5721-6C62-4F3D-B6A5-5D0FCBC0F6CC}" type="presParOf" srcId="{FFD0AB01-85C5-4115-8551-3B44655B5ABC}" destId="{FF0DAFC7-754A-47DB-8AEC-506B74083FB6}" srcOrd="1" destOrd="0" presId="urn:microsoft.com/office/officeart/2005/8/layout/hList9"/>
    <dgm:cxn modelId="{E8D1B566-FD96-46D1-99F6-A03CAB87718C}" type="presParOf" srcId="{FF0DAFC7-754A-47DB-8AEC-506B74083FB6}" destId="{B8AE84B5-79F9-4C96-A881-01F12CEBC55E}" srcOrd="0" destOrd="0" presId="urn:microsoft.com/office/officeart/2005/8/layout/hList9"/>
    <dgm:cxn modelId="{5C035FB9-0407-4907-B40E-3B82B7307C4C}" type="presParOf" srcId="{FF0DAFC7-754A-47DB-8AEC-506B74083FB6}" destId="{E80F9A75-A711-4E34-B962-8D0FC697B2FF}" srcOrd="1" destOrd="0" presId="urn:microsoft.com/office/officeart/2005/8/layout/hList9"/>
    <dgm:cxn modelId="{CD018973-2D2F-441F-A3B8-35B94668F492}" type="presParOf" srcId="{07DE5C8B-AD51-4CA3-80D2-766A5504C551}" destId="{8DBC2FF3-E7BB-427D-85F4-C2297B33B4C6}" srcOrd="12" destOrd="0" presId="urn:microsoft.com/office/officeart/2005/8/layout/hList9"/>
    <dgm:cxn modelId="{BED72681-B3F4-424B-B718-3043BBCB0EA4}" type="presParOf" srcId="{07DE5C8B-AD51-4CA3-80D2-766A5504C551}" destId="{99CF3CFA-098B-453F-A86B-06736D7AC67D}" srcOrd="13"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2C5A1-5454-48B3-9C9D-714FB6C41357}">
      <dsp:nvSpPr>
        <dsp:cNvPr id="0" name=""/>
        <dsp:cNvSpPr/>
      </dsp:nvSpPr>
      <dsp:spPr>
        <a:xfrm>
          <a:off x="0" y="3921"/>
          <a:ext cx="2743198" cy="1437151"/>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dirty="0" smtClean="0">
              <a:latin typeface="Times New Roman" panose="02020603050405020304" pitchFamily="18" charset="0"/>
              <a:cs typeface="Times New Roman" panose="02020603050405020304" pitchFamily="18" charset="0"/>
            </a:rPr>
            <a:t>Límites:</a:t>
          </a:r>
          <a:endParaRPr lang="es-EC" sz="1200" kern="1200" dirty="0">
            <a:latin typeface="Times New Roman" panose="02020603050405020304" pitchFamily="18" charset="0"/>
            <a:cs typeface="Times New Roman" panose="02020603050405020304" pitchFamily="18" charset="0"/>
          </a:endParaRPr>
        </a:p>
        <a:p>
          <a:pPr marL="114300" lvl="1" indent="-114300" algn="ctr" defTabSz="533400">
            <a:lnSpc>
              <a:spcPct val="90000"/>
            </a:lnSpc>
            <a:spcBef>
              <a:spcPct val="0"/>
            </a:spcBef>
            <a:spcAft>
              <a:spcPct val="15000"/>
            </a:spcAft>
            <a:buChar char="••"/>
          </a:pPr>
          <a:r>
            <a:rPr lang="es-EC" sz="1200" b="1" kern="1200" dirty="0" smtClean="0">
              <a:latin typeface="Times New Roman" panose="02020603050405020304" pitchFamily="18" charset="0"/>
              <a:cs typeface="Times New Roman" panose="02020603050405020304" pitchFamily="18" charset="0"/>
            </a:rPr>
            <a:t>Norte:</a:t>
          </a:r>
          <a:r>
            <a:rPr lang="es-EC" sz="1200" kern="1200" dirty="0" smtClean="0">
              <a:latin typeface="Times New Roman" panose="02020603050405020304" pitchFamily="18" charset="0"/>
              <a:cs typeface="Times New Roman" panose="02020603050405020304" pitchFamily="18" charset="0"/>
            </a:rPr>
            <a:t> Cantón </a:t>
          </a:r>
          <a:r>
            <a:rPr lang="es-EC" sz="1200" kern="1200" dirty="0" err="1" smtClean="0">
              <a:latin typeface="Times New Roman" panose="02020603050405020304" pitchFamily="18" charset="0"/>
              <a:cs typeface="Times New Roman" panose="02020603050405020304" pitchFamily="18" charset="0"/>
            </a:rPr>
            <a:t>Píllaro</a:t>
          </a:r>
          <a:r>
            <a:rPr lang="es-EC" sz="1200" kern="1200" dirty="0" smtClean="0">
              <a:latin typeface="Times New Roman" panose="02020603050405020304" pitchFamily="18" charset="0"/>
              <a:cs typeface="Times New Roman" panose="02020603050405020304" pitchFamily="18" charset="0"/>
            </a:rPr>
            <a:t> y Provincia de Napo.</a:t>
          </a:r>
          <a:endParaRPr lang="es-EC" sz="1200" kern="1200" dirty="0">
            <a:latin typeface="Times New Roman" panose="02020603050405020304" pitchFamily="18" charset="0"/>
            <a:cs typeface="Times New Roman" panose="02020603050405020304" pitchFamily="18" charset="0"/>
          </a:endParaRPr>
        </a:p>
        <a:p>
          <a:pPr marL="114300" lvl="1" indent="-114300" algn="ctr" defTabSz="533400">
            <a:lnSpc>
              <a:spcPct val="90000"/>
            </a:lnSpc>
            <a:spcBef>
              <a:spcPct val="0"/>
            </a:spcBef>
            <a:spcAft>
              <a:spcPct val="15000"/>
            </a:spcAft>
            <a:buChar char="••"/>
          </a:pPr>
          <a:r>
            <a:rPr lang="es-EC" sz="1200" b="1" kern="1200" dirty="0" smtClean="0">
              <a:latin typeface="Times New Roman" panose="02020603050405020304" pitchFamily="18" charset="0"/>
              <a:cs typeface="Times New Roman" panose="02020603050405020304" pitchFamily="18" charset="0"/>
            </a:rPr>
            <a:t>Sur: </a:t>
          </a:r>
          <a:r>
            <a:rPr lang="es-EC" sz="1200" kern="1200" dirty="0" smtClean="0">
              <a:latin typeface="Times New Roman" panose="02020603050405020304" pitchFamily="18" charset="0"/>
              <a:cs typeface="Times New Roman" panose="02020603050405020304" pitchFamily="18" charset="0"/>
            </a:rPr>
            <a:t>Cantón Baños y </a:t>
          </a:r>
          <a:r>
            <a:rPr lang="es-EC" sz="1200" kern="1200" dirty="0" err="1" smtClean="0">
              <a:latin typeface="Times New Roman" panose="02020603050405020304" pitchFamily="18" charset="0"/>
              <a:cs typeface="Times New Roman" panose="02020603050405020304" pitchFamily="18" charset="0"/>
            </a:rPr>
            <a:t>Pelileo</a:t>
          </a:r>
          <a:r>
            <a:rPr lang="es-EC" sz="1200" kern="1200" dirty="0" smtClean="0">
              <a:latin typeface="Times New Roman" panose="02020603050405020304" pitchFamily="18" charset="0"/>
              <a:cs typeface="Times New Roman" panose="02020603050405020304" pitchFamily="18" charset="0"/>
            </a:rPr>
            <a:t>.</a:t>
          </a:r>
          <a:endParaRPr lang="es-EC" sz="1200" kern="1200" dirty="0">
            <a:latin typeface="Times New Roman" panose="02020603050405020304" pitchFamily="18" charset="0"/>
            <a:cs typeface="Times New Roman" panose="02020603050405020304" pitchFamily="18" charset="0"/>
          </a:endParaRPr>
        </a:p>
        <a:p>
          <a:pPr marL="114300" lvl="1" indent="-114300" algn="ctr" defTabSz="533400">
            <a:lnSpc>
              <a:spcPct val="90000"/>
            </a:lnSpc>
            <a:spcBef>
              <a:spcPct val="0"/>
            </a:spcBef>
            <a:spcAft>
              <a:spcPct val="15000"/>
            </a:spcAft>
            <a:buChar char="••"/>
          </a:pPr>
          <a:r>
            <a:rPr lang="es-EC" sz="1200" b="1" kern="1200" dirty="0" smtClean="0">
              <a:latin typeface="Times New Roman" panose="02020603050405020304" pitchFamily="18" charset="0"/>
              <a:cs typeface="Times New Roman" panose="02020603050405020304" pitchFamily="18" charset="0"/>
            </a:rPr>
            <a:t>Este: </a:t>
          </a:r>
          <a:r>
            <a:rPr lang="es-EC" sz="1200" kern="1200" dirty="0" smtClean="0">
              <a:latin typeface="Times New Roman" panose="02020603050405020304" pitchFamily="18" charset="0"/>
              <a:cs typeface="Times New Roman" panose="02020603050405020304" pitchFamily="18" charset="0"/>
            </a:rPr>
            <a:t>Cantón Baños.</a:t>
          </a:r>
          <a:endParaRPr lang="es-EC" sz="1200" kern="1200" dirty="0">
            <a:latin typeface="Times New Roman" panose="02020603050405020304" pitchFamily="18" charset="0"/>
            <a:cs typeface="Times New Roman" panose="02020603050405020304" pitchFamily="18" charset="0"/>
          </a:endParaRPr>
        </a:p>
        <a:p>
          <a:pPr marL="114300" lvl="1" indent="-114300" algn="ctr" defTabSz="533400">
            <a:lnSpc>
              <a:spcPct val="90000"/>
            </a:lnSpc>
            <a:spcBef>
              <a:spcPct val="0"/>
            </a:spcBef>
            <a:spcAft>
              <a:spcPct val="15000"/>
            </a:spcAft>
            <a:buChar char="••"/>
          </a:pPr>
          <a:r>
            <a:rPr lang="es-EC" sz="1200" b="1" kern="1200" dirty="0" smtClean="0">
              <a:latin typeface="Times New Roman" panose="02020603050405020304" pitchFamily="18" charset="0"/>
              <a:cs typeface="Times New Roman" panose="02020603050405020304" pitchFamily="18" charset="0"/>
            </a:rPr>
            <a:t>Oeste: </a:t>
          </a:r>
          <a:r>
            <a:rPr lang="es-EC" sz="1200" kern="1200" dirty="0" smtClean="0">
              <a:latin typeface="Times New Roman" panose="02020603050405020304" pitchFamily="18" charset="0"/>
              <a:cs typeface="Times New Roman" panose="02020603050405020304" pitchFamily="18" charset="0"/>
            </a:rPr>
            <a:t>Cantón </a:t>
          </a:r>
          <a:r>
            <a:rPr lang="es-EC" sz="1200" kern="1200" dirty="0" err="1" smtClean="0">
              <a:latin typeface="Times New Roman" panose="02020603050405020304" pitchFamily="18" charset="0"/>
              <a:cs typeface="Times New Roman" panose="02020603050405020304" pitchFamily="18" charset="0"/>
            </a:rPr>
            <a:t>Píllaro</a:t>
          </a:r>
          <a:r>
            <a:rPr lang="es-EC" sz="1200" kern="1200" dirty="0" smtClean="0">
              <a:latin typeface="Times New Roman" panose="02020603050405020304" pitchFamily="18" charset="0"/>
              <a:cs typeface="Times New Roman" panose="02020603050405020304" pitchFamily="18" charset="0"/>
            </a:rPr>
            <a:t> y </a:t>
          </a:r>
          <a:r>
            <a:rPr lang="es-EC" sz="1200" kern="1200" dirty="0" err="1" smtClean="0">
              <a:latin typeface="Times New Roman" panose="02020603050405020304" pitchFamily="18" charset="0"/>
              <a:cs typeface="Times New Roman" panose="02020603050405020304" pitchFamily="18" charset="0"/>
            </a:rPr>
            <a:t>Pelileo</a:t>
          </a:r>
          <a:endParaRPr lang="es-EC" sz="1200" kern="1200" dirty="0">
            <a:latin typeface="Times New Roman" panose="02020603050405020304" pitchFamily="18" charset="0"/>
            <a:cs typeface="Times New Roman" panose="02020603050405020304" pitchFamily="18" charset="0"/>
          </a:endParaRPr>
        </a:p>
      </dsp:txBody>
      <dsp:txXfrm>
        <a:off x="42093" y="46014"/>
        <a:ext cx="2659012" cy="1352965"/>
      </dsp:txXfrm>
    </dsp:sp>
    <dsp:sp modelId="{BCDA9118-89CE-4B9E-BD4A-E66BC302129D}">
      <dsp:nvSpPr>
        <dsp:cNvPr id="0" name=""/>
        <dsp:cNvSpPr/>
      </dsp:nvSpPr>
      <dsp:spPr>
        <a:xfrm rot="5400000">
          <a:off x="1157148" y="1469666"/>
          <a:ext cx="428901" cy="51468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s-EC" sz="2100" kern="1200"/>
        </a:p>
      </dsp:txBody>
      <dsp:txXfrm rot="-5400000">
        <a:off x="1217194" y="1512556"/>
        <a:ext cx="308809" cy="300231"/>
      </dsp:txXfrm>
    </dsp:sp>
    <dsp:sp modelId="{D86A5A59-874F-4DBE-BAEB-6CBB31B0F86C}">
      <dsp:nvSpPr>
        <dsp:cNvPr id="0" name=""/>
        <dsp:cNvSpPr/>
      </dsp:nvSpPr>
      <dsp:spPr>
        <a:xfrm>
          <a:off x="0" y="2012941"/>
          <a:ext cx="2743198" cy="527342"/>
        </a:xfrm>
        <a:prstGeom prst="roundRect">
          <a:avLst>
            <a:gd name="adj" fmla="val 10000"/>
          </a:avLst>
        </a:prstGeom>
        <a:solidFill>
          <a:schemeClr val="accent5">
            <a:hueOff val="-1838336"/>
            <a:satOff val="-2557"/>
            <a:lumOff val="-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dirty="0" smtClean="0">
              <a:latin typeface="Times New Roman" panose="02020603050405020304" pitchFamily="18" charset="0"/>
              <a:cs typeface="Times New Roman" panose="02020603050405020304" pitchFamily="18" charset="0"/>
            </a:rPr>
            <a:t>Superficie:</a:t>
          </a:r>
          <a:endParaRPr lang="es-EC" sz="1200" b="1" kern="1200" dirty="0">
            <a:latin typeface="Times New Roman" panose="02020603050405020304" pitchFamily="18" charset="0"/>
            <a:cs typeface="Times New Roman" panose="02020603050405020304" pitchFamily="18" charset="0"/>
          </a:endParaRPr>
        </a:p>
        <a:p>
          <a:pPr marL="114300" lvl="1" indent="-114300" algn="ctr" defTabSz="533400">
            <a:lnSpc>
              <a:spcPct val="90000"/>
            </a:lnSpc>
            <a:spcBef>
              <a:spcPct val="0"/>
            </a:spcBef>
            <a:spcAft>
              <a:spcPct val="15000"/>
            </a:spcAft>
            <a:buChar char="••"/>
          </a:pPr>
          <a:r>
            <a:rPr lang="es-EC" sz="1200" kern="1200" dirty="0" smtClean="0">
              <a:latin typeface="Times New Roman" panose="02020603050405020304" pitchFamily="18" charset="0"/>
              <a:cs typeface="Times New Roman" panose="02020603050405020304" pitchFamily="18" charset="0"/>
            </a:rPr>
            <a:t>321, 7215km²</a:t>
          </a:r>
          <a:endParaRPr lang="es-EC" sz="1200" kern="1200" dirty="0">
            <a:latin typeface="Times New Roman" panose="02020603050405020304" pitchFamily="18" charset="0"/>
            <a:cs typeface="Times New Roman" panose="02020603050405020304" pitchFamily="18" charset="0"/>
          </a:endParaRPr>
        </a:p>
      </dsp:txBody>
      <dsp:txXfrm>
        <a:off x="15445" y="2028386"/>
        <a:ext cx="2712308" cy="496452"/>
      </dsp:txXfrm>
    </dsp:sp>
    <dsp:sp modelId="{EDD64A3B-4454-4BB4-A9AE-1C49CCF14ED0}">
      <dsp:nvSpPr>
        <dsp:cNvPr id="0" name=""/>
        <dsp:cNvSpPr/>
      </dsp:nvSpPr>
      <dsp:spPr>
        <a:xfrm rot="5400000">
          <a:off x="1157148" y="2568877"/>
          <a:ext cx="428901" cy="514681"/>
        </a:xfrm>
        <a:prstGeom prst="rightArrow">
          <a:avLst>
            <a:gd name="adj1" fmla="val 60000"/>
            <a:gd name="adj2" fmla="val 50000"/>
          </a:avLst>
        </a:prstGeom>
        <a:solidFill>
          <a:schemeClr val="accent5">
            <a:hueOff val="-2451115"/>
            <a:satOff val="-3409"/>
            <a:lumOff val="-130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s-EC" sz="2100" kern="1200"/>
        </a:p>
      </dsp:txBody>
      <dsp:txXfrm rot="-5400000">
        <a:off x="1217194" y="2611767"/>
        <a:ext cx="308809" cy="300231"/>
      </dsp:txXfrm>
    </dsp:sp>
    <dsp:sp modelId="{DD09F938-27B8-4D28-BFB5-EFC3A6B100E5}">
      <dsp:nvSpPr>
        <dsp:cNvPr id="0" name=""/>
        <dsp:cNvSpPr/>
      </dsp:nvSpPr>
      <dsp:spPr>
        <a:xfrm>
          <a:off x="0" y="3112152"/>
          <a:ext cx="2743198" cy="548330"/>
        </a:xfrm>
        <a:prstGeom prst="roundRect">
          <a:avLst>
            <a:gd name="adj" fmla="val 10000"/>
          </a:avLst>
        </a:prstGeom>
        <a:solidFill>
          <a:schemeClr val="accent5">
            <a:hueOff val="-3676673"/>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dirty="0" smtClean="0">
              <a:latin typeface="Times New Roman" panose="02020603050405020304" pitchFamily="18" charset="0"/>
              <a:cs typeface="Times New Roman" panose="02020603050405020304" pitchFamily="18" charset="0"/>
            </a:rPr>
            <a:t>Población 2010:</a:t>
          </a:r>
          <a:endParaRPr lang="es-EC" sz="1200" b="1" kern="1200" dirty="0">
            <a:latin typeface="Times New Roman" panose="02020603050405020304" pitchFamily="18" charset="0"/>
            <a:cs typeface="Times New Roman" panose="02020603050405020304" pitchFamily="18" charset="0"/>
          </a:endParaRPr>
        </a:p>
        <a:p>
          <a:pPr marL="114300" lvl="1" indent="-114300" algn="ctr" defTabSz="533400">
            <a:lnSpc>
              <a:spcPct val="90000"/>
            </a:lnSpc>
            <a:spcBef>
              <a:spcPct val="0"/>
            </a:spcBef>
            <a:spcAft>
              <a:spcPct val="15000"/>
            </a:spcAft>
            <a:buChar char="••"/>
          </a:pPr>
          <a:r>
            <a:rPr lang="es-EC" sz="1200" kern="1200" dirty="0" smtClean="0">
              <a:latin typeface="Times New Roman" panose="02020603050405020304" pitchFamily="18" charset="0"/>
              <a:cs typeface="Times New Roman" panose="02020603050405020304" pitchFamily="18" charset="0"/>
            </a:rPr>
            <a:t>13.497 habitantes</a:t>
          </a:r>
          <a:endParaRPr lang="es-EC" sz="1200" kern="1200" dirty="0">
            <a:latin typeface="Times New Roman" panose="02020603050405020304" pitchFamily="18" charset="0"/>
            <a:cs typeface="Times New Roman" panose="02020603050405020304" pitchFamily="18" charset="0"/>
          </a:endParaRPr>
        </a:p>
      </dsp:txBody>
      <dsp:txXfrm>
        <a:off x="16060" y="3128212"/>
        <a:ext cx="2711078" cy="516210"/>
      </dsp:txXfrm>
    </dsp:sp>
    <dsp:sp modelId="{8D0E9AC6-0B15-4332-9E7A-E1AE71411131}">
      <dsp:nvSpPr>
        <dsp:cNvPr id="0" name=""/>
        <dsp:cNvSpPr/>
      </dsp:nvSpPr>
      <dsp:spPr>
        <a:xfrm rot="5400000">
          <a:off x="1157148" y="3689076"/>
          <a:ext cx="428901" cy="514681"/>
        </a:xfrm>
        <a:prstGeom prst="rightArrow">
          <a:avLst>
            <a:gd name="adj1" fmla="val 60000"/>
            <a:gd name="adj2" fmla="val 50000"/>
          </a:avLst>
        </a:prstGeom>
        <a:solidFill>
          <a:schemeClr val="accent5">
            <a:hueOff val="-4902231"/>
            <a:satOff val="-6819"/>
            <a:lumOff val="-26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s-EC" sz="2100" kern="1200"/>
        </a:p>
      </dsp:txBody>
      <dsp:txXfrm rot="-5400000">
        <a:off x="1217194" y="3731966"/>
        <a:ext cx="308809" cy="300231"/>
      </dsp:txXfrm>
    </dsp:sp>
    <dsp:sp modelId="{08F7E14E-C4F7-4A6E-8BFB-FA24919626D3}">
      <dsp:nvSpPr>
        <dsp:cNvPr id="0" name=""/>
        <dsp:cNvSpPr/>
      </dsp:nvSpPr>
      <dsp:spPr>
        <a:xfrm>
          <a:off x="0" y="4232351"/>
          <a:ext cx="2743198" cy="595200"/>
        </a:xfrm>
        <a:prstGeom prst="roundRect">
          <a:avLst>
            <a:gd name="adj" fmla="val 10000"/>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dirty="0" smtClean="0">
              <a:latin typeface="Times New Roman" panose="02020603050405020304" pitchFamily="18" charset="0"/>
              <a:cs typeface="Times New Roman" panose="02020603050405020304" pitchFamily="18" charset="0"/>
            </a:rPr>
            <a:t>Altura promedio:</a:t>
          </a:r>
          <a:endParaRPr lang="es-EC" sz="1200" b="1" kern="1200" dirty="0">
            <a:latin typeface="Times New Roman" panose="02020603050405020304" pitchFamily="18" charset="0"/>
            <a:cs typeface="Times New Roman" panose="02020603050405020304" pitchFamily="18" charset="0"/>
          </a:endParaRPr>
        </a:p>
        <a:p>
          <a:pPr marL="114300" lvl="1" indent="-114300" algn="ctr" defTabSz="533400">
            <a:lnSpc>
              <a:spcPct val="90000"/>
            </a:lnSpc>
            <a:spcBef>
              <a:spcPct val="0"/>
            </a:spcBef>
            <a:spcAft>
              <a:spcPct val="15000"/>
            </a:spcAft>
            <a:buChar char="••"/>
          </a:pPr>
          <a:r>
            <a:rPr lang="es-EC" sz="1200" kern="1200" dirty="0" smtClean="0">
              <a:latin typeface="Times New Roman" panose="02020603050405020304" pitchFamily="18" charset="0"/>
              <a:cs typeface="Times New Roman" panose="02020603050405020304" pitchFamily="18" charset="0"/>
            </a:rPr>
            <a:t>820 - 4.650 </a:t>
          </a:r>
          <a:r>
            <a:rPr lang="es-EC" sz="1200" kern="1200" dirty="0" err="1" smtClean="0">
              <a:latin typeface="Times New Roman" panose="02020603050405020304" pitchFamily="18" charset="0"/>
              <a:cs typeface="Times New Roman" panose="02020603050405020304" pitchFamily="18" charset="0"/>
            </a:rPr>
            <a:t>m.s.n.m</a:t>
          </a:r>
          <a:endParaRPr lang="es-EC" sz="1200" kern="1200" dirty="0">
            <a:latin typeface="Times New Roman" panose="02020603050405020304" pitchFamily="18" charset="0"/>
            <a:cs typeface="Times New Roman" panose="02020603050405020304" pitchFamily="18" charset="0"/>
          </a:endParaRPr>
        </a:p>
      </dsp:txBody>
      <dsp:txXfrm>
        <a:off x="17433" y="4249784"/>
        <a:ext cx="2708332" cy="560334"/>
      </dsp:txXfrm>
    </dsp:sp>
    <dsp:sp modelId="{E94B455F-84A8-4D9D-AD56-38271742ED2C}">
      <dsp:nvSpPr>
        <dsp:cNvPr id="0" name=""/>
        <dsp:cNvSpPr/>
      </dsp:nvSpPr>
      <dsp:spPr>
        <a:xfrm rot="5400000">
          <a:off x="1157148" y="4856145"/>
          <a:ext cx="428901" cy="514681"/>
        </a:xfrm>
        <a:prstGeom prst="rightArrow">
          <a:avLst>
            <a:gd name="adj1" fmla="val 60000"/>
            <a:gd name="adj2" fmla="val 50000"/>
          </a:avLst>
        </a:prstGeom>
        <a:solidFill>
          <a:schemeClr val="accent5">
            <a:hueOff val="-7353345"/>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s-EC" sz="2100" kern="1200"/>
        </a:p>
      </dsp:txBody>
      <dsp:txXfrm rot="-5400000">
        <a:off x="1217194" y="4899035"/>
        <a:ext cx="308809" cy="300231"/>
      </dsp:txXfrm>
    </dsp:sp>
    <dsp:sp modelId="{F615EEE9-E376-48F1-8787-C2420A785728}">
      <dsp:nvSpPr>
        <dsp:cNvPr id="0" name=""/>
        <dsp:cNvSpPr/>
      </dsp:nvSpPr>
      <dsp:spPr>
        <a:xfrm>
          <a:off x="0" y="5399420"/>
          <a:ext cx="2743198" cy="495180"/>
        </a:xfrm>
        <a:prstGeom prst="roundRect">
          <a:avLst>
            <a:gd name="adj" fmla="val 10000"/>
          </a:avLst>
        </a:prstGeom>
        <a:solidFill>
          <a:schemeClr val="accent5">
            <a:hueOff val="-7353345"/>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b="1" kern="1200" dirty="0" smtClean="0">
              <a:latin typeface="Times New Roman" panose="02020603050405020304" pitchFamily="18" charset="0"/>
              <a:cs typeface="Times New Roman" panose="02020603050405020304" pitchFamily="18" charset="0"/>
            </a:rPr>
            <a:t>Temperatura promedio:</a:t>
          </a:r>
          <a:endParaRPr lang="es-EC" sz="1200" b="1" kern="1200" dirty="0">
            <a:latin typeface="Times New Roman" panose="02020603050405020304" pitchFamily="18" charset="0"/>
            <a:cs typeface="Times New Roman" panose="02020603050405020304" pitchFamily="18" charset="0"/>
          </a:endParaRPr>
        </a:p>
        <a:p>
          <a:pPr marL="114300" lvl="1" indent="-114300" algn="ctr" defTabSz="533400">
            <a:lnSpc>
              <a:spcPct val="90000"/>
            </a:lnSpc>
            <a:spcBef>
              <a:spcPct val="0"/>
            </a:spcBef>
            <a:spcAft>
              <a:spcPct val="15000"/>
            </a:spcAft>
            <a:buChar char="••"/>
          </a:pPr>
          <a:r>
            <a:rPr lang="es-EC" sz="1200" kern="1200" dirty="0" smtClean="0">
              <a:latin typeface="Times New Roman" panose="02020603050405020304" pitchFamily="18" charset="0"/>
              <a:cs typeface="Times New Roman" panose="02020603050405020304" pitchFamily="18" charset="0"/>
            </a:rPr>
            <a:t>11°C a 23°C</a:t>
          </a:r>
          <a:endParaRPr lang="es-EC" sz="1200" kern="1200" dirty="0">
            <a:latin typeface="Times New Roman" panose="02020603050405020304" pitchFamily="18" charset="0"/>
            <a:cs typeface="Times New Roman" panose="02020603050405020304" pitchFamily="18" charset="0"/>
          </a:endParaRPr>
        </a:p>
      </dsp:txBody>
      <dsp:txXfrm>
        <a:off x="14503" y="5413923"/>
        <a:ext cx="2714192" cy="46617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1C885-89FF-4F1B-B247-1F0A0DC971F4}">
      <dsp:nvSpPr>
        <dsp:cNvPr id="0" name=""/>
        <dsp:cNvSpPr/>
      </dsp:nvSpPr>
      <dsp:spPr>
        <a:xfrm>
          <a:off x="1177573" y="1419504"/>
          <a:ext cx="2308215" cy="3168670"/>
        </a:xfrm>
        <a:prstGeom prst="rect">
          <a:avLst/>
        </a:prstGeom>
        <a:solidFill>
          <a:schemeClr val="bg1">
            <a:alpha val="90000"/>
          </a:schemeClr>
        </a:solidFill>
        <a:ln w="28575"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just" defTabSz="666750">
            <a:lnSpc>
              <a:spcPct val="90000"/>
            </a:lnSpc>
            <a:spcBef>
              <a:spcPct val="0"/>
            </a:spcBef>
            <a:spcAft>
              <a:spcPct val="35000"/>
            </a:spcAft>
          </a:pPr>
          <a:r>
            <a:rPr lang="es-EC" sz="1500" kern="1200" dirty="0" smtClean="0">
              <a:latin typeface="Times New Roman" panose="02020603050405020304" pitchFamily="18" charset="0"/>
              <a:ea typeface="Calibri" panose="020F0502020204030204" pitchFamily="34" charset="0"/>
              <a:cs typeface="Times New Roman" panose="02020603050405020304" pitchFamily="18" charset="0"/>
            </a:rPr>
            <a:t>Las estrategias para el eje de asentamientos humanos buscan mejorar la calidad de vida de los pobladores mediante el acceso a servicios básicos en la mayor parte del territorio específicamente en las partes rurales del cantón.</a:t>
          </a:r>
          <a:endParaRPr lang="es-EC" sz="1500" b="1" kern="1200" dirty="0">
            <a:latin typeface="Times New Roman" panose="02020603050405020304" pitchFamily="18" charset="0"/>
            <a:cs typeface="Times New Roman" panose="02020603050405020304" pitchFamily="18" charset="0"/>
          </a:endParaRPr>
        </a:p>
      </dsp:txBody>
      <dsp:txXfrm>
        <a:off x="1546887" y="1419504"/>
        <a:ext cx="1938900" cy="3168670"/>
      </dsp:txXfrm>
    </dsp:sp>
    <dsp:sp modelId="{A159044C-A9D2-4089-AEB2-A5237D1FE5BF}">
      <dsp:nvSpPr>
        <dsp:cNvPr id="0" name=""/>
        <dsp:cNvSpPr/>
      </dsp:nvSpPr>
      <dsp:spPr>
        <a:xfrm>
          <a:off x="-53474" y="803980"/>
          <a:ext cx="1538810" cy="1538810"/>
        </a:xfrm>
        <a:prstGeom prst="ellipse">
          <a:avLst/>
        </a:prstGeom>
        <a:blipFill rotWithShape="0">
          <a:blip xmlns:r="http://schemas.openxmlformats.org/officeDocument/2006/relationships" r:embed="rId1"/>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C" sz="1500" kern="1200" dirty="0">
            <a:latin typeface="Times New Roman" panose="02020603050405020304" pitchFamily="18" charset="0"/>
            <a:cs typeface="Times New Roman" panose="02020603050405020304" pitchFamily="18" charset="0"/>
          </a:endParaRPr>
        </a:p>
      </dsp:txBody>
      <dsp:txXfrm>
        <a:off x="171880" y="1029334"/>
        <a:ext cx="1088102" cy="1088102"/>
      </dsp:txXfrm>
    </dsp:sp>
    <dsp:sp modelId="{675339EC-B677-445E-AF42-EFBC9A969FDB}">
      <dsp:nvSpPr>
        <dsp:cNvPr id="0" name=""/>
        <dsp:cNvSpPr/>
      </dsp:nvSpPr>
      <dsp:spPr>
        <a:xfrm>
          <a:off x="5024598" y="1419504"/>
          <a:ext cx="2518120" cy="3142173"/>
        </a:xfrm>
        <a:prstGeom prst="rect">
          <a:avLst/>
        </a:prstGeom>
        <a:solidFill>
          <a:schemeClr val="bg1">
            <a:alpha val="90000"/>
          </a:schemeClr>
        </a:solidFill>
        <a:ln w="28575"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just" defTabSz="666750">
            <a:lnSpc>
              <a:spcPct val="90000"/>
            </a:lnSpc>
            <a:spcBef>
              <a:spcPct val="0"/>
            </a:spcBef>
            <a:spcAft>
              <a:spcPct val="35000"/>
            </a:spcAft>
          </a:pPr>
          <a:r>
            <a:rPr lang="es-EC" sz="1500" kern="1200" dirty="0" smtClean="0">
              <a:latin typeface="Times New Roman" panose="02020603050405020304" pitchFamily="18" charset="0"/>
              <a:ea typeface="Calibri" panose="020F0502020204030204" pitchFamily="34" charset="0"/>
              <a:cs typeface="Times New Roman" panose="02020603050405020304" pitchFamily="18" charset="0"/>
            </a:rPr>
            <a:t>Las estrategias están encaminadas a mejorar la calidad de vida gracias a la implementación de instalaciones que permitan contar con un mayor acceso a las telecomunicaciones, así como mejorar la disposición de infraestructura y seguridad vial principalmente en las parroquias rurales del cantón.  </a:t>
          </a:r>
          <a:endParaRPr lang="es-EC" sz="1500" kern="1200" dirty="0">
            <a:latin typeface="Times New Roman" panose="02020603050405020304" pitchFamily="18" charset="0"/>
            <a:cs typeface="Times New Roman" panose="02020603050405020304" pitchFamily="18" charset="0"/>
          </a:endParaRPr>
        </a:p>
      </dsp:txBody>
      <dsp:txXfrm>
        <a:off x="5427498" y="1419504"/>
        <a:ext cx="2115221" cy="3142173"/>
      </dsp:txXfrm>
    </dsp:sp>
    <dsp:sp modelId="{1742A4E2-3488-45A9-98B4-E2D1693F6B5D}">
      <dsp:nvSpPr>
        <dsp:cNvPr id="0" name=""/>
        <dsp:cNvSpPr/>
      </dsp:nvSpPr>
      <dsp:spPr>
        <a:xfrm>
          <a:off x="4003456" y="803980"/>
          <a:ext cx="1538810" cy="1538810"/>
        </a:xfrm>
        <a:prstGeom prst="ellipse">
          <a:avLst/>
        </a:prstGeom>
        <a:blipFill rotWithShape="0">
          <a:blip xmlns:r="http://schemas.openxmlformats.org/officeDocument/2006/relationships" r:embed="rId2"/>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C" sz="1500" kern="1200" dirty="0">
            <a:latin typeface="Times New Roman" panose="02020603050405020304" pitchFamily="18" charset="0"/>
            <a:cs typeface="Times New Roman" panose="02020603050405020304" pitchFamily="18" charset="0"/>
          </a:endParaRPr>
        </a:p>
      </dsp:txBody>
      <dsp:txXfrm>
        <a:off x="4228810" y="1029334"/>
        <a:ext cx="1088102" cy="1088102"/>
      </dsp:txXfrm>
    </dsp:sp>
    <dsp:sp modelId="{B8AE84B5-79F9-4C96-A881-01F12CEBC55E}">
      <dsp:nvSpPr>
        <dsp:cNvPr id="0" name=""/>
        <dsp:cNvSpPr/>
      </dsp:nvSpPr>
      <dsp:spPr>
        <a:xfrm>
          <a:off x="9081529" y="1419504"/>
          <a:ext cx="2308215" cy="3195181"/>
        </a:xfrm>
        <a:prstGeom prst="rect">
          <a:avLst/>
        </a:prstGeom>
        <a:solidFill>
          <a:schemeClr val="bg1">
            <a:alpha val="90000"/>
          </a:schemeClr>
        </a:solidFill>
        <a:ln w="28575"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just" defTabSz="666750">
            <a:lnSpc>
              <a:spcPct val="90000"/>
            </a:lnSpc>
            <a:spcBef>
              <a:spcPct val="0"/>
            </a:spcBef>
            <a:spcAft>
              <a:spcPct val="35000"/>
            </a:spcAft>
          </a:pPr>
          <a:r>
            <a:rPr lang="es-EC" sz="1500" kern="1200" dirty="0" smtClean="0">
              <a:latin typeface="Times New Roman" panose="02020603050405020304" pitchFamily="18" charset="0"/>
              <a:ea typeface="Calibri" panose="020F0502020204030204" pitchFamily="34" charset="0"/>
              <a:cs typeface="Times New Roman" panose="02020603050405020304" pitchFamily="18" charset="0"/>
            </a:rPr>
            <a:t>Las estrategias políticas-institucionales buscan consolidar un territorio democrático y una comunidad participativa en la gestión del territorio, y por otra parte se busca perfeccionar las capacidades del GAD en ordenamiento del territorio</a:t>
          </a:r>
          <a:endParaRPr lang="es-EC" sz="1500" kern="1200" dirty="0">
            <a:latin typeface="Times New Roman" panose="02020603050405020304" pitchFamily="18" charset="0"/>
            <a:cs typeface="Times New Roman" panose="02020603050405020304" pitchFamily="18" charset="0"/>
          </a:endParaRPr>
        </a:p>
      </dsp:txBody>
      <dsp:txXfrm>
        <a:off x="9450843" y="1419504"/>
        <a:ext cx="1938900" cy="3195181"/>
      </dsp:txXfrm>
    </dsp:sp>
    <dsp:sp modelId="{99CF3CFA-098B-453F-A86B-06736D7AC67D}">
      <dsp:nvSpPr>
        <dsp:cNvPr id="0" name=""/>
        <dsp:cNvSpPr/>
      </dsp:nvSpPr>
      <dsp:spPr>
        <a:xfrm>
          <a:off x="7850481" y="803980"/>
          <a:ext cx="1538810" cy="1538810"/>
        </a:xfrm>
        <a:prstGeom prst="ellipse">
          <a:avLst/>
        </a:prstGeom>
        <a:blipFill rotWithShape="0">
          <a:blip xmlns:r="http://schemas.openxmlformats.org/officeDocument/2006/relationships" r:embed="rId3"/>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C" sz="1500" kern="1200">
            <a:latin typeface="Times New Roman" panose="02020603050405020304" pitchFamily="18" charset="0"/>
            <a:cs typeface="Times New Roman" panose="02020603050405020304" pitchFamily="18" charset="0"/>
          </a:endParaRPr>
        </a:p>
      </dsp:txBody>
      <dsp:txXfrm>
        <a:off x="8075835" y="1029334"/>
        <a:ext cx="1088102" cy="1088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6282F-DA4E-41A5-B0BF-3730FAE70F8E}">
      <dsp:nvSpPr>
        <dsp:cNvPr id="0" name=""/>
        <dsp:cNvSpPr/>
      </dsp:nvSpPr>
      <dsp:spPr>
        <a:xfrm>
          <a:off x="-6106448" y="-934928"/>
          <a:ext cx="7274095" cy="7274095"/>
        </a:xfrm>
        <a:prstGeom prst="blockArc">
          <a:avLst>
            <a:gd name="adj1" fmla="val 18900000"/>
            <a:gd name="adj2" fmla="val 2700000"/>
            <a:gd name="adj3" fmla="val 297"/>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786B3D-DBE0-4A68-850C-2CFB5BC7ABD5}">
      <dsp:nvSpPr>
        <dsp:cNvPr id="0" name=""/>
        <dsp:cNvSpPr/>
      </dsp:nvSpPr>
      <dsp:spPr>
        <a:xfrm>
          <a:off x="379107" y="245676"/>
          <a:ext cx="10560182" cy="49113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840" tIns="50800" rIns="50800" bIns="50800" numCol="1" spcCol="1270" anchor="ctr" anchorCtr="0">
          <a:noAutofit/>
        </a:bodyPr>
        <a:lstStyle/>
        <a:p>
          <a:pPr lvl="0" algn="l" defTabSz="889000">
            <a:lnSpc>
              <a:spcPct val="90000"/>
            </a:lnSpc>
            <a:spcBef>
              <a:spcPct val="0"/>
            </a:spcBef>
            <a:spcAft>
              <a:spcPct val="35000"/>
            </a:spcAft>
          </a:pPr>
          <a:r>
            <a:rPr lang="es-EC" sz="2000" kern="1200" dirty="0" smtClean="0">
              <a:solidFill>
                <a:schemeClr val="tx1"/>
              </a:solidFill>
              <a:latin typeface="Times New Roman" panose="02020603050405020304" pitchFamily="18" charset="0"/>
              <a:cs typeface="Times New Roman" panose="02020603050405020304" pitchFamily="18" charset="0"/>
            </a:rPr>
            <a:t>Elaborar un diagnóstico integral a través de la recopilación y validación de la información base y temática del cantón Patate.</a:t>
          </a:r>
          <a:endParaRPr lang="es-EC" sz="2000" kern="1200" dirty="0">
            <a:solidFill>
              <a:schemeClr val="tx1"/>
            </a:solidFill>
            <a:latin typeface="Times New Roman" panose="02020603050405020304" pitchFamily="18" charset="0"/>
            <a:cs typeface="Times New Roman" panose="02020603050405020304" pitchFamily="18" charset="0"/>
          </a:endParaRPr>
        </a:p>
      </dsp:txBody>
      <dsp:txXfrm>
        <a:off x="379107" y="245676"/>
        <a:ext cx="10560182" cy="491137"/>
      </dsp:txXfrm>
    </dsp:sp>
    <dsp:sp modelId="{786B0E43-0260-4153-96A6-2468B601041F}">
      <dsp:nvSpPr>
        <dsp:cNvPr id="0" name=""/>
        <dsp:cNvSpPr/>
      </dsp:nvSpPr>
      <dsp:spPr>
        <a:xfrm>
          <a:off x="72146" y="184284"/>
          <a:ext cx="613921" cy="613921"/>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3156C30-FA87-4AD2-ACDA-883433A3F45F}">
      <dsp:nvSpPr>
        <dsp:cNvPr id="0" name=""/>
        <dsp:cNvSpPr/>
      </dsp:nvSpPr>
      <dsp:spPr>
        <a:xfrm>
          <a:off x="823876" y="982814"/>
          <a:ext cx="10115413" cy="491137"/>
        </a:xfrm>
        <a:prstGeom prst="rect">
          <a:avLst/>
        </a:prstGeom>
        <a:solidFill>
          <a:schemeClr val="accent4">
            <a:hueOff val="1732616"/>
            <a:satOff val="-7995"/>
            <a:lumOff val="2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840" tIns="50800" rIns="50800" bIns="50800" numCol="1" spcCol="1270" anchor="ctr" anchorCtr="0">
          <a:noAutofit/>
        </a:bodyPr>
        <a:lstStyle/>
        <a:p>
          <a:pPr lvl="0" algn="l" defTabSz="889000">
            <a:lnSpc>
              <a:spcPct val="90000"/>
            </a:lnSpc>
            <a:spcBef>
              <a:spcPct val="0"/>
            </a:spcBef>
            <a:spcAft>
              <a:spcPct val="35000"/>
            </a:spcAft>
          </a:pPr>
          <a:r>
            <a:rPr lang="es-EC" sz="2000" kern="1200" smtClean="0">
              <a:solidFill>
                <a:schemeClr val="tx1"/>
              </a:solidFill>
              <a:latin typeface="Times New Roman" panose="02020603050405020304" pitchFamily="18" charset="0"/>
              <a:cs typeface="Times New Roman" panose="02020603050405020304" pitchFamily="18" charset="0"/>
            </a:rPr>
            <a:t>Elaborar cartográfica base y temática del cantón Patate.</a:t>
          </a:r>
          <a:endParaRPr lang="es-EC" sz="2000" b="1" kern="1200" dirty="0">
            <a:solidFill>
              <a:schemeClr val="tx1"/>
            </a:solidFill>
            <a:latin typeface="Times New Roman" panose="02020603050405020304" pitchFamily="18" charset="0"/>
            <a:cs typeface="Times New Roman" panose="02020603050405020304" pitchFamily="18" charset="0"/>
          </a:endParaRPr>
        </a:p>
      </dsp:txBody>
      <dsp:txXfrm>
        <a:off x="823876" y="982814"/>
        <a:ext cx="10115413" cy="491137"/>
      </dsp:txXfrm>
    </dsp:sp>
    <dsp:sp modelId="{6CAE99C6-4C82-41A0-A770-1757241A54F1}">
      <dsp:nvSpPr>
        <dsp:cNvPr id="0" name=""/>
        <dsp:cNvSpPr/>
      </dsp:nvSpPr>
      <dsp:spPr>
        <a:xfrm>
          <a:off x="516915" y="921422"/>
          <a:ext cx="613921" cy="613921"/>
        </a:xfrm>
        <a:prstGeom prst="ellipse">
          <a:avLst/>
        </a:prstGeom>
        <a:solidFill>
          <a:schemeClr val="lt1">
            <a:hueOff val="0"/>
            <a:satOff val="0"/>
            <a:lumOff val="0"/>
            <a:alphaOff val="0"/>
          </a:schemeClr>
        </a:solidFill>
        <a:ln w="12700" cap="flat" cmpd="sng" algn="ctr">
          <a:solidFill>
            <a:schemeClr val="accent4">
              <a:hueOff val="1732616"/>
              <a:satOff val="-7995"/>
              <a:lumOff val="294"/>
              <a:alphaOff val="0"/>
            </a:schemeClr>
          </a:solidFill>
          <a:prstDash val="solid"/>
          <a:miter lim="800000"/>
        </a:ln>
        <a:effectLst/>
      </dsp:spPr>
      <dsp:style>
        <a:lnRef idx="2">
          <a:scrgbClr r="0" g="0" b="0"/>
        </a:lnRef>
        <a:fillRef idx="1">
          <a:scrgbClr r="0" g="0" b="0"/>
        </a:fillRef>
        <a:effectRef idx="0">
          <a:scrgbClr r="0" g="0" b="0"/>
        </a:effectRef>
        <a:fontRef idx="minor"/>
      </dsp:style>
    </dsp:sp>
    <dsp:sp modelId="{49C625B1-AB85-4FB0-82FF-17738FD75793}">
      <dsp:nvSpPr>
        <dsp:cNvPr id="0" name=""/>
        <dsp:cNvSpPr/>
      </dsp:nvSpPr>
      <dsp:spPr>
        <a:xfrm>
          <a:off x="1067607" y="1719412"/>
          <a:ext cx="9871682" cy="491137"/>
        </a:xfrm>
        <a:prstGeom prst="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840" tIns="50800" rIns="50800" bIns="50800" numCol="1" spcCol="1270" anchor="ctr" anchorCtr="0">
          <a:noAutofit/>
        </a:bodyPr>
        <a:lstStyle/>
        <a:p>
          <a:pPr lvl="0" algn="l" defTabSz="889000">
            <a:lnSpc>
              <a:spcPct val="90000"/>
            </a:lnSpc>
            <a:spcBef>
              <a:spcPct val="0"/>
            </a:spcBef>
            <a:spcAft>
              <a:spcPct val="35000"/>
            </a:spcAft>
          </a:pPr>
          <a:r>
            <a:rPr lang="es-EC" sz="2000" kern="1200" smtClean="0">
              <a:solidFill>
                <a:schemeClr val="tx1"/>
              </a:solidFill>
              <a:latin typeface="Times New Roman" panose="02020603050405020304" pitchFamily="18" charset="0"/>
              <a:cs typeface="Times New Roman" panose="02020603050405020304" pitchFamily="18" charset="0"/>
            </a:rPr>
            <a:t>Diseñar y estructurar la Geodatabase del proyecto.</a:t>
          </a:r>
          <a:endParaRPr lang="es-EC" sz="2000" kern="1200" dirty="0">
            <a:solidFill>
              <a:schemeClr val="tx1"/>
            </a:solidFill>
            <a:latin typeface="Times New Roman" panose="02020603050405020304" pitchFamily="18" charset="0"/>
            <a:cs typeface="Times New Roman" panose="02020603050405020304" pitchFamily="18" charset="0"/>
          </a:endParaRPr>
        </a:p>
      </dsp:txBody>
      <dsp:txXfrm>
        <a:off x="1067607" y="1719412"/>
        <a:ext cx="9871682" cy="491137"/>
      </dsp:txXfrm>
    </dsp:sp>
    <dsp:sp modelId="{CC7E73C7-EA67-47FD-BB0E-65E44892368F}">
      <dsp:nvSpPr>
        <dsp:cNvPr id="0" name=""/>
        <dsp:cNvSpPr/>
      </dsp:nvSpPr>
      <dsp:spPr>
        <a:xfrm>
          <a:off x="760646" y="1658020"/>
          <a:ext cx="613921" cy="613921"/>
        </a:xfrm>
        <a:prstGeom prst="ellipse">
          <a:avLst/>
        </a:prstGeom>
        <a:solidFill>
          <a:schemeClr val="lt1">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A13E12-0359-477F-B2EE-98FF1128F885}">
      <dsp:nvSpPr>
        <dsp:cNvPr id="0" name=""/>
        <dsp:cNvSpPr/>
      </dsp:nvSpPr>
      <dsp:spPr>
        <a:xfrm>
          <a:off x="1145428" y="2456550"/>
          <a:ext cx="9793861" cy="491137"/>
        </a:xfrm>
        <a:prstGeom prst="rect">
          <a:avLst/>
        </a:prstGeom>
        <a:solidFill>
          <a:schemeClr val="accent4">
            <a:hueOff val="5197847"/>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840" tIns="50800" rIns="50800" bIns="50800" numCol="1" spcCol="1270" anchor="ctr" anchorCtr="0">
          <a:noAutofit/>
        </a:bodyPr>
        <a:lstStyle/>
        <a:p>
          <a:pPr lvl="0" algn="l" defTabSz="889000">
            <a:lnSpc>
              <a:spcPct val="90000"/>
            </a:lnSpc>
            <a:spcBef>
              <a:spcPct val="0"/>
            </a:spcBef>
            <a:spcAft>
              <a:spcPct val="35000"/>
            </a:spcAft>
          </a:pPr>
          <a:r>
            <a:rPr lang="es-EC" sz="2000" kern="1200" smtClean="0">
              <a:solidFill>
                <a:schemeClr val="tx1"/>
              </a:solidFill>
              <a:latin typeface="Times New Roman" panose="02020603050405020304" pitchFamily="18" charset="0"/>
              <a:cs typeface="Times New Roman" panose="02020603050405020304" pitchFamily="18" charset="0"/>
            </a:rPr>
            <a:t>Elaborar una descripción de visión, misión y escenarios territoriales.</a:t>
          </a:r>
          <a:endParaRPr lang="es-EC" sz="2000" kern="1200" dirty="0">
            <a:solidFill>
              <a:schemeClr val="tx1"/>
            </a:solidFill>
            <a:latin typeface="Times New Roman" panose="02020603050405020304" pitchFamily="18" charset="0"/>
            <a:cs typeface="Times New Roman" panose="02020603050405020304" pitchFamily="18" charset="0"/>
          </a:endParaRPr>
        </a:p>
      </dsp:txBody>
      <dsp:txXfrm>
        <a:off x="1145428" y="2456550"/>
        <a:ext cx="9793861" cy="491137"/>
      </dsp:txXfrm>
    </dsp:sp>
    <dsp:sp modelId="{8B0BB6F0-495A-4A72-A9A7-F5F3078F946B}">
      <dsp:nvSpPr>
        <dsp:cNvPr id="0" name=""/>
        <dsp:cNvSpPr/>
      </dsp:nvSpPr>
      <dsp:spPr>
        <a:xfrm>
          <a:off x="838467" y="2395158"/>
          <a:ext cx="613921" cy="613921"/>
        </a:xfrm>
        <a:prstGeom prst="ellipse">
          <a:avLst/>
        </a:prstGeom>
        <a:solidFill>
          <a:schemeClr val="lt1">
            <a:hueOff val="0"/>
            <a:satOff val="0"/>
            <a:lumOff val="0"/>
            <a:alphaOff val="0"/>
          </a:schemeClr>
        </a:solidFill>
        <a:ln w="12700" cap="flat" cmpd="sng" algn="ctr">
          <a:solidFill>
            <a:schemeClr val="accent4">
              <a:hueOff val="5197847"/>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BBFFDE-9294-4275-836D-F08FB805BEC7}">
      <dsp:nvSpPr>
        <dsp:cNvPr id="0" name=""/>
        <dsp:cNvSpPr/>
      </dsp:nvSpPr>
      <dsp:spPr>
        <a:xfrm>
          <a:off x="1067607" y="3193688"/>
          <a:ext cx="9871682" cy="491137"/>
        </a:xfrm>
        <a:prstGeom prst="rect">
          <a:avLst/>
        </a:prstGeom>
        <a:solidFill>
          <a:schemeClr val="accent4">
            <a:hueOff val="6930462"/>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840" tIns="50800" rIns="50800" bIns="50800" numCol="1" spcCol="1270" anchor="ctr" anchorCtr="0">
          <a:noAutofit/>
        </a:bodyPr>
        <a:lstStyle/>
        <a:p>
          <a:pPr lvl="0" algn="l" defTabSz="889000">
            <a:lnSpc>
              <a:spcPct val="90000"/>
            </a:lnSpc>
            <a:spcBef>
              <a:spcPct val="0"/>
            </a:spcBef>
            <a:spcAft>
              <a:spcPct val="35000"/>
            </a:spcAft>
          </a:pPr>
          <a:r>
            <a:rPr lang="es-EC" sz="2000" kern="1200" smtClean="0">
              <a:solidFill>
                <a:schemeClr val="tx1"/>
              </a:solidFill>
              <a:latin typeface="Times New Roman" panose="02020603050405020304" pitchFamily="18" charset="0"/>
              <a:cs typeface="Times New Roman" panose="02020603050405020304" pitchFamily="18" charset="0"/>
            </a:rPr>
            <a:t>Establecer relaciones del marco legal aplicables en la elaboración de un PDOT para el cantón.</a:t>
          </a:r>
          <a:endParaRPr lang="es-EC" sz="2000" kern="1200" dirty="0">
            <a:solidFill>
              <a:schemeClr val="tx1"/>
            </a:solidFill>
            <a:latin typeface="Times New Roman" panose="02020603050405020304" pitchFamily="18" charset="0"/>
            <a:cs typeface="Times New Roman" panose="02020603050405020304" pitchFamily="18" charset="0"/>
          </a:endParaRPr>
        </a:p>
      </dsp:txBody>
      <dsp:txXfrm>
        <a:off x="1067607" y="3193688"/>
        <a:ext cx="9871682" cy="491137"/>
      </dsp:txXfrm>
    </dsp:sp>
    <dsp:sp modelId="{E9D9DD44-B8F6-4DFD-9F1E-3B8C65D97AE2}">
      <dsp:nvSpPr>
        <dsp:cNvPr id="0" name=""/>
        <dsp:cNvSpPr/>
      </dsp:nvSpPr>
      <dsp:spPr>
        <a:xfrm>
          <a:off x="760646" y="3132296"/>
          <a:ext cx="613921" cy="613921"/>
        </a:xfrm>
        <a:prstGeom prst="ellipse">
          <a:avLst/>
        </a:prstGeom>
        <a:solidFill>
          <a:schemeClr val="lt1">
            <a:hueOff val="0"/>
            <a:satOff val="0"/>
            <a:lumOff val="0"/>
            <a:alphaOff val="0"/>
          </a:schemeClr>
        </a:solidFill>
        <a:ln w="12700" cap="flat" cmpd="sng" algn="ctr">
          <a:solidFill>
            <a:schemeClr val="accent4">
              <a:hueOff val="6930462"/>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C97A68-FAB9-4B02-AC84-98E94336F729}">
      <dsp:nvSpPr>
        <dsp:cNvPr id="0" name=""/>
        <dsp:cNvSpPr/>
      </dsp:nvSpPr>
      <dsp:spPr>
        <a:xfrm>
          <a:off x="823876" y="3930286"/>
          <a:ext cx="10115413" cy="491137"/>
        </a:xfrm>
        <a:prstGeom prst="rect">
          <a:avLst/>
        </a:prstGeom>
        <a:solidFill>
          <a:schemeClr val="accent4">
            <a:hueOff val="8663078"/>
            <a:satOff val="-39973"/>
            <a:lumOff val="1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840" tIns="50800" rIns="50800" bIns="50800" numCol="1" spcCol="1270" anchor="ctr" anchorCtr="0">
          <a:noAutofit/>
        </a:bodyPr>
        <a:lstStyle/>
        <a:p>
          <a:pPr lvl="0" algn="l" defTabSz="889000">
            <a:lnSpc>
              <a:spcPct val="90000"/>
            </a:lnSpc>
            <a:spcBef>
              <a:spcPct val="0"/>
            </a:spcBef>
            <a:spcAft>
              <a:spcPct val="35000"/>
            </a:spcAft>
          </a:pPr>
          <a:r>
            <a:rPr lang="es-EC" sz="2000" kern="1200" smtClean="0">
              <a:solidFill>
                <a:schemeClr val="tx1"/>
              </a:solidFill>
              <a:latin typeface="Times New Roman" panose="02020603050405020304" pitchFamily="18" charset="0"/>
              <a:cs typeface="Times New Roman" panose="02020603050405020304" pitchFamily="18" charset="0"/>
            </a:rPr>
            <a:t>Diseñar un mapa estratégico en función de los requerimientos del cantón.</a:t>
          </a:r>
          <a:endParaRPr lang="es-EC" sz="2000" kern="1200" dirty="0">
            <a:solidFill>
              <a:schemeClr val="tx1"/>
            </a:solidFill>
            <a:latin typeface="Times New Roman" panose="02020603050405020304" pitchFamily="18" charset="0"/>
            <a:cs typeface="Times New Roman" panose="02020603050405020304" pitchFamily="18" charset="0"/>
          </a:endParaRPr>
        </a:p>
      </dsp:txBody>
      <dsp:txXfrm>
        <a:off x="823876" y="3930286"/>
        <a:ext cx="10115413" cy="491137"/>
      </dsp:txXfrm>
    </dsp:sp>
    <dsp:sp modelId="{8519BE27-5786-448B-B589-3695F0F8A0C8}">
      <dsp:nvSpPr>
        <dsp:cNvPr id="0" name=""/>
        <dsp:cNvSpPr/>
      </dsp:nvSpPr>
      <dsp:spPr>
        <a:xfrm>
          <a:off x="516915" y="3868893"/>
          <a:ext cx="613921" cy="613921"/>
        </a:xfrm>
        <a:prstGeom prst="ellipse">
          <a:avLst/>
        </a:prstGeom>
        <a:solidFill>
          <a:schemeClr val="lt1">
            <a:hueOff val="0"/>
            <a:satOff val="0"/>
            <a:lumOff val="0"/>
            <a:alphaOff val="0"/>
          </a:schemeClr>
        </a:solidFill>
        <a:ln w="12700" cap="flat" cmpd="sng" algn="ctr">
          <a:solidFill>
            <a:schemeClr val="accent4">
              <a:hueOff val="8663078"/>
              <a:satOff val="-39973"/>
              <a:lumOff val="1471"/>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9E83D5-E974-44C2-A3DB-86D5892DFEAA}">
      <dsp:nvSpPr>
        <dsp:cNvPr id="0" name=""/>
        <dsp:cNvSpPr/>
      </dsp:nvSpPr>
      <dsp:spPr>
        <a:xfrm>
          <a:off x="379107" y="4667424"/>
          <a:ext cx="10560182" cy="491137"/>
        </a:xfrm>
        <a:prstGeom prst="rect">
          <a:avLst/>
        </a:prstGeom>
        <a:solidFill>
          <a:schemeClr val="accent4">
            <a:hueOff val="10395693"/>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9840" tIns="50800" rIns="50800" bIns="50800" numCol="1" spcCol="1270" anchor="ctr" anchorCtr="0">
          <a:noAutofit/>
        </a:bodyPr>
        <a:lstStyle/>
        <a:p>
          <a:pPr lvl="0" algn="l" defTabSz="889000">
            <a:lnSpc>
              <a:spcPct val="90000"/>
            </a:lnSpc>
            <a:spcBef>
              <a:spcPct val="0"/>
            </a:spcBef>
            <a:spcAft>
              <a:spcPct val="35000"/>
            </a:spcAft>
          </a:pPr>
          <a:r>
            <a:rPr lang="es-EC" sz="2000" kern="1200" smtClean="0">
              <a:solidFill>
                <a:schemeClr val="tx1"/>
              </a:solidFill>
              <a:latin typeface="Times New Roman" panose="02020603050405020304" pitchFamily="18" charset="0"/>
              <a:cs typeface="Times New Roman" panose="02020603050405020304" pitchFamily="18" charset="0"/>
            </a:rPr>
            <a:t>Formular programas y proyectos en función de las variables críticas para cada uno de los sistemas del PDOT</a:t>
          </a:r>
          <a:endParaRPr lang="es-EC" sz="2000" kern="1200" dirty="0">
            <a:solidFill>
              <a:schemeClr val="tx1"/>
            </a:solidFill>
            <a:latin typeface="Times New Roman" panose="02020603050405020304" pitchFamily="18" charset="0"/>
            <a:cs typeface="Times New Roman" panose="02020603050405020304" pitchFamily="18" charset="0"/>
          </a:endParaRPr>
        </a:p>
      </dsp:txBody>
      <dsp:txXfrm>
        <a:off x="379107" y="4667424"/>
        <a:ext cx="10560182" cy="491137"/>
      </dsp:txXfrm>
    </dsp:sp>
    <dsp:sp modelId="{24510499-B261-4746-BF9E-71A492F82538}">
      <dsp:nvSpPr>
        <dsp:cNvPr id="0" name=""/>
        <dsp:cNvSpPr/>
      </dsp:nvSpPr>
      <dsp:spPr>
        <a:xfrm>
          <a:off x="72146" y="4606032"/>
          <a:ext cx="613921" cy="613921"/>
        </a:xfrm>
        <a:prstGeom prst="ellipse">
          <a:avLst/>
        </a:prstGeom>
        <a:solidFill>
          <a:schemeClr val="lt1">
            <a:hueOff val="0"/>
            <a:satOff val="0"/>
            <a:lumOff val="0"/>
            <a:alphaOff val="0"/>
          </a:schemeClr>
        </a:solidFill>
        <a:ln w="12700" cap="flat" cmpd="sng" algn="ctr">
          <a:solidFill>
            <a:schemeClr val="accent4">
              <a:hueOff val="10395693"/>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E29F09-9552-4876-874D-332604CA079D}">
      <dsp:nvSpPr>
        <dsp:cNvPr id="0" name=""/>
        <dsp:cNvSpPr/>
      </dsp:nvSpPr>
      <dsp:spPr>
        <a:xfrm rot="5400000">
          <a:off x="3813391" y="100778"/>
          <a:ext cx="2398880" cy="2265759"/>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b="1" kern="1200" smtClean="0">
              <a:latin typeface="Times New Roman" pitchFamily="18" charset="0"/>
              <a:cs typeface="Times New Roman" pitchFamily="18" charset="0"/>
            </a:rPr>
            <a:t>DIAGNÓSTICO POR COMPONENTES</a:t>
          </a:r>
          <a:endParaRPr lang="es-EC" sz="1400" b="1" kern="1200" dirty="0" smtClean="0">
            <a:latin typeface="Times New Roman" pitchFamily="18" charset="0"/>
            <a:cs typeface="Times New Roman" pitchFamily="18" charset="0"/>
          </a:endParaRPr>
        </a:p>
      </dsp:txBody>
      <dsp:txXfrm rot="-5400000">
        <a:off x="4247100" y="422938"/>
        <a:ext cx="1531461" cy="1621440"/>
      </dsp:txXfrm>
    </dsp:sp>
    <dsp:sp modelId="{DF84E63F-0E86-4CE8-A5B9-A95E77BAC879}">
      <dsp:nvSpPr>
        <dsp:cNvPr id="0" name=""/>
        <dsp:cNvSpPr/>
      </dsp:nvSpPr>
      <dsp:spPr>
        <a:xfrm>
          <a:off x="6512036" y="494662"/>
          <a:ext cx="1889927" cy="1477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b="1" kern="1200" smtClean="0">
              <a:latin typeface="Times New Roman" pitchFamily="18" charset="0"/>
              <a:cs typeface="Times New Roman" pitchFamily="18" charset="0"/>
            </a:rPr>
            <a:t>DESCRIPCIÓN</a:t>
          </a:r>
          <a:endParaRPr lang="es-EC" sz="1800" b="1" kern="1200" dirty="0" smtClean="0">
            <a:latin typeface="Times New Roman" pitchFamily="18" charset="0"/>
            <a:cs typeface="Times New Roman" pitchFamily="18" charset="0"/>
          </a:endParaRPr>
        </a:p>
      </dsp:txBody>
      <dsp:txXfrm>
        <a:off x="6512036" y="494662"/>
        <a:ext cx="1889927" cy="1477992"/>
      </dsp:txXfrm>
    </dsp:sp>
    <dsp:sp modelId="{BE28DD34-167B-455E-9F34-17F614D40D98}">
      <dsp:nvSpPr>
        <dsp:cNvPr id="0" name=""/>
        <dsp:cNvSpPr/>
      </dsp:nvSpPr>
      <dsp:spPr>
        <a:xfrm>
          <a:off x="1719051" y="686195"/>
          <a:ext cx="1958487" cy="1094925"/>
        </a:xfrm>
        <a:prstGeom prst="hexagon">
          <a:avLst>
            <a:gd name="adj" fmla="val 25000"/>
            <a:gd name="vf" fmla="val 11547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C" sz="3600" kern="1200"/>
        </a:p>
      </dsp:txBody>
      <dsp:txXfrm rot="-5400000">
        <a:off x="2293087" y="508865"/>
        <a:ext cx="810415" cy="1449585"/>
      </dsp:txXfrm>
    </dsp:sp>
    <dsp:sp modelId="{D0DB4556-D702-4837-A365-6B49EB9C866C}">
      <dsp:nvSpPr>
        <dsp:cNvPr id="0" name=""/>
        <dsp:cNvSpPr/>
      </dsp:nvSpPr>
      <dsp:spPr>
        <a:xfrm rot="5400000">
          <a:off x="2619468" y="2220760"/>
          <a:ext cx="2463320" cy="2143088"/>
        </a:xfrm>
        <a:prstGeom prst="hexagon">
          <a:avLst>
            <a:gd name="adj" fmla="val 25000"/>
            <a:gd name="vf" fmla="val 115470"/>
          </a:avLst>
        </a:prstGeom>
        <a:solidFill>
          <a:schemeClr val="accent4">
            <a:hueOff val="6930462"/>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EC" sz="2000" b="1" kern="1200" smtClean="0">
              <a:latin typeface="Times New Roman" pitchFamily="18" charset="0"/>
              <a:cs typeface="Times New Roman" pitchFamily="18" charset="0"/>
            </a:rPr>
            <a:t>SAATY</a:t>
          </a:r>
          <a:endParaRPr lang="es-EC" sz="2000" b="1" kern="1200" dirty="0">
            <a:latin typeface="Times New Roman" pitchFamily="18" charset="0"/>
            <a:cs typeface="Times New Roman" pitchFamily="18" charset="0"/>
          </a:endParaRPr>
        </a:p>
      </dsp:txBody>
      <dsp:txXfrm rot="-5400000">
        <a:off x="3113549" y="2444511"/>
        <a:ext cx="1475158" cy="1695586"/>
      </dsp:txXfrm>
    </dsp:sp>
    <dsp:sp modelId="{C53AF004-3553-4F0C-92B3-D5C020C2034B}">
      <dsp:nvSpPr>
        <dsp:cNvPr id="0" name=""/>
        <dsp:cNvSpPr/>
      </dsp:nvSpPr>
      <dsp:spPr>
        <a:xfrm>
          <a:off x="30519" y="2553308"/>
          <a:ext cx="2660386" cy="14779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r" defTabSz="800100">
            <a:lnSpc>
              <a:spcPct val="90000"/>
            </a:lnSpc>
            <a:spcBef>
              <a:spcPct val="0"/>
            </a:spcBef>
            <a:spcAft>
              <a:spcPct val="35000"/>
            </a:spcAft>
          </a:pPr>
          <a:r>
            <a:rPr lang="es-EC" sz="1800" b="1" kern="1200" smtClean="0">
              <a:latin typeface="Times New Roman" pitchFamily="18" charset="0"/>
              <a:cs typeface="Times New Roman" pitchFamily="18" charset="0"/>
            </a:rPr>
            <a:t>VALORACIÓN </a:t>
          </a:r>
          <a:endParaRPr lang="es-EC" sz="1800" b="1" kern="1200" dirty="0">
            <a:latin typeface="Times New Roman" pitchFamily="18" charset="0"/>
            <a:cs typeface="Times New Roman" pitchFamily="18" charset="0"/>
          </a:endParaRPr>
        </a:p>
      </dsp:txBody>
      <dsp:txXfrm>
        <a:off x="30519" y="2553308"/>
        <a:ext cx="2660386" cy="1477992"/>
      </dsp:txXfrm>
    </dsp:sp>
    <dsp:sp modelId="{47724249-5016-4030-AECA-7EF1793A770B}">
      <dsp:nvSpPr>
        <dsp:cNvPr id="0" name=""/>
        <dsp:cNvSpPr/>
      </dsp:nvSpPr>
      <dsp:spPr>
        <a:xfrm>
          <a:off x="5286173" y="2594632"/>
          <a:ext cx="1758983" cy="1395343"/>
        </a:xfrm>
        <a:prstGeom prst="hexagon">
          <a:avLst>
            <a:gd name="adj" fmla="val 25000"/>
            <a:gd name="vf" fmla="val 11547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endParaRPr lang="es-EC" sz="3600" kern="1200"/>
        </a:p>
      </dsp:txBody>
      <dsp:txXfrm rot="-5400000">
        <a:off x="5676512" y="2675673"/>
        <a:ext cx="978305" cy="12332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C543D-F370-433F-ABF1-F9A6786F1C66}">
      <dsp:nvSpPr>
        <dsp:cNvPr id="0" name=""/>
        <dsp:cNvSpPr/>
      </dsp:nvSpPr>
      <dsp:spPr>
        <a:xfrm>
          <a:off x="176908" y="329459"/>
          <a:ext cx="4164798" cy="1301499"/>
        </a:xfrm>
        <a:prstGeom prst="rect">
          <a:avLst/>
        </a:prstGeom>
        <a:solidFill>
          <a:schemeClr val="lt1">
            <a:alpha val="40000"/>
            <a:hueOff val="0"/>
            <a:satOff val="0"/>
            <a:lumOff val="0"/>
            <a:alphaOff val="0"/>
          </a:schemeClr>
        </a:solidFill>
        <a:ln>
          <a:solidFill>
            <a:schemeClr val="tx2"/>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881549" tIns="76200" rIns="76200" bIns="76200" numCol="1" spcCol="1270" anchor="ctr" anchorCtr="0">
          <a:noAutofit/>
        </a:bodyPr>
        <a:lstStyle/>
        <a:p>
          <a:pPr lvl="0" algn="ctr" defTabSz="889000">
            <a:lnSpc>
              <a:spcPct val="90000"/>
            </a:lnSpc>
            <a:spcBef>
              <a:spcPct val="0"/>
            </a:spcBef>
            <a:spcAft>
              <a:spcPct val="35000"/>
            </a:spcAft>
          </a:pPr>
          <a:r>
            <a:rPr lang="es-EC" sz="2000" b="0" kern="1200" dirty="0" smtClean="0">
              <a:solidFill>
                <a:schemeClr val="tx1"/>
              </a:solidFill>
              <a:latin typeface="Times New Roman" panose="02020603050405020304" pitchFamily="18" charset="0"/>
              <a:cs typeface="Times New Roman" panose="02020603050405020304" pitchFamily="18" charset="0"/>
            </a:rPr>
            <a:t>BIOFÍSICO</a:t>
          </a:r>
        </a:p>
        <a:p>
          <a:pPr lvl="0" algn="ctr" defTabSz="889000">
            <a:lnSpc>
              <a:spcPct val="90000"/>
            </a:lnSpc>
            <a:spcBef>
              <a:spcPct val="0"/>
            </a:spcBef>
            <a:spcAft>
              <a:spcPct val="35000"/>
            </a:spcAft>
          </a:pPr>
          <a:r>
            <a:rPr lang="es-EC" sz="2000" b="0" kern="1200" dirty="0" smtClean="0">
              <a:solidFill>
                <a:schemeClr val="tx1"/>
              </a:solidFill>
              <a:latin typeface="Times New Roman" panose="02020603050405020304" pitchFamily="18" charset="0"/>
              <a:cs typeface="Times New Roman" panose="02020603050405020304" pitchFamily="18" charset="0"/>
            </a:rPr>
            <a:t> </a:t>
          </a:r>
          <a:r>
            <a:rPr lang="es-EC" sz="2000" b="1" kern="1200" dirty="0" smtClean="0">
              <a:solidFill>
                <a:schemeClr val="tx1"/>
              </a:solidFill>
              <a:latin typeface="Times New Roman" panose="02020603050405020304" pitchFamily="18" charset="0"/>
              <a:cs typeface="Times New Roman" panose="02020603050405020304" pitchFamily="18" charset="0"/>
            </a:rPr>
            <a:t>291,57 Puntos </a:t>
          </a:r>
          <a:endParaRPr lang="es-EC" sz="2000" b="1" kern="1200" dirty="0">
            <a:solidFill>
              <a:schemeClr val="tx1"/>
            </a:solidFill>
            <a:latin typeface="Times New Roman" panose="02020603050405020304" pitchFamily="18" charset="0"/>
            <a:cs typeface="Times New Roman" panose="02020603050405020304" pitchFamily="18" charset="0"/>
          </a:endParaRPr>
        </a:p>
      </dsp:txBody>
      <dsp:txXfrm>
        <a:off x="176908" y="329459"/>
        <a:ext cx="4164798" cy="1301499"/>
      </dsp:txXfrm>
    </dsp:sp>
    <dsp:sp modelId="{D7FA9A8A-1A71-4749-9051-190F24EC5E7F}">
      <dsp:nvSpPr>
        <dsp:cNvPr id="0" name=""/>
        <dsp:cNvSpPr/>
      </dsp:nvSpPr>
      <dsp:spPr>
        <a:xfrm>
          <a:off x="298974" y="435470"/>
          <a:ext cx="911049" cy="107740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3000" r="-23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10FC529-079B-4A8A-98FF-CAF8B4B382B7}">
      <dsp:nvSpPr>
        <dsp:cNvPr id="0" name=""/>
        <dsp:cNvSpPr/>
      </dsp:nvSpPr>
      <dsp:spPr>
        <a:xfrm>
          <a:off x="4752412" y="310894"/>
          <a:ext cx="4164798" cy="1301499"/>
        </a:xfrm>
        <a:prstGeom prst="rect">
          <a:avLst/>
        </a:prstGeom>
        <a:solidFill>
          <a:schemeClr val="lt1">
            <a:alpha val="40000"/>
            <a:hueOff val="0"/>
            <a:satOff val="0"/>
            <a:lumOff val="0"/>
            <a:alphaOff val="0"/>
          </a:schemeClr>
        </a:solidFill>
        <a:ln>
          <a:solidFill>
            <a:schemeClr val="tx2"/>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881549" tIns="76200" rIns="76200" bIns="76200" numCol="1" spcCol="1270" anchor="ctr" anchorCtr="0">
          <a:noAutofit/>
        </a:bodyPr>
        <a:lstStyle/>
        <a:p>
          <a:pPr lvl="0" algn="ctr" defTabSz="889000">
            <a:lnSpc>
              <a:spcPct val="90000"/>
            </a:lnSpc>
            <a:spcBef>
              <a:spcPct val="0"/>
            </a:spcBef>
            <a:spcAft>
              <a:spcPct val="35000"/>
            </a:spcAft>
          </a:pPr>
          <a:r>
            <a:rPr lang="es-EC" sz="2000" b="0" kern="1200" dirty="0" smtClean="0">
              <a:solidFill>
                <a:schemeClr val="tx1"/>
              </a:solidFill>
              <a:latin typeface="Times New Roman" panose="02020603050405020304" pitchFamily="18" charset="0"/>
              <a:cs typeface="Times New Roman" panose="02020603050405020304" pitchFamily="18" charset="0"/>
            </a:rPr>
            <a:t>SOCIOCULTURAL</a:t>
          </a:r>
        </a:p>
        <a:p>
          <a:pPr lvl="0" algn="ctr" defTabSz="889000">
            <a:lnSpc>
              <a:spcPct val="90000"/>
            </a:lnSpc>
            <a:spcBef>
              <a:spcPct val="0"/>
            </a:spcBef>
            <a:spcAft>
              <a:spcPct val="35000"/>
            </a:spcAft>
          </a:pPr>
          <a:r>
            <a:rPr lang="es-EC" sz="2000" b="1" kern="1200" dirty="0" smtClean="0">
              <a:solidFill>
                <a:schemeClr val="tx1"/>
              </a:solidFill>
              <a:latin typeface="Times New Roman" panose="02020603050405020304" pitchFamily="18" charset="0"/>
              <a:cs typeface="Times New Roman" panose="02020603050405020304" pitchFamily="18" charset="0"/>
            </a:rPr>
            <a:t>152,94 Puntos </a:t>
          </a:r>
          <a:endParaRPr lang="es-EC" sz="2000" b="1" kern="1200" dirty="0">
            <a:solidFill>
              <a:schemeClr val="tx1"/>
            </a:solidFill>
            <a:latin typeface="Times New Roman" panose="02020603050405020304" pitchFamily="18" charset="0"/>
            <a:cs typeface="Times New Roman" panose="02020603050405020304" pitchFamily="18" charset="0"/>
          </a:endParaRPr>
        </a:p>
      </dsp:txBody>
      <dsp:txXfrm>
        <a:off x="4752412" y="310894"/>
        <a:ext cx="4164798" cy="1301499"/>
      </dsp:txXfrm>
    </dsp:sp>
    <dsp:sp modelId="{C10C52AE-B951-467E-852F-F24405CD199C}">
      <dsp:nvSpPr>
        <dsp:cNvPr id="0" name=""/>
        <dsp:cNvSpPr/>
      </dsp:nvSpPr>
      <dsp:spPr>
        <a:xfrm>
          <a:off x="4877238" y="451998"/>
          <a:ext cx="911049" cy="100314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5551A26-DEBB-4C1A-A50C-CBC3D992448A}">
      <dsp:nvSpPr>
        <dsp:cNvPr id="0" name=""/>
        <dsp:cNvSpPr/>
      </dsp:nvSpPr>
      <dsp:spPr>
        <a:xfrm>
          <a:off x="176908" y="1838802"/>
          <a:ext cx="4164798" cy="1301499"/>
        </a:xfrm>
        <a:prstGeom prst="rect">
          <a:avLst/>
        </a:prstGeom>
        <a:solidFill>
          <a:schemeClr val="lt1">
            <a:alpha val="40000"/>
            <a:hueOff val="0"/>
            <a:satOff val="0"/>
            <a:lumOff val="0"/>
            <a:alphaOff val="0"/>
          </a:schemeClr>
        </a:solidFill>
        <a:ln>
          <a:solidFill>
            <a:schemeClr val="tx2"/>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881549" tIns="76200" rIns="76200" bIns="76200" numCol="1" spcCol="1270" anchor="ctr" anchorCtr="0">
          <a:noAutofit/>
        </a:bodyPr>
        <a:lstStyle/>
        <a:p>
          <a:pPr lvl="0" algn="ctr" defTabSz="889000">
            <a:lnSpc>
              <a:spcPct val="90000"/>
            </a:lnSpc>
            <a:spcBef>
              <a:spcPct val="0"/>
            </a:spcBef>
            <a:spcAft>
              <a:spcPct val="35000"/>
            </a:spcAft>
          </a:pPr>
          <a:r>
            <a:rPr lang="es-EC" sz="2000" b="0" kern="1200" dirty="0" smtClean="0">
              <a:solidFill>
                <a:schemeClr val="tx1"/>
              </a:solidFill>
              <a:latin typeface="Times New Roman" panose="02020603050405020304" pitchFamily="18" charset="0"/>
              <a:cs typeface="Times New Roman" panose="02020603050405020304" pitchFamily="18" charset="0"/>
            </a:rPr>
            <a:t>ECONÓMICO-PRODUCTIVO </a:t>
          </a:r>
          <a:r>
            <a:rPr lang="es-EC" sz="2000" b="1" kern="1200" dirty="0" smtClean="0">
              <a:solidFill>
                <a:schemeClr val="tx1"/>
              </a:solidFill>
              <a:latin typeface="Times New Roman" panose="02020603050405020304" pitchFamily="18" charset="0"/>
              <a:cs typeface="Times New Roman" panose="02020603050405020304" pitchFamily="18" charset="0"/>
            </a:rPr>
            <a:t>              </a:t>
          </a:r>
        </a:p>
        <a:p>
          <a:pPr lvl="0" algn="ctr" defTabSz="889000">
            <a:lnSpc>
              <a:spcPct val="90000"/>
            </a:lnSpc>
            <a:spcBef>
              <a:spcPct val="0"/>
            </a:spcBef>
            <a:spcAft>
              <a:spcPct val="35000"/>
            </a:spcAft>
          </a:pPr>
          <a:r>
            <a:rPr lang="es-EC" sz="2000" b="1" kern="1200" dirty="0" smtClean="0">
              <a:solidFill>
                <a:schemeClr val="tx1"/>
              </a:solidFill>
              <a:latin typeface="Times New Roman" panose="02020603050405020304" pitchFamily="18" charset="0"/>
              <a:cs typeface="Times New Roman" panose="02020603050405020304" pitchFamily="18" charset="0"/>
            </a:rPr>
            <a:t>206,17 Puntos </a:t>
          </a:r>
          <a:endParaRPr lang="es-EC" sz="2000" b="1" kern="1200" dirty="0">
            <a:solidFill>
              <a:schemeClr val="tx1"/>
            </a:solidFill>
            <a:latin typeface="Times New Roman" panose="02020603050405020304" pitchFamily="18" charset="0"/>
            <a:cs typeface="Times New Roman" panose="02020603050405020304" pitchFamily="18" charset="0"/>
          </a:endParaRPr>
        </a:p>
      </dsp:txBody>
      <dsp:txXfrm>
        <a:off x="176908" y="1838802"/>
        <a:ext cx="4164798" cy="1301499"/>
      </dsp:txXfrm>
    </dsp:sp>
    <dsp:sp modelId="{FCF7F4EB-5C08-45A2-A2D0-BCD9A280E0F6}">
      <dsp:nvSpPr>
        <dsp:cNvPr id="0" name=""/>
        <dsp:cNvSpPr/>
      </dsp:nvSpPr>
      <dsp:spPr>
        <a:xfrm>
          <a:off x="335479" y="1947450"/>
          <a:ext cx="911049" cy="110837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3000" r="-43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A635F3D9-E978-49DE-B5CA-E532EDD95C27}">
      <dsp:nvSpPr>
        <dsp:cNvPr id="0" name=""/>
        <dsp:cNvSpPr/>
      </dsp:nvSpPr>
      <dsp:spPr>
        <a:xfrm>
          <a:off x="4752412" y="1809355"/>
          <a:ext cx="4164798" cy="1301499"/>
        </a:xfrm>
        <a:prstGeom prst="rect">
          <a:avLst/>
        </a:prstGeom>
        <a:solidFill>
          <a:schemeClr val="lt1">
            <a:alpha val="40000"/>
            <a:hueOff val="0"/>
            <a:satOff val="0"/>
            <a:lumOff val="0"/>
            <a:alphaOff val="0"/>
          </a:schemeClr>
        </a:solidFill>
        <a:ln>
          <a:solidFill>
            <a:schemeClr val="tx2"/>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881549" tIns="76200" rIns="76200" bIns="76200" numCol="1" spcCol="1270" anchor="ctr" anchorCtr="0">
          <a:noAutofit/>
        </a:bodyPr>
        <a:lstStyle/>
        <a:p>
          <a:pPr lvl="0" algn="ctr" defTabSz="889000">
            <a:lnSpc>
              <a:spcPct val="90000"/>
            </a:lnSpc>
            <a:spcBef>
              <a:spcPct val="0"/>
            </a:spcBef>
            <a:spcAft>
              <a:spcPct val="35000"/>
            </a:spcAft>
          </a:pPr>
          <a:r>
            <a:rPr lang="es-EC" sz="2000" b="0" kern="1200" dirty="0" smtClean="0">
              <a:solidFill>
                <a:schemeClr val="tx1"/>
              </a:solidFill>
              <a:latin typeface="Times New Roman" panose="02020603050405020304" pitchFamily="18" charset="0"/>
              <a:cs typeface="Times New Roman" panose="02020603050405020304" pitchFamily="18" charset="0"/>
            </a:rPr>
            <a:t>ASENTAMIENTOS HUMANOS                                 </a:t>
          </a:r>
        </a:p>
        <a:p>
          <a:pPr lvl="0" algn="ctr" defTabSz="889000">
            <a:lnSpc>
              <a:spcPct val="90000"/>
            </a:lnSpc>
            <a:spcBef>
              <a:spcPct val="0"/>
            </a:spcBef>
            <a:spcAft>
              <a:spcPct val="35000"/>
            </a:spcAft>
          </a:pPr>
          <a:r>
            <a:rPr lang="es-EC" sz="2000" b="1" kern="1200" dirty="0" smtClean="0">
              <a:solidFill>
                <a:schemeClr val="tx1"/>
              </a:solidFill>
              <a:latin typeface="Times New Roman" panose="02020603050405020304" pitchFamily="18" charset="0"/>
              <a:cs typeface="Times New Roman" panose="02020603050405020304" pitchFamily="18" charset="0"/>
            </a:rPr>
            <a:t>152,94Puntos </a:t>
          </a:r>
          <a:endParaRPr lang="es-EC" sz="2000" b="1" kern="1200" dirty="0">
            <a:solidFill>
              <a:schemeClr val="tx1"/>
            </a:solidFill>
            <a:latin typeface="Times New Roman" panose="02020603050405020304" pitchFamily="18" charset="0"/>
            <a:cs typeface="Times New Roman" panose="02020603050405020304" pitchFamily="18" charset="0"/>
          </a:endParaRPr>
        </a:p>
      </dsp:txBody>
      <dsp:txXfrm>
        <a:off x="4752412" y="1809355"/>
        <a:ext cx="4164798" cy="1301499"/>
      </dsp:txXfrm>
    </dsp:sp>
    <dsp:sp modelId="{31614655-4B7F-41E3-A590-FDEA13C82C30}">
      <dsp:nvSpPr>
        <dsp:cNvPr id="0" name=""/>
        <dsp:cNvSpPr/>
      </dsp:nvSpPr>
      <dsp:spPr>
        <a:xfrm>
          <a:off x="4886795" y="2021398"/>
          <a:ext cx="911049" cy="95225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0" r="-20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8EE8D17-EB54-4104-9EF2-64312E6BE878}">
      <dsp:nvSpPr>
        <dsp:cNvPr id="0" name=""/>
        <dsp:cNvSpPr/>
      </dsp:nvSpPr>
      <dsp:spPr>
        <a:xfrm>
          <a:off x="183433" y="3289251"/>
          <a:ext cx="4164798" cy="1301499"/>
        </a:xfrm>
        <a:prstGeom prst="rect">
          <a:avLst/>
        </a:prstGeom>
        <a:solidFill>
          <a:schemeClr val="lt1">
            <a:alpha val="40000"/>
            <a:hueOff val="0"/>
            <a:satOff val="0"/>
            <a:lumOff val="0"/>
            <a:alphaOff val="0"/>
          </a:schemeClr>
        </a:solidFill>
        <a:ln>
          <a:solidFill>
            <a:schemeClr val="tx2"/>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881549" tIns="76200" rIns="76200" bIns="76200" numCol="1" spcCol="1270" anchor="ctr" anchorCtr="0">
          <a:noAutofit/>
        </a:bodyPr>
        <a:lstStyle/>
        <a:p>
          <a:pPr lvl="0" algn="ctr" defTabSz="889000">
            <a:lnSpc>
              <a:spcPct val="90000"/>
            </a:lnSpc>
            <a:spcBef>
              <a:spcPct val="0"/>
            </a:spcBef>
            <a:spcAft>
              <a:spcPct val="35000"/>
            </a:spcAft>
          </a:pPr>
          <a:r>
            <a:rPr lang="es-EC" sz="2000" b="0" kern="1200" dirty="0" smtClean="0">
              <a:solidFill>
                <a:schemeClr val="tx1"/>
              </a:solidFill>
              <a:latin typeface="Times New Roman" panose="02020603050405020304" pitchFamily="18" charset="0"/>
              <a:cs typeface="Times New Roman" panose="02020603050405020304" pitchFamily="18" charset="0"/>
            </a:rPr>
            <a:t>   MOVILIDAD, ENERGÍA Y CONECTIVIDAD            </a:t>
          </a:r>
        </a:p>
        <a:p>
          <a:pPr lvl="0" algn="ctr" defTabSz="889000">
            <a:lnSpc>
              <a:spcPct val="90000"/>
            </a:lnSpc>
            <a:spcBef>
              <a:spcPct val="0"/>
            </a:spcBef>
            <a:spcAft>
              <a:spcPct val="35000"/>
            </a:spcAft>
          </a:pPr>
          <a:r>
            <a:rPr lang="es-EC" sz="2000" b="1" kern="1200" dirty="0" smtClean="0">
              <a:solidFill>
                <a:schemeClr val="tx1"/>
              </a:solidFill>
              <a:latin typeface="Times New Roman" panose="02020603050405020304" pitchFamily="18" charset="0"/>
              <a:cs typeface="Times New Roman" panose="02020603050405020304" pitchFamily="18" charset="0"/>
            </a:rPr>
            <a:t>121,39 Puntos</a:t>
          </a:r>
          <a:endParaRPr lang="es-EC" sz="2000" b="1" kern="1200" dirty="0">
            <a:solidFill>
              <a:schemeClr val="tx1"/>
            </a:solidFill>
            <a:latin typeface="Times New Roman" panose="02020603050405020304" pitchFamily="18" charset="0"/>
            <a:cs typeface="Times New Roman" panose="02020603050405020304" pitchFamily="18" charset="0"/>
          </a:endParaRPr>
        </a:p>
      </dsp:txBody>
      <dsp:txXfrm>
        <a:off x="183433" y="3289251"/>
        <a:ext cx="4164798" cy="1301499"/>
      </dsp:txXfrm>
    </dsp:sp>
    <dsp:sp modelId="{3EA1EAD5-2DD8-4739-B3B2-CE3813AC8F1D}">
      <dsp:nvSpPr>
        <dsp:cNvPr id="0" name=""/>
        <dsp:cNvSpPr/>
      </dsp:nvSpPr>
      <dsp:spPr>
        <a:xfrm>
          <a:off x="335172" y="3461014"/>
          <a:ext cx="911049" cy="951532"/>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0000" r="-20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EF802A0-32B0-4280-A6C0-518A7CF9BFE8}">
      <dsp:nvSpPr>
        <dsp:cNvPr id="0" name=""/>
        <dsp:cNvSpPr/>
      </dsp:nvSpPr>
      <dsp:spPr>
        <a:xfrm>
          <a:off x="4745887" y="3289251"/>
          <a:ext cx="4164798" cy="1301499"/>
        </a:xfrm>
        <a:prstGeom prst="rect">
          <a:avLst/>
        </a:prstGeom>
        <a:solidFill>
          <a:schemeClr val="lt1">
            <a:alpha val="40000"/>
            <a:hueOff val="0"/>
            <a:satOff val="0"/>
            <a:lumOff val="0"/>
            <a:alphaOff val="0"/>
          </a:schemeClr>
        </a:solidFill>
        <a:ln>
          <a:solidFill>
            <a:schemeClr val="tx2"/>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txBody>
        <a:bodyPr spcFirstLastPara="0" vert="horz" wrap="square" lIns="881549" tIns="76200" rIns="76200" bIns="76200" numCol="1" spcCol="1270" anchor="ctr" anchorCtr="0">
          <a:noAutofit/>
        </a:bodyPr>
        <a:lstStyle/>
        <a:p>
          <a:pPr lvl="0" algn="ctr" defTabSz="889000">
            <a:lnSpc>
              <a:spcPct val="90000"/>
            </a:lnSpc>
            <a:spcBef>
              <a:spcPct val="0"/>
            </a:spcBef>
            <a:spcAft>
              <a:spcPct val="35000"/>
            </a:spcAft>
          </a:pPr>
          <a:r>
            <a:rPr lang="es-EC" sz="2000" b="0" kern="1200" dirty="0" smtClean="0">
              <a:solidFill>
                <a:schemeClr val="tx1"/>
              </a:solidFill>
              <a:latin typeface="Times New Roman" panose="02020603050405020304" pitchFamily="18" charset="0"/>
              <a:cs typeface="Times New Roman" panose="02020603050405020304" pitchFamily="18" charset="0"/>
            </a:rPr>
            <a:t>POLÍTICO </a:t>
          </a:r>
        </a:p>
        <a:p>
          <a:pPr lvl="0" algn="ctr" defTabSz="889000">
            <a:lnSpc>
              <a:spcPct val="90000"/>
            </a:lnSpc>
            <a:spcBef>
              <a:spcPct val="0"/>
            </a:spcBef>
            <a:spcAft>
              <a:spcPct val="35000"/>
            </a:spcAft>
          </a:pPr>
          <a:r>
            <a:rPr lang="es-EC" sz="2000" b="0" kern="1200" dirty="0" smtClean="0">
              <a:solidFill>
                <a:schemeClr val="tx1"/>
              </a:solidFill>
              <a:latin typeface="Times New Roman" panose="02020603050405020304" pitchFamily="18" charset="0"/>
              <a:cs typeface="Times New Roman" panose="02020603050405020304" pitchFamily="18" charset="0"/>
            </a:rPr>
            <a:t>INSTITUCIONAL</a:t>
          </a:r>
        </a:p>
        <a:p>
          <a:pPr lvl="0" algn="ctr" defTabSz="889000">
            <a:lnSpc>
              <a:spcPct val="90000"/>
            </a:lnSpc>
            <a:spcBef>
              <a:spcPct val="0"/>
            </a:spcBef>
            <a:spcAft>
              <a:spcPct val="35000"/>
            </a:spcAft>
          </a:pPr>
          <a:r>
            <a:rPr lang="es-EC" sz="2000" b="1" kern="1200" dirty="0" smtClean="0">
              <a:solidFill>
                <a:schemeClr val="tx1"/>
              </a:solidFill>
              <a:latin typeface="Times New Roman" panose="02020603050405020304" pitchFamily="18" charset="0"/>
              <a:cs typeface="Times New Roman" panose="02020603050405020304" pitchFamily="18" charset="0"/>
            </a:rPr>
            <a:t>74,99 Puntos</a:t>
          </a:r>
          <a:endParaRPr lang="es-EC" sz="2000" b="1" kern="1200" dirty="0">
            <a:solidFill>
              <a:schemeClr val="tx1"/>
            </a:solidFill>
            <a:latin typeface="Times New Roman" panose="02020603050405020304" pitchFamily="18" charset="0"/>
            <a:cs typeface="Times New Roman" panose="02020603050405020304" pitchFamily="18" charset="0"/>
          </a:endParaRPr>
        </a:p>
      </dsp:txBody>
      <dsp:txXfrm>
        <a:off x="4745887" y="3289251"/>
        <a:ext cx="4164798" cy="1301499"/>
      </dsp:txXfrm>
    </dsp:sp>
    <dsp:sp modelId="{C51E7842-0E79-40D0-862B-73F7E47C2B53}">
      <dsp:nvSpPr>
        <dsp:cNvPr id="0" name=""/>
        <dsp:cNvSpPr/>
      </dsp:nvSpPr>
      <dsp:spPr>
        <a:xfrm>
          <a:off x="4886788" y="3413499"/>
          <a:ext cx="884948" cy="928628"/>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17000" r="-17000"/>
          </a:stretch>
        </a:blip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CD593-CBD3-4D77-8B50-91D16FE41CFF}">
      <dsp:nvSpPr>
        <dsp:cNvPr id="0" name=""/>
        <dsp:cNvSpPr/>
      </dsp:nvSpPr>
      <dsp:spPr>
        <a:xfrm>
          <a:off x="0" y="0"/>
          <a:ext cx="85344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55541B-1C52-438F-8B40-2DF1F8C211B9}">
      <dsp:nvSpPr>
        <dsp:cNvPr id="0" name=""/>
        <dsp:cNvSpPr/>
      </dsp:nvSpPr>
      <dsp:spPr>
        <a:xfrm>
          <a:off x="0" y="0"/>
          <a:ext cx="1706880" cy="54186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Asentamientos Humanos</a:t>
          </a:r>
        </a:p>
        <a:p>
          <a:pPr lvl="0" algn="l" defTabSz="889000">
            <a:lnSpc>
              <a:spcPct val="90000"/>
            </a:lnSpc>
            <a:spcBef>
              <a:spcPct val="0"/>
            </a:spcBef>
            <a:spcAft>
              <a:spcPct val="35000"/>
            </a:spcAft>
          </a:pPr>
          <a:endParaRPr lang="es-EC" sz="2000" kern="1200" dirty="0" smtClean="0">
            <a:latin typeface="Times New Roman" panose="02020603050405020304" pitchFamily="18" charset="0"/>
            <a:cs typeface="Times New Roman" panose="02020603050405020304" pitchFamily="18" charset="0"/>
          </a:endParaRPr>
        </a:p>
        <a:p>
          <a:pPr lvl="0" algn="l" defTabSz="889000">
            <a:lnSpc>
              <a:spcPct val="90000"/>
            </a:lnSpc>
            <a:spcBef>
              <a:spcPct val="0"/>
            </a:spcBef>
            <a:spcAft>
              <a:spcPct val="35000"/>
            </a:spcAft>
          </a:pPr>
          <a:endParaRPr lang="es-EC" sz="2000" kern="1200" dirty="0" smtClean="0">
            <a:latin typeface="Times New Roman" panose="02020603050405020304" pitchFamily="18" charset="0"/>
            <a:cs typeface="Times New Roman" panose="02020603050405020304" pitchFamily="18" charset="0"/>
          </a:endParaRPr>
        </a:p>
        <a:p>
          <a:pPr lvl="0" algn="ctr" defTabSz="889000">
            <a:lnSpc>
              <a:spcPct val="90000"/>
            </a:lnSpc>
            <a:spcBef>
              <a:spcPct val="0"/>
            </a:spcBef>
            <a:spcAft>
              <a:spcPct val="35000"/>
            </a:spcAft>
          </a:pPr>
          <a:endParaRPr lang="es-EC" sz="2000" kern="1200" dirty="0" smtClean="0">
            <a:latin typeface="Times New Roman" panose="02020603050405020304" pitchFamily="18" charset="0"/>
            <a:cs typeface="Times New Roman" panose="02020603050405020304" pitchFamily="18" charset="0"/>
          </a:endParaRPr>
        </a:p>
        <a:p>
          <a:pPr lvl="0" algn="ctr" defTabSz="889000">
            <a:lnSpc>
              <a:spcPct val="90000"/>
            </a:lnSpc>
            <a:spcBef>
              <a:spcPct val="0"/>
            </a:spcBef>
            <a:spcAft>
              <a:spcPct val="35000"/>
            </a:spcAft>
          </a:pPr>
          <a:r>
            <a:rPr lang="es-EC" sz="1900" kern="1200" dirty="0" smtClean="0">
              <a:latin typeface="Times New Roman" panose="02020603050405020304" pitchFamily="18" charset="0"/>
              <a:cs typeface="Times New Roman" panose="02020603050405020304" pitchFamily="18" charset="0"/>
            </a:rPr>
            <a:t>Movilidad, Energía y Conectividad</a:t>
          </a:r>
        </a:p>
        <a:p>
          <a:pPr lvl="0" algn="l" defTabSz="889000">
            <a:lnSpc>
              <a:spcPct val="90000"/>
            </a:lnSpc>
            <a:spcBef>
              <a:spcPct val="0"/>
            </a:spcBef>
            <a:spcAft>
              <a:spcPct val="35000"/>
            </a:spcAft>
          </a:pPr>
          <a:endParaRPr lang="es-EC" sz="2000" kern="1200" dirty="0" smtClean="0">
            <a:latin typeface="Times New Roman" panose="02020603050405020304" pitchFamily="18" charset="0"/>
            <a:cs typeface="Times New Roman" panose="02020603050405020304" pitchFamily="18" charset="0"/>
          </a:endParaRPr>
        </a:p>
        <a:p>
          <a:pPr lvl="0" algn="l" defTabSz="889000">
            <a:lnSpc>
              <a:spcPct val="90000"/>
            </a:lnSpc>
            <a:spcBef>
              <a:spcPct val="0"/>
            </a:spcBef>
            <a:spcAft>
              <a:spcPct val="35000"/>
            </a:spcAft>
          </a:pPr>
          <a:endParaRPr lang="es-EC" sz="2000" kern="1200" dirty="0" smtClean="0">
            <a:latin typeface="Times New Roman" panose="02020603050405020304" pitchFamily="18" charset="0"/>
            <a:cs typeface="Times New Roman" panose="02020603050405020304" pitchFamily="18" charset="0"/>
          </a:endParaRPr>
        </a:p>
        <a:p>
          <a:pPr lvl="0" algn="ctr" defTabSz="889000">
            <a:lnSpc>
              <a:spcPct val="90000"/>
            </a:lnSpc>
            <a:spcBef>
              <a:spcPct val="0"/>
            </a:spcBef>
            <a:spcAft>
              <a:spcPct val="35000"/>
            </a:spcAft>
          </a:pPr>
          <a:endParaRPr lang="es-EC" sz="2000" kern="1200" dirty="0" smtClean="0">
            <a:latin typeface="Times New Roman" panose="02020603050405020304" pitchFamily="18" charset="0"/>
            <a:cs typeface="Times New Roman" panose="02020603050405020304" pitchFamily="18" charset="0"/>
          </a:endParaRPr>
        </a:p>
        <a:p>
          <a:pPr lvl="0" algn="ctr" defTabSz="889000">
            <a:lnSpc>
              <a:spcPct val="90000"/>
            </a:lnSpc>
            <a:spcBef>
              <a:spcPct val="0"/>
            </a:spcBef>
            <a:spcAft>
              <a:spcPct val="35000"/>
            </a:spcAft>
          </a:pPr>
          <a:r>
            <a:rPr lang="es-EC" sz="2000" kern="1200" dirty="0" smtClean="0">
              <a:latin typeface="Times New Roman" panose="02020603050405020304" pitchFamily="18" charset="0"/>
              <a:cs typeface="Times New Roman" panose="02020603050405020304" pitchFamily="18" charset="0"/>
            </a:rPr>
            <a:t>Político Institucional</a:t>
          </a:r>
          <a:endParaRPr lang="es-EC" sz="2000" kern="1200" dirty="0">
            <a:latin typeface="Times New Roman" panose="02020603050405020304" pitchFamily="18" charset="0"/>
            <a:cs typeface="Times New Roman" panose="02020603050405020304" pitchFamily="18" charset="0"/>
          </a:endParaRPr>
        </a:p>
      </dsp:txBody>
      <dsp:txXfrm>
        <a:off x="0" y="0"/>
        <a:ext cx="1706880" cy="5418667"/>
      </dsp:txXfrm>
    </dsp:sp>
    <dsp:sp modelId="{3B9C0817-4DE1-43D6-B5EF-8DD7A4A18665}">
      <dsp:nvSpPr>
        <dsp:cNvPr id="0" name=""/>
        <dsp:cNvSpPr/>
      </dsp:nvSpPr>
      <dsp:spPr>
        <a:xfrm>
          <a:off x="1834896" y="84666"/>
          <a:ext cx="6699504"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just" defTabSz="844550">
            <a:lnSpc>
              <a:spcPct val="90000"/>
            </a:lnSpc>
            <a:spcBef>
              <a:spcPct val="0"/>
            </a:spcBef>
            <a:spcAft>
              <a:spcPct val="35000"/>
            </a:spcAft>
          </a:pPr>
          <a:r>
            <a:rPr lang="es-EC" sz="1900" kern="1200" dirty="0" smtClean="0">
              <a:latin typeface="Times New Roman" panose="02020603050405020304" pitchFamily="18" charset="0"/>
              <a:cs typeface="Times New Roman" panose="02020603050405020304" pitchFamily="18" charset="0"/>
            </a:rPr>
            <a:t>Los servicios básicos en las áreas rurales y urbanas estarán disponibles para la gran parte de la población, la recolección de residuos se optimizará mediante la reducción de generación de desechos a partir del reciclaje y utilización de residuos orgánicos como fertilizantes naturales para la actividad agrícola del cantón; de esta manera se creará ambientes adecuados para un buen vivir.</a:t>
          </a:r>
          <a:endParaRPr lang="es-EC" sz="1900" kern="1200" dirty="0">
            <a:latin typeface="Times New Roman" panose="02020603050405020304" pitchFamily="18" charset="0"/>
            <a:cs typeface="Times New Roman" panose="02020603050405020304" pitchFamily="18" charset="0"/>
          </a:endParaRPr>
        </a:p>
      </dsp:txBody>
      <dsp:txXfrm>
        <a:off x="1834896" y="84666"/>
        <a:ext cx="6699504" cy="1693333"/>
      </dsp:txXfrm>
    </dsp:sp>
    <dsp:sp modelId="{17562529-FBFC-4ACA-8FD7-78196B0AD39A}">
      <dsp:nvSpPr>
        <dsp:cNvPr id="0" name=""/>
        <dsp:cNvSpPr/>
      </dsp:nvSpPr>
      <dsp:spPr>
        <a:xfrm>
          <a:off x="1706880" y="1778000"/>
          <a:ext cx="68275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924D81-5F93-41AB-A8FA-EC739C60613E}">
      <dsp:nvSpPr>
        <dsp:cNvPr id="0" name=""/>
        <dsp:cNvSpPr/>
      </dsp:nvSpPr>
      <dsp:spPr>
        <a:xfrm>
          <a:off x="1834896" y="1862666"/>
          <a:ext cx="6699504"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just" defTabSz="844550">
            <a:lnSpc>
              <a:spcPct val="90000"/>
            </a:lnSpc>
            <a:spcBef>
              <a:spcPct val="0"/>
            </a:spcBef>
            <a:spcAft>
              <a:spcPct val="35000"/>
            </a:spcAft>
          </a:pPr>
          <a:r>
            <a:rPr lang="es-EC" sz="1900" kern="1200" dirty="0" smtClean="0">
              <a:latin typeface="Times New Roman" panose="02020603050405020304" pitchFamily="18" charset="0"/>
              <a:cs typeface="Times New Roman" panose="02020603050405020304" pitchFamily="18" charset="0"/>
            </a:rPr>
            <a:t>La implementación de nuevos infocentros permitirá a la población acceder al servicio de internet promoviendo la capacitación e investigación en el cantón. El sistema vial contará con una buena señalización horizontal y vertical que reducirá el número de accidentes de tránsito.</a:t>
          </a:r>
          <a:endParaRPr lang="es-EC" sz="1900" kern="1200" dirty="0">
            <a:latin typeface="Times New Roman" panose="02020603050405020304" pitchFamily="18" charset="0"/>
            <a:cs typeface="Times New Roman" panose="02020603050405020304" pitchFamily="18" charset="0"/>
          </a:endParaRPr>
        </a:p>
      </dsp:txBody>
      <dsp:txXfrm>
        <a:off x="1834896" y="1862666"/>
        <a:ext cx="6699504" cy="1693333"/>
      </dsp:txXfrm>
    </dsp:sp>
    <dsp:sp modelId="{D7EB98A7-5A1A-4B4D-9459-D05236D45EF5}">
      <dsp:nvSpPr>
        <dsp:cNvPr id="0" name=""/>
        <dsp:cNvSpPr/>
      </dsp:nvSpPr>
      <dsp:spPr>
        <a:xfrm>
          <a:off x="1706880" y="3556000"/>
          <a:ext cx="68275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269AA2D-0CA8-4767-B4BF-62EBAF1E2A18}">
      <dsp:nvSpPr>
        <dsp:cNvPr id="0" name=""/>
        <dsp:cNvSpPr/>
      </dsp:nvSpPr>
      <dsp:spPr>
        <a:xfrm>
          <a:off x="1834896" y="3640666"/>
          <a:ext cx="6699504" cy="1693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lvl="0" algn="just" defTabSz="844550">
            <a:lnSpc>
              <a:spcPct val="90000"/>
            </a:lnSpc>
            <a:spcBef>
              <a:spcPct val="0"/>
            </a:spcBef>
            <a:spcAft>
              <a:spcPct val="35000"/>
            </a:spcAft>
          </a:pPr>
          <a:r>
            <a:rPr lang="es-EC" sz="1900" kern="1200" dirty="0" smtClean="0">
              <a:latin typeface="Times New Roman" panose="02020603050405020304" pitchFamily="18" charset="0"/>
              <a:cs typeface="Times New Roman" panose="02020603050405020304" pitchFamily="18" charset="0"/>
            </a:rPr>
            <a:t>El cantón contará con estrategias políticas-institucionales que busquen consolidar un territorio democrático y una comunidad participativa en la gestión del territorio, y por otra parte se perfeccionará las capacidades del GAD en ordenamiento del territorio para fortalecer la toma de decisiones en cuanto a planificación y </a:t>
          </a:r>
          <a:r>
            <a:rPr lang="es-EC" sz="1900" kern="1200" smtClean="0">
              <a:latin typeface="Times New Roman" panose="02020603050405020304" pitchFamily="18" charset="0"/>
              <a:cs typeface="Times New Roman" panose="02020603050405020304" pitchFamily="18" charset="0"/>
            </a:rPr>
            <a:t>ordenamiento territorial.</a:t>
          </a:r>
          <a:endParaRPr lang="es-EC" sz="1900" kern="1200" dirty="0">
            <a:latin typeface="Times New Roman" panose="02020603050405020304" pitchFamily="18" charset="0"/>
            <a:cs typeface="Times New Roman" panose="02020603050405020304" pitchFamily="18" charset="0"/>
          </a:endParaRPr>
        </a:p>
      </dsp:txBody>
      <dsp:txXfrm>
        <a:off x="1834896" y="3640666"/>
        <a:ext cx="6699504" cy="1693333"/>
      </dsp:txXfrm>
    </dsp:sp>
    <dsp:sp modelId="{DFF468E7-CD89-4DE1-B652-B17E73BDD9D4}">
      <dsp:nvSpPr>
        <dsp:cNvPr id="0" name=""/>
        <dsp:cNvSpPr/>
      </dsp:nvSpPr>
      <dsp:spPr>
        <a:xfrm>
          <a:off x="1706880" y="5334000"/>
          <a:ext cx="682752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31C885-89FF-4F1B-B247-1F0A0DC971F4}">
      <dsp:nvSpPr>
        <dsp:cNvPr id="0" name=""/>
        <dsp:cNvSpPr/>
      </dsp:nvSpPr>
      <dsp:spPr>
        <a:xfrm>
          <a:off x="1177573" y="1419504"/>
          <a:ext cx="2308215" cy="3168670"/>
        </a:xfrm>
        <a:prstGeom prst="rect">
          <a:avLst/>
        </a:prstGeom>
        <a:solidFill>
          <a:schemeClr val="bg1">
            <a:alpha val="90000"/>
          </a:schemeClr>
        </a:solidFill>
        <a:ln w="28575"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just" defTabSz="666750">
            <a:lnSpc>
              <a:spcPct val="90000"/>
            </a:lnSpc>
            <a:spcBef>
              <a:spcPct val="0"/>
            </a:spcBef>
            <a:spcAft>
              <a:spcPct val="35000"/>
            </a:spcAft>
          </a:pPr>
          <a:r>
            <a:rPr lang="es-EC" sz="1500" kern="1200" dirty="0" smtClean="0">
              <a:latin typeface="Times New Roman" panose="02020603050405020304" pitchFamily="18" charset="0"/>
              <a:ea typeface="Calibri" panose="020F0502020204030204" pitchFamily="34" charset="0"/>
              <a:cs typeface="Times New Roman" panose="02020603050405020304" pitchFamily="18" charset="0"/>
            </a:rPr>
            <a:t>Contempla la sostenibilidad ambiental dentro del territorio y junto con la comunidad, orientada al uso adecuado de los recursos y la preservación de los mismos, así también garantiza la protección de la ciudadanía ante cualquier amenaza. </a:t>
          </a:r>
          <a:endParaRPr lang="es-EC" sz="1500" b="1" kern="1200" dirty="0">
            <a:latin typeface="Times New Roman" panose="02020603050405020304" pitchFamily="18" charset="0"/>
            <a:cs typeface="Times New Roman" panose="02020603050405020304" pitchFamily="18" charset="0"/>
          </a:endParaRPr>
        </a:p>
      </dsp:txBody>
      <dsp:txXfrm>
        <a:off x="1546887" y="1419504"/>
        <a:ext cx="1938900" cy="3168670"/>
      </dsp:txXfrm>
    </dsp:sp>
    <dsp:sp modelId="{A159044C-A9D2-4089-AEB2-A5237D1FE5BF}">
      <dsp:nvSpPr>
        <dsp:cNvPr id="0" name=""/>
        <dsp:cNvSpPr/>
      </dsp:nvSpPr>
      <dsp:spPr>
        <a:xfrm>
          <a:off x="-53474" y="803980"/>
          <a:ext cx="1538810" cy="1538810"/>
        </a:xfrm>
        <a:prstGeom prst="ellipse">
          <a:avLst/>
        </a:prstGeom>
        <a:blipFill rotWithShape="0">
          <a:blip xmlns:r="http://schemas.openxmlformats.org/officeDocument/2006/relationships" r:embed="rId1"/>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C" sz="1500" kern="1200" dirty="0">
            <a:latin typeface="Times New Roman" panose="02020603050405020304" pitchFamily="18" charset="0"/>
            <a:cs typeface="Times New Roman" panose="02020603050405020304" pitchFamily="18" charset="0"/>
          </a:endParaRPr>
        </a:p>
      </dsp:txBody>
      <dsp:txXfrm>
        <a:off x="171880" y="1029334"/>
        <a:ext cx="1088102" cy="1088102"/>
      </dsp:txXfrm>
    </dsp:sp>
    <dsp:sp modelId="{675339EC-B677-445E-AF42-EFBC9A969FDB}">
      <dsp:nvSpPr>
        <dsp:cNvPr id="0" name=""/>
        <dsp:cNvSpPr/>
      </dsp:nvSpPr>
      <dsp:spPr>
        <a:xfrm>
          <a:off x="5024598" y="1419504"/>
          <a:ext cx="2518120" cy="3142173"/>
        </a:xfrm>
        <a:prstGeom prst="rect">
          <a:avLst/>
        </a:prstGeom>
        <a:solidFill>
          <a:schemeClr val="bg1">
            <a:alpha val="90000"/>
          </a:schemeClr>
        </a:solidFill>
        <a:ln w="28575"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just" defTabSz="666750">
            <a:lnSpc>
              <a:spcPct val="90000"/>
            </a:lnSpc>
            <a:spcBef>
              <a:spcPct val="0"/>
            </a:spcBef>
            <a:spcAft>
              <a:spcPct val="35000"/>
            </a:spcAft>
          </a:pPr>
          <a:r>
            <a:rPr lang="es-EC" sz="1500" kern="1200" dirty="0" smtClean="0">
              <a:latin typeface="Times New Roman" panose="02020603050405020304" pitchFamily="18" charset="0"/>
              <a:ea typeface="Calibri" panose="020F0502020204030204" pitchFamily="34" charset="0"/>
              <a:cs typeface="Times New Roman" panose="02020603050405020304" pitchFamily="18" charset="0"/>
            </a:rPr>
            <a:t> Se centra en el fortalecimiento de las capacidades de la población a través de la re potencialización y creación de espacios públicos vinculados al intercambio de conocimientos, transmisión de cultura y aprendizaje.</a:t>
          </a:r>
          <a:endParaRPr lang="es-EC" sz="1500" kern="1200" dirty="0">
            <a:latin typeface="Times New Roman" panose="02020603050405020304" pitchFamily="18" charset="0"/>
            <a:cs typeface="Times New Roman" panose="02020603050405020304" pitchFamily="18" charset="0"/>
          </a:endParaRPr>
        </a:p>
      </dsp:txBody>
      <dsp:txXfrm>
        <a:off x="5427498" y="1419504"/>
        <a:ext cx="2115221" cy="3142173"/>
      </dsp:txXfrm>
    </dsp:sp>
    <dsp:sp modelId="{1742A4E2-3488-45A9-98B4-E2D1693F6B5D}">
      <dsp:nvSpPr>
        <dsp:cNvPr id="0" name=""/>
        <dsp:cNvSpPr/>
      </dsp:nvSpPr>
      <dsp:spPr>
        <a:xfrm>
          <a:off x="4003456" y="803980"/>
          <a:ext cx="1538810" cy="1538810"/>
        </a:xfrm>
        <a:prstGeom prst="ellipse">
          <a:avLst/>
        </a:prstGeom>
        <a:blipFill rotWithShape="0">
          <a:blip xmlns:r="http://schemas.openxmlformats.org/officeDocument/2006/relationships" r:embed="rId2"/>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C" sz="1500" kern="1200" dirty="0">
            <a:latin typeface="Times New Roman" panose="02020603050405020304" pitchFamily="18" charset="0"/>
            <a:cs typeface="Times New Roman" panose="02020603050405020304" pitchFamily="18" charset="0"/>
          </a:endParaRPr>
        </a:p>
      </dsp:txBody>
      <dsp:txXfrm>
        <a:off x="4228810" y="1029334"/>
        <a:ext cx="1088102" cy="1088102"/>
      </dsp:txXfrm>
    </dsp:sp>
    <dsp:sp modelId="{B8AE84B5-79F9-4C96-A881-01F12CEBC55E}">
      <dsp:nvSpPr>
        <dsp:cNvPr id="0" name=""/>
        <dsp:cNvSpPr/>
      </dsp:nvSpPr>
      <dsp:spPr>
        <a:xfrm>
          <a:off x="9081529" y="1419504"/>
          <a:ext cx="2308215" cy="3195181"/>
        </a:xfrm>
        <a:prstGeom prst="rect">
          <a:avLst/>
        </a:prstGeom>
        <a:solidFill>
          <a:schemeClr val="bg1">
            <a:alpha val="90000"/>
          </a:schemeClr>
        </a:solidFill>
        <a:ln w="28575" cap="flat" cmpd="sng" algn="ctr">
          <a:solidFill>
            <a:schemeClr val="tx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lvl="0" algn="just" defTabSz="666750">
            <a:lnSpc>
              <a:spcPct val="90000"/>
            </a:lnSpc>
            <a:spcBef>
              <a:spcPct val="0"/>
            </a:spcBef>
            <a:spcAft>
              <a:spcPct val="35000"/>
            </a:spcAft>
          </a:pPr>
          <a:r>
            <a:rPr lang="es-EC" sz="1500" kern="1200" dirty="0" smtClean="0">
              <a:latin typeface="Times New Roman" panose="02020603050405020304" pitchFamily="18" charset="0"/>
              <a:ea typeface="Calibri" panose="020F0502020204030204" pitchFamily="34" charset="0"/>
              <a:cs typeface="Times New Roman" panose="02020603050405020304" pitchFamily="18" charset="0"/>
            </a:rPr>
            <a:t>Se enfoca en garantizar fuentes de trabajo a través de la mejora en la producción local y en el desarrollo, impulso y dinamización de emprendimientos en actividades de diferentes sectores económicos.</a:t>
          </a:r>
          <a:endParaRPr lang="es-EC" sz="1500" kern="1200" dirty="0">
            <a:latin typeface="Times New Roman" panose="02020603050405020304" pitchFamily="18" charset="0"/>
            <a:cs typeface="Times New Roman" panose="02020603050405020304" pitchFamily="18" charset="0"/>
          </a:endParaRPr>
        </a:p>
      </dsp:txBody>
      <dsp:txXfrm>
        <a:off x="9450843" y="1419504"/>
        <a:ext cx="1938900" cy="3195181"/>
      </dsp:txXfrm>
    </dsp:sp>
    <dsp:sp modelId="{99CF3CFA-098B-453F-A86B-06736D7AC67D}">
      <dsp:nvSpPr>
        <dsp:cNvPr id="0" name=""/>
        <dsp:cNvSpPr/>
      </dsp:nvSpPr>
      <dsp:spPr>
        <a:xfrm>
          <a:off x="7850481" y="803980"/>
          <a:ext cx="1538810" cy="1538810"/>
        </a:xfrm>
        <a:prstGeom prst="ellipse">
          <a:avLst/>
        </a:prstGeom>
        <a:blipFill rotWithShape="0">
          <a:blip xmlns:r="http://schemas.openxmlformats.org/officeDocument/2006/relationships" r:embed="rId3"/>
          <a:stretch>
            <a:fillRect/>
          </a:stretch>
        </a:blip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s-EC" sz="1500" kern="1200">
            <a:latin typeface="Times New Roman" panose="02020603050405020304" pitchFamily="18" charset="0"/>
            <a:cs typeface="Times New Roman" panose="02020603050405020304" pitchFamily="18" charset="0"/>
          </a:endParaRPr>
        </a:p>
      </dsp:txBody>
      <dsp:txXfrm>
        <a:off x="8075835" y="1029334"/>
        <a:ext cx="1088102" cy="10881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2.emf"/></Relationships>
</file>

<file path=ppt/drawings/drawing1.xml><?xml version="1.0" encoding="utf-8"?>
<c:userShapes xmlns:c="http://schemas.openxmlformats.org/drawingml/2006/chart">
  <cdr:relSizeAnchor xmlns:cdr="http://schemas.openxmlformats.org/drawingml/2006/chartDrawing">
    <cdr:from>
      <cdr:x>0.74488</cdr:x>
      <cdr:y>0.35323</cdr:y>
    </cdr:from>
    <cdr:to>
      <cdr:x>0.97952</cdr:x>
      <cdr:y>0.71099</cdr:y>
    </cdr:to>
    <cdr:sp macro="" textlink="">
      <cdr:nvSpPr>
        <cdr:cNvPr id="2" name="CuadroTexto 1"/>
        <cdr:cNvSpPr txBox="1"/>
      </cdr:nvSpPr>
      <cdr:spPr>
        <a:xfrm xmlns:a="http://schemas.openxmlformats.org/drawingml/2006/main">
          <a:off x="3239737" y="1061357"/>
          <a:ext cx="1020536" cy="10749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C" sz="1100"/>
        </a:p>
      </cdr:txBody>
    </cdr:sp>
  </cdr:relSizeAnchor>
  <cdr:relSizeAnchor xmlns:cdr="http://schemas.openxmlformats.org/drawingml/2006/chartDrawing">
    <cdr:from>
      <cdr:x>0.6047</cdr:x>
      <cdr:y>0.24454</cdr:y>
    </cdr:from>
    <cdr:to>
      <cdr:x>0.98923</cdr:x>
      <cdr:y>0.84685</cdr:y>
    </cdr:to>
    <cdr:sp macro="" textlink="">
      <cdr:nvSpPr>
        <cdr:cNvPr id="3" name="CuadroTexto 2"/>
        <cdr:cNvSpPr txBox="1"/>
      </cdr:nvSpPr>
      <cdr:spPr>
        <a:xfrm xmlns:a="http://schemas.openxmlformats.org/drawingml/2006/main">
          <a:off x="3497730" y="734785"/>
          <a:ext cx="2224263" cy="1809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C" sz="1100">
              <a:solidFill>
                <a:srgbClr val="FF0000"/>
              </a:solidFill>
              <a:latin typeface="Times New Roman" panose="02020603050405020304" pitchFamily="18" charset="0"/>
              <a:cs typeface="Times New Roman" panose="02020603050405020304" pitchFamily="18" charset="0"/>
            </a:rPr>
            <a:t>V1:</a:t>
          </a:r>
          <a:r>
            <a:rPr lang="es-EC" sz="1100">
              <a:latin typeface="Times New Roman" panose="02020603050405020304" pitchFamily="18" charset="0"/>
              <a:cs typeface="Times New Roman" panose="02020603050405020304" pitchFamily="18" charset="0"/>
            </a:rPr>
            <a:t> Relieve</a:t>
          </a:r>
        </a:p>
        <a:p xmlns:a="http://schemas.openxmlformats.org/drawingml/2006/main">
          <a:r>
            <a:rPr lang="es-EC" sz="1100">
              <a:solidFill>
                <a:srgbClr val="FF0000"/>
              </a:solidFill>
              <a:latin typeface="Times New Roman" panose="02020603050405020304" pitchFamily="18" charset="0"/>
              <a:cs typeface="Times New Roman" panose="02020603050405020304" pitchFamily="18" charset="0"/>
            </a:rPr>
            <a:t>V2</a:t>
          </a:r>
          <a:r>
            <a:rPr lang="es-EC" sz="1100">
              <a:latin typeface="Times New Roman" panose="02020603050405020304" pitchFamily="18" charset="0"/>
              <a:cs typeface="Times New Roman" panose="02020603050405020304" pitchFamily="18" charset="0"/>
            </a:rPr>
            <a:t>: Suelos</a:t>
          </a:r>
        </a:p>
        <a:p xmlns:a="http://schemas.openxmlformats.org/drawingml/2006/main">
          <a:r>
            <a:rPr lang="es-EC" sz="1100">
              <a:solidFill>
                <a:srgbClr val="FF0000"/>
              </a:solidFill>
              <a:latin typeface="Times New Roman" panose="02020603050405020304" pitchFamily="18" charset="0"/>
              <a:cs typeface="Times New Roman" panose="02020603050405020304" pitchFamily="18" charset="0"/>
            </a:rPr>
            <a:t>V3: </a:t>
          </a:r>
          <a:r>
            <a:rPr lang="es-EC" sz="1100">
              <a:latin typeface="Times New Roman" panose="02020603050405020304" pitchFamily="18" charset="0"/>
              <a:cs typeface="Times New Roman" panose="02020603050405020304" pitchFamily="18" charset="0"/>
            </a:rPr>
            <a:t>Uso y Cobertura del suelo</a:t>
          </a:r>
        </a:p>
        <a:p xmlns:a="http://schemas.openxmlformats.org/drawingml/2006/main">
          <a:r>
            <a:rPr lang="es-EC" sz="1100">
              <a:latin typeface="Times New Roman" panose="02020603050405020304" pitchFamily="18" charset="0"/>
              <a:cs typeface="Times New Roman" panose="02020603050405020304" pitchFamily="18" charset="0"/>
            </a:rPr>
            <a:t>V4: Proporción y superficie bajo</a:t>
          </a:r>
          <a:r>
            <a:rPr lang="es-EC" sz="1100" baseline="0">
              <a:latin typeface="Times New Roman" panose="02020603050405020304" pitchFamily="18" charset="0"/>
              <a:cs typeface="Times New Roman" panose="02020603050405020304" pitchFamily="18" charset="0"/>
            </a:rPr>
            <a:t>    </a:t>
          </a:r>
          <a:r>
            <a:rPr lang="es-EC" sz="1100">
              <a:latin typeface="Times New Roman" panose="02020603050405020304" pitchFamily="18" charset="0"/>
              <a:cs typeface="Times New Roman" panose="02020603050405020304" pitchFamily="18" charset="0"/>
            </a:rPr>
            <a:t>conservación</a:t>
          </a:r>
        </a:p>
        <a:p xmlns:a="http://schemas.openxmlformats.org/drawingml/2006/main">
          <a:r>
            <a:rPr lang="es-EC" sz="1100">
              <a:latin typeface="Times New Roman" panose="02020603050405020304" pitchFamily="18" charset="0"/>
              <a:cs typeface="Times New Roman" panose="02020603050405020304" pitchFamily="18" charset="0"/>
            </a:rPr>
            <a:t>V5: Ecosistemas frágiles</a:t>
          </a:r>
        </a:p>
        <a:p xmlns:a="http://schemas.openxmlformats.org/drawingml/2006/main">
          <a:r>
            <a:rPr lang="es-EC" sz="1100">
              <a:solidFill>
                <a:schemeClr val="tx1"/>
              </a:solidFill>
              <a:latin typeface="Times New Roman" panose="02020603050405020304" pitchFamily="18" charset="0"/>
              <a:cs typeface="Times New Roman" panose="02020603050405020304" pitchFamily="18" charset="0"/>
            </a:rPr>
            <a:t>V6: </a:t>
          </a:r>
          <a:r>
            <a:rPr lang="es-EC" sz="1100">
              <a:latin typeface="Times New Roman" panose="02020603050405020304" pitchFamily="18" charset="0"/>
              <a:cs typeface="Times New Roman" panose="02020603050405020304" pitchFamily="18" charset="0"/>
            </a:rPr>
            <a:t>Agua</a:t>
          </a:r>
        </a:p>
        <a:p xmlns:a="http://schemas.openxmlformats.org/drawingml/2006/main">
          <a:r>
            <a:rPr lang="es-EC" sz="1100">
              <a:solidFill>
                <a:schemeClr val="tx1"/>
              </a:solidFill>
              <a:latin typeface="Times New Roman" panose="02020603050405020304" pitchFamily="18" charset="0"/>
              <a:cs typeface="Times New Roman" panose="02020603050405020304" pitchFamily="18" charset="0"/>
            </a:rPr>
            <a:t>V7: </a:t>
          </a:r>
          <a:r>
            <a:rPr lang="es-EC" sz="1100">
              <a:latin typeface="Times New Roman" panose="02020603050405020304" pitchFamily="18" charset="0"/>
              <a:cs typeface="Times New Roman" panose="02020603050405020304" pitchFamily="18" charset="0"/>
            </a:rPr>
            <a:t>Amenazas</a:t>
          </a:r>
          <a:r>
            <a:rPr lang="es-EC" sz="1100" baseline="0">
              <a:latin typeface="Times New Roman" panose="02020603050405020304" pitchFamily="18" charset="0"/>
              <a:cs typeface="Times New Roman" panose="02020603050405020304" pitchFamily="18" charset="0"/>
            </a:rPr>
            <a:t> y peligros Naturales</a:t>
          </a:r>
          <a:endParaRPr lang="es-EC" sz="1100">
            <a:latin typeface="Times New Roman" panose="02020603050405020304" pitchFamily="18" charset="0"/>
            <a:cs typeface="Times New Roman" panose="02020603050405020304" pitchFamily="18" charset="0"/>
          </a:endParaRPr>
        </a:p>
        <a:p xmlns:a="http://schemas.openxmlformats.org/drawingml/2006/main">
          <a:endParaRPr lang="es-EC" sz="110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0.62063</cdr:x>
      <cdr:y>0.20745</cdr:y>
    </cdr:from>
    <cdr:to>
      <cdr:x>1</cdr:x>
      <cdr:y>0.96415</cdr:y>
    </cdr:to>
    <cdr:sp macro="" textlink="">
      <cdr:nvSpPr>
        <cdr:cNvPr id="2" name="CuadroTexto 1"/>
        <cdr:cNvSpPr txBox="1"/>
      </cdr:nvSpPr>
      <cdr:spPr>
        <a:xfrm xmlns:a="http://schemas.openxmlformats.org/drawingml/2006/main">
          <a:off x="3371928" y="670782"/>
          <a:ext cx="2061132" cy="24468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C" sz="1200" dirty="0">
              <a:effectLst/>
              <a:latin typeface="Times New Roman" panose="02020603050405020304" pitchFamily="18" charset="0"/>
              <a:ea typeface="+mn-ea"/>
              <a:cs typeface="Times New Roman" panose="02020603050405020304" pitchFamily="18" charset="0"/>
            </a:rPr>
            <a:t>V1: Trabajo y Empleo</a:t>
          </a:r>
          <a:endParaRPr lang="es-EC" sz="1200" dirty="0">
            <a:effectLst/>
            <a:latin typeface="Times New Roman" panose="02020603050405020304" pitchFamily="18" charset="0"/>
            <a:cs typeface="Times New Roman" panose="02020603050405020304" pitchFamily="18" charset="0"/>
          </a:endParaRPr>
        </a:p>
        <a:p xmlns:a="http://schemas.openxmlformats.org/drawingml/2006/main">
          <a:r>
            <a:rPr lang="es-EC" sz="1200" dirty="0">
              <a:solidFill>
                <a:schemeClr val="tx1"/>
              </a:solidFill>
              <a:effectLst/>
              <a:latin typeface="Times New Roman" panose="02020603050405020304" pitchFamily="18" charset="0"/>
              <a:ea typeface="+mn-ea"/>
              <a:cs typeface="Times New Roman" panose="02020603050405020304" pitchFamily="18" charset="0"/>
            </a:rPr>
            <a:t>V2: </a:t>
          </a:r>
          <a:r>
            <a:rPr lang="es-EC" sz="1200" dirty="0">
              <a:effectLst/>
              <a:latin typeface="Times New Roman" panose="02020603050405020304" pitchFamily="18" charset="0"/>
              <a:ea typeface="+mn-ea"/>
              <a:cs typeface="Times New Roman" panose="02020603050405020304" pitchFamily="18" charset="0"/>
            </a:rPr>
            <a:t>Principales actividades económicas</a:t>
          </a:r>
          <a:endParaRPr lang="es-EC" sz="1200" dirty="0">
            <a:effectLst/>
            <a:latin typeface="Times New Roman" panose="02020603050405020304" pitchFamily="18" charset="0"/>
            <a:cs typeface="Times New Roman" panose="02020603050405020304" pitchFamily="18" charset="0"/>
          </a:endParaRPr>
        </a:p>
        <a:p xmlns:a="http://schemas.openxmlformats.org/drawingml/2006/main">
          <a:r>
            <a:rPr lang="es-EC" sz="1200" dirty="0">
              <a:effectLst/>
              <a:latin typeface="Times New Roman" panose="02020603050405020304" pitchFamily="18" charset="0"/>
              <a:ea typeface="+mn-ea"/>
              <a:cs typeface="Times New Roman" panose="02020603050405020304" pitchFamily="18" charset="0"/>
            </a:rPr>
            <a:t>V3: Factores Productivos</a:t>
          </a:r>
          <a:endParaRPr lang="es-EC" sz="1200" dirty="0">
            <a:effectLst/>
            <a:latin typeface="Times New Roman" panose="02020603050405020304" pitchFamily="18" charset="0"/>
            <a:cs typeface="Times New Roman" panose="02020603050405020304" pitchFamily="18" charset="0"/>
          </a:endParaRPr>
        </a:p>
        <a:p xmlns:a="http://schemas.openxmlformats.org/drawingml/2006/main">
          <a:r>
            <a:rPr lang="es-EC" sz="1200" dirty="0">
              <a:effectLst/>
              <a:latin typeface="Times New Roman" panose="02020603050405020304" pitchFamily="18" charset="0"/>
              <a:ea typeface="+mn-ea"/>
              <a:cs typeface="Times New Roman" panose="02020603050405020304" pitchFamily="18" charset="0"/>
            </a:rPr>
            <a:t>V4: Formas de organización de los modos de producción</a:t>
          </a:r>
          <a:endParaRPr lang="es-EC" sz="1200" dirty="0">
            <a:effectLst/>
            <a:latin typeface="Times New Roman" panose="02020603050405020304" pitchFamily="18" charset="0"/>
            <a:cs typeface="Times New Roman" panose="02020603050405020304" pitchFamily="18" charset="0"/>
          </a:endParaRPr>
        </a:p>
        <a:p xmlns:a="http://schemas.openxmlformats.org/drawingml/2006/main">
          <a:r>
            <a:rPr lang="es-EC" sz="1200" dirty="0">
              <a:effectLst/>
              <a:latin typeface="Times New Roman" panose="02020603050405020304" pitchFamily="18" charset="0"/>
              <a:ea typeface="+mn-ea"/>
              <a:cs typeface="Times New Roman" panose="02020603050405020304" pitchFamily="18" charset="0"/>
            </a:rPr>
            <a:t>V5: Seguridad y Soberanía Alimentaria</a:t>
          </a:r>
          <a:endParaRPr lang="es-EC" sz="1200" dirty="0">
            <a:effectLst/>
            <a:latin typeface="Times New Roman" panose="02020603050405020304" pitchFamily="18" charset="0"/>
            <a:cs typeface="Times New Roman" panose="02020603050405020304" pitchFamily="18" charset="0"/>
          </a:endParaRPr>
        </a:p>
        <a:p xmlns:a="http://schemas.openxmlformats.org/drawingml/2006/main">
          <a:r>
            <a:rPr lang="es-EC" sz="1200" dirty="0">
              <a:solidFill>
                <a:srgbClr val="FF0000"/>
              </a:solidFill>
              <a:effectLst/>
              <a:latin typeface="Times New Roman" panose="02020603050405020304" pitchFamily="18" charset="0"/>
              <a:ea typeface="+mn-ea"/>
              <a:cs typeface="Times New Roman" panose="02020603050405020304" pitchFamily="18" charset="0"/>
            </a:rPr>
            <a:t>V6: </a:t>
          </a:r>
          <a:r>
            <a:rPr lang="es-EC" sz="1200" dirty="0">
              <a:effectLst/>
              <a:latin typeface="Times New Roman" panose="02020603050405020304" pitchFamily="18" charset="0"/>
              <a:ea typeface="+mn-ea"/>
              <a:cs typeface="Times New Roman" panose="02020603050405020304" pitchFamily="18" charset="0"/>
            </a:rPr>
            <a:t>Infraestructura</a:t>
          </a:r>
          <a:r>
            <a:rPr lang="es-EC" sz="1200" baseline="0" dirty="0">
              <a:effectLst/>
              <a:latin typeface="Times New Roman" panose="02020603050405020304" pitchFamily="18" charset="0"/>
              <a:ea typeface="+mn-ea"/>
              <a:cs typeface="Times New Roman" panose="02020603050405020304" pitchFamily="18" charset="0"/>
            </a:rPr>
            <a:t> de apoyo</a:t>
          </a:r>
          <a:endParaRPr lang="es-EC" sz="1200" dirty="0">
            <a:effectLst/>
            <a:latin typeface="Times New Roman" panose="02020603050405020304" pitchFamily="18" charset="0"/>
            <a:cs typeface="Times New Roman" panose="02020603050405020304" pitchFamily="18" charset="0"/>
          </a:endParaRPr>
        </a:p>
        <a:p xmlns:a="http://schemas.openxmlformats.org/drawingml/2006/main">
          <a:r>
            <a:rPr lang="es-EC" sz="1200" dirty="0">
              <a:solidFill>
                <a:srgbClr val="FF0000"/>
              </a:solidFill>
              <a:effectLst/>
              <a:latin typeface="Times New Roman" panose="02020603050405020304" pitchFamily="18" charset="0"/>
              <a:ea typeface="+mn-ea"/>
              <a:cs typeface="Times New Roman" panose="02020603050405020304" pitchFamily="18" charset="0"/>
            </a:rPr>
            <a:t>V7: </a:t>
          </a:r>
          <a:r>
            <a:rPr lang="es-EC" sz="1200" dirty="0">
              <a:effectLst/>
              <a:latin typeface="Times New Roman" panose="02020603050405020304" pitchFamily="18" charset="0"/>
              <a:ea typeface="+mn-ea"/>
              <a:cs typeface="Times New Roman" panose="02020603050405020304" pitchFamily="18" charset="0"/>
            </a:rPr>
            <a:t>Mercado de Capitales</a:t>
          </a:r>
          <a:endParaRPr lang="es-EC" sz="1200" dirty="0">
            <a:effectLst/>
            <a:latin typeface="Times New Roman" panose="02020603050405020304" pitchFamily="18" charset="0"/>
            <a:cs typeface="Times New Roman" panose="02020603050405020304" pitchFamily="18" charset="0"/>
          </a:endParaRPr>
        </a:p>
        <a:p xmlns:a="http://schemas.openxmlformats.org/drawingml/2006/main">
          <a:endParaRPr lang="es-EC" sz="1200" dirty="0">
            <a:latin typeface="Times New Roman" panose="02020603050405020304" pitchFamily="18" charset="0"/>
            <a:cs typeface="Times New Roman" panose="02020603050405020304"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0.59383</cdr:x>
      <cdr:y>0.22271</cdr:y>
    </cdr:from>
    <cdr:to>
      <cdr:x>0.95312</cdr:x>
      <cdr:y>0.85677</cdr:y>
    </cdr:to>
    <cdr:sp macro="" textlink="">
      <cdr:nvSpPr>
        <cdr:cNvPr id="2" name="CuadroTexto 1"/>
        <cdr:cNvSpPr txBox="1"/>
      </cdr:nvSpPr>
      <cdr:spPr>
        <a:xfrm xmlns:a="http://schemas.openxmlformats.org/drawingml/2006/main">
          <a:off x="2923505" y="729545"/>
          <a:ext cx="1768810" cy="207703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EC" sz="1200" dirty="0">
              <a:solidFill>
                <a:srgbClr val="FF0000"/>
              </a:solidFill>
              <a:effectLst/>
              <a:latin typeface="Times New Roman" panose="02020603050405020304" pitchFamily="18" charset="0"/>
              <a:ea typeface="+mn-ea"/>
              <a:cs typeface="Times New Roman" panose="02020603050405020304" pitchFamily="18" charset="0"/>
            </a:rPr>
            <a:t>V1: </a:t>
          </a:r>
          <a:r>
            <a:rPr lang="es-EC" sz="1200" dirty="0">
              <a:effectLst/>
              <a:latin typeface="Times New Roman" panose="02020603050405020304" pitchFamily="18" charset="0"/>
              <a:ea typeface="+mn-ea"/>
              <a:cs typeface="Times New Roman" panose="02020603050405020304" pitchFamily="18" charset="0"/>
            </a:rPr>
            <a:t>Infraestructura y acceso</a:t>
          </a:r>
        </a:p>
        <a:p xmlns:a="http://schemas.openxmlformats.org/drawingml/2006/main">
          <a:r>
            <a:rPr lang="es-EC" sz="1200" dirty="0">
              <a:effectLst/>
              <a:latin typeface="Times New Roman" panose="02020603050405020304" pitchFamily="18" charset="0"/>
              <a:ea typeface="+mn-ea"/>
              <a:cs typeface="Times New Roman" panose="02020603050405020304" pitchFamily="18" charset="0"/>
            </a:rPr>
            <a:t>a</a:t>
          </a:r>
          <a:r>
            <a:rPr lang="es-EC" sz="1200" baseline="0" dirty="0">
              <a:effectLst/>
              <a:latin typeface="Times New Roman" panose="02020603050405020304" pitchFamily="18" charset="0"/>
              <a:ea typeface="+mn-ea"/>
              <a:cs typeface="Times New Roman" panose="02020603050405020304" pitchFamily="18" charset="0"/>
            </a:rPr>
            <a:t> servicios </a:t>
          </a:r>
          <a:r>
            <a:rPr lang="es-EC" sz="1200" baseline="0" dirty="0" smtClean="0">
              <a:effectLst/>
              <a:latin typeface="Times New Roman" panose="02020603050405020304" pitchFamily="18" charset="0"/>
              <a:ea typeface="+mn-ea"/>
              <a:cs typeface="Times New Roman" panose="02020603050405020304" pitchFamily="18" charset="0"/>
            </a:rPr>
            <a:t>básicos</a:t>
          </a:r>
        </a:p>
        <a:p xmlns:a="http://schemas.openxmlformats.org/drawingml/2006/main">
          <a:endParaRPr lang="es-EC" sz="1200" baseline="0" dirty="0">
            <a:effectLst/>
            <a:latin typeface="Times New Roman" panose="02020603050405020304" pitchFamily="18" charset="0"/>
            <a:ea typeface="+mn-ea"/>
            <a:cs typeface="Times New Roman" panose="02020603050405020304" pitchFamily="18" charset="0"/>
          </a:endParaRPr>
        </a:p>
        <a:p xmlns:a="http://schemas.openxmlformats.org/drawingml/2006/main">
          <a:r>
            <a:rPr lang="es-EC" sz="1200" baseline="0" dirty="0">
              <a:effectLst/>
              <a:latin typeface="Times New Roman" panose="02020603050405020304" pitchFamily="18" charset="0"/>
              <a:ea typeface="+mn-ea"/>
              <a:cs typeface="Times New Roman" panose="02020603050405020304" pitchFamily="18" charset="0"/>
            </a:rPr>
            <a:t>V2: Acceso a servicios </a:t>
          </a:r>
          <a:r>
            <a:rPr lang="es-EC" sz="1200" baseline="0" dirty="0" smtClean="0">
              <a:effectLst/>
              <a:latin typeface="Times New Roman" panose="02020603050405020304" pitchFamily="18" charset="0"/>
              <a:ea typeface="+mn-ea"/>
              <a:cs typeface="Times New Roman" panose="02020603050405020304" pitchFamily="18" charset="0"/>
            </a:rPr>
            <a:t>de</a:t>
          </a:r>
        </a:p>
        <a:p xmlns:a="http://schemas.openxmlformats.org/drawingml/2006/main">
          <a:r>
            <a:rPr lang="es-EC" sz="1200" baseline="0" dirty="0" smtClean="0">
              <a:effectLst/>
              <a:latin typeface="Times New Roman" panose="02020603050405020304" pitchFamily="18" charset="0"/>
              <a:ea typeface="+mn-ea"/>
              <a:cs typeface="Times New Roman" panose="02020603050405020304" pitchFamily="18" charset="0"/>
            </a:rPr>
            <a:t> salud</a:t>
          </a:r>
          <a:r>
            <a:rPr lang="es-EC" sz="1200" dirty="0" smtClean="0">
              <a:effectLst/>
              <a:latin typeface="Times New Roman" panose="02020603050405020304" pitchFamily="18" charset="0"/>
              <a:ea typeface="+mn-ea"/>
              <a:cs typeface="Times New Roman" panose="02020603050405020304" pitchFamily="18" charset="0"/>
            </a:rPr>
            <a:t> </a:t>
          </a:r>
          <a:r>
            <a:rPr lang="es-EC" sz="1200" baseline="0" dirty="0" smtClean="0">
              <a:effectLst/>
              <a:latin typeface="Times New Roman" panose="02020603050405020304" pitchFamily="18" charset="0"/>
              <a:ea typeface="+mn-ea"/>
              <a:cs typeface="Times New Roman" panose="02020603050405020304" pitchFamily="18" charset="0"/>
            </a:rPr>
            <a:t>y </a:t>
          </a:r>
          <a:r>
            <a:rPr lang="es-EC" sz="1200" baseline="0" dirty="0">
              <a:effectLst/>
              <a:latin typeface="Times New Roman" panose="02020603050405020304" pitchFamily="18" charset="0"/>
              <a:ea typeface="+mn-ea"/>
              <a:cs typeface="Times New Roman" panose="02020603050405020304" pitchFamily="18" charset="0"/>
            </a:rPr>
            <a:t>educación</a:t>
          </a:r>
        </a:p>
        <a:p xmlns:a="http://schemas.openxmlformats.org/drawingml/2006/main">
          <a:endParaRPr lang="es-EC" sz="1200" baseline="0" dirty="0" smtClean="0">
            <a:effectLst/>
            <a:latin typeface="Times New Roman" panose="02020603050405020304" pitchFamily="18" charset="0"/>
            <a:ea typeface="+mn-ea"/>
            <a:cs typeface="Times New Roman" panose="02020603050405020304" pitchFamily="18" charset="0"/>
          </a:endParaRPr>
        </a:p>
        <a:p xmlns:a="http://schemas.openxmlformats.org/drawingml/2006/main">
          <a:r>
            <a:rPr lang="es-EC" sz="1200" baseline="0" dirty="0" smtClean="0">
              <a:effectLst/>
              <a:latin typeface="Times New Roman" panose="02020603050405020304" pitchFamily="18" charset="0"/>
              <a:ea typeface="+mn-ea"/>
              <a:cs typeface="Times New Roman" panose="02020603050405020304" pitchFamily="18" charset="0"/>
            </a:rPr>
            <a:t>V3</a:t>
          </a:r>
          <a:r>
            <a:rPr lang="es-EC" sz="1200" baseline="0" dirty="0">
              <a:effectLst/>
              <a:latin typeface="Times New Roman" panose="02020603050405020304" pitchFamily="18" charset="0"/>
              <a:ea typeface="+mn-ea"/>
              <a:cs typeface="Times New Roman" panose="02020603050405020304" pitchFamily="18" charset="0"/>
            </a:rPr>
            <a:t>: Acceso a la vivienda</a:t>
          </a:r>
          <a:endParaRPr lang="es-EC" sz="1200" dirty="0">
            <a:latin typeface="Times New Roman" panose="02020603050405020304" pitchFamily="18" charset="0"/>
            <a:cs typeface="Times New Roman" panose="02020603050405020304" pitchFamily="18"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0.67057</cdr:x>
      <cdr:y>0.33732</cdr:y>
    </cdr:from>
    <cdr:to>
      <cdr:x>0.97852</cdr:x>
      <cdr:y>0.94392</cdr:y>
    </cdr:to>
    <cdr:sp macro="" textlink="">
      <cdr:nvSpPr>
        <cdr:cNvPr id="2" name="CuadroTexto 1"/>
        <cdr:cNvSpPr txBox="1"/>
      </cdr:nvSpPr>
      <cdr:spPr>
        <a:xfrm xmlns:a="http://schemas.openxmlformats.org/drawingml/2006/main">
          <a:off x="3822370" y="892879"/>
          <a:ext cx="1755322" cy="16056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C" sz="1100">
              <a:solidFill>
                <a:srgbClr val="FF0000"/>
              </a:solidFill>
              <a:effectLst/>
              <a:latin typeface="Times New Roman" panose="02020603050405020304" pitchFamily="18" charset="0"/>
              <a:ea typeface="+mn-ea"/>
              <a:cs typeface="Times New Roman" panose="02020603050405020304" pitchFamily="18" charset="0"/>
            </a:rPr>
            <a:t>V1</a:t>
          </a:r>
          <a:r>
            <a:rPr lang="es-EC" sz="1100">
              <a:effectLst/>
              <a:latin typeface="Times New Roman" panose="02020603050405020304" pitchFamily="18" charset="0"/>
              <a:ea typeface="+mn-ea"/>
              <a:cs typeface="Times New Roman" panose="02020603050405020304" pitchFamily="18" charset="0"/>
            </a:rPr>
            <a:t>: Acceso a servicios de telecomunicación</a:t>
          </a:r>
          <a:endParaRPr lang="es-EC">
            <a:effectLst/>
            <a:latin typeface="Times New Roman" panose="02020603050405020304" pitchFamily="18" charset="0"/>
            <a:cs typeface="Times New Roman" panose="02020603050405020304" pitchFamily="18" charset="0"/>
          </a:endParaRPr>
        </a:p>
        <a:p xmlns:a="http://schemas.openxmlformats.org/drawingml/2006/main">
          <a:r>
            <a:rPr lang="es-EC" sz="1100">
              <a:effectLst/>
              <a:latin typeface="Times New Roman" panose="02020603050405020304" pitchFamily="18" charset="0"/>
              <a:ea typeface="+mn-ea"/>
              <a:cs typeface="Times New Roman" panose="02020603050405020304" pitchFamily="18" charset="0"/>
            </a:rPr>
            <a:t>V2: Potencia</a:t>
          </a:r>
          <a:r>
            <a:rPr lang="es-EC" sz="1100" baseline="0">
              <a:effectLst/>
              <a:latin typeface="Times New Roman" panose="02020603050405020304" pitchFamily="18" charset="0"/>
              <a:ea typeface="+mn-ea"/>
              <a:cs typeface="Times New Roman" panose="02020603050405020304" pitchFamily="18" charset="0"/>
            </a:rPr>
            <a:t> instalada y tipo de generación</a:t>
          </a:r>
          <a:endParaRPr lang="es-EC">
            <a:effectLst/>
            <a:latin typeface="Times New Roman" panose="02020603050405020304" pitchFamily="18" charset="0"/>
            <a:cs typeface="Times New Roman" panose="02020603050405020304" pitchFamily="18" charset="0"/>
          </a:endParaRPr>
        </a:p>
        <a:p xmlns:a="http://schemas.openxmlformats.org/drawingml/2006/main">
          <a:r>
            <a:rPr lang="es-EC" sz="1100">
              <a:solidFill>
                <a:schemeClr val="tx1"/>
              </a:solidFill>
              <a:effectLst/>
              <a:latin typeface="Times New Roman" panose="02020603050405020304" pitchFamily="18" charset="0"/>
              <a:ea typeface="+mn-ea"/>
              <a:cs typeface="Times New Roman" panose="02020603050405020304" pitchFamily="18" charset="0"/>
            </a:rPr>
            <a:t>V3: </a:t>
          </a:r>
          <a:r>
            <a:rPr lang="es-EC" sz="1100">
              <a:effectLst/>
              <a:latin typeface="Times New Roman" panose="02020603050405020304" pitchFamily="18" charset="0"/>
              <a:ea typeface="+mn-ea"/>
              <a:cs typeface="Times New Roman" panose="02020603050405020304" pitchFamily="18" charset="0"/>
            </a:rPr>
            <a:t>Redes viales y de transporte</a:t>
          </a:r>
          <a:endParaRPr lang="es-EC">
            <a:effectLst/>
            <a:latin typeface="Times New Roman" panose="02020603050405020304" pitchFamily="18" charset="0"/>
            <a:cs typeface="Times New Roman" panose="02020603050405020304" pitchFamily="18" charset="0"/>
          </a:endParaRPr>
        </a:p>
        <a:p xmlns:a="http://schemas.openxmlformats.org/drawingml/2006/main">
          <a:endParaRPr lang="es-EC" sz="1100"/>
        </a:p>
      </cdr:txBody>
    </cdr:sp>
  </cdr:relSizeAnchor>
</c:userShapes>
</file>

<file path=ppt/drawings/drawing5.xml><?xml version="1.0" encoding="utf-8"?>
<c:userShapes xmlns:c="http://schemas.openxmlformats.org/drawingml/2006/chart">
  <cdr:relSizeAnchor xmlns:cdr="http://schemas.openxmlformats.org/drawingml/2006/chartDrawing">
    <cdr:from>
      <cdr:x>0.62721</cdr:x>
      <cdr:y>0.25265</cdr:y>
    </cdr:from>
    <cdr:to>
      <cdr:x>0.95428</cdr:x>
      <cdr:y>0.93528</cdr:y>
    </cdr:to>
    <cdr:sp macro="" textlink="">
      <cdr:nvSpPr>
        <cdr:cNvPr id="2" name="CuadroTexto 1"/>
        <cdr:cNvSpPr txBox="1"/>
      </cdr:nvSpPr>
      <cdr:spPr>
        <a:xfrm xmlns:a="http://schemas.openxmlformats.org/drawingml/2006/main">
          <a:off x="3407696" y="776197"/>
          <a:ext cx="1776964" cy="20971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just"/>
          <a:r>
            <a:rPr lang="es-EC" sz="1200" dirty="0">
              <a:effectLst/>
              <a:latin typeface="Times New Roman" panose="02020603050405020304" pitchFamily="18" charset="0"/>
              <a:ea typeface="+mn-ea"/>
              <a:cs typeface="Times New Roman" panose="02020603050405020304" pitchFamily="18" charset="0"/>
            </a:rPr>
            <a:t>V1: Instrumentos de planificación y ordenamiento</a:t>
          </a:r>
          <a:endParaRPr lang="es-EC" sz="1200" dirty="0">
            <a:effectLst/>
            <a:latin typeface="Times New Roman" panose="02020603050405020304" pitchFamily="18" charset="0"/>
            <a:cs typeface="Times New Roman" panose="02020603050405020304" pitchFamily="18" charset="0"/>
          </a:endParaRPr>
        </a:p>
        <a:p xmlns:a="http://schemas.openxmlformats.org/drawingml/2006/main">
          <a:pPr algn="just"/>
          <a:r>
            <a:rPr lang="es-EC" sz="1200" dirty="0">
              <a:effectLst/>
              <a:latin typeface="Times New Roman" panose="02020603050405020304" pitchFamily="18" charset="0"/>
              <a:ea typeface="+mn-ea"/>
              <a:cs typeface="Times New Roman" panose="02020603050405020304" pitchFamily="18" charset="0"/>
            </a:rPr>
            <a:t>V2: Mapeo de actores </a:t>
          </a:r>
          <a:r>
            <a:rPr lang="es-EC" sz="1200" dirty="0">
              <a:latin typeface="Times New Roman" panose="02020603050405020304" pitchFamily="18" charset="0"/>
              <a:cs typeface="Times New Roman" panose="02020603050405020304" pitchFamily="18" charset="0"/>
            </a:rPr>
            <a:t>p</a:t>
          </a:r>
          <a:r>
            <a:rPr lang="es-EC" sz="1200" dirty="0" smtClean="0">
              <a:effectLst/>
              <a:latin typeface="Times New Roman" panose="02020603050405020304" pitchFamily="18" charset="0"/>
              <a:ea typeface="+mn-ea"/>
              <a:cs typeface="Times New Roman" panose="02020603050405020304" pitchFamily="18" charset="0"/>
            </a:rPr>
            <a:t>úblicos</a:t>
          </a:r>
          <a:r>
            <a:rPr lang="es-EC" sz="1200" dirty="0">
              <a:effectLst/>
              <a:latin typeface="Times New Roman" panose="02020603050405020304" pitchFamily="18" charset="0"/>
              <a:ea typeface="+mn-ea"/>
              <a:cs typeface="Times New Roman" panose="02020603050405020304" pitchFamily="18" charset="0"/>
            </a:rPr>
            <a:t>, privados, sociedad civil</a:t>
          </a:r>
          <a:endParaRPr lang="es-EC" sz="1200" dirty="0">
            <a:effectLst/>
            <a:latin typeface="Times New Roman" panose="02020603050405020304" pitchFamily="18" charset="0"/>
            <a:cs typeface="Times New Roman" panose="02020603050405020304" pitchFamily="18" charset="0"/>
          </a:endParaRPr>
        </a:p>
        <a:p xmlns:a="http://schemas.openxmlformats.org/drawingml/2006/main">
          <a:pPr algn="just"/>
          <a:r>
            <a:rPr lang="es-EC" sz="1200" dirty="0">
              <a:solidFill>
                <a:schemeClr val="tx1"/>
              </a:solidFill>
              <a:effectLst/>
              <a:latin typeface="Times New Roman" panose="02020603050405020304" pitchFamily="18" charset="0"/>
              <a:ea typeface="+mn-ea"/>
              <a:cs typeface="Times New Roman" panose="02020603050405020304" pitchFamily="18" charset="0"/>
            </a:rPr>
            <a:t>V3: </a:t>
          </a:r>
          <a:r>
            <a:rPr lang="es-EC" sz="1200" dirty="0">
              <a:effectLst/>
              <a:latin typeface="Times New Roman" panose="02020603050405020304" pitchFamily="18" charset="0"/>
              <a:ea typeface="+mn-ea"/>
              <a:cs typeface="Times New Roman" panose="02020603050405020304" pitchFamily="18" charset="0"/>
            </a:rPr>
            <a:t>Estructura y capacidades el GAD</a:t>
          </a:r>
          <a:endParaRPr lang="es-EC" sz="1200" dirty="0">
            <a:effectLst/>
            <a:latin typeface="Times New Roman" panose="02020603050405020304" pitchFamily="18" charset="0"/>
            <a:cs typeface="Times New Roman" panose="02020603050405020304" pitchFamily="18" charset="0"/>
          </a:endParaRPr>
        </a:p>
        <a:p xmlns:a="http://schemas.openxmlformats.org/drawingml/2006/main">
          <a:pPr algn="just"/>
          <a:r>
            <a:rPr lang="es-EC" sz="1200" dirty="0">
              <a:solidFill>
                <a:srgbClr val="FF0000"/>
              </a:solidFill>
              <a:effectLst/>
              <a:latin typeface="Times New Roman" panose="02020603050405020304" pitchFamily="18" charset="0"/>
              <a:cs typeface="Times New Roman" panose="02020603050405020304" pitchFamily="18" charset="0"/>
            </a:rPr>
            <a:t>V4: </a:t>
          </a:r>
          <a:r>
            <a:rPr lang="es-EC" sz="1200" dirty="0" smtClean="0">
              <a:effectLst/>
              <a:latin typeface="Times New Roman" panose="02020603050405020304" pitchFamily="18" charset="0"/>
              <a:cs typeface="Times New Roman" panose="02020603050405020304" pitchFamily="18" charset="0"/>
            </a:rPr>
            <a:t>Sistematización </a:t>
          </a:r>
          <a:r>
            <a:rPr lang="es-EC" sz="1200" dirty="0">
              <a:effectLst/>
              <a:latin typeface="Times New Roman" panose="02020603050405020304" pitchFamily="18" charset="0"/>
              <a:cs typeface="Times New Roman" panose="02020603050405020304" pitchFamily="18" charset="0"/>
            </a:rPr>
            <a:t>de la información</a:t>
          </a:r>
          <a:endParaRPr lang="es-EC" sz="1200" dirty="0">
            <a:latin typeface="Times New Roman" panose="02020603050405020304" pitchFamily="18" charset="0"/>
            <a:cs typeface="Times New Roman" panose="02020603050405020304" pitchFamily="18"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0.80538</cdr:x>
      <cdr:y>0.44537</cdr:y>
    </cdr:from>
    <cdr:to>
      <cdr:x>0.97221</cdr:x>
      <cdr:y>0.67818</cdr:y>
    </cdr:to>
    <cdr:sp macro="" textlink="">
      <cdr:nvSpPr>
        <cdr:cNvPr id="2" name="CuadroTexto 1"/>
        <cdr:cNvSpPr txBox="1"/>
      </cdr:nvSpPr>
      <cdr:spPr>
        <a:xfrm xmlns:a="http://schemas.openxmlformats.org/drawingml/2006/main">
          <a:off x="4547153" y="1558882"/>
          <a:ext cx="941916" cy="8149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EC" sz="1100"/>
        </a:p>
      </cdr:txBody>
    </cdr:sp>
  </cdr:relSizeAnchor>
</c:userShap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normAutofit/>
          </a:bodyPr>
          <a:lstStyle>
            <a:lvl1pPr algn="ctr">
              <a:defRPr sz="4800" b="1">
                <a:latin typeface="Arial" panose="020B0604020202020204" pitchFamily="34" charset="0"/>
                <a:cs typeface="Arial" panose="020B0604020202020204" pitchFamily="34" charset="0"/>
              </a:defRPr>
            </a:lvl1pPr>
          </a:lstStyle>
          <a:p>
            <a:r>
              <a:rPr lang="es-ES" smtClean="0"/>
              <a:t>Haga clic para modificar el estilo de título del patrón</a:t>
            </a:r>
            <a:endParaRPr lang="es-EC" dirty="0"/>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55469D1C-0932-45B1-9590-48C4090740F3}" type="datetimeFigureOut">
              <a:rPr lang="es-EC" smtClean="0"/>
              <a:t>09/09/2015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CF52EA6-14E6-4E23-9B53-8DA30F8179D3}" type="slidenum">
              <a:rPr lang="es-EC" smtClean="0"/>
              <a:t>‹Nº›</a:t>
            </a:fld>
            <a:endParaRPr lang="es-EC"/>
          </a:p>
        </p:txBody>
      </p:sp>
      <p:sp>
        <p:nvSpPr>
          <p:cNvPr id="7" name="6 Rectángulo"/>
          <p:cNvSpPr/>
          <p:nvPr/>
        </p:nvSpPr>
        <p:spPr>
          <a:xfrm>
            <a:off x="-54592" y="6469039"/>
            <a:ext cx="12260239" cy="388961"/>
          </a:xfrm>
          <a:prstGeom prst="rect">
            <a:avLst/>
          </a:prstGeom>
          <a:solidFill>
            <a:srgbClr val="5A21AF"/>
          </a:solidFill>
          <a:ln>
            <a:solidFill>
              <a:srgbClr val="5A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C" dirty="0" smtClean="0"/>
              <a:t>	</a:t>
            </a:r>
            <a:r>
              <a:rPr lang="es-EC" sz="1400" b="1" i="1" dirty="0" smtClean="0">
                <a:latin typeface="Arial" panose="020B0604020202020204" pitchFamily="34" charset="0"/>
                <a:cs typeface="Arial" panose="020B0604020202020204" pitchFamily="34" charset="0"/>
              </a:rPr>
              <a:t>PDOT </a:t>
            </a:r>
            <a:r>
              <a:rPr lang="es-EC" sz="1400" b="1" i="1" dirty="0" err="1" smtClean="0">
                <a:latin typeface="Arial" panose="020B0604020202020204" pitchFamily="34" charset="0"/>
                <a:cs typeface="Arial" panose="020B0604020202020204" pitchFamily="34" charset="0"/>
              </a:rPr>
              <a:t>Patate</a:t>
            </a:r>
            <a:r>
              <a:rPr lang="es-EC" sz="1400" b="1" i="1" dirty="0" smtClean="0">
                <a:latin typeface="Arial" panose="020B0604020202020204" pitchFamily="34" charset="0"/>
                <a:cs typeface="Arial" panose="020B0604020202020204" pitchFamily="34" charset="0"/>
              </a:rPr>
              <a:t> 2015</a:t>
            </a:r>
            <a:endParaRPr lang="es-EC" sz="1400" b="1" i="1" dirty="0">
              <a:latin typeface="Arial" panose="020B0604020202020204" pitchFamily="34" charset="0"/>
              <a:cs typeface="Arial" panose="020B0604020202020204" pitchFamily="34" charset="0"/>
            </a:endParaRPr>
          </a:p>
        </p:txBody>
      </p:sp>
      <p:sp>
        <p:nvSpPr>
          <p:cNvPr id="8" name="7 Rectángulo"/>
          <p:cNvSpPr/>
          <p:nvPr/>
        </p:nvSpPr>
        <p:spPr>
          <a:xfrm>
            <a:off x="-40944" y="6332561"/>
            <a:ext cx="12246592" cy="136478"/>
          </a:xfrm>
          <a:prstGeom prst="rect">
            <a:avLst/>
          </a:prstGeom>
          <a:solidFill>
            <a:srgbClr val="EA46A8"/>
          </a:solidFill>
          <a:ln>
            <a:solidFill>
              <a:srgbClr val="EA4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Picture 2" descr="C:\Users\Usuario\Pictures\pat.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306" b="97948" l="9658" r="97988"/>
                    </a14:imgEffect>
                  </a14:imgLayer>
                </a14:imgProps>
              </a:ext>
              <a:ext uri="{28A0092B-C50C-407E-A947-70E740481C1C}">
                <a14:useLocalDpi xmlns:a14="http://schemas.microsoft.com/office/drawing/2010/main" val="0"/>
              </a:ext>
            </a:extLst>
          </a:blip>
          <a:srcRect/>
          <a:stretch>
            <a:fillRect/>
          </a:stretch>
        </p:blipFill>
        <p:spPr bwMode="auto">
          <a:xfrm>
            <a:off x="1201003" y="6251032"/>
            <a:ext cx="562804" cy="6069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 y="6116778"/>
            <a:ext cx="1199333" cy="744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545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lvl1pPr>
              <a:defRPr sz="4000">
                <a:latin typeface="Arial" panose="020B0604020202020204" pitchFamily="34" charset="0"/>
                <a:cs typeface="Arial" panose="020B0604020202020204" pitchFamily="34" charset="0"/>
              </a:defRPr>
            </a:lvl1pPr>
          </a:lstStyle>
          <a:p>
            <a:r>
              <a:rPr lang="es-ES" smtClean="0"/>
              <a:t>Haga clic para modificar el estilo de título del patrón</a:t>
            </a:r>
            <a:endParaRPr lang="es-EC" dirty="0"/>
          </a:p>
        </p:txBody>
      </p:sp>
      <p:sp>
        <p:nvSpPr>
          <p:cNvPr id="3" name="Marcador de contenido 2"/>
          <p:cNvSpPr>
            <a:spLocks noGrp="1"/>
          </p:cNvSpPr>
          <p:nvPr>
            <p:ph idx="1"/>
          </p:nvPr>
        </p:nvSpPr>
        <p:spPr/>
        <p:txBody>
          <a:bodyPr>
            <a:normAutofit/>
          </a:bodyPr>
          <a:lstStyle>
            <a:lvl1pPr marL="0" indent="0">
              <a:buNone/>
              <a:defRPr sz="2200">
                <a:latin typeface="Arial" panose="020B0604020202020204" pitchFamily="34" charset="0"/>
                <a:cs typeface="Arial" panose="020B0604020202020204" pitchFamily="34" charset="0"/>
              </a:defRPr>
            </a:lvl1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55469D1C-0932-45B1-9590-48C4090740F3}" type="datetimeFigureOut">
              <a:rPr lang="es-EC" smtClean="0"/>
              <a:t>09/09/2015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4CF52EA6-14E6-4E23-9B53-8DA30F8179D3}" type="slidenum">
              <a:rPr lang="es-EC" smtClean="0"/>
              <a:t>‹Nº›</a:t>
            </a:fld>
            <a:endParaRPr lang="es-EC"/>
          </a:p>
        </p:txBody>
      </p:sp>
      <p:sp>
        <p:nvSpPr>
          <p:cNvPr id="7" name="6 Rectángulo"/>
          <p:cNvSpPr/>
          <p:nvPr/>
        </p:nvSpPr>
        <p:spPr>
          <a:xfrm>
            <a:off x="-54592" y="6469039"/>
            <a:ext cx="12260239" cy="388961"/>
          </a:xfrm>
          <a:prstGeom prst="rect">
            <a:avLst/>
          </a:prstGeom>
          <a:solidFill>
            <a:srgbClr val="5A21AF"/>
          </a:solidFill>
          <a:ln>
            <a:solidFill>
              <a:srgbClr val="5A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C" dirty="0" smtClean="0"/>
              <a:t>	</a:t>
            </a:r>
            <a:r>
              <a:rPr lang="es-EC" sz="1400" b="1" i="1" dirty="0" smtClean="0">
                <a:latin typeface="Arial" panose="020B0604020202020204" pitchFamily="34" charset="0"/>
                <a:cs typeface="Arial" panose="020B0604020202020204" pitchFamily="34" charset="0"/>
              </a:rPr>
              <a:t>PDOT </a:t>
            </a:r>
            <a:r>
              <a:rPr lang="es-EC" sz="1400" b="1" i="1" dirty="0" err="1" smtClean="0">
                <a:latin typeface="Arial" panose="020B0604020202020204" pitchFamily="34" charset="0"/>
                <a:cs typeface="Arial" panose="020B0604020202020204" pitchFamily="34" charset="0"/>
              </a:rPr>
              <a:t>Patate</a:t>
            </a:r>
            <a:r>
              <a:rPr lang="es-EC" sz="1400" b="1" i="1" dirty="0" smtClean="0">
                <a:latin typeface="Arial" panose="020B0604020202020204" pitchFamily="34" charset="0"/>
                <a:cs typeface="Arial" panose="020B0604020202020204" pitchFamily="34" charset="0"/>
              </a:rPr>
              <a:t> 2015</a:t>
            </a:r>
            <a:endParaRPr lang="es-EC" sz="1400" b="1" i="1" dirty="0">
              <a:latin typeface="Arial" panose="020B0604020202020204" pitchFamily="34" charset="0"/>
              <a:cs typeface="Arial" panose="020B0604020202020204" pitchFamily="34" charset="0"/>
            </a:endParaRPr>
          </a:p>
        </p:txBody>
      </p:sp>
      <p:sp>
        <p:nvSpPr>
          <p:cNvPr id="8" name="7 Rectángulo"/>
          <p:cNvSpPr/>
          <p:nvPr/>
        </p:nvSpPr>
        <p:spPr>
          <a:xfrm>
            <a:off x="-40944" y="6332561"/>
            <a:ext cx="12246592" cy="136478"/>
          </a:xfrm>
          <a:prstGeom prst="rect">
            <a:avLst/>
          </a:prstGeom>
          <a:solidFill>
            <a:srgbClr val="EA46A8"/>
          </a:solidFill>
          <a:ln>
            <a:solidFill>
              <a:srgbClr val="EA4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8651" y="353652"/>
            <a:ext cx="1724165" cy="44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Users\Usuario\Pictures\pat.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306" b="97948" l="9658" r="97988"/>
                    </a14:imgEffect>
                  </a14:imgLayer>
                </a14:imgProps>
              </a:ext>
              <a:ext uri="{28A0092B-C50C-407E-A947-70E740481C1C}">
                <a14:useLocalDpi xmlns:a14="http://schemas.microsoft.com/office/drawing/2010/main" val="0"/>
              </a:ext>
            </a:extLst>
          </a:blip>
          <a:srcRect/>
          <a:stretch>
            <a:fillRect/>
          </a:stretch>
        </p:blipFill>
        <p:spPr bwMode="auto">
          <a:xfrm>
            <a:off x="1201003" y="6251032"/>
            <a:ext cx="562804" cy="6069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 y="6116778"/>
            <a:ext cx="1199333" cy="744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864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5469D1C-0932-45B1-9590-48C4090740F3}" type="datetimeFigureOut">
              <a:rPr lang="es-EC" smtClean="0"/>
              <a:t>09/09/2015</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4CF52EA6-14E6-4E23-9B53-8DA30F8179D3}" type="slidenum">
              <a:rPr lang="es-EC" smtClean="0"/>
              <a:t>‹Nº›</a:t>
            </a:fld>
            <a:endParaRPr lang="es-EC"/>
          </a:p>
        </p:txBody>
      </p:sp>
      <p:sp>
        <p:nvSpPr>
          <p:cNvPr id="5" name="4 Rectángulo"/>
          <p:cNvSpPr/>
          <p:nvPr/>
        </p:nvSpPr>
        <p:spPr>
          <a:xfrm>
            <a:off x="-54592" y="6469039"/>
            <a:ext cx="12260239" cy="388961"/>
          </a:xfrm>
          <a:prstGeom prst="rect">
            <a:avLst/>
          </a:prstGeom>
          <a:solidFill>
            <a:srgbClr val="5A21AF"/>
          </a:solidFill>
          <a:ln>
            <a:solidFill>
              <a:srgbClr val="5A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C" dirty="0" smtClean="0"/>
              <a:t>	</a:t>
            </a:r>
            <a:r>
              <a:rPr lang="es-EC" sz="1400" b="1" i="1" dirty="0" smtClean="0">
                <a:latin typeface="Arial" panose="020B0604020202020204" pitchFamily="34" charset="0"/>
                <a:cs typeface="Arial" panose="020B0604020202020204" pitchFamily="34" charset="0"/>
              </a:rPr>
              <a:t>PDOT </a:t>
            </a:r>
            <a:r>
              <a:rPr lang="es-EC" sz="1400" b="1" i="1" dirty="0" err="1" smtClean="0">
                <a:latin typeface="Arial" panose="020B0604020202020204" pitchFamily="34" charset="0"/>
                <a:cs typeface="Arial" panose="020B0604020202020204" pitchFamily="34" charset="0"/>
              </a:rPr>
              <a:t>Patate</a:t>
            </a:r>
            <a:r>
              <a:rPr lang="es-EC" sz="1400" b="1" i="1" dirty="0" smtClean="0">
                <a:latin typeface="Arial" panose="020B0604020202020204" pitchFamily="34" charset="0"/>
                <a:cs typeface="Arial" panose="020B0604020202020204" pitchFamily="34" charset="0"/>
              </a:rPr>
              <a:t> 2015</a:t>
            </a:r>
            <a:endParaRPr lang="es-EC" sz="1400" b="1" i="1" dirty="0">
              <a:latin typeface="Arial" panose="020B0604020202020204" pitchFamily="34" charset="0"/>
              <a:cs typeface="Arial" panose="020B0604020202020204" pitchFamily="34" charset="0"/>
            </a:endParaRPr>
          </a:p>
        </p:txBody>
      </p:sp>
      <p:sp>
        <p:nvSpPr>
          <p:cNvPr id="6" name="5 Rectángulo"/>
          <p:cNvSpPr/>
          <p:nvPr/>
        </p:nvSpPr>
        <p:spPr>
          <a:xfrm>
            <a:off x="-40944" y="6332561"/>
            <a:ext cx="12246592" cy="136478"/>
          </a:xfrm>
          <a:prstGeom prst="rect">
            <a:avLst/>
          </a:prstGeom>
          <a:solidFill>
            <a:srgbClr val="EA46A8"/>
          </a:solidFill>
          <a:ln>
            <a:solidFill>
              <a:srgbClr val="EA4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58651" y="353652"/>
            <a:ext cx="1724165" cy="44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Usuario\Pictures\pat.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306" b="97948" l="9658" r="97988"/>
                    </a14:imgEffect>
                  </a14:imgLayer>
                </a14:imgProps>
              </a:ext>
              <a:ext uri="{28A0092B-C50C-407E-A947-70E740481C1C}">
                <a14:useLocalDpi xmlns:a14="http://schemas.microsoft.com/office/drawing/2010/main" val="0"/>
              </a:ext>
            </a:extLst>
          </a:blip>
          <a:srcRect/>
          <a:stretch>
            <a:fillRect/>
          </a:stretch>
        </p:blipFill>
        <p:spPr bwMode="auto">
          <a:xfrm>
            <a:off x="1201003" y="6251032"/>
            <a:ext cx="562804" cy="6069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 y="6116778"/>
            <a:ext cx="1199333" cy="744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974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9520451" cy="1325563"/>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s-EC" dirty="0"/>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s-EC" dirty="0"/>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469D1C-0932-45B1-9590-48C4090740F3}" type="datetimeFigureOut">
              <a:rPr lang="es-EC" smtClean="0"/>
              <a:t>09/09/2015</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52EA6-14E6-4E23-9B53-8DA30F8179D3}" type="slidenum">
              <a:rPr lang="es-EC" smtClean="0"/>
              <a:t>‹Nº›</a:t>
            </a:fld>
            <a:endParaRPr lang="es-EC"/>
          </a:p>
        </p:txBody>
      </p:sp>
      <p:sp>
        <p:nvSpPr>
          <p:cNvPr id="7" name="6 Rectángulo"/>
          <p:cNvSpPr/>
          <p:nvPr/>
        </p:nvSpPr>
        <p:spPr>
          <a:xfrm>
            <a:off x="-54592" y="6469039"/>
            <a:ext cx="12260239" cy="388961"/>
          </a:xfrm>
          <a:prstGeom prst="rect">
            <a:avLst/>
          </a:prstGeom>
          <a:solidFill>
            <a:srgbClr val="5A21AF"/>
          </a:solidFill>
          <a:ln>
            <a:solidFill>
              <a:srgbClr val="5A21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C" dirty="0" smtClean="0"/>
              <a:t>	</a:t>
            </a:r>
            <a:r>
              <a:rPr lang="es-EC" sz="1400" b="1" i="1" dirty="0" smtClean="0">
                <a:latin typeface="Arial" panose="020B0604020202020204" pitchFamily="34" charset="0"/>
                <a:cs typeface="Arial" panose="020B0604020202020204" pitchFamily="34" charset="0"/>
              </a:rPr>
              <a:t>PDOT </a:t>
            </a:r>
            <a:r>
              <a:rPr lang="es-EC" sz="1400" b="1" i="1" dirty="0" err="1" smtClean="0">
                <a:latin typeface="Arial" panose="020B0604020202020204" pitchFamily="34" charset="0"/>
                <a:cs typeface="Arial" panose="020B0604020202020204" pitchFamily="34" charset="0"/>
              </a:rPr>
              <a:t>Patate</a:t>
            </a:r>
            <a:r>
              <a:rPr lang="es-EC" sz="1400" b="1" i="1" dirty="0" smtClean="0">
                <a:latin typeface="Arial" panose="020B0604020202020204" pitchFamily="34" charset="0"/>
                <a:cs typeface="Arial" panose="020B0604020202020204" pitchFamily="34" charset="0"/>
              </a:rPr>
              <a:t> 2015</a:t>
            </a:r>
            <a:endParaRPr lang="es-EC" sz="1400" b="1" i="1" dirty="0">
              <a:latin typeface="Arial" panose="020B0604020202020204" pitchFamily="34" charset="0"/>
              <a:cs typeface="Arial" panose="020B0604020202020204" pitchFamily="34" charset="0"/>
            </a:endParaRPr>
          </a:p>
        </p:txBody>
      </p:sp>
      <p:sp>
        <p:nvSpPr>
          <p:cNvPr id="8" name="7 Rectángulo"/>
          <p:cNvSpPr/>
          <p:nvPr/>
        </p:nvSpPr>
        <p:spPr>
          <a:xfrm>
            <a:off x="-40944" y="6332561"/>
            <a:ext cx="12246592" cy="136478"/>
          </a:xfrm>
          <a:prstGeom prst="rect">
            <a:avLst/>
          </a:prstGeom>
          <a:solidFill>
            <a:srgbClr val="EA46A8"/>
          </a:solidFill>
          <a:ln>
            <a:solidFill>
              <a:srgbClr val="EA46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58651" y="353652"/>
            <a:ext cx="1724165" cy="44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Users\Usuario\Pictures\pat.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306" b="97948" l="9658" r="97988"/>
                    </a14:imgEffect>
                  </a14:imgLayer>
                </a14:imgProps>
              </a:ext>
              <a:ext uri="{28A0092B-C50C-407E-A947-70E740481C1C}">
                <a14:useLocalDpi xmlns:a14="http://schemas.microsoft.com/office/drawing/2010/main" val="0"/>
              </a:ext>
            </a:extLst>
          </a:blip>
          <a:srcRect/>
          <a:stretch>
            <a:fillRect/>
          </a:stretch>
        </p:blipFill>
        <p:spPr bwMode="auto">
          <a:xfrm>
            <a:off x="1201003" y="6251032"/>
            <a:ext cx="562804" cy="6069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0" y="6116778"/>
            <a:ext cx="1199333" cy="744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2759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0.png"/><Relationship Id="rId11" Type="http://schemas.openxmlformats.org/officeDocument/2006/relationships/image" Target="../media/image24.emf"/><Relationship Id="rId5" Type="http://schemas.openxmlformats.org/officeDocument/2006/relationships/image" Target="../media/image19.png"/><Relationship Id="rId10" Type="http://schemas.openxmlformats.org/officeDocument/2006/relationships/package" Target="../embeddings/Dibujo_de_Microsoft_Visio11.vsdx"/><Relationship Id="rId4" Type="http://schemas.openxmlformats.org/officeDocument/2006/relationships/image" Target="../media/image18.png"/><Relationship Id="rId9"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8.emf"/><Relationship Id="rId4" Type="http://schemas.openxmlformats.org/officeDocument/2006/relationships/package" Target="../embeddings/Dibujo_de_Microsoft_Visio22.vsdx"/></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0.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0.emf"/><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g"/></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emf"/><Relationship Id="rId1" Type="http://schemas.openxmlformats.org/officeDocument/2006/relationships/slideLayout" Target="../slideLayouts/slideLayout3.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emf"/></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65.emf"/><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76.emf"/><Relationship Id="rId7" Type="http://schemas.openxmlformats.org/officeDocument/2006/relationships/image" Target="../media/image79.PNG"/><Relationship Id="rId2" Type="http://schemas.openxmlformats.org/officeDocument/2006/relationships/image" Target="../media/image75.emf"/><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chart" Target="../charts/chart3.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86.emf"/><Relationship Id="rId4" Type="http://schemas.openxmlformats.org/officeDocument/2006/relationships/image" Target="../media/image85.emf"/></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98.png"/><Relationship Id="rId5" Type="http://schemas.openxmlformats.org/officeDocument/2006/relationships/image" Target="../media/image97.emf"/><Relationship Id="rId4" Type="http://schemas.openxmlformats.org/officeDocument/2006/relationships/package" Target="../embeddings/Dibujo_de_Microsoft_Visio33.vsdx"/></Relationships>
</file>

<file path=ppt/slides/_rels/slide39.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102.jpg"/><Relationship Id="rId3" Type="http://schemas.openxmlformats.org/officeDocument/2006/relationships/diagramLayout" Target="../diagrams/layout5.xml"/><Relationship Id="rId7" Type="http://schemas.openxmlformats.org/officeDocument/2006/relationships/image" Target="../media/image43.jp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2.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diagramLayout" Target="../diagrams/layout6.xml"/><Relationship Id="rId7" Type="http://schemas.openxmlformats.org/officeDocument/2006/relationships/image" Target="../media/image10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diagramLayout" Target="../diagrams/layout7.xml"/><Relationship Id="rId7" Type="http://schemas.openxmlformats.org/officeDocument/2006/relationships/image" Target="../media/image107.jpeg"/><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 Id="rId9" Type="http://schemas.openxmlformats.org/officeDocument/2006/relationships/image" Target="../media/image108.jpeg"/></Relationships>
</file>

<file path=ppt/slides/_rels/slide45.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diagramLayout" Target="../diagrams/layout8.xml"/><Relationship Id="rId7" Type="http://schemas.openxmlformats.org/officeDocument/2006/relationships/image" Target="../media/image109.jpeg"/><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1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4.vml"/><Relationship Id="rId5" Type="http://schemas.openxmlformats.org/officeDocument/2006/relationships/image" Target="../media/image112.emf"/><Relationship Id="rId4" Type="http://schemas.openxmlformats.org/officeDocument/2006/relationships/package" Target="../embeddings/Dibujo_de_Microsoft_Visio44.vsdx"/></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em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46628" y="1854127"/>
            <a:ext cx="9144000" cy="496599"/>
          </a:xfrm>
        </p:spPr>
        <p:txBody>
          <a:bodyPr>
            <a:normAutofit/>
          </a:bodyPr>
          <a:lstStyle/>
          <a:p>
            <a:r>
              <a:rPr lang="es-EC" sz="2000" dirty="0"/>
              <a:t>DEPARTAMENTO DE CIENCIAS DE LA TIERRA Y LA CONSTRUCCIÓN</a:t>
            </a:r>
          </a:p>
        </p:txBody>
      </p:sp>
      <p:sp>
        <p:nvSpPr>
          <p:cNvPr id="5" name="4 Rectángulo"/>
          <p:cNvSpPr/>
          <p:nvPr/>
        </p:nvSpPr>
        <p:spPr>
          <a:xfrm>
            <a:off x="10120745" y="0"/>
            <a:ext cx="2071255" cy="99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0853" y="347658"/>
            <a:ext cx="5275551" cy="136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2847306" y="2450068"/>
            <a:ext cx="6142644" cy="369332"/>
          </a:xfrm>
          <a:prstGeom prst="rect">
            <a:avLst/>
          </a:prstGeom>
        </p:spPr>
        <p:txBody>
          <a:bodyPr wrap="none">
            <a:spAutoFit/>
          </a:bodyPr>
          <a:lstStyle/>
          <a:p>
            <a:r>
              <a:rPr lang="es-EC" dirty="0"/>
              <a:t>CARRERA DE INGENIERÍA GEOGRÁFICA Y DEL MEDIO AMBIENTE</a:t>
            </a:r>
          </a:p>
        </p:txBody>
      </p:sp>
      <p:sp>
        <p:nvSpPr>
          <p:cNvPr id="8" name="7 Rectángulo"/>
          <p:cNvSpPr/>
          <p:nvPr/>
        </p:nvSpPr>
        <p:spPr>
          <a:xfrm>
            <a:off x="1677405" y="3103558"/>
            <a:ext cx="8482445" cy="923330"/>
          </a:xfrm>
          <a:prstGeom prst="rect">
            <a:avLst/>
          </a:prstGeom>
        </p:spPr>
        <p:txBody>
          <a:bodyPr wrap="square">
            <a:spAutoFit/>
          </a:bodyPr>
          <a:lstStyle/>
          <a:p>
            <a:pPr algn="ctr"/>
            <a:r>
              <a:rPr lang="es-EC" b="1" dirty="0"/>
              <a:t>TEMA:</a:t>
            </a:r>
            <a:r>
              <a:rPr lang="es-EC" dirty="0"/>
              <a:t> PROPUESTA DEL PLAN DE DESARROLLO Y ORDENAMIENTO TERRITORIAL DEL CANTÓN PATATE, PROVINCIA TUNGURAHUA, SEGÚN LA GUÍA METODOLÓGICA PARA LA ELABORACIÓN DE PLANES DE DESARROLLO Y ORDENAMIENTO DE SENPLADES</a:t>
            </a:r>
          </a:p>
        </p:txBody>
      </p:sp>
      <p:sp>
        <p:nvSpPr>
          <p:cNvPr id="9" name="8 Rectángulo"/>
          <p:cNvSpPr/>
          <p:nvPr/>
        </p:nvSpPr>
        <p:spPr>
          <a:xfrm>
            <a:off x="2847306" y="4085127"/>
            <a:ext cx="6096000" cy="923330"/>
          </a:xfrm>
          <a:prstGeom prst="rect">
            <a:avLst/>
          </a:prstGeom>
        </p:spPr>
        <p:txBody>
          <a:bodyPr>
            <a:spAutoFit/>
          </a:bodyPr>
          <a:lstStyle/>
          <a:p>
            <a:pPr algn="ctr"/>
            <a:r>
              <a:rPr lang="es-EC" b="1" dirty="0"/>
              <a:t>AUTORES:</a:t>
            </a:r>
            <a:endParaRPr lang="es-EC" dirty="0"/>
          </a:p>
          <a:p>
            <a:pPr algn="ctr"/>
            <a:r>
              <a:rPr lang="es-EC" dirty="0"/>
              <a:t>CABEZAS YANCHAPAXI, ANA SALOMÉ</a:t>
            </a:r>
          </a:p>
          <a:p>
            <a:pPr algn="ctr"/>
            <a:r>
              <a:rPr lang="es-EC" dirty="0"/>
              <a:t>TERÁN LÓPEZ, FABIÁN SEBASTIÁN</a:t>
            </a:r>
          </a:p>
        </p:txBody>
      </p:sp>
      <p:sp>
        <p:nvSpPr>
          <p:cNvPr id="10" name="9 Rectángulo"/>
          <p:cNvSpPr/>
          <p:nvPr/>
        </p:nvSpPr>
        <p:spPr>
          <a:xfrm>
            <a:off x="866923" y="5225534"/>
            <a:ext cx="3015954" cy="369332"/>
          </a:xfrm>
          <a:prstGeom prst="rect">
            <a:avLst/>
          </a:prstGeom>
        </p:spPr>
        <p:txBody>
          <a:bodyPr wrap="none">
            <a:spAutoFit/>
          </a:bodyPr>
          <a:lstStyle/>
          <a:p>
            <a:r>
              <a:rPr lang="es-EC" b="1" dirty="0"/>
              <a:t>DIRECTOR:</a:t>
            </a:r>
            <a:r>
              <a:rPr lang="es-EC" dirty="0"/>
              <a:t> ING. PÉREZ, PABLO</a:t>
            </a:r>
          </a:p>
        </p:txBody>
      </p:sp>
      <p:sp>
        <p:nvSpPr>
          <p:cNvPr id="11" name="10 Rectángulo"/>
          <p:cNvSpPr/>
          <p:nvPr/>
        </p:nvSpPr>
        <p:spPr>
          <a:xfrm>
            <a:off x="7726567" y="5225534"/>
            <a:ext cx="3647665" cy="369332"/>
          </a:xfrm>
          <a:prstGeom prst="rect">
            <a:avLst/>
          </a:prstGeom>
        </p:spPr>
        <p:txBody>
          <a:bodyPr wrap="none">
            <a:spAutoFit/>
          </a:bodyPr>
          <a:lstStyle/>
          <a:p>
            <a:r>
              <a:rPr lang="es-EC" b="1" dirty="0"/>
              <a:t>CODIRECTOR:</a:t>
            </a:r>
            <a:r>
              <a:rPr lang="es-EC" dirty="0"/>
              <a:t> </a:t>
            </a:r>
            <a:r>
              <a:rPr lang="es-EC" dirty="0" err="1"/>
              <a:t>Ph.D</a:t>
            </a:r>
            <a:r>
              <a:rPr lang="es-EC" dirty="0"/>
              <a:t>. SIMÓN, DÉBORA</a:t>
            </a:r>
          </a:p>
        </p:txBody>
      </p:sp>
    </p:spTree>
    <p:extLst>
      <p:ext uri="{BB962C8B-B14F-4D97-AF65-F5344CB8AC3E}">
        <p14:creationId xmlns:p14="http://schemas.microsoft.com/office/powerpoint/2010/main" val="1628308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srcRect l="27258" t="17013" r="18765" b="7291"/>
          <a:stretch/>
        </p:blipFill>
        <p:spPr>
          <a:xfrm rot="20724483">
            <a:off x="289927" y="923028"/>
            <a:ext cx="3196238" cy="2520000"/>
          </a:xfrm>
          <a:prstGeom prst="rect">
            <a:avLst/>
          </a:prstGeom>
          <a:ln>
            <a:solidFill>
              <a:schemeClr val="tx1"/>
            </a:solidFill>
          </a:ln>
        </p:spPr>
      </p:pic>
      <p:pic>
        <p:nvPicPr>
          <p:cNvPr id="4" name="Imagen 3"/>
          <p:cNvPicPr>
            <a:picLocks noChangeAspect="1"/>
          </p:cNvPicPr>
          <p:nvPr/>
        </p:nvPicPr>
        <p:blipFill rotWithShape="1">
          <a:blip r:embed="rId4"/>
          <a:srcRect l="27550" t="17361" r="18570" b="7465"/>
          <a:stretch/>
        </p:blipFill>
        <p:spPr>
          <a:xfrm rot="20717637">
            <a:off x="677581" y="1279983"/>
            <a:ext cx="3212564" cy="2520000"/>
          </a:xfrm>
          <a:prstGeom prst="rect">
            <a:avLst/>
          </a:prstGeom>
          <a:ln>
            <a:solidFill>
              <a:schemeClr val="tx1"/>
            </a:solidFill>
          </a:ln>
        </p:spPr>
      </p:pic>
      <p:pic>
        <p:nvPicPr>
          <p:cNvPr id="5" name="Imagen 4"/>
          <p:cNvPicPr>
            <a:picLocks noChangeAspect="1"/>
          </p:cNvPicPr>
          <p:nvPr/>
        </p:nvPicPr>
        <p:blipFill rotWithShape="1">
          <a:blip r:embed="rId5"/>
          <a:srcRect l="27452" t="17188" r="18668" b="7291"/>
          <a:stretch/>
        </p:blipFill>
        <p:spPr>
          <a:xfrm rot="20708390">
            <a:off x="1086119" y="1489670"/>
            <a:ext cx="3526197" cy="2503599"/>
          </a:xfrm>
          <a:prstGeom prst="rect">
            <a:avLst/>
          </a:prstGeom>
          <a:ln>
            <a:solidFill>
              <a:schemeClr val="tx1"/>
            </a:solidFill>
          </a:ln>
        </p:spPr>
      </p:pic>
      <p:pic>
        <p:nvPicPr>
          <p:cNvPr id="6" name="Imagen 5"/>
          <p:cNvPicPr>
            <a:picLocks noChangeAspect="1"/>
          </p:cNvPicPr>
          <p:nvPr/>
        </p:nvPicPr>
        <p:blipFill rotWithShape="1">
          <a:blip r:embed="rId6"/>
          <a:srcRect l="27452" t="17187" r="18570" b="7465"/>
          <a:stretch/>
        </p:blipFill>
        <p:spPr>
          <a:xfrm rot="20658258">
            <a:off x="1515233" y="1733310"/>
            <a:ext cx="3210968" cy="2520000"/>
          </a:xfrm>
          <a:prstGeom prst="rect">
            <a:avLst/>
          </a:prstGeom>
          <a:ln>
            <a:solidFill>
              <a:schemeClr val="tx1"/>
            </a:solidFill>
          </a:ln>
        </p:spPr>
      </p:pic>
      <p:pic>
        <p:nvPicPr>
          <p:cNvPr id="7" name="Imagen 6"/>
          <p:cNvPicPr>
            <a:picLocks noChangeAspect="1"/>
          </p:cNvPicPr>
          <p:nvPr/>
        </p:nvPicPr>
        <p:blipFill rotWithShape="1">
          <a:blip r:embed="rId7"/>
          <a:srcRect l="27257" t="17014" r="18668" b="7465"/>
          <a:stretch/>
        </p:blipFill>
        <p:spPr>
          <a:xfrm rot="20617504">
            <a:off x="1827014" y="1985502"/>
            <a:ext cx="3426339" cy="2584901"/>
          </a:xfrm>
          <a:prstGeom prst="rect">
            <a:avLst/>
          </a:prstGeom>
          <a:ln>
            <a:solidFill>
              <a:schemeClr val="tx1"/>
            </a:solidFill>
          </a:ln>
        </p:spPr>
      </p:pic>
      <p:sp>
        <p:nvSpPr>
          <p:cNvPr id="8" name="Título 1"/>
          <p:cNvSpPr txBox="1">
            <a:spLocks/>
          </p:cNvSpPr>
          <p:nvPr/>
        </p:nvSpPr>
        <p:spPr>
          <a:xfrm>
            <a:off x="292100" y="74486"/>
            <a:ext cx="9520451" cy="13255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dirty="0" smtClean="0">
                <a:latin typeface="Times New Roman" panose="02020603050405020304" pitchFamily="18" charset="0"/>
                <a:cs typeface="Times New Roman" panose="02020603050405020304" pitchFamily="18" charset="0"/>
              </a:rPr>
              <a:t>Metas</a:t>
            </a:r>
            <a:endParaRPr lang="es-EC" b="1" dirty="0">
              <a:latin typeface="Times New Roman" panose="02020603050405020304" pitchFamily="18" charset="0"/>
              <a:cs typeface="Times New Roman" panose="02020603050405020304" pitchFamily="18" charset="0"/>
            </a:endParaRPr>
          </a:p>
        </p:txBody>
      </p:sp>
      <p:pic>
        <p:nvPicPr>
          <p:cNvPr id="11" name="Imagen 10"/>
          <p:cNvPicPr>
            <a:picLocks noChangeAspect="1"/>
          </p:cNvPicPr>
          <p:nvPr/>
        </p:nvPicPr>
        <p:blipFill rotWithShape="1">
          <a:blip r:embed="rId8"/>
          <a:srcRect l="29210" t="40451" r="24329" b="28299"/>
          <a:stretch/>
        </p:blipFill>
        <p:spPr>
          <a:xfrm>
            <a:off x="5429155" y="74486"/>
            <a:ext cx="3828627" cy="1633731"/>
          </a:xfrm>
          <a:prstGeom prst="rect">
            <a:avLst/>
          </a:prstGeom>
          <a:ln>
            <a:solidFill>
              <a:schemeClr val="tx1"/>
            </a:solidFill>
          </a:ln>
        </p:spPr>
      </p:pic>
      <p:graphicFrame>
        <p:nvGraphicFramePr>
          <p:cNvPr id="12" name="Objeto 11"/>
          <p:cNvGraphicFramePr>
            <a:graphicFrameLocks noChangeAspect="1"/>
          </p:cNvGraphicFramePr>
          <p:nvPr>
            <p:extLst>
              <p:ext uri="{D42A27DB-BD31-4B8C-83A1-F6EECF244321}">
                <p14:modId xmlns:p14="http://schemas.microsoft.com/office/powerpoint/2010/main" val="4205661971"/>
              </p:ext>
            </p:extLst>
          </p:nvPr>
        </p:nvGraphicFramePr>
        <p:xfrm>
          <a:off x="5837400" y="2113002"/>
          <a:ext cx="3219962" cy="1878311"/>
        </p:xfrm>
        <a:graphic>
          <a:graphicData uri="http://schemas.openxmlformats.org/presentationml/2006/ole">
            <mc:AlternateContent xmlns:mc="http://schemas.openxmlformats.org/markup-compatibility/2006">
              <mc:Choice xmlns:v="urn:schemas-microsoft-com:vml" Requires="v">
                <p:oleObj spid="_x0000_s4139" name="Visio" r:id="rId10" imgW="10001088" imgH="6724498" progId="Visio.Drawing.15">
                  <p:embed/>
                </p:oleObj>
              </mc:Choice>
              <mc:Fallback>
                <p:oleObj name="Visio" r:id="rId10" imgW="10001088" imgH="6724498" progId="Visio.Drawing.15">
                  <p:embed/>
                  <p:pic>
                    <p:nvPicPr>
                      <p:cNvPr id="0" name=""/>
                      <p:cNvPicPr>
                        <a:picLocks noChangeAspect="1" noChangeArrowheads="1"/>
                      </p:cNvPicPr>
                      <p:nvPr/>
                    </p:nvPicPr>
                    <p:blipFill>
                      <a:blip r:embed="rId11"/>
                      <a:srcRect/>
                      <a:stretch>
                        <a:fillRect/>
                      </a:stretch>
                    </p:blipFill>
                    <p:spPr bwMode="auto">
                      <a:xfrm>
                        <a:off x="5837400" y="2113002"/>
                        <a:ext cx="3219962" cy="1878311"/>
                      </a:xfrm>
                      <a:prstGeom prst="rect">
                        <a:avLst/>
                      </a:prstGeom>
                      <a:noFill/>
                    </p:spPr>
                  </p:pic>
                </p:oleObj>
              </mc:Fallback>
            </mc:AlternateContent>
          </a:graphicData>
        </a:graphic>
      </p:graphicFrame>
      <p:pic>
        <p:nvPicPr>
          <p:cNvPr id="13" name="Imagen 12"/>
          <p:cNvPicPr>
            <a:picLocks noChangeAspect="1"/>
          </p:cNvPicPr>
          <p:nvPr/>
        </p:nvPicPr>
        <p:blipFill rotWithShape="1">
          <a:blip r:embed="rId12"/>
          <a:srcRect l="32528" t="24479" r="12323" b="13020"/>
          <a:stretch/>
        </p:blipFill>
        <p:spPr>
          <a:xfrm>
            <a:off x="5889591" y="4093466"/>
            <a:ext cx="3133050" cy="1996279"/>
          </a:xfrm>
          <a:prstGeom prst="rect">
            <a:avLst/>
          </a:prstGeom>
          <a:ln>
            <a:solidFill>
              <a:schemeClr val="tx1"/>
            </a:solidFill>
          </a:ln>
        </p:spPr>
      </p:pic>
      <p:pic>
        <p:nvPicPr>
          <p:cNvPr id="14" name="Imagen 13"/>
          <p:cNvPicPr>
            <a:picLocks noChangeAspect="1"/>
          </p:cNvPicPr>
          <p:nvPr/>
        </p:nvPicPr>
        <p:blipFill rotWithShape="1">
          <a:blip r:embed="rId13"/>
          <a:srcRect l="34676" t="21874" r="31356" b="16494"/>
          <a:stretch/>
        </p:blipFill>
        <p:spPr>
          <a:xfrm>
            <a:off x="9257782" y="2350145"/>
            <a:ext cx="2934218" cy="3152078"/>
          </a:xfrm>
          <a:prstGeom prst="rect">
            <a:avLst/>
          </a:prstGeom>
          <a:ln>
            <a:solidFill>
              <a:schemeClr val="tx1"/>
            </a:solidFill>
          </a:ln>
        </p:spPr>
      </p:pic>
    </p:spTree>
    <p:extLst>
      <p:ext uri="{BB962C8B-B14F-4D97-AF65-F5344CB8AC3E}">
        <p14:creationId xmlns:p14="http://schemas.microsoft.com/office/powerpoint/2010/main" val="15590407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3499" y="-72761"/>
            <a:ext cx="9520451" cy="1325563"/>
          </a:xfrm>
        </p:spPr>
        <p:txBody>
          <a:bodyPr/>
          <a:lstStyle/>
          <a:p>
            <a:pPr algn="r"/>
            <a:r>
              <a:rPr lang="es-EC" b="1" dirty="0" smtClean="0">
                <a:latin typeface="Times New Roman" panose="02020603050405020304" pitchFamily="18" charset="0"/>
                <a:cs typeface="Times New Roman" panose="02020603050405020304" pitchFamily="18" charset="0"/>
              </a:rPr>
              <a:t>Metodología</a:t>
            </a:r>
            <a:endParaRPr lang="es-EC" b="1" dirty="0">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5" name="4 Objeto"/>
          <p:cNvGraphicFramePr>
            <a:graphicFrameLocks noChangeAspect="1"/>
          </p:cNvGraphicFramePr>
          <p:nvPr>
            <p:extLst>
              <p:ext uri="{D42A27DB-BD31-4B8C-83A1-F6EECF244321}">
                <p14:modId xmlns:p14="http://schemas.microsoft.com/office/powerpoint/2010/main" val="3804820897"/>
              </p:ext>
            </p:extLst>
          </p:nvPr>
        </p:nvGraphicFramePr>
        <p:xfrm>
          <a:off x="189295" y="0"/>
          <a:ext cx="5438772" cy="6535456"/>
        </p:xfrm>
        <a:graphic>
          <a:graphicData uri="http://schemas.openxmlformats.org/presentationml/2006/ole">
            <mc:AlternateContent xmlns:mc="http://schemas.openxmlformats.org/markup-compatibility/2006">
              <mc:Choice xmlns:v="urn:schemas-microsoft-com:vml" Requires="v">
                <p:oleObj spid="_x0000_s5156" r:id="rId4" imgW="6572425" imgH="8781898" progId="Visio.Drawing.15">
                  <p:embed/>
                </p:oleObj>
              </mc:Choice>
              <mc:Fallback>
                <p:oleObj r:id="rId4" imgW="6572425" imgH="8781898"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295" y="0"/>
                        <a:ext cx="5438772" cy="6535456"/>
                      </a:xfrm>
                      <a:prstGeom prst="rect">
                        <a:avLst/>
                      </a:prstGeom>
                      <a:noFill/>
                    </p:spPr>
                  </p:pic>
                </p:oleObj>
              </mc:Fallback>
            </mc:AlternateContent>
          </a:graphicData>
        </a:graphic>
      </p:graphicFrame>
      <p:grpSp>
        <p:nvGrpSpPr>
          <p:cNvPr id="6" name="5 Grupo"/>
          <p:cNvGrpSpPr/>
          <p:nvPr/>
        </p:nvGrpSpPr>
        <p:grpSpPr>
          <a:xfrm>
            <a:off x="6611256" y="1340768"/>
            <a:ext cx="4581745" cy="4702660"/>
            <a:chOff x="1524000" y="2263568"/>
            <a:chExt cx="3357364" cy="3946098"/>
          </a:xfrm>
        </p:grpSpPr>
        <p:sp>
          <p:nvSpPr>
            <p:cNvPr id="7" name="6 Forma libre"/>
            <p:cNvSpPr/>
            <p:nvPr/>
          </p:nvSpPr>
          <p:spPr>
            <a:xfrm>
              <a:off x="1526607" y="2263568"/>
              <a:ext cx="1567643" cy="611622"/>
            </a:xfrm>
            <a:custGeom>
              <a:avLst/>
              <a:gdLst>
                <a:gd name="connsiteX0" fmla="*/ 0 w 1567643"/>
                <a:gd name="connsiteY0" fmla="*/ 0 h 611622"/>
                <a:gd name="connsiteX1" fmla="*/ 1567643 w 1567643"/>
                <a:gd name="connsiteY1" fmla="*/ 0 h 611622"/>
                <a:gd name="connsiteX2" fmla="*/ 1567643 w 1567643"/>
                <a:gd name="connsiteY2" fmla="*/ 611622 h 611622"/>
                <a:gd name="connsiteX3" fmla="*/ 0 w 1567643"/>
                <a:gd name="connsiteY3" fmla="*/ 611622 h 611622"/>
                <a:gd name="connsiteX4" fmla="*/ 0 w 1567643"/>
                <a:gd name="connsiteY4" fmla="*/ 0 h 61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43" h="611622">
                  <a:moveTo>
                    <a:pt x="0" y="0"/>
                  </a:moveTo>
                  <a:lnTo>
                    <a:pt x="1567643" y="0"/>
                  </a:lnTo>
                  <a:lnTo>
                    <a:pt x="1567643" y="611622"/>
                  </a:lnTo>
                  <a:lnTo>
                    <a:pt x="0" y="611622"/>
                  </a:lnTo>
                  <a:lnTo>
                    <a:pt x="0" y="0"/>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C" b="1" kern="1200" dirty="0" smtClean="0">
                  <a:latin typeface="Times New Roman" panose="02020603050405020304" pitchFamily="18" charset="0"/>
                  <a:cs typeface="Times New Roman" panose="02020603050405020304" pitchFamily="18" charset="0"/>
                </a:rPr>
                <a:t>Momento descriptivo o explicativo</a:t>
              </a:r>
              <a:endParaRPr lang="es-EC" b="1" kern="1200" dirty="0">
                <a:latin typeface="Times New Roman" panose="02020603050405020304" pitchFamily="18" charset="0"/>
                <a:cs typeface="Times New Roman" panose="02020603050405020304" pitchFamily="18" charset="0"/>
              </a:endParaRPr>
            </a:p>
          </p:txBody>
        </p:sp>
        <p:sp>
          <p:nvSpPr>
            <p:cNvPr id="8" name="7 Forma libre"/>
            <p:cNvSpPr/>
            <p:nvPr/>
          </p:nvSpPr>
          <p:spPr>
            <a:xfrm>
              <a:off x="1526607" y="2875190"/>
              <a:ext cx="1567643" cy="1185840"/>
            </a:xfrm>
            <a:custGeom>
              <a:avLst/>
              <a:gdLst>
                <a:gd name="connsiteX0" fmla="*/ 0 w 1567643"/>
                <a:gd name="connsiteY0" fmla="*/ 0 h 1185840"/>
                <a:gd name="connsiteX1" fmla="*/ 1567643 w 1567643"/>
                <a:gd name="connsiteY1" fmla="*/ 0 h 1185840"/>
                <a:gd name="connsiteX2" fmla="*/ 1567643 w 1567643"/>
                <a:gd name="connsiteY2" fmla="*/ 1185840 h 1185840"/>
                <a:gd name="connsiteX3" fmla="*/ 0 w 1567643"/>
                <a:gd name="connsiteY3" fmla="*/ 1185840 h 1185840"/>
                <a:gd name="connsiteX4" fmla="*/ 0 w 1567643"/>
                <a:gd name="connsiteY4" fmla="*/ 0 h 118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43" h="1185840">
                  <a:moveTo>
                    <a:pt x="0" y="0"/>
                  </a:moveTo>
                  <a:lnTo>
                    <a:pt x="1567643" y="0"/>
                  </a:lnTo>
                  <a:lnTo>
                    <a:pt x="1567643" y="1185840"/>
                  </a:lnTo>
                  <a:lnTo>
                    <a:pt x="0" y="1185840"/>
                  </a:lnTo>
                  <a:lnTo>
                    <a:pt x="0" y="0"/>
                  </a:lnTo>
                  <a:close/>
                </a:path>
              </a:pathLst>
            </a:custGeom>
            <a:scene3d>
              <a:camera prst="orthographicFront"/>
              <a:lightRig rig="flat" dir="t"/>
            </a:scene3d>
            <a:sp3d extrusionH="12700" prstMaterial="plastic">
              <a:bevelT w="50800" h="50800"/>
            </a:sp3d>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ctr" anchorCtr="0">
              <a:noAutofit/>
            </a:bodyPr>
            <a:lstStyle/>
            <a:p>
              <a:pPr marL="0" lvl="1" algn="ctr" defTabSz="800100">
                <a:lnSpc>
                  <a:spcPct val="90000"/>
                </a:lnSpc>
                <a:spcBef>
                  <a:spcPct val="0"/>
                </a:spcBef>
                <a:spcAft>
                  <a:spcPct val="15000"/>
                </a:spcAft>
              </a:pPr>
              <a:r>
                <a:rPr lang="es-EC" sz="2000" kern="1200" dirty="0" smtClean="0"/>
                <a:t>Diagnóstico </a:t>
              </a:r>
              <a:r>
                <a:rPr lang="es-EC" sz="2000" dirty="0" smtClean="0"/>
                <a:t>Territorial</a:t>
              </a:r>
              <a:endParaRPr lang="es-EC" sz="2000" kern="1200" dirty="0"/>
            </a:p>
          </p:txBody>
        </p:sp>
        <p:sp>
          <p:nvSpPr>
            <p:cNvPr id="9" name="8 Forma libre"/>
            <p:cNvSpPr/>
            <p:nvPr/>
          </p:nvSpPr>
          <p:spPr>
            <a:xfrm>
              <a:off x="3294846" y="2263568"/>
              <a:ext cx="1567643" cy="611622"/>
            </a:xfrm>
            <a:custGeom>
              <a:avLst/>
              <a:gdLst>
                <a:gd name="connsiteX0" fmla="*/ 0 w 1567643"/>
                <a:gd name="connsiteY0" fmla="*/ 0 h 611622"/>
                <a:gd name="connsiteX1" fmla="*/ 1567643 w 1567643"/>
                <a:gd name="connsiteY1" fmla="*/ 0 h 611622"/>
                <a:gd name="connsiteX2" fmla="*/ 1567643 w 1567643"/>
                <a:gd name="connsiteY2" fmla="*/ 611622 h 611622"/>
                <a:gd name="connsiteX3" fmla="*/ 0 w 1567643"/>
                <a:gd name="connsiteY3" fmla="*/ 611622 h 611622"/>
                <a:gd name="connsiteX4" fmla="*/ 0 w 1567643"/>
                <a:gd name="connsiteY4" fmla="*/ 0 h 61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43" h="611622">
                  <a:moveTo>
                    <a:pt x="0" y="0"/>
                  </a:moveTo>
                  <a:lnTo>
                    <a:pt x="1567643" y="0"/>
                  </a:lnTo>
                  <a:lnTo>
                    <a:pt x="1567643" y="611622"/>
                  </a:lnTo>
                  <a:lnTo>
                    <a:pt x="0" y="611622"/>
                  </a:lnTo>
                  <a:lnTo>
                    <a:pt x="0" y="0"/>
                  </a:ln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C" sz="2000" b="1" kern="1200" dirty="0" smtClean="0">
                  <a:latin typeface="Times New Roman" panose="02020603050405020304" pitchFamily="18" charset="0"/>
                  <a:cs typeface="Times New Roman" panose="02020603050405020304" pitchFamily="18" charset="0"/>
                </a:rPr>
                <a:t>Momento normativo </a:t>
              </a:r>
              <a:endParaRPr lang="es-EC" sz="2000" b="1" kern="1200" dirty="0">
                <a:latin typeface="Times New Roman" panose="02020603050405020304" pitchFamily="18" charset="0"/>
                <a:cs typeface="Times New Roman" panose="02020603050405020304" pitchFamily="18" charset="0"/>
              </a:endParaRPr>
            </a:p>
          </p:txBody>
        </p:sp>
        <p:sp>
          <p:nvSpPr>
            <p:cNvPr id="10" name="9 Forma libre"/>
            <p:cNvSpPr/>
            <p:nvPr/>
          </p:nvSpPr>
          <p:spPr>
            <a:xfrm>
              <a:off x="3313721" y="2875191"/>
              <a:ext cx="1567643" cy="1185840"/>
            </a:xfrm>
            <a:custGeom>
              <a:avLst/>
              <a:gdLst>
                <a:gd name="connsiteX0" fmla="*/ 0 w 1567643"/>
                <a:gd name="connsiteY0" fmla="*/ 0 h 1185840"/>
                <a:gd name="connsiteX1" fmla="*/ 1567643 w 1567643"/>
                <a:gd name="connsiteY1" fmla="*/ 0 h 1185840"/>
                <a:gd name="connsiteX2" fmla="*/ 1567643 w 1567643"/>
                <a:gd name="connsiteY2" fmla="*/ 1185840 h 1185840"/>
                <a:gd name="connsiteX3" fmla="*/ 0 w 1567643"/>
                <a:gd name="connsiteY3" fmla="*/ 1185840 h 1185840"/>
                <a:gd name="connsiteX4" fmla="*/ 0 w 1567643"/>
                <a:gd name="connsiteY4" fmla="*/ 0 h 118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43" h="1185840">
                  <a:moveTo>
                    <a:pt x="0" y="0"/>
                  </a:moveTo>
                  <a:lnTo>
                    <a:pt x="1567643" y="0"/>
                  </a:lnTo>
                  <a:lnTo>
                    <a:pt x="1567643" y="1185840"/>
                  </a:lnTo>
                  <a:lnTo>
                    <a:pt x="0" y="1185840"/>
                  </a:lnTo>
                  <a:lnTo>
                    <a:pt x="0" y="0"/>
                  </a:lnTo>
                  <a:close/>
                </a:path>
              </a:pathLst>
            </a:custGeom>
            <a:scene3d>
              <a:camera prst="orthographicFront"/>
              <a:lightRig rig="flat" dir="t"/>
            </a:scene3d>
            <a:sp3d extrusionH="12700" prstMaterial="plastic">
              <a:bevelT w="50800" h="50800"/>
            </a:sp3d>
          </p:spPr>
          <p:style>
            <a:lnRef idx="1">
              <a:schemeClr val="accent3">
                <a:tint val="40000"/>
                <a:alpha val="90000"/>
                <a:hueOff val="551513"/>
                <a:satOff val="1798"/>
                <a:lumOff val="66"/>
                <a:alphaOff val="0"/>
              </a:schemeClr>
            </a:lnRef>
            <a:fillRef idx="1">
              <a:schemeClr val="accent3">
                <a:tint val="40000"/>
                <a:alpha val="90000"/>
                <a:hueOff val="551513"/>
                <a:satOff val="1798"/>
                <a:lumOff val="66"/>
                <a:alphaOff val="0"/>
              </a:schemeClr>
            </a:fillRef>
            <a:effectRef idx="2">
              <a:schemeClr val="accent3">
                <a:tint val="40000"/>
                <a:alpha val="90000"/>
                <a:hueOff val="551513"/>
                <a:satOff val="1798"/>
                <a:lumOff val="66"/>
                <a:alphaOff val="0"/>
              </a:schemeClr>
            </a:effectRef>
            <a:fontRef idx="minor">
              <a:schemeClr val="dk1">
                <a:hueOff val="0"/>
                <a:satOff val="0"/>
                <a:lumOff val="0"/>
                <a:alphaOff val="0"/>
              </a:schemeClr>
            </a:fontRef>
          </p:style>
          <p:txBody>
            <a:bodyPr spcFirstLastPara="0" vert="horz" wrap="square" lIns="96012" tIns="96012" rIns="128016" bIns="144018" numCol="1" spcCol="1270" anchor="ctr" anchorCtr="0">
              <a:noAutofit/>
            </a:bodyPr>
            <a:lstStyle/>
            <a:p>
              <a:pPr marL="0" lvl="1" algn="ctr" defTabSz="800100">
                <a:lnSpc>
                  <a:spcPct val="90000"/>
                </a:lnSpc>
                <a:spcBef>
                  <a:spcPct val="0"/>
                </a:spcBef>
                <a:spcAft>
                  <a:spcPct val="15000"/>
                </a:spcAft>
              </a:pPr>
              <a:r>
                <a:rPr lang="es-EC" sz="2000" dirty="0" smtClean="0"/>
                <a:t>Objetivos, políticas, escenarios</a:t>
              </a:r>
              <a:r>
                <a:rPr lang="es-EC" sz="2000" kern="1200" dirty="0" smtClean="0"/>
                <a:t/>
              </a:r>
              <a:br>
                <a:rPr lang="es-EC" sz="2000" kern="1200" dirty="0" smtClean="0"/>
              </a:br>
              <a:endParaRPr lang="es-EC" sz="2000" kern="1200" dirty="0"/>
            </a:p>
          </p:txBody>
        </p:sp>
        <p:sp>
          <p:nvSpPr>
            <p:cNvPr id="11" name="10 Forma libre"/>
            <p:cNvSpPr/>
            <p:nvPr/>
          </p:nvSpPr>
          <p:spPr>
            <a:xfrm>
              <a:off x="1524000" y="4412656"/>
              <a:ext cx="1567643" cy="611622"/>
            </a:xfrm>
            <a:custGeom>
              <a:avLst/>
              <a:gdLst>
                <a:gd name="connsiteX0" fmla="*/ 0 w 1567643"/>
                <a:gd name="connsiteY0" fmla="*/ 0 h 611622"/>
                <a:gd name="connsiteX1" fmla="*/ 1567643 w 1567643"/>
                <a:gd name="connsiteY1" fmla="*/ 0 h 611622"/>
                <a:gd name="connsiteX2" fmla="*/ 1567643 w 1567643"/>
                <a:gd name="connsiteY2" fmla="*/ 611622 h 611622"/>
                <a:gd name="connsiteX3" fmla="*/ 0 w 1567643"/>
                <a:gd name="connsiteY3" fmla="*/ 611622 h 611622"/>
                <a:gd name="connsiteX4" fmla="*/ 0 w 1567643"/>
                <a:gd name="connsiteY4" fmla="*/ 0 h 61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43" h="611622">
                  <a:moveTo>
                    <a:pt x="0" y="0"/>
                  </a:moveTo>
                  <a:lnTo>
                    <a:pt x="1567643" y="0"/>
                  </a:lnTo>
                  <a:lnTo>
                    <a:pt x="1567643" y="611622"/>
                  </a:lnTo>
                  <a:lnTo>
                    <a:pt x="0" y="611622"/>
                  </a:lnTo>
                  <a:lnTo>
                    <a:pt x="0" y="0"/>
                  </a:lnTo>
                  <a:close/>
                </a:path>
              </a:pathLst>
            </a:custGeom>
          </p:spPr>
          <p:style>
            <a:lnRef idx="3">
              <a:schemeClr val="lt1"/>
            </a:lnRef>
            <a:fillRef idx="1">
              <a:schemeClr val="accent4"/>
            </a:fillRef>
            <a:effectRef idx="1">
              <a:schemeClr val="accent4"/>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C" sz="2000" b="1" kern="1200" dirty="0" smtClean="0">
                  <a:latin typeface="Times New Roman" panose="02020603050405020304" pitchFamily="18" charset="0"/>
                  <a:cs typeface="Times New Roman" panose="02020603050405020304" pitchFamily="18" charset="0"/>
                </a:rPr>
                <a:t>Momento estratégico</a:t>
              </a:r>
              <a:endParaRPr lang="es-EC" sz="2000" b="1" kern="1200" dirty="0">
                <a:latin typeface="Times New Roman" panose="02020603050405020304" pitchFamily="18" charset="0"/>
                <a:cs typeface="Times New Roman" panose="02020603050405020304" pitchFamily="18" charset="0"/>
              </a:endParaRPr>
            </a:p>
          </p:txBody>
        </p:sp>
        <p:sp>
          <p:nvSpPr>
            <p:cNvPr id="12" name="11 Forma libre"/>
            <p:cNvSpPr/>
            <p:nvPr/>
          </p:nvSpPr>
          <p:spPr>
            <a:xfrm>
              <a:off x="1526607" y="5023826"/>
              <a:ext cx="1567643" cy="1185840"/>
            </a:xfrm>
            <a:custGeom>
              <a:avLst/>
              <a:gdLst>
                <a:gd name="connsiteX0" fmla="*/ 0 w 1567643"/>
                <a:gd name="connsiteY0" fmla="*/ 0 h 1185840"/>
                <a:gd name="connsiteX1" fmla="*/ 1567643 w 1567643"/>
                <a:gd name="connsiteY1" fmla="*/ 0 h 1185840"/>
                <a:gd name="connsiteX2" fmla="*/ 1567643 w 1567643"/>
                <a:gd name="connsiteY2" fmla="*/ 1185840 h 1185840"/>
                <a:gd name="connsiteX3" fmla="*/ 0 w 1567643"/>
                <a:gd name="connsiteY3" fmla="*/ 1185840 h 1185840"/>
                <a:gd name="connsiteX4" fmla="*/ 0 w 1567643"/>
                <a:gd name="connsiteY4" fmla="*/ 0 h 118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43" h="1185840">
                  <a:moveTo>
                    <a:pt x="0" y="0"/>
                  </a:moveTo>
                  <a:lnTo>
                    <a:pt x="1567643" y="0"/>
                  </a:lnTo>
                  <a:lnTo>
                    <a:pt x="1567643" y="1185840"/>
                  </a:lnTo>
                  <a:lnTo>
                    <a:pt x="0" y="1185840"/>
                  </a:lnTo>
                  <a:lnTo>
                    <a:pt x="0" y="0"/>
                  </a:lnTo>
                  <a:close/>
                </a:path>
              </a:pathLst>
            </a:custGeom>
            <a:scene3d>
              <a:camera prst="orthographicFront"/>
              <a:lightRig rig="flat" dir="t"/>
            </a:scene3d>
            <a:sp3d extrusionH="12700" prstMaterial="plastic">
              <a:bevelT w="50800" h="50800"/>
            </a:sp3d>
          </p:spPr>
          <p:style>
            <a:lnRef idx="1">
              <a:schemeClr val="accent3">
                <a:tint val="40000"/>
                <a:alpha val="90000"/>
                <a:hueOff val="1103027"/>
                <a:satOff val="3596"/>
                <a:lumOff val="132"/>
                <a:alphaOff val="0"/>
              </a:schemeClr>
            </a:lnRef>
            <a:fillRef idx="1">
              <a:schemeClr val="accent3">
                <a:tint val="40000"/>
                <a:alpha val="90000"/>
                <a:hueOff val="1103027"/>
                <a:satOff val="3596"/>
                <a:lumOff val="132"/>
                <a:alphaOff val="0"/>
              </a:schemeClr>
            </a:fillRef>
            <a:effectRef idx="2">
              <a:schemeClr val="accent3">
                <a:tint val="40000"/>
                <a:alpha val="90000"/>
                <a:hueOff val="1103027"/>
                <a:satOff val="3596"/>
                <a:lumOff val="132"/>
                <a:alphaOff val="0"/>
              </a:schemeClr>
            </a:effectRef>
            <a:fontRef idx="minor">
              <a:schemeClr val="dk1">
                <a:hueOff val="0"/>
                <a:satOff val="0"/>
                <a:lumOff val="0"/>
                <a:alphaOff val="0"/>
              </a:schemeClr>
            </a:fontRef>
          </p:style>
          <p:txBody>
            <a:bodyPr spcFirstLastPara="0" vert="horz" wrap="square" lIns="96012" tIns="96012" rIns="128016" bIns="144018" numCol="1" spcCol="1270" anchor="ctr" anchorCtr="0">
              <a:noAutofit/>
            </a:bodyPr>
            <a:lstStyle/>
            <a:p>
              <a:pPr marL="0" lvl="1" algn="ctr" defTabSz="800100">
                <a:lnSpc>
                  <a:spcPct val="90000"/>
                </a:lnSpc>
                <a:spcBef>
                  <a:spcPct val="0"/>
                </a:spcBef>
                <a:spcAft>
                  <a:spcPct val="15000"/>
                </a:spcAft>
              </a:pPr>
              <a:r>
                <a:rPr lang="es-EC" sz="2000" kern="1200" dirty="0" smtClean="0">
                  <a:latin typeface="Times New Roman" panose="02020603050405020304" pitchFamily="18" charset="0"/>
                  <a:cs typeface="Times New Roman" panose="02020603050405020304" pitchFamily="18" charset="0"/>
                </a:rPr>
                <a:t>Mapa estratégico y tablero de control</a:t>
              </a:r>
              <a:endParaRPr lang="es-EC" sz="2000" kern="1200" dirty="0">
                <a:latin typeface="Times New Roman" panose="02020603050405020304" pitchFamily="18" charset="0"/>
                <a:cs typeface="Times New Roman" panose="02020603050405020304" pitchFamily="18" charset="0"/>
              </a:endParaRPr>
            </a:p>
          </p:txBody>
        </p:sp>
        <p:sp>
          <p:nvSpPr>
            <p:cNvPr id="13" name="12 Forma libre"/>
            <p:cNvSpPr/>
            <p:nvPr/>
          </p:nvSpPr>
          <p:spPr>
            <a:xfrm>
              <a:off x="3294846" y="4412204"/>
              <a:ext cx="1567643" cy="611622"/>
            </a:xfrm>
            <a:custGeom>
              <a:avLst/>
              <a:gdLst>
                <a:gd name="connsiteX0" fmla="*/ 0 w 1567643"/>
                <a:gd name="connsiteY0" fmla="*/ 0 h 611622"/>
                <a:gd name="connsiteX1" fmla="*/ 1567643 w 1567643"/>
                <a:gd name="connsiteY1" fmla="*/ 0 h 611622"/>
                <a:gd name="connsiteX2" fmla="*/ 1567643 w 1567643"/>
                <a:gd name="connsiteY2" fmla="*/ 611622 h 611622"/>
                <a:gd name="connsiteX3" fmla="*/ 0 w 1567643"/>
                <a:gd name="connsiteY3" fmla="*/ 611622 h 611622"/>
                <a:gd name="connsiteX4" fmla="*/ 0 w 1567643"/>
                <a:gd name="connsiteY4" fmla="*/ 0 h 6116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43" h="611622">
                  <a:moveTo>
                    <a:pt x="0" y="0"/>
                  </a:moveTo>
                  <a:lnTo>
                    <a:pt x="1567643" y="0"/>
                  </a:lnTo>
                  <a:lnTo>
                    <a:pt x="1567643" y="611622"/>
                  </a:lnTo>
                  <a:lnTo>
                    <a:pt x="0" y="611622"/>
                  </a:lnTo>
                  <a:lnTo>
                    <a:pt x="0" y="0"/>
                  </a:lnTo>
                  <a:close/>
                </a:path>
              </a:pathLst>
            </a:custGeom>
          </p:spPr>
          <p:style>
            <a:lnRef idx="3">
              <a:schemeClr val="lt1"/>
            </a:lnRef>
            <a:fillRef idx="1">
              <a:schemeClr val="accent3"/>
            </a:fillRef>
            <a:effectRef idx="1">
              <a:schemeClr val="accent3"/>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s-EC" sz="2000" b="1" kern="1200" dirty="0" smtClean="0">
                  <a:latin typeface="Times New Roman" panose="02020603050405020304" pitchFamily="18" charset="0"/>
                  <a:cs typeface="Times New Roman" panose="02020603050405020304" pitchFamily="18" charset="0"/>
                </a:rPr>
                <a:t>Momento operativo</a:t>
              </a:r>
              <a:endParaRPr lang="es-EC" sz="2000" b="1" kern="1200" dirty="0">
                <a:latin typeface="Times New Roman" panose="02020603050405020304" pitchFamily="18" charset="0"/>
                <a:cs typeface="Times New Roman" panose="02020603050405020304" pitchFamily="18" charset="0"/>
              </a:endParaRPr>
            </a:p>
          </p:txBody>
        </p:sp>
        <p:sp>
          <p:nvSpPr>
            <p:cNvPr id="14" name="13 Forma libre"/>
            <p:cNvSpPr/>
            <p:nvPr/>
          </p:nvSpPr>
          <p:spPr>
            <a:xfrm>
              <a:off x="3313721" y="5023826"/>
              <a:ext cx="1567643" cy="1185840"/>
            </a:xfrm>
            <a:custGeom>
              <a:avLst/>
              <a:gdLst>
                <a:gd name="connsiteX0" fmla="*/ 0 w 1567643"/>
                <a:gd name="connsiteY0" fmla="*/ 0 h 1185840"/>
                <a:gd name="connsiteX1" fmla="*/ 1567643 w 1567643"/>
                <a:gd name="connsiteY1" fmla="*/ 0 h 1185840"/>
                <a:gd name="connsiteX2" fmla="*/ 1567643 w 1567643"/>
                <a:gd name="connsiteY2" fmla="*/ 1185840 h 1185840"/>
                <a:gd name="connsiteX3" fmla="*/ 0 w 1567643"/>
                <a:gd name="connsiteY3" fmla="*/ 1185840 h 1185840"/>
                <a:gd name="connsiteX4" fmla="*/ 0 w 1567643"/>
                <a:gd name="connsiteY4" fmla="*/ 0 h 1185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643" h="1185840">
                  <a:moveTo>
                    <a:pt x="0" y="0"/>
                  </a:moveTo>
                  <a:lnTo>
                    <a:pt x="1567643" y="0"/>
                  </a:lnTo>
                  <a:lnTo>
                    <a:pt x="1567643" y="1185840"/>
                  </a:lnTo>
                  <a:lnTo>
                    <a:pt x="0" y="1185840"/>
                  </a:lnTo>
                  <a:lnTo>
                    <a:pt x="0" y="0"/>
                  </a:lnTo>
                  <a:close/>
                </a:path>
              </a:pathLst>
            </a:custGeom>
            <a:scene3d>
              <a:camera prst="orthographicFront"/>
              <a:lightRig rig="flat" dir="t"/>
            </a:scene3d>
            <a:sp3d extrusionH="12700" prstMaterial="plastic">
              <a:bevelT w="50800" h="50800"/>
            </a:sp3d>
          </p:spPr>
          <p:style>
            <a:lnRef idx="1">
              <a:schemeClr val="accent3">
                <a:tint val="40000"/>
                <a:alpha val="90000"/>
                <a:hueOff val="1654540"/>
                <a:satOff val="5394"/>
                <a:lumOff val="198"/>
                <a:alphaOff val="0"/>
              </a:schemeClr>
            </a:lnRef>
            <a:fillRef idx="1">
              <a:schemeClr val="accent3">
                <a:tint val="40000"/>
                <a:alpha val="90000"/>
                <a:hueOff val="1654540"/>
                <a:satOff val="5394"/>
                <a:lumOff val="198"/>
                <a:alphaOff val="0"/>
              </a:schemeClr>
            </a:fillRef>
            <a:effectRef idx="2">
              <a:schemeClr val="accent3">
                <a:tint val="40000"/>
                <a:alpha val="90000"/>
                <a:hueOff val="1654540"/>
                <a:satOff val="5394"/>
                <a:lumOff val="198"/>
                <a:alphaOff val="0"/>
              </a:schemeClr>
            </a:effectRef>
            <a:fontRef idx="minor">
              <a:schemeClr val="dk1">
                <a:hueOff val="0"/>
                <a:satOff val="0"/>
                <a:lumOff val="0"/>
                <a:alphaOff val="0"/>
              </a:schemeClr>
            </a:fontRef>
          </p:style>
          <p:txBody>
            <a:bodyPr spcFirstLastPara="0" vert="horz" wrap="square" lIns="96012" tIns="96012" rIns="128016" bIns="144018" numCol="1" spcCol="1270" anchor="ctr" anchorCtr="0">
              <a:noAutofit/>
            </a:bodyPr>
            <a:lstStyle/>
            <a:p>
              <a:pPr marL="0" lvl="1" algn="ctr" defTabSz="800100">
                <a:lnSpc>
                  <a:spcPct val="90000"/>
                </a:lnSpc>
                <a:spcBef>
                  <a:spcPct val="0"/>
                </a:spcBef>
                <a:spcAft>
                  <a:spcPct val="15000"/>
                </a:spcAft>
              </a:pPr>
              <a:r>
                <a:rPr lang="es-EC" sz="2000" kern="1200" dirty="0" smtClean="0">
                  <a:latin typeface="Times New Roman" panose="02020603050405020304" pitchFamily="18" charset="0"/>
                  <a:cs typeface="Times New Roman" panose="02020603050405020304" pitchFamily="18" charset="0"/>
                </a:rPr>
                <a:t>Programas y Proyectos</a:t>
              </a:r>
              <a:endParaRPr lang="es-EC" sz="20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0176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574540"/>
            <a:ext cx="9144000" cy="2387600"/>
          </a:xfrm>
        </p:spPr>
        <p:txBody>
          <a:bodyPr/>
          <a:lstStyle/>
          <a:p>
            <a:r>
              <a:rPr lang="es-EC" dirty="0" smtClean="0">
                <a:latin typeface="Times New Roman" panose="02020603050405020304" pitchFamily="18" charset="0"/>
                <a:cs typeface="Times New Roman" panose="02020603050405020304" pitchFamily="18" charset="0"/>
              </a:rPr>
              <a:t>Momento Descriptivo</a:t>
            </a:r>
            <a:endParaRPr lang="es-EC" dirty="0">
              <a:latin typeface="Times New Roman" panose="02020603050405020304" pitchFamily="18" charset="0"/>
              <a:cs typeface="Times New Roman" panose="02020603050405020304" pitchFamily="18" charset="0"/>
            </a:endParaRPr>
          </a:p>
        </p:txBody>
      </p:sp>
      <p:pic>
        <p:nvPicPr>
          <p:cNvPr id="4" name="Picture 2" descr="http://1.bp.blogspot.com/-TT7iinJL9FQ/UukgaIj5oFI/AAAAAAAAAQc/pSZiv_VI6CE/s1600/banner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3316" y="2962140"/>
            <a:ext cx="8153222" cy="32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952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p:cNvGraphicFramePr>
          <p:nvPr>
            <p:extLst>
              <p:ext uri="{D42A27DB-BD31-4B8C-83A1-F6EECF244321}">
                <p14:modId xmlns:p14="http://schemas.microsoft.com/office/powerpoint/2010/main" val="2248531053"/>
              </p:ext>
            </p:extLst>
          </p:nvPr>
        </p:nvGraphicFramePr>
        <p:xfrm>
          <a:off x="1511303" y="1667436"/>
          <a:ext cx="8928992"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1 Título"/>
          <p:cNvSpPr txBox="1">
            <a:spLocks/>
          </p:cNvSpPr>
          <p:nvPr/>
        </p:nvSpPr>
        <p:spPr>
          <a:xfrm>
            <a:off x="990600" y="517525"/>
            <a:ext cx="9520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smtClean="0">
                <a:latin typeface="Times New Roman" panose="02020603050405020304" pitchFamily="18" charset="0"/>
                <a:cs typeface="Times New Roman" panose="02020603050405020304" pitchFamily="18" charset="0"/>
              </a:rPr>
              <a:t>Diagnóstico Territorial</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295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2908" y="196938"/>
            <a:ext cx="9520451" cy="781095"/>
          </a:xfrm>
        </p:spPr>
        <p:txBody>
          <a:bodyPr/>
          <a:lstStyle/>
          <a:p>
            <a:r>
              <a:rPr lang="es-EC" b="1" dirty="0" smtClean="0">
                <a:latin typeface="Times New Roman" panose="02020603050405020304" pitchFamily="18" charset="0"/>
                <a:cs typeface="Times New Roman" panose="02020603050405020304" pitchFamily="18" charset="0"/>
              </a:rPr>
              <a:t>Proceso de Ponderación</a:t>
            </a:r>
            <a:endParaRPr lang="es-EC" b="1"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srcRect l="39673" t="30942" r="15190" b="22755"/>
          <a:stretch/>
        </p:blipFill>
        <p:spPr>
          <a:xfrm>
            <a:off x="160264" y="1863326"/>
            <a:ext cx="5872767" cy="3387144"/>
          </a:xfrm>
          <a:prstGeom prst="rect">
            <a:avLst/>
          </a:prstGeom>
        </p:spPr>
      </p:pic>
      <mc:AlternateContent xmlns:mc="http://schemas.openxmlformats.org/markup-compatibility/2006" xmlns:a14="http://schemas.microsoft.com/office/drawing/2010/main">
        <mc:Choice Requires="a14">
          <p:sp>
            <p:nvSpPr>
              <p:cNvPr id="8" name="Rectángulo 7"/>
              <p:cNvSpPr/>
              <p:nvPr/>
            </p:nvSpPr>
            <p:spPr>
              <a:xfrm>
                <a:off x="6546409" y="4273678"/>
                <a:ext cx="2524258" cy="6298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1">
                          <a:latin typeface="Cambria Math" panose="02040503050406030204" pitchFamily="18" charset="0"/>
                        </a:rPr>
                        <m:t>𝐶𝐼</m:t>
                      </m:r>
                      <m:r>
                        <a:rPr lang="es-EC" i="0">
                          <a:latin typeface="Cambria Math" panose="02040503050406030204" pitchFamily="18" charset="0"/>
                        </a:rPr>
                        <m:t>=</m:t>
                      </m:r>
                      <m:f>
                        <m:fPr>
                          <m:ctrlPr>
                            <a:rPr lang="es-EC" i="1">
                              <a:latin typeface="Cambria Math"/>
                            </a:rPr>
                          </m:ctrlPr>
                        </m:fPr>
                        <m:num>
                          <m:sSub>
                            <m:sSubPr>
                              <m:ctrlPr>
                                <a:rPr lang="es-EC" i="1">
                                  <a:latin typeface="Cambria Math"/>
                                </a:rPr>
                              </m:ctrlPr>
                            </m:sSubPr>
                            <m:e>
                              <m:r>
                                <a:rPr lang="es-EC" i="1">
                                  <a:latin typeface="Cambria Math" panose="02040503050406030204" pitchFamily="18" charset="0"/>
                                </a:rPr>
                                <m:t>𝜆</m:t>
                              </m:r>
                            </m:e>
                            <m:sub>
                              <m:r>
                                <a:rPr lang="es-EC" i="1">
                                  <a:latin typeface="Cambria Math" panose="02040503050406030204" pitchFamily="18" charset="0"/>
                                </a:rPr>
                                <m:t>𝑚</m:t>
                              </m:r>
                              <m:r>
                                <a:rPr lang="es-EC" i="0">
                                  <a:latin typeface="Cambria Math" panose="02040503050406030204" pitchFamily="18" charset="0"/>
                                </a:rPr>
                                <m:t>á</m:t>
                              </m:r>
                              <m:r>
                                <a:rPr lang="es-EC" i="1">
                                  <a:latin typeface="Cambria Math" panose="02040503050406030204" pitchFamily="18" charset="0"/>
                                </a:rPr>
                                <m:t>𝑥</m:t>
                              </m:r>
                            </m:sub>
                          </m:sSub>
                          <m:r>
                            <a:rPr lang="es-EC" i="0">
                              <a:latin typeface="Cambria Math" panose="02040503050406030204" pitchFamily="18" charset="0"/>
                            </a:rPr>
                            <m:t>−</m:t>
                          </m:r>
                          <m:r>
                            <m:rPr>
                              <m:sty m:val="p"/>
                            </m:rPr>
                            <a:rPr lang="es-EC" i="0">
                              <a:latin typeface="Cambria Math" panose="02040503050406030204" pitchFamily="18" charset="0"/>
                            </a:rPr>
                            <m:t>n</m:t>
                          </m:r>
                        </m:num>
                        <m:den>
                          <m:r>
                            <a:rPr lang="es-EC" i="1">
                              <a:latin typeface="Cambria Math" panose="02040503050406030204" pitchFamily="18" charset="0"/>
                            </a:rPr>
                            <m:t>𝑛</m:t>
                          </m:r>
                          <m:r>
                            <a:rPr lang="es-EC" i="0">
                              <a:latin typeface="Cambria Math" panose="02040503050406030204" pitchFamily="18" charset="0"/>
                            </a:rPr>
                            <m:t>−1</m:t>
                          </m:r>
                        </m:den>
                      </m:f>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6546409" y="4273678"/>
                <a:ext cx="2524258" cy="629852"/>
              </a:xfrm>
              <a:prstGeom prst="rect">
                <a:avLst/>
              </a:prstGeom>
              <a:blipFill rotWithShape="0">
                <a:blip r:embed="rId3"/>
                <a:stretch>
                  <a:fillRect/>
                </a:stretch>
              </a:blipFill>
            </p:spPr>
            <p:txBody>
              <a:bodyPr/>
              <a:lstStyle/>
              <a:p>
                <a:r>
                  <a:rPr lang="es-EC">
                    <a:noFill/>
                  </a:rPr>
                  <a:t> </a:t>
                </a:r>
              </a:p>
            </p:txBody>
          </p:sp>
        </mc:Fallback>
      </mc:AlternateContent>
      <p:sp>
        <p:nvSpPr>
          <p:cNvPr id="9" name="CuadroTexto 8"/>
          <p:cNvSpPr txBox="1"/>
          <p:nvPr/>
        </p:nvSpPr>
        <p:spPr>
          <a:xfrm>
            <a:off x="2687366" y="784533"/>
            <a:ext cx="6071534" cy="461665"/>
          </a:xfrm>
          <a:prstGeom prst="rect">
            <a:avLst/>
          </a:prstGeom>
          <a:noFill/>
        </p:spPr>
        <p:txBody>
          <a:bodyPr wrap="none" rtlCol="0">
            <a:spAutoFit/>
          </a:bodyPr>
          <a:lstStyle/>
          <a:p>
            <a:r>
              <a:rPr lang="es-EC" sz="2400" dirty="0" smtClean="0">
                <a:latin typeface="Times New Roman" panose="02020603050405020304" pitchFamily="18" charset="0"/>
                <a:cs typeface="Times New Roman" panose="02020603050405020304" pitchFamily="18" charset="0"/>
              </a:rPr>
              <a:t>Proceso Analítico Jerárquico (AHP) Saaty 1980</a:t>
            </a:r>
            <a:endParaRPr lang="es-EC" sz="2400" dirty="0">
              <a:latin typeface="Times New Roman" panose="02020603050405020304" pitchFamily="18" charset="0"/>
              <a:cs typeface="Times New Roman" panose="02020603050405020304" pitchFamily="18" charset="0"/>
            </a:endParaRPr>
          </a:p>
        </p:txBody>
      </p:sp>
      <p:sp>
        <p:nvSpPr>
          <p:cNvPr id="10" name="Rectángulo 9"/>
          <p:cNvSpPr/>
          <p:nvPr/>
        </p:nvSpPr>
        <p:spPr>
          <a:xfrm>
            <a:off x="6850688" y="3666280"/>
            <a:ext cx="2595582" cy="369332"/>
          </a:xfrm>
          <a:prstGeom prst="rect">
            <a:avLst/>
          </a:prstGeom>
        </p:spPr>
        <p:txBody>
          <a:bodyPr wrap="none">
            <a:spAutoFit/>
          </a:bodyPr>
          <a:lstStyle/>
          <a:p>
            <a:r>
              <a:rPr lang="es-EC" dirty="0" smtClean="0">
                <a:latin typeface="Times New Roman" panose="02020603050405020304" pitchFamily="18" charset="0"/>
                <a:ea typeface="Calibri" panose="020F0502020204030204" pitchFamily="34" charset="0"/>
                <a:cs typeface="Times New Roman" panose="02020603050405020304" pitchFamily="18" charset="0"/>
              </a:rPr>
              <a:t>Consistencia </a:t>
            </a:r>
            <a:r>
              <a:rPr lang="es-EC" dirty="0">
                <a:latin typeface="Times New Roman" panose="02020603050405020304" pitchFamily="18" charset="0"/>
                <a:ea typeface="Calibri" panose="020F0502020204030204" pitchFamily="34" charset="0"/>
                <a:cs typeface="Times New Roman" panose="02020603050405020304" pitchFamily="18" charset="0"/>
              </a:rPr>
              <a:t>de la Matriz </a:t>
            </a:r>
            <a:endParaRPr lang="es-EC"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ángulo 10"/>
              <p:cNvSpPr/>
              <p:nvPr/>
            </p:nvSpPr>
            <p:spPr>
              <a:xfrm>
                <a:off x="6909515" y="4942824"/>
                <a:ext cx="2300310"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𝑅𝐶𝐼</m:t>
                      </m:r>
                      <m:r>
                        <a:rPr lang="es-EC" i="0">
                          <a:latin typeface="Cambria Math" panose="02040503050406030204" pitchFamily="18" charset="0"/>
                        </a:rPr>
                        <m:t>=</m:t>
                      </m:r>
                      <m:f>
                        <m:fPr>
                          <m:ctrlPr>
                            <a:rPr lang="es-EC" i="1">
                              <a:latin typeface="Cambria Math"/>
                            </a:rPr>
                          </m:ctrlPr>
                        </m:fPr>
                        <m:num>
                          <m:d>
                            <m:dPr>
                              <m:begChr m:val=""/>
                              <m:ctrlPr>
                                <a:rPr lang="es-EC" i="1">
                                  <a:latin typeface="Cambria Math"/>
                                </a:rPr>
                              </m:ctrlPr>
                            </m:dPr>
                            <m:e>
                              <m:r>
                                <a:rPr lang="es-EC" i="0">
                                  <a:latin typeface="Cambria Math" panose="02040503050406030204" pitchFamily="18" charset="0"/>
                                </a:rPr>
                                <m:t>1,98∗(</m:t>
                              </m:r>
                              <m:r>
                                <a:rPr lang="es-EC" i="1">
                                  <a:latin typeface="Cambria Math" panose="02040503050406030204" pitchFamily="18" charset="0"/>
                                </a:rPr>
                                <m:t>𝑛</m:t>
                              </m:r>
                              <m:r>
                                <a:rPr lang="es-EC" i="0">
                                  <a:latin typeface="Cambria Math" panose="02040503050406030204" pitchFamily="18" charset="0"/>
                                </a:rPr>
                                <m:t>−2</m:t>
                              </m:r>
                            </m:e>
                          </m:d>
                        </m:num>
                        <m:den>
                          <m:r>
                            <a:rPr lang="es-EC" i="1">
                              <a:latin typeface="Cambria Math" panose="02040503050406030204" pitchFamily="18" charset="0"/>
                            </a:rPr>
                            <m:t>𝑛</m:t>
                          </m:r>
                        </m:den>
                      </m:f>
                    </m:oMath>
                  </m:oMathPara>
                </a14:m>
                <a:endParaRPr lang="es-EC" dirty="0"/>
              </a:p>
            </p:txBody>
          </p:sp>
        </mc:Choice>
        <mc:Fallback xmlns="">
          <p:sp>
            <p:nvSpPr>
              <p:cNvPr id="11" name="Rectángulo 10"/>
              <p:cNvSpPr>
                <a:spLocks noRot="1" noChangeAspect="1" noMove="1" noResize="1" noEditPoints="1" noAdjustHandles="1" noChangeArrowheads="1" noChangeShapeType="1" noTextEdit="1"/>
              </p:cNvSpPr>
              <p:nvPr/>
            </p:nvSpPr>
            <p:spPr>
              <a:xfrm>
                <a:off x="6909515" y="4942824"/>
                <a:ext cx="2300310" cy="629852"/>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2" name="Rectángulo 11"/>
              <p:cNvSpPr/>
              <p:nvPr/>
            </p:nvSpPr>
            <p:spPr>
              <a:xfrm>
                <a:off x="7018986" y="5588611"/>
                <a:ext cx="1314398"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a:latin typeface="Cambria Math" panose="02040503050406030204" pitchFamily="18" charset="0"/>
                        </a:rPr>
                        <m:t> </m:t>
                      </m:r>
                      <m:r>
                        <a:rPr lang="es-EC" i="1">
                          <a:latin typeface="Cambria Math" panose="02040503050406030204" pitchFamily="18" charset="0"/>
                        </a:rPr>
                        <m:t>𝐶𝑅</m:t>
                      </m:r>
                      <m:r>
                        <a:rPr lang="es-EC" i="0">
                          <a:latin typeface="Cambria Math" panose="02040503050406030204" pitchFamily="18" charset="0"/>
                        </a:rPr>
                        <m:t>=</m:t>
                      </m:r>
                      <m:f>
                        <m:fPr>
                          <m:ctrlPr>
                            <a:rPr lang="es-EC" i="1">
                              <a:latin typeface="Cambria Math"/>
                            </a:rPr>
                          </m:ctrlPr>
                        </m:fPr>
                        <m:num>
                          <m:r>
                            <a:rPr lang="es-EC" i="1">
                              <a:latin typeface="Cambria Math" panose="02040503050406030204" pitchFamily="18" charset="0"/>
                            </a:rPr>
                            <m:t>𝐶𝐼</m:t>
                          </m:r>
                        </m:num>
                        <m:den>
                          <m:r>
                            <a:rPr lang="es-EC" i="1">
                              <a:latin typeface="Cambria Math" panose="02040503050406030204" pitchFamily="18" charset="0"/>
                            </a:rPr>
                            <m:t>𝑅𝐶𝐼</m:t>
                          </m:r>
                        </m:den>
                      </m:f>
                      <m:r>
                        <a:rPr lang="es-EC" i="0">
                          <a:latin typeface="Cambria Math" panose="02040503050406030204" pitchFamily="18" charset="0"/>
                        </a:rPr>
                        <m:t> </m:t>
                      </m:r>
                    </m:oMath>
                  </m:oMathPara>
                </a14:m>
                <a:endParaRPr lang="es-EC" dirty="0"/>
              </a:p>
            </p:txBody>
          </p:sp>
        </mc:Choice>
        <mc:Fallback xmlns="">
          <p:sp>
            <p:nvSpPr>
              <p:cNvPr id="12" name="Rectángulo 11"/>
              <p:cNvSpPr>
                <a:spLocks noRot="1" noChangeAspect="1" noMove="1" noResize="1" noEditPoints="1" noAdjustHandles="1" noChangeArrowheads="1" noChangeShapeType="1" noTextEdit="1"/>
              </p:cNvSpPr>
              <p:nvPr/>
            </p:nvSpPr>
            <p:spPr>
              <a:xfrm>
                <a:off x="7018986" y="5588611"/>
                <a:ext cx="1314398" cy="612732"/>
              </a:xfrm>
              <a:prstGeom prst="rect">
                <a:avLst/>
              </a:prstGeom>
              <a:blipFill rotWithShape="0">
                <a:blip r:embed="rId5"/>
                <a:stretch>
                  <a:fillRect/>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2063973" y="5533853"/>
                <a:ext cx="1985223" cy="6674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a:rPr>
                          </m:ctrlPr>
                        </m:sSubPr>
                        <m:e>
                          <m:r>
                            <a:rPr lang="es-EC" i="1">
                              <a:latin typeface="Cambria Math" panose="02040503050406030204" pitchFamily="18" charset="0"/>
                            </a:rPr>
                            <m:t>𝑃𝑆</m:t>
                          </m:r>
                        </m:e>
                        <m:sub>
                          <m:r>
                            <a:rPr lang="es-EC" i="1">
                              <a:latin typeface="Cambria Math" panose="02040503050406030204" pitchFamily="18" charset="0"/>
                            </a:rPr>
                            <m:t>𝑖</m:t>
                          </m:r>
                        </m:sub>
                      </m:sSub>
                      <m:r>
                        <a:rPr lang="es-EC" i="0">
                          <a:latin typeface="Cambria Math" panose="02040503050406030204" pitchFamily="18" charset="0"/>
                        </a:rPr>
                        <m:t>=</m:t>
                      </m:r>
                      <m:f>
                        <m:fPr>
                          <m:ctrlPr>
                            <a:rPr lang="es-EC" i="1">
                              <a:latin typeface="Cambria Math"/>
                            </a:rPr>
                          </m:ctrlPr>
                        </m:fPr>
                        <m:num>
                          <m:sSub>
                            <m:sSubPr>
                              <m:ctrlPr>
                                <a:rPr lang="es-EC" i="1">
                                  <a:latin typeface="Cambria Math"/>
                                </a:rPr>
                              </m:ctrlPr>
                            </m:sSubPr>
                            <m:e>
                              <m:r>
                                <a:rPr lang="es-EC" i="1">
                                  <a:latin typeface="Cambria Math" panose="02040503050406030204" pitchFamily="18" charset="0"/>
                                </a:rPr>
                                <m:t>𝐶𝑓</m:t>
                              </m:r>
                            </m:e>
                            <m:sub>
                              <m:r>
                                <a:rPr lang="es-EC" i="1">
                                  <a:latin typeface="Cambria Math" panose="02040503050406030204" pitchFamily="18" charset="0"/>
                                </a:rPr>
                                <m:t>𝑆𝑖</m:t>
                              </m:r>
                            </m:sub>
                          </m:sSub>
                          <m:r>
                            <a:rPr lang="es-EC" i="0">
                              <a:latin typeface="Cambria Math" panose="02040503050406030204" pitchFamily="18" charset="0"/>
                            </a:rPr>
                            <m:t>∗1000</m:t>
                          </m:r>
                        </m:num>
                        <m:den>
                          <m:nary>
                            <m:naryPr>
                              <m:chr m:val="∑"/>
                              <m:grow m:val="on"/>
                              <m:subHide m:val="on"/>
                              <m:supHide m:val="on"/>
                              <m:ctrlPr>
                                <a:rPr lang="es-EC" i="1">
                                  <a:latin typeface="Cambria Math"/>
                                </a:rPr>
                              </m:ctrlPr>
                            </m:naryPr>
                            <m:sub/>
                            <m:sup/>
                            <m:e>
                              <m:sSub>
                                <m:sSubPr>
                                  <m:ctrlPr>
                                    <a:rPr lang="es-EC" i="1">
                                      <a:latin typeface="Cambria Math"/>
                                    </a:rPr>
                                  </m:ctrlPr>
                                </m:sSubPr>
                                <m:e>
                                  <m:r>
                                    <a:rPr lang="es-EC" i="1">
                                      <a:latin typeface="Cambria Math" panose="02040503050406030204" pitchFamily="18" charset="0"/>
                                    </a:rPr>
                                    <m:t>𝐶𝑓</m:t>
                                  </m:r>
                                </m:e>
                                <m:sub>
                                  <m:r>
                                    <a:rPr lang="es-EC" i="1">
                                      <a:latin typeface="Cambria Math" panose="02040503050406030204" pitchFamily="18" charset="0"/>
                                    </a:rPr>
                                    <m:t>𝑆𝑖</m:t>
                                  </m:r>
                                </m:sub>
                              </m:sSub>
                            </m:e>
                          </m:nary>
                        </m:den>
                      </m:f>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2063973" y="5533853"/>
                <a:ext cx="1985223" cy="667490"/>
              </a:xfrm>
              <a:prstGeom prst="rect">
                <a:avLst/>
              </a:prstGeom>
              <a:blipFill rotWithShape="0">
                <a:blip r:embed="rId6"/>
                <a:stretch>
                  <a:fillRect/>
                </a:stretch>
              </a:blipFill>
            </p:spPr>
            <p:txBody>
              <a:bodyPr/>
              <a:lstStyle/>
              <a:p>
                <a:r>
                  <a:rPr lang="es-EC">
                    <a:noFill/>
                  </a:rPr>
                  <a:t> </a:t>
                </a:r>
              </a:p>
            </p:txBody>
          </p:sp>
        </mc:Fallback>
      </mc:AlternateContent>
      <p:grpSp>
        <p:nvGrpSpPr>
          <p:cNvPr id="7" name="Grupo 6"/>
          <p:cNvGrpSpPr/>
          <p:nvPr/>
        </p:nvGrpSpPr>
        <p:grpSpPr>
          <a:xfrm>
            <a:off x="6800045" y="1820389"/>
            <a:ext cx="4996193" cy="1498154"/>
            <a:chOff x="6800045" y="1820389"/>
            <a:chExt cx="4996193" cy="1498154"/>
          </a:xfrm>
        </p:grpSpPr>
        <p:pic>
          <p:nvPicPr>
            <p:cNvPr id="3" name="Imagen 2"/>
            <p:cNvPicPr>
              <a:picLocks noChangeAspect="1"/>
            </p:cNvPicPr>
            <p:nvPr/>
          </p:nvPicPr>
          <p:blipFill rotWithShape="1">
            <a:blip r:embed="rId7"/>
            <a:srcRect l="32348" t="31118" r="25584" b="45290"/>
            <a:stretch/>
          </p:blipFill>
          <p:spPr>
            <a:xfrm>
              <a:off x="6909515" y="1901868"/>
              <a:ext cx="4886723" cy="1416675"/>
            </a:xfrm>
            <a:prstGeom prst="rect">
              <a:avLst/>
            </a:prstGeom>
          </p:spPr>
        </p:pic>
        <p:sp>
          <p:nvSpPr>
            <p:cNvPr id="4" name="Abrir llave 3"/>
            <p:cNvSpPr/>
            <p:nvPr/>
          </p:nvSpPr>
          <p:spPr>
            <a:xfrm>
              <a:off x="6800045" y="1918955"/>
              <a:ext cx="218941" cy="1382502"/>
            </a:xfrm>
            <a:prstGeom prst="lef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6" name="Cerrar llave 5"/>
            <p:cNvSpPr/>
            <p:nvPr/>
          </p:nvSpPr>
          <p:spPr>
            <a:xfrm>
              <a:off x="11680328" y="1820389"/>
              <a:ext cx="115910" cy="1481068"/>
            </a:xfrm>
            <a:prstGeom prst="righ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grpSp>
      <p:sp>
        <p:nvSpPr>
          <p:cNvPr id="14" name="Rectángulo 13"/>
          <p:cNvSpPr/>
          <p:nvPr/>
        </p:nvSpPr>
        <p:spPr>
          <a:xfrm>
            <a:off x="6850688" y="1456557"/>
            <a:ext cx="3236784" cy="369332"/>
          </a:xfrm>
          <a:prstGeom prst="rect">
            <a:avLst/>
          </a:prstGeom>
        </p:spPr>
        <p:txBody>
          <a:bodyPr wrap="none">
            <a:spAutoFit/>
          </a:bodyPr>
          <a:lstStyle/>
          <a:p>
            <a:r>
              <a:rPr lang="es-EC" dirty="0" smtClean="0">
                <a:latin typeface="Times New Roman" panose="02020603050405020304" pitchFamily="18" charset="0"/>
                <a:ea typeface="Calibri" panose="020F0502020204030204" pitchFamily="34" charset="0"/>
                <a:cs typeface="Times New Roman" panose="02020603050405020304" pitchFamily="18" charset="0"/>
              </a:rPr>
              <a:t>Matriz de comparación por pares</a:t>
            </a:r>
            <a:endParaRPr lang="es-EC" dirty="0">
              <a:latin typeface="Times New Roman" panose="02020603050405020304" pitchFamily="18" charset="0"/>
              <a:cs typeface="Times New Roman" panose="02020603050405020304" pitchFamily="18" charset="0"/>
            </a:endParaRPr>
          </a:p>
        </p:txBody>
      </p:sp>
      <p:sp>
        <p:nvSpPr>
          <p:cNvPr id="15" name="Rectángulo 14"/>
          <p:cNvSpPr/>
          <p:nvPr/>
        </p:nvSpPr>
        <p:spPr>
          <a:xfrm>
            <a:off x="160264" y="1410495"/>
            <a:ext cx="2569934" cy="369332"/>
          </a:xfrm>
          <a:prstGeom prst="rect">
            <a:avLst/>
          </a:prstGeom>
        </p:spPr>
        <p:txBody>
          <a:bodyPr wrap="none">
            <a:spAutoFit/>
          </a:bodyPr>
          <a:lstStyle/>
          <a:p>
            <a:r>
              <a:rPr lang="es-EC" dirty="0" smtClean="0">
                <a:latin typeface="Times New Roman" panose="02020603050405020304" pitchFamily="18" charset="0"/>
                <a:ea typeface="Calibri" panose="020F0502020204030204" pitchFamily="34" charset="0"/>
                <a:cs typeface="Times New Roman" panose="02020603050405020304" pitchFamily="18" charset="0"/>
              </a:rPr>
              <a:t>Escala de Juicios de valor</a:t>
            </a:r>
            <a:endParaRPr lang="es-EC" dirty="0">
              <a:latin typeface="Times New Roman" panose="02020603050405020304" pitchFamily="18" charset="0"/>
              <a:cs typeface="Times New Roman" panose="02020603050405020304" pitchFamily="18" charset="0"/>
            </a:endParaRPr>
          </a:p>
        </p:txBody>
      </p:sp>
      <p:sp>
        <p:nvSpPr>
          <p:cNvPr id="16" name="Rectángulo 15"/>
          <p:cNvSpPr/>
          <p:nvPr/>
        </p:nvSpPr>
        <p:spPr>
          <a:xfrm>
            <a:off x="174708" y="5203344"/>
            <a:ext cx="2121093" cy="369332"/>
          </a:xfrm>
          <a:prstGeom prst="rect">
            <a:avLst/>
          </a:prstGeom>
        </p:spPr>
        <p:txBody>
          <a:bodyPr wrap="none">
            <a:spAutoFit/>
          </a:bodyPr>
          <a:lstStyle/>
          <a:p>
            <a:r>
              <a:rPr lang="es-EC" dirty="0" smtClean="0">
                <a:latin typeface="Times New Roman" panose="02020603050405020304" pitchFamily="18" charset="0"/>
                <a:ea typeface="Calibri" panose="020F0502020204030204" pitchFamily="34" charset="0"/>
                <a:cs typeface="Times New Roman" panose="02020603050405020304" pitchFamily="18" charset="0"/>
              </a:rPr>
              <a:t>Puntaje por Sistemas</a:t>
            </a:r>
            <a:endParaRPr lang="es-EC"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Rectángulo 16"/>
              <p:cNvSpPr/>
              <p:nvPr/>
            </p:nvSpPr>
            <p:spPr>
              <a:xfrm>
                <a:off x="9388793" y="4396618"/>
                <a:ext cx="2515903" cy="1470980"/>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algn="just"/>
                <a14:m>
                  <m:oMathPara xmlns:m="http://schemas.openxmlformats.org/officeDocument/2006/math">
                    <m:oMathParaPr>
                      <m:jc m:val="centerGroup"/>
                    </m:oMathParaPr>
                    <m:oMath xmlns:m="http://schemas.openxmlformats.org/officeDocument/2006/math">
                      <m:r>
                        <a:rPr lang="es-EC" i="1" smtClean="0">
                          <a:latin typeface="Cambria Math" panose="02040503050406030204" pitchFamily="18" charset="0"/>
                        </a:rPr>
                        <m:t>𝑅𝐶</m:t>
                      </m:r>
                      <m:r>
                        <a:rPr lang="es-EC" b="0" i="1" smtClean="0">
                          <a:latin typeface="Cambria Math" panose="02040503050406030204" pitchFamily="18" charset="0"/>
                        </a:rPr>
                        <m:t>&gt;0,10 </m:t>
                      </m:r>
                    </m:oMath>
                  </m:oMathPara>
                </a14:m>
                <a:endParaRPr lang="es-EC" b="0" i="1" dirty="0" smtClean="0">
                  <a:latin typeface="Cambria Math" panose="02040503050406030204" pitchFamily="18" charset="0"/>
                </a:endParaRPr>
              </a:p>
              <a:p>
                <a:pPr algn="just"/>
                <a14:m>
                  <m:oMathPara xmlns:m="http://schemas.openxmlformats.org/officeDocument/2006/math">
                    <m:oMathParaPr>
                      <m:jc m:val="centerGroup"/>
                    </m:oMathParaPr>
                    <m:oMath xmlns:m="http://schemas.openxmlformats.org/officeDocument/2006/math">
                      <m:r>
                        <a:rPr lang="es-EC" b="0" i="1" smtClean="0">
                          <a:latin typeface="Cambria Math" panose="02040503050406030204" pitchFamily="18" charset="0"/>
                        </a:rPr>
                        <m:t>𝐼𝑛𝑐𝑜𝑛𝑠𝑖𝑠𝑡𝑒𝑛𝑐𝑖𝑎</m:t>
                      </m:r>
                    </m:oMath>
                  </m:oMathPara>
                </a14:m>
                <a:endParaRPr lang="es-EC" b="0" dirty="0" smtClean="0">
                  <a:latin typeface="Times New Roman" panose="02020603050405020304" pitchFamily="18" charset="0"/>
                  <a:cs typeface="Times New Roman" panose="02020603050405020304" pitchFamily="18" charset="0"/>
                </a:endParaRPr>
              </a:p>
              <a:p>
                <a:pPr algn="just"/>
                <a:endParaRPr lang="es-EC" b="0" dirty="0" smtClean="0">
                  <a:latin typeface="Times New Roman" panose="02020603050405020304" pitchFamily="18" charset="0"/>
                  <a:cs typeface="Times New Roman" panose="02020603050405020304" pitchFamily="18" charset="0"/>
                </a:endParaRPr>
              </a:p>
              <a:p>
                <a:pPr algn="ctr"/>
                <a:r>
                  <a:rPr lang="es-EC" dirty="0" smtClean="0">
                    <a:latin typeface="Times New Roman" panose="02020603050405020304" pitchFamily="18" charset="0"/>
                    <a:cs typeface="Times New Roman" panose="02020603050405020304" pitchFamily="18" charset="0"/>
                  </a:rPr>
                  <a:t>RC ≤ 0,10  </a:t>
                </a:r>
              </a:p>
              <a:p>
                <a:pPr algn="just"/>
                <a:r>
                  <a:rPr lang="es-EC" i="1" dirty="0" smtClean="0">
                    <a:latin typeface="Times New Roman" panose="02020603050405020304" pitchFamily="18" charset="0"/>
                    <a:cs typeface="Times New Roman" panose="02020603050405020304" pitchFamily="18" charset="0"/>
                  </a:rPr>
                  <a:t>Consistencia Razonable</a:t>
                </a:r>
                <a:endParaRPr lang="es-EC" i="1" dirty="0">
                  <a:latin typeface="Times New Roman" panose="02020603050405020304" pitchFamily="18" charset="0"/>
                  <a:cs typeface="Times New Roman" panose="02020603050405020304" pitchFamily="18" charset="0"/>
                </a:endParaRPr>
              </a:p>
            </p:txBody>
          </p:sp>
        </mc:Choice>
        <mc:Fallback xmlns="">
          <p:sp>
            <p:nvSpPr>
              <p:cNvPr id="17" name="Rectángulo 16"/>
              <p:cNvSpPr>
                <a:spLocks noRot="1" noChangeAspect="1" noMove="1" noResize="1" noEditPoints="1" noAdjustHandles="1" noChangeArrowheads="1" noChangeShapeType="1" noTextEdit="1"/>
              </p:cNvSpPr>
              <p:nvPr/>
            </p:nvSpPr>
            <p:spPr>
              <a:xfrm>
                <a:off x="9388793" y="4396618"/>
                <a:ext cx="2515903" cy="1470980"/>
              </a:xfrm>
              <a:prstGeom prst="rect">
                <a:avLst/>
              </a:prstGeom>
              <a:blipFill rotWithShape="0">
                <a:blip r:embed="rId8"/>
                <a:stretch>
                  <a:fillRect l="-1193" b="-4435"/>
                </a:stretch>
              </a:blipFill>
              <a:ln w="38100"/>
            </p:spPr>
            <p:txBody>
              <a:bodyPr/>
              <a:lstStyle/>
              <a:p>
                <a:r>
                  <a:rPr lang="es-EC">
                    <a:noFill/>
                  </a:rPr>
                  <a:t> </a:t>
                </a:r>
              </a:p>
            </p:txBody>
          </p:sp>
        </mc:Fallback>
      </mc:AlternateContent>
    </p:spTree>
    <p:extLst>
      <p:ext uri="{BB962C8B-B14F-4D97-AF65-F5344CB8AC3E}">
        <p14:creationId xmlns:p14="http://schemas.microsoft.com/office/powerpoint/2010/main" val="8680790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36111" y="313344"/>
            <a:ext cx="3690434" cy="707886"/>
          </a:xfrm>
          <a:prstGeom prst="rect">
            <a:avLst/>
          </a:prstGeom>
          <a:noFill/>
        </p:spPr>
        <p:txBody>
          <a:bodyPr wrap="none" rtlCol="0">
            <a:spAutoFit/>
          </a:bodyPr>
          <a:lstStyle/>
          <a:p>
            <a:r>
              <a:rPr lang="es-EC" sz="4000" b="1" dirty="0" smtClean="0">
                <a:latin typeface="Times New Roman" panose="02020603050405020304" pitchFamily="18" charset="0"/>
                <a:cs typeface="Times New Roman" panose="02020603050405020304" pitchFamily="18" charset="0"/>
              </a:rPr>
              <a:t>Matriz de Saaty</a:t>
            </a:r>
            <a:endParaRPr lang="es-EC" sz="4000" b="1"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srcRect l="39573" t="31646" r="14399" b="25044"/>
          <a:stretch/>
        </p:blipFill>
        <p:spPr>
          <a:xfrm>
            <a:off x="541751" y="1287885"/>
            <a:ext cx="6694657" cy="3541691"/>
          </a:xfrm>
          <a:prstGeom prst="rect">
            <a:avLst/>
          </a:prstGeom>
          <a:ln>
            <a:solidFill>
              <a:schemeClr val="tx1"/>
            </a:solidFill>
          </a:ln>
        </p:spPr>
      </p:pic>
      <p:sp>
        <p:nvSpPr>
          <p:cNvPr id="6" name="Rectángulo 5"/>
          <p:cNvSpPr/>
          <p:nvPr/>
        </p:nvSpPr>
        <p:spPr>
          <a:xfrm>
            <a:off x="7669029" y="1529537"/>
            <a:ext cx="3602268" cy="461665"/>
          </a:xfrm>
          <a:prstGeom prst="rect">
            <a:avLst/>
          </a:prstGeom>
        </p:spPr>
        <p:txBody>
          <a:bodyPr wrap="none">
            <a:spAutoFit/>
          </a:bodyPr>
          <a:lstStyle/>
          <a:p>
            <a:r>
              <a:rPr lang="es-EC" sz="2400" b="1" dirty="0" smtClean="0">
                <a:latin typeface="Times New Roman" panose="02020603050405020304" pitchFamily="18" charset="0"/>
                <a:ea typeface="Calibri" panose="020F0502020204030204" pitchFamily="34" charset="0"/>
                <a:cs typeface="Times New Roman" panose="02020603050405020304" pitchFamily="18" charset="0"/>
              </a:rPr>
              <a:t>Consistencia </a:t>
            </a:r>
            <a:r>
              <a:rPr lang="es-EC" sz="2400" b="1" dirty="0">
                <a:latin typeface="Times New Roman" panose="02020603050405020304" pitchFamily="18" charset="0"/>
                <a:ea typeface="Calibri" panose="020F0502020204030204" pitchFamily="34" charset="0"/>
                <a:cs typeface="Times New Roman" panose="02020603050405020304" pitchFamily="18" charset="0"/>
              </a:rPr>
              <a:t>de la Matriz </a:t>
            </a:r>
            <a:endParaRPr lang="es-EC" sz="2400" b="1" dirty="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rotWithShape="1">
          <a:blip r:embed="rId3"/>
          <a:srcRect l="55609" t="48196" r="30830" b="38424"/>
          <a:stretch/>
        </p:blipFill>
        <p:spPr>
          <a:xfrm>
            <a:off x="7968610" y="2343347"/>
            <a:ext cx="2579142" cy="1430765"/>
          </a:xfrm>
          <a:prstGeom prst="rect">
            <a:avLst/>
          </a:prstGeom>
        </p:spPr>
      </p:pic>
    </p:spTree>
    <p:extLst>
      <p:ext uri="{BB962C8B-B14F-4D97-AF65-F5344CB8AC3E}">
        <p14:creationId xmlns:p14="http://schemas.microsoft.com/office/powerpoint/2010/main" val="18303239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1 Marcador de contenido"/>
          <p:cNvGraphicFramePr>
            <a:graphicFrameLocks/>
          </p:cNvGraphicFramePr>
          <p:nvPr>
            <p:extLst>
              <p:ext uri="{D42A27DB-BD31-4B8C-83A1-F6EECF244321}">
                <p14:modId xmlns:p14="http://schemas.microsoft.com/office/powerpoint/2010/main" val="1541422165"/>
              </p:ext>
            </p:extLst>
          </p:nvPr>
        </p:nvGraphicFramePr>
        <p:xfrm>
          <a:off x="1549938" y="1229555"/>
          <a:ext cx="8920586"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ítulo 1"/>
          <p:cNvSpPr txBox="1">
            <a:spLocks/>
          </p:cNvSpPr>
          <p:nvPr/>
        </p:nvSpPr>
        <p:spPr>
          <a:xfrm>
            <a:off x="838200" y="365125"/>
            <a:ext cx="9520451" cy="13255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dirty="0" smtClean="0">
                <a:latin typeface="Times New Roman" panose="02020603050405020304" pitchFamily="18" charset="0"/>
                <a:cs typeface="Times New Roman" panose="02020603050405020304" pitchFamily="18" charset="0"/>
              </a:rPr>
              <a:t>Ponderación de los Sistemas</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8596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741644" y="81346"/>
            <a:ext cx="9520451" cy="13255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dirty="0" smtClean="0">
                <a:latin typeface="Times New Roman" panose="02020603050405020304" pitchFamily="18" charset="0"/>
                <a:cs typeface="Times New Roman" panose="02020603050405020304" pitchFamily="18" charset="0"/>
              </a:rPr>
              <a:t>Ponderación de Variables</a:t>
            </a:r>
            <a:endParaRPr lang="es-EC" b="1" dirty="0">
              <a:latin typeface="Times New Roman" panose="02020603050405020304" pitchFamily="18" charset="0"/>
              <a:cs typeface="Times New Roman" panose="02020603050405020304" pitchFamily="18" charset="0"/>
            </a:endParaRPr>
          </a:p>
        </p:txBody>
      </p:sp>
      <p:grpSp>
        <p:nvGrpSpPr>
          <p:cNvPr id="18" name="Grupo 17"/>
          <p:cNvGrpSpPr/>
          <p:nvPr/>
        </p:nvGrpSpPr>
        <p:grpSpPr>
          <a:xfrm>
            <a:off x="212608" y="744126"/>
            <a:ext cx="11520045" cy="5592279"/>
            <a:chOff x="367155" y="901521"/>
            <a:chExt cx="10840974" cy="5177307"/>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93" t="20149" r="4233" b="14738"/>
            <a:stretch/>
          </p:blipFill>
          <p:spPr bwMode="auto">
            <a:xfrm>
              <a:off x="367155" y="901521"/>
              <a:ext cx="10840974" cy="5177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upo 16"/>
            <p:cNvGrpSpPr/>
            <p:nvPr/>
          </p:nvGrpSpPr>
          <p:grpSpPr>
            <a:xfrm>
              <a:off x="1683487" y="2434856"/>
              <a:ext cx="9441712" cy="2927498"/>
              <a:chOff x="1683487" y="2434856"/>
              <a:chExt cx="9441712" cy="2927498"/>
            </a:xfrm>
          </p:grpSpPr>
          <p:sp>
            <p:nvSpPr>
              <p:cNvPr id="4" name="3 Triángulo isósceles"/>
              <p:cNvSpPr/>
              <p:nvPr/>
            </p:nvSpPr>
            <p:spPr>
              <a:xfrm>
                <a:off x="1690576" y="2434856"/>
                <a:ext cx="148856" cy="19138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Triángulo isósceles"/>
              <p:cNvSpPr/>
              <p:nvPr/>
            </p:nvSpPr>
            <p:spPr>
              <a:xfrm>
                <a:off x="3331535" y="5170968"/>
                <a:ext cx="148856" cy="19138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 name="5 Triángulo isósceles"/>
              <p:cNvSpPr/>
              <p:nvPr/>
            </p:nvSpPr>
            <p:spPr>
              <a:xfrm>
                <a:off x="10397638" y="3792276"/>
                <a:ext cx="148856" cy="19138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Triángulo isósceles"/>
              <p:cNvSpPr/>
              <p:nvPr/>
            </p:nvSpPr>
            <p:spPr>
              <a:xfrm>
                <a:off x="8739962" y="2452577"/>
                <a:ext cx="148856" cy="19138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7 Triángulo isósceles"/>
              <p:cNvSpPr/>
              <p:nvPr/>
            </p:nvSpPr>
            <p:spPr>
              <a:xfrm>
                <a:off x="6755218" y="3351949"/>
                <a:ext cx="148856" cy="19138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Triángulo isósceles"/>
              <p:cNvSpPr/>
              <p:nvPr/>
            </p:nvSpPr>
            <p:spPr>
              <a:xfrm>
                <a:off x="5344632" y="3781647"/>
                <a:ext cx="148856" cy="191386"/>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Triángulo isósceles"/>
              <p:cNvSpPr/>
              <p:nvPr/>
            </p:nvSpPr>
            <p:spPr>
              <a:xfrm>
                <a:off x="1683487" y="3351949"/>
                <a:ext cx="148856" cy="191386"/>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Triángulo isósceles"/>
              <p:cNvSpPr/>
              <p:nvPr/>
            </p:nvSpPr>
            <p:spPr>
              <a:xfrm>
                <a:off x="3331535" y="3349256"/>
                <a:ext cx="148856" cy="191386"/>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Triángulo isósceles"/>
              <p:cNvSpPr/>
              <p:nvPr/>
            </p:nvSpPr>
            <p:spPr>
              <a:xfrm>
                <a:off x="4869710" y="2445489"/>
                <a:ext cx="148856" cy="191386"/>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Triángulo isósceles"/>
              <p:cNvSpPr/>
              <p:nvPr/>
            </p:nvSpPr>
            <p:spPr>
              <a:xfrm>
                <a:off x="10976343" y="3331536"/>
                <a:ext cx="148856" cy="191386"/>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3 Triángulo isósceles"/>
              <p:cNvSpPr/>
              <p:nvPr/>
            </p:nvSpPr>
            <p:spPr>
              <a:xfrm>
                <a:off x="8768314" y="2913320"/>
                <a:ext cx="148856" cy="191386"/>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Triángulo isósceles"/>
              <p:cNvSpPr/>
              <p:nvPr/>
            </p:nvSpPr>
            <p:spPr>
              <a:xfrm>
                <a:off x="7060018" y="2743200"/>
                <a:ext cx="148856" cy="191386"/>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Triángulo isósceles"/>
              <p:cNvSpPr/>
              <p:nvPr/>
            </p:nvSpPr>
            <p:spPr>
              <a:xfrm>
                <a:off x="4979581" y="4267201"/>
                <a:ext cx="148856" cy="191386"/>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spTree>
    <p:extLst>
      <p:ext uri="{BB962C8B-B14F-4D97-AF65-F5344CB8AC3E}">
        <p14:creationId xmlns:p14="http://schemas.microsoft.com/office/powerpoint/2010/main" val="7443910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838200" y="365125"/>
            <a:ext cx="9520451" cy="13255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dirty="0" smtClean="0">
                <a:latin typeface="Times New Roman" panose="02020603050405020304" pitchFamily="18" charset="0"/>
                <a:cs typeface="Times New Roman" panose="02020603050405020304" pitchFamily="18" charset="0"/>
              </a:rPr>
              <a:t>Valoración Cualitativa</a:t>
            </a:r>
            <a:endParaRPr lang="es-EC" b="1" dirty="0">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4253" y="1951343"/>
            <a:ext cx="6252560" cy="296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Marcador de contenido"/>
          <p:cNvSpPr>
            <a:spLocks noGrp="1"/>
          </p:cNvSpPr>
          <p:nvPr>
            <p:ph idx="1"/>
          </p:nvPr>
        </p:nvSpPr>
        <p:spPr>
          <a:xfrm>
            <a:off x="838200" y="1266066"/>
            <a:ext cx="10515600" cy="4351338"/>
          </a:xfrm>
        </p:spPr>
        <p:txBody>
          <a:bodyPr/>
          <a:lstStyle/>
          <a:p>
            <a:r>
              <a:rPr lang="es-EC" dirty="0" smtClean="0">
                <a:latin typeface="Times New Roman" panose="02020603050405020304" pitchFamily="18" charset="0"/>
                <a:cs typeface="Times New Roman" panose="02020603050405020304" pitchFamily="18" charset="0"/>
              </a:rPr>
              <a:t>De acuerdo a los siguientes parámetros se calificó los sistemas, variables e indicadores.</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4972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520451" cy="665185"/>
          </a:xfrm>
        </p:spPr>
        <p:txBody>
          <a:bodyPr/>
          <a:lstStyle/>
          <a:p>
            <a:r>
              <a:rPr lang="es-EC" b="1" dirty="0" smtClean="0">
                <a:latin typeface="Times New Roman" panose="02020603050405020304" pitchFamily="18" charset="0"/>
                <a:cs typeface="Times New Roman" panose="02020603050405020304" pitchFamily="18" charset="0"/>
              </a:rPr>
              <a:t>Valoración de Indicadores</a:t>
            </a:r>
            <a:endParaRPr lang="es-EC" b="1"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rotWithShape="1">
          <a:blip r:embed="rId2"/>
          <a:srcRect l="27003" t="24780" r="4995" b="17473"/>
          <a:stretch/>
        </p:blipFill>
        <p:spPr>
          <a:xfrm>
            <a:off x="1135894" y="1262128"/>
            <a:ext cx="9657033" cy="4610637"/>
          </a:xfrm>
          <a:prstGeom prst="rect">
            <a:avLst/>
          </a:prstGeom>
        </p:spPr>
      </p:pic>
    </p:spTree>
    <p:extLst>
      <p:ext uri="{BB962C8B-B14F-4D97-AF65-F5344CB8AC3E}">
        <p14:creationId xmlns:p14="http://schemas.microsoft.com/office/powerpoint/2010/main" val="1720287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latin typeface="Times New Roman" panose="02020603050405020304" pitchFamily="18" charset="0"/>
                <a:cs typeface="Times New Roman" panose="02020603050405020304" pitchFamily="18" charset="0"/>
              </a:rPr>
              <a:t>Antecedentes</a:t>
            </a:r>
            <a:endParaRPr lang="es-EC" b="1" dirty="0">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a:xfrm>
            <a:off x="6382440" y="540914"/>
            <a:ext cx="2093890" cy="1592084"/>
          </a:xfrm>
        </p:spPr>
        <p:txBody>
          <a:bodyPr/>
          <a:lstStyle/>
          <a:p>
            <a:pPr algn="ctr"/>
            <a:r>
              <a:rPr lang="es-EC" b="1" dirty="0" smtClean="0">
                <a:latin typeface="Times New Roman" panose="02020603050405020304" pitchFamily="18" charset="0"/>
                <a:cs typeface="Times New Roman" panose="02020603050405020304" pitchFamily="18" charset="0"/>
              </a:rPr>
              <a:t>Directrices</a:t>
            </a:r>
            <a:endParaRPr lang="es-EC" b="1" dirty="0">
              <a:latin typeface="Times New Roman" panose="02020603050405020304" pitchFamily="18" charset="0"/>
              <a:cs typeface="Times New Roman" panose="02020603050405020304" pitchFamily="18" charset="0"/>
            </a:endParaRPr>
          </a:p>
        </p:txBody>
      </p:sp>
      <p:pic>
        <p:nvPicPr>
          <p:cNvPr id="4" name="Picture 4" descr="http://www.observatoriocambioclimatico.org/sites/default/files/opinion/imagenes/slide_que_es_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374736"/>
            <a:ext cx="3203674" cy="23644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mage.slidesharecdn.com/cootad-110607102739-phpapp02/95/cootad-1-728.jpg?cb=13074604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5832" y="1126805"/>
            <a:ext cx="1649100" cy="23400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7458" y="1126805"/>
            <a:ext cx="1661953" cy="2340000"/>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9639" y="3745268"/>
            <a:ext cx="1656735" cy="2340000"/>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5372" y="3745268"/>
            <a:ext cx="1642041" cy="2340000"/>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1296" y="1126805"/>
            <a:ext cx="1629577" cy="2340000"/>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8 Abrir llave"/>
          <p:cNvSpPr/>
          <p:nvPr/>
        </p:nvSpPr>
        <p:spPr>
          <a:xfrm>
            <a:off x="3747752" y="1192274"/>
            <a:ext cx="669702" cy="4720107"/>
          </a:xfrm>
          <a:prstGeom prst="leftBrace">
            <a:avLst/>
          </a:prstGeom>
          <a:ln w="28575"/>
        </p:spPr>
        <p:style>
          <a:lnRef idx="3">
            <a:schemeClr val="accent6"/>
          </a:lnRef>
          <a:fillRef idx="0">
            <a:schemeClr val="accent6"/>
          </a:fillRef>
          <a:effectRef idx="2">
            <a:schemeClr val="accent6"/>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2947087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facee.files.wordpress.com/2007/09/afueraseltriunf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8899" y="2579610"/>
            <a:ext cx="2111293" cy="1553309"/>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838200" y="323561"/>
            <a:ext cx="9520451" cy="453402"/>
          </a:xfrm>
        </p:spPr>
        <p:txBody>
          <a:bodyPr>
            <a:normAutofit fontScale="90000"/>
          </a:bodyPr>
          <a:lstStyle/>
          <a:p>
            <a:r>
              <a:rPr lang="es-EC" b="1" dirty="0" smtClean="0">
                <a:latin typeface="Times New Roman" panose="02020603050405020304" pitchFamily="18" charset="0"/>
                <a:cs typeface="Times New Roman" panose="02020603050405020304" pitchFamily="18" charset="0"/>
              </a:rPr>
              <a:t>Sistema Biofísico</a:t>
            </a:r>
            <a:endParaRPr lang="es-EC" b="1" dirty="0">
              <a:latin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a:blip r:embed="rId3"/>
          <a:stretch>
            <a:fillRect/>
          </a:stretch>
        </p:blipFill>
        <p:spPr>
          <a:xfrm>
            <a:off x="645017" y="768050"/>
            <a:ext cx="6220535" cy="5400000"/>
          </a:xfrm>
          <a:prstGeom prst="rect">
            <a:avLst/>
          </a:prstGeom>
          <a:ln>
            <a:solidFill>
              <a:srgbClr val="002060"/>
            </a:solidFill>
          </a:ln>
        </p:spPr>
      </p:pic>
      <p:sp>
        <p:nvSpPr>
          <p:cNvPr id="11" name="17 Rectángulo"/>
          <p:cNvSpPr/>
          <p:nvPr/>
        </p:nvSpPr>
        <p:spPr>
          <a:xfrm>
            <a:off x="9880146" y="1602605"/>
            <a:ext cx="182880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C" sz="1200" dirty="0">
                <a:solidFill>
                  <a:schemeClr val="tx1"/>
                </a:solidFill>
                <a:latin typeface="Times New Roman" pitchFamily="18" charset="0"/>
                <a:cs typeface="Times New Roman" pitchFamily="18" charset="0"/>
              </a:rPr>
              <a:t>E</a:t>
            </a:r>
            <a:r>
              <a:rPr lang="es-EC" sz="1200" dirty="0" smtClean="0">
                <a:solidFill>
                  <a:schemeClr val="tx1"/>
                </a:solidFill>
                <a:latin typeface="Times New Roman" pitchFamily="18" charset="0"/>
                <a:cs typeface="Times New Roman" pitchFamily="18" charset="0"/>
              </a:rPr>
              <a:t>l 16,53% </a:t>
            </a:r>
            <a:r>
              <a:rPr lang="es-EC" sz="1200" dirty="0">
                <a:solidFill>
                  <a:schemeClr val="tx1"/>
                </a:solidFill>
                <a:latin typeface="Times New Roman" pitchFamily="18" charset="0"/>
                <a:cs typeface="Times New Roman" pitchFamily="18" charset="0"/>
              </a:rPr>
              <a:t>de la superficie total del </a:t>
            </a:r>
            <a:r>
              <a:rPr lang="es-EC" sz="1200" dirty="0" smtClean="0">
                <a:solidFill>
                  <a:schemeClr val="tx1"/>
                </a:solidFill>
                <a:latin typeface="Times New Roman" pitchFamily="18" charset="0"/>
                <a:cs typeface="Times New Roman" pitchFamily="18" charset="0"/>
              </a:rPr>
              <a:t>territorio</a:t>
            </a:r>
            <a:r>
              <a:rPr lang="es-EC" sz="1200" dirty="0">
                <a:solidFill>
                  <a:schemeClr val="tx1"/>
                </a:solidFill>
                <a:latin typeface="Times New Roman" pitchFamily="18" charset="0"/>
                <a:cs typeface="Times New Roman" pitchFamily="18" charset="0"/>
              </a:rPr>
              <a:t> </a:t>
            </a:r>
            <a:r>
              <a:rPr lang="es-EC" sz="1200" dirty="0" smtClean="0">
                <a:solidFill>
                  <a:schemeClr val="tx1"/>
                </a:solidFill>
                <a:latin typeface="Times New Roman" pitchFamily="18" charset="0"/>
                <a:cs typeface="Times New Roman" pitchFamily="18" charset="0"/>
              </a:rPr>
              <a:t>presenta pendientes suave o ligeramente ondulada</a:t>
            </a:r>
            <a:endParaRPr lang="es-EC" sz="1200" dirty="0">
              <a:solidFill>
                <a:schemeClr val="tx1"/>
              </a:solidFill>
              <a:latin typeface="Times New Roman" pitchFamily="18" charset="0"/>
              <a:cs typeface="Times New Roman" pitchFamily="18" charset="0"/>
            </a:endParaRPr>
          </a:p>
        </p:txBody>
      </p:sp>
      <p:sp>
        <p:nvSpPr>
          <p:cNvPr id="12" name="23 Rectángulo"/>
          <p:cNvSpPr/>
          <p:nvPr/>
        </p:nvSpPr>
        <p:spPr>
          <a:xfrm>
            <a:off x="9880146" y="1117421"/>
            <a:ext cx="18288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C" sz="1200" b="1" dirty="0" smtClean="0">
                <a:solidFill>
                  <a:schemeClr val="tx1"/>
                </a:solidFill>
                <a:latin typeface="Times New Roman" pitchFamily="18" charset="0"/>
                <a:cs typeface="Times New Roman" pitchFamily="18" charset="0"/>
              </a:rPr>
              <a:t>SUELO</a:t>
            </a:r>
            <a:endParaRPr lang="es-EC" sz="1200" b="1" dirty="0">
              <a:solidFill>
                <a:schemeClr val="tx1"/>
              </a:solidFill>
              <a:latin typeface="Times New Roman" pitchFamily="18" charset="0"/>
              <a:cs typeface="Times New Roman" pitchFamily="18" charset="0"/>
            </a:endParaRPr>
          </a:p>
        </p:txBody>
      </p:sp>
      <p:sp>
        <p:nvSpPr>
          <p:cNvPr id="13" name="11 Rectángulo"/>
          <p:cNvSpPr/>
          <p:nvPr/>
        </p:nvSpPr>
        <p:spPr>
          <a:xfrm>
            <a:off x="9880146" y="2579610"/>
            <a:ext cx="1828800" cy="1200329"/>
          </a:xfrm>
          <a:prstGeom prst="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C" sz="1200" dirty="0">
                <a:latin typeface="Times New Roman" pitchFamily="18" charset="0"/>
                <a:cs typeface="Times New Roman" pitchFamily="18" charset="0"/>
              </a:rPr>
              <a:t>F</a:t>
            </a:r>
            <a:r>
              <a:rPr lang="es-EC" sz="1200" dirty="0" smtClean="0">
                <a:latin typeface="Times New Roman" pitchFamily="18" charset="0"/>
                <a:cs typeface="Times New Roman" pitchFamily="18" charset="0"/>
              </a:rPr>
              <a:t>ormación </a:t>
            </a:r>
            <a:r>
              <a:rPr lang="es-EC" sz="1200" dirty="0">
                <a:latin typeface="Times New Roman" pitchFamily="18" charset="0"/>
                <a:cs typeface="Times New Roman" pitchFamily="18" charset="0"/>
              </a:rPr>
              <a:t>geológica </a:t>
            </a:r>
            <a:r>
              <a:rPr lang="es-EC" sz="1200" dirty="0" smtClean="0">
                <a:latin typeface="Times New Roman" pitchFamily="18" charset="0"/>
                <a:cs typeface="Times New Roman" pitchFamily="18" charset="0"/>
              </a:rPr>
              <a:t>Cuyuja Grupo Llanganates (23,23%) con litología predominan los esquistos con filitas, pizarras y cuarcitas</a:t>
            </a:r>
            <a:endParaRPr lang="es-EC" sz="1200" dirty="0">
              <a:latin typeface="Times New Roman" pitchFamily="18" charset="0"/>
              <a:cs typeface="Times New Roman" pitchFamily="18" charset="0"/>
            </a:endParaRPr>
          </a:p>
        </p:txBody>
      </p:sp>
      <p:sp>
        <p:nvSpPr>
          <p:cNvPr id="14" name="15 Rectángulo"/>
          <p:cNvSpPr/>
          <p:nvPr/>
        </p:nvSpPr>
        <p:spPr>
          <a:xfrm>
            <a:off x="9880145" y="3980931"/>
            <a:ext cx="1810553" cy="1569660"/>
          </a:xfrm>
          <a:prstGeom prst="rect">
            <a:avLst/>
          </a:prstGeom>
          <a:solidFill>
            <a:schemeClr val="accent6">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r>
              <a:rPr lang="es-EC" sz="1200" dirty="0">
                <a:latin typeface="Times New Roman" pitchFamily="18" charset="0"/>
                <a:cs typeface="Times New Roman" pitchFamily="18" charset="0"/>
              </a:rPr>
              <a:t>El </a:t>
            </a:r>
            <a:r>
              <a:rPr lang="es-EC" sz="1200" dirty="0" smtClean="0">
                <a:latin typeface="Times New Roman" pitchFamily="18" charset="0"/>
                <a:cs typeface="Times New Roman" pitchFamily="18" charset="0"/>
              </a:rPr>
              <a:t>35,68 </a:t>
            </a:r>
            <a:r>
              <a:rPr lang="es-EC" sz="1200" dirty="0">
                <a:latin typeface="Times New Roman" pitchFamily="18" charset="0"/>
                <a:cs typeface="Times New Roman" pitchFamily="18" charset="0"/>
              </a:rPr>
              <a:t>% del territorio </a:t>
            </a:r>
            <a:r>
              <a:rPr lang="es-EC" sz="1200" dirty="0" smtClean="0">
                <a:latin typeface="Times New Roman" pitchFamily="18" charset="0"/>
                <a:cs typeface="Times New Roman" pitchFamily="18" charset="0"/>
              </a:rPr>
              <a:t>pertenece a bosque nativo, 28,91% a páramo y el 16,27% a pastizales. Los más representantes se ubican </a:t>
            </a:r>
            <a:r>
              <a:rPr lang="es-EC" sz="1200" dirty="0">
                <a:latin typeface="Times New Roman" pitchFamily="18" charset="0"/>
                <a:cs typeface="Times New Roman" pitchFamily="18" charset="0"/>
              </a:rPr>
              <a:t>mayoritariamente en el </a:t>
            </a:r>
            <a:r>
              <a:rPr lang="es-EC" sz="1200" dirty="0" smtClean="0">
                <a:latin typeface="Times New Roman" pitchFamily="18" charset="0"/>
                <a:cs typeface="Times New Roman" pitchFamily="18" charset="0"/>
              </a:rPr>
              <a:t>Parque Nacional Llanganates</a:t>
            </a:r>
            <a:endParaRPr lang="es-EC" sz="1200" dirty="0">
              <a:latin typeface="Times New Roman" pitchFamily="18" charset="0"/>
              <a:cs typeface="Times New Roman" pitchFamily="18" charset="0"/>
            </a:endParaRPr>
          </a:p>
        </p:txBody>
      </p:sp>
      <p:pic>
        <p:nvPicPr>
          <p:cNvPr id="15" name="Imagen 14"/>
          <p:cNvPicPr>
            <a:picLocks noChangeAspect="1"/>
          </p:cNvPicPr>
          <p:nvPr/>
        </p:nvPicPr>
        <p:blipFill rotWithShape="1">
          <a:blip r:embed="rId4"/>
          <a:srcRect b="8437"/>
          <a:stretch/>
        </p:blipFill>
        <p:spPr>
          <a:xfrm>
            <a:off x="6931527" y="1434734"/>
            <a:ext cx="2320691" cy="3490079"/>
          </a:xfrm>
          <a:prstGeom prst="rect">
            <a:avLst/>
          </a:prstGeom>
          <a:solidFill>
            <a:schemeClr val="bg1"/>
          </a:solidFill>
        </p:spPr>
      </p:pic>
      <p:sp>
        <p:nvSpPr>
          <p:cNvPr id="16" name="Rectángulo 15"/>
          <p:cNvSpPr/>
          <p:nvPr/>
        </p:nvSpPr>
        <p:spPr>
          <a:xfrm>
            <a:off x="3755284" y="2773455"/>
            <a:ext cx="1697901" cy="246221"/>
          </a:xfrm>
          <a:prstGeom prst="rect">
            <a:avLst/>
          </a:prstGeom>
        </p:spPr>
        <p:txBody>
          <a:bodyPr wrap="none">
            <a:spAutoFit/>
          </a:bodyPr>
          <a:lstStyle/>
          <a:p>
            <a:r>
              <a:rPr lang="es-EC" sz="1000" i="1" dirty="0"/>
              <a:t>Parque Nacional </a:t>
            </a:r>
            <a:r>
              <a:rPr lang="es-EC" sz="1000" i="1" dirty="0" smtClean="0"/>
              <a:t>Llanganates</a:t>
            </a:r>
            <a:endParaRPr lang="es-EC" sz="1000" i="1" dirty="0"/>
          </a:p>
        </p:txBody>
      </p:sp>
    </p:spTree>
    <p:extLst>
      <p:ext uri="{BB962C8B-B14F-4D97-AF65-F5344CB8AC3E}">
        <p14:creationId xmlns:p14="http://schemas.microsoft.com/office/powerpoint/2010/main" val="295007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434"/>
                                        </p:tgtEl>
                                      </p:cBhvr>
                                    </p:animEffect>
                                    <p:set>
                                      <p:cBhvr>
                                        <p:cTn id="17" dur="1" fill="hold">
                                          <p:stCondLst>
                                            <p:cond delay="499"/>
                                          </p:stCondLst>
                                        </p:cTn>
                                        <p:tgtEl>
                                          <p:spTgt spid="1843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38200" y="323561"/>
            <a:ext cx="9520451" cy="453402"/>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smtClean="0">
                <a:latin typeface="Times New Roman" panose="02020603050405020304" pitchFamily="18" charset="0"/>
                <a:cs typeface="Times New Roman" panose="02020603050405020304" pitchFamily="18" charset="0"/>
              </a:rPr>
              <a:t>Sistema Biofísico</a:t>
            </a:r>
            <a:endParaRPr lang="es-EC" b="1" dirty="0">
              <a:latin typeface="Times New Roman" panose="02020603050405020304" pitchFamily="18" charset="0"/>
              <a:cs typeface="Times New Roman" panose="02020603050405020304" pitchFamily="18" charset="0"/>
            </a:endParaRPr>
          </a:p>
        </p:txBody>
      </p:sp>
      <p:pic>
        <p:nvPicPr>
          <p:cNvPr id="6" name="Marcador de conteni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8931" y="5117431"/>
            <a:ext cx="1572738" cy="1199213"/>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1332" y="5205866"/>
            <a:ext cx="1037319" cy="1047744"/>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2354" y="4133682"/>
            <a:ext cx="1229315" cy="883571"/>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3198" y="4168125"/>
            <a:ext cx="1326781" cy="885212"/>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7817" y="4716806"/>
            <a:ext cx="857537" cy="873417"/>
          </a:xfrm>
          <a:prstGeom prst="rect">
            <a:avLst/>
          </a:prstGeom>
        </p:spPr>
      </p:pic>
      <p:pic>
        <p:nvPicPr>
          <p:cNvPr id="11" name="Imagen 10"/>
          <p:cNvPicPr>
            <a:picLocks noChangeAspect="1"/>
          </p:cNvPicPr>
          <p:nvPr/>
        </p:nvPicPr>
        <p:blipFill>
          <a:blip r:embed="rId7"/>
          <a:stretch>
            <a:fillRect/>
          </a:stretch>
        </p:blipFill>
        <p:spPr>
          <a:xfrm>
            <a:off x="645017" y="768050"/>
            <a:ext cx="6220535" cy="5400000"/>
          </a:xfrm>
          <a:prstGeom prst="rect">
            <a:avLst/>
          </a:prstGeom>
          <a:ln>
            <a:solidFill>
              <a:srgbClr val="002060"/>
            </a:solidFill>
          </a:ln>
        </p:spPr>
      </p:pic>
      <p:sp>
        <p:nvSpPr>
          <p:cNvPr id="12" name="17 Rectángulo"/>
          <p:cNvSpPr/>
          <p:nvPr/>
        </p:nvSpPr>
        <p:spPr>
          <a:xfrm>
            <a:off x="7106666" y="1111589"/>
            <a:ext cx="1828800" cy="120032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es-EC" sz="1200" dirty="0" smtClean="0">
                <a:solidFill>
                  <a:schemeClr val="tx1"/>
                </a:solidFill>
                <a:latin typeface="Times New Roman" pitchFamily="18" charset="0"/>
                <a:cs typeface="Times New Roman" pitchFamily="18" charset="0"/>
              </a:rPr>
              <a:t>La vertiente con mayor caudal para consumo humano en el cantón es El </a:t>
            </a:r>
            <a:r>
              <a:rPr lang="es-EC" sz="1200" dirty="0" err="1" smtClean="0">
                <a:solidFill>
                  <a:schemeClr val="tx1"/>
                </a:solidFill>
                <a:latin typeface="Times New Roman" pitchFamily="18" charset="0"/>
                <a:cs typeface="Times New Roman" pitchFamily="18" charset="0"/>
              </a:rPr>
              <a:t>Tundal</a:t>
            </a:r>
            <a:r>
              <a:rPr lang="es-EC" sz="1200" dirty="0" smtClean="0">
                <a:solidFill>
                  <a:schemeClr val="tx1"/>
                </a:solidFill>
                <a:latin typeface="Times New Roman" pitchFamily="18" charset="0"/>
                <a:cs typeface="Times New Roman" pitchFamily="18" charset="0"/>
              </a:rPr>
              <a:t> con 4,32 l/s, seguido de Manteles con 3,89 l/s</a:t>
            </a:r>
            <a:endParaRPr lang="es-EC" sz="1200" dirty="0">
              <a:solidFill>
                <a:schemeClr val="tx1"/>
              </a:solidFill>
              <a:latin typeface="Times New Roman" pitchFamily="18" charset="0"/>
              <a:cs typeface="Times New Roman" pitchFamily="18" charset="0"/>
            </a:endParaRPr>
          </a:p>
        </p:txBody>
      </p:sp>
      <p:sp>
        <p:nvSpPr>
          <p:cNvPr id="13" name="23 Rectángulo"/>
          <p:cNvSpPr/>
          <p:nvPr/>
        </p:nvSpPr>
        <p:spPr>
          <a:xfrm>
            <a:off x="7106666" y="617023"/>
            <a:ext cx="1828800"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s-EC" sz="1200" b="1" dirty="0" smtClean="0">
                <a:solidFill>
                  <a:schemeClr val="tx1"/>
                </a:solidFill>
                <a:latin typeface="Times New Roman" pitchFamily="18" charset="0"/>
                <a:cs typeface="Times New Roman" pitchFamily="18" charset="0"/>
              </a:rPr>
              <a:t> AGUA</a:t>
            </a:r>
            <a:endParaRPr lang="es-EC" sz="1200" b="1" dirty="0">
              <a:solidFill>
                <a:schemeClr val="tx1"/>
              </a:solidFill>
              <a:latin typeface="Times New Roman" pitchFamily="18" charset="0"/>
              <a:cs typeface="Times New Roman" pitchFamily="18" charset="0"/>
            </a:endParaRPr>
          </a:p>
        </p:txBody>
      </p:sp>
      <p:sp>
        <p:nvSpPr>
          <p:cNvPr id="14" name="10 Rectángulo"/>
          <p:cNvSpPr/>
          <p:nvPr/>
        </p:nvSpPr>
        <p:spPr>
          <a:xfrm>
            <a:off x="7083221" y="2529485"/>
            <a:ext cx="1828800"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C" sz="1200" b="1" dirty="0" smtClean="0">
                <a:solidFill>
                  <a:schemeClr val="tx1"/>
                </a:solidFill>
                <a:latin typeface="Times New Roman" pitchFamily="18" charset="0"/>
                <a:cs typeface="Times New Roman" pitchFamily="18" charset="0"/>
              </a:rPr>
              <a:t>ECOSISTEMAS</a:t>
            </a:r>
            <a:endParaRPr lang="es-EC" sz="1200" b="1" dirty="0">
              <a:solidFill>
                <a:schemeClr val="tx1"/>
              </a:solidFill>
              <a:latin typeface="Times New Roman" pitchFamily="18" charset="0"/>
              <a:cs typeface="Times New Roman" pitchFamily="18" charset="0"/>
            </a:endParaRPr>
          </a:p>
        </p:txBody>
      </p:sp>
      <p:sp>
        <p:nvSpPr>
          <p:cNvPr id="17" name="10 Rectángulo"/>
          <p:cNvSpPr/>
          <p:nvPr/>
        </p:nvSpPr>
        <p:spPr>
          <a:xfrm>
            <a:off x="7081548" y="3015040"/>
            <a:ext cx="1828800"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s-EC" sz="1200" dirty="0" smtClean="0">
                <a:solidFill>
                  <a:schemeClr val="tx1"/>
                </a:solidFill>
                <a:latin typeface="Times New Roman" pitchFamily="18" charset="0"/>
                <a:cs typeface="Times New Roman" pitchFamily="18" charset="0"/>
              </a:rPr>
              <a:t>Existen 5 tipos de ecosistemas, siendo el más predominando Bosque Siempre Verde Montano Alto del Norte</a:t>
            </a:r>
            <a:endParaRPr lang="es-EC" sz="1200" dirty="0">
              <a:solidFill>
                <a:schemeClr val="tx1"/>
              </a:solidFill>
              <a:latin typeface="Times New Roman" pitchFamily="18" charset="0"/>
              <a:cs typeface="Times New Roman" pitchFamily="18" charset="0"/>
            </a:endParaRPr>
          </a:p>
        </p:txBody>
      </p:sp>
      <p:sp>
        <p:nvSpPr>
          <p:cNvPr id="18" name="10 Rectángulo"/>
          <p:cNvSpPr/>
          <p:nvPr/>
        </p:nvSpPr>
        <p:spPr>
          <a:xfrm>
            <a:off x="7081548" y="4285942"/>
            <a:ext cx="1828800" cy="27699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s-EC" sz="1200" b="1" dirty="0" smtClean="0">
                <a:solidFill>
                  <a:schemeClr val="tx1"/>
                </a:solidFill>
                <a:latin typeface="Times New Roman" pitchFamily="18" charset="0"/>
                <a:cs typeface="Times New Roman" pitchFamily="18" charset="0"/>
              </a:rPr>
              <a:t>AREAS PROTEGIDAS</a:t>
            </a:r>
            <a:endParaRPr lang="es-EC" sz="1200" b="1" dirty="0">
              <a:solidFill>
                <a:schemeClr val="tx1"/>
              </a:solidFill>
              <a:latin typeface="Times New Roman" pitchFamily="18" charset="0"/>
              <a:cs typeface="Times New Roman" pitchFamily="18" charset="0"/>
            </a:endParaRPr>
          </a:p>
        </p:txBody>
      </p:sp>
      <p:sp>
        <p:nvSpPr>
          <p:cNvPr id="19" name="10 Rectángulo"/>
          <p:cNvSpPr/>
          <p:nvPr/>
        </p:nvSpPr>
        <p:spPr>
          <a:xfrm>
            <a:off x="7081548" y="4731674"/>
            <a:ext cx="18288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C" sz="1200" dirty="0" smtClean="0">
                <a:solidFill>
                  <a:schemeClr val="tx1"/>
                </a:solidFill>
                <a:latin typeface="Times New Roman" pitchFamily="18" charset="0"/>
                <a:cs typeface="Times New Roman" pitchFamily="18" charset="0"/>
              </a:rPr>
              <a:t>El 47,68% del cantón corresponde al Parque Nacional Llanganates</a:t>
            </a:r>
            <a:endParaRPr lang="es-EC" sz="1200" dirty="0">
              <a:solidFill>
                <a:schemeClr val="tx1"/>
              </a:solidFill>
              <a:latin typeface="Times New Roman" pitchFamily="18" charset="0"/>
              <a:cs typeface="Times New Roman" pitchFamily="18" charset="0"/>
            </a:endParaRPr>
          </a:p>
        </p:txBody>
      </p:sp>
      <p:sp>
        <p:nvSpPr>
          <p:cNvPr id="20" name="10 Rectángulo"/>
          <p:cNvSpPr/>
          <p:nvPr/>
        </p:nvSpPr>
        <p:spPr>
          <a:xfrm>
            <a:off x="7081548" y="5474434"/>
            <a:ext cx="1828800" cy="64633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EC" sz="1200" dirty="0" smtClean="0">
                <a:solidFill>
                  <a:schemeClr val="tx1"/>
                </a:solidFill>
                <a:latin typeface="Times New Roman" pitchFamily="18" charset="0"/>
                <a:cs typeface="Times New Roman" pitchFamily="18" charset="0"/>
              </a:rPr>
              <a:t>231 especies de aves, 46 de mamíferos, 23 de anfibios y reptiles</a:t>
            </a:r>
            <a:endParaRPr lang="es-EC" sz="1200" dirty="0">
              <a:solidFill>
                <a:schemeClr val="tx1"/>
              </a:solidFill>
              <a:latin typeface="Times New Roman" pitchFamily="18" charset="0"/>
              <a:cs typeface="Times New Roman" pitchFamily="18" charset="0"/>
            </a:endParaRPr>
          </a:p>
        </p:txBody>
      </p:sp>
      <p:sp>
        <p:nvSpPr>
          <p:cNvPr id="21" name="Rectángulo 20"/>
          <p:cNvSpPr/>
          <p:nvPr/>
        </p:nvSpPr>
        <p:spPr>
          <a:xfrm>
            <a:off x="3755284" y="2756367"/>
            <a:ext cx="1697901" cy="246221"/>
          </a:xfrm>
          <a:prstGeom prst="rect">
            <a:avLst/>
          </a:prstGeom>
        </p:spPr>
        <p:txBody>
          <a:bodyPr wrap="none">
            <a:spAutoFit/>
          </a:bodyPr>
          <a:lstStyle/>
          <a:p>
            <a:r>
              <a:rPr lang="es-EC" sz="1000" i="1" dirty="0"/>
              <a:t>Parque Nacional </a:t>
            </a:r>
            <a:r>
              <a:rPr lang="es-EC" sz="1000" i="1" dirty="0" smtClean="0"/>
              <a:t>Llanganates</a:t>
            </a:r>
            <a:endParaRPr lang="es-EC" sz="1000" i="1" dirty="0"/>
          </a:p>
        </p:txBody>
      </p:sp>
    </p:spTree>
    <p:extLst>
      <p:ext uri="{BB962C8B-B14F-4D97-AF65-F5344CB8AC3E}">
        <p14:creationId xmlns:p14="http://schemas.microsoft.com/office/powerpoint/2010/main" val="170158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41516" y="713291"/>
            <a:ext cx="6220535" cy="5400000"/>
          </a:xfrm>
          <a:prstGeom prst="rect">
            <a:avLst/>
          </a:prstGeom>
          <a:ln>
            <a:solidFill>
              <a:schemeClr val="tx1"/>
            </a:solidFill>
          </a:ln>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8793" y="944379"/>
            <a:ext cx="2592357" cy="1240051"/>
          </a:xfrm>
          <a:prstGeom prst="rect">
            <a:avLst/>
          </a:prstGeom>
        </p:spPr>
      </p:pic>
      <p:pic>
        <p:nvPicPr>
          <p:cNvPr id="2" name="Imagen 1"/>
          <p:cNvPicPr>
            <a:picLocks noChangeAspect="1"/>
          </p:cNvPicPr>
          <p:nvPr/>
        </p:nvPicPr>
        <p:blipFill>
          <a:blip r:embed="rId4"/>
          <a:stretch>
            <a:fillRect/>
          </a:stretch>
        </p:blipFill>
        <p:spPr>
          <a:xfrm>
            <a:off x="4407107" y="4346160"/>
            <a:ext cx="1768841" cy="1558765"/>
          </a:xfrm>
          <a:prstGeom prst="rect">
            <a:avLst/>
          </a:prstGeom>
          <a:solidFill>
            <a:schemeClr val="bg1"/>
          </a:solidFill>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8793" y="4293046"/>
            <a:ext cx="2592357" cy="1753861"/>
          </a:xfrm>
          <a:prstGeom prst="rect">
            <a:avLst/>
          </a:prstGeom>
        </p:spPr>
      </p:pic>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8793" y="2290933"/>
            <a:ext cx="2592357" cy="1728239"/>
          </a:xfrm>
          <a:prstGeom prst="rect">
            <a:avLst/>
          </a:prstGeom>
        </p:spPr>
      </p:pic>
      <p:sp>
        <p:nvSpPr>
          <p:cNvPr id="7" name="1 Título"/>
          <p:cNvSpPr txBox="1">
            <a:spLocks/>
          </p:cNvSpPr>
          <p:nvPr/>
        </p:nvSpPr>
        <p:spPr>
          <a:xfrm>
            <a:off x="838200" y="323561"/>
            <a:ext cx="9520451" cy="453402"/>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smtClean="0">
                <a:latin typeface="Times New Roman" panose="02020603050405020304" pitchFamily="18" charset="0"/>
                <a:cs typeface="Times New Roman" panose="02020603050405020304" pitchFamily="18" charset="0"/>
              </a:rPr>
              <a:t>Sistema Biofísico</a:t>
            </a:r>
            <a:endParaRPr lang="es-EC" b="1" dirty="0">
              <a:latin typeface="Times New Roman" panose="02020603050405020304" pitchFamily="18" charset="0"/>
              <a:cs typeface="Times New Roman" panose="02020603050405020304" pitchFamily="18" charset="0"/>
            </a:endParaRPr>
          </a:p>
        </p:txBody>
      </p:sp>
      <p:sp>
        <p:nvSpPr>
          <p:cNvPr id="8" name="15 Rectángulo"/>
          <p:cNvSpPr/>
          <p:nvPr/>
        </p:nvSpPr>
        <p:spPr>
          <a:xfrm>
            <a:off x="6878820" y="822678"/>
            <a:ext cx="2163191" cy="27699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_tradnl" sz="1200" b="1" dirty="0" smtClean="0">
                <a:latin typeface="Times New Roman" panose="02020603050405020304" pitchFamily="18" charset="0"/>
                <a:cs typeface="Times New Roman" panose="02020603050405020304" pitchFamily="18" charset="0"/>
              </a:rPr>
              <a:t>PELIGROS VOLCÁNICO</a:t>
            </a:r>
            <a:r>
              <a:rPr lang="es-ES_tradnl" sz="1200" dirty="0" smtClean="0">
                <a:latin typeface="Times New Roman" panose="02020603050405020304" pitchFamily="18" charset="0"/>
                <a:cs typeface="Times New Roman" panose="02020603050405020304" pitchFamily="18" charset="0"/>
              </a:rPr>
              <a:t> </a:t>
            </a:r>
          </a:p>
        </p:txBody>
      </p:sp>
      <p:sp>
        <p:nvSpPr>
          <p:cNvPr id="9" name="15 Rectángulo"/>
          <p:cNvSpPr/>
          <p:nvPr/>
        </p:nvSpPr>
        <p:spPr>
          <a:xfrm>
            <a:off x="6862395" y="1230997"/>
            <a:ext cx="2163191"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_tradnl" sz="1200" dirty="0" smtClean="0">
                <a:latin typeface="Times New Roman" panose="02020603050405020304" pitchFamily="18" charset="0"/>
                <a:cs typeface="Times New Roman" panose="02020603050405020304" pitchFamily="18" charset="0"/>
              </a:rPr>
              <a:t>Debido a flujos piroclásticos y ceniza del volcán Tungurahua y lahares del volcán Cotopaxi</a:t>
            </a:r>
          </a:p>
        </p:txBody>
      </p:sp>
      <p:sp>
        <p:nvSpPr>
          <p:cNvPr id="10" name="15 Rectángulo"/>
          <p:cNvSpPr/>
          <p:nvPr/>
        </p:nvSpPr>
        <p:spPr>
          <a:xfrm>
            <a:off x="6878824" y="2290932"/>
            <a:ext cx="2163191" cy="276999"/>
          </a:xfrm>
          <a:prstGeom prst="rect">
            <a:avLst/>
          </a:prstGeom>
          <a:solidFill>
            <a:schemeClr val="accent2">
              <a:lumMod val="20000"/>
              <a:lumOff val="80000"/>
            </a:schemeClr>
          </a:solidFill>
          <a:ln>
            <a:solidFill>
              <a:schemeClr val="accent2">
                <a:lumMod val="40000"/>
                <a:lumOff val="6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_tradnl" sz="1200" b="1" dirty="0" smtClean="0">
                <a:latin typeface="Times New Roman" panose="02020603050405020304" pitchFamily="18" charset="0"/>
                <a:cs typeface="Times New Roman" panose="02020603050405020304" pitchFamily="18" charset="0"/>
              </a:rPr>
              <a:t>INUNDACIONES</a:t>
            </a:r>
            <a:endParaRPr lang="es-ES_tradnl" sz="1200" dirty="0" smtClean="0">
              <a:latin typeface="Times New Roman" panose="02020603050405020304" pitchFamily="18" charset="0"/>
              <a:cs typeface="Times New Roman" panose="02020603050405020304" pitchFamily="18" charset="0"/>
            </a:endParaRPr>
          </a:p>
        </p:txBody>
      </p:sp>
      <p:sp>
        <p:nvSpPr>
          <p:cNvPr id="11" name="15 Rectángulo"/>
          <p:cNvSpPr/>
          <p:nvPr/>
        </p:nvSpPr>
        <p:spPr>
          <a:xfrm>
            <a:off x="6878824" y="3637485"/>
            <a:ext cx="2163191" cy="276999"/>
          </a:xfrm>
          <a:prstGeom prst="rect">
            <a:avLst/>
          </a:prstGeom>
          <a:solidFill>
            <a:schemeClr val="accent4">
              <a:lumMod val="20000"/>
              <a:lumOff val="80000"/>
            </a:schemeClr>
          </a:solidFill>
          <a:ln>
            <a:solidFill>
              <a:schemeClr val="accent4">
                <a:lumMod val="40000"/>
                <a:lumOff val="6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_tradnl" sz="1200" b="1" dirty="0" smtClean="0">
                <a:latin typeface="Times New Roman" panose="02020603050405020304" pitchFamily="18" charset="0"/>
                <a:cs typeface="Times New Roman" panose="02020603050405020304" pitchFamily="18" charset="0"/>
              </a:rPr>
              <a:t>DESLIZAMIENTOS</a:t>
            </a:r>
            <a:endParaRPr lang="es-ES_tradnl" sz="1200" dirty="0" smtClean="0">
              <a:latin typeface="Times New Roman" panose="02020603050405020304" pitchFamily="18" charset="0"/>
              <a:cs typeface="Times New Roman" panose="02020603050405020304" pitchFamily="18" charset="0"/>
            </a:endParaRPr>
          </a:p>
        </p:txBody>
      </p:sp>
      <p:sp>
        <p:nvSpPr>
          <p:cNvPr id="12" name="15 Rectángulo"/>
          <p:cNvSpPr/>
          <p:nvPr/>
        </p:nvSpPr>
        <p:spPr>
          <a:xfrm>
            <a:off x="6878823" y="2687209"/>
            <a:ext cx="2163191" cy="646331"/>
          </a:xfrm>
          <a:prstGeom prst="rect">
            <a:avLst/>
          </a:prstGeom>
          <a:solidFill>
            <a:schemeClr val="accent2">
              <a:lumMod val="20000"/>
              <a:lumOff val="80000"/>
            </a:schemeClr>
          </a:solidFill>
          <a:ln>
            <a:solidFill>
              <a:schemeClr val="accent2">
                <a:lumMod val="40000"/>
                <a:lumOff val="6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_tradnl" sz="1200" dirty="0" smtClean="0">
                <a:latin typeface="Times New Roman" panose="02020603050405020304" pitchFamily="18" charset="0"/>
                <a:cs typeface="Times New Roman" panose="02020603050405020304" pitchFamily="18" charset="0"/>
              </a:rPr>
              <a:t>26,07% de territorio posee una amenaza alta y 5,12% de </a:t>
            </a:r>
            <a:r>
              <a:rPr lang="es-ES_tradnl" sz="1200" dirty="0">
                <a:latin typeface="Times New Roman" panose="02020603050405020304" pitchFamily="18" charset="0"/>
                <a:cs typeface="Times New Roman" panose="02020603050405020304" pitchFamily="18" charset="0"/>
              </a:rPr>
              <a:t>muy alta a inundaciones </a:t>
            </a:r>
            <a:endParaRPr lang="es-ES_tradnl" sz="1200" dirty="0" smtClean="0">
              <a:latin typeface="Times New Roman" panose="02020603050405020304" pitchFamily="18" charset="0"/>
              <a:cs typeface="Times New Roman" panose="02020603050405020304" pitchFamily="18" charset="0"/>
            </a:endParaRPr>
          </a:p>
        </p:txBody>
      </p:sp>
      <p:sp>
        <p:nvSpPr>
          <p:cNvPr id="13" name="15 Rectángulo"/>
          <p:cNvSpPr/>
          <p:nvPr/>
        </p:nvSpPr>
        <p:spPr>
          <a:xfrm>
            <a:off x="6878820" y="4080752"/>
            <a:ext cx="2163191" cy="646331"/>
          </a:xfrm>
          <a:prstGeom prst="rect">
            <a:avLst/>
          </a:prstGeom>
          <a:solidFill>
            <a:schemeClr val="accent4">
              <a:lumMod val="20000"/>
              <a:lumOff val="80000"/>
            </a:schemeClr>
          </a:solidFill>
          <a:ln>
            <a:solidFill>
              <a:schemeClr val="accent4">
                <a:lumMod val="40000"/>
                <a:lumOff val="6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_tradnl" sz="1200" dirty="0" smtClean="0">
                <a:latin typeface="Times New Roman" panose="02020603050405020304" pitchFamily="18" charset="0"/>
                <a:cs typeface="Times New Roman" panose="02020603050405020304" pitchFamily="18" charset="0"/>
              </a:rPr>
              <a:t>30% de territorio posee una amenaza alta y 25,74% de </a:t>
            </a:r>
            <a:r>
              <a:rPr lang="es-ES_tradnl" sz="1200" dirty="0">
                <a:latin typeface="Times New Roman" panose="02020603050405020304" pitchFamily="18" charset="0"/>
                <a:cs typeface="Times New Roman" panose="02020603050405020304" pitchFamily="18" charset="0"/>
              </a:rPr>
              <a:t>muy alta a  </a:t>
            </a:r>
            <a:r>
              <a:rPr lang="es-ES_tradnl" sz="1200" dirty="0" smtClean="0">
                <a:latin typeface="Times New Roman" panose="02020603050405020304" pitchFamily="18" charset="0"/>
                <a:cs typeface="Times New Roman" panose="02020603050405020304" pitchFamily="18" charset="0"/>
              </a:rPr>
              <a:t>deslizamientos</a:t>
            </a:r>
          </a:p>
        </p:txBody>
      </p:sp>
      <p:sp>
        <p:nvSpPr>
          <p:cNvPr id="14" name="15 Rectángulo"/>
          <p:cNvSpPr/>
          <p:nvPr/>
        </p:nvSpPr>
        <p:spPr>
          <a:xfrm>
            <a:off x="6862394" y="4888502"/>
            <a:ext cx="2163191" cy="461665"/>
          </a:xfrm>
          <a:prstGeom prst="rect">
            <a:avLst/>
          </a:prstGeom>
          <a:solidFill>
            <a:schemeClr val="accent4">
              <a:lumMod val="40000"/>
              <a:lumOff val="60000"/>
            </a:schemeClr>
          </a:solidFill>
          <a:ln>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_tradnl" sz="1200" b="1" dirty="0" smtClean="0">
                <a:latin typeface="Times New Roman" panose="02020603050405020304" pitchFamily="18" charset="0"/>
                <a:cs typeface="Times New Roman" panose="02020603050405020304" pitchFamily="18" charset="0"/>
              </a:rPr>
              <a:t>SUSCEPTIBILIDAD EROSIÓN</a:t>
            </a:r>
            <a:endParaRPr lang="es-ES_tradnl" sz="1200" dirty="0" smtClean="0">
              <a:latin typeface="Times New Roman" panose="02020603050405020304" pitchFamily="18" charset="0"/>
              <a:cs typeface="Times New Roman" panose="02020603050405020304" pitchFamily="18" charset="0"/>
            </a:endParaRPr>
          </a:p>
        </p:txBody>
      </p:sp>
      <p:sp>
        <p:nvSpPr>
          <p:cNvPr id="15" name="15 Rectángulo"/>
          <p:cNvSpPr/>
          <p:nvPr/>
        </p:nvSpPr>
        <p:spPr>
          <a:xfrm>
            <a:off x="6878820" y="5426483"/>
            <a:ext cx="2163191" cy="646331"/>
          </a:xfrm>
          <a:prstGeom prst="rect">
            <a:avLst/>
          </a:prstGeom>
          <a:solidFill>
            <a:schemeClr val="accent4">
              <a:lumMod val="40000"/>
              <a:lumOff val="60000"/>
            </a:schemeClr>
          </a:solidFill>
          <a:ln>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es-ES_tradnl" sz="1200" dirty="0" smtClean="0">
                <a:latin typeface="Times New Roman" panose="02020603050405020304" pitchFamily="18" charset="0"/>
                <a:cs typeface="Times New Roman" panose="02020603050405020304" pitchFamily="18" charset="0"/>
              </a:rPr>
              <a:t>En general el territorio posee 25,56 de alta susceptibilidad y 7,96% de </a:t>
            </a:r>
            <a:r>
              <a:rPr lang="es-ES_tradnl" sz="1200" dirty="0">
                <a:latin typeface="Times New Roman" panose="02020603050405020304" pitchFamily="18" charset="0"/>
                <a:cs typeface="Times New Roman" panose="02020603050405020304" pitchFamily="18" charset="0"/>
              </a:rPr>
              <a:t>muy </a:t>
            </a:r>
            <a:r>
              <a:rPr lang="es-ES_tradnl" sz="1200" dirty="0" smtClean="0">
                <a:latin typeface="Times New Roman" panose="02020603050405020304" pitchFamily="18" charset="0"/>
                <a:cs typeface="Times New Roman" panose="02020603050405020304" pitchFamily="18" charset="0"/>
              </a:rPr>
              <a:t>alta.</a:t>
            </a:r>
          </a:p>
        </p:txBody>
      </p:sp>
    </p:spTree>
    <p:extLst>
      <p:ext uri="{BB962C8B-B14F-4D97-AF65-F5344CB8AC3E}">
        <p14:creationId xmlns:p14="http://schemas.microsoft.com/office/powerpoint/2010/main" val="25871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838200" y="323561"/>
            <a:ext cx="9520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smtClean="0">
                <a:latin typeface="Times New Roman" panose="02020603050405020304" pitchFamily="18" charset="0"/>
                <a:cs typeface="Times New Roman" panose="02020603050405020304" pitchFamily="18" charset="0"/>
              </a:rPr>
              <a:t>Sistema Biofísico</a:t>
            </a:r>
            <a:endParaRPr lang="es-EC" b="1" dirty="0">
              <a:latin typeface="Times New Roman" panose="02020603050405020304" pitchFamily="18" charset="0"/>
              <a:cs typeface="Times New Roman" panose="02020603050405020304" pitchFamily="18" charset="0"/>
            </a:endParaRPr>
          </a:p>
        </p:txBody>
      </p:sp>
      <p:sp>
        <p:nvSpPr>
          <p:cNvPr id="6" name="4 Rectángulo"/>
          <p:cNvSpPr/>
          <p:nvPr/>
        </p:nvSpPr>
        <p:spPr>
          <a:xfrm>
            <a:off x="5382764" y="801676"/>
            <a:ext cx="1861279"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es-EC" dirty="0" smtClean="0"/>
              <a:t>185/292 PUNTOS </a:t>
            </a:r>
            <a:endParaRPr lang="es-EC" dirty="0"/>
          </a:p>
        </p:txBody>
      </p:sp>
      <p:graphicFrame>
        <p:nvGraphicFramePr>
          <p:cNvPr id="7" name="Gráfico 6"/>
          <p:cNvGraphicFramePr/>
          <p:nvPr>
            <p:extLst>
              <p:ext uri="{D42A27DB-BD31-4B8C-83A1-F6EECF244321}">
                <p14:modId xmlns:p14="http://schemas.microsoft.com/office/powerpoint/2010/main" val="1445511425"/>
              </p:ext>
            </p:extLst>
          </p:nvPr>
        </p:nvGraphicFramePr>
        <p:xfrm>
          <a:off x="6534793" y="1747457"/>
          <a:ext cx="5433060" cy="3021796"/>
        </p:xfrm>
        <a:graphic>
          <a:graphicData uri="http://schemas.openxmlformats.org/drawingml/2006/chart">
            <c:chart xmlns:c="http://schemas.openxmlformats.org/drawingml/2006/chart" xmlns:r="http://schemas.openxmlformats.org/officeDocument/2006/relationships" r:id="rId2"/>
          </a:graphicData>
        </a:graphic>
      </p:graphicFrame>
      <p:pic>
        <p:nvPicPr>
          <p:cNvPr id="2" name="Imagen 1"/>
          <p:cNvPicPr>
            <a:picLocks noChangeAspect="1"/>
          </p:cNvPicPr>
          <p:nvPr/>
        </p:nvPicPr>
        <p:blipFill rotWithShape="1">
          <a:blip r:embed="rId3"/>
          <a:srcRect l="34823" t="32350" r="14696" b="26804"/>
          <a:stretch/>
        </p:blipFill>
        <p:spPr>
          <a:xfrm>
            <a:off x="92907" y="1764405"/>
            <a:ext cx="6220496" cy="2987900"/>
          </a:xfrm>
          <a:prstGeom prst="rect">
            <a:avLst/>
          </a:prstGeom>
          <a:ln>
            <a:solidFill>
              <a:schemeClr val="tx1"/>
            </a:solidFill>
          </a:ln>
        </p:spPr>
      </p:pic>
    </p:spTree>
    <p:extLst>
      <p:ext uri="{BB962C8B-B14F-4D97-AF65-F5344CB8AC3E}">
        <p14:creationId xmlns:p14="http://schemas.microsoft.com/office/powerpoint/2010/main" val="12530279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171942"/>
            <a:ext cx="9520451" cy="575033"/>
          </a:xfrm>
        </p:spPr>
        <p:txBody>
          <a:bodyPr>
            <a:normAutofit fontScale="90000"/>
          </a:bodyPr>
          <a:lstStyle/>
          <a:p>
            <a:r>
              <a:rPr lang="es-EC" b="1" dirty="0" smtClean="0">
                <a:latin typeface="Times New Roman" panose="02020603050405020304" pitchFamily="18" charset="0"/>
                <a:cs typeface="Times New Roman" panose="02020603050405020304" pitchFamily="18" charset="0"/>
              </a:rPr>
              <a:t>Sistema Sociocultural</a:t>
            </a:r>
            <a:endParaRPr lang="es-EC" b="1"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645017" y="914154"/>
            <a:ext cx="6386848" cy="5344978"/>
          </a:xfrm>
          <a:prstGeom prst="rect">
            <a:avLst/>
          </a:prstGeom>
          <a:ln>
            <a:solidFill>
              <a:schemeClr val="tx1"/>
            </a:solidFill>
          </a:ln>
        </p:spPr>
      </p:pic>
      <p:sp>
        <p:nvSpPr>
          <p:cNvPr id="7" name="Rectángulo 6"/>
          <p:cNvSpPr/>
          <p:nvPr/>
        </p:nvSpPr>
        <p:spPr>
          <a:xfrm>
            <a:off x="3838441" y="2515878"/>
            <a:ext cx="1697901" cy="246221"/>
          </a:xfrm>
          <a:prstGeom prst="rect">
            <a:avLst/>
          </a:prstGeom>
        </p:spPr>
        <p:txBody>
          <a:bodyPr wrap="none">
            <a:spAutoFit/>
          </a:bodyPr>
          <a:lstStyle/>
          <a:p>
            <a:r>
              <a:rPr lang="es-EC" sz="1000" i="1" dirty="0"/>
              <a:t>Parque Nacional </a:t>
            </a:r>
            <a:r>
              <a:rPr lang="es-EC" sz="1000" i="1" dirty="0" smtClean="0"/>
              <a:t>Llanganates</a:t>
            </a:r>
            <a:endParaRPr lang="es-EC" sz="1000" i="1" dirty="0"/>
          </a:p>
        </p:txBody>
      </p:sp>
      <p:sp>
        <p:nvSpPr>
          <p:cNvPr id="8" name="15 Rectángulo"/>
          <p:cNvSpPr/>
          <p:nvPr/>
        </p:nvSpPr>
        <p:spPr>
          <a:xfrm>
            <a:off x="7593622" y="193941"/>
            <a:ext cx="2623297" cy="523220"/>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400" b="1" dirty="0" smtClean="0">
                <a:latin typeface="Times New Roman" pitchFamily="18" charset="0"/>
                <a:cs typeface="Times New Roman" pitchFamily="18" charset="0"/>
              </a:rPr>
              <a:t>DENSIDAD POBLACIONAL </a:t>
            </a:r>
          </a:p>
          <a:p>
            <a:r>
              <a:rPr lang="es-EC" sz="1400" dirty="0" smtClean="0">
                <a:latin typeface="Times New Roman" pitchFamily="18" charset="0"/>
                <a:cs typeface="Times New Roman" pitchFamily="18" charset="0"/>
              </a:rPr>
              <a:t>140,67  </a:t>
            </a:r>
            <a:r>
              <a:rPr lang="es-EC" sz="1400" dirty="0">
                <a:latin typeface="Times New Roman" pitchFamily="18" charset="0"/>
                <a:cs typeface="Times New Roman" pitchFamily="18" charset="0"/>
              </a:rPr>
              <a:t>(hab/ km2)</a:t>
            </a:r>
          </a:p>
        </p:txBody>
      </p:sp>
      <p:sp>
        <p:nvSpPr>
          <p:cNvPr id="9" name="16 Rectángulo"/>
          <p:cNvSpPr/>
          <p:nvPr/>
        </p:nvSpPr>
        <p:spPr>
          <a:xfrm>
            <a:off x="7593622" y="883103"/>
            <a:ext cx="2630343" cy="73866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EC" sz="1400" b="1" dirty="0" smtClean="0">
                <a:latin typeface="Times New Roman" pitchFamily="18" charset="0"/>
                <a:cs typeface="Times New Roman" pitchFamily="18" charset="0"/>
              </a:rPr>
              <a:t>EDUCACION</a:t>
            </a:r>
          </a:p>
          <a:p>
            <a:r>
              <a:rPr lang="es-EC" sz="1400" dirty="0" smtClean="0">
                <a:latin typeface="Times New Roman" pitchFamily="18" charset="0"/>
                <a:cs typeface="Times New Roman" pitchFamily="18" charset="0"/>
              </a:rPr>
              <a:t>9,11% de la población mayor a 15 años es analfabeta</a:t>
            </a:r>
            <a:endParaRPr lang="es-EC" sz="1400" dirty="0">
              <a:latin typeface="Times New Roman" pitchFamily="18" charset="0"/>
              <a:cs typeface="Times New Roman" pitchFamily="18" charset="0"/>
            </a:endParaRPr>
          </a:p>
        </p:txBody>
      </p:sp>
      <p:sp>
        <p:nvSpPr>
          <p:cNvPr id="10" name="17 Rectángulo"/>
          <p:cNvSpPr/>
          <p:nvPr/>
        </p:nvSpPr>
        <p:spPr>
          <a:xfrm>
            <a:off x="7611416" y="1744619"/>
            <a:ext cx="2612549" cy="73866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s-EC" sz="1400" b="1" dirty="0" smtClean="0">
                <a:latin typeface="Times New Roman" pitchFamily="18" charset="0"/>
                <a:cs typeface="Times New Roman" pitchFamily="18" charset="0"/>
              </a:rPr>
              <a:t>SALUD</a:t>
            </a:r>
          </a:p>
          <a:p>
            <a:r>
              <a:rPr lang="es-EC" sz="1400" dirty="0" smtClean="0">
                <a:latin typeface="Times New Roman" pitchFamily="18" charset="0"/>
                <a:cs typeface="Times New Roman" pitchFamily="18" charset="0"/>
              </a:rPr>
              <a:t>48,34% de la población posee desnutrición infantil crónica</a:t>
            </a:r>
            <a:endParaRPr lang="es-EC" sz="1400" dirty="0">
              <a:latin typeface="Times New Roman" pitchFamily="18" charset="0"/>
              <a:cs typeface="Times New Roman" pitchFamily="18" charset="0"/>
            </a:endParaRPr>
          </a:p>
        </p:txBody>
      </p:sp>
      <p:sp>
        <p:nvSpPr>
          <p:cNvPr id="11" name="18 Rectángulo"/>
          <p:cNvSpPr/>
          <p:nvPr/>
        </p:nvSpPr>
        <p:spPr>
          <a:xfrm>
            <a:off x="7593622" y="3317069"/>
            <a:ext cx="2636843" cy="73866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sz="1400" b="1" dirty="0" smtClean="0">
                <a:latin typeface="Times New Roman" pitchFamily="18" charset="0"/>
                <a:cs typeface="Times New Roman" pitchFamily="18" charset="0"/>
              </a:rPr>
              <a:t>POBREZA</a:t>
            </a:r>
          </a:p>
          <a:p>
            <a:r>
              <a:rPr lang="es-EC" sz="1400" dirty="0" smtClean="0">
                <a:latin typeface="Times New Roman" pitchFamily="18" charset="0"/>
                <a:cs typeface="Times New Roman" pitchFamily="18" charset="0"/>
              </a:rPr>
              <a:t>El </a:t>
            </a:r>
            <a:r>
              <a:rPr lang="es-EC" sz="1400" dirty="0">
                <a:latin typeface="Times New Roman" pitchFamily="18" charset="0"/>
                <a:cs typeface="Times New Roman" pitchFamily="18" charset="0"/>
              </a:rPr>
              <a:t>porcentaje de población </a:t>
            </a:r>
            <a:r>
              <a:rPr lang="es-EC" sz="1400" dirty="0" smtClean="0">
                <a:latin typeface="Times New Roman" pitchFamily="18" charset="0"/>
                <a:cs typeface="Times New Roman" pitchFamily="18" charset="0"/>
              </a:rPr>
              <a:t>con pobreza por NBI es </a:t>
            </a:r>
            <a:r>
              <a:rPr lang="es-EC" sz="1400" dirty="0">
                <a:latin typeface="Times New Roman" pitchFamily="18" charset="0"/>
                <a:cs typeface="Times New Roman" pitchFamily="18" charset="0"/>
              </a:rPr>
              <a:t>de </a:t>
            </a:r>
            <a:r>
              <a:rPr lang="es-EC" sz="1400" dirty="0" smtClean="0">
                <a:latin typeface="Times New Roman" pitchFamily="18" charset="0"/>
                <a:cs typeface="Times New Roman" pitchFamily="18" charset="0"/>
              </a:rPr>
              <a:t>73,90%</a:t>
            </a:r>
            <a:endParaRPr lang="es-EC" sz="1400" dirty="0">
              <a:latin typeface="Times New Roman" pitchFamily="18" charset="0"/>
              <a:cs typeface="Times New Roman" pitchFamily="18" charset="0"/>
            </a:endParaRPr>
          </a:p>
        </p:txBody>
      </p:sp>
      <p:sp>
        <p:nvSpPr>
          <p:cNvPr id="13" name="21 Rectángulo"/>
          <p:cNvSpPr/>
          <p:nvPr/>
        </p:nvSpPr>
        <p:spPr>
          <a:xfrm>
            <a:off x="7593516" y="5541485"/>
            <a:ext cx="2630449" cy="73866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EC" sz="1400" dirty="0">
                <a:latin typeface="Times New Roman" pitchFamily="18" charset="0"/>
                <a:cs typeface="Times New Roman" pitchFamily="18" charset="0"/>
              </a:rPr>
              <a:t>Existen </a:t>
            </a:r>
            <a:r>
              <a:rPr lang="es-EC" sz="1400" dirty="0" smtClean="0">
                <a:latin typeface="Times New Roman" pitchFamily="18" charset="0"/>
                <a:cs typeface="Times New Roman" pitchFamily="18" charset="0"/>
              </a:rPr>
              <a:t>156 </a:t>
            </a:r>
            <a:r>
              <a:rPr lang="es-EC" sz="1400" dirty="0">
                <a:latin typeface="Times New Roman" pitchFamily="18" charset="0"/>
                <a:cs typeface="Times New Roman" pitchFamily="18" charset="0"/>
              </a:rPr>
              <a:t>casos  de </a:t>
            </a:r>
            <a:r>
              <a:rPr lang="es-EC" sz="1400" dirty="0" smtClean="0">
                <a:latin typeface="Times New Roman" pitchFamily="18" charset="0"/>
                <a:cs typeface="Times New Roman" pitchFamily="18" charset="0"/>
              </a:rPr>
              <a:t>migración externa, </a:t>
            </a:r>
            <a:r>
              <a:rPr lang="es-EC" sz="1400" dirty="0">
                <a:latin typeface="Times New Roman" pitchFamily="18" charset="0"/>
                <a:cs typeface="Times New Roman" pitchFamily="18" charset="0"/>
              </a:rPr>
              <a:t>los cuales </a:t>
            </a:r>
            <a:r>
              <a:rPr lang="es-EC" sz="1400" dirty="0" smtClean="0">
                <a:latin typeface="Times New Roman" pitchFamily="18" charset="0"/>
                <a:cs typeface="Times New Roman" pitchFamily="18" charset="0"/>
              </a:rPr>
              <a:t> en su mayoría viaja </a:t>
            </a:r>
            <a:r>
              <a:rPr lang="es-EC" sz="1400" dirty="0">
                <a:latin typeface="Times New Roman" pitchFamily="18" charset="0"/>
                <a:cs typeface="Times New Roman" pitchFamily="18" charset="0"/>
              </a:rPr>
              <a:t>por motivo de trabajo</a:t>
            </a:r>
          </a:p>
        </p:txBody>
      </p:sp>
      <p:pic>
        <p:nvPicPr>
          <p:cNvPr id="14" name="Imagen 13"/>
          <p:cNvPicPr>
            <a:picLocks noChangeAspect="1"/>
          </p:cNvPicPr>
          <p:nvPr/>
        </p:nvPicPr>
        <p:blipFill rotWithShape="1">
          <a:blip r:embed="rId3"/>
          <a:srcRect l="2660" t="62624" r="29860" b="1702"/>
          <a:stretch/>
        </p:blipFill>
        <p:spPr>
          <a:xfrm>
            <a:off x="867608" y="4774969"/>
            <a:ext cx="1552501" cy="1243570"/>
          </a:xfrm>
          <a:prstGeom prst="rect">
            <a:avLst/>
          </a:prstGeom>
          <a:solidFill>
            <a:schemeClr val="bg1"/>
          </a:solidFill>
          <a:ln>
            <a:solidFill>
              <a:schemeClr val="bg1"/>
            </a:solidFill>
          </a:ln>
        </p:spPr>
      </p:pic>
      <p:pic>
        <p:nvPicPr>
          <p:cNvPr id="15" name="Imagen 14"/>
          <p:cNvPicPr>
            <a:picLocks noChangeAspect="1"/>
          </p:cNvPicPr>
          <p:nvPr/>
        </p:nvPicPr>
        <p:blipFill rotWithShape="1">
          <a:blip r:embed="rId3"/>
          <a:srcRect b="67941"/>
          <a:stretch/>
        </p:blipFill>
        <p:spPr>
          <a:xfrm>
            <a:off x="4437089" y="4715645"/>
            <a:ext cx="2305990" cy="1302894"/>
          </a:xfrm>
          <a:prstGeom prst="rect">
            <a:avLst/>
          </a:prstGeom>
          <a:solidFill>
            <a:schemeClr val="bg1"/>
          </a:solidFill>
        </p:spPr>
      </p:pic>
      <p:sp>
        <p:nvSpPr>
          <p:cNvPr id="16" name="17 Rectángulo"/>
          <p:cNvSpPr/>
          <p:nvPr/>
        </p:nvSpPr>
        <p:spPr>
          <a:xfrm>
            <a:off x="7611416" y="2627907"/>
            <a:ext cx="2612549"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s-EC" sz="1400" dirty="0" smtClean="0">
                <a:latin typeface="Times New Roman" pitchFamily="18" charset="0"/>
                <a:cs typeface="Times New Roman" pitchFamily="18" charset="0"/>
              </a:rPr>
              <a:t>En el cantón existen 1,56 médicos por cada 1000 habitantes</a:t>
            </a:r>
            <a:endParaRPr lang="es-EC" sz="1400" dirty="0">
              <a:latin typeface="Times New Roman" pitchFamily="18" charset="0"/>
              <a:cs typeface="Times New Roman" pitchFamily="18" charset="0"/>
            </a:endParaRPr>
          </a:p>
        </p:txBody>
      </p:sp>
      <p:sp>
        <p:nvSpPr>
          <p:cNvPr id="17" name="20 Rectángulo"/>
          <p:cNvSpPr/>
          <p:nvPr/>
        </p:nvSpPr>
        <p:spPr>
          <a:xfrm>
            <a:off x="7593622" y="4216225"/>
            <a:ext cx="2643995" cy="307777"/>
          </a:xfrm>
          <a:prstGeom prst="rect">
            <a:avLst/>
          </a:prstGeom>
          <a:solidFill>
            <a:schemeClr val="bg1">
              <a:lumMod val="65000"/>
            </a:schemeClr>
          </a:solidFill>
        </p:spPr>
        <p:style>
          <a:lnRef idx="1">
            <a:schemeClr val="dk1"/>
          </a:lnRef>
          <a:fillRef idx="2">
            <a:schemeClr val="dk1"/>
          </a:fillRef>
          <a:effectRef idx="1">
            <a:schemeClr val="dk1"/>
          </a:effectRef>
          <a:fontRef idx="minor">
            <a:schemeClr val="dk1"/>
          </a:fontRef>
        </p:style>
        <p:txBody>
          <a:bodyPr wrap="square">
            <a:spAutoFit/>
          </a:bodyPr>
          <a:lstStyle/>
          <a:p>
            <a:r>
              <a:rPr lang="es-EC" sz="1400" dirty="0" smtClean="0">
                <a:latin typeface="Times New Roman" pitchFamily="18" charset="0"/>
                <a:cs typeface="Times New Roman" pitchFamily="18" charset="0"/>
              </a:rPr>
              <a:t>Existe 1 UPC</a:t>
            </a:r>
            <a:endParaRPr lang="es-EC" sz="1400" dirty="0">
              <a:latin typeface="Times New Roman" pitchFamily="18" charset="0"/>
              <a:cs typeface="Times New Roman" pitchFamily="18" charset="0"/>
            </a:endParaRPr>
          </a:p>
        </p:txBody>
      </p:sp>
      <p:sp>
        <p:nvSpPr>
          <p:cNvPr id="18" name="20 Rectángulo"/>
          <p:cNvSpPr/>
          <p:nvPr/>
        </p:nvSpPr>
        <p:spPr>
          <a:xfrm>
            <a:off x="7611416" y="4658090"/>
            <a:ext cx="2612549" cy="738664"/>
          </a:xfrm>
          <a:prstGeom prst="rect">
            <a:avLst/>
          </a:prstGeom>
          <a:solidFill>
            <a:schemeClr val="bg1">
              <a:lumMod val="65000"/>
            </a:schemeClr>
          </a:solidFill>
        </p:spPr>
        <p:style>
          <a:lnRef idx="1">
            <a:schemeClr val="dk1"/>
          </a:lnRef>
          <a:fillRef idx="2">
            <a:schemeClr val="dk1"/>
          </a:fillRef>
          <a:effectRef idx="1">
            <a:schemeClr val="dk1"/>
          </a:effectRef>
          <a:fontRef idx="minor">
            <a:schemeClr val="dk1"/>
          </a:fontRef>
        </p:style>
        <p:txBody>
          <a:bodyPr wrap="square">
            <a:spAutoFit/>
          </a:bodyPr>
          <a:lstStyle/>
          <a:p>
            <a:r>
              <a:rPr lang="es-EC" sz="1400" b="1" dirty="0" smtClean="0">
                <a:latin typeface="Times New Roman" pitchFamily="18" charset="0"/>
                <a:cs typeface="Times New Roman" pitchFamily="18" charset="0"/>
              </a:rPr>
              <a:t>ESPACIO PÚBLICO</a:t>
            </a:r>
          </a:p>
          <a:p>
            <a:r>
              <a:rPr lang="es-EC" sz="1400" dirty="0" smtClean="0">
                <a:latin typeface="Times New Roman" pitchFamily="18" charset="0"/>
                <a:cs typeface="Times New Roman" pitchFamily="18" charset="0"/>
              </a:rPr>
              <a:t>Cada habitante posee 5,46 m2 de áreas verdes y espacios públicos</a:t>
            </a:r>
            <a:endParaRPr lang="es-EC" sz="1400" dirty="0">
              <a:latin typeface="Times New Roman" pitchFamily="18" charset="0"/>
              <a:cs typeface="Times New Roman" pitchFamily="18" charset="0"/>
            </a:endParaRPr>
          </a:p>
        </p:txBody>
      </p:sp>
    </p:spTree>
    <p:extLst>
      <p:ext uri="{BB962C8B-B14F-4D97-AF65-F5344CB8AC3E}">
        <p14:creationId xmlns:p14="http://schemas.microsoft.com/office/powerpoint/2010/main" val="293915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2"/>
          <a:stretch>
            <a:fillRect/>
          </a:stretch>
        </p:blipFill>
        <p:spPr>
          <a:xfrm>
            <a:off x="578868" y="746975"/>
            <a:ext cx="6364726" cy="5514890"/>
          </a:xfrm>
          <a:prstGeom prst="rect">
            <a:avLst/>
          </a:prstGeom>
          <a:ln>
            <a:solidFill>
              <a:schemeClr val="tx1"/>
            </a:solidFill>
          </a:ln>
        </p:spPr>
      </p:pic>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71880">
            <a:off x="8770858" y="4839512"/>
            <a:ext cx="1635642" cy="156805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8950" y="266787"/>
            <a:ext cx="2188191" cy="15700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31282">
            <a:off x="7315323" y="2211145"/>
            <a:ext cx="2188191" cy="210160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1" name="1 Título"/>
          <p:cNvSpPr>
            <a:spLocks noGrp="1"/>
          </p:cNvSpPr>
          <p:nvPr>
            <p:ph type="title"/>
          </p:nvPr>
        </p:nvSpPr>
        <p:spPr>
          <a:xfrm>
            <a:off x="838200" y="171942"/>
            <a:ext cx="9520451" cy="575033"/>
          </a:xfrm>
        </p:spPr>
        <p:txBody>
          <a:bodyPr>
            <a:normAutofit fontScale="90000"/>
          </a:bodyPr>
          <a:lstStyle/>
          <a:p>
            <a:r>
              <a:rPr lang="es-EC" b="1" dirty="0" smtClean="0">
                <a:latin typeface="Times New Roman" panose="02020603050405020304" pitchFamily="18" charset="0"/>
                <a:cs typeface="Times New Roman" panose="02020603050405020304" pitchFamily="18" charset="0"/>
              </a:rPr>
              <a:t>Sistema Sociocultural</a:t>
            </a:r>
            <a:endParaRPr lang="es-EC" b="1" dirty="0">
              <a:latin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0629" y="4783019"/>
            <a:ext cx="1793706" cy="14788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2" name="CuadroTexto 11"/>
          <p:cNvSpPr txBox="1"/>
          <p:nvPr/>
        </p:nvSpPr>
        <p:spPr>
          <a:xfrm>
            <a:off x="9741684" y="1304251"/>
            <a:ext cx="2138855" cy="369332"/>
          </a:xfrm>
          <a:prstGeom prst="rect">
            <a:avLst/>
          </a:prstGeom>
          <a:noFill/>
        </p:spPr>
        <p:txBody>
          <a:bodyPr wrap="none" rtlCol="0">
            <a:spAutoFit/>
          </a:bodyPr>
          <a:lstStyle/>
          <a:p>
            <a:r>
              <a:rPr lang="es-EC" i="1" dirty="0" smtClean="0"/>
              <a:t>-Señor del Terremoto</a:t>
            </a:r>
            <a:endParaRPr lang="es-EC" i="1" dirty="0"/>
          </a:p>
        </p:txBody>
      </p:sp>
      <p:sp>
        <p:nvSpPr>
          <p:cNvPr id="13" name="CuadroTexto 12"/>
          <p:cNvSpPr txBox="1"/>
          <p:nvPr/>
        </p:nvSpPr>
        <p:spPr>
          <a:xfrm>
            <a:off x="9786970" y="2045691"/>
            <a:ext cx="1584088" cy="646331"/>
          </a:xfrm>
          <a:prstGeom prst="rect">
            <a:avLst/>
          </a:prstGeom>
          <a:noFill/>
        </p:spPr>
        <p:txBody>
          <a:bodyPr wrap="none" rtlCol="0">
            <a:spAutoFit/>
          </a:bodyPr>
          <a:lstStyle/>
          <a:p>
            <a:r>
              <a:rPr lang="es-EC" i="1" dirty="0" smtClean="0"/>
              <a:t>-Arepas</a:t>
            </a:r>
          </a:p>
          <a:p>
            <a:r>
              <a:rPr lang="es-EC" i="1" dirty="0" smtClean="0"/>
              <a:t>-Chicha de Uva</a:t>
            </a:r>
            <a:endParaRPr lang="es-EC" i="1" dirty="0"/>
          </a:p>
        </p:txBody>
      </p:sp>
      <p:sp>
        <p:nvSpPr>
          <p:cNvPr id="14" name="CuadroTexto 13"/>
          <p:cNvSpPr txBox="1"/>
          <p:nvPr/>
        </p:nvSpPr>
        <p:spPr>
          <a:xfrm>
            <a:off x="9741683" y="3880689"/>
            <a:ext cx="2540567" cy="369332"/>
          </a:xfrm>
          <a:prstGeom prst="rect">
            <a:avLst/>
          </a:prstGeom>
          <a:noFill/>
        </p:spPr>
        <p:txBody>
          <a:bodyPr wrap="none" rtlCol="0">
            <a:spAutoFit/>
          </a:bodyPr>
          <a:lstStyle/>
          <a:p>
            <a:r>
              <a:rPr lang="es-EC" i="1" dirty="0" smtClean="0"/>
              <a:t>-Fiestas de Cantonización</a:t>
            </a:r>
            <a:endParaRPr lang="es-EC" i="1" dirty="0"/>
          </a:p>
        </p:txBody>
      </p:sp>
      <p:pic>
        <p:nvPicPr>
          <p:cNvPr id="16" name="Imagen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8318" y="4525620"/>
            <a:ext cx="1604313" cy="15480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Imagen 17"/>
          <p:cNvPicPr>
            <a:picLocks noChangeAspect="1"/>
          </p:cNvPicPr>
          <p:nvPr/>
        </p:nvPicPr>
        <p:blipFill rotWithShape="1">
          <a:blip r:embed="rId8"/>
          <a:srcRect t="31759" r="28027" b="37676"/>
          <a:stretch/>
        </p:blipFill>
        <p:spPr>
          <a:xfrm>
            <a:off x="4761727" y="4848310"/>
            <a:ext cx="1904359" cy="1225331"/>
          </a:xfrm>
          <a:prstGeom prst="rect">
            <a:avLst/>
          </a:prstGeom>
          <a:solidFill>
            <a:schemeClr val="bg1"/>
          </a:solidFill>
        </p:spPr>
      </p:pic>
      <p:pic>
        <p:nvPicPr>
          <p:cNvPr id="19" name="Imagen 18"/>
          <p:cNvPicPr>
            <a:picLocks noChangeAspect="1"/>
          </p:cNvPicPr>
          <p:nvPr/>
        </p:nvPicPr>
        <p:blipFill rotWithShape="1">
          <a:blip r:embed="rId8"/>
          <a:srcRect t="62624" r="29860"/>
          <a:stretch/>
        </p:blipFill>
        <p:spPr>
          <a:xfrm>
            <a:off x="838200" y="4848310"/>
            <a:ext cx="1669956" cy="1198451"/>
          </a:xfrm>
          <a:prstGeom prst="rect">
            <a:avLst/>
          </a:prstGeom>
          <a:solidFill>
            <a:schemeClr val="bg1"/>
          </a:solidFill>
          <a:ln>
            <a:solidFill>
              <a:schemeClr val="bg1"/>
            </a:solidFill>
          </a:ln>
        </p:spPr>
      </p:pic>
    </p:spTree>
    <p:extLst>
      <p:ext uri="{BB962C8B-B14F-4D97-AF65-F5344CB8AC3E}">
        <p14:creationId xmlns:p14="http://schemas.microsoft.com/office/powerpoint/2010/main" val="1392501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990600" y="517525"/>
            <a:ext cx="9520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smtClean="0">
                <a:latin typeface="Times New Roman" panose="02020603050405020304" pitchFamily="18" charset="0"/>
                <a:cs typeface="Times New Roman" panose="02020603050405020304" pitchFamily="18" charset="0"/>
              </a:rPr>
              <a:t>Sistema Sociocultural</a:t>
            </a:r>
            <a:endParaRPr lang="es-EC" b="1" dirty="0">
              <a:latin typeface="Times New Roman" panose="02020603050405020304" pitchFamily="18" charset="0"/>
              <a:cs typeface="Times New Roman" panose="02020603050405020304" pitchFamily="18" charset="0"/>
            </a:endParaRPr>
          </a:p>
        </p:txBody>
      </p:sp>
      <p:sp>
        <p:nvSpPr>
          <p:cNvPr id="6" name="4 Rectángulo"/>
          <p:cNvSpPr/>
          <p:nvPr/>
        </p:nvSpPr>
        <p:spPr>
          <a:xfrm>
            <a:off x="6262688" y="995640"/>
            <a:ext cx="1744260"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es-EC" dirty="0" smtClean="0"/>
              <a:t>85/153 PUNTOS </a:t>
            </a:r>
            <a:endParaRPr lang="es-EC" dirty="0"/>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6430113" y="2321203"/>
            <a:ext cx="5469966" cy="3126560"/>
          </a:xfrm>
          <a:prstGeom prst="rect">
            <a:avLst/>
          </a:prstGeom>
          <a:noFill/>
        </p:spPr>
      </p:pic>
      <p:pic>
        <p:nvPicPr>
          <p:cNvPr id="2" name="Imagen 1"/>
          <p:cNvPicPr>
            <a:picLocks noChangeAspect="1"/>
          </p:cNvPicPr>
          <p:nvPr/>
        </p:nvPicPr>
        <p:blipFill rotWithShape="1">
          <a:blip r:embed="rId3"/>
          <a:srcRect l="35120" t="26717" r="13805" b="27508"/>
          <a:stretch/>
        </p:blipFill>
        <p:spPr>
          <a:xfrm>
            <a:off x="90152" y="2321203"/>
            <a:ext cx="6205019" cy="3126560"/>
          </a:xfrm>
          <a:prstGeom prst="rect">
            <a:avLst/>
          </a:prstGeom>
          <a:ln>
            <a:solidFill>
              <a:schemeClr val="tx1"/>
            </a:solidFill>
          </a:ln>
        </p:spPr>
      </p:pic>
    </p:spTree>
    <p:extLst>
      <p:ext uri="{BB962C8B-B14F-4D97-AF65-F5344CB8AC3E}">
        <p14:creationId xmlns:p14="http://schemas.microsoft.com/office/powerpoint/2010/main" val="18667389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2836"/>
            <a:ext cx="9520451" cy="774127"/>
          </a:xfrm>
        </p:spPr>
        <p:txBody>
          <a:bodyPr/>
          <a:lstStyle/>
          <a:p>
            <a:r>
              <a:rPr lang="es-EC" b="1" dirty="0" smtClean="0">
                <a:latin typeface="Times New Roman" panose="02020603050405020304" pitchFamily="18" charset="0"/>
                <a:cs typeface="Times New Roman" panose="02020603050405020304" pitchFamily="18" charset="0"/>
              </a:rPr>
              <a:t>Sistema Económico</a:t>
            </a:r>
            <a:endParaRPr lang="es-EC" b="1"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838200" y="776963"/>
            <a:ext cx="6232131" cy="5400000"/>
          </a:xfrm>
          <a:prstGeom prst="rect">
            <a:avLst/>
          </a:prstGeom>
          <a:ln>
            <a:solidFill>
              <a:schemeClr val="tx1"/>
            </a:solidFill>
          </a:ln>
        </p:spPr>
      </p:pic>
      <p:pic>
        <p:nvPicPr>
          <p:cNvPr id="5" name="Marcador de contenido 4"/>
          <p:cNvPicPr>
            <a:picLocks noGrp="1" noChangeAspect="1"/>
          </p:cNvPicPr>
          <p:nvPr>
            <p:ph idx="1"/>
          </p:nvPr>
        </p:nvPicPr>
        <p:blipFill>
          <a:blip r:embed="rId3"/>
          <a:stretch>
            <a:fillRect/>
          </a:stretch>
        </p:blipFill>
        <p:spPr>
          <a:xfrm>
            <a:off x="1053864" y="4721901"/>
            <a:ext cx="1569415" cy="1260189"/>
          </a:xfrm>
          <a:prstGeom prst="rect">
            <a:avLst/>
          </a:prstGeom>
          <a:solidFill>
            <a:schemeClr val="bg1"/>
          </a:solidFill>
        </p:spPr>
      </p:pic>
      <p:sp>
        <p:nvSpPr>
          <p:cNvPr id="3" name="CuadroTexto 2"/>
          <p:cNvSpPr txBox="1"/>
          <p:nvPr/>
        </p:nvSpPr>
        <p:spPr>
          <a:xfrm>
            <a:off x="7240249" y="776963"/>
            <a:ext cx="2338466" cy="73866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sz="1400" b="1" dirty="0" smtClean="0">
                <a:solidFill>
                  <a:schemeClr val="tx1"/>
                </a:solidFill>
                <a:latin typeface="Times New Roman" panose="02020603050405020304" pitchFamily="18" charset="0"/>
                <a:cs typeface="Times New Roman" panose="02020603050405020304" pitchFamily="18" charset="0"/>
              </a:rPr>
              <a:t>PEA</a:t>
            </a:r>
          </a:p>
          <a:p>
            <a:r>
              <a:rPr lang="es-EC" sz="1400" dirty="0" smtClean="0">
                <a:solidFill>
                  <a:schemeClr val="tx1"/>
                </a:solidFill>
                <a:latin typeface="Times New Roman" panose="02020603050405020304" pitchFamily="18" charset="0"/>
                <a:cs typeface="Times New Roman" panose="02020603050405020304" pitchFamily="18" charset="0"/>
              </a:rPr>
              <a:t>60,27% de la población es económicamente activa</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8" name="CuadroTexto 7"/>
          <p:cNvSpPr txBox="1"/>
          <p:nvPr/>
        </p:nvSpPr>
        <p:spPr>
          <a:xfrm>
            <a:off x="7240249" y="1672196"/>
            <a:ext cx="2338466" cy="7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sz="1400" b="1" dirty="0" smtClean="0">
                <a:solidFill>
                  <a:schemeClr val="tx1"/>
                </a:solidFill>
                <a:latin typeface="Times New Roman" panose="02020603050405020304" pitchFamily="18" charset="0"/>
                <a:cs typeface="Times New Roman" panose="02020603050405020304" pitchFamily="18" charset="0"/>
              </a:rPr>
              <a:t>EMPLEO</a:t>
            </a:r>
          </a:p>
          <a:p>
            <a:r>
              <a:rPr lang="es-EC" sz="1400" dirty="0" smtClean="0">
                <a:solidFill>
                  <a:schemeClr val="tx1"/>
                </a:solidFill>
                <a:latin typeface="Times New Roman" panose="02020603050405020304" pitchFamily="18" charset="0"/>
                <a:cs typeface="Times New Roman" panose="02020603050405020304" pitchFamily="18" charset="0"/>
              </a:rPr>
              <a:t>2% de desempleo, 61,4% de subempleo</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9" name="CuadroTexto 8"/>
          <p:cNvSpPr txBox="1"/>
          <p:nvPr/>
        </p:nvSpPr>
        <p:spPr>
          <a:xfrm>
            <a:off x="7240249" y="2567429"/>
            <a:ext cx="2338466" cy="116955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sz="1400" b="1" dirty="0">
                <a:solidFill>
                  <a:schemeClr val="tx1"/>
                </a:solidFill>
                <a:latin typeface="Times New Roman" panose="02020603050405020304" pitchFamily="18" charset="0"/>
                <a:cs typeface="Times New Roman" panose="02020603050405020304" pitchFamily="18" charset="0"/>
              </a:rPr>
              <a:t>SECTORES ECONÓMICOS</a:t>
            </a:r>
          </a:p>
          <a:p>
            <a:r>
              <a:rPr lang="es-EC" sz="1400" dirty="0" smtClean="0">
                <a:solidFill>
                  <a:schemeClr val="tx1"/>
                </a:solidFill>
                <a:latin typeface="Times New Roman" panose="02020603050405020304" pitchFamily="18" charset="0"/>
                <a:cs typeface="Times New Roman" panose="02020603050405020304" pitchFamily="18" charset="0"/>
              </a:rPr>
              <a:t>El sector de mayor presencia es el primario 69,3% de la PEA</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11" name="CuadroTexto 10"/>
          <p:cNvSpPr txBox="1"/>
          <p:nvPr/>
        </p:nvSpPr>
        <p:spPr>
          <a:xfrm>
            <a:off x="7240249" y="3826668"/>
            <a:ext cx="2338466"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sz="1400" b="1" dirty="0" smtClean="0">
                <a:solidFill>
                  <a:schemeClr val="tx1"/>
                </a:solidFill>
                <a:latin typeface="Times New Roman" panose="02020603050405020304" pitchFamily="18" charset="0"/>
                <a:cs typeface="Times New Roman" panose="02020603050405020304" pitchFamily="18" charset="0"/>
              </a:rPr>
              <a:t>PRINCIPALES ACTIVIDADES</a:t>
            </a:r>
          </a:p>
        </p:txBody>
      </p:sp>
      <p:pic>
        <p:nvPicPr>
          <p:cNvPr id="6" name="Imagen 5"/>
          <p:cNvPicPr/>
          <p:nvPr/>
        </p:nvPicPr>
        <p:blipFill rotWithShape="1">
          <a:blip r:embed="rId4"/>
          <a:srcRect l="41142" t="18906" r="14173" b="41179"/>
          <a:stretch/>
        </p:blipFill>
        <p:spPr bwMode="auto">
          <a:xfrm>
            <a:off x="7187783" y="776963"/>
            <a:ext cx="4781863" cy="2960017"/>
          </a:xfrm>
          <a:prstGeom prst="rect">
            <a:avLst/>
          </a:prstGeom>
          <a:ln w="3175">
            <a:solidFill>
              <a:schemeClr val="bg1">
                <a:lumMod val="65000"/>
              </a:schemeClr>
            </a:solidFill>
          </a:ln>
          <a:extLst>
            <a:ext uri="{53640926-AAD7-44D8-BBD7-CCE9431645EC}">
              <a14:shadowObscured xmlns:a14="http://schemas.microsoft.com/office/drawing/2010/main"/>
            </a:ext>
          </a:extLst>
        </p:spPr>
      </p:pic>
      <p:sp>
        <p:nvSpPr>
          <p:cNvPr id="12" name="CuadroTexto 11"/>
          <p:cNvSpPr txBox="1"/>
          <p:nvPr/>
        </p:nvSpPr>
        <p:spPr>
          <a:xfrm>
            <a:off x="7240248" y="4511107"/>
            <a:ext cx="233846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1400" b="1" dirty="0" smtClean="0">
                <a:solidFill>
                  <a:schemeClr val="tx1"/>
                </a:solidFill>
                <a:latin typeface="Times New Roman" panose="02020603050405020304" pitchFamily="18" charset="0"/>
                <a:cs typeface="Times New Roman" panose="02020603050405020304" pitchFamily="18" charset="0"/>
              </a:rPr>
              <a:t>NÚMERO DE ESTABLECIMIENTOS</a:t>
            </a:r>
          </a:p>
        </p:txBody>
      </p:sp>
      <p:graphicFrame>
        <p:nvGraphicFramePr>
          <p:cNvPr id="7" name="Gráfico 6"/>
          <p:cNvGraphicFramePr/>
          <p:nvPr>
            <p:extLst>
              <p:ext uri="{D42A27DB-BD31-4B8C-83A1-F6EECF244321}">
                <p14:modId xmlns:p14="http://schemas.microsoft.com/office/powerpoint/2010/main" val="1932195444"/>
              </p:ext>
            </p:extLst>
          </p:nvPr>
        </p:nvGraphicFramePr>
        <p:xfrm>
          <a:off x="7232752" y="4349888"/>
          <a:ext cx="4859755" cy="241960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8249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25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1" grpId="0" animBg="1"/>
      <p:bldP spid="12" grpId="0" animBg="1"/>
      <p:bldGraphic spid="7" grpId="0">
        <p:bldAsOne/>
      </p:bldGraphic>
      <p:bldGraphic spid="7" grpId="1">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031935" y="0"/>
            <a:ext cx="9520451" cy="7741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dirty="0" smtClean="0">
                <a:latin typeface="Times New Roman" panose="02020603050405020304" pitchFamily="18" charset="0"/>
                <a:cs typeface="Times New Roman" panose="02020603050405020304" pitchFamily="18" charset="0"/>
              </a:rPr>
              <a:t>Sistema Económico</a:t>
            </a:r>
            <a:endParaRPr lang="es-EC" b="1" dirty="0">
              <a:latin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a:blip r:embed="rId2"/>
          <a:stretch>
            <a:fillRect/>
          </a:stretch>
        </p:blipFill>
        <p:spPr>
          <a:xfrm>
            <a:off x="1031935" y="774127"/>
            <a:ext cx="6220535" cy="5400000"/>
          </a:xfrm>
          <a:prstGeom prst="rect">
            <a:avLst/>
          </a:prstGeom>
          <a:ln>
            <a:solidFill>
              <a:schemeClr val="tx1"/>
            </a:solidFill>
          </a:ln>
        </p:spPr>
      </p:pic>
      <p:pic>
        <p:nvPicPr>
          <p:cNvPr id="12" name="Imagen 11"/>
          <p:cNvPicPr>
            <a:picLocks noChangeAspect="1"/>
          </p:cNvPicPr>
          <p:nvPr/>
        </p:nvPicPr>
        <p:blipFill rotWithShape="1">
          <a:blip r:embed="rId3"/>
          <a:srcRect r="1808" b="21999"/>
          <a:stretch/>
        </p:blipFill>
        <p:spPr>
          <a:xfrm>
            <a:off x="5792160" y="4790083"/>
            <a:ext cx="1217365" cy="1164266"/>
          </a:xfrm>
          <a:prstGeom prst="rect">
            <a:avLst/>
          </a:prstGeom>
          <a:solidFill>
            <a:schemeClr val="bg1"/>
          </a:solidFill>
        </p:spPr>
      </p:pic>
      <p:grpSp>
        <p:nvGrpSpPr>
          <p:cNvPr id="3" name="Grupo 2"/>
          <p:cNvGrpSpPr/>
          <p:nvPr/>
        </p:nvGrpSpPr>
        <p:grpSpPr>
          <a:xfrm>
            <a:off x="7525062" y="590787"/>
            <a:ext cx="4469016" cy="2814132"/>
            <a:chOff x="7525062" y="590787"/>
            <a:chExt cx="4469016" cy="2814132"/>
          </a:xfrm>
        </p:grpSpPr>
        <p:graphicFrame>
          <p:nvGraphicFramePr>
            <p:cNvPr id="8" name="Gráfico 7"/>
            <p:cNvGraphicFramePr>
              <a:graphicFrameLocks/>
            </p:cNvGraphicFramePr>
            <p:nvPr>
              <p:extLst>
                <p:ext uri="{D42A27DB-BD31-4B8C-83A1-F6EECF244321}">
                  <p14:modId xmlns:p14="http://schemas.microsoft.com/office/powerpoint/2010/main" val="110256855"/>
                </p:ext>
              </p:extLst>
            </p:nvPr>
          </p:nvGraphicFramePr>
          <p:xfrm>
            <a:off x="7525062" y="956120"/>
            <a:ext cx="4469016" cy="2448799"/>
          </p:xfrm>
          <a:graphic>
            <a:graphicData uri="http://schemas.openxmlformats.org/drawingml/2006/chart">
              <c:chart xmlns:c="http://schemas.openxmlformats.org/drawingml/2006/chart" xmlns:r="http://schemas.openxmlformats.org/officeDocument/2006/relationships" r:id="rId4"/>
            </a:graphicData>
          </a:graphic>
        </p:graphicFrame>
        <p:sp>
          <p:nvSpPr>
            <p:cNvPr id="9" name="CuadroTexto 8"/>
            <p:cNvSpPr txBox="1"/>
            <p:nvPr/>
          </p:nvSpPr>
          <p:spPr>
            <a:xfrm>
              <a:off x="7530790" y="590787"/>
              <a:ext cx="2608289" cy="30777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sz="1400" b="1" dirty="0" smtClean="0">
                  <a:solidFill>
                    <a:schemeClr val="tx1"/>
                  </a:solidFill>
                  <a:latin typeface="Times New Roman" panose="02020603050405020304" pitchFamily="18" charset="0"/>
                  <a:cs typeface="Times New Roman" panose="02020603050405020304" pitchFamily="18" charset="0"/>
                </a:rPr>
                <a:t>PRINCIPALES PRODUCTOS</a:t>
              </a:r>
              <a:endParaRPr lang="es-EC" sz="1400" dirty="0">
                <a:solidFill>
                  <a:schemeClr val="tx1"/>
                </a:solidFill>
                <a:latin typeface="Times New Roman" panose="02020603050405020304" pitchFamily="18" charset="0"/>
                <a:cs typeface="Times New Roman" panose="02020603050405020304" pitchFamily="18" charset="0"/>
              </a:endParaRPr>
            </a:p>
          </p:txBody>
        </p:sp>
      </p:grpSp>
      <p:grpSp>
        <p:nvGrpSpPr>
          <p:cNvPr id="14" name="Grupo 13"/>
          <p:cNvGrpSpPr/>
          <p:nvPr/>
        </p:nvGrpSpPr>
        <p:grpSpPr>
          <a:xfrm>
            <a:off x="7456234" y="1364914"/>
            <a:ext cx="2887376" cy="1172981"/>
            <a:chOff x="7530788" y="3474127"/>
            <a:chExt cx="2887376" cy="1172981"/>
          </a:xfrm>
        </p:grpSpPr>
        <p:sp>
          <p:nvSpPr>
            <p:cNvPr id="11" name="CuadroTexto 10"/>
            <p:cNvSpPr txBox="1"/>
            <p:nvPr/>
          </p:nvSpPr>
          <p:spPr>
            <a:xfrm>
              <a:off x="7530789" y="3474127"/>
              <a:ext cx="2887375" cy="30777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sz="1400" b="1" dirty="0" smtClean="0">
                  <a:solidFill>
                    <a:schemeClr val="tx1"/>
                  </a:solidFill>
                  <a:latin typeface="Times New Roman" panose="02020603050405020304" pitchFamily="18" charset="0"/>
                  <a:cs typeface="Times New Roman" panose="02020603050405020304" pitchFamily="18" charset="0"/>
                </a:rPr>
                <a:t>FACTORES DE PRODUCCION</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13" name="CuadroTexto 12"/>
            <p:cNvSpPr txBox="1"/>
            <p:nvPr/>
          </p:nvSpPr>
          <p:spPr>
            <a:xfrm>
              <a:off x="7530788" y="3908444"/>
              <a:ext cx="2887375" cy="73866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just"/>
              <a:r>
                <a:rPr lang="es-EC" sz="1400" dirty="0" smtClean="0">
                  <a:solidFill>
                    <a:schemeClr val="tx1"/>
                  </a:solidFill>
                  <a:latin typeface="Times New Roman" panose="02020603050405020304" pitchFamily="18" charset="0"/>
                  <a:cs typeface="Times New Roman" panose="02020603050405020304" pitchFamily="18" charset="0"/>
                </a:rPr>
                <a:t>28,44 km2 de territorio poseen sistema de riego, lo que equivale al 16,89%</a:t>
              </a:r>
              <a:endParaRPr lang="es-EC" sz="1400" dirty="0">
                <a:solidFill>
                  <a:schemeClr val="tx1"/>
                </a:solidFill>
                <a:latin typeface="Times New Roman" panose="02020603050405020304" pitchFamily="18" charset="0"/>
                <a:cs typeface="Times New Roman" panose="02020603050405020304" pitchFamily="18" charset="0"/>
              </a:endParaRPr>
            </a:p>
          </p:txBody>
        </p:sp>
      </p:grpSp>
      <p:grpSp>
        <p:nvGrpSpPr>
          <p:cNvPr id="2" name="Grupo 1"/>
          <p:cNvGrpSpPr/>
          <p:nvPr/>
        </p:nvGrpSpPr>
        <p:grpSpPr>
          <a:xfrm>
            <a:off x="7381680" y="2640277"/>
            <a:ext cx="3036482" cy="1667699"/>
            <a:chOff x="7430091" y="4520121"/>
            <a:chExt cx="3036482" cy="1667699"/>
          </a:xfrm>
        </p:grpSpPr>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788" y="4520121"/>
              <a:ext cx="2835088" cy="1667699"/>
            </a:xfrm>
            <a:prstGeom prst="rect">
              <a:avLst/>
            </a:prstGeom>
          </p:spPr>
        </p:pic>
        <p:sp>
          <p:nvSpPr>
            <p:cNvPr id="6" name="Rectángulo 5"/>
            <p:cNvSpPr/>
            <p:nvPr/>
          </p:nvSpPr>
          <p:spPr>
            <a:xfrm>
              <a:off x="7430091" y="4735565"/>
              <a:ext cx="3036482" cy="523220"/>
            </a:xfrm>
            <a:prstGeom prst="rect">
              <a:avLst/>
            </a:prstGeom>
          </p:spPr>
          <p:txBody>
            <a:bodyPr wrap="square">
              <a:spAutoFit/>
            </a:bodyPr>
            <a:lstStyle/>
            <a:p>
              <a:pPr algn="ctr"/>
              <a:r>
                <a:rPr lang="es-EC" sz="1400" dirty="0"/>
                <a:t>Sistema de Riego del Proyecto </a:t>
              </a:r>
              <a:endParaRPr lang="es-EC" sz="1400" dirty="0" smtClean="0"/>
            </a:p>
            <a:p>
              <a:pPr algn="ctr"/>
              <a:r>
                <a:rPr lang="es-EC" sz="1400" dirty="0" err="1" smtClean="0"/>
                <a:t>Mundug</a:t>
              </a:r>
              <a:r>
                <a:rPr lang="es-EC" sz="1400" dirty="0" smtClean="0"/>
                <a:t> </a:t>
              </a:r>
              <a:r>
                <a:rPr lang="es-EC" sz="1400" dirty="0" err="1" smtClean="0"/>
                <a:t>Yamate</a:t>
              </a:r>
              <a:r>
                <a:rPr lang="es-EC" sz="1400" dirty="0" smtClean="0"/>
                <a:t> (SENAGUA</a:t>
              </a:r>
              <a:r>
                <a:rPr lang="es-EC" sz="1400" dirty="0"/>
                <a:t>, 2012)</a:t>
              </a:r>
            </a:p>
          </p:txBody>
        </p:sp>
      </p:grpSp>
      <p:sp>
        <p:nvSpPr>
          <p:cNvPr id="15" name="CuadroTexto 14"/>
          <p:cNvSpPr txBox="1"/>
          <p:nvPr/>
        </p:nvSpPr>
        <p:spPr>
          <a:xfrm>
            <a:off x="7456234" y="4510883"/>
            <a:ext cx="2338466" cy="30777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sz="1400" b="1" dirty="0" smtClean="0">
                <a:solidFill>
                  <a:schemeClr val="tx1"/>
                </a:solidFill>
                <a:latin typeface="Times New Roman" panose="02020603050405020304" pitchFamily="18" charset="0"/>
                <a:cs typeface="Times New Roman" panose="02020603050405020304" pitchFamily="18" charset="0"/>
              </a:rPr>
              <a:t>TURISMO</a:t>
            </a:r>
          </a:p>
        </p:txBody>
      </p:sp>
      <p:pic>
        <p:nvPicPr>
          <p:cNvPr id="16" name="Marcador de contenido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687098" y="4818660"/>
            <a:ext cx="802722" cy="1400437"/>
          </a:xfrm>
        </p:spPr>
      </p:pic>
      <p:pic>
        <p:nvPicPr>
          <p:cNvPr id="17" name="Imagen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89820" y="4818660"/>
            <a:ext cx="1466647" cy="1400437"/>
          </a:xfrm>
          <a:prstGeom prst="rect">
            <a:avLst/>
          </a:prstGeom>
        </p:spPr>
      </p:pic>
    </p:spTree>
    <p:extLst>
      <p:ext uri="{BB962C8B-B14F-4D97-AF65-F5344CB8AC3E}">
        <p14:creationId xmlns:p14="http://schemas.microsoft.com/office/powerpoint/2010/main" val="288394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990600" y="517525"/>
            <a:ext cx="9520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smtClean="0">
                <a:latin typeface="Times New Roman" panose="02020603050405020304" pitchFamily="18" charset="0"/>
                <a:cs typeface="Times New Roman" panose="02020603050405020304" pitchFamily="18" charset="0"/>
              </a:rPr>
              <a:t>Sistema Económico</a:t>
            </a:r>
            <a:endParaRPr lang="es-EC" b="1" dirty="0">
              <a:latin typeface="Times New Roman" panose="02020603050405020304" pitchFamily="18" charset="0"/>
              <a:cs typeface="Times New Roman" panose="02020603050405020304" pitchFamily="18" charset="0"/>
            </a:endParaRPr>
          </a:p>
        </p:txBody>
      </p:sp>
      <p:sp>
        <p:nvSpPr>
          <p:cNvPr id="6" name="4 Rectángulo"/>
          <p:cNvSpPr/>
          <p:nvPr/>
        </p:nvSpPr>
        <p:spPr>
          <a:xfrm>
            <a:off x="6262688" y="995640"/>
            <a:ext cx="1861279"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es-EC" dirty="0" smtClean="0"/>
              <a:t>136/206 PUNTOS </a:t>
            </a:r>
            <a:endParaRPr lang="es-EC" dirty="0"/>
          </a:p>
        </p:txBody>
      </p:sp>
      <p:graphicFrame>
        <p:nvGraphicFramePr>
          <p:cNvPr id="7" name="Gráfico 6"/>
          <p:cNvGraphicFramePr/>
          <p:nvPr>
            <p:extLst>
              <p:ext uri="{D42A27DB-BD31-4B8C-83A1-F6EECF244321}">
                <p14:modId xmlns:p14="http://schemas.microsoft.com/office/powerpoint/2010/main" val="165409759"/>
              </p:ext>
            </p:extLst>
          </p:nvPr>
        </p:nvGraphicFramePr>
        <p:xfrm>
          <a:off x="6262688" y="2085438"/>
          <a:ext cx="5433060" cy="3233537"/>
        </p:xfrm>
        <a:graphic>
          <a:graphicData uri="http://schemas.openxmlformats.org/drawingml/2006/chart">
            <c:chart xmlns:c="http://schemas.openxmlformats.org/drawingml/2006/chart" xmlns:r="http://schemas.openxmlformats.org/officeDocument/2006/relationships" r:id="rId2"/>
          </a:graphicData>
        </a:graphic>
      </p:graphicFrame>
      <p:pic>
        <p:nvPicPr>
          <p:cNvPr id="2" name="Imagen 1"/>
          <p:cNvPicPr>
            <a:picLocks noChangeAspect="1"/>
          </p:cNvPicPr>
          <p:nvPr/>
        </p:nvPicPr>
        <p:blipFill rotWithShape="1">
          <a:blip r:embed="rId3"/>
          <a:srcRect l="36109" t="33936" r="12815" b="15184"/>
          <a:stretch/>
        </p:blipFill>
        <p:spPr>
          <a:xfrm>
            <a:off x="206062" y="2112134"/>
            <a:ext cx="5834130" cy="3206841"/>
          </a:xfrm>
          <a:prstGeom prst="rect">
            <a:avLst/>
          </a:prstGeom>
          <a:ln>
            <a:solidFill>
              <a:schemeClr val="tx1"/>
            </a:solidFill>
          </a:ln>
        </p:spPr>
      </p:pic>
    </p:spTree>
    <p:extLst>
      <p:ext uri="{BB962C8B-B14F-4D97-AF65-F5344CB8AC3E}">
        <p14:creationId xmlns:p14="http://schemas.microsoft.com/office/powerpoint/2010/main" val="32561924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latin typeface="Times New Roman" panose="02020603050405020304" pitchFamily="18" charset="0"/>
                <a:cs typeface="Times New Roman" panose="02020603050405020304" pitchFamily="18" charset="0"/>
              </a:rPr>
              <a:t>Definición del problema</a:t>
            </a:r>
            <a:endParaRPr lang="es-EC" b="1" dirty="0">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a:xfrm>
            <a:off x="838200" y="1902899"/>
            <a:ext cx="10515600" cy="4351338"/>
          </a:xfrm>
        </p:spPr>
        <p:txBody>
          <a:bodyPr/>
          <a:lstStyle/>
          <a:p>
            <a:pPr algn="just"/>
            <a:r>
              <a:rPr lang="es-EC" dirty="0">
                <a:latin typeface="Times New Roman" panose="02020603050405020304" pitchFamily="18" charset="0"/>
                <a:cs typeface="Times New Roman" panose="02020603050405020304" pitchFamily="18" charset="0"/>
              </a:rPr>
              <a:t>El GAD Municipal del Cantón </a:t>
            </a:r>
            <a:r>
              <a:rPr lang="es-EC" dirty="0" err="1">
                <a:latin typeface="Times New Roman" panose="02020603050405020304" pitchFamily="18" charset="0"/>
                <a:cs typeface="Times New Roman" panose="02020603050405020304" pitchFamily="18" charset="0"/>
              </a:rPr>
              <a:t>Patate</a:t>
            </a:r>
            <a:r>
              <a:rPr lang="es-EC" dirty="0">
                <a:latin typeface="Times New Roman" panose="02020603050405020304" pitchFamily="18" charset="0"/>
                <a:cs typeface="Times New Roman" panose="02020603050405020304" pitchFamily="18" charset="0"/>
              </a:rPr>
              <a:t>, no posee un plan de ordenamiento territorial actualizado, por ello las autoridades y técnicos de la institución enfrentan dificultades para tomar decisiones positivas referentes a la planificación y desarrollo de su cantón. </a:t>
            </a:r>
          </a:p>
          <a:p>
            <a:pPr algn="just"/>
            <a:r>
              <a:rPr lang="es-EC" dirty="0">
                <a:latin typeface="Times New Roman" panose="02020603050405020304" pitchFamily="18" charset="0"/>
                <a:cs typeface="Times New Roman" panose="02020603050405020304" pitchFamily="18" charset="0"/>
              </a:rPr>
              <a:t>El cantón </a:t>
            </a:r>
            <a:r>
              <a:rPr lang="es-EC" dirty="0" err="1">
                <a:latin typeface="Times New Roman" panose="02020603050405020304" pitchFamily="18" charset="0"/>
                <a:cs typeface="Times New Roman" panose="02020603050405020304" pitchFamily="18" charset="0"/>
              </a:rPr>
              <a:t>Patate</a:t>
            </a:r>
            <a:r>
              <a:rPr lang="es-EC" dirty="0">
                <a:latin typeface="Times New Roman" panose="02020603050405020304" pitchFamily="18" charset="0"/>
                <a:cs typeface="Times New Roman" panose="02020603050405020304" pitchFamily="18" charset="0"/>
              </a:rPr>
              <a:t> requiere la elaboración del Plan de Desarrollo y Ordenamiento Territorial (PDOT) con el fin de cumplir con las competencias asignadas por el COOTAD, garantizando así, el fortalecimiento económico, social, cultura y ambiental en beneficio de sus pobladores y su territorio.</a:t>
            </a:r>
          </a:p>
          <a:p>
            <a:endParaRPr lang="es-EC" dirty="0"/>
          </a:p>
        </p:txBody>
      </p:sp>
      <p:pic>
        <p:nvPicPr>
          <p:cNvPr id="2050" name="Picture 2" descr="http://fotos.lahora.com.ec/cache/f/fc/fc8/fc8c/patate-cuenta-con-una-mejor-senalizacion-vial-2011119091004-fc8cecf7d922ccd97af1db1144ae3ff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7330" y="4120366"/>
            <a:ext cx="2983024" cy="198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3024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200234"/>
            <a:ext cx="9520451" cy="411838"/>
          </a:xfrm>
        </p:spPr>
        <p:txBody>
          <a:bodyPr>
            <a:normAutofit fontScale="90000"/>
          </a:bodyPr>
          <a:lstStyle/>
          <a:p>
            <a:r>
              <a:rPr lang="es-EC" b="1" dirty="0" smtClean="0">
                <a:latin typeface="Times New Roman" panose="02020603050405020304" pitchFamily="18" charset="0"/>
                <a:cs typeface="Times New Roman" panose="02020603050405020304" pitchFamily="18" charset="0"/>
              </a:rPr>
              <a:t>Sistemas de Asentamientos Humanos</a:t>
            </a:r>
            <a:endParaRPr lang="es-EC" b="1"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838200" y="776963"/>
            <a:ext cx="6232131" cy="5400000"/>
          </a:xfrm>
          <a:prstGeom prst="rect">
            <a:avLst/>
          </a:prstGeom>
          <a:ln>
            <a:solidFill>
              <a:schemeClr val="tx1"/>
            </a:solidFill>
          </a:ln>
        </p:spPr>
      </p:pic>
      <p:pic>
        <p:nvPicPr>
          <p:cNvPr id="5" name="Imagen 4"/>
          <p:cNvPicPr>
            <a:picLocks noChangeAspect="1"/>
          </p:cNvPicPr>
          <p:nvPr/>
        </p:nvPicPr>
        <p:blipFill rotWithShape="1">
          <a:blip r:embed="rId3"/>
          <a:srcRect t="21098" b="14207"/>
          <a:stretch/>
        </p:blipFill>
        <p:spPr>
          <a:xfrm>
            <a:off x="4576882" y="4273212"/>
            <a:ext cx="2286620" cy="1707863"/>
          </a:xfrm>
          <a:prstGeom prst="rect">
            <a:avLst/>
          </a:prstGeom>
          <a:solidFill>
            <a:schemeClr val="bg1"/>
          </a:solidFill>
        </p:spPr>
      </p:pic>
      <p:sp>
        <p:nvSpPr>
          <p:cNvPr id="7" name="7 Rectángulo"/>
          <p:cNvSpPr/>
          <p:nvPr/>
        </p:nvSpPr>
        <p:spPr>
          <a:xfrm>
            <a:off x="7452320" y="908720"/>
            <a:ext cx="2006473" cy="73866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sz="1400" b="1" dirty="0" smtClean="0">
                <a:latin typeface="Times New Roman" pitchFamily="18" charset="0"/>
                <a:cs typeface="Times New Roman" pitchFamily="18" charset="0"/>
              </a:rPr>
              <a:t>AGUA POTABLE</a:t>
            </a:r>
          </a:p>
          <a:p>
            <a:r>
              <a:rPr lang="es-EC" sz="1400" dirty="0" smtClean="0">
                <a:latin typeface="Times New Roman" pitchFamily="18" charset="0"/>
                <a:cs typeface="Times New Roman" pitchFamily="18" charset="0"/>
              </a:rPr>
              <a:t>Cobertura cantonal de 71,40%</a:t>
            </a:r>
            <a:endParaRPr lang="es-EC" sz="1400" dirty="0">
              <a:latin typeface="Times New Roman" pitchFamily="18" charset="0"/>
              <a:cs typeface="Times New Roman" pitchFamily="18" charset="0"/>
            </a:endParaRPr>
          </a:p>
        </p:txBody>
      </p:sp>
      <p:sp>
        <p:nvSpPr>
          <p:cNvPr id="8" name="8 Rectángulo"/>
          <p:cNvSpPr/>
          <p:nvPr/>
        </p:nvSpPr>
        <p:spPr>
          <a:xfrm>
            <a:off x="7452320" y="1944032"/>
            <a:ext cx="2006473" cy="73866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400" b="1" dirty="0" smtClean="0">
                <a:latin typeface="Times New Roman" pitchFamily="18" charset="0"/>
                <a:cs typeface="Times New Roman" pitchFamily="18" charset="0"/>
              </a:rPr>
              <a:t>ALCANTARILLADO</a:t>
            </a:r>
          </a:p>
          <a:p>
            <a:r>
              <a:rPr lang="es-EC" sz="1400" dirty="0">
                <a:latin typeface="Times New Roman" pitchFamily="18" charset="0"/>
                <a:cs typeface="Times New Roman" pitchFamily="18" charset="0"/>
              </a:rPr>
              <a:t>Cobertura cantonal de </a:t>
            </a:r>
            <a:r>
              <a:rPr lang="es-EC" sz="1400" dirty="0" smtClean="0">
                <a:latin typeface="Times New Roman" pitchFamily="18" charset="0"/>
                <a:cs typeface="Times New Roman" pitchFamily="18" charset="0"/>
              </a:rPr>
              <a:t>43%</a:t>
            </a:r>
            <a:endParaRPr lang="es-EC" sz="1400" dirty="0">
              <a:latin typeface="Times New Roman" pitchFamily="18" charset="0"/>
              <a:cs typeface="Times New Roman" pitchFamily="18" charset="0"/>
            </a:endParaRPr>
          </a:p>
        </p:txBody>
      </p:sp>
      <p:sp>
        <p:nvSpPr>
          <p:cNvPr id="9" name="8 Rectángulo"/>
          <p:cNvSpPr/>
          <p:nvPr/>
        </p:nvSpPr>
        <p:spPr>
          <a:xfrm>
            <a:off x="7452319" y="2979344"/>
            <a:ext cx="2006473"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EC" sz="1400" b="1" dirty="0" smtClean="0">
                <a:latin typeface="Times New Roman" pitchFamily="18" charset="0"/>
                <a:cs typeface="Times New Roman" pitchFamily="18" charset="0"/>
              </a:rPr>
              <a:t>SERVICIO ELECTRICO</a:t>
            </a:r>
          </a:p>
          <a:p>
            <a:r>
              <a:rPr lang="es-EC" sz="1400" dirty="0">
                <a:latin typeface="Times New Roman" pitchFamily="18" charset="0"/>
                <a:cs typeface="Times New Roman" pitchFamily="18" charset="0"/>
              </a:rPr>
              <a:t>Cobertura cantonal de </a:t>
            </a:r>
            <a:r>
              <a:rPr lang="es-EC" sz="1400" dirty="0" smtClean="0">
                <a:latin typeface="Times New Roman" pitchFamily="18" charset="0"/>
                <a:cs typeface="Times New Roman" pitchFamily="18" charset="0"/>
              </a:rPr>
              <a:t>93,40%</a:t>
            </a:r>
            <a:endParaRPr lang="es-EC" sz="1400" dirty="0">
              <a:latin typeface="Times New Roman" pitchFamily="18" charset="0"/>
              <a:cs typeface="Times New Roman" pitchFamily="18" charset="0"/>
            </a:endParaRPr>
          </a:p>
        </p:txBody>
      </p:sp>
      <p:sp>
        <p:nvSpPr>
          <p:cNvPr id="10" name="8 Rectángulo"/>
          <p:cNvSpPr/>
          <p:nvPr/>
        </p:nvSpPr>
        <p:spPr>
          <a:xfrm>
            <a:off x="7452318" y="4110367"/>
            <a:ext cx="2006473" cy="9541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s-EC" sz="1400" b="1" dirty="0" smtClean="0">
                <a:latin typeface="Times New Roman" pitchFamily="18" charset="0"/>
                <a:cs typeface="Times New Roman" pitchFamily="18" charset="0"/>
              </a:rPr>
              <a:t>RECOLECCIÓN RESIDUOS</a:t>
            </a:r>
          </a:p>
          <a:p>
            <a:r>
              <a:rPr lang="es-EC" sz="1400" dirty="0">
                <a:latin typeface="Times New Roman" pitchFamily="18" charset="0"/>
                <a:cs typeface="Times New Roman" pitchFamily="18" charset="0"/>
              </a:rPr>
              <a:t>Cobertura cantonal de </a:t>
            </a:r>
            <a:r>
              <a:rPr lang="es-EC" sz="1400" dirty="0" smtClean="0">
                <a:latin typeface="Times New Roman" pitchFamily="18" charset="0"/>
                <a:cs typeface="Times New Roman" pitchFamily="18" charset="0"/>
              </a:rPr>
              <a:t>53,60%</a:t>
            </a:r>
            <a:endParaRPr lang="es-EC" sz="1400" dirty="0">
              <a:latin typeface="Times New Roman" pitchFamily="18" charset="0"/>
              <a:cs typeface="Times New Roman" pitchFamily="18" charset="0"/>
            </a:endParaRPr>
          </a:p>
        </p:txBody>
      </p:sp>
      <p:sp>
        <p:nvSpPr>
          <p:cNvPr id="11" name="7 Rectángulo"/>
          <p:cNvSpPr/>
          <p:nvPr/>
        </p:nvSpPr>
        <p:spPr>
          <a:xfrm>
            <a:off x="7452317" y="908720"/>
            <a:ext cx="2006473" cy="30777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sz="1400" b="1" dirty="0" smtClean="0">
                <a:latin typeface="Times New Roman" pitchFamily="18" charset="0"/>
                <a:cs typeface="Times New Roman" pitchFamily="18" charset="0"/>
              </a:rPr>
              <a:t>VIVIENDA</a:t>
            </a:r>
          </a:p>
        </p:txBody>
      </p:sp>
      <p:graphicFrame>
        <p:nvGraphicFramePr>
          <p:cNvPr id="13" name="Gráfico 12"/>
          <p:cNvGraphicFramePr/>
          <p:nvPr>
            <p:extLst>
              <p:ext uri="{D42A27DB-BD31-4B8C-83A1-F6EECF244321}">
                <p14:modId xmlns:p14="http://schemas.microsoft.com/office/powerpoint/2010/main" val="1783614074"/>
              </p:ext>
            </p:extLst>
          </p:nvPr>
        </p:nvGraphicFramePr>
        <p:xfrm>
          <a:off x="7100759" y="2657101"/>
          <a:ext cx="4835537" cy="2552700"/>
        </p:xfrm>
        <a:graphic>
          <a:graphicData uri="http://schemas.openxmlformats.org/drawingml/2006/chart">
            <c:chart xmlns:c="http://schemas.openxmlformats.org/drawingml/2006/chart" xmlns:r="http://schemas.openxmlformats.org/officeDocument/2006/relationships" r:id="rId4"/>
          </a:graphicData>
        </a:graphic>
      </p:graphicFrame>
      <p:sp>
        <p:nvSpPr>
          <p:cNvPr id="14" name="7 Rectángulo"/>
          <p:cNvSpPr/>
          <p:nvPr/>
        </p:nvSpPr>
        <p:spPr>
          <a:xfrm>
            <a:off x="7452317" y="1440075"/>
            <a:ext cx="2006473" cy="73866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sz="1400" dirty="0" smtClean="0">
                <a:latin typeface="Times New Roman" pitchFamily="18" charset="0"/>
                <a:cs typeface="Times New Roman" pitchFamily="18" charset="0"/>
              </a:rPr>
              <a:t>Posee un Déficit cualitativo de 36,4% y cuantitativo 17,4%</a:t>
            </a:r>
          </a:p>
        </p:txBody>
      </p:sp>
    </p:spTree>
    <p:extLst>
      <p:ext uri="{BB962C8B-B14F-4D97-AF65-F5344CB8AC3E}">
        <p14:creationId xmlns:p14="http://schemas.microsoft.com/office/powerpoint/2010/main" val="325766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4"/>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0-#ppt_w/2"/>
                                          </p:val>
                                        </p:tav>
                                        <p:tav tm="100000">
                                          <p:val>
                                            <p:strVal val="#ppt_x"/>
                                          </p:val>
                                        </p:tav>
                                      </p:tavLst>
                                    </p:anim>
                                    <p:anim calcmode="lin" valueType="num">
                                      <p:cBhvr additive="base">
                                        <p:cTn id="6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Graphic spid="13" grpId="0">
        <p:bldAsOne/>
      </p:bldGraphic>
      <p:bldP spid="14" grpId="0" animBg="1"/>
      <p:bldP spid="1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838200" y="200234"/>
            <a:ext cx="9520451" cy="411838"/>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smtClean="0">
                <a:latin typeface="Times New Roman" panose="02020603050405020304" pitchFamily="18" charset="0"/>
                <a:cs typeface="Times New Roman" panose="02020603050405020304" pitchFamily="18" charset="0"/>
              </a:rPr>
              <a:t>Sistemas de Asentamientos Humanos</a:t>
            </a:r>
            <a:endParaRPr lang="es-EC" b="1" dirty="0">
              <a:latin typeface="Times New Roman" panose="02020603050405020304" pitchFamily="18" charset="0"/>
              <a:cs typeface="Times New Roman" panose="02020603050405020304" pitchFamily="18" charset="0"/>
            </a:endParaRPr>
          </a:p>
        </p:txBody>
      </p:sp>
      <p:sp>
        <p:nvSpPr>
          <p:cNvPr id="5" name="7 Rectángulo"/>
          <p:cNvSpPr/>
          <p:nvPr/>
        </p:nvSpPr>
        <p:spPr>
          <a:xfrm>
            <a:off x="7391400" y="1212743"/>
            <a:ext cx="2476500" cy="73866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s-EC" sz="1400" b="1" dirty="0" smtClean="0">
                <a:latin typeface="Times New Roman" pitchFamily="18" charset="0"/>
                <a:cs typeface="Times New Roman" pitchFamily="18" charset="0"/>
              </a:rPr>
              <a:t>ACCESO A SALUD</a:t>
            </a:r>
          </a:p>
          <a:p>
            <a:pPr algn="just"/>
            <a:r>
              <a:rPr lang="es-EC" sz="1400" dirty="0" smtClean="0">
                <a:latin typeface="Times New Roman" pitchFamily="18" charset="0"/>
                <a:cs typeface="Times New Roman" pitchFamily="18" charset="0"/>
              </a:rPr>
              <a:t>El 92,78% del territorio tiene cobertura de salud</a:t>
            </a:r>
          </a:p>
        </p:txBody>
      </p:sp>
      <p:sp>
        <p:nvSpPr>
          <p:cNvPr id="7" name="7 Rectángulo"/>
          <p:cNvSpPr/>
          <p:nvPr/>
        </p:nvSpPr>
        <p:spPr>
          <a:xfrm>
            <a:off x="7391400" y="4071603"/>
            <a:ext cx="2476500" cy="73866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s-EC" sz="1400" b="1" dirty="0" smtClean="0">
                <a:latin typeface="Times New Roman" pitchFamily="18" charset="0"/>
                <a:cs typeface="Times New Roman" pitchFamily="18" charset="0"/>
              </a:rPr>
              <a:t>ACCESO A EDUCACIÓN</a:t>
            </a:r>
          </a:p>
          <a:p>
            <a:pPr algn="just"/>
            <a:r>
              <a:rPr lang="es-EC" sz="1400" dirty="0" smtClean="0">
                <a:latin typeface="Times New Roman" pitchFamily="18" charset="0"/>
                <a:cs typeface="Times New Roman" pitchFamily="18" charset="0"/>
              </a:rPr>
              <a:t>El 80,85% del territorio tiene cobertura de educación</a:t>
            </a:r>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5510" y="2017168"/>
            <a:ext cx="1472490" cy="1388003"/>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5700" y="2505590"/>
            <a:ext cx="1276350" cy="1453764"/>
          </a:xfrm>
          <a:prstGeom prst="rect">
            <a:avLst/>
          </a:prstGeom>
        </p:spPr>
      </p:pic>
      <p:pic>
        <p:nvPicPr>
          <p:cNvPr id="2" name="Imagen 1"/>
          <p:cNvPicPr>
            <a:picLocks noChangeAspect="1"/>
          </p:cNvPicPr>
          <p:nvPr/>
        </p:nvPicPr>
        <p:blipFill>
          <a:blip r:embed="rId4"/>
          <a:stretch>
            <a:fillRect/>
          </a:stretch>
        </p:blipFill>
        <p:spPr>
          <a:xfrm>
            <a:off x="860109" y="705171"/>
            <a:ext cx="6232131" cy="5400000"/>
          </a:xfrm>
          <a:prstGeom prst="rect">
            <a:avLst/>
          </a:prstGeom>
          <a:ln>
            <a:solidFill>
              <a:schemeClr val="tx1"/>
            </a:solidFill>
          </a:ln>
        </p:spPr>
      </p:pic>
      <p:pic>
        <p:nvPicPr>
          <p:cNvPr id="6" name="Imagen 5"/>
          <p:cNvPicPr>
            <a:picLocks noChangeAspect="1"/>
          </p:cNvPicPr>
          <p:nvPr/>
        </p:nvPicPr>
        <p:blipFill rotWithShape="1">
          <a:blip r:embed="rId5"/>
          <a:srcRect b="18029"/>
          <a:stretch/>
        </p:blipFill>
        <p:spPr>
          <a:xfrm>
            <a:off x="5051685" y="4243065"/>
            <a:ext cx="1818062" cy="1587560"/>
          </a:xfrm>
          <a:prstGeom prst="rect">
            <a:avLst/>
          </a:prstGeom>
          <a:solidFill>
            <a:schemeClr val="bg1"/>
          </a:solidFill>
        </p:spPr>
      </p:pic>
    </p:spTree>
    <p:extLst>
      <p:ext uri="{BB962C8B-B14F-4D97-AF65-F5344CB8AC3E}">
        <p14:creationId xmlns:p14="http://schemas.microsoft.com/office/powerpoint/2010/main" val="186985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990600" y="517525"/>
            <a:ext cx="9520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smtClean="0">
                <a:latin typeface="Times New Roman" panose="02020603050405020304" pitchFamily="18" charset="0"/>
                <a:cs typeface="Times New Roman" panose="02020603050405020304" pitchFamily="18" charset="0"/>
              </a:rPr>
              <a:t>Sistemas de Asentamientos Humanos</a:t>
            </a:r>
            <a:endParaRPr lang="es-EC" b="1" dirty="0">
              <a:latin typeface="Times New Roman" panose="02020603050405020304" pitchFamily="18" charset="0"/>
              <a:cs typeface="Times New Roman" panose="02020603050405020304" pitchFamily="18" charset="0"/>
            </a:endParaRPr>
          </a:p>
        </p:txBody>
      </p:sp>
      <p:sp>
        <p:nvSpPr>
          <p:cNvPr id="6" name="4 Rectángulo"/>
          <p:cNvSpPr/>
          <p:nvPr/>
        </p:nvSpPr>
        <p:spPr>
          <a:xfrm>
            <a:off x="5479746" y="1658422"/>
            <a:ext cx="1861279"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es-EC" dirty="0" smtClean="0"/>
              <a:t>104/153 PUNTOS </a:t>
            </a:r>
            <a:endParaRPr lang="es-EC" dirty="0"/>
          </a:p>
        </p:txBody>
      </p:sp>
      <p:graphicFrame>
        <p:nvGraphicFramePr>
          <p:cNvPr id="7" name="Gráfico 6"/>
          <p:cNvGraphicFramePr/>
          <p:nvPr>
            <p:extLst>
              <p:ext uri="{D42A27DB-BD31-4B8C-83A1-F6EECF244321}">
                <p14:modId xmlns:p14="http://schemas.microsoft.com/office/powerpoint/2010/main" val="3085845135"/>
              </p:ext>
            </p:extLst>
          </p:nvPr>
        </p:nvGraphicFramePr>
        <p:xfrm>
          <a:off x="6709892" y="2365183"/>
          <a:ext cx="4923110" cy="3275763"/>
        </p:xfrm>
        <a:graphic>
          <a:graphicData uri="http://schemas.openxmlformats.org/drawingml/2006/chart">
            <c:chart xmlns:c="http://schemas.openxmlformats.org/drawingml/2006/chart" xmlns:r="http://schemas.openxmlformats.org/officeDocument/2006/relationships" r:id="rId2"/>
          </a:graphicData>
        </a:graphic>
      </p:graphicFrame>
      <p:pic>
        <p:nvPicPr>
          <p:cNvPr id="2" name="Imagen 1"/>
          <p:cNvPicPr>
            <a:picLocks noChangeAspect="1"/>
          </p:cNvPicPr>
          <p:nvPr/>
        </p:nvPicPr>
        <p:blipFill rotWithShape="1">
          <a:blip r:embed="rId3"/>
          <a:srcRect l="34130" t="36576" r="14003" b="40008"/>
          <a:stretch/>
        </p:blipFill>
        <p:spPr>
          <a:xfrm>
            <a:off x="360608" y="2907160"/>
            <a:ext cx="6207617" cy="1575597"/>
          </a:xfrm>
          <a:prstGeom prst="rect">
            <a:avLst/>
          </a:prstGeom>
          <a:ln>
            <a:solidFill>
              <a:schemeClr val="tx1"/>
            </a:solidFill>
          </a:ln>
        </p:spPr>
      </p:pic>
    </p:spTree>
    <p:extLst>
      <p:ext uri="{BB962C8B-B14F-4D97-AF65-F5344CB8AC3E}">
        <p14:creationId xmlns:p14="http://schemas.microsoft.com/office/powerpoint/2010/main" val="24982104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8495" y="0"/>
            <a:ext cx="10359453" cy="776963"/>
          </a:xfrm>
        </p:spPr>
        <p:txBody>
          <a:bodyPr>
            <a:normAutofit/>
          </a:bodyPr>
          <a:lstStyle/>
          <a:p>
            <a:r>
              <a:rPr lang="es-EC" sz="3600" b="1" dirty="0" smtClean="0">
                <a:latin typeface="Times New Roman" panose="02020603050405020304" pitchFamily="18" charset="0"/>
                <a:cs typeface="Times New Roman" panose="02020603050405020304" pitchFamily="18" charset="0"/>
              </a:rPr>
              <a:t>Sistema de Movilidad, Energía y Conectividad </a:t>
            </a:r>
            <a:endParaRPr lang="es-EC" sz="3600" b="1"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2"/>
          <a:stretch>
            <a:fillRect/>
          </a:stretch>
        </p:blipFill>
        <p:spPr>
          <a:xfrm>
            <a:off x="528881" y="776963"/>
            <a:ext cx="6232131" cy="5400000"/>
          </a:xfrm>
          <a:prstGeom prst="rect">
            <a:avLst/>
          </a:prstGeom>
          <a:ln>
            <a:solidFill>
              <a:schemeClr val="tx1"/>
            </a:solidFill>
          </a:ln>
        </p:spPr>
      </p:pic>
      <p:sp>
        <p:nvSpPr>
          <p:cNvPr id="6" name="12 Rectángulo"/>
          <p:cNvSpPr/>
          <p:nvPr/>
        </p:nvSpPr>
        <p:spPr>
          <a:xfrm>
            <a:off x="6901398" y="941536"/>
            <a:ext cx="4116371" cy="2462213"/>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400" b="1" dirty="0" smtClean="0">
                <a:latin typeface="Times New Roman" panose="02020603050405020304" pitchFamily="18" charset="0"/>
                <a:cs typeface="Times New Roman" pitchFamily="18" charset="0"/>
              </a:rPr>
              <a:t>TELECOMUNICACIONES</a:t>
            </a:r>
          </a:p>
          <a:p>
            <a:endParaRPr lang="es-EC" sz="1400" dirty="0" smtClean="0">
              <a:latin typeface="Times New Roman" pitchFamily="18" charset="0"/>
              <a:cs typeface="Times New Roman" pitchFamily="18" charset="0"/>
            </a:endParaRPr>
          </a:p>
          <a:p>
            <a:r>
              <a:rPr lang="es-EC" sz="1400" dirty="0" smtClean="0">
                <a:latin typeface="Times New Roman" pitchFamily="18" charset="0"/>
                <a:cs typeface="Times New Roman" pitchFamily="18" charset="0"/>
              </a:rPr>
              <a:t>18,65% </a:t>
            </a:r>
            <a:r>
              <a:rPr lang="es-EC" sz="1400" dirty="0">
                <a:latin typeface="Times New Roman" pitchFamily="18" charset="0"/>
                <a:cs typeface="Times New Roman" pitchFamily="18" charset="0"/>
              </a:rPr>
              <a:t>de población con acceso al servicio de telefonía fija </a:t>
            </a:r>
            <a:endParaRPr lang="es-EC" sz="1400" dirty="0" smtClean="0">
              <a:latin typeface="Times New Roman" pitchFamily="18" charset="0"/>
              <a:cs typeface="Times New Roman" pitchFamily="18" charset="0"/>
            </a:endParaRPr>
          </a:p>
          <a:p>
            <a:endParaRPr lang="es-EC" sz="1400" dirty="0" smtClean="0">
              <a:latin typeface="Times New Roman" pitchFamily="18" charset="0"/>
              <a:cs typeface="Times New Roman" pitchFamily="18" charset="0"/>
            </a:endParaRPr>
          </a:p>
          <a:p>
            <a:r>
              <a:rPr lang="es-EC" sz="1400" dirty="0" smtClean="0">
                <a:latin typeface="Times New Roman" pitchFamily="18" charset="0"/>
                <a:cs typeface="Times New Roman" pitchFamily="18" charset="0"/>
              </a:rPr>
              <a:t>63,14% </a:t>
            </a:r>
            <a:r>
              <a:rPr lang="es-EC" sz="1400" dirty="0">
                <a:latin typeface="Times New Roman" pitchFamily="18" charset="0"/>
                <a:cs typeface="Times New Roman" pitchFamily="18" charset="0"/>
              </a:rPr>
              <a:t>de población con acceso al servicio de telefonía </a:t>
            </a:r>
            <a:r>
              <a:rPr lang="es-EC" sz="1400" dirty="0" smtClean="0">
                <a:latin typeface="Times New Roman" pitchFamily="18" charset="0"/>
                <a:cs typeface="Times New Roman" pitchFamily="18" charset="0"/>
              </a:rPr>
              <a:t>móvil</a:t>
            </a:r>
          </a:p>
          <a:p>
            <a:endParaRPr lang="es-EC" sz="1400" dirty="0">
              <a:latin typeface="Times New Roman" pitchFamily="18" charset="0"/>
              <a:cs typeface="Times New Roman" pitchFamily="18" charset="0"/>
            </a:endParaRPr>
          </a:p>
          <a:p>
            <a:r>
              <a:rPr lang="es-EC" sz="1400" dirty="0" smtClean="0">
                <a:latin typeface="Times New Roman" pitchFamily="18" charset="0"/>
                <a:cs typeface="Times New Roman" pitchFamily="18" charset="0"/>
              </a:rPr>
              <a:t>14,18% </a:t>
            </a:r>
            <a:r>
              <a:rPr lang="es-EC" sz="1400" dirty="0">
                <a:latin typeface="Times New Roman" pitchFamily="18" charset="0"/>
                <a:cs typeface="Times New Roman" pitchFamily="18" charset="0"/>
              </a:rPr>
              <a:t>de población con </a:t>
            </a:r>
            <a:r>
              <a:rPr lang="es-EC" sz="1400" dirty="0" smtClean="0">
                <a:latin typeface="Times New Roman" pitchFamily="18" charset="0"/>
                <a:cs typeface="Times New Roman" pitchFamily="18" charset="0"/>
              </a:rPr>
              <a:t>acceso a televisión por cable</a:t>
            </a:r>
          </a:p>
          <a:p>
            <a:endParaRPr lang="es-EC" sz="1400" dirty="0">
              <a:latin typeface="Times New Roman" pitchFamily="18" charset="0"/>
              <a:cs typeface="Times New Roman" pitchFamily="18" charset="0"/>
            </a:endParaRPr>
          </a:p>
          <a:p>
            <a:r>
              <a:rPr lang="es-EC" sz="1400" dirty="0" smtClean="0">
                <a:latin typeface="Times New Roman" pitchFamily="18" charset="0"/>
                <a:cs typeface="Times New Roman" pitchFamily="18" charset="0"/>
              </a:rPr>
              <a:t>3,43% </a:t>
            </a:r>
            <a:r>
              <a:rPr lang="es-EC" sz="1400" dirty="0">
                <a:latin typeface="Times New Roman" pitchFamily="18" charset="0"/>
                <a:cs typeface="Times New Roman" pitchFamily="18" charset="0"/>
              </a:rPr>
              <a:t>de población con acceso a internet</a:t>
            </a:r>
          </a:p>
        </p:txBody>
      </p:sp>
      <p:sp>
        <p:nvSpPr>
          <p:cNvPr id="7" name="16 Rectángulo"/>
          <p:cNvSpPr/>
          <p:nvPr/>
        </p:nvSpPr>
        <p:spPr>
          <a:xfrm>
            <a:off x="6901397" y="3568322"/>
            <a:ext cx="4116371" cy="738664"/>
          </a:xfrm>
          <a:prstGeom prst="rect">
            <a:avLst/>
          </a:prstGeom>
          <a:solidFill>
            <a:schemeClr val="accent1">
              <a:lumMod val="60000"/>
              <a:lumOff val="40000"/>
            </a:schemeClr>
          </a:solidFill>
        </p:spPr>
        <p:style>
          <a:lnRef idx="1">
            <a:schemeClr val="accent5"/>
          </a:lnRef>
          <a:fillRef idx="2">
            <a:schemeClr val="accent5"/>
          </a:fillRef>
          <a:effectRef idx="1">
            <a:schemeClr val="accent5"/>
          </a:effectRef>
          <a:fontRef idx="minor">
            <a:schemeClr val="dk1"/>
          </a:fontRef>
        </p:style>
        <p:txBody>
          <a:bodyPr wrap="square">
            <a:spAutoFit/>
          </a:bodyPr>
          <a:lstStyle/>
          <a:p>
            <a:r>
              <a:rPr lang="es-EC" sz="1400" b="1" dirty="0" smtClean="0">
                <a:latin typeface="Times New Roman" pitchFamily="18" charset="0"/>
                <a:cs typeface="Times New Roman" pitchFamily="18" charset="0"/>
              </a:rPr>
              <a:t>ENERGIA</a:t>
            </a:r>
          </a:p>
          <a:p>
            <a:r>
              <a:rPr lang="es-EC" sz="1400" dirty="0" smtClean="0">
                <a:latin typeface="Times New Roman" pitchFamily="18" charset="0"/>
                <a:cs typeface="Times New Roman" pitchFamily="18" charset="0"/>
              </a:rPr>
              <a:t>3412 viviendas poseen luz eléctrica que procede de la </a:t>
            </a:r>
            <a:r>
              <a:rPr lang="es-EC" sz="1400" dirty="0">
                <a:latin typeface="Times New Roman" pitchFamily="18" charset="0"/>
                <a:cs typeface="Times New Roman" pitchFamily="18" charset="0"/>
              </a:rPr>
              <a:t>E</a:t>
            </a:r>
            <a:r>
              <a:rPr lang="es-EC" sz="1400" dirty="0" smtClean="0">
                <a:latin typeface="Times New Roman" pitchFamily="18" charset="0"/>
                <a:cs typeface="Times New Roman" pitchFamily="18" charset="0"/>
              </a:rPr>
              <a:t>mpresa </a:t>
            </a:r>
            <a:r>
              <a:rPr lang="es-EC" sz="1400" dirty="0">
                <a:latin typeface="Times New Roman" pitchFamily="18" charset="0"/>
                <a:cs typeface="Times New Roman" pitchFamily="18" charset="0"/>
              </a:rPr>
              <a:t>E</a:t>
            </a:r>
            <a:r>
              <a:rPr lang="es-EC" sz="1400" dirty="0" smtClean="0">
                <a:latin typeface="Times New Roman" pitchFamily="18" charset="0"/>
                <a:cs typeface="Times New Roman" pitchFamily="18" charset="0"/>
              </a:rPr>
              <a:t>léctrica Ambato EEASA.</a:t>
            </a:r>
            <a:endParaRPr lang="es-EC" sz="1400" dirty="0">
              <a:latin typeface="Times New Roman" pitchFamily="18" charset="0"/>
              <a:cs typeface="Times New Roman" pitchFamily="18" charset="0"/>
            </a:endParaRPr>
          </a:p>
        </p:txBody>
      </p:sp>
      <p:sp>
        <p:nvSpPr>
          <p:cNvPr id="8" name="17 Rectángulo"/>
          <p:cNvSpPr/>
          <p:nvPr/>
        </p:nvSpPr>
        <p:spPr>
          <a:xfrm>
            <a:off x="6901397" y="4585382"/>
            <a:ext cx="4116371"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s-EC" sz="1400" dirty="0" smtClean="0">
                <a:latin typeface="Times New Roman" panose="02020603050405020304" pitchFamily="18" charset="0"/>
                <a:cs typeface="Times New Roman" panose="02020603050405020304" pitchFamily="18" charset="0"/>
              </a:rPr>
              <a:t>MOVILIDAD</a:t>
            </a:r>
          </a:p>
          <a:p>
            <a:r>
              <a:rPr lang="es-EC" sz="1400" dirty="0" smtClean="0">
                <a:latin typeface="Times New Roman" panose="02020603050405020304" pitchFamily="18" charset="0"/>
                <a:cs typeface="Times New Roman" panose="02020603050405020304" pitchFamily="18" charset="0"/>
              </a:rPr>
              <a:t>Existe 477,38 km de vías en el cantón </a:t>
            </a:r>
            <a:endParaRPr lang="es-EC" sz="1400" dirty="0">
              <a:latin typeface="Times New Roman" pitchFamily="18" charset="0"/>
              <a:cs typeface="Times New Roman" pitchFamily="18" charset="0"/>
            </a:endParaRPr>
          </a:p>
        </p:txBody>
      </p:sp>
      <p:pic>
        <p:nvPicPr>
          <p:cNvPr id="9" name="Imagen 8"/>
          <p:cNvPicPr>
            <a:picLocks noChangeAspect="1"/>
          </p:cNvPicPr>
          <p:nvPr/>
        </p:nvPicPr>
        <p:blipFill rotWithShape="1">
          <a:blip r:embed="rId3"/>
          <a:srcRect r="20451" b="67506"/>
          <a:stretch/>
        </p:blipFill>
        <p:spPr>
          <a:xfrm>
            <a:off x="722269" y="4838779"/>
            <a:ext cx="1616196" cy="1097326"/>
          </a:xfrm>
          <a:prstGeom prst="rect">
            <a:avLst/>
          </a:prstGeom>
          <a:solidFill>
            <a:schemeClr val="bg1"/>
          </a:solidFill>
        </p:spPr>
      </p:pic>
      <p:pic>
        <p:nvPicPr>
          <p:cNvPr id="10" name="Imagen 9"/>
          <p:cNvPicPr>
            <a:picLocks noChangeAspect="1"/>
          </p:cNvPicPr>
          <p:nvPr/>
        </p:nvPicPr>
        <p:blipFill rotWithShape="1">
          <a:blip r:embed="rId3"/>
          <a:srcRect t="32494" b="31798"/>
          <a:stretch/>
        </p:blipFill>
        <p:spPr>
          <a:xfrm>
            <a:off x="4452079" y="4838779"/>
            <a:ext cx="2068641" cy="1097325"/>
          </a:xfrm>
          <a:prstGeom prst="rect">
            <a:avLst/>
          </a:prstGeom>
          <a:solidFill>
            <a:schemeClr val="bg1"/>
          </a:solidFill>
        </p:spPr>
      </p:pic>
      <p:pic>
        <p:nvPicPr>
          <p:cNvPr id="19460" name="Picture 4" descr="http://2eewpq.bay.livefilestore.com/y1pqrNl2AaC1aHZaWtbNMcK38PXjZJIl6sEyeX640lkSUT78Z8WZPd2JKxbhlh-yBq2oxbTsW8Cb1cIfJimzfAYh7j0D-OVB4BH/P1030155.JPG?psi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9762" y="1755697"/>
            <a:ext cx="3239642" cy="243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65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460"/>
                                        </p:tgtEl>
                                        <p:attrNameLst>
                                          <p:attrName>style.visibility</p:attrName>
                                        </p:attrNameLst>
                                      </p:cBhvr>
                                      <p:to>
                                        <p:strVal val="visible"/>
                                      </p:to>
                                    </p:set>
                                    <p:anim calcmode="lin" valueType="num">
                                      <p:cBhvr additive="base">
                                        <p:cTn id="19" dur="500" fill="hold"/>
                                        <p:tgtEl>
                                          <p:spTgt spid="19460"/>
                                        </p:tgtEl>
                                        <p:attrNameLst>
                                          <p:attrName>ppt_x</p:attrName>
                                        </p:attrNameLst>
                                      </p:cBhvr>
                                      <p:tavLst>
                                        <p:tav tm="0">
                                          <p:val>
                                            <p:strVal val="#ppt_x"/>
                                          </p:val>
                                        </p:tav>
                                        <p:tav tm="100000">
                                          <p:val>
                                            <p:strVal val="#ppt_x"/>
                                          </p:val>
                                        </p:tav>
                                      </p:tavLst>
                                    </p:anim>
                                    <p:anim calcmode="lin" valueType="num">
                                      <p:cBhvr additive="base">
                                        <p:cTn id="20" dur="500" fill="hold"/>
                                        <p:tgtEl>
                                          <p:spTgt spid="19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211112" y="11254"/>
            <a:ext cx="9520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sz="3600" b="1" dirty="0" smtClean="0">
                <a:latin typeface="Times New Roman" panose="02020603050405020304" pitchFamily="18" charset="0"/>
                <a:cs typeface="Times New Roman" panose="02020603050405020304" pitchFamily="18" charset="0"/>
              </a:rPr>
              <a:t>Sistema de Movilidad, Energía y Conectividad </a:t>
            </a:r>
            <a:endParaRPr lang="es-EC" sz="3600" b="1" dirty="0">
              <a:latin typeface="Times New Roman" panose="02020603050405020304" pitchFamily="18" charset="0"/>
              <a:cs typeface="Times New Roman" panose="02020603050405020304" pitchFamily="18" charset="0"/>
            </a:endParaRPr>
          </a:p>
        </p:txBody>
      </p:sp>
      <p:sp>
        <p:nvSpPr>
          <p:cNvPr id="6" name="4 Rectángulo"/>
          <p:cNvSpPr/>
          <p:nvPr/>
        </p:nvSpPr>
        <p:spPr>
          <a:xfrm>
            <a:off x="5333298" y="1569211"/>
            <a:ext cx="1744260"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es-EC" dirty="0" smtClean="0"/>
              <a:t>85/121 PUNTOS </a:t>
            </a:r>
            <a:endParaRPr lang="es-EC" dirty="0"/>
          </a:p>
        </p:txBody>
      </p:sp>
      <p:graphicFrame>
        <p:nvGraphicFramePr>
          <p:cNvPr id="7" name="Gráfico 6"/>
          <p:cNvGraphicFramePr/>
          <p:nvPr>
            <p:extLst>
              <p:ext uri="{D42A27DB-BD31-4B8C-83A1-F6EECF244321}">
                <p14:modId xmlns:p14="http://schemas.microsoft.com/office/powerpoint/2010/main" val="681355397"/>
              </p:ext>
            </p:extLst>
          </p:nvPr>
        </p:nvGraphicFramePr>
        <p:xfrm>
          <a:off x="6354490" y="2180450"/>
          <a:ext cx="5433060" cy="3009735"/>
        </p:xfrm>
        <a:graphic>
          <a:graphicData uri="http://schemas.openxmlformats.org/drawingml/2006/chart">
            <c:chart xmlns:c="http://schemas.openxmlformats.org/drawingml/2006/chart" xmlns:r="http://schemas.openxmlformats.org/officeDocument/2006/relationships" r:id="rId2"/>
          </a:graphicData>
        </a:graphic>
      </p:graphicFrame>
      <p:pic>
        <p:nvPicPr>
          <p:cNvPr id="2" name="Imagen 1"/>
          <p:cNvPicPr>
            <a:picLocks noChangeAspect="1"/>
          </p:cNvPicPr>
          <p:nvPr/>
        </p:nvPicPr>
        <p:blipFill rotWithShape="1">
          <a:blip r:embed="rId3"/>
          <a:srcRect l="34823" t="31646" r="13904" b="40009"/>
          <a:stretch/>
        </p:blipFill>
        <p:spPr>
          <a:xfrm>
            <a:off x="108082" y="2568293"/>
            <a:ext cx="6073778" cy="1887797"/>
          </a:xfrm>
          <a:prstGeom prst="rect">
            <a:avLst/>
          </a:prstGeom>
          <a:ln>
            <a:solidFill>
              <a:schemeClr val="tx1"/>
            </a:solidFill>
          </a:ln>
        </p:spPr>
      </p:pic>
    </p:spTree>
    <p:extLst>
      <p:ext uri="{BB962C8B-B14F-4D97-AF65-F5344CB8AC3E}">
        <p14:creationId xmlns:p14="http://schemas.microsoft.com/office/powerpoint/2010/main" val="35205101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63249" y="-38521"/>
            <a:ext cx="9520451" cy="1325563"/>
          </a:xfrm>
        </p:spPr>
        <p:txBody>
          <a:bodyPr/>
          <a:lstStyle/>
          <a:p>
            <a:r>
              <a:rPr lang="es-EC" b="1" dirty="0" smtClean="0">
                <a:latin typeface="Times New Roman" panose="02020603050405020304" pitchFamily="18" charset="0"/>
                <a:cs typeface="Times New Roman" panose="02020603050405020304" pitchFamily="18" charset="0"/>
              </a:rPr>
              <a:t>Sistema Político Institucional</a:t>
            </a:r>
            <a:endParaRPr lang="es-EC" b="1" dirty="0">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rotWithShape="1">
          <a:blip r:embed="rId2"/>
          <a:srcRect l="14526" t="11936" r="15541" b="6301"/>
          <a:stretch/>
        </p:blipFill>
        <p:spPr>
          <a:xfrm>
            <a:off x="6021049" y="971160"/>
            <a:ext cx="5974801" cy="392742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655" y="1421591"/>
            <a:ext cx="6333637" cy="419652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Imagen 5"/>
          <p:cNvPicPr>
            <a:picLocks noChangeAspect="1"/>
          </p:cNvPicPr>
          <p:nvPr/>
        </p:nvPicPr>
        <p:blipFill rotWithShape="1">
          <a:blip r:embed="rId4"/>
          <a:srcRect l="36539" t="16410" r="34197" b="6540"/>
          <a:stretch/>
        </p:blipFill>
        <p:spPr>
          <a:xfrm>
            <a:off x="217300" y="1120368"/>
            <a:ext cx="3695131" cy="479896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31228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990600" y="517525"/>
            <a:ext cx="952045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smtClean="0">
                <a:latin typeface="Times New Roman" panose="02020603050405020304" pitchFamily="18" charset="0"/>
                <a:cs typeface="Times New Roman" panose="02020603050405020304" pitchFamily="18" charset="0"/>
              </a:rPr>
              <a:t>Sistema Político Institucional</a:t>
            </a:r>
            <a:endParaRPr lang="es-EC" b="1" dirty="0">
              <a:latin typeface="Times New Roman" panose="02020603050405020304" pitchFamily="18" charset="0"/>
              <a:cs typeface="Times New Roman" panose="02020603050405020304" pitchFamily="18" charset="0"/>
            </a:endParaRPr>
          </a:p>
        </p:txBody>
      </p:sp>
      <p:sp>
        <p:nvSpPr>
          <p:cNvPr id="6" name="4 Rectángulo"/>
          <p:cNvSpPr/>
          <p:nvPr/>
        </p:nvSpPr>
        <p:spPr>
          <a:xfrm>
            <a:off x="5223870" y="1658422"/>
            <a:ext cx="1627240"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es-EC" dirty="0" smtClean="0"/>
              <a:t>47/75 PUNTOS </a:t>
            </a:r>
            <a:endParaRPr lang="es-EC" dirty="0"/>
          </a:p>
        </p:txBody>
      </p:sp>
      <p:graphicFrame>
        <p:nvGraphicFramePr>
          <p:cNvPr id="7" name="Gráfico 6"/>
          <p:cNvGraphicFramePr/>
          <p:nvPr>
            <p:extLst>
              <p:ext uri="{D42A27DB-BD31-4B8C-83A1-F6EECF244321}">
                <p14:modId xmlns:p14="http://schemas.microsoft.com/office/powerpoint/2010/main" val="438533903"/>
              </p:ext>
            </p:extLst>
          </p:nvPr>
        </p:nvGraphicFramePr>
        <p:xfrm>
          <a:off x="6315853" y="2298268"/>
          <a:ext cx="5433060" cy="3072222"/>
        </p:xfrm>
        <a:graphic>
          <a:graphicData uri="http://schemas.openxmlformats.org/drawingml/2006/chart">
            <c:chart xmlns:c="http://schemas.openxmlformats.org/drawingml/2006/chart" xmlns:r="http://schemas.openxmlformats.org/officeDocument/2006/relationships" r:id="rId2"/>
          </a:graphicData>
        </a:graphic>
      </p:graphicFrame>
      <p:pic>
        <p:nvPicPr>
          <p:cNvPr id="2" name="Imagen 1"/>
          <p:cNvPicPr>
            <a:picLocks noChangeAspect="1"/>
          </p:cNvPicPr>
          <p:nvPr/>
        </p:nvPicPr>
        <p:blipFill rotWithShape="1">
          <a:blip r:embed="rId3"/>
          <a:srcRect l="33932" t="32703" r="13904" b="35079"/>
          <a:stretch/>
        </p:blipFill>
        <p:spPr>
          <a:xfrm>
            <a:off x="0" y="2537138"/>
            <a:ext cx="6117916" cy="2215166"/>
          </a:xfrm>
          <a:prstGeom prst="rect">
            <a:avLst/>
          </a:prstGeom>
          <a:ln>
            <a:solidFill>
              <a:schemeClr val="tx1"/>
            </a:solidFill>
          </a:ln>
        </p:spPr>
      </p:pic>
    </p:spTree>
    <p:extLst>
      <p:ext uri="{BB962C8B-B14F-4D97-AF65-F5344CB8AC3E}">
        <p14:creationId xmlns:p14="http://schemas.microsoft.com/office/powerpoint/2010/main" val="36940855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15473" y="365125"/>
            <a:ext cx="9520451" cy="1325563"/>
          </a:xfrm>
        </p:spPr>
        <p:txBody>
          <a:bodyPr>
            <a:normAutofit/>
          </a:bodyPr>
          <a:lstStyle/>
          <a:p>
            <a:pPr lvl="1" algn="l" rtl="0">
              <a:lnSpc>
                <a:spcPct val="90000"/>
              </a:lnSpc>
              <a:spcBef>
                <a:spcPct val="0"/>
              </a:spcBef>
            </a:pPr>
            <a:r>
              <a:rPr lang="es-EC" sz="4000" b="1" dirty="0">
                <a:latin typeface="Times New Roman" panose="02020603050405020304" pitchFamily="18" charset="0"/>
                <a:cs typeface="Times New Roman" panose="02020603050405020304" pitchFamily="18" charset="0"/>
              </a:rPr>
              <a:t>Resultados de Sistema Territorial de </a:t>
            </a:r>
            <a:r>
              <a:rPr lang="es-EC" sz="4000" b="1" dirty="0" err="1" smtClean="0">
                <a:latin typeface="Times New Roman" panose="02020603050405020304" pitchFamily="18" charset="0"/>
                <a:cs typeface="Times New Roman" panose="02020603050405020304" pitchFamily="18" charset="0"/>
              </a:rPr>
              <a:t>Patate</a:t>
            </a:r>
            <a:endParaRPr lang="es-EC" sz="4000" dirty="0">
              <a:latin typeface="Times New Roman" panose="02020603050405020304" pitchFamily="18" charset="0"/>
              <a:cs typeface="Times New Roman" panose="02020603050405020304" pitchFamily="18" charset="0"/>
            </a:endParaRPr>
          </a:p>
        </p:txBody>
      </p:sp>
      <p:sp>
        <p:nvSpPr>
          <p:cNvPr id="7" name="4 Rectángulo"/>
          <p:cNvSpPr/>
          <p:nvPr/>
        </p:nvSpPr>
        <p:spPr>
          <a:xfrm>
            <a:off x="5172843" y="1506022"/>
            <a:ext cx="2270045"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r>
              <a:rPr lang="es-EC" dirty="0" smtClean="0"/>
              <a:t>641,98/1000 PUNTOS </a:t>
            </a:r>
            <a:endParaRPr lang="es-EC" dirty="0"/>
          </a:p>
        </p:txBody>
      </p:sp>
      <p:graphicFrame>
        <p:nvGraphicFramePr>
          <p:cNvPr id="8" name="Gráfico 7"/>
          <p:cNvGraphicFramePr/>
          <p:nvPr>
            <p:extLst>
              <p:ext uri="{D42A27DB-BD31-4B8C-83A1-F6EECF244321}">
                <p14:modId xmlns:p14="http://schemas.microsoft.com/office/powerpoint/2010/main" val="1796173248"/>
              </p:ext>
            </p:extLst>
          </p:nvPr>
        </p:nvGraphicFramePr>
        <p:xfrm>
          <a:off x="6307865" y="2094296"/>
          <a:ext cx="5433060" cy="3659505"/>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n 2"/>
          <p:cNvPicPr>
            <a:picLocks noChangeAspect="1"/>
          </p:cNvPicPr>
          <p:nvPr/>
        </p:nvPicPr>
        <p:blipFill rotWithShape="1">
          <a:blip r:embed="rId3"/>
          <a:srcRect l="7305" t="50484" r="53696" b="19939"/>
          <a:stretch/>
        </p:blipFill>
        <p:spPr>
          <a:xfrm>
            <a:off x="111446" y="2421229"/>
            <a:ext cx="6071002" cy="2588652"/>
          </a:xfrm>
          <a:prstGeom prst="rect">
            <a:avLst/>
          </a:prstGeom>
          <a:ln>
            <a:solidFill>
              <a:schemeClr val="tx1"/>
            </a:solidFill>
          </a:ln>
        </p:spPr>
      </p:pic>
    </p:spTree>
    <p:extLst>
      <p:ext uri="{BB962C8B-B14F-4D97-AF65-F5344CB8AC3E}">
        <p14:creationId xmlns:p14="http://schemas.microsoft.com/office/powerpoint/2010/main" val="39143401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9178" y="0"/>
            <a:ext cx="10643016" cy="1178862"/>
          </a:xfrm>
        </p:spPr>
        <p:txBody>
          <a:bodyPr>
            <a:normAutofit/>
          </a:bodyPr>
          <a:lstStyle/>
          <a:p>
            <a:r>
              <a:rPr lang="es-EC" sz="3300" b="1" dirty="0" smtClean="0">
                <a:latin typeface="Times New Roman" panose="02020603050405020304" pitchFamily="18" charset="0"/>
                <a:cs typeface="Times New Roman" panose="02020603050405020304" pitchFamily="18" charset="0"/>
              </a:rPr>
              <a:t>ZONIFICACIÓN AGROECOLÓGICA ECONÓMICA</a:t>
            </a:r>
            <a:endParaRPr lang="es-EC" sz="3300" b="1" dirty="0">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a:off x="4287186" y="1019330"/>
            <a:ext cx="129900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5" name="Objeto 4"/>
          <p:cNvGraphicFramePr>
            <a:graphicFrameLocks noChangeAspect="1"/>
          </p:cNvGraphicFramePr>
          <p:nvPr>
            <p:extLst>
              <p:ext uri="{D42A27DB-BD31-4B8C-83A1-F6EECF244321}">
                <p14:modId xmlns:p14="http://schemas.microsoft.com/office/powerpoint/2010/main" val="203199544"/>
              </p:ext>
            </p:extLst>
          </p:nvPr>
        </p:nvGraphicFramePr>
        <p:xfrm>
          <a:off x="1259173" y="854439"/>
          <a:ext cx="5786204" cy="5490558"/>
        </p:xfrm>
        <a:graphic>
          <a:graphicData uri="http://schemas.openxmlformats.org/presentationml/2006/ole">
            <mc:AlternateContent xmlns:mc="http://schemas.openxmlformats.org/markup-compatibility/2006">
              <mc:Choice xmlns:v="urn:schemas-microsoft-com:vml" Requires="v">
                <p:oleObj spid="_x0000_s20497" name="Visio" r:id="rId4" imgW="7153441" imgH="6734099" progId="Visio.Drawing.15">
                  <p:embed/>
                </p:oleObj>
              </mc:Choice>
              <mc:Fallback>
                <p:oleObj name="Visio" r:id="rId4" imgW="7153441" imgH="6734099" progId="Visio.Drawing.1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173" y="854439"/>
                        <a:ext cx="5786204" cy="5490558"/>
                      </a:xfrm>
                      <a:prstGeom prst="rect">
                        <a:avLst/>
                      </a:prstGeom>
                      <a:noFill/>
                    </p:spPr>
                  </p:pic>
                </p:oleObj>
              </mc:Fallback>
            </mc:AlternateContent>
          </a:graphicData>
        </a:graphic>
      </p:graphicFrame>
      <p:pic>
        <p:nvPicPr>
          <p:cNvPr id="6" name="Imagen 5"/>
          <p:cNvPicPr>
            <a:picLocks noChangeAspect="1"/>
          </p:cNvPicPr>
          <p:nvPr/>
        </p:nvPicPr>
        <p:blipFill rotWithShape="1">
          <a:blip r:embed="rId6"/>
          <a:srcRect l="49462" t="26281" r="23809" b="21465"/>
          <a:stretch/>
        </p:blipFill>
        <p:spPr>
          <a:xfrm>
            <a:off x="7255239" y="1065049"/>
            <a:ext cx="2891280" cy="3177916"/>
          </a:xfrm>
          <a:prstGeom prst="rect">
            <a:avLst/>
          </a:prstGeom>
        </p:spPr>
      </p:pic>
      <p:pic>
        <p:nvPicPr>
          <p:cNvPr id="7" name="Imagen 6"/>
          <p:cNvPicPr>
            <a:picLocks noChangeAspect="1"/>
          </p:cNvPicPr>
          <p:nvPr/>
        </p:nvPicPr>
        <p:blipFill rotWithShape="1">
          <a:blip r:embed="rId7"/>
          <a:srcRect l="46812" t="24027" r="21044" b="22126"/>
          <a:stretch/>
        </p:blipFill>
        <p:spPr>
          <a:xfrm>
            <a:off x="7704943" y="1592345"/>
            <a:ext cx="3721494" cy="3505059"/>
          </a:xfrm>
          <a:prstGeom prst="rect">
            <a:avLst/>
          </a:prstGeom>
        </p:spPr>
      </p:pic>
    </p:spTree>
    <p:extLst>
      <p:ext uri="{BB962C8B-B14F-4D97-AF65-F5344CB8AC3E}">
        <p14:creationId xmlns:p14="http://schemas.microsoft.com/office/powerpoint/2010/main" val="314954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5" name="Imagen 4"/>
          <p:cNvPicPr>
            <a:picLocks noChangeAspect="1"/>
          </p:cNvPicPr>
          <p:nvPr/>
        </p:nvPicPr>
        <p:blipFill>
          <a:blip r:embed="rId2"/>
          <a:stretch>
            <a:fillRect/>
          </a:stretch>
        </p:blipFill>
        <p:spPr>
          <a:xfrm>
            <a:off x="693550" y="776963"/>
            <a:ext cx="6236848" cy="5400000"/>
          </a:xfrm>
          <a:prstGeom prst="rect">
            <a:avLst/>
          </a:prstGeom>
          <a:ln>
            <a:solidFill>
              <a:schemeClr val="tx1"/>
            </a:solidFill>
          </a:ln>
        </p:spPr>
      </p:pic>
      <p:pic>
        <p:nvPicPr>
          <p:cNvPr id="6" name="Imagen 5"/>
          <p:cNvPicPr>
            <a:picLocks noChangeAspect="1"/>
          </p:cNvPicPr>
          <p:nvPr/>
        </p:nvPicPr>
        <p:blipFill rotWithShape="1">
          <a:blip r:embed="rId3"/>
          <a:srcRect t="8499"/>
          <a:stretch/>
        </p:blipFill>
        <p:spPr>
          <a:xfrm>
            <a:off x="7342230" y="1027906"/>
            <a:ext cx="3599737" cy="4707760"/>
          </a:xfrm>
          <a:prstGeom prst="rect">
            <a:avLst/>
          </a:prstGeom>
        </p:spPr>
      </p:pic>
    </p:spTree>
    <p:extLst>
      <p:ext uri="{BB962C8B-B14F-4D97-AF65-F5344CB8AC3E}">
        <p14:creationId xmlns:p14="http://schemas.microsoft.com/office/powerpoint/2010/main" val="38161555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1972" y="96277"/>
            <a:ext cx="9520451" cy="948520"/>
          </a:xfrm>
        </p:spPr>
        <p:txBody>
          <a:bodyPr/>
          <a:lstStyle/>
          <a:p>
            <a:r>
              <a:rPr lang="es-EC" b="1" dirty="0" smtClean="0">
                <a:latin typeface="Times New Roman" panose="02020603050405020304" pitchFamily="18" charset="0"/>
                <a:cs typeface="Times New Roman" panose="02020603050405020304" pitchFamily="18" charset="0"/>
              </a:rPr>
              <a:t>Descripción del área de estudio</a:t>
            </a:r>
            <a:endParaRPr lang="es-EC" b="1" dirty="0">
              <a:latin typeface="Times New Roman" panose="02020603050405020304" pitchFamily="18" charset="0"/>
              <a:cs typeface="Times New Roman" panose="02020603050405020304" pitchFamily="18" charset="0"/>
            </a:endParaRPr>
          </a:p>
        </p:txBody>
      </p:sp>
      <p:pic>
        <p:nvPicPr>
          <p:cNvPr id="4" name="3 Imagen"/>
          <p:cNvPicPr/>
          <p:nvPr/>
        </p:nvPicPr>
        <p:blipFill>
          <a:blip r:embed="rId2" cstate="print">
            <a:extLst>
              <a:ext uri="{28A0092B-C50C-407E-A947-70E740481C1C}">
                <a14:useLocalDpi xmlns:a14="http://schemas.microsoft.com/office/drawing/2010/main" val="0"/>
              </a:ext>
            </a:extLst>
          </a:blip>
          <a:srcRect t="3120" r="25491"/>
          <a:stretch>
            <a:fillRect/>
          </a:stretch>
        </p:blipFill>
        <p:spPr bwMode="auto">
          <a:xfrm>
            <a:off x="321972" y="1110645"/>
            <a:ext cx="4855336" cy="4997003"/>
          </a:xfrm>
          <a:prstGeom prst="rect">
            <a:avLst/>
          </a:prstGeom>
          <a:noFill/>
          <a:ln w="9525" cmpd="sng">
            <a:solidFill>
              <a:srgbClr val="000000"/>
            </a:solidFill>
            <a:miter lim="800000"/>
            <a:headEnd/>
            <a:tailEnd/>
          </a:ln>
          <a:effectLst/>
        </p:spPr>
      </p:pic>
      <p:pic>
        <p:nvPicPr>
          <p:cNvPr id="5" name="4 Imagen"/>
          <p:cNvPicPr/>
          <p:nvPr/>
        </p:nvPicPr>
        <p:blipFill>
          <a:blip r:embed="rId3" cstate="print">
            <a:extLst>
              <a:ext uri="{28A0092B-C50C-407E-A947-70E740481C1C}">
                <a14:useLocalDpi xmlns:a14="http://schemas.microsoft.com/office/drawing/2010/main" val="0"/>
              </a:ext>
            </a:extLst>
          </a:blip>
          <a:srcRect t="1920" r="25323"/>
          <a:stretch>
            <a:fillRect/>
          </a:stretch>
        </p:blipFill>
        <p:spPr bwMode="auto">
          <a:xfrm>
            <a:off x="7057622" y="1397042"/>
            <a:ext cx="4675032" cy="4424208"/>
          </a:xfrm>
          <a:prstGeom prst="rect">
            <a:avLst/>
          </a:prstGeom>
          <a:noFill/>
          <a:ln w="9525" cmpd="sng">
            <a:solidFill>
              <a:srgbClr val="000000"/>
            </a:solidFill>
            <a:miter lim="800000"/>
            <a:headEnd/>
            <a:tailEnd/>
          </a:ln>
          <a:effectLst/>
        </p:spPr>
      </p:pic>
      <p:cxnSp>
        <p:nvCxnSpPr>
          <p:cNvPr id="7" name="Conector recto de flecha 6"/>
          <p:cNvCxnSpPr/>
          <p:nvPr/>
        </p:nvCxnSpPr>
        <p:spPr>
          <a:xfrm flipV="1">
            <a:off x="3515932" y="1397042"/>
            <a:ext cx="3541690" cy="186131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a:off x="2987899" y="4559121"/>
            <a:ext cx="4069723" cy="126212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3407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latin typeface="Times New Roman" panose="02020603050405020304" pitchFamily="18" charset="0"/>
                <a:cs typeface="Times New Roman" panose="02020603050405020304" pitchFamily="18" charset="0"/>
              </a:rPr>
              <a:t>Momento Normativo</a:t>
            </a:r>
            <a:endParaRPr lang="es-EC" dirty="0">
              <a:latin typeface="Times New Roman" panose="02020603050405020304" pitchFamily="18" charset="0"/>
              <a:cs typeface="Times New Roman" panose="02020603050405020304" pitchFamily="18" charset="0"/>
            </a:endParaRPr>
          </a:p>
        </p:txBody>
      </p:sp>
      <p:sp>
        <p:nvSpPr>
          <p:cNvPr id="3" name="Subtítulo 2"/>
          <p:cNvSpPr>
            <a:spLocks noGrp="1"/>
          </p:cNvSpPr>
          <p:nvPr>
            <p:ph type="subTitle" idx="1"/>
          </p:nvPr>
        </p:nvSpPr>
        <p:spPr/>
        <p:txBody>
          <a:bodyPr/>
          <a:lstStyle/>
          <a:p>
            <a:endParaRPr lang="es-EC"/>
          </a:p>
        </p:txBody>
      </p:sp>
    </p:spTree>
    <p:extLst>
      <p:ext uri="{BB962C8B-B14F-4D97-AF65-F5344CB8AC3E}">
        <p14:creationId xmlns:p14="http://schemas.microsoft.com/office/powerpoint/2010/main" val="15883553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3522444903"/>
              </p:ext>
            </p:extLst>
          </p:nvPr>
        </p:nvGraphicFramePr>
        <p:xfrm>
          <a:off x="312951" y="1139825"/>
          <a:ext cx="6037049"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txBox="1">
            <a:spLocks/>
          </p:cNvSpPr>
          <p:nvPr/>
        </p:nvSpPr>
        <p:spPr>
          <a:xfrm>
            <a:off x="990600" y="517525"/>
            <a:ext cx="9520451" cy="13255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dirty="0" smtClean="0">
                <a:latin typeface="Times New Roman" panose="02020603050405020304" pitchFamily="18" charset="0"/>
                <a:cs typeface="Times New Roman" panose="02020603050405020304" pitchFamily="18" charset="0"/>
              </a:rPr>
              <a:t>Misión</a:t>
            </a:r>
            <a:endParaRPr lang="es-EC" b="1"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1412" y="1336675"/>
            <a:ext cx="3062288" cy="2293760"/>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0512" y="3787774"/>
            <a:ext cx="2935288" cy="2198633"/>
          </a:xfrm>
          <a:prstGeom prst="rect">
            <a:avLst/>
          </a:prstGeom>
        </p:spPr>
      </p:pic>
    </p:spTree>
    <p:extLst>
      <p:ext uri="{BB962C8B-B14F-4D97-AF65-F5344CB8AC3E}">
        <p14:creationId xmlns:p14="http://schemas.microsoft.com/office/powerpoint/2010/main" val="41091488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990600" y="517525"/>
            <a:ext cx="9520451" cy="13255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dirty="0" smtClean="0">
                <a:latin typeface="Times New Roman" panose="02020603050405020304" pitchFamily="18" charset="0"/>
                <a:cs typeface="Times New Roman" panose="02020603050405020304" pitchFamily="18" charset="0"/>
              </a:rPr>
              <a:t>Visión</a:t>
            </a:r>
            <a:endParaRPr lang="es-EC" b="1" dirty="0">
              <a:latin typeface="Times New Roman" panose="02020603050405020304" pitchFamily="18" charset="0"/>
              <a:cs typeface="Times New Roman" panose="02020603050405020304" pitchFamily="18" charset="0"/>
            </a:endParaRPr>
          </a:p>
        </p:txBody>
      </p:sp>
      <p:graphicFrame>
        <p:nvGraphicFramePr>
          <p:cNvPr id="5" name="Marcador de contenido 3"/>
          <p:cNvGraphicFramePr>
            <a:graphicFrameLocks/>
          </p:cNvGraphicFramePr>
          <p:nvPr>
            <p:extLst>
              <p:ext uri="{D42A27DB-BD31-4B8C-83A1-F6EECF244321}">
                <p14:modId xmlns:p14="http://schemas.microsoft.com/office/powerpoint/2010/main" val="2020804566"/>
              </p:ext>
            </p:extLst>
          </p:nvPr>
        </p:nvGraphicFramePr>
        <p:xfrm>
          <a:off x="236751" y="1009867"/>
          <a:ext cx="6291049" cy="4511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rotWithShape="1">
          <a:blip r:embed="rId7">
            <a:extLst>
              <a:ext uri="{28A0092B-C50C-407E-A947-70E740481C1C}">
                <a14:useLocalDpi xmlns:a14="http://schemas.microsoft.com/office/drawing/2010/main" val="0"/>
              </a:ext>
            </a:extLst>
          </a:blip>
          <a:srcRect t="17611"/>
          <a:stretch/>
        </p:blipFill>
        <p:spPr>
          <a:xfrm>
            <a:off x="7884280" y="4043680"/>
            <a:ext cx="3786699" cy="2108200"/>
          </a:xfrm>
          <a:prstGeom prst="rect">
            <a:avLst/>
          </a:prstGeom>
        </p:spPr>
      </p:pic>
      <p:pic>
        <p:nvPicPr>
          <p:cNvPr id="7"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43760" y="868680"/>
            <a:ext cx="2662040" cy="3078986"/>
          </a:xfrm>
          <a:prstGeom prst="rect">
            <a:avLst/>
          </a:prstGeom>
        </p:spPr>
      </p:pic>
    </p:spTree>
    <p:extLst>
      <p:ext uri="{BB962C8B-B14F-4D97-AF65-F5344CB8AC3E}">
        <p14:creationId xmlns:p14="http://schemas.microsoft.com/office/powerpoint/2010/main" val="2958495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520451" cy="803275"/>
          </a:xfrm>
        </p:spPr>
        <p:txBody>
          <a:bodyPr>
            <a:normAutofit/>
          </a:bodyPr>
          <a:lstStyle/>
          <a:p>
            <a:r>
              <a:rPr lang="es-EC" sz="3200" b="1" dirty="0" smtClean="0">
                <a:latin typeface="Times New Roman" panose="02020603050405020304" pitchFamily="18" charset="0"/>
                <a:cs typeface="Times New Roman" panose="02020603050405020304" pitchFamily="18" charset="0"/>
              </a:rPr>
              <a:t>Articulación Objetivos, Políticas y Estrategias</a:t>
            </a:r>
            <a:endParaRPr lang="es-EC" sz="3200" b="1" dirty="0">
              <a:latin typeface="Times New Roman" panose="02020603050405020304" pitchFamily="18" charset="0"/>
              <a:cs typeface="Times New Roman" panose="02020603050405020304" pitchFamily="18" charset="0"/>
            </a:endParaRPr>
          </a:p>
        </p:txBody>
      </p:sp>
      <p:grpSp>
        <p:nvGrpSpPr>
          <p:cNvPr id="7" name="Grupo 6"/>
          <p:cNvGrpSpPr/>
          <p:nvPr/>
        </p:nvGrpSpPr>
        <p:grpSpPr>
          <a:xfrm>
            <a:off x="317500" y="1168400"/>
            <a:ext cx="8191500" cy="3784600"/>
            <a:chOff x="317500" y="1168400"/>
            <a:chExt cx="8191500" cy="3784600"/>
          </a:xfrm>
        </p:grpSpPr>
        <p:pic>
          <p:nvPicPr>
            <p:cNvPr id="4" name="Imagen 3"/>
            <p:cNvPicPr/>
            <p:nvPr/>
          </p:nvPicPr>
          <p:blipFill rotWithShape="1">
            <a:blip r:embed="rId2"/>
            <a:srcRect l="28347" t="26941" r="7861" b="24854"/>
            <a:stretch/>
          </p:blipFill>
          <p:spPr bwMode="auto">
            <a:xfrm>
              <a:off x="326707" y="1168400"/>
              <a:ext cx="8156893" cy="3784600"/>
            </a:xfrm>
            <a:prstGeom prst="rect">
              <a:avLst/>
            </a:prstGeom>
            <a:ln>
              <a:solidFill>
                <a:schemeClr val="tx1"/>
              </a:solidFill>
            </a:ln>
            <a:extLst>
              <a:ext uri="{53640926-AAD7-44D8-BBD7-CCE9431645EC}">
                <a14:shadowObscured xmlns:a14="http://schemas.microsoft.com/office/drawing/2010/main"/>
              </a:ext>
            </a:extLst>
          </p:spPr>
        </p:pic>
        <p:sp>
          <p:nvSpPr>
            <p:cNvPr id="6" name="Rectángulo 5"/>
            <p:cNvSpPr/>
            <p:nvPr/>
          </p:nvSpPr>
          <p:spPr>
            <a:xfrm>
              <a:off x="317500" y="1358900"/>
              <a:ext cx="8191500" cy="203200"/>
            </a:xfrm>
            <a:prstGeom prst="rect">
              <a:avLst/>
            </a:prstGeom>
            <a:noFill/>
            <a:ln w="2857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EC"/>
            </a:p>
          </p:txBody>
        </p:sp>
      </p:grpSp>
      <p:grpSp>
        <p:nvGrpSpPr>
          <p:cNvPr id="9" name="Grupo 8"/>
          <p:cNvGrpSpPr/>
          <p:nvPr/>
        </p:nvGrpSpPr>
        <p:grpSpPr>
          <a:xfrm>
            <a:off x="4470400" y="1752600"/>
            <a:ext cx="7429500" cy="4559300"/>
            <a:chOff x="4470400" y="1752600"/>
            <a:chExt cx="7429500" cy="4559300"/>
          </a:xfrm>
        </p:grpSpPr>
        <p:pic>
          <p:nvPicPr>
            <p:cNvPr id="5" name="Imagen 4"/>
            <p:cNvPicPr>
              <a:picLocks noChangeAspect="1"/>
            </p:cNvPicPr>
            <p:nvPr/>
          </p:nvPicPr>
          <p:blipFill rotWithShape="1">
            <a:blip r:embed="rId3"/>
            <a:srcRect l="21694" t="25347" r="21400" b="12326"/>
            <a:stretch/>
          </p:blipFill>
          <p:spPr>
            <a:xfrm>
              <a:off x="4483099" y="1752600"/>
              <a:ext cx="7404101" cy="4559300"/>
            </a:xfrm>
            <a:prstGeom prst="rect">
              <a:avLst/>
            </a:prstGeom>
            <a:ln>
              <a:solidFill>
                <a:schemeClr val="tx1"/>
              </a:solidFill>
            </a:ln>
          </p:spPr>
        </p:pic>
        <p:sp>
          <p:nvSpPr>
            <p:cNvPr id="8" name="Rectángulo 7"/>
            <p:cNvSpPr/>
            <p:nvPr/>
          </p:nvSpPr>
          <p:spPr>
            <a:xfrm>
              <a:off x="4470400" y="1933575"/>
              <a:ext cx="7429500" cy="2889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Tree>
    <p:extLst>
      <p:ext uri="{BB962C8B-B14F-4D97-AF65-F5344CB8AC3E}">
        <p14:creationId xmlns:p14="http://schemas.microsoft.com/office/powerpoint/2010/main" val="93290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100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939800" y="111125"/>
            <a:ext cx="9520451" cy="13255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dirty="0" smtClean="0">
                <a:latin typeface="Times New Roman" panose="02020603050405020304" pitchFamily="18" charset="0"/>
                <a:cs typeface="Times New Roman" panose="02020603050405020304" pitchFamily="18" charset="0"/>
              </a:rPr>
              <a:t>Escenarios Territoriales - Estratégicos</a:t>
            </a:r>
            <a:endParaRPr lang="es-EC" b="1" dirty="0">
              <a:latin typeface="Times New Roman" panose="02020603050405020304" pitchFamily="18" charset="0"/>
              <a:cs typeface="Times New Roman" panose="02020603050405020304" pitchFamily="18" charset="0"/>
            </a:endParaRPr>
          </a:p>
        </p:txBody>
      </p:sp>
      <p:graphicFrame>
        <p:nvGraphicFramePr>
          <p:cNvPr id="6" name="Diagrama 5"/>
          <p:cNvGraphicFramePr/>
          <p:nvPr>
            <p:extLst>
              <p:ext uri="{D42A27DB-BD31-4B8C-83A1-F6EECF244321}">
                <p14:modId xmlns:p14="http://schemas.microsoft.com/office/powerpoint/2010/main" val="3212392792"/>
              </p:ext>
            </p:extLst>
          </p:nvPr>
        </p:nvGraphicFramePr>
        <p:xfrm>
          <a:off x="2019300" y="84931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4400" y="1258888"/>
            <a:ext cx="1346200" cy="1009650"/>
          </a:xfrm>
          <a:prstGeom prst="rect">
            <a:avLst/>
          </a:prstGeom>
          <a:ln>
            <a:solidFill>
              <a:schemeClr val="tx2"/>
            </a:solidFill>
          </a:ln>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4401" y="2927815"/>
            <a:ext cx="1347314" cy="1009185"/>
          </a:xfrm>
          <a:prstGeom prst="rect">
            <a:avLst/>
          </a:prstGeom>
          <a:ln>
            <a:solidFill>
              <a:schemeClr val="tx2"/>
            </a:solidFill>
          </a:ln>
        </p:spPr>
      </p:pic>
      <p:pic>
        <p:nvPicPr>
          <p:cNvPr id="9" name="Imagen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84400" y="4596277"/>
            <a:ext cx="1346200" cy="1028700"/>
          </a:xfrm>
          <a:prstGeom prst="rect">
            <a:avLst/>
          </a:prstGeom>
          <a:ln>
            <a:solidFill>
              <a:schemeClr val="tx2"/>
            </a:solidFill>
          </a:ln>
        </p:spPr>
      </p:pic>
    </p:spTree>
    <p:extLst>
      <p:ext uri="{BB962C8B-B14F-4D97-AF65-F5344CB8AC3E}">
        <p14:creationId xmlns:p14="http://schemas.microsoft.com/office/powerpoint/2010/main" val="3964651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617912094"/>
              </p:ext>
            </p:extLst>
          </p:nvPr>
        </p:nvGraphicFramePr>
        <p:xfrm>
          <a:off x="1536700" y="681566"/>
          <a:ext cx="85344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89100" y="1349376"/>
            <a:ext cx="1409700" cy="921774"/>
          </a:xfrm>
          <a:prstGeom prst="rect">
            <a:avLst/>
          </a:prstGeom>
          <a:ln>
            <a:solidFill>
              <a:schemeClr val="tx2"/>
            </a:solidFill>
          </a:ln>
        </p:spPr>
      </p:pic>
      <p:pic>
        <p:nvPicPr>
          <p:cNvPr id="4" name="Imagen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89100" y="3263898"/>
            <a:ext cx="1409700" cy="850901"/>
          </a:xfrm>
          <a:prstGeom prst="rect">
            <a:avLst/>
          </a:prstGeom>
          <a:ln>
            <a:solidFill>
              <a:schemeClr val="tx2"/>
            </a:solidFill>
          </a:ln>
        </p:spPr>
      </p:pic>
      <p:pic>
        <p:nvPicPr>
          <p:cNvPr id="5" name="Imagen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89100" y="4980549"/>
            <a:ext cx="1409700" cy="912251"/>
          </a:xfrm>
          <a:prstGeom prst="rect">
            <a:avLst/>
          </a:prstGeom>
          <a:ln>
            <a:solidFill>
              <a:schemeClr val="tx2"/>
            </a:solidFill>
          </a:ln>
        </p:spPr>
      </p:pic>
    </p:spTree>
    <p:extLst>
      <p:ext uri="{BB962C8B-B14F-4D97-AF65-F5344CB8AC3E}">
        <p14:creationId xmlns:p14="http://schemas.microsoft.com/office/powerpoint/2010/main" val="41486126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latin typeface="Times New Roman" panose="02020603050405020304" pitchFamily="18" charset="0"/>
                <a:cs typeface="Times New Roman" panose="02020603050405020304" pitchFamily="18" charset="0"/>
              </a:rPr>
              <a:t>Momento Estratégico</a:t>
            </a:r>
            <a:endParaRPr lang="es-EC" dirty="0">
              <a:latin typeface="Times New Roman" panose="02020603050405020304" pitchFamily="18" charset="0"/>
              <a:cs typeface="Times New Roman" panose="02020603050405020304" pitchFamily="18" charset="0"/>
            </a:endParaRPr>
          </a:p>
        </p:txBody>
      </p:sp>
      <p:sp>
        <p:nvSpPr>
          <p:cNvPr id="3" name="Subtítulo 2"/>
          <p:cNvSpPr>
            <a:spLocks noGrp="1"/>
          </p:cNvSpPr>
          <p:nvPr>
            <p:ph type="subTitle" idx="1"/>
          </p:nvPr>
        </p:nvSpPr>
        <p:spPr/>
        <p:txBody>
          <a:bodyPr/>
          <a:lstStyle/>
          <a:p>
            <a:endParaRPr lang="es-EC"/>
          </a:p>
        </p:txBody>
      </p:sp>
    </p:spTree>
    <p:extLst>
      <p:ext uri="{BB962C8B-B14F-4D97-AF65-F5344CB8AC3E}">
        <p14:creationId xmlns:p14="http://schemas.microsoft.com/office/powerpoint/2010/main" val="33371587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9737561" y="100254"/>
            <a:ext cx="2348421" cy="1166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angle 2"/>
          <p:cNvSpPr>
            <a:spLocks noChangeArrowheads="1"/>
          </p:cNvSpPr>
          <p:nvPr/>
        </p:nvSpPr>
        <p:spPr bwMode="auto">
          <a:xfrm>
            <a:off x="1416676" y="1120461"/>
            <a:ext cx="158543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4" name="Objeto 3"/>
          <p:cNvGraphicFramePr>
            <a:graphicFrameLocks noChangeAspect="1"/>
          </p:cNvGraphicFramePr>
          <p:nvPr>
            <p:extLst>
              <p:ext uri="{D42A27DB-BD31-4B8C-83A1-F6EECF244321}">
                <p14:modId xmlns:p14="http://schemas.microsoft.com/office/powerpoint/2010/main" val="839583669"/>
              </p:ext>
            </p:extLst>
          </p:nvPr>
        </p:nvGraphicFramePr>
        <p:xfrm>
          <a:off x="830430" y="100254"/>
          <a:ext cx="10573756" cy="6168024"/>
        </p:xfrm>
        <a:graphic>
          <a:graphicData uri="http://schemas.openxmlformats.org/presentationml/2006/ole">
            <mc:AlternateContent xmlns:mc="http://schemas.openxmlformats.org/markup-compatibility/2006">
              <mc:Choice xmlns:v="urn:schemas-microsoft-com:vml" Requires="v">
                <p:oleObj spid="_x0000_s1076" name="Visio" r:id="rId4" imgW="10001088" imgH="6724498" progId="Visio.Drawing.15">
                  <p:embed/>
                </p:oleObj>
              </mc:Choice>
              <mc:Fallback>
                <p:oleObj name="Visio" r:id="rId4" imgW="10001088" imgH="6724498" progId="Visio.Drawing.15">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430" y="100254"/>
                        <a:ext cx="10573756" cy="6168024"/>
                      </a:xfrm>
                      <a:prstGeom prst="rect">
                        <a:avLst/>
                      </a:prstGeom>
                      <a:noFill/>
                    </p:spPr>
                  </p:pic>
                </p:oleObj>
              </mc:Fallback>
            </mc:AlternateContent>
          </a:graphicData>
        </a:graphic>
      </p:graphicFrame>
    </p:spTree>
    <p:extLst>
      <p:ext uri="{BB962C8B-B14F-4D97-AF65-F5344CB8AC3E}">
        <p14:creationId xmlns:p14="http://schemas.microsoft.com/office/powerpoint/2010/main" val="24043173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102673897"/>
              </p:ext>
            </p:extLst>
          </p:nvPr>
        </p:nvGraphicFramePr>
        <p:xfrm>
          <a:off x="241837" y="616635"/>
          <a:ext cx="1133627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1893194" y="1609860"/>
            <a:ext cx="1311578" cy="461665"/>
          </a:xfrm>
          <a:prstGeom prst="rect">
            <a:avLst/>
          </a:prstGeom>
          <a:noFill/>
        </p:spPr>
        <p:txBody>
          <a:bodyPr wrap="none" rtlCol="0">
            <a:spAutoFit/>
          </a:bodyPr>
          <a:lstStyle/>
          <a:p>
            <a:r>
              <a:rPr lang="es-EC" sz="2400" b="1" i="1" dirty="0" smtClean="0">
                <a:latin typeface="Times New Roman" panose="02020603050405020304" pitchFamily="18" charset="0"/>
                <a:cs typeface="Times New Roman" panose="02020603050405020304" pitchFamily="18" charset="0"/>
              </a:rPr>
              <a:t>Biofísico</a:t>
            </a:r>
            <a:endParaRPr lang="es-EC" sz="2400" b="1" i="1" dirty="0">
              <a:latin typeface="Times New Roman" panose="02020603050405020304" pitchFamily="18" charset="0"/>
              <a:cs typeface="Times New Roman" panose="02020603050405020304" pitchFamily="18" charset="0"/>
            </a:endParaRPr>
          </a:p>
        </p:txBody>
      </p:sp>
      <p:sp>
        <p:nvSpPr>
          <p:cNvPr id="7" name="CuadroTexto 6"/>
          <p:cNvSpPr txBox="1"/>
          <p:nvPr/>
        </p:nvSpPr>
        <p:spPr>
          <a:xfrm>
            <a:off x="5831983" y="1609859"/>
            <a:ext cx="1893467" cy="461665"/>
          </a:xfrm>
          <a:prstGeom prst="rect">
            <a:avLst/>
          </a:prstGeom>
          <a:noFill/>
        </p:spPr>
        <p:txBody>
          <a:bodyPr wrap="none" rtlCol="0">
            <a:spAutoFit/>
          </a:bodyPr>
          <a:lstStyle/>
          <a:p>
            <a:r>
              <a:rPr lang="es-EC" sz="2400" b="1" i="1" dirty="0" smtClean="0">
                <a:latin typeface="Times New Roman" panose="02020603050405020304" pitchFamily="18" charset="0"/>
                <a:cs typeface="Times New Roman" panose="02020603050405020304" pitchFamily="18" charset="0"/>
              </a:rPr>
              <a:t>Sociocultural</a:t>
            </a:r>
            <a:endParaRPr lang="es-EC" sz="2400" b="1" i="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9834994" y="1609858"/>
            <a:ext cx="1619354" cy="461665"/>
          </a:xfrm>
          <a:prstGeom prst="rect">
            <a:avLst/>
          </a:prstGeom>
          <a:noFill/>
        </p:spPr>
        <p:txBody>
          <a:bodyPr wrap="none" rtlCol="0">
            <a:spAutoFit/>
          </a:bodyPr>
          <a:lstStyle/>
          <a:p>
            <a:pPr algn="ctr"/>
            <a:r>
              <a:rPr lang="es-EC" sz="2400" b="1" i="1" dirty="0" smtClean="0">
                <a:latin typeface="Times New Roman" panose="02020603050405020304" pitchFamily="18" charset="0"/>
                <a:cs typeface="Times New Roman" panose="02020603050405020304" pitchFamily="18" charset="0"/>
              </a:rPr>
              <a:t>Económico</a:t>
            </a:r>
            <a:endParaRPr lang="es-EC" sz="2400" b="1" i="1" dirty="0">
              <a:latin typeface="Times New Roman" panose="02020603050405020304" pitchFamily="18" charset="0"/>
              <a:cs typeface="Times New Roman" panose="02020603050405020304" pitchFamily="18" charset="0"/>
            </a:endParaRPr>
          </a:p>
        </p:txBody>
      </p:sp>
      <p:sp>
        <p:nvSpPr>
          <p:cNvPr id="9" name="Título 1"/>
          <p:cNvSpPr txBox="1">
            <a:spLocks/>
          </p:cNvSpPr>
          <p:nvPr/>
        </p:nvSpPr>
        <p:spPr>
          <a:xfrm>
            <a:off x="1231900" y="225425"/>
            <a:ext cx="9520451" cy="79057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dirty="0" smtClean="0">
                <a:latin typeface="Times New Roman" panose="02020603050405020304" pitchFamily="18" charset="0"/>
                <a:cs typeface="Times New Roman" panose="02020603050405020304" pitchFamily="18" charset="0"/>
              </a:rPr>
              <a:t>Formulación de Estrategias</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8210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3849618128"/>
              </p:ext>
            </p:extLst>
          </p:nvPr>
        </p:nvGraphicFramePr>
        <p:xfrm>
          <a:off x="241837" y="616635"/>
          <a:ext cx="1133627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1598140" y="1194359"/>
            <a:ext cx="2124299" cy="830997"/>
          </a:xfrm>
          <a:prstGeom prst="rect">
            <a:avLst/>
          </a:prstGeom>
          <a:noFill/>
        </p:spPr>
        <p:txBody>
          <a:bodyPr wrap="none" rtlCol="0">
            <a:spAutoFit/>
          </a:bodyPr>
          <a:lstStyle/>
          <a:p>
            <a:pPr algn="ctr"/>
            <a:r>
              <a:rPr lang="es-EC" sz="2400" b="1" i="1" dirty="0" smtClean="0">
                <a:latin typeface="Times New Roman" panose="02020603050405020304" pitchFamily="18" charset="0"/>
                <a:cs typeface="Times New Roman" panose="02020603050405020304" pitchFamily="18" charset="0"/>
              </a:rPr>
              <a:t>Asentamientos </a:t>
            </a:r>
          </a:p>
          <a:p>
            <a:pPr algn="ctr"/>
            <a:r>
              <a:rPr lang="es-EC" sz="2400" b="1" i="1" dirty="0" smtClean="0">
                <a:latin typeface="Times New Roman" panose="02020603050405020304" pitchFamily="18" charset="0"/>
                <a:cs typeface="Times New Roman" panose="02020603050405020304" pitchFamily="18" charset="0"/>
              </a:rPr>
              <a:t>Humanos</a:t>
            </a:r>
            <a:endParaRPr lang="es-EC" sz="2400" b="1" i="1" dirty="0">
              <a:latin typeface="Times New Roman" panose="02020603050405020304" pitchFamily="18" charset="0"/>
              <a:cs typeface="Times New Roman" panose="02020603050405020304" pitchFamily="18" charset="0"/>
            </a:endParaRPr>
          </a:p>
        </p:txBody>
      </p:sp>
      <p:sp>
        <p:nvSpPr>
          <p:cNvPr id="7" name="CuadroTexto 6"/>
          <p:cNvSpPr txBox="1"/>
          <p:nvPr/>
        </p:nvSpPr>
        <p:spPr>
          <a:xfrm>
            <a:off x="5651677" y="1194359"/>
            <a:ext cx="2977167" cy="830997"/>
          </a:xfrm>
          <a:prstGeom prst="rect">
            <a:avLst/>
          </a:prstGeom>
          <a:noFill/>
        </p:spPr>
        <p:txBody>
          <a:bodyPr wrap="square" rtlCol="0">
            <a:spAutoFit/>
          </a:bodyPr>
          <a:lstStyle/>
          <a:p>
            <a:r>
              <a:rPr lang="es-EC" sz="2400" b="1" i="1" dirty="0" smtClean="0">
                <a:latin typeface="Times New Roman" panose="02020603050405020304" pitchFamily="18" charset="0"/>
                <a:cs typeface="Times New Roman" panose="02020603050405020304" pitchFamily="18" charset="0"/>
              </a:rPr>
              <a:t>Movilidad, Energía y Conectividad</a:t>
            </a:r>
            <a:endParaRPr lang="es-EC" sz="2400" b="1" i="1"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9241920" y="1194359"/>
            <a:ext cx="2632323" cy="830997"/>
          </a:xfrm>
          <a:prstGeom prst="rect">
            <a:avLst/>
          </a:prstGeom>
          <a:noFill/>
        </p:spPr>
        <p:txBody>
          <a:bodyPr wrap="square" rtlCol="0">
            <a:spAutoFit/>
          </a:bodyPr>
          <a:lstStyle/>
          <a:p>
            <a:pPr algn="ctr"/>
            <a:r>
              <a:rPr lang="es-EC" sz="2400" b="1" i="1" dirty="0" smtClean="0">
                <a:latin typeface="Times New Roman" panose="02020603050405020304" pitchFamily="18" charset="0"/>
                <a:cs typeface="Times New Roman" panose="02020603050405020304" pitchFamily="18" charset="0"/>
              </a:rPr>
              <a:t>Político Institucional</a:t>
            </a:r>
            <a:endParaRPr lang="es-EC" sz="2400" b="1" i="1" dirty="0">
              <a:latin typeface="Times New Roman" panose="02020603050405020304" pitchFamily="18" charset="0"/>
              <a:cs typeface="Times New Roman" panose="02020603050405020304" pitchFamily="18" charset="0"/>
            </a:endParaRPr>
          </a:p>
        </p:txBody>
      </p:sp>
      <p:sp>
        <p:nvSpPr>
          <p:cNvPr id="9" name="Título 1"/>
          <p:cNvSpPr txBox="1">
            <a:spLocks/>
          </p:cNvSpPr>
          <p:nvPr/>
        </p:nvSpPr>
        <p:spPr>
          <a:xfrm>
            <a:off x="1193800" y="123825"/>
            <a:ext cx="9520451" cy="73977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dirty="0" smtClean="0">
                <a:latin typeface="Times New Roman" panose="02020603050405020304" pitchFamily="18" charset="0"/>
                <a:cs typeface="Times New Roman" panose="02020603050405020304" pitchFamily="18" charset="0"/>
              </a:rPr>
              <a:t>Formulación de Estrategias</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775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nvPr>
        </p:nvGraphicFramePr>
        <p:xfrm>
          <a:off x="759860" y="128788"/>
          <a:ext cx="2743198" cy="5898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rot="5400000">
            <a:off x="-2404536" y="2970658"/>
            <a:ext cx="5434884" cy="369332"/>
          </a:xfrm>
          <a:prstGeom prst="rect">
            <a:avLst/>
          </a:prstGeom>
          <a:solidFill>
            <a:srgbClr val="FAA306"/>
          </a:solidFill>
          <a:ln>
            <a:solidFill>
              <a:srgbClr val="FAA306"/>
            </a:solidFill>
          </a:ln>
        </p:spPr>
        <p:style>
          <a:lnRef idx="2">
            <a:schemeClr val="accent6">
              <a:shade val="50000"/>
            </a:schemeClr>
          </a:lnRef>
          <a:fillRef idx="1">
            <a:schemeClr val="accent6"/>
          </a:fillRef>
          <a:effectRef idx="0">
            <a:schemeClr val="accent6"/>
          </a:effectRef>
          <a:fontRef idx="minor">
            <a:schemeClr val="lt1"/>
          </a:fontRef>
        </p:style>
        <p:txBody>
          <a:bodyPr vert="vert270" wrap="square" anchor="ctr" anchorCtr="1">
            <a:noAutofit/>
          </a:bodyPr>
          <a:lstStyle/>
          <a:p>
            <a:pPr algn="ctr"/>
            <a:r>
              <a:rPr lang="es-EC" b="1" dirty="0" smtClean="0">
                <a:latin typeface="Times New Roman" pitchFamily="18" charset="0"/>
                <a:cs typeface="Times New Roman" pitchFamily="18" charset="0"/>
              </a:rPr>
              <a:t>DATOS</a:t>
            </a:r>
          </a:p>
          <a:p>
            <a:pPr algn="ctr"/>
            <a:r>
              <a:rPr lang="es-EC" b="1" dirty="0" smtClean="0">
                <a:latin typeface="Times New Roman" pitchFamily="18" charset="0"/>
                <a:cs typeface="Times New Roman" pitchFamily="18" charset="0"/>
              </a:rPr>
              <a:t> GENERALES</a:t>
            </a:r>
            <a:endParaRPr lang="es-EC" b="1" dirty="0">
              <a:latin typeface="Times New Roman" pitchFamily="18" charset="0"/>
              <a:cs typeface="Times New Roman" pitchFamily="18" charset="0"/>
            </a:endParaRPr>
          </a:p>
        </p:txBody>
      </p:sp>
      <p:pic>
        <p:nvPicPr>
          <p:cNvPr id="2" name="Imagen 1"/>
          <p:cNvPicPr>
            <a:picLocks noChangeAspect="1"/>
          </p:cNvPicPr>
          <p:nvPr/>
        </p:nvPicPr>
        <p:blipFill>
          <a:blip r:embed="rId7"/>
          <a:stretch>
            <a:fillRect/>
          </a:stretch>
        </p:blipFill>
        <p:spPr>
          <a:xfrm>
            <a:off x="3734872" y="88850"/>
            <a:ext cx="7083381" cy="6132947"/>
          </a:xfrm>
          <a:prstGeom prst="rect">
            <a:avLst/>
          </a:prstGeom>
          <a:ln>
            <a:solidFill>
              <a:schemeClr val="tx1"/>
            </a:solidFill>
          </a:ln>
        </p:spPr>
      </p:pic>
    </p:spTree>
    <p:extLst>
      <p:ext uri="{BB962C8B-B14F-4D97-AF65-F5344CB8AC3E}">
        <p14:creationId xmlns:p14="http://schemas.microsoft.com/office/powerpoint/2010/main" val="5217071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736601" y="34925"/>
            <a:ext cx="4457700" cy="57467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pPr algn="ctr"/>
            <a:r>
              <a:rPr lang="es-EC" sz="3600" b="1" dirty="0" smtClean="0">
                <a:latin typeface="Times New Roman" panose="02020603050405020304" pitchFamily="18" charset="0"/>
                <a:cs typeface="Times New Roman" panose="02020603050405020304" pitchFamily="18" charset="0"/>
              </a:rPr>
              <a:t>Tablero de Control</a:t>
            </a:r>
            <a:endParaRPr lang="es-EC" sz="3600" b="1" dirty="0">
              <a:latin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rotWithShape="1">
          <a:blip r:embed="rId2"/>
          <a:srcRect l="32528" t="24479" r="12323" b="13020"/>
          <a:stretch/>
        </p:blipFill>
        <p:spPr>
          <a:xfrm>
            <a:off x="1600201" y="609600"/>
            <a:ext cx="8629650" cy="5498537"/>
          </a:xfrm>
          <a:prstGeom prst="rect">
            <a:avLst/>
          </a:prstGeom>
          <a:ln>
            <a:solidFill>
              <a:schemeClr val="tx1"/>
            </a:solidFill>
          </a:ln>
        </p:spPr>
      </p:pic>
    </p:spTree>
    <p:extLst>
      <p:ext uri="{BB962C8B-B14F-4D97-AF65-F5344CB8AC3E}">
        <p14:creationId xmlns:p14="http://schemas.microsoft.com/office/powerpoint/2010/main" val="33500947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latin typeface="Times New Roman" panose="02020603050405020304" pitchFamily="18" charset="0"/>
                <a:cs typeface="Times New Roman" panose="02020603050405020304" pitchFamily="18" charset="0"/>
              </a:rPr>
              <a:t>Momento Operativo</a:t>
            </a:r>
            <a:endParaRPr lang="es-EC" dirty="0">
              <a:latin typeface="Times New Roman" panose="02020603050405020304" pitchFamily="18" charset="0"/>
              <a:cs typeface="Times New Roman" panose="02020603050405020304" pitchFamily="18" charset="0"/>
            </a:endParaRPr>
          </a:p>
        </p:txBody>
      </p:sp>
      <p:sp>
        <p:nvSpPr>
          <p:cNvPr id="3" name="Subtítulo 2"/>
          <p:cNvSpPr>
            <a:spLocks noGrp="1"/>
          </p:cNvSpPr>
          <p:nvPr>
            <p:ph type="subTitle" idx="1"/>
          </p:nvPr>
        </p:nvSpPr>
        <p:spPr/>
        <p:txBody>
          <a:bodyPr/>
          <a:lstStyle/>
          <a:p>
            <a:endParaRPr lang="es-EC" dirty="0"/>
          </a:p>
        </p:txBody>
      </p:sp>
    </p:spTree>
    <p:extLst>
      <p:ext uri="{BB962C8B-B14F-4D97-AF65-F5344CB8AC3E}">
        <p14:creationId xmlns:p14="http://schemas.microsoft.com/office/powerpoint/2010/main" val="2567936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850075" y="-47500"/>
            <a:ext cx="9520451" cy="1325563"/>
          </a:xfrm>
        </p:spPr>
        <p:txBody>
          <a:bodyPr/>
          <a:lstStyle/>
          <a:p>
            <a:r>
              <a:rPr lang="es-EC" b="1" dirty="0" smtClean="0">
                <a:latin typeface="Times New Roman" panose="02020603050405020304" pitchFamily="18" charset="0"/>
                <a:cs typeface="Times New Roman" panose="02020603050405020304" pitchFamily="18" charset="0"/>
              </a:rPr>
              <a:t>Banco proyectos Sistema Biofísico</a:t>
            </a:r>
            <a:endParaRPr lang="es-EC" b="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srcRect l="7701" t="16154" r="18448" b="11914"/>
          <a:stretch/>
        </p:blipFill>
        <p:spPr>
          <a:xfrm>
            <a:off x="850075" y="938192"/>
            <a:ext cx="9608848" cy="5262027"/>
          </a:xfrm>
          <a:prstGeom prst="rect">
            <a:avLst/>
          </a:prstGeom>
          <a:ln>
            <a:solidFill>
              <a:schemeClr val="tx1"/>
            </a:solidFill>
          </a:ln>
        </p:spPr>
      </p:pic>
    </p:spTree>
    <p:extLst>
      <p:ext uri="{BB962C8B-B14F-4D97-AF65-F5344CB8AC3E}">
        <p14:creationId xmlns:p14="http://schemas.microsoft.com/office/powerpoint/2010/main" val="13062275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49383" y="-47500"/>
            <a:ext cx="10121144" cy="1325563"/>
          </a:xfrm>
        </p:spPr>
        <p:txBody>
          <a:bodyPr/>
          <a:lstStyle/>
          <a:p>
            <a:r>
              <a:rPr lang="es-EC" b="1" dirty="0" smtClean="0">
                <a:latin typeface="Times New Roman" panose="02020603050405020304" pitchFamily="18" charset="0"/>
                <a:cs typeface="Times New Roman" panose="02020603050405020304" pitchFamily="18" charset="0"/>
              </a:rPr>
              <a:t>Banco proyectos Sistema Sociocultural</a:t>
            </a:r>
            <a:endParaRPr lang="es-EC" b="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srcRect l="7760" t="18555" r="18668" b="17578"/>
          <a:stretch/>
        </p:blipFill>
        <p:spPr>
          <a:xfrm>
            <a:off x="797902" y="1028700"/>
            <a:ext cx="9572625" cy="4914900"/>
          </a:xfrm>
          <a:prstGeom prst="rect">
            <a:avLst/>
          </a:prstGeom>
          <a:ln>
            <a:solidFill>
              <a:schemeClr val="tx1"/>
            </a:solidFill>
          </a:ln>
        </p:spPr>
      </p:pic>
    </p:spTree>
    <p:extLst>
      <p:ext uri="{BB962C8B-B14F-4D97-AF65-F5344CB8AC3E}">
        <p14:creationId xmlns:p14="http://schemas.microsoft.com/office/powerpoint/2010/main" val="28366637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850075" y="-47500"/>
            <a:ext cx="9520451" cy="1325563"/>
          </a:xfrm>
        </p:spPr>
        <p:txBody>
          <a:bodyPr/>
          <a:lstStyle/>
          <a:p>
            <a:r>
              <a:rPr lang="es-EC" b="1" dirty="0" smtClean="0">
                <a:latin typeface="Times New Roman" panose="02020603050405020304" pitchFamily="18" charset="0"/>
                <a:cs typeface="Times New Roman" panose="02020603050405020304" pitchFamily="18" charset="0"/>
              </a:rPr>
              <a:t>Banco proyectos Sistema Económico</a:t>
            </a:r>
            <a:endParaRPr lang="es-EC" b="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srcRect l="7650" t="18555" r="21852" b="19531"/>
          <a:stretch/>
        </p:blipFill>
        <p:spPr>
          <a:xfrm>
            <a:off x="850075" y="1014412"/>
            <a:ext cx="9867028" cy="4872037"/>
          </a:xfrm>
          <a:prstGeom prst="rect">
            <a:avLst/>
          </a:prstGeom>
          <a:ln>
            <a:solidFill>
              <a:schemeClr val="tx1"/>
            </a:solidFill>
          </a:ln>
        </p:spPr>
      </p:pic>
    </p:spTree>
    <p:extLst>
      <p:ext uri="{BB962C8B-B14F-4D97-AF65-F5344CB8AC3E}">
        <p14:creationId xmlns:p14="http://schemas.microsoft.com/office/powerpoint/2010/main" val="18398368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850075" y="83125"/>
            <a:ext cx="9520451" cy="1325563"/>
          </a:xfrm>
        </p:spPr>
        <p:txBody>
          <a:bodyPr/>
          <a:lstStyle/>
          <a:p>
            <a:r>
              <a:rPr lang="es-EC" b="1" dirty="0" smtClean="0">
                <a:latin typeface="Times New Roman" panose="02020603050405020304" pitchFamily="18" charset="0"/>
                <a:cs typeface="Times New Roman" panose="02020603050405020304" pitchFamily="18" charset="0"/>
              </a:rPr>
              <a:t>Banco proyectos Sistema Asentamientos Humanos</a:t>
            </a:r>
            <a:endParaRPr lang="es-EC" b="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srcRect l="7760" t="18555" r="21194" b="16406"/>
          <a:stretch/>
        </p:blipFill>
        <p:spPr>
          <a:xfrm>
            <a:off x="1126513" y="1265813"/>
            <a:ext cx="9244013" cy="4757738"/>
          </a:xfrm>
          <a:prstGeom prst="rect">
            <a:avLst/>
          </a:prstGeom>
          <a:ln>
            <a:solidFill>
              <a:schemeClr val="tx1"/>
            </a:solidFill>
          </a:ln>
        </p:spPr>
      </p:pic>
    </p:spTree>
    <p:extLst>
      <p:ext uri="{BB962C8B-B14F-4D97-AF65-F5344CB8AC3E}">
        <p14:creationId xmlns:p14="http://schemas.microsoft.com/office/powerpoint/2010/main" val="10752933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850075" y="83125"/>
            <a:ext cx="9520451" cy="1325563"/>
          </a:xfrm>
        </p:spPr>
        <p:txBody>
          <a:bodyPr/>
          <a:lstStyle/>
          <a:p>
            <a:r>
              <a:rPr lang="es-EC" b="1" dirty="0" smtClean="0">
                <a:latin typeface="Times New Roman" panose="02020603050405020304" pitchFamily="18" charset="0"/>
                <a:cs typeface="Times New Roman" panose="02020603050405020304" pitchFamily="18" charset="0"/>
              </a:rPr>
              <a:t>Banco proyectos Sistema Movilidad, Conectividad y Energía</a:t>
            </a:r>
            <a:endParaRPr lang="es-EC" b="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srcRect l="7869" t="18750" r="23390" b="37305"/>
          <a:stretch/>
        </p:blipFill>
        <p:spPr>
          <a:xfrm>
            <a:off x="902537" y="1685924"/>
            <a:ext cx="9659493" cy="3471863"/>
          </a:xfrm>
          <a:prstGeom prst="rect">
            <a:avLst/>
          </a:prstGeom>
          <a:ln>
            <a:solidFill>
              <a:schemeClr val="tx1"/>
            </a:solidFill>
          </a:ln>
        </p:spPr>
      </p:pic>
    </p:spTree>
    <p:extLst>
      <p:ext uri="{BB962C8B-B14F-4D97-AF65-F5344CB8AC3E}">
        <p14:creationId xmlns:p14="http://schemas.microsoft.com/office/powerpoint/2010/main" val="19298414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850075" y="83125"/>
            <a:ext cx="9520451" cy="1325563"/>
          </a:xfrm>
        </p:spPr>
        <p:txBody>
          <a:bodyPr/>
          <a:lstStyle/>
          <a:p>
            <a:r>
              <a:rPr lang="es-EC" b="1" dirty="0" smtClean="0">
                <a:latin typeface="Times New Roman" panose="02020603050405020304" pitchFamily="18" charset="0"/>
                <a:cs typeface="Times New Roman" panose="02020603050405020304" pitchFamily="18" charset="0"/>
              </a:rPr>
              <a:t>Banco proyectos Sistema Político Institucional</a:t>
            </a:r>
            <a:endParaRPr lang="es-EC" b="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rotWithShape="1">
          <a:blip r:embed="rId2"/>
          <a:srcRect l="7760" t="18555" r="27013" b="17773"/>
          <a:stretch/>
        </p:blipFill>
        <p:spPr>
          <a:xfrm>
            <a:off x="971550" y="1408688"/>
            <a:ext cx="9086850" cy="4657725"/>
          </a:xfrm>
          <a:prstGeom prst="rect">
            <a:avLst/>
          </a:prstGeom>
          <a:ln>
            <a:solidFill>
              <a:schemeClr val="tx1"/>
            </a:solidFill>
          </a:ln>
        </p:spPr>
      </p:pic>
    </p:spTree>
    <p:extLst>
      <p:ext uri="{BB962C8B-B14F-4D97-AF65-F5344CB8AC3E}">
        <p14:creationId xmlns:p14="http://schemas.microsoft.com/office/powerpoint/2010/main" val="34952362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latin typeface="Times New Roman" panose="02020603050405020304" pitchFamily="18" charset="0"/>
                <a:cs typeface="Times New Roman" panose="02020603050405020304" pitchFamily="18" charset="0"/>
              </a:rPr>
              <a:t>Conclusiones</a:t>
            </a:r>
            <a:endParaRPr lang="es-EC" b="1" dirty="0">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p:txBody>
          <a:bodyPr>
            <a:normAutofit fontScale="92500" lnSpcReduction="20000"/>
          </a:bodyPr>
          <a:lstStyle/>
          <a:p>
            <a:pPr marL="342900" lvl="0" indent="-342900" algn="just">
              <a:buFont typeface="Wingdings" panose="05000000000000000000" pitchFamily="2" charset="2"/>
              <a:buChar char="ü"/>
            </a:pPr>
            <a:r>
              <a:rPr lang="es-EC" dirty="0">
                <a:latin typeface="Times New Roman" panose="02020603050405020304" pitchFamily="18" charset="0"/>
                <a:cs typeface="Times New Roman" panose="02020603050405020304" pitchFamily="18" charset="0"/>
              </a:rPr>
              <a:t>Se elaboró el Plan de Desarrollo y Ordenamiento (2015 – 2020) del cantón Patate, siguiendo la metodología propuesta por la SENPLADES “Guía metodológica para la elaboración de Planes de Desarrollo y Ordenamiento Territorial de los Gobiernos Autónomos Descentralizados” del 2014, realizado en función de 4 momentos: explorativo, normativo, estratégico y operativo. </a:t>
            </a:r>
          </a:p>
          <a:p>
            <a:pPr marL="342900" lvl="0" indent="-342900" algn="just">
              <a:buFont typeface="Wingdings" panose="05000000000000000000" pitchFamily="2" charset="2"/>
              <a:buChar char="ü"/>
            </a:pPr>
            <a:r>
              <a:rPr lang="es-EC" dirty="0">
                <a:latin typeface="Times New Roman" panose="02020603050405020304" pitchFamily="18" charset="0"/>
                <a:cs typeface="Times New Roman" panose="02020603050405020304" pitchFamily="18" charset="0"/>
              </a:rPr>
              <a:t>Se elaboró cartografía base y temática escala 1:25.000 y 1:50.000 a través de la recopilación y validación de información estadística y geográfica la cual fue almacenada en una Geodatabase actualizada y operable según los estándares y normativas del CONAGE </a:t>
            </a:r>
          </a:p>
          <a:p>
            <a:pPr marL="342900" lvl="0" indent="-342900" algn="just">
              <a:buFont typeface="Wingdings" panose="05000000000000000000" pitchFamily="2" charset="2"/>
              <a:buChar char="ü"/>
            </a:pPr>
            <a:r>
              <a:rPr lang="es-EC" dirty="0">
                <a:latin typeface="Times New Roman" panose="02020603050405020304" pitchFamily="18" charset="0"/>
                <a:cs typeface="Times New Roman" panose="02020603050405020304" pitchFamily="18" charset="0"/>
              </a:rPr>
              <a:t>Se realizó la zonificación del territorio en función de unidades ambientales establecidas en conflictos de uso de suelo y susceptibilidad a diferentes amenazas así como de unidades socioeconómicas que tomaron en cuenta la cobertura de servicios básicos y el potencial socioeconómico para obtener zonas homogéneas de acuerdo al potencial del territorio, es decir obtener la zonificación agroecológica económica. </a:t>
            </a:r>
          </a:p>
          <a:p>
            <a:pPr marL="342900" lvl="0" indent="-342900" algn="just">
              <a:buFont typeface="Wingdings" panose="05000000000000000000" pitchFamily="2" charset="2"/>
              <a:buChar char="ü"/>
            </a:pPr>
            <a:r>
              <a:rPr lang="es-EC" dirty="0">
                <a:latin typeface="Times New Roman" panose="02020603050405020304" pitchFamily="18" charset="0"/>
                <a:cs typeface="Times New Roman" panose="02020603050405020304" pitchFamily="18" charset="0"/>
              </a:rPr>
              <a:t>Para el momento explorativo se generó una línea base del cantón en función de 6 componentes (biofísico, sociocultural, económico, asentamientos humanos, movilidad, energía y conectividad y político institucional), 33 variables y 80 indicadores, los que fueron calificados a partir de 1000 puntos</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9243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38200" y="1223493"/>
            <a:ext cx="10515600" cy="4953470"/>
          </a:xfrm>
        </p:spPr>
        <p:txBody>
          <a:bodyPr>
            <a:normAutofit/>
          </a:bodyPr>
          <a:lstStyle/>
          <a:p>
            <a:pPr marL="342900" lvl="0" indent="-342900" algn="just">
              <a:buFont typeface="Wingdings" panose="05000000000000000000" pitchFamily="2" charset="2"/>
              <a:buChar char="ü"/>
            </a:pPr>
            <a:r>
              <a:rPr lang="es-EC" dirty="0">
                <a:latin typeface="Times New Roman" panose="02020603050405020304" pitchFamily="18" charset="0"/>
                <a:cs typeface="Times New Roman" panose="02020603050405020304" pitchFamily="18" charset="0"/>
              </a:rPr>
              <a:t>La ponderación de sistema territorial, sus sistemas, variables e indicadores se realizó en base a la Matriz de Ponderación Analítica de Saaty que toma en cuenta juicios de valor para determinar la prioridad de un elemento sobre otro, para el cantón Patate el sistema de mayor importancia fue el biofísico, seguido del económico, el sociocultural y de asentamientos humanos que poseen el mismo peso y finalmente el de movilidad, energía y conectividad y el político institucional. </a:t>
            </a:r>
          </a:p>
          <a:p>
            <a:pPr marL="342900" lvl="0" indent="-342900" algn="just">
              <a:buFont typeface="Wingdings" panose="05000000000000000000" pitchFamily="2" charset="2"/>
              <a:buChar char="ü"/>
            </a:pPr>
            <a:r>
              <a:rPr lang="es-EC" dirty="0">
                <a:latin typeface="Times New Roman" panose="02020603050405020304" pitchFamily="18" charset="0"/>
                <a:cs typeface="Times New Roman" panose="02020603050405020304" pitchFamily="18" charset="0"/>
              </a:rPr>
              <a:t>Con el análisis del diagnóstico territorial se determinó las potencialidades y limitaciones del cantón Patate a través de una valoración cualitativa y cuantitativa, de la que se obtiene una puntuación de 641,98 puntos sobre un total de 1000 puntos equivalente a 64,20% que expresa que su estado es regular. </a:t>
            </a:r>
          </a:p>
          <a:p>
            <a:pPr marL="342900" lvl="0" indent="-342900" algn="just">
              <a:buFont typeface="Wingdings" panose="05000000000000000000" pitchFamily="2" charset="2"/>
              <a:buChar char="ü"/>
            </a:pPr>
            <a:r>
              <a:rPr lang="es-EC" dirty="0">
                <a:latin typeface="Times New Roman" panose="02020603050405020304" pitchFamily="18" charset="0"/>
                <a:cs typeface="Times New Roman" panose="02020603050405020304" pitchFamily="18" charset="0"/>
              </a:rPr>
              <a:t>Dentro del diagnóstico territorial se calificó los 6 sistemas que lo conforman, con lo que se determinó que el sistema sociocultural tiene estado insuficiente con el 55,76% (85,28 /152,94 puntos), mientras que el sistema de movilidad, energía y conectividad con 69,65% (84,55 / 121,39 puntos) cuyo estado es regular, posee el porcentaje más alto de todos los sistemas.</a:t>
            </a:r>
          </a:p>
          <a:p>
            <a:pPr algn="just"/>
            <a:endParaRPr lang="es-EC" dirty="0"/>
          </a:p>
          <a:p>
            <a:pPr algn="just"/>
            <a:endParaRPr lang="es-EC" dirty="0"/>
          </a:p>
        </p:txBody>
      </p:sp>
    </p:spTree>
    <p:extLst>
      <p:ext uri="{BB962C8B-B14F-4D97-AF65-F5344CB8AC3E}">
        <p14:creationId xmlns:p14="http://schemas.microsoft.com/office/powerpoint/2010/main" val="12533108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latin typeface="Times New Roman" panose="02020603050405020304" pitchFamily="18" charset="0"/>
                <a:cs typeface="Times New Roman" panose="02020603050405020304" pitchFamily="18" charset="0"/>
              </a:rPr>
              <a:t>Objetivo general:</a:t>
            </a:r>
            <a:endParaRPr lang="es-EC" b="1" dirty="0">
              <a:latin typeface="Times New Roman" panose="02020603050405020304" pitchFamily="18" charset="0"/>
              <a:cs typeface="Times New Roman" panose="02020603050405020304" pitchFamily="18" charset="0"/>
            </a:endParaRPr>
          </a:p>
        </p:txBody>
      </p:sp>
      <p:sp>
        <p:nvSpPr>
          <p:cNvPr id="4" name="3 Rectángulo redondeado"/>
          <p:cNvSpPr/>
          <p:nvPr/>
        </p:nvSpPr>
        <p:spPr>
          <a:xfrm>
            <a:off x="1210614" y="1609863"/>
            <a:ext cx="9749307" cy="126212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s-EC" dirty="0" smtClean="0">
                <a:latin typeface="Arial" panose="020B0604020202020204" pitchFamily="34" charset="0"/>
                <a:cs typeface="Arial" panose="020B0604020202020204" pitchFamily="34" charset="0"/>
              </a:rPr>
              <a:t>Diseñar </a:t>
            </a:r>
            <a:r>
              <a:rPr lang="es-EC" dirty="0">
                <a:latin typeface="Arial" panose="020B0604020202020204" pitchFamily="34" charset="0"/>
                <a:cs typeface="Arial" panose="020B0604020202020204" pitchFamily="34" charset="0"/>
              </a:rPr>
              <a:t>un Plan de Desarrollo y Ordenamiento Territorial enmarcado en las competencias del GAD para el Cantón Patate, Provincia de Tungurahua, mediante el uso de herramientas GIS (Open Source).</a:t>
            </a:r>
          </a:p>
          <a:p>
            <a:pPr algn="ctr"/>
            <a:endParaRPr lang="es-EC" sz="2000" dirty="0"/>
          </a:p>
        </p:txBody>
      </p:sp>
      <p:pic>
        <p:nvPicPr>
          <p:cNvPr id="6" name="Picture 2" descr="http://www.obs-edu.com/blog-project-management/wp-content/uploads/sites/4/2014/07/El-arte-de-controlar-la-etapa-de-planificaci%C3%B3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599" y="3238500"/>
            <a:ext cx="3112337" cy="1828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6900" y="3153884"/>
            <a:ext cx="1947294" cy="2796227"/>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7 Flecha derecha"/>
          <p:cNvSpPr/>
          <p:nvPr/>
        </p:nvSpPr>
        <p:spPr>
          <a:xfrm>
            <a:off x="5372936" y="4381500"/>
            <a:ext cx="1573964" cy="469900"/>
          </a:xfrm>
          <a:prstGeom prst="rightArrow">
            <a:avLst/>
          </a:prstGeom>
          <a:solidFill>
            <a:srgbClr val="FAA3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3999" y="5002101"/>
            <a:ext cx="2125663" cy="948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78770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38200" y="1017431"/>
            <a:ext cx="10515600" cy="5159532"/>
          </a:xfrm>
        </p:spPr>
        <p:txBody>
          <a:bodyPr>
            <a:normAutofit fontScale="92500" lnSpcReduction="10000"/>
          </a:bodyPr>
          <a:lstStyle/>
          <a:p>
            <a:pPr marL="342900" lvl="0" indent="-342900" algn="just">
              <a:buFont typeface="Wingdings" panose="05000000000000000000" pitchFamily="2" charset="2"/>
              <a:buChar char="ü"/>
            </a:pPr>
            <a:r>
              <a:rPr lang="es-EC" dirty="0">
                <a:latin typeface="Times New Roman" panose="02020603050405020304" pitchFamily="18" charset="0"/>
                <a:cs typeface="Times New Roman" panose="02020603050405020304" pitchFamily="18" charset="0"/>
              </a:rPr>
              <a:t>Las variables críticas existentes corresponden a las debilidades del territorio, en el caso del cantón Patate, en el sistema biofísico son el relieve, uso y cobertura del suelo, suelo y amenazas y peligros naturales; en el sistema sociocultural, el acceso y uso de espacio público, organización y tejido social, la educación básica completa y la desnutrición; en el sistema económico, el mercado de capitales y financiación de las inversiones, la infraestructura de apoyo a la producción y las principales actividades económicas; en el sistema de asentamientos humanos, la infraestructura y acceso al agua potable, alcantarillado y al servicio de recolección de residuos; en el sistemas de movilidad, energía y conectividad, el acceso a telefonía fija e internet y redes viales y de transporte; para el sistema político institucional, la sistematización de experiencias sobre planificación, estructura y capacidades del GAD, estas representan los puntos claves a resolver para minimizar las limitaciones del cantón. </a:t>
            </a:r>
          </a:p>
          <a:p>
            <a:pPr marL="342900" lvl="0" indent="-342900" algn="just">
              <a:buFont typeface="Wingdings" panose="05000000000000000000" pitchFamily="2" charset="2"/>
              <a:buChar char="ü"/>
            </a:pPr>
            <a:r>
              <a:rPr lang="es-EC" dirty="0">
                <a:latin typeface="Times New Roman" panose="02020603050405020304" pitchFamily="18" charset="0"/>
                <a:cs typeface="Times New Roman" panose="02020603050405020304" pitchFamily="18" charset="0"/>
              </a:rPr>
              <a:t>Se formuló una visión y misión territorial para el momento normativo, enfocada al desarrollo del cantón como un territorio agroecológico, además se determinaron una serie de estrategias y tableros de controles vinculados a los 6 sistemas establecidos.</a:t>
            </a:r>
          </a:p>
          <a:p>
            <a:pPr marL="342900" lvl="0" indent="-342900" algn="just">
              <a:buFont typeface="Wingdings" panose="05000000000000000000" pitchFamily="2" charset="2"/>
              <a:buChar char="ü"/>
            </a:pPr>
            <a:r>
              <a:rPr lang="es-EC" dirty="0">
                <a:latin typeface="Times New Roman" panose="02020603050405020304" pitchFamily="18" charset="0"/>
                <a:cs typeface="Times New Roman" panose="02020603050405020304" pitchFamily="18" charset="0"/>
              </a:rPr>
              <a:t>Los bancos de proyectos se realizaron acorde a las competencias específicas cantonales, para solventar las falencias del territorio definidas por las variables críticas, además para aquellas de mayor interés se formularon 6 matrices de marco lógico, según la metodología de SENPLADES, una matriz completa para cada sistema.</a:t>
            </a:r>
          </a:p>
          <a:p>
            <a:endParaRPr lang="es-EC" dirty="0"/>
          </a:p>
        </p:txBody>
      </p:sp>
    </p:spTree>
    <p:extLst>
      <p:ext uri="{BB962C8B-B14F-4D97-AF65-F5344CB8AC3E}">
        <p14:creationId xmlns:p14="http://schemas.microsoft.com/office/powerpoint/2010/main" val="10984874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latin typeface="Times New Roman" panose="02020603050405020304" pitchFamily="18" charset="0"/>
                <a:cs typeface="Times New Roman" panose="02020603050405020304" pitchFamily="18" charset="0"/>
              </a:rPr>
              <a:t>Recomendaciones</a:t>
            </a:r>
            <a:endParaRPr lang="es-EC" b="1" dirty="0">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p:txBody>
          <a:bodyPr>
            <a:normAutofit fontScale="85000" lnSpcReduction="20000"/>
          </a:bodyPr>
          <a:lstStyle/>
          <a:p>
            <a:pPr marL="342900" lvl="0" indent="-342900" algn="just">
              <a:buFont typeface="Wingdings" panose="05000000000000000000" pitchFamily="2" charset="2"/>
              <a:buChar char="v"/>
            </a:pPr>
            <a:r>
              <a:rPr lang="es-EC" dirty="0">
                <a:latin typeface="Times New Roman" panose="02020603050405020304" pitchFamily="18" charset="0"/>
                <a:cs typeface="Times New Roman" panose="02020603050405020304" pitchFamily="18" charset="0"/>
              </a:rPr>
              <a:t>Para los programas y proyectos planteados se recomienda realizar un seguimiento periódico del cumplimiento con énfasis en el tablero de control, de forma que se garantice el alcance de las metas propuestas en el plan de desarrollo y ordenamiento territorial del cantón. </a:t>
            </a:r>
          </a:p>
          <a:p>
            <a:pPr marL="342900" lvl="0" indent="-342900" algn="just">
              <a:buFont typeface="Wingdings" panose="05000000000000000000" pitchFamily="2" charset="2"/>
              <a:buChar char="v"/>
            </a:pPr>
            <a:r>
              <a:rPr lang="es-EC" dirty="0">
                <a:latin typeface="Times New Roman" panose="02020603050405020304" pitchFamily="18" charset="0"/>
                <a:cs typeface="Times New Roman" panose="02020603050405020304" pitchFamily="18" charset="0"/>
              </a:rPr>
              <a:t>Se recomienda trabajar de manera articulada con los diferentes niveles de gobierno de manera que no se dupliquen esfuerzos y se cuente con mayor apoyo en función de las fortalezas de cada uno de ellos y principalmente se consolide la gestión del territorio en pro del desarrollo.</a:t>
            </a:r>
          </a:p>
          <a:p>
            <a:pPr marL="342900" lvl="0" indent="-342900" algn="just">
              <a:buFont typeface="Wingdings" panose="05000000000000000000" pitchFamily="2" charset="2"/>
              <a:buChar char="v"/>
            </a:pPr>
            <a:r>
              <a:rPr lang="es-EC" dirty="0">
                <a:latin typeface="Times New Roman" panose="02020603050405020304" pitchFamily="18" charset="0"/>
                <a:cs typeface="Times New Roman" panose="02020603050405020304" pitchFamily="18" charset="0"/>
              </a:rPr>
              <a:t>Se recomienda que el sistema de información geográfica entregado al GAD, sea actualizado en función de la obtención de la información y se establezcan capacitaciones de manejo para aprovechar su potencial por medio de representaciones, visualizaciones, análisis y modelos que faciliten la gestión del territorio.</a:t>
            </a:r>
          </a:p>
          <a:p>
            <a:pPr marL="342900" lvl="0" indent="-342900" algn="just">
              <a:buFont typeface="Wingdings" panose="05000000000000000000" pitchFamily="2" charset="2"/>
              <a:buChar char="v"/>
            </a:pPr>
            <a:r>
              <a:rPr lang="es-EC" dirty="0">
                <a:latin typeface="Times New Roman" panose="02020603050405020304" pitchFamily="18" charset="0"/>
                <a:cs typeface="Times New Roman" panose="02020603050405020304" pitchFamily="18" charset="0"/>
              </a:rPr>
              <a:t>En el caso de las variables críticas del sistema biofísico se deben tomar acciones inmediatas en cuanto a la falta de información, por ejemplo en el sistema biofísico se recomienda la realización de monitoreo y estudios del índice de calidad de agua del río Patate, estudios de contaminación de suelo y de aire, para el sistema de movilidad, energía y conectividad se requiere de información de la potencia instalada.</a:t>
            </a:r>
          </a:p>
          <a:p>
            <a:pPr marL="342900" indent="-342900" algn="just">
              <a:buFont typeface="Wingdings" panose="05000000000000000000" pitchFamily="2" charset="2"/>
              <a:buChar char="v"/>
            </a:pPr>
            <a:r>
              <a:rPr lang="es-EC" dirty="0">
                <a:latin typeface="Times New Roman" panose="02020603050405020304" pitchFamily="18" charset="0"/>
                <a:cs typeface="Times New Roman" panose="02020603050405020304" pitchFamily="18" charset="0"/>
              </a:rPr>
              <a:t>En función del puntaje final alcanzado por cada sistema se requiere intervenir en cada uno de ellos a través de los proyectos planteados en el siguiente orden: sistema sociocultural, político institucional, biofísico, económico, asentamientos humanos y movilidad, energía y conectividad. </a:t>
            </a:r>
          </a:p>
        </p:txBody>
      </p:sp>
    </p:spTree>
    <p:extLst>
      <p:ext uri="{BB962C8B-B14F-4D97-AF65-F5344CB8AC3E}">
        <p14:creationId xmlns:p14="http://schemas.microsoft.com/office/powerpoint/2010/main" val="39583778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normAutofit fontScale="92500" lnSpcReduction="20000"/>
          </a:bodyPr>
          <a:lstStyle/>
          <a:p>
            <a:pPr marL="342900" lvl="0" indent="-342900" algn="just">
              <a:buFont typeface="Wingdings" panose="05000000000000000000" pitchFamily="2" charset="2"/>
              <a:buChar char="v"/>
            </a:pPr>
            <a:r>
              <a:rPr lang="es-EC" sz="2400" dirty="0">
                <a:latin typeface="Times New Roman" panose="02020603050405020304" pitchFamily="18" charset="0"/>
                <a:cs typeface="Times New Roman" panose="02020603050405020304" pitchFamily="18" charset="0"/>
              </a:rPr>
              <a:t>Debido a la presencia de las amenazas naturales en el cantón, es fundamental la gestión de riesgo, conjuntamente a la elaboración de planes de emergencia principalmente para deslizamientos e inundaciones que luego de los peligros volcánicos son las amenazas que han afectado al cantón en mayor grado.</a:t>
            </a:r>
          </a:p>
          <a:p>
            <a:pPr marL="342900" lvl="0" indent="-342900" algn="just">
              <a:buFont typeface="Wingdings" panose="05000000000000000000" pitchFamily="2" charset="2"/>
              <a:buChar char="v"/>
            </a:pPr>
            <a:r>
              <a:rPr lang="es-EC" sz="2400" dirty="0">
                <a:latin typeface="Times New Roman" panose="02020603050405020304" pitchFamily="18" charset="0"/>
                <a:cs typeface="Times New Roman" panose="02020603050405020304" pitchFamily="18" charset="0"/>
              </a:rPr>
              <a:t>Para fortalecer el desarrollo sociocultural del cantón se recomienda realizar el proyecto de áreas y espacios públicos, para incrementar los espacios de esparcimiento y promover el intercambio de conocimientos entre pobladores.</a:t>
            </a:r>
          </a:p>
          <a:p>
            <a:pPr marL="342900" lvl="0" indent="-342900" algn="just">
              <a:buFont typeface="Wingdings" panose="05000000000000000000" pitchFamily="2" charset="2"/>
              <a:buChar char="v"/>
            </a:pPr>
            <a:r>
              <a:rPr lang="es-EC" sz="2400" dirty="0">
                <a:latin typeface="Times New Roman" panose="02020603050405020304" pitchFamily="18" charset="0"/>
                <a:cs typeface="Times New Roman" panose="02020603050405020304" pitchFamily="18" charset="0"/>
              </a:rPr>
              <a:t>Para fortalecer el sistema económico del cantón se recomienda dar prioridad al programa de desarrollo turístico, debido que las condiciones climáticas, paisaje, recursos naturales, sociales y culturales permiten que el cantón se proyecte como un gran destino turístico. </a:t>
            </a:r>
          </a:p>
          <a:p>
            <a:pPr marL="342900" lvl="0" indent="-342900" algn="just">
              <a:buFont typeface="Wingdings" panose="05000000000000000000" pitchFamily="2" charset="2"/>
              <a:buChar char="v"/>
            </a:pPr>
            <a:r>
              <a:rPr lang="es-EC" sz="2400" dirty="0">
                <a:latin typeface="Times New Roman" panose="02020603050405020304" pitchFamily="18" charset="0"/>
                <a:cs typeface="Times New Roman" panose="02020603050405020304" pitchFamily="18" charset="0"/>
              </a:rPr>
              <a:t>Se recomienda ejecutar proyectos de mejora en el acceso al agua potable, alcantarillado en las zonas rurales del cantón, mejorar, adecuar y mantener la red vial del cantón e implementar señalética horizontal y vertical en las vías principales y secundarias, activar y repotenciar la página web para el servicio de la población, generar geoinformación a escalas cantonal y establecer una infraestructura de datos espaciales a nivel provincial que permita el manejo de la información entre todos los cantones que lo conformen. </a:t>
            </a:r>
          </a:p>
          <a:p>
            <a:endParaRPr lang="es-EC" dirty="0"/>
          </a:p>
        </p:txBody>
      </p:sp>
    </p:spTree>
    <p:extLst>
      <p:ext uri="{BB962C8B-B14F-4D97-AF65-F5344CB8AC3E}">
        <p14:creationId xmlns:p14="http://schemas.microsoft.com/office/powerpoint/2010/main" val="3003119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4562" y="0"/>
            <a:ext cx="9520451" cy="716700"/>
          </a:xfrm>
        </p:spPr>
        <p:txBody>
          <a:bodyPr/>
          <a:lstStyle/>
          <a:p>
            <a:r>
              <a:rPr lang="es-EC" b="1" dirty="0" smtClean="0">
                <a:latin typeface="Times New Roman" panose="02020603050405020304" pitchFamily="18" charset="0"/>
                <a:cs typeface="Times New Roman" panose="02020603050405020304" pitchFamily="18" charset="0"/>
              </a:rPr>
              <a:t>Objetivos específicos</a:t>
            </a:r>
            <a:endParaRPr lang="es-EC" b="1" dirty="0">
              <a:latin typeface="Times New Roman" panose="02020603050405020304" pitchFamily="18" charset="0"/>
              <a:cs typeface="Times New Roman" panose="02020603050405020304" pitchFamily="18" charset="0"/>
            </a:endParaRPr>
          </a:p>
        </p:txBody>
      </p:sp>
      <p:graphicFrame>
        <p:nvGraphicFramePr>
          <p:cNvPr id="4" name="3 Diagrama"/>
          <p:cNvGraphicFramePr/>
          <p:nvPr>
            <p:extLst>
              <p:ext uri="{D42A27DB-BD31-4B8C-83A1-F6EECF244321}">
                <p14:modId xmlns:p14="http://schemas.microsoft.com/office/powerpoint/2010/main" val="2886658331"/>
              </p:ext>
            </p:extLst>
          </p:nvPr>
        </p:nvGraphicFramePr>
        <p:xfrm>
          <a:off x="566671" y="725062"/>
          <a:ext cx="11011436" cy="5404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0363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b="1" dirty="0" smtClean="0">
                <a:latin typeface="Times New Roman" panose="02020603050405020304" pitchFamily="18" charset="0"/>
                <a:cs typeface="Times New Roman" panose="02020603050405020304" pitchFamily="18" charset="0"/>
              </a:rPr>
              <a:t>Metas</a:t>
            </a:r>
            <a:endParaRPr lang="es-EC" b="1" dirty="0">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a:xfrm>
            <a:off x="838200" y="1529411"/>
            <a:ext cx="10515600" cy="4351338"/>
          </a:xfrm>
        </p:spPr>
        <p:txBody>
          <a:bodyPr>
            <a:normAutofit/>
          </a:bodyPr>
          <a:lstStyle/>
          <a:p>
            <a:pPr marL="342900" lvl="0" indent="-342900">
              <a:buFont typeface="Arial" panose="020B0604020202020204" pitchFamily="34" charset="0"/>
              <a:buChar char="•"/>
            </a:pPr>
            <a:r>
              <a:rPr lang="es-EC" dirty="0"/>
              <a:t>1 diagnóstico del proyecto</a:t>
            </a:r>
          </a:p>
          <a:p>
            <a:pPr marL="342900" lvl="0" indent="-342900">
              <a:buFont typeface="Arial" panose="020B0604020202020204" pitchFamily="34" charset="0"/>
              <a:buChar char="•"/>
            </a:pPr>
            <a:r>
              <a:rPr lang="es-EC" dirty="0" smtClean="0"/>
              <a:t>11 </a:t>
            </a:r>
            <a:r>
              <a:rPr lang="es-EC" dirty="0"/>
              <a:t>mapas </a:t>
            </a:r>
            <a:r>
              <a:rPr lang="es-EC" dirty="0" smtClean="0"/>
              <a:t>del </a:t>
            </a:r>
            <a:r>
              <a:rPr lang="es-EC" dirty="0"/>
              <a:t>Sistema Ambiental del cantón </a:t>
            </a:r>
            <a:r>
              <a:rPr lang="es-EC" dirty="0" err="1"/>
              <a:t>Patate</a:t>
            </a:r>
            <a:r>
              <a:rPr lang="es-EC" dirty="0"/>
              <a:t>.</a:t>
            </a:r>
          </a:p>
          <a:p>
            <a:pPr marL="342900" lvl="0" indent="-342900">
              <a:buFont typeface="Arial" panose="020B0604020202020204" pitchFamily="34" charset="0"/>
              <a:buChar char="•"/>
            </a:pPr>
            <a:r>
              <a:rPr lang="es-EC" dirty="0"/>
              <a:t>4 mapas </a:t>
            </a:r>
            <a:r>
              <a:rPr lang="es-EC" dirty="0" smtClean="0"/>
              <a:t>del </a:t>
            </a:r>
            <a:r>
              <a:rPr lang="es-EC" dirty="0"/>
              <a:t>Sistema Económico del cantón </a:t>
            </a:r>
            <a:r>
              <a:rPr lang="es-EC" dirty="0" err="1"/>
              <a:t>Patate</a:t>
            </a:r>
            <a:r>
              <a:rPr lang="es-EC" dirty="0"/>
              <a:t>.</a:t>
            </a:r>
          </a:p>
          <a:p>
            <a:pPr marL="342900" lvl="0" indent="-342900">
              <a:buFont typeface="Arial" panose="020B0604020202020204" pitchFamily="34" charset="0"/>
              <a:buChar char="•"/>
            </a:pPr>
            <a:r>
              <a:rPr lang="es-EC" dirty="0"/>
              <a:t>2 mapas </a:t>
            </a:r>
            <a:r>
              <a:rPr lang="es-EC" dirty="0" smtClean="0"/>
              <a:t>del </a:t>
            </a:r>
            <a:r>
              <a:rPr lang="es-EC" dirty="0"/>
              <a:t>Sistema Asentamientos </a:t>
            </a:r>
            <a:r>
              <a:rPr lang="es-EC" dirty="0" smtClean="0"/>
              <a:t>Humanos del cantón </a:t>
            </a:r>
            <a:r>
              <a:rPr lang="es-EC" dirty="0" err="1" smtClean="0"/>
              <a:t>Patate</a:t>
            </a:r>
            <a:r>
              <a:rPr lang="es-EC" dirty="0" smtClean="0"/>
              <a:t>.</a:t>
            </a:r>
            <a:endParaRPr lang="es-EC" dirty="0"/>
          </a:p>
          <a:p>
            <a:pPr marL="342900" lvl="0" indent="-342900">
              <a:buFont typeface="Arial" panose="020B0604020202020204" pitchFamily="34" charset="0"/>
              <a:buChar char="•"/>
            </a:pPr>
            <a:r>
              <a:rPr lang="es-EC" dirty="0"/>
              <a:t>3 mapas </a:t>
            </a:r>
            <a:r>
              <a:rPr lang="es-EC" dirty="0" smtClean="0"/>
              <a:t>de </a:t>
            </a:r>
            <a:r>
              <a:rPr lang="es-EC" dirty="0"/>
              <a:t>la Zonificación Agroecológica </a:t>
            </a:r>
            <a:r>
              <a:rPr lang="es-EC" dirty="0" smtClean="0"/>
              <a:t>Económica. </a:t>
            </a:r>
            <a:endParaRPr lang="es-EC" dirty="0"/>
          </a:p>
          <a:p>
            <a:pPr marL="342900" lvl="0" indent="-342900">
              <a:buFont typeface="Arial" panose="020B0604020202020204" pitchFamily="34" charset="0"/>
              <a:buChar char="•"/>
            </a:pPr>
            <a:r>
              <a:rPr lang="es-EC" dirty="0"/>
              <a:t>1 </a:t>
            </a:r>
            <a:r>
              <a:rPr lang="es-EC" dirty="0" err="1"/>
              <a:t>Geodatabase</a:t>
            </a:r>
            <a:r>
              <a:rPr lang="es-EC" dirty="0"/>
              <a:t> actualizada y operable según estándares y normativas del CONAGE.</a:t>
            </a:r>
          </a:p>
          <a:p>
            <a:pPr marL="342900" lvl="0" indent="-342900">
              <a:buFont typeface="Arial" panose="020B0604020202020204" pitchFamily="34" charset="0"/>
              <a:buChar char="•"/>
            </a:pPr>
            <a:r>
              <a:rPr lang="es-EC" dirty="0"/>
              <a:t>Un modelo cartográfico para el PDOT del cantón </a:t>
            </a:r>
            <a:r>
              <a:rPr lang="es-EC" dirty="0" err="1"/>
              <a:t>Patate</a:t>
            </a:r>
            <a:r>
              <a:rPr lang="es-EC" dirty="0"/>
              <a:t>.</a:t>
            </a:r>
          </a:p>
          <a:p>
            <a:pPr marL="342900" lvl="0" indent="-342900">
              <a:buFont typeface="Arial" panose="020B0604020202020204" pitchFamily="34" charset="0"/>
              <a:buChar char="•"/>
            </a:pPr>
            <a:r>
              <a:rPr lang="es-EC" dirty="0"/>
              <a:t>Un documento final con la Propuesta de PDOT (diagnostico, escenarios, estrategias, perfiles de programas y proyectos).</a:t>
            </a:r>
          </a:p>
          <a:p>
            <a:endParaRPr lang="es-EC" dirty="0"/>
          </a:p>
        </p:txBody>
      </p:sp>
    </p:spTree>
    <p:extLst>
      <p:ext uri="{BB962C8B-B14F-4D97-AF65-F5344CB8AC3E}">
        <p14:creationId xmlns:p14="http://schemas.microsoft.com/office/powerpoint/2010/main" val="3846566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27258" t="17013" r="18765" b="7291"/>
          <a:stretch/>
        </p:blipFill>
        <p:spPr>
          <a:xfrm rot="20724483">
            <a:off x="292100" y="1117600"/>
            <a:ext cx="3196238" cy="2520000"/>
          </a:xfrm>
          <a:prstGeom prst="rect">
            <a:avLst/>
          </a:prstGeom>
          <a:ln>
            <a:solidFill>
              <a:schemeClr val="tx1"/>
            </a:solidFill>
          </a:ln>
        </p:spPr>
      </p:pic>
      <p:pic>
        <p:nvPicPr>
          <p:cNvPr id="4" name="Imagen 3"/>
          <p:cNvPicPr>
            <a:picLocks noChangeAspect="1"/>
          </p:cNvPicPr>
          <p:nvPr/>
        </p:nvPicPr>
        <p:blipFill rotWithShape="1">
          <a:blip r:embed="rId3"/>
          <a:srcRect l="27550" t="17361" r="18570" b="7465"/>
          <a:stretch/>
        </p:blipFill>
        <p:spPr>
          <a:xfrm rot="20717637">
            <a:off x="716367" y="1381786"/>
            <a:ext cx="3212564" cy="2520000"/>
          </a:xfrm>
          <a:prstGeom prst="rect">
            <a:avLst/>
          </a:prstGeom>
          <a:ln>
            <a:solidFill>
              <a:schemeClr val="tx1"/>
            </a:solidFill>
          </a:ln>
        </p:spPr>
      </p:pic>
      <p:pic>
        <p:nvPicPr>
          <p:cNvPr id="5" name="Imagen 4"/>
          <p:cNvPicPr>
            <a:picLocks noChangeAspect="1"/>
          </p:cNvPicPr>
          <p:nvPr/>
        </p:nvPicPr>
        <p:blipFill rotWithShape="1">
          <a:blip r:embed="rId4"/>
          <a:srcRect l="27452" t="17188" r="18668" b="7291"/>
          <a:stretch/>
        </p:blipFill>
        <p:spPr>
          <a:xfrm rot="20708390">
            <a:off x="1244289" y="1614052"/>
            <a:ext cx="3526197" cy="2503599"/>
          </a:xfrm>
          <a:prstGeom prst="rect">
            <a:avLst/>
          </a:prstGeom>
          <a:ln>
            <a:solidFill>
              <a:schemeClr val="tx1"/>
            </a:solidFill>
          </a:ln>
        </p:spPr>
      </p:pic>
      <p:pic>
        <p:nvPicPr>
          <p:cNvPr id="6" name="Imagen 5"/>
          <p:cNvPicPr>
            <a:picLocks noChangeAspect="1"/>
          </p:cNvPicPr>
          <p:nvPr/>
        </p:nvPicPr>
        <p:blipFill rotWithShape="1">
          <a:blip r:embed="rId5"/>
          <a:srcRect l="27452" t="17187" r="18570" b="7465"/>
          <a:stretch/>
        </p:blipFill>
        <p:spPr>
          <a:xfrm rot="20658258">
            <a:off x="1877993" y="1960197"/>
            <a:ext cx="3210968" cy="2520000"/>
          </a:xfrm>
          <a:prstGeom prst="rect">
            <a:avLst/>
          </a:prstGeom>
          <a:ln>
            <a:solidFill>
              <a:schemeClr val="tx1"/>
            </a:solidFill>
          </a:ln>
        </p:spPr>
      </p:pic>
      <p:pic>
        <p:nvPicPr>
          <p:cNvPr id="7" name="Imagen 6"/>
          <p:cNvPicPr>
            <a:picLocks noChangeAspect="1"/>
          </p:cNvPicPr>
          <p:nvPr/>
        </p:nvPicPr>
        <p:blipFill rotWithShape="1">
          <a:blip r:embed="rId6"/>
          <a:srcRect l="27257" t="17014" r="18668" b="7465"/>
          <a:stretch/>
        </p:blipFill>
        <p:spPr>
          <a:xfrm rot="20617504">
            <a:off x="2450884" y="2199910"/>
            <a:ext cx="3426339" cy="2584901"/>
          </a:xfrm>
          <a:prstGeom prst="rect">
            <a:avLst/>
          </a:prstGeom>
          <a:ln>
            <a:solidFill>
              <a:schemeClr val="tx1"/>
            </a:solidFill>
          </a:ln>
        </p:spPr>
      </p:pic>
      <p:sp>
        <p:nvSpPr>
          <p:cNvPr id="8" name="Título 1"/>
          <p:cNvSpPr txBox="1">
            <a:spLocks/>
          </p:cNvSpPr>
          <p:nvPr/>
        </p:nvSpPr>
        <p:spPr>
          <a:xfrm>
            <a:off x="292100" y="74486"/>
            <a:ext cx="9520451" cy="1325563"/>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a:lstStyle>
          <a:p>
            <a:r>
              <a:rPr lang="es-EC" b="1" dirty="0" smtClean="0">
                <a:latin typeface="Times New Roman" panose="02020603050405020304" pitchFamily="18" charset="0"/>
                <a:cs typeface="Times New Roman" panose="02020603050405020304" pitchFamily="18" charset="0"/>
              </a:rPr>
              <a:t>Metas</a:t>
            </a:r>
            <a:endParaRPr lang="es-EC" b="1" dirty="0">
              <a:latin typeface="Times New Roman" panose="02020603050405020304" pitchFamily="18" charset="0"/>
              <a:cs typeface="Times New Roman" panose="02020603050405020304" pitchFamily="18" charset="0"/>
            </a:endParaRPr>
          </a:p>
        </p:txBody>
      </p:sp>
      <p:pic>
        <p:nvPicPr>
          <p:cNvPr id="9" name="Imagen 8"/>
          <p:cNvPicPr/>
          <p:nvPr/>
        </p:nvPicPr>
        <p:blipFill>
          <a:blip r:embed="rId7">
            <a:extLst>
              <a:ext uri="{28A0092B-C50C-407E-A947-70E740481C1C}">
                <a14:useLocalDpi xmlns:a14="http://schemas.microsoft.com/office/drawing/2010/main" val="0"/>
              </a:ext>
            </a:extLst>
          </a:blip>
          <a:srcRect/>
          <a:stretch>
            <a:fillRect/>
          </a:stretch>
        </p:blipFill>
        <p:spPr bwMode="auto">
          <a:xfrm>
            <a:off x="6337516" y="3032818"/>
            <a:ext cx="3732533" cy="2990264"/>
          </a:xfrm>
          <a:prstGeom prst="rect">
            <a:avLst/>
          </a:prstGeom>
          <a:noFill/>
          <a:ln w="9525">
            <a:solidFill>
              <a:schemeClr val="tx1">
                <a:lumMod val="100000"/>
                <a:lumOff val="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 name="Imagen 9"/>
          <p:cNvPicPr/>
          <p:nvPr/>
        </p:nvPicPr>
        <p:blipFill>
          <a:blip r:embed="rId8">
            <a:extLst>
              <a:ext uri="{28A0092B-C50C-407E-A947-70E740481C1C}">
                <a14:useLocalDpi xmlns:a14="http://schemas.microsoft.com/office/drawing/2010/main" val="0"/>
              </a:ext>
            </a:extLst>
          </a:blip>
          <a:srcRect/>
          <a:stretch>
            <a:fillRect/>
          </a:stretch>
        </p:blipFill>
        <p:spPr bwMode="auto">
          <a:xfrm>
            <a:off x="5790929" y="231192"/>
            <a:ext cx="4444534" cy="2337509"/>
          </a:xfrm>
          <a:prstGeom prst="rect">
            <a:avLst/>
          </a:prstGeom>
          <a:noFill/>
          <a:ln w="9525" cmpd="sng">
            <a:solidFill>
              <a:srgbClr val="000000"/>
            </a:solidFill>
            <a:miter lim="800000"/>
            <a:headEnd/>
            <a:tailEnd/>
          </a:ln>
          <a:effectLst/>
        </p:spPr>
      </p:pic>
    </p:spTree>
    <p:extLst>
      <p:ext uri="{BB962C8B-B14F-4D97-AF65-F5344CB8AC3E}">
        <p14:creationId xmlns:p14="http://schemas.microsoft.com/office/powerpoint/2010/main" val="204267866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tesi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tesis</Template>
  <TotalTime>1991</TotalTime>
  <Words>3362</Words>
  <Application>Microsoft Office PowerPoint</Application>
  <PresentationFormat>Personalizado</PresentationFormat>
  <Paragraphs>323</Paragraphs>
  <Slides>62</Slides>
  <Notes>0</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62</vt:i4>
      </vt:variant>
    </vt:vector>
  </HeadingPairs>
  <TitlesOfParts>
    <vt:vector size="65" baseType="lpstr">
      <vt:lpstr>Tema tesis</vt:lpstr>
      <vt:lpstr>Visio</vt:lpstr>
      <vt:lpstr>Visio.Drawing.15</vt:lpstr>
      <vt:lpstr>DEPARTAMENTO DE CIENCIAS DE LA TIERRA Y LA CONSTRUCCIÓN</vt:lpstr>
      <vt:lpstr>Antecedentes</vt:lpstr>
      <vt:lpstr>Definición del problema</vt:lpstr>
      <vt:lpstr>Descripción del área de estudio</vt:lpstr>
      <vt:lpstr>Presentación de PowerPoint</vt:lpstr>
      <vt:lpstr>Objetivo general:</vt:lpstr>
      <vt:lpstr>Objetivos específicos</vt:lpstr>
      <vt:lpstr>Metas</vt:lpstr>
      <vt:lpstr>Presentación de PowerPoint</vt:lpstr>
      <vt:lpstr>Presentación de PowerPoint</vt:lpstr>
      <vt:lpstr>Metodología</vt:lpstr>
      <vt:lpstr>Momento Descriptivo</vt:lpstr>
      <vt:lpstr>Presentación de PowerPoint</vt:lpstr>
      <vt:lpstr>Proceso de Ponderación</vt:lpstr>
      <vt:lpstr>Presentación de PowerPoint</vt:lpstr>
      <vt:lpstr>Presentación de PowerPoint</vt:lpstr>
      <vt:lpstr>Presentación de PowerPoint</vt:lpstr>
      <vt:lpstr>Presentación de PowerPoint</vt:lpstr>
      <vt:lpstr>Valoración de Indicadores</vt:lpstr>
      <vt:lpstr>Sistema Biofísico</vt:lpstr>
      <vt:lpstr>Presentación de PowerPoint</vt:lpstr>
      <vt:lpstr>Presentación de PowerPoint</vt:lpstr>
      <vt:lpstr>Presentación de PowerPoint</vt:lpstr>
      <vt:lpstr>Sistema Sociocultural</vt:lpstr>
      <vt:lpstr>Sistema Sociocultural</vt:lpstr>
      <vt:lpstr>Presentación de PowerPoint</vt:lpstr>
      <vt:lpstr>Sistema Económico</vt:lpstr>
      <vt:lpstr>Presentación de PowerPoint</vt:lpstr>
      <vt:lpstr>Presentación de PowerPoint</vt:lpstr>
      <vt:lpstr>Sistemas de Asentamientos Humanos</vt:lpstr>
      <vt:lpstr>Presentación de PowerPoint</vt:lpstr>
      <vt:lpstr>Presentación de PowerPoint</vt:lpstr>
      <vt:lpstr>Sistema de Movilidad, Energía y Conectividad </vt:lpstr>
      <vt:lpstr>Presentación de PowerPoint</vt:lpstr>
      <vt:lpstr>Sistema Político Institucional</vt:lpstr>
      <vt:lpstr>Presentación de PowerPoint</vt:lpstr>
      <vt:lpstr>Resultados de Sistema Territorial de Patate</vt:lpstr>
      <vt:lpstr>ZONIFICACIÓN AGROECOLÓGICA ECONÓMICA</vt:lpstr>
      <vt:lpstr>Presentación de PowerPoint</vt:lpstr>
      <vt:lpstr>Momento Normativo</vt:lpstr>
      <vt:lpstr>Presentación de PowerPoint</vt:lpstr>
      <vt:lpstr>Presentación de PowerPoint</vt:lpstr>
      <vt:lpstr>Articulación Objetivos, Políticas y Estrategias</vt:lpstr>
      <vt:lpstr>Presentación de PowerPoint</vt:lpstr>
      <vt:lpstr>Presentación de PowerPoint</vt:lpstr>
      <vt:lpstr>Momento Estratégico</vt:lpstr>
      <vt:lpstr>Presentación de PowerPoint</vt:lpstr>
      <vt:lpstr>Presentación de PowerPoint</vt:lpstr>
      <vt:lpstr>Presentación de PowerPoint</vt:lpstr>
      <vt:lpstr>Presentación de PowerPoint</vt:lpstr>
      <vt:lpstr>Momento Operativo</vt:lpstr>
      <vt:lpstr>Banco proyectos Sistema Biofísico</vt:lpstr>
      <vt:lpstr>Banco proyectos Sistema Sociocultural</vt:lpstr>
      <vt:lpstr>Banco proyectos Sistema Económico</vt:lpstr>
      <vt:lpstr>Banco proyectos Sistema Asentamientos Humanos</vt:lpstr>
      <vt:lpstr>Banco proyectos Sistema Movilidad, Conectividad y Energía</vt:lpstr>
      <vt:lpstr>Banco proyectos Sistema Político Institucional</vt:lpstr>
      <vt:lpstr>Conclusiones</vt:lpstr>
      <vt:lpstr>Presentación de PowerPoint</vt:lpstr>
      <vt:lpstr>Presentación de PowerPoint</vt:lpstr>
      <vt:lpstr>Recomendaciones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PATATE</dc:title>
  <dc:creator>Anita Cabezas</dc:creator>
  <cp:lastModifiedBy>Usuario</cp:lastModifiedBy>
  <cp:revision>91</cp:revision>
  <dcterms:created xsi:type="dcterms:W3CDTF">2015-08-17T14:31:06Z</dcterms:created>
  <dcterms:modified xsi:type="dcterms:W3CDTF">2015-09-09T12:20:42Z</dcterms:modified>
</cp:coreProperties>
</file>