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5" r:id="rId10"/>
    <p:sldId id="267" r:id="rId11"/>
    <p:sldId id="266" r:id="rId12"/>
    <p:sldId id="269" r:id="rId13"/>
    <p:sldId id="270" r:id="rId14"/>
    <p:sldId id="271" r:id="rId15"/>
    <p:sldId id="262" r:id="rId16"/>
    <p:sldId id="263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15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5" Type="http://schemas.openxmlformats.org/officeDocument/2006/relationships/hyperlink" Target="CONCLUSIONES%20Y%20RECOMENDACIONES.pdf" TargetMode="External"/><Relationship Id="rId4" Type="http://schemas.openxmlformats.org/officeDocument/2006/relationships/slide" Target="../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F4DBC-E4DD-4C8A-9BF8-9E6A3BEA6E61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B59342A5-8EF1-498D-A38C-236E3A8A9214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1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8196AA1-7275-48D3-A56E-2D0B92A9A363}" type="parTrans" cxnId="{61E7FECE-4DBC-4949-A346-0166314BE47B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8CF559C3-209F-45B3-B2FA-ED5547E26360}" type="sibTrans" cxnId="{61E7FECE-4DBC-4949-A346-0166314BE47B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F68763E5-D427-46C7-BBDA-DF4237F1CBE2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ASPECTOS GENERALES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2F5F6BB1-61A8-4156-82CA-F7175DC3FFF2}" type="parTrans" cxnId="{08A329E9-737D-4983-B72C-073A7026448D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0AEA44D2-3836-416E-B7EE-DAB7E6D10F46}" type="sibTrans" cxnId="{08A329E9-737D-4983-B72C-073A7026448D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86B90002-508F-4616-8037-436719E225BA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ANÁLISIS SITUACIONAL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C20A9B12-1B95-4595-A7B6-94F474E5BE64}" type="parTrans" cxnId="{26320DE6-96A6-436B-B072-DFAE8564BACF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1B7F8DD5-83B7-4B2A-9499-002CE6AF5A6D}" type="sibTrans" cxnId="{26320DE6-96A6-436B-B072-DFAE8564BACF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B57F40E1-CD07-4A00-BDBA-B84DDA866F53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3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E3D5933D-A6FA-49E4-BD10-300AEE69B1F5}" type="parTrans" cxnId="{3414DB71-507E-4E84-8C78-984BC849338A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75350856-39B2-4825-8C8F-52787FB62677}" type="sibTrans" cxnId="{3414DB71-507E-4E84-8C78-984BC849338A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C5A9143F-3B2F-41D2-A2EF-242F7E006A0A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DIRECCIONAMIENTO ESTRATÉGICO INSTITUCIONAL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382BE62F-B5EF-4189-A443-D4F05CFE40EE}" type="parTrans" cxnId="{0B61C32F-4A1B-48A4-995C-364B272719E9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C32C68D6-2A19-460F-83F2-4DBCA41157DB}" type="sibTrans" cxnId="{0B61C32F-4A1B-48A4-995C-364B272719E9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5D355B08-8526-42FA-8E7A-75B0BBBC4642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4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478B024-44CE-4A40-B897-9ADBDAE5D2EE}" type="parTrans" cxnId="{405774B3-93FE-4E1B-B91C-122E1B976F6F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0C0FFFC4-970C-41E1-B1A4-83E684A6D609}" type="sibTrans" cxnId="{405774B3-93FE-4E1B-B91C-122E1B976F6F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3D135F28-DE02-437C-9C34-C338E78E3BBC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5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9AB6530-FD0F-4DE2-B58F-D1BDAC84AB2B}" type="parTrans" cxnId="{DFF5AC18-2CCA-4E35-A8DE-5AA2146A0CAC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F1B7FE67-53E1-4EBD-89C8-AEE4D7C13B4C}" type="sibTrans" cxnId="{DFF5AC18-2CCA-4E35-A8DE-5AA2146A0CAC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1B9E95EF-3EAC-47EA-A516-1381D0DF9451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METODOLOGÍA DE LA AUDITORÍA DE GESTIÓN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4EB452E4-B2C2-4E02-8F5F-27056F12607A}" type="parTrans" cxnId="{29F895F3-6573-433A-80A0-AF093AA426F8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60528F96-F1B2-4582-B6FA-50E0DA51CDFF}" type="sibTrans" cxnId="{29F895F3-6573-433A-80A0-AF093AA426F8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2CB0F736-1DCA-46B1-8250-3FAF32F3FDCC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APLICACIÓN PRÁCTICA DE LA PROPUESTA DE AUDITORÍA DE GESTIÓN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B634A355-E33D-48B3-A55B-B6A77DB7DE80}" type="parTrans" cxnId="{8BE8A230-8E3B-4750-BF54-EDC92A7BEB65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E39DAFC9-8942-4489-AE0E-F0E2811B5880}" type="sibTrans" cxnId="{8BE8A230-8E3B-4750-BF54-EDC92A7BEB65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244AF402-5006-45D6-BD23-7E42EADE8F04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6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file"/>
          </dgm14:cNvPr>
        </a:ext>
      </dgm:extLst>
    </dgm:pt>
    <dgm:pt modelId="{2AC5C50C-E320-4BC8-B652-6E6207BE81C0}" type="parTrans" cxnId="{848F7FF0-FDB2-4DBF-A886-7193F487B5B8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07421031-F9F5-4CB7-A159-C93F838F8DC4}" type="sibTrans" cxnId="{848F7FF0-FDB2-4DBF-A886-7193F487B5B8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5DD5E15E-1861-44E5-9903-90766273F50A}">
      <dgm:prSet phldrT="[Texto]" custT="1"/>
      <dgm:spPr/>
      <dgm:t>
        <a:bodyPr/>
        <a:lstStyle/>
        <a:p>
          <a:r>
            <a:rPr lang="es-ES" sz="1500" dirty="0" smtClean="0">
              <a:latin typeface="Arial Narrow" panose="020B0606020202030204" pitchFamily="34" charset="0"/>
            </a:rPr>
            <a:t>CONCLUSIONES Y RECOMENDACIONES</a:t>
          </a:r>
          <a:endParaRPr lang="es-ES" sz="1500" dirty="0">
            <a:latin typeface="Arial Narrow" panose="020B0606020202030204" pitchFamily="34" charset="0"/>
          </a:endParaRPr>
        </a:p>
      </dgm:t>
    </dgm:pt>
    <dgm:pt modelId="{7D090CA2-26EA-493F-A816-A2F2A37EC57E}" type="parTrans" cxnId="{E0F7AA81-7588-4CBA-9DAE-32F23FF492C9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08EF7A10-3C7B-46D0-AAD6-750FDC867F67}" type="sibTrans" cxnId="{E0F7AA81-7588-4CBA-9DAE-32F23FF492C9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C4D74471-79DC-4702-9836-9015336F55B8}">
      <dgm:prSet phldrT="[Texto]" custT="1"/>
      <dgm:spPr/>
      <dgm:t>
        <a:bodyPr/>
        <a:lstStyle/>
        <a:p>
          <a:r>
            <a:rPr lang="es-ES" sz="2400" b="1" dirty="0" smtClean="0">
              <a:latin typeface="Harrington" panose="04040505050A02020702" pitchFamily="82" charset="0"/>
            </a:rPr>
            <a:t>Capítulo 2</a:t>
          </a:r>
          <a:endParaRPr lang="es-ES" sz="2400" b="1" dirty="0">
            <a:latin typeface="Harrington" panose="04040505050A02020702" pitchFamily="8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EC01970C-B3FF-43DE-AC06-19A9ACDB62E9}" type="sibTrans" cxnId="{07D13036-8B06-4276-954C-0612680A33CD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775FF1DA-B9DB-4E4A-ACFD-13BA5DEA7A01}" type="parTrans" cxnId="{07D13036-8B06-4276-954C-0612680A33CD}">
      <dgm:prSet/>
      <dgm:spPr/>
      <dgm:t>
        <a:bodyPr/>
        <a:lstStyle/>
        <a:p>
          <a:endParaRPr lang="es-ES" sz="1500">
            <a:latin typeface="Arial Narrow" panose="020B0606020202030204" pitchFamily="34" charset="0"/>
          </a:endParaRPr>
        </a:p>
      </dgm:t>
    </dgm:pt>
    <dgm:pt modelId="{F251028A-4464-41A6-96AE-86945BBA26CC}" type="pres">
      <dgm:prSet presAssocID="{C98F4DBC-E4DD-4C8A-9BF8-9E6A3BEA6E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0E4765D-60BD-4A66-8D60-68426600E786}" type="pres">
      <dgm:prSet presAssocID="{B59342A5-8EF1-498D-A38C-236E3A8A9214}" presName="linNode" presStyleCnt="0"/>
      <dgm:spPr/>
    </dgm:pt>
    <dgm:pt modelId="{48EE11D4-CEE4-45A4-866D-017599F32395}" type="pres">
      <dgm:prSet presAssocID="{B59342A5-8EF1-498D-A38C-236E3A8A9214}" presName="parentText" presStyleLbl="node1" presStyleIdx="0" presStyleCnt="6" custLinFactNeighborX="-29561" custLinFactNeighborY="18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00E5D-59A5-4CCB-933D-72289B3EDE89}" type="pres">
      <dgm:prSet presAssocID="{B59342A5-8EF1-498D-A38C-236E3A8A9214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AC6A19-FFA0-4BED-B33A-E7A6BB9C5AC2}" type="pres">
      <dgm:prSet presAssocID="{8CF559C3-209F-45B3-B2FA-ED5547E26360}" presName="sp" presStyleCnt="0"/>
      <dgm:spPr/>
    </dgm:pt>
    <dgm:pt modelId="{D14A715A-DA7C-4E93-9109-17DA26CB88A9}" type="pres">
      <dgm:prSet presAssocID="{C4D74471-79DC-4702-9836-9015336F55B8}" presName="linNode" presStyleCnt="0"/>
      <dgm:spPr/>
    </dgm:pt>
    <dgm:pt modelId="{0F5EF24E-C902-4B20-8C09-F825D993F763}" type="pres">
      <dgm:prSet presAssocID="{C4D74471-79DC-4702-9836-9015336F55B8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0F47BD-0C99-4DB8-B767-A113555D3B3C}" type="pres">
      <dgm:prSet presAssocID="{C4D74471-79DC-4702-9836-9015336F55B8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EE19D8-7EAE-47CD-B187-C55C8E11B164}" type="pres">
      <dgm:prSet presAssocID="{EC01970C-B3FF-43DE-AC06-19A9ACDB62E9}" presName="sp" presStyleCnt="0"/>
      <dgm:spPr/>
    </dgm:pt>
    <dgm:pt modelId="{9F9C8800-F94A-4DFF-BE76-32002A967875}" type="pres">
      <dgm:prSet presAssocID="{B57F40E1-CD07-4A00-BDBA-B84DDA866F53}" presName="linNode" presStyleCnt="0"/>
      <dgm:spPr/>
    </dgm:pt>
    <dgm:pt modelId="{C5C4CE0E-FD83-4C65-AA53-D1C143050773}" type="pres">
      <dgm:prSet presAssocID="{B57F40E1-CD07-4A00-BDBA-B84DDA866F53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75F16-7348-48C8-90F9-3D2E5B929DD5}" type="pres">
      <dgm:prSet presAssocID="{B57F40E1-CD07-4A00-BDBA-B84DDA866F53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35E3AE-18D9-4C79-A4D3-9AFAA0F479B0}" type="pres">
      <dgm:prSet presAssocID="{75350856-39B2-4825-8C8F-52787FB62677}" presName="sp" presStyleCnt="0"/>
      <dgm:spPr/>
    </dgm:pt>
    <dgm:pt modelId="{E761D940-1C99-4D16-A4E2-F42B3F5B46B1}" type="pres">
      <dgm:prSet presAssocID="{5D355B08-8526-42FA-8E7A-75B0BBBC4642}" presName="linNode" presStyleCnt="0"/>
      <dgm:spPr/>
    </dgm:pt>
    <dgm:pt modelId="{3A9BABA2-CE9A-4CBD-A006-D965DF66630D}" type="pres">
      <dgm:prSet presAssocID="{5D355B08-8526-42FA-8E7A-75B0BBBC464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BE1451-8903-4EAC-BF1F-729AADAF0FA3}" type="pres">
      <dgm:prSet presAssocID="{5D355B08-8526-42FA-8E7A-75B0BBBC464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C6969-15E1-43EE-9D9F-083D485F567E}" type="pres">
      <dgm:prSet presAssocID="{0C0FFFC4-970C-41E1-B1A4-83E684A6D609}" presName="sp" presStyleCnt="0"/>
      <dgm:spPr/>
    </dgm:pt>
    <dgm:pt modelId="{469FAD40-09B5-408D-B084-5FBB92372CE3}" type="pres">
      <dgm:prSet presAssocID="{3D135F28-DE02-437C-9C34-C338E78E3BBC}" presName="linNode" presStyleCnt="0"/>
      <dgm:spPr/>
    </dgm:pt>
    <dgm:pt modelId="{799658EE-8DE1-435C-88A9-68C99B14B94C}" type="pres">
      <dgm:prSet presAssocID="{3D135F28-DE02-437C-9C34-C338E78E3BBC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E279A-7017-4007-B56A-11B46102628C}" type="pres">
      <dgm:prSet presAssocID="{3D135F28-DE02-437C-9C34-C338E78E3BBC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CF51EC-456E-4525-B3A4-556CA95BD3A5}" type="pres">
      <dgm:prSet presAssocID="{F1B7FE67-53E1-4EBD-89C8-AEE4D7C13B4C}" presName="sp" presStyleCnt="0"/>
      <dgm:spPr/>
    </dgm:pt>
    <dgm:pt modelId="{F8BD9672-1C90-42B8-8F02-CB8012457E60}" type="pres">
      <dgm:prSet presAssocID="{244AF402-5006-45D6-BD23-7E42EADE8F04}" presName="linNode" presStyleCnt="0"/>
      <dgm:spPr/>
    </dgm:pt>
    <dgm:pt modelId="{A4E76A98-B102-45F6-AB97-3ED15B2510C9}" type="pres">
      <dgm:prSet presAssocID="{244AF402-5006-45D6-BD23-7E42EADE8F04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1F231D-F1F3-42D8-8D18-2CDCDD51186C}" type="pres">
      <dgm:prSet presAssocID="{244AF402-5006-45D6-BD23-7E42EADE8F04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D13036-8B06-4276-954C-0612680A33CD}" srcId="{C98F4DBC-E4DD-4C8A-9BF8-9E6A3BEA6E61}" destId="{C4D74471-79DC-4702-9836-9015336F55B8}" srcOrd="1" destOrd="0" parTransId="{775FF1DA-B9DB-4E4A-ACFD-13BA5DEA7A01}" sibTransId="{EC01970C-B3FF-43DE-AC06-19A9ACDB62E9}"/>
    <dgm:cxn modelId="{8BE8A230-8E3B-4750-BF54-EDC92A7BEB65}" srcId="{3D135F28-DE02-437C-9C34-C338E78E3BBC}" destId="{2CB0F736-1DCA-46B1-8250-3FAF32F3FDCC}" srcOrd="0" destOrd="0" parTransId="{B634A355-E33D-48B3-A55B-B6A77DB7DE80}" sibTransId="{E39DAFC9-8942-4489-AE0E-F0E2811B5880}"/>
    <dgm:cxn modelId="{61E7FECE-4DBC-4949-A346-0166314BE47B}" srcId="{C98F4DBC-E4DD-4C8A-9BF8-9E6A3BEA6E61}" destId="{B59342A5-8EF1-498D-A38C-236E3A8A9214}" srcOrd="0" destOrd="0" parTransId="{A8196AA1-7275-48D3-A56E-2D0B92A9A363}" sibTransId="{8CF559C3-209F-45B3-B2FA-ED5547E26360}"/>
    <dgm:cxn modelId="{8F650A80-8F4A-46A4-B77A-825AABEB3BBD}" type="presOf" srcId="{1B9E95EF-3EAC-47EA-A516-1381D0DF9451}" destId="{6FBE1451-8903-4EAC-BF1F-729AADAF0FA3}" srcOrd="0" destOrd="0" presId="urn:microsoft.com/office/officeart/2005/8/layout/vList5"/>
    <dgm:cxn modelId="{08A329E9-737D-4983-B72C-073A7026448D}" srcId="{B59342A5-8EF1-498D-A38C-236E3A8A9214}" destId="{F68763E5-D427-46C7-BBDA-DF4237F1CBE2}" srcOrd="0" destOrd="0" parTransId="{2F5F6BB1-61A8-4156-82CA-F7175DC3FFF2}" sibTransId="{0AEA44D2-3836-416E-B7EE-DAB7E6D10F46}"/>
    <dgm:cxn modelId="{3414DB71-507E-4E84-8C78-984BC849338A}" srcId="{C98F4DBC-E4DD-4C8A-9BF8-9E6A3BEA6E61}" destId="{B57F40E1-CD07-4A00-BDBA-B84DDA866F53}" srcOrd="2" destOrd="0" parTransId="{E3D5933D-A6FA-49E4-BD10-300AEE69B1F5}" sibTransId="{75350856-39B2-4825-8C8F-52787FB62677}"/>
    <dgm:cxn modelId="{6ED96C11-E19E-405D-8877-F0FE8DE20240}" type="presOf" srcId="{86B90002-508F-4616-8037-436719E225BA}" destId="{DC0F47BD-0C99-4DB8-B767-A113555D3B3C}" srcOrd="0" destOrd="0" presId="urn:microsoft.com/office/officeart/2005/8/layout/vList5"/>
    <dgm:cxn modelId="{405774B3-93FE-4E1B-B91C-122E1B976F6F}" srcId="{C98F4DBC-E4DD-4C8A-9BF8-9E6A3BEA6E61}" destId="{5D355B08-8526-42FA-8E7A-75B0BBBC4642}" srcOrd="3" destOrd="0" parTransId="{C478B024-44CE-4A40-B897-9ADBDAE5D2EE}" sibTransId="{0C0FFFC4-970C-41E1-B1A4-83E684A6D609}"/>
    <dgm:cxn modelId="{6CB0C59E-17FC-411C-9D8B-DA56FB3077BF}" type="presOf" srcId="{C4D74471-79DC-4702-9836-9015336F55B8}" destId="{0F5EF24E-C902-4B20-8C09-F825D993F763}" srcOrd="0" destOrd="0" presId="urn:microsoft.com/office/officeart/2005/8/layout/vList5"/>
    <dgm:cxn modelId="{E0F7AA81-7588-4CBA-9DAE-32F23FF492C9}" srcId="{244AF402-5006-45D6-BD23-7E42EADE8F04}" destId="{5DD5E15E-1861-44E5-9903-90766273F50A}" srcOrd="0" destOrd="0" parTransId="{7D090CA2-26EA-493F-A816-A2F2A37EC57E}" sibTransId="{08EF7A10-3C7B-46D0-AAD6-750FDC867F67}"/>
    <dgm:cxn modelId="{8D2AFA74-4202-447A-8C25-AD8EEEBD29A2}" type="presOf" srcId="{5DD5E15E-1861-44E5-9903-90766273F50A}" destId="{B81F231D-F1F3-42D8-8D18-2CDCDD51186C}" srcOrd="0" destOrd="0" presId="urn:microsoft.com/office/officeart/2005/8/layout/vList5"/>
    <dgm:cxn modelId="{063CA628-2A8C-4C91-B682-32743A811585}" type="presOf" srcId="{C98F4DBC-E4DD-4C8A-9BF8-9E6A3BEA6E61}" destId="{F251028A-4464-41A6-96AE-86945BBA26CC}" srcOrd="0" destOrd="0" presId="urn:microsoft.com/office/officeart/2005/8/layout/vList5"/>
    <dgm:cxn modelId="{BC3EC829-176C-4C53-889A-1BE832B6102F}" type="presOf" srcId="{244AF402-5006-45D6-BD23-7E42EADE8F04}" destId="{A4E76A98-B102-45F6-AB97-3ED15B2510C9}" srcOrd="0" destOrd="0" presId="urn:microsoft.com/office/officeart/2005/8/layout/vList5"/>
    <dgm:cxn modelId="{848F7FF0-FDB2-4DBF-A886-7193F487B5B8}" srcId="{C98F4DBC-E4DD-4C8A-9BF8-9E6A3BEA6E61}" destId="{244AF402-5006-45D6-BD23-7E42EADE8F04}" srcOrd="5" destOrd="0" parTransId="{2AC5C50C-E320-4BC8-B652-6E6207BE81C0}" sibTransId="{07421031-F9F5-4CB7-A159-C93F838F8DC4}"/>
    <dgm:cxn modelId="{DFF5AC18-2CCA-4E35-A8DE-5AA2146A0CAC}" srcId="{C98F4DBC-E4DD-4C8A-9BF8-9E6A3BEA6E61}" destId="{3D135F28-DE02-437C-9C34-C338E78E3BBC}" srcOrd="4" destOrd="0" parTransId="{F9AB6530-FD0F-4DE2-B58F-D1BDAC84AB2B}" sibTransId="{F1B7FE67-53E1-4EBD-89C8-AEE4D7C13B4C}"/>
    <dgm:cxn modelId="{742F23A4-EFC0-4918-BB76-A8C865903C96}" type="presOf" srcId="{B57F40E1-CD07-4A00-BDBA-B84DDA866F53}" destId="{C5C4CE0E-FD83-4C65-AA53-D1C143050773}" srcOrd="0" destOrd="0" presId="urn:microsoft.com/office/officeart/2005/8/layout/vList5"/>
    <dgm:cxn modelId="{3274DCCE-D765-42E0-9443-0C992CDD0BCC}" type="presOf" srcId="{C5A9143F-3B2F-41D2-A2EF-242F7E006A0A}" destId="{2B975F16-7348-48C8-90F9-3D2E5B929DD5}" srcOrd="0" destOrd="0" presId="urn:microsoft.com/office/officeart/2005/8/layout/vList5"/>
    <dgm:cxn modelId="{26320DE6-96A6-436B-B072-DFAE8564BACF}" srcId="{C4D74471-79DC-4702-9836-9015336F55B8}" destId="{86B90002-508F-4616-8037-436719E225BA}" srcOrd="0" destOrd="0" parTransId="{C20A9B12-1B95-4595-A7B6-94F474E5BE64}" sibTransId="{1B7F8DD5-83B7-4B2A-9499-002CE6AF5A6D}"/>
    <dgm:cxn modelId="{0B61C32F-4A1B-48A4-995C-364B272719E9}" srcId="{B57F40E1-CD07-4A00-BDBA-B84DDA866F53}" destId="{C5A9143F-3B2F-41D2-A2EF-242F7E006A0A}" srcOrd="0" destOrd="0" parTransId="{382BE62F-B5EF-4189-A443-D4F05CFE40EE}" sibTransId="{C32C68D6-2A19-460F-83F2-4DBCA41157DB}"/>
    <dgm:cxn modelId="{3B7A8451-AC4C-43C2-9C0F-8A112B53E557}" type="presOf" srcId="{B59342A5-8EF1-498D-A38C-236E3A8A9214}" destId="{48EE11D4-CEE4-45A4-866D-017599F32395}" srcOrd="0" destOrd="0" presId="urn:microsoft.com/office/officeart/2005/8/layout/vList5"/>
    <dgm:cxn modelId="{D39453EC-8056-48F8-8AEA-FC2ED9CFE38A}" type="presOf" srcId="{2CB0F736-1DCA-46B1-8250-3FAF32F3FDCC}" destId="{D7BE279A-7017-4007-B56A-11B46102628C}" srcOrd="0" destOrd="0" presId="urn:microsoft.com/office/officeart/2005/8/layout/vList5"/>
    <dgm:cxn modelId="{46C649E7-AD88-40EB-9935-208366B54EEB}" type="presOf" srcId="{3D135F28-DE02-437C-9C34-C338E78E3BBC}" destId="{799658EE-8DE1-435C-88A9-68C99B14B94C}" srcOrd="0" destOrd="0" presId="urn:microsoft.com/office/officeart/2005/8/layout/vList5"/>
    <dgm:cxn modelId="{B889DAEE-03DC-46FB-BE91-038758C783CE}" type="presOf" srcId="{F68763E5-D427-46C7-BBDA-DF4237F1CBE2}" destId="{E2800E5D-59A5-4CCB-933D-72289B3EDE89}" srcOrd="0" destOrd="0" presId="urn:microsoft.com/office/officeart/2005/8/layout/vList5"/>
    <dgm:cxn modelId="{29F895F3-6573-433A-80A0-AF093AA426F8}" srcId="{5D355B08-8526-42FA-8E7A-75B0BBBC4642}" destId="{1B9E95EF-3EAC-47EA-A516-1381D0DF9451}" srcOrd="0" destOrd="0" parTransId="{4EB452E4-B2C2-4E02-8F5F-27056F12607A}" sibTransId="{60528F96-F1B2-4582-B6FA-50E0DA51CDFF}"/>
    <dgm:cxn modelId="{F0CB1ED0-352D-42C0-8650-29BE93475FA4}" type="presOf" srcId="{5D355B08-8526-42FA-8E7A-75B0BBBC4642}" destId="{3A9BABA2-CE9A-4CBD-A006-D965DF66630D}" srcOrd="0" destOrd="0" presId="urn:microsoft.com/office/officeart/2005/8/layout/vList5"/>
    <dgm:cxn modelId="{1929C6A5-2DEC-4CE3-A808-7B404C9D8D87}" type="presParOf" srcId="{F251028A-4464-41A6-96AE-86945BBA26CC}" destId="{00E4765D-60BD-4A66-8D60-68426600E786}" srcOrd="0" destOrd="0" presId="urn:microsoft.com/office/officeart/2005/8/layout/vList5"/>
    <dgm:cxn modelId="{41928C10-AF3A-43F4-978D-D8E991E9360A}" type="presParOf" srcId="{00E4765D-60BD-4A66-8D60-68426600E786}" destId="{48EE11D4-CEE4-45A4-866D-017599F32395}" srcOrd="0" destOrd="0" presId="urn:microsoft.com/office/officeart/2005/8/layout/vList5"/>
    <dgm:cxn modelId="{956F13E7-03F0-45FF-8BBE-52BC5A1A09A9}" type="presParOf" srcId="{00E4765D-60BD-4A66-8D60-68426600E786}" destId="{E2800E5D-59A5-4CCB-933D-72289B3EDE89}" srcOrd="1" destOrd="0" presId="urn:microsoft.com/office/officeart/2005/8/layout/vList5"/>
    <dgm:cxn modelId="{1D38149A-88DC-4280-8969-05F0BBA2152A}" type="presParOf" srcId="{F251028A-4464-41A6-96AE-86945BBA26CC}" destId="{A9AC6A19-FFA0-4BED-B33A-E7A6BB9C5AC2}" srcOrd="1" destOrd="0" presId="urn:microsoft.com/office/officeart/2005/8/layout/vList5"/>
    <dgm:cxn modelId="{713EEC17-A90A-4539-A6A7-429058B90E09}" type="presParOf" srcId="{F251028A-4464-41A6-96AE-86945BBA26CC}" destId="{D14A715A-DA7C-4E93-9109-17DA26CB88A9}" srcOrd="2" destOrd="0" presId="urn:microsoft.com/office/officeart/2005/8/layout/vList5"/>
    <dgm:cxn modelId="{0B8601BE-5BE6-41B7-BC3C-52878856CAE0}" type="presParOf" srcId="{D14A715A-DA7C-4E93-9109-17DA26CB88A9}" destId="{0F5EF24E-C902-4B20-8C09-F825D993F763}" srcOrd="0" destOrd="0" presId="urn:microsoft.com/office/officeart/2005/8/layout/vList5"/>
    <dgm:cxn modelId="{144EF99E-11A1-4021-97B4-29982E13522B}" type="presParOf" srcId="{D14A715A-DA7C-4E93-9109-17DA26CB88A9}" destId="{DC0F47BD-0C99-4DB8-B767-A113555D3B3C}" srcOrd="1" destOrd="0" presId="urn:microsoft.com/office/officeart/2005/8/layout/vList5"/>
    <dgm:cxn modelId="{9006C2F6-5F63-4ED6-89FE-577EB37C5EDD}" type="presParOf" srcId="{F251028A-4464-41A6-96AE-86945BBA26CC}" destId="{D9EE19D8-7EAE-47CD-B187-C55C8E11B164}" srcOrd="3" destOrd="0" presId="urn:microsoft.com/office/officeart/2005/8/layout/vList5"/>
    <dgm:cxn modelId="{B51A4B76-158A-4935-A455-209F3BC96FB9}" type="presParOf" srcId="{F251028A-4464-41A6-96AE-86945BBA26CC}" destId="{9F9C8800-F94A-4DFF-BE76-32002A967875}" srcOrd="4" destOrd="0" presId="urn:microsoft.com/office/officeart/2005/8/layout/vList5"/>
    <dgm:cxn modelId="{6F31993E-C10B-48D1-B507-01A2103CACB6}" type="presParOf" srcId="{9F9C8800-F94A-4DFF-BE76-32002A967875}" destId="{C5C4CE0E-FD83-4C65-AA53-D1C143050773}" srcOrd="0" destOrd="0" presId="urn:microsoft.com/office/officeart/2005/8/layout/vList5"/>
    <dgm:cxn modelId="{C027A38A-9B24-4E56-B5E4-F2ADBF9CC148}" type="presParOf" srcId="{9F9C8800-F94A-4DFF-BE76-32002A967875}" destId="{2B975F16-7348-48C8-90F9-3D2E5B929DD5}" srcOrd="1" destOrd="0" presId="urn:microsoft.com/office/officeart/2005/8/layout/vList5"/>
    <dgm:cxn modelId="{EAC9A667-3290-4B99-B4C9-944D591A25E6}" type="presParOf" srcId="{F251028A-4464-41A6-96AE-86945BBA26CC}" destId="{A835E3AE-18D9-4C79-A4D3-9AFAA0F479B0}" srcOrd="5" destOrd="0" presId="urn:microsoft.com/office/officeart/2005/8/layout/vList5"/>
    <dgm:cxn modelId="{73659760-E15E-4026-B356-B6733FCF726F}" type="presParOf" srcId="{F251028A-4464-41A6-96AE-86945BBA26CC}" destId="{E761D940-1C99-4D16-A4E2-F42B3F5B46B1}" srcOrd="6" destOrd="0" presId="urn:microsoft.com/office/officeart/2005/8/layout/vList5"/>
    <dgm:cxn modelId="{483B9E68-16A5-4933-AC97-0A65D038EA0E}" type="presParOf" srcId="{E761D940-1C99-4D16-A4E2-F42B3F5B46B1}" destId="{3A9BABA2-CE9A-4CBD-A006-D965DF66630D}" srcOrd="0" destOrd="0" presId="urn:microsoft.com/office/officeart/2005/8/layout/vList5"/>
    <dgm:cxn modelId="{A73E8AF1-BCD2-4A71-A727-36CDEC4ED156}" type="presParOf" srcId="{E761D940-1C99-4D16-A4E2-F42B3F5B46B1}" destId="{6FBE1451-8903-4EAC-BF1F-729AADAF0FA3}" srcOrd="1" destOrd="0" presId="urn:microsoft.com/office/officeart/2005/8/layout/vList5"/>
    <dgm:cxn modelId="{F059B525-4D6D-40B3-B90E-F684B4C11F89}" type="presParOf" srcId="{F251028A-4464-41A6-96AE-86945BBA26CC}" destId="{800C6969-15E1-43EE-9D9F-083D485F567E}" srcOrd="7" destOrd="0" presId="urn:microsoft.com/office/officeart/2005/8/layout/vList5"/>
    <dgm:cxn modelId="{7C9FAAD4-30CD-4D1B-B10A-3B960C68C165}" type="presParOf" srcId="{F251028A-4464-41A6-96AE-86945BBA26CC}" destId="{469FAD40-09B5-408D-B084-5FBB92372CE3}" srcOrd="8" destOrd="0" presId="urn:microsoft.com/office/officeart/2005/8/layout/vList5"/>
    <dgm:cxn modelId="{B96CE7F5-5B15-4710-BB59-922643887D2E}" type="presParOf" srcId="{469FAD40-09B5-408D-B084-5FBB92372CE3}" destId="{799658EE-8DE1-435C-88A9-68C99B14B94C}" srcOrd="0" destOrd="0" presId="urn:microsoft.com/office/officeart/2005/8/layout/vList5"/>
    <dgm:cxn modelId="{98B80DE4-55A0-4A65-AFE5-CB965A84FA39}" type="presParOf" srcId="{469FAD40-09B5-408D-B084-5FBB92372CE3}" destId="{D7BE279A-7017-4007-B56A-11B46102628C}" srcOrd="1" destOrd="0" presId="urn:microsoft.com/office/officeart/2005/8/layout/vList5"/>
    <dgm:cxn modelId="{5C55F9B4-6F0A-4EAE-B3E7-79F877901FDB}" type="presParOf" srcId="{F251028A-4464-41A6-96AE-86945BBA26CC}" destId="{4ACF51EC-456E-4525-B3A4-556CA95BD3A5}" srcOrd="9" destOrd="0" presId="urn:microsoft.com/office/officeart/2005/8/layout/vList5"/>
    <dgm:cxn modelId="{FB4664F9-51A4-4BC7-83F7-42094BCDAA02}" type="presParOf" srcId="{F251028A-4464-41A6-96AE-86945BBA26CC}" destId="{F8BD9672-1C90-42B8-8F02-CB8012457E60}" srcOrd="10" destOrd="0" presId="urn:microsoft.com/office/officeart/2005/8/layout/vList5"/>
    <dgm:cxn modelId="{647FE632-D145-4D41-A768-68912B0A9B1E}" type="presParOf" srcId="{F8BD9672-1C90-42B8-8F02-CB8012457E60}" destId="{A4E76A98-B102-45F6-AB97-3ED15B2510C9}" srcOrd="0" destOrd="0" presId="urn:microsoft.com/office/officeart/2005/8/layout/vList5"/>
    <dgm:cxn modelId="{1F5E6CE6-A6AD-4BD7-BF8A-E46982629D84}" type="presParOf" srcId="{F8BD9672-1C90-42B8-8F02-CB8012457E60}" destId="{B81F231D-F1F3-42D8-8D18-2CDCDD5118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6FA0A-538F-497D-BF05-6AD1F8DD88C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627B1725-9C0C-4D18-A2B0-CE0BEE4820DD}">
      <dgm:prSet phldrT="[Texto]"/>
      <dgm:spPr/>
      <dgm:t>
        <a:bodyPr/>
        <a:lstStyle/>
        <a:p>
          <a:r>
            <a:rPr lang="es-ES" dirty="0" smtClean="0"/>
            <a:t>Funcionó en el antiguo San Juan de Dios</a:t>
          </a:r>
        </a:p>
        <a:p>
          <a:r>
            <a:rPr lang="es-ES" b="1" dirty="0" smtClean="0"/>
            <a:t>1918</a:t>
          </a:r>
          <a:endParaRPr lang="es-ES" b="1" dirty="0"/>
        </a:p>
      </dgm:t>
    </dgm:pt>
    <dgm:pt modelId="{2624BD79-2E87-445F-B2CA-0A09561F5971}" type="parTrans" cxnId="{36A793E8-5AA8-4AA0-9BA1-91B678408645}">
      <dgm:prSet/>
      <dgm:spPr/>
      <dgm:t>
        <a:bodyPr/>
        <a:lstStyle/>
        <a:p>
          <a:endParaRPr lang="es-ES"/>
        </a:p>
      </dgm:t>
    </dgm:pt>
    <dgm:pt modelId="{2AA026CF-F699-4325-B148-DE012C6DD3EF}" type="sibTrans" cxnId="{36A793E8-5AA8-4AA0-9BA1-91B678408645}">
      <dgm:prSet/>
      <dgm:spPr/>
      <dgm:t>
        <a:bodyPr/>
        <a:lstStyle/>
        <a:p>
          <a:endParaRPr lang="es-ES"/>
        </a:p>
      </dgm:t>
    </dgm:pt>
    <dgm:pt modelId="{9696E139-0FAA-4572-BF1E-3B7CC2FBEFA5}">
      <dgm:prSet phldrT="[Texto]"/>
      <dgm:spPr/>
      <dgm:t>
        <a:bodyPr/>
        <a:lstStyle/>
        <a:p>
          <a:r>
            <a:rPr lang="es-ES" dirty="0" smtClean="0"/>
            <a:t>San Juan donde funcionó 40 años </a:t>
          </a:r>
        </a:p>
        <a:p>
          <a:r>
            <a:rPr lang="es-ES" b="1" dirty="0" smtClean="0"/>
            <a:t>1919</a:t>
          </a:r>
          <a:endParaRPr lang="es-ES" b="1" dirty="0"/>
        </a:p>
      </dgm:t>
    </dgm:pt>
    <dgm:pt modelId="{BE2BDC3E-8AAB-4BB4-A76C-BF01C1FB6326}" type="parTrans" cxnId="{94805325-AB88-491D-8F30-C29401D519BB}">
      <dgm:prSet/>
      <dgm:spPr/>
      <dgm:t>
        <a:bodyPr/>
        <a:lstStyle/>
        <a:p>
          <a:endParaRPr lang="es-ES"/>
        </a:p>
      </dgm:t>
    </dgm:pt>
    <dgm:pt modelId="{DDA2DCAD-9387-4CEA-B57A-AF7EE26C2411}" type="sibTrans" cxnId="{94805325-AB88-491D-8F30-C29401D519BB}">
      <dgm:prSet/>
      <dgm:spPr/>
      <dgm:t>
        <a:bodyPr/>
        <a:lstStyle/>
        <a:p>
          <a:endParaRPr lang="es-ES"/>
        </a:p>
      </dgm:t>
    </dgm:pt>
    <dgm:pt modelId="{A4E03579-7FE7-4CB8-BA6A-9D2571FE11BF}">
      <dgm:prSet phldrT="[Texto]"/>
      <dgm:spPr/>
      <dgm:t>
        <a:bodyPr/>
        <a:lstStyle/>
        <a:p>
          <a:r>
            <a:rPr lang="es-ES" dirty="0" smtClean="0"/>
            <a:t>Edificio actual</a:t>
          </a:r>
        </a:p>
        <a:p>
          <a:endParaRPr lang="es-ES" dirty="0" smtClean="0"/>
        </a:p>
        <a:p>
          <a:r>
            <a:rPr lang="es-ES" b="1" dirty="0" smtClean="0"/>
            <a:t>1977</a:t>
          </a:r>
          <a:endParaRPr lang="es-ES" b="1" dirty="0"/>
        </a:p>
      </dgm:t>
    </dgm:pt>
    <dgm:pt modelId="{FE882305-9930-4E6E-BF78-FA420904D3C8}" type="parTrans" cxnId="{FBCB0219-BB9D-4755-8D1A-63D272593A82}">
      <dgm:prSet/>
      <dgm:spPr/>
      <dgm:t>
        <a:bodyPr/>
        <a:lstStyle/>
        <a:p>
          <a:endParaRPr lang="es-ES"/>
        </a:p>
      </dgm:t>
    </dgm:pt>
    <dgm:pt modelId="{6B5C96E5-E7C0-4CB9-98F1-86A1D4F77E1C}" type="sibTrans" cxnId="{FBCB0219-BB9D-4755-8D1A-63D272593A82}">
      <dgm:prSet/>
      <dgm:spPr/>
      <dgm:t>
        <a:bodyPr/>
        <a:lstStyle/>
        <a:p>
          <a:endParaRPr lang="es-ES"/>
        </a:p>
      </dgm:t>
    </dgm:pt>
    <dgm:pt modelId="{88528C12-D648-43E0-9B92-CE532E181196}">
      <dgm:prSet phldrT="[Texto]"/>
      <dgm:spPr/>
      <dgm:t>
        <a:bodyPr/>
        <a:lstStyle/>
        <a:p>
          <a:r>
            <a:rPr lang="es-ES" dirty="0" smtClean="0"/>
            <a:t>Funcionó en la antigua Escuela Militar</a:t>
          </a:r>
        </a:p>
        <a:p>
          <a:r>
            <a:rPr lang="es-ES" b="1" dirty="0" smtClean="0"/>
            <a:t>1918</a:t>
          </a:r>
          <a:endParaRPr lang="es-ES" b="1" dirty="0"/>
        </a:p>
      </dgm:t>
    </dgm:pt>
    <dgm:pt modelId="{236736C6-02BA-49D6-9BA4-861284DC3044}" type="parTrans" cxnId="{D7F14FFD-E34E-4473-A65B-EF0D72ECF305}">
      <dgm:prSet/>
      <dgm:spPr/>
      <dgm:t>
        <a:bodyPr/>
        <a:lstStyle/>
        <a:p>
          <a:endParaRPr lang="es-ES"/>
        </a:p>
      </dgm:t>
    </dgm:pt>
    <dgm:pt modelId="{D86BDC6C-03C6-42CF-B02A-0A2D378D3BC3}" type="sibTrans" cxnId="{D7F14FFD-E34E-4473-A65B-EF0D72ECF305}">
      <dgm:prSet/>
      <dgm:spPr/>
      <dgm:t>
        <a:bodyPr/>
        <a:lstStyle/>
        <a:p>
          <a:endParaRPr lang="es-ES"/>
        </a:p>
      </dgm:t>
    </dgm:pt>
    <dgm:pt modelId="{FF13D005-8A3A-498B-91F0-884E8505337E}" type="pres">
      <dgm:prSet presAssocID="{49A6FA0A-538F-497D-BF05-6AD1F8DD88C4}" presName="CompostProcess" presStyleCnt="0">
        <dgm:presLayoutVars>
          <dgm:dir/>
          <dgm:resizeHandles val="exact"/>
        </dgm:presLayoutVars>
      </dgm:prSet>
      <dgm:spPr/>
    </dgm:pt>
    <dgm:pt modelId="{44A8766A-1660-4F59-8F64-F86A17B0287C}" type="pres">
      <dgm:prSet presAssocID="{49A6FA0A-538F-497D-BF05-6AD1F8DD88C4}" presName="arrow" presStyleLbl="bgShp" presStyleIdx="0" presStyleCnt="1"/>
      <dgm:spPr/>
    </dgm:pt>
    <dgm:pt modelId="{2C70D85E-3312-4C31-A822-4F4D450A42DB}" type="pres">
      <dgm:prSet presAssocID="{49A6FA0A-538F-497D-BF05-6AD1F8DD88C4}" presName="linearProcess" presStyleCnt="0"/>
      <dgm:spPr/>
    </dgm:pt>
    <dgm:pt modelId="{6582A902-0299-4834-B899-B51D803B8EA9}" type="pres">
      <dgm:prSet presAssocID="{627B1725-9C0C-4D18-A2B0-CE0BEE4820D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BD5DE0-5261-4A29-8E85-AA4358E5C80B}" type="pres">
      <dgm:prSet presAssocID="{2AA026CF-F699-4325-B148-DE012C6DD3EF}" presName="sibTrans" presStyleCnt="0"/>
      <dgm:spPr/>
    </dgm:pt>
    <dgm:pt modelId="{5E54948E-2FC9-4285-B518-939ED8BE4A40}" type="pres">
      <dgm:prSet presAssocID="{88528C12-D648-43E0-9B92-CE532E18119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D49CB8-ACC9-460F-8DE5-01BDFD32CC23}" type="pres">
      <dgm:prSet presAssocID="{D86BDC6C-03C6-42CF-B02A-0A2D378D3BC3}" presName="sibTrans" presStyleCnt="0"/>
      <dgm:spPr/>
    </dgm:pt>
    <dgm:pt modelId="{3A54238D-7A67-42E2-8C33-69E93CBD2F5E}" type="pres">
      <dgm:prSet presAssocID="{9696E139-0FAA-4572-BF1E-3B7CC2FBEFA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4068FC-6ECD-45E4-9C80-D415E6E99E47}" type="pres">
      <dgm:prSet presAssocID="{DDA2DCAD-9387-4CEA-B57A-AF7EE26C2411}" presName="sibTrans" presStyleCnt="0"/>
      <dgm:spPr/>
    </dgm:pt>
    <dgm:pt modelId="{E10998C6-0865-4121-B644-A8B11F9829E7}" type="pres">
      <dgm:prSet presAssocID="{A4E03579-7FE7-4CB8-BA6A-9D2571FE11B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B5DEB2-1CDE-4F5F-AD0F-0D5E7F505507}" type="presOf" srcId="{627B1725-9C0C-4D18-A2B0-CE0BEE4820DD}" destId="{6582A902-0299-4834-B899-B51D803B8EA9}" srcOrd="0" destOrd="0" presId="urn:microsoft.com/office/officeart/2005/8/layout/hProcess9"/>
    <dgm:cxn modelId="{06D1CE43-34E0-412C-AD3A-19675C2ECAF0}" type="presOf" srcId="{88528C12-D648-43E0-9B92-CE532E181196}" destId="{5E54948E-2FC9-4285-B518-939ED8BE4A40}" srcOrd="0" destOrd="0" presId="urn:microsoft.com/office/officeart/2005/8/layout/hProcess9"/>
    <dgm:cxn modelId="{D7F14FFD-E34E-4473-A65B-EF0D72ECF305}" srcId="{49A6FA0A-538F-497D-BF05-6AD1F8DD88C4}" destId="{88528C12-D648-43E0-9B92-CE532E181196}" srcOrd="1" destOrd="0" parTransId="{236736C6-02BA-49D6-9BA4-861284DC3044}" sibTransId="{D86BDC6C-03C6-42CF-B02A-0A2D378D3BC3}"/>
    <dgm:cxn modelId="{94805325-AB88-491D-8F30-C29401D519BB}" srcId="{49A6FA0A-538F-497D-BF05-6AD1F8DD88C4}" destId="{9696E139-0FAA-4572-BF1E-3B7CC2FBEFA5}" srcOrd="2" destOrd="0" parTransId="{BE2BDC3E-8AAB-4BB4-A76C-BF01C1FB6326}" sibTransId="{DDA2DCAD-9387-4CEA-B57A-AF7EE26C2411}"/>
    <dgm:cxn modelId="{DB344BC0-491C-4A24-8D46-C6C126EA9635}" type="presOf" srcId="{9696E139-0FAA-4572-BF1E-3B7CC2FBEFA5}" destId="{3A54238D-7A67-42E2-8C33-69E93CBD2F5E}" srcOrd="0" destOrd="0" presId="urn:microsoft.com/office/officeart/2005/8/layout/hProcess9"/>
    <dgm:cxn modelId="{0F093A83-FD28-4340-8463-DBB39ACCDC4D}" type="presOf" srcId="{A4E03579-7FE7-4CB8-BA6A-9D2571FE11BF}" destId="{E10998C6-0865-4121-B644-A8B11F9829E7}" srcOrd="0" destOrd="0" presId="urn:microsoft.com/office/officeart/2005/8/layout/hProcess9"/>
    <dgm:cxn modelId="{FBCB0219-BB9D-4755-8D1A-63D272593A82}" srcId="{49A6FA0A-538F-497D-BF05-6AD1F8DD88C4}" destId="{A4E03579-7FE7-4CB8-BA6A-9D2571FE11BF}" srcOrd="3" destOrd="0" parTransId="{FE882305-9930-4E6E-BF78-FA420904D3C8}" sibTransId="{6B5C96E5-E7C0-4CB9-98F1-86A1D4F77E1C}"/>
    <dgm:cxn modelId="{13C3CF99-3FB9-489C-8B21-8E54CC63F2F3}" type="presOf" srcId="{49A6FA0A-538F-497D-BF05-6AD1F8DD88C4}" destId="{FF13D005-8A3A-498B-91F0-884E8505337E}" srcOrd="0" destOrd="0" presId="urn:microsoft.com/office/officeart/2005/8/layout/hProcess9"/>
    <dgm:cxn modelId="{36A793E8-5AA8-4AA0-9BA1-91B678408645}" srcId="{49A6FA0A-538F-497D-BF05-6AD1F8DD88C4}" destId="{627B1725-9C0C-4D18-A2B0-CE0BEE4820DD}" srcOrd="0" destOrd="0" parTransId="{2624BD79-2E87-445F-B2CA-0A09561F5971}" sibTransId="{2AA026CF-F699-4325-B148-DE012C6DD3EF}"/>
    <dgm:cxn modelId="{BD5364CE-250A-449F-997E-B54C68001C19}" type="presParOf" srcId="{FF13D005-8A3A-498B-91F0-884E8505337E}" destId="{44A8766A-1660-4F59-8F64-F86A17B0287C}" srcOrd="0" destOrd="0" presId="urn:microsoft.com/office/officeart/2005/8/layout/hProcess9"/>
    <dgm:cxn modelId="{2D39C134-6CC8-4935-8DA6-90A8691F0D44}" type="presParOf" srcId="{FF13D005-8A3A-498B-91F0-884E8505337E}" destId="{2C70D85E-3312-4C31-A822-4F4D450A42DB}" srcOrd="1" destOrd="0" presId="urn:microsoft.com/office/officeart/2005/8/layout/hProcess9"/>
    <dgm:cxn modelId="{75AA3D2C-A9E7-4412-A852-511F4A8AA025}" type="presParOf" srcId="{2C70D85E-3312-4C31-A822-4F4D450A42DB}" destId="{6582A902-0299-4834-B899-B51D803B8EA9}" srcOrd="0" destOrd="0" presId="urn:microsoft.com/office/officeart/2005/8/layout/hProcess9"/>
    <dgm:cxn modelId="{35EF90F2-1B04-45D5-9E40-18A72DE91A18}" type="presParOf" srcId="{2C70D85E-3312-4C31-A822-4F4D450A42DB}" destId="{E2BD5DE0-5261-4A29-8E85-AA4358E5C80B}" srcOrd="1" destOrd="0" presId="urn:microsoft.com/office/officeart/2005/8/layout/hProcess9"/>
    <dgm:cxn modelId="{F4421FB0-F0C1-48A5-986D-709AA648B89A}" type="presParOf" srcId="{2C70D85E-3312-4C31-A822-4F4D450A42DB}" destId="{5E54948E-2FC9-4285-B518-939ED8BE4A40}" srcOrd="2" destOrd="0" presId="urn:microsoft.com/office/officeart/2005/8/layout/hProcess9"/>
    <dgm:cxn modelId="{BC670248-BFC4-4CB7-A5A3-C0DE8FD07020}" type="presParOf" srcId="{2C70D85E-3312-4C31-A822-4F4D450A42DB}" destId="{37D49CB8-ACC9-460F-8DE5-01BDFD32CC23}" srcOrd="3" destOrd="0" presId="urn:microsoft.com/office/officeart/2005/8/layout/hProcess9"/>
    <dgm:cxn modelId="{5D857F87-69FF-4FA6-94C7-74F70CF6DEC9}" type="presParOf" srcId="{2C70D85E-3312-4C31-A822-4F4D450A42DB}" destId="{3A54238D-7A67-42E2-8C33-69E93CBD2F5E}" srcOrd="4" destOrd="0" presId="urn:microsoft.com/office/officeart/2005/8/layout/hProcess9"/>
    <dgm:cxn modelId="{0F488B15-ABA1-4F2F-8231-E995C0E3C7EB}" type="presParOf" srcId="{2C70D85E-3312-4C31-A822-4F4D450A42DB}" destId="{614068FC-6ECD-45E4-9C80-D415E6E99E47}" srcOrd="5" destOrd="0" presId="urn:microsoft.com/office/officeart/2005/8/layout/hProcess9"/>
    <dgm:cxn modelId="{E29024FC-6340-4FF7-BB2E-782750F22266}" type="presParOf" srcId="{2C70D85E-3312-4C31-A822-4F4D450A42DB}" destId="{E10998C6-0865-4121-B644-A8B11F9829E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15003-A084-4A3D-930A-5BE84C030561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D3D248DC-E027-46F1-A6F4-E5630D5B73D0}">
      <dgm:prSet phldrT="[Texto]" custT="1"/>
      <dgm:spPr/>
      <dgm:t>
        <a:bodyPr/>
        <a:lstStyle/>
        <a:p>
          <a:r>
            <a:rPr lang="es-ES" sz="1400" dirty="0" smtClean="0"/>
            <a:t>Hospital Militar</a:t>
          </a:r>
        </a:p>
        <a:p>
          <a:r>
            <a:rPr lang="es-ES" sz="1400" b="1" dirty="0" smtClean="0"/>
            <a:t>1918</a:t>
          </a:r>
          <a:endParaRPr lang="es-ES" sz="1400" b="1" dirty="0"/>
        </a:p>
      </dgm:t>
    </dgm:pt>
    <dgm:pt modelId="{5DFC25F8-3F08-4F6C-9735-6184C51DBAE0}" type="parTrans" cxnId="{97265B6C-6155-43C5-8713-BE90469FE396}">
      <dgm:prSet/>
      <dgm:spPr/>
      <dgm:t>
        <a:bodyPr/>
        <a:lstStyle/>
        <a:p>
          <a:endParaRPr lang="es-ES"/>
        </a:p>
      </dgm:t>
    </dgm:pt>
    <dgm:pt modelId="{0734C505-E9BC-4816-A559-852009F66715}" type="sibTrans" cxnId="{97265B6C-6155-43C5-8713-BE90469FE396}">
      <dgm:prSet/>
      <dgm:spPr/>
      <dgm:t>
        <a:bodyPr/>
        <a:lstStyle/>
        <a:p>
          <a:endParaRPr lang="es-ES"/>
        </a:p>
      </dgm:t>
    </dgm:pt>
    <dgm:pt modelId="{786FC5C9-F0E2-4A2D-8490-E4E3163B4EAA}">
      <dgm:prSet phldrT="[Texto]" custT="1"/>
      <dgm:spPr/>
      <dgm:t>
        <a:bodyPr/>
        <a:lstStyle/>
        <a:p>
          <a:r>
            <a:rPr lang="es-ES" sz="1400" dirty="0" smtClean="0"/>
            <a:t>Hospital Territorial Nº1</a:t>
          </a:r>
        </a:p>
        <a:p>
          <a:r>
            <a:rPr lang="es-ES" sz="1400" b="1" dirty="0" smtClean="0"/>
            <a:t>1936</a:t>
          </a:r>
          <a:endParaRPr lang="es-ES" sz="1400" b="1" dirty="0"/>
        </a:p>
      </dgm:t>
    </dgm:pt>
    <dgm:pt modelId="{E53B5902-D317-4A99-886E-242781121F27}" type="parTrans" cxnId="{6344CC25-6FBA-42A8-B6AA-910B7C05014E}">
      <dgm:prSet/>
      <dgm:spPr/>
      <dgm:t>
        <a:bodyPr/>
        <a:lstStyle/>
        <a:p>
          <a:endParaRPr lang="es-ES"/>
        </a:p>
      </dgm:t>
    </dgm:pt>
    <dgm:pt modelId="{E8BA907B-1DDB-4B57-BA58-BDEE3FFD76F1}" type="sibTrans" cxnId="{6344CC25-6FBA-42A8-B6AA-910B7C05014E}">
      <dgm:prSet/>
      <dgm:spPr/>
      <dgm:t>
        <a:bodyPr/>
        <a:lstStyle/>
        <a:p>
          <a:endParaRPr lang="es-ES"/>
        </a:p>
      </dgm:t>
    </dgm:pt>
    <dgm:pt modelId="{3F01E7F3-EA91-45E1-ADA8-794529AB08BD}">
      <dgm:prSet phldrT="[Texto]" custT="1"/>
      <dgm:spPr/>
      <dgm:t>
        <a:bodyPr/>
        <a:lstStyle/>
        <a:p>
          <a:r>
            <a:rPr lang="es-ES" sz="1400" dirty="0" smtClean="0"/>
            <a:t>Dependencia de Estado Mayor</a:t>
          </a:r>
        </a:p>
        <a:p>
          <a:r>
            <a:rPr lang="es-ES" sz="1400" b="1" dirty="0" smtClean="0"/>
            <a:t>1957</a:t>
          </a:r>
          <a:endParaRPr lang="es-ES" sz="1400" b="1" dirty="0"/>
        </a:p>
      </dgm:t>
    </dgm:pt>
    <dgm:pt modelId="{79FE62C4-0FAE-4697-91AB-5E28EBA14A02}" type="parTrans" cxnId="{D59862CC-A4AC-49A9-83C1-D44F64D28781}">
      <dgm:prSet/>
      <dgm:spPr/>
      <dgm:t>
        <a:bodyPr/>
        <a:lstStyle/>
        <a:p>
          <a:endParaRPr lang="es-ES"/>
        </a:p>
      </dgm:t>
    </dgm:pt>
    <dgm:pt modelId="{38FBF64D-DC52-41A2-8939-6A2873CC3C77}" type="sibTrans" cxnId="{D59862CC-A4AC-49A9-83C1-D44F64D28781}">
      <dgm:prSet/>
      <dgm:spPr/>
      <dgm:t>
        <a:bodyPr/>
        <a:lstStyle/>
        <a:p>
          <a:endParaRPr lang="es-ES"/>
        </a:p>
      </dgm:t>
    </dgm:pt>
    <dgm:pt modelId="{45F805C3-49CC-4A46-94B9-1E54AB1C4138}">
      <dgm:prSet phldrT="[Texto]" custT="1"/>
      <dgm:spPr/>
      <dgm:t>
        <a:bodyPr/>
        <a:lstStyle/>
        <a:p>
          <a:r>
            <a:rPr lang="es-ES" sz="1400" dirty="0" smtClean="0"/>
            <a:t>Hospital de Especialidades de las FF.AA</a:t>
          </a:r>
        </a:p>
        <a:p>
          <a:r>
            <a:rPr lang="es-ES" sz="1400" b="1" dirty="0" smtClean="0"/>
            <a:t>2014</a:t>
          </a:r>
          <a:endParaRPr lang="es-ES" sz="1400" b="1" dirty="0"/>
        </a:p>
      </dgm:t>
    </dgm:pt>
    <dgm:pt modelId="{2678FF78-0115-4AD7-9075-B021A97F2BAF}" type="parTrans" cxnId="{5C4E318C-134C-486A-AF96-43C2A10DC214}">
      <dgm:prSet/>
      <dgm:spPr/>
      <dgm:t>
        <a:bodyPr/>
        <a:lstStyle/>
        <a:p>
          <a:endParaRPr lang="es-ES"/>
        </a:p>
      </dgm:t>
    </dgm:pt>
    <dgm:pt modelId="{9A4A59F5-2784-4C9C-8901-86202C87E4AC}" type="sibTrans" cxnId="{5C4E318C-134C-486A-AF96-43C2A10DC214}">
      <dgm:prSet/>
      <dgm:spPr/>
      <dgm:t>
        <a:bodyPr/>
        <a:lstStyle/>
        <a:p>
          <a:endParaRPr lang="es-ES"/>
        </a:p>
      </dgm:t>
    </dgm:pt>
    <dgm:pt modelId="{97654CAC-CBC1-4E1C-AFD4-140C16284184}">
      <dgm:prSet phldrT="[Texto]" custT="1"/>
      <dgm:spPr/>
      <dgm:t>
        <a:bodyPr/>
        <a:lstStyle/>
        <a:p>
          <a:r>
            <a:rPr lang="es-ES" sz="1400" dirty="0" smtClean="0"/>
            <a:t>Hospital de las FF.AA</a:t>
          </a:r>
        </a:p>
        <a:p>
          <a:r>
            <a:rPr lang="es-ES" sz="1400" b="1" dirty="0" smtClean="0"/>
            <a:t>1977</a:t>
          </a:r>
          <a:endParaRPr lang="es-ES" sz="1400" b="1" dirty="0"/>
        </a:p>
      </dgm:t>
    </dgm:pt>
    <dgm:pt modelId="{E93EAE81-0AAB-4DDB-B92B-473EE2769CCC}" type="parTrans" cxnId="{A4118C23-6820-4F8E-AD03-10BD7FCBB448}">
      <dgm:prSet/>
      <dgm:spPr/>
      <dgm:t>
        <a:bodyPr/>
        <a:lstStyle/>
        <a:p>
          <a:endParaRPr lang="es-ES"/>
        </a:p>
      </dgm:t>
    </dgm:pt>
    <dgm:pt modelId="{BBCD6D90-BF37-4837-86F0-90D9B827B7B1}" type="sibTrans" cxnId="{A4118C23-6820-4F8E-AD03-10BD7FCBB448}">
      <dgm:prSet/>
      <dgm:spPr/>
      <dgm:t>
        <a:bodyPr/>
        <a:lstStyle/>
        <a:p>
          <a:endParaRPr lang="es-ES"/>
        </a:p>
      </dgm:t>
    </dgm:pt>
    <dgm:pt modelId="{45472590-7A23-4BAE-99C0-1BF8986E1289}" type="pres">
      <dgm:prSet presAssocID="{82715003-A084-4A3D-930A-5BE84C030561}" presName="Name0" presStyleCnt="0">
        <dgm:presLayoutVars>
          <dgm:dir/>
          <dgm:resizeHandles val="exact"/>
        </dgm:presLayoutVars>
      </dgm:prSet>
      <dgm:spPr/>
    </dgm:pt>
    <dgm:pt modelId="{2F523B46-F9A6-4787-947B-AAF09619FC94}" type="pres">
      <dgm:prSet presAssocID="{D3D248DC-E027-46F1-A6F4-E5630D5B73D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F37D56-E0CC-470C-AB04-D440AC4F237A}" type="pres">
      <dgm:prSet presAssocID="{0734C505-E9BC-4816-A559-852009F66715}" presName="sibTrans" presStyleLbl="sibTrans2D1" presStyleIdx="0" presStyleCnt="4"/>
      <dgm:spPr/>
      <dgm:t>
        <a:bodyPr/>
        <a:lstStyle/>
        <a:p>
          <a:endParaRPr lang="es-ES"/>
        </a:p>
      </dgm:t>
    </dgm:pt>
    <dgm:pt modelId="{2380C57F-FA3B-443A-8F48-F997924608D3}" type="pres">
      <dgm:prSet presAssocID="{0734C505-E9BC-4816-A559-852009F66715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3828F2D7-FC1C-4A5F-A713-0E33C03518FE}" type="pres">
      <dgm:prSet presAssocID="{786FC5C9-F0E2-4A2D-8490-E4E3163B4E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669C86-A146-4B22-9B2B-3646D0BA7751}" type="pres">
      <dgm:prSet presAssocID="{E8BA907B-1DDB-4B57-BA58-BDEE3FFD76F1}" presName="sibTrans" presStyleLbl="sibTrans2D1" presStyleIdx="1" presStyleCnt="4"/>
      <dgm:spPr/>
      <dgm:t>
        <a:bodyPr/>
        <a:lstStyle/>
        <a:p>
          <a:endParaRPr lang="es-ES"/>
        </a:p>
      </dgm:t>
    </dgm:pt>
    <dgm:pt modelId="{D11471EC-3E1B-4591-8BDE-B80ED4DDD12F}" type="pres">
      <dgm:prSet presAssocID="{E8BA907B-1DDB-4B57-BA58-BDEE3FFD76F1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846126E4-5DCE-4CAE-9A94-21ACB2531317}" type="pres">
      <dgm:prSet presAssocID="{3F01E7F3-EA91-45E1-ADA8-794529AB08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4B8FAC-A5F8-45B1-B56A-A303BC47D2CF}" type="pres">
      <dgm:prSet presAssocID="{38FBF64D-DC52-41A2-8939-6A2873CC3C77}" presName="sibTrans" presStyleLbl="sibTrans2D1" presStyleIdx="2" presStyleCnt="4"/>
      <dgm:spPr/>
      <dgm:t>
        <a:bodyPr/>
        <a:lstStyle/>
        <a:p>
          <a:endParaRPr lang="es-ES"/>
        </a:p>
      </dgm:t>
    </dgm:pt>
    <dgm:pt modelId="{91369060-6D64-4C4F-AB0F-365846895B0F}" type="pres">
      <dgm:prSet presAssocID="{38FBF64D-DC52-41A2-8939-6A2873CC3C77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2E8B47A9-0EBB-4571-ACE4-CDDDA4DFEC46}" type="pres">
      <dgm:prSet presAssocID="{97654CAC-CBC1-4E1C-AFD4-140C162841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903321-1910-43C7-BD43-FDFC7154F33F}" type="pres">
      <dgm:prSet presAssocID="{BBCD6D90-BF37-4837-86F0-90D9B827B7B1}" presName="sibTrans" presStyleLbl="sibTrans2D1" presStyleIdx="3" presStyleCnt="4"/>
      <dgm:spPr/>
      <dgm:t>
        <a:bodyPr/>
        <a:lstStyle/>
        <a:p>
          <a:endParaRPr lang="es-ES"/>
        </a:p>
      </dgm:t>
    </dgm:pt>
    <dgm:pt modelId="{9316A77E-B3F0-4F56-A728-14CD6BC9D38E}" type="pres">
      <dgm:prSet presAssocID="{BBCD6D90-BF37-4837-86F0-90D9B827B7B1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1F8EE504-0A11-465A-BCBF-130B4946A5F9}" type="pres">
      <dgm:prSet presAssocID="{45F805C3-49CC-4A46-94B9-1E54AB1C41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F0FD8A-5739-420D-A641-E3399EC36070}" type="presOf" srcId="{38FBF64D-DC52-41A2-8939-6A2873CC3C77}" destId="{604B8FAC-A5F8-45B1-B56A-A303BC47D2CF}" srcOrd="0" destOrd="0" presId="urn:microsoft.com/office/officeart/2005/8/layout/process1"/>
    <dgm:cxn modelId="{CA1F39BF-E5DB-47B3-B0BF-8D94BE0982B1}" type="presOf" srcId="{786FC5C9-F0E2-4A2D-8490-E4E3163B4EAA}" destId="{3828F2D7-FC1C-4A5F-A713-0E33C03518FE}" srcOrd="0" destOrd="0" presId="urn:microsoft.com/office/officeart/2005/8/layout/process1"/>
    <dgm:cxn modelId="{5C4E318C-134C-486A-AF96-43C2A10DC214}" srcId="{82715003-A084-4A3D-930A-5BE84C030561}" destId="{45F805C3-49CC-4A46-94B9-1E54AB1C4138}" srcOrd="4" destOrd="0" parTransId="{2678FF78-0115-4AD7-9075-B021A97F2BAF}" sibTransId="{9A4A59F5-2784-4C9C-8901-86202C87E4AC}"/>
    <dgm:cxn modelId="{D4FFD376-CA95-4223-B0A4-71242A2DE929}" type="presOf" srcId="{E8BA907B-1DDB-4B57-BA58-BDEE3FFD76F1}" destId="{D11471EC-3E1B-4591-8BDE-B80ED4DDD12F}" srcOrd="1" destOrd="0" presId="urn:microsoft.com/office/officeart/2005/8/layout/process1"/>
    <dgm:cxn modelId="{C6D73DA8-AF2D-48C9-895F-1D6936C8933F}" type="presOf" srcId="{BBCD6D90-BF37-4837-86F0-90D9B827B7B1}" destId="{D4903321-1910-43C7-BD43-FDFC7154F33F}" srcOrd="0" destOrd="0" presId="urn:microsoft.com/office/officeart/2005/8/layout/process1"/>
    <dgm:cxn modelId="{6344CC25-6FBA-42A8-B6AA-910B7C05014E}" srcId="{82715003-A084-4A3D-930A-5BE84C030561}" destId="{786FC5C9-F0E2-4A2D-8490-E4E3163B4EAA}" srcOrd="1" destOrd="0" parTransId="{E53B5902-D317-4A99-886E-242781121F27}" sibTransId="{E8BA907B-1DDB-4B57-BA58-BDEE3FFD76F1}"/>
    <dgm:cxn modelId="{A0BBBFF1-6B7E-4B25-8566-5982F35BF1D3}" type="presOf" srcId="{0734C505-E9BC-4816-A559-852009F66715}" destId="{9AF37D56-E0CC-470C-AB04-D440AC4F237A}" srcOrd="0" destOrd="0" presId="urn:microsoft.com/office/officeart/2005/8/layout/process1"/>
    <dgm:cxn modelId="{A4118C23-6820-4F8E-AD03-10BD7FCBB448}" srcId="{82715003-A084-4A3D-930A-5BE84C030561}" destId="{97654CAC-CBC1-4E1C-AFD4-140C16284184}" srcOrd="3" destOrd="0" parTransId="{E93EAE81-0AAB-4DDB-B92B-473EE2769CCC}" sibTransId="{BBCD6D90-BF37-4837-86F0-90D9B827B7B1}"/>
    <dgm:cxn modelId="{F3F857C5-8AED-4C0B-A6B2-8E74A3980393}" type="presOf" srcId="{82715003-A084-4A3D-930A-5BE84C030561}" destId="{45472590-7A23-4BAE-99C0-1BF8986E1289}" srcOrd="0" destOrd="0" presId="urn:microsoft.com/office/officeart/2005/8/layout/process1"/>
    <dgm:cxn modelId="{AA4AE06F-888A-4C9F-95ED-07A7AD1E0BCA}" type="presOf" srcId="{3F01E7F3-EA91-45E1-ADA8-794529AB08BD}" destId="{846126E4-5DCE-4CAE-9A94-21ACB2531317}" srcOrd="0" destOrd="0" presId="urn:microsoft.com/office/officeart/2005/8/layout/process1"/>
    <dgm:cxn modelId="{402E59E3-4CCE-4847-BCAE-D933AFE323FD}" type="presOf" srcId="{E8BA907B-1DDB-4B57-BA58-BDEE3FFD76F1}" destId="{3B669C86-A146-4B22-9B2B-3646D0BA7751}" srcOrd="0" destOrd="0" presId="urn:microsoft.com/office/officeart/2005/8/layout/process1"/>
    <dgm:cxn modelId="{08BEB902-0890-4774-AB85-438208B264BA}" type="presOf" srcId="{38FBF64D-DC52-41A2-8939-6A2873CC3C77}" destId="{91369060-6D64-4C4F-AB0F-365846895B0F}" srcOrd="1" destOrd="0" presId="urn:microsoft.com/office/officeart/2005/8/layout/process1"/>
    <dgm:cxn modelId="{B1836402-3412-4C49-905E-634F6BDF259C}" type="presOf" srcId="{97654CAC-CBC1-4E1C-AFD4-140C16284184}" destId="{2E8B47A9-0EBB-4571-ACE4-CDDDA4DFEC46}" srcOrd="0" destOrd="0" presId="urn:microsoft.com/office/officeart/2005/8/layout/process1"/>
    <dgm:cxn modelId="{9657543C-F618-4BE3-88D3-36795AAEFEB6}" type="presOf" srcId="{45F805C3-49CC-4A46-94B9-1E54AB1C4138}" destId="{1F8EE504-0A11-465A-BCBF-130B4946A5F9}" srcOrd="0" destOrd="0" presId="urn:microsoft.com/office/officeart/2005/8/layout/process1"/>
    <dgm:cxn modelId="{D59862CC-A4AC-49A9-83C1-D44F64D28781}" srcId="{82715003-A084-4A3D-930A-5BE84C030561}" destId="{3F01E7F3-EA91-45E1-ADA8-794529AB08BD}" srcOrd="2" destOrd="0" parTransId="{79FE62C4-0FAE-4697-91AB-5E28EBA14A02}" sibTransId="{38FBF64D-DC52-41A2-8939-6A2873CC3C77}"/>
    <dgm:cxn modelId="{97265B6C-6155-43C5-8713-BE90469FE396}" srcId="{82715003-A084-4A3D-930A-5BE84C030561}" destId="{D3D248DC-E027-46F1-A6F4-E5630D5B73D0}" srcOrd="0" destOrd="0" parTransId="{5DFC25F8-3F08-4F6C-9735-6184C51DBAE0}" sibTransId="{0734C505-E9BC-4816-A559-852009F66715}"/>
    <dgm:cxn modelId="{D0BA79F9-09F4-4A8B-9B8B-D1699E8C240A}" type="presOf" srcId="{0734C505-E9BC-4816-A559-852009F66715}" destId="{2380C57F-FA3B-443A-8F48-F997924608D3}" srcOrd="1" destOrd="0" presId="urn:microsoft.com/office/officeart/2005/8/layout/process1"/>
    <dgm:cxn modelId="{F49D46A5-41E9-4FA2-8A75-8599876A1602}" type="presOf" srcId="{D3D248DC-E027-46F1-A6F4-E5630D5B73D0}" destId="{2F523B46-F9A6-4787-947B-AAF09619FC94}" srcOrd="0" destOrd="0" presId="urn:microsoft.com/office/officeart/2005/8/layout/process1"/>
    <dgm:cxn modelId="{69CF6272-7D85-4ADC-ADE6-E7FEC77A7E72}" type="presOf" srcId="{BBCD6D90-BF37-4837-86F0-90D9B827B7B1}" destId="{9316A77E-B3F0-4F56-A728-14CD6BC9D38E}" srcOrd="1" destOrd="0" presId="urn:microsoft.com/office/officeart/2005/8/layout/process1"/>
    <dgm:cxn modelId="{72957B23-B2DC-4C90-BB2C-AEE2C3144C56}" type="presParOf" srcId="{45472590-7A23-4BAE-99C0-1BF8986E1289}" destId="{2F523B46-F9A6-4787-947B-AAF09619FC94}" srcOrd="0" destOrd="0" presId="urn:microsoft.com/office/officeart/2005/8/layout/process1"/>
    <dgm:cxn modelId="{E6E3803F-7E4A-45D6-B856-B5DE214039B5}" type="presParOf" srcId="{45472590-7A23-4BAE-99C0-1BF8986E1289}" destId="{9AF37D56-E0CC-470C-AB04-D440AC4F237A}" srcOrd="1" destOrd="0" presId="urn:microsoft.com/office/officeart/2005/8/layout/process1"/>
    <dgm:cxn modelId="{F43E41E3-D038-4746-9EED-2CEB572C244C}" type="presParOf" srcId="{9AF37D56-E0CC-470C-AB04-D440AC4F237A}" destId="{2380C57F-FA3B-443A-8F48-F997924608D3}" srcOrd="0" destOrd="0" presId="urn:microsoft.com/office/officeart/2005/8/layout/process1"/>
    <dgm:cxn modelId="{DA3AF43A-0D0F-42A6-8476-5A658368130D}" type="presParOf" srcId="{45472590-7A23-4BAE-99C0-1BF8986E1289}" destId="{3828F2D7-FC1C-4A5F-A713-0E33C03518FE}" srcOrd="2" destOrd="0" presId="urn:microsoft.com/office/officeart/2005/8/layout/process1"/>
    <dgm:cxn modelId="{4F5ADC09-2A83-4B06-975F-5DA52BC1D585}" type="presParOf" srcId="{45472590-7A23-4BAE-99C0-1BF8986E1289}" destId="{3B669C86-A146-4B22-9B2B-3646D0BA7751}" srcOrd="3" destOrd="0" presId="urn:microsoft.com/office/officeart/2005/8/layout/process1"/>
    <dgm:cxn modelId="{F6B53983-91DF-47B9-B7E8-DE6FC6D5EC3D}" type="presParOf" srcId="{3B669C86-A146-4B22-9B2B-3646D0BA7751}" destId="{D11471EC-3E1B-4591-8BDE-B80ED4DDD12F}" srcOrd="0" destOrd="0" presId="urn:microsoft.com/office/officeart/2005/8/layout/process1"/>
    <dgm:cxn modelId="{012E2B7A-DA9D-4F3F-A21F-CB8C52AB2AE3}" type="presParOf" srcId="{45472590-7A23-4BAE-99C0-1BF8986E1289}" destId="{846126E4-5DCE-4CAE-9A94-21ACB2531317}" srcOrd="4" destOrd="0" presId="urn:microsoft.com/office/officeart/2005/8/layout/process1"/>
    <dgm:cxn modelId="{1E8B962D-1020-45A3-8D59-9B3B5B3E611D}" type="presParOf" srcId="{45472590-7A23-4BAE-99C0-1BF8986E1289}" destId="{604B8FAC-A5F8-45B1-B56A-A303BC47D2CF}" srcOrd="5" destOrd="0" presId="urn:microsoft.com/office/officeart/2005/8/layout/process1"/>
    <dgm:cxn modelId="{184FC684-5A15-49B2-9EDA-74BF5C781204}" type="presParOf" srcId="{604B8FAC-A5F8-45B1-B56A-A303BC47D2CF}" destId="{91369060-6D64-4C4F-AB0F-365846895B0F}" srcOrd="0" destOrd="0" presId="urn:microsoft.com/office/officeart/2005/8/layout/process1"/>
    <dgm:cxn modelId="{8063BEAA-B265-4946-9F0A-5B80C8856E22}" type="presParOf" srcId="{45472590-7A23-4BAE-99C0-1BF8986E1289}" destId="{2E8B47A9-0EBB-4571-ACE4-CDDDA4DFEC46}" srcOrd="6" destOrd="0" presId="urn:microsoft.com/office/officeart/2005/8/layout/process1"/>
    <dgm:cxn modelId="{18844708-3306-4833-BA1E-0F7239843719}" type="presParOf" srcId="{45472590-7A23-4BAE-99C0-1BF8986E1289}" destId="{D4903321-1910-43C7-BD43-FDFC7154F33F}" srcOrd="7" destOrd="0" presId="urn:microsoft.com/office/officeart/2005/8/layout/process1"/>
    <dgm:cxn modelId="{14EFE522-9BA5-4DB5-9133-76C9C4CF1969}" type="presParOf" srcId="{D4903321-1910-43C7-BD43-FDFC7154F33F}" destId="{9316A77E-B3F0-4F56-A728-14CD6BC9D38E}" srcOrd="0" destOrd="0" presId="urn:microsoft.com/office/officeart/2005/8/layout/process1"/>
    <dgm:cxn modelId="{3CD81A2E-1354-4F03-9103-C9F9C127ADB8}" type="presParOf" srcId="{45472590-7A23-4BAE-99C0-1BF8986E1289}" destId="{1F8EE504-0A11-465A-BCBF-130B4946A5F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DF68C4-B8C1-4D0E-BFF5-5484CBFC301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D5599FE-5B8B-4A07-992F-041427AB138B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sz="1600" dirty="0" smtClean="0"/>
            <a:t>LCDA. MERY ROSA</a:t>
          </a:r>
        </a:p>
        <a:p>
          <a:r>
            <a:rPr lang="es-EC" sz="1600" dirty="0" smtClean="0"/>
            <a:t>Responsable de la Unidad de Crédito y Cobranzas</a:t>
          </a:r>
          <a:endParaRPr lang="es-EC" sz="1600" dirty="0"/>
        </a:p>
      </dgm:t>
    </dgm:pt>
    <dgm:pt modelId="{4490C6A0-2C4D-4E78-BD9F-1300D4417705}" type="parTrans" cxnId="{C36DA113-749D-4943-96E8-69C20840098E}">
      <dgm:prSet/>
      <dgm:spPr/>
      <dgm:t>
        <a:bodyPr/>
        <a:lstStyle/>
        <a:p>
          <a:endParaRPr lang="es-EC"/>
        </a:p>
      </dgm:t>
    </dgm:pt>
    <dgm:pt modelId="{BC49649A-A26C-433F-9D95-0C5E6D8921B7}" type="sibTrans" cxnId="{C36DA113-749D-4943-96E8-69C20840098E}">
      <dgm:prSet/>
      <dgm:spPr/>
      <dgm:t>
        <a:bodyPr/>
        <a:lstStyle/>
        <a:p>
          <a:endParaRPr lang="es-EC"/>
        </a:p>
      </dgm:t>
    </dgm:pt>
    <dgm:pt modelId="{27E099DF-7624-4BF8-B73A-F9C98315E18A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400" b="1" dirty="0" smtClean="0"/>
            <a:t>ING. TANIA NIETO</a:t>
          </a:r>
        </a:p>
        <a:p>
          <a:r>
            <a:rPr lang="es-EC" sz="1400" dirty="0" smtClean="0"/>
            <a:t>Responsable de las cuentas Concentración Deportiva de Pichincha, Club Deportivo el Nacional y Alfamedical.</a:t>
          </a:r>
          <a:endParaRPr lang="es-EC" sz="1400" dirty="0"/>
        </a:p>
      </dgm:t>
    </dgm:pt>
    <dgm:pt modelId="{A65AF5B6-2F86-44A5-ADAE-3C148B6F7F8F}" type="parTrans" cxnId="{3D8AE65E-CB6E-4751-BE2C-D7B8A74AABA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/>
        </a:p>
      </dgm:t>
    </dgm:pt>
    <dgm:pt modelId="{CE4F5B11-9410-4518-B7BB-E9FE06C5C52E}" type="sibTrans" cxnId="{3D8AE65E-CB6E-4751-BE2C-D7B8A74AABA0}">
      <dgm:prSet/>
      <dgm:spPr/>
      <dgm:t>
        <a:bodyPr/>
        <a:lstStyle/>
        <a:p>
          <a:endParaRPr lang="es-EC"/>
        </a:p>
      </dgm:t>
    </dgm:pt>
    <dgm:pt modelId="{A57DF2ED-D633-4D40-BC18-29D76EF78E3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400" b="1" dirty="0" smtClean="0"/>
            <a:t>ING. PAOLA BENALCAZAR</a:t>
          </a:r>
        </a:p>
        <a:p>
          <a:r>
            <a:rPr lang="es-EC" sz="1400" dirty="0" smtClean="0"/>
            <a:t>Responsable de la cuenta Escuelas de Formación </a:t>
          </a:r>
          <a:endParaRPr lang="es-EC" sz="1400" dirty="0"/>
        </a:p>
      </dgm:t>
    </dgm:pt>
    <dgm:pt modelId="{FD9EE1C4-8338-4323-94CC-48ECA59D45B4}" type="parTrans" cxnId="{9D762CCB-8FD3-4212-9B71-46F58CF292A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/>
        </a:p>
      </dgm:t>
    </dgm:pt>
    <dgm:pt modelId="{3B0E5902-488B-4299-A3F1-509242A28723}" type="sibTrans" cxnId="{9D762CCB-8FD3-4212-9B71-46F58CF292AF}">
      <dgm:prSet/>
      <dgm:spPr/>
      <dgm:t>
        <a:bodyPr/>
        <a:lstStyle/>
        <a:p>
          <a:endParaRPr lang="es-EC"/>
        </a:p>
      </dgm:t>
    </dgm:pt>
    <dgm:pt modelId="{2CDCD9E2-E7FD-4478-A2E8-CE96F18FD38B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400" b="1" dirty="0" smtClean="0"/>
            <a:t>ING. LETICIA MORENO</a:t>
          </a:r>
        </a:p>
        <a:p>
          <a:r>
            <a:rPr lang="es-EC" sz="1400" dirty="0" smtClean="0"/>
            <a:t>Responsable de las cuentas SOAT e ISSFA</a:t>
          </a:r>
          <a:endParaRPr lang="es-EC" sz="1400" dirty="0"/>
        </a:p>
      </dgm:t>
    </dgm:pt>
    <dgm:pt modelId="{4BCFE53D-3E1B-444D-A3EC-C834A4EC4B23}" type="parTrans" cxnId="{2B5E17D0-F160-4464-A1A9-B7D78C76811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/>
        </a:p>
      </dgm:t>
    </dgm:pt>
    <dgm:pt modelId="{29A9E4C0-33CF-4533-8E2A-D9A66AB0023A}" type="sibTrans" cxnId="{2B5E17D0-F160-4464-A1A9-B7D78C768111}">
      <dgm:prSet/>
      <dgm:spPr/>
      <dgm:t>
        <a:bodyPr/>
        <a:lstStyle/>
        <a:p>
          <a:endParaRPr lang="es-EC"/>
        </a:p>
      </dgm:t>
    </dgm:pt>
    <dgm:pt modelId="{3A059143-D604-47B7-B2E7-E670C9BDA8E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400" b="1" dirty="0" smtClean="0"/>
            <a:t>ING ROSA ORTEGA</a:t>
          </a:r>
        </a:p>
        <a:p>
          <a:r>
            <a:rPr lang="es-EC" sz="1400" dirty="0" smtClean="0"/>
            <a:t>Responsable de las cuentas Ministerio de Salud Pública.</a:t>
          </a:r>
          <a:endParaRPr lang="es-EC" sz="1400" dirty="0"/>
        </a:p>
      </dgm:t>
    </dgm:pt>
    <dgm:pt modelId="{E66ED574-D67C-4ACE-80E1-37CCDE5D394C}" type="parTrans" cxnId="{F3730CE9-ADDD-40A6-BF13-FB7540B6248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/>
        </a:p>
      </dgm:t>
    </dgm:pt>
    <dgm:pt modelId="{315B7892-CCA2-4BCD-878E-5C9C18AE84DC}" type="sibTrans" cxnId="{F3730CE9-ADDD-40A6-BF13-FB7540B62482}">
      <dgm:prSet/>
      <dgm:spPr/>
      <dgm:t>
        <a:bodyPr/>
        <a:lstStyle/>
        <a:p>
          <a:endParaRPr lang="es-EC"/>
        </a:p>
      </dgm:t>
    </dgm:pt>
    <dgm:pt modelId="{A894682C-6C5D-40FA-8F78-876FB4CAB38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400" b="1" dirty="0" smtClean="0"/>
            <a:t>ING. ROSA CANDASHY</a:t>
          </a:r>
        </a:p>
        <a:p>
          <a:r>
            <a:rPr lang="es-EC" sz="1400" dirty="0" smtClean="0"/>
            <a:t>Responsable de las cuentas IESS e ISSPOL</a:t>
          </a:r>
          <a:endParaRPr lang="es-EC" sz="1400" dirty="0"/>
        </a:p>
      </dgm:t>
    </dgm:pt>
    <dgm:pt modelId="{7DF2DCAC-BC66-4C1B-942B-D156B478C055}" type="parTrans" cxnId="{305F5963-67FD-4451-83D9-BBB93704C40E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A8B9D6B4-71DB-4746-BE97-4B6A5D2DB91A}" type="sibTrans" cxnId="{305F5963-67FD-4451-83D9-BBB93704C40E}">
      <dgm:prSet/>
      <dgm:spPr/>
      <dgm:t>
        <a:bodyPr/>
        <a:lstStyle/>
        <a:p>
          <a:endParaRPr lang="es-EC"/>
        </a:p>
      </dgm:t>
    </dgm:pt>
    <dgm:pt modelId="{198AE8C1-B0F3-4047-B983-EAA03408B652}" type="pres">
      <dgm:prSet presAssocID="{3FDF68C4-B8C1-4D0E-BFF5-5484CBFC30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D2CF4B-4106-42AB-A637-863AEFFB54E2}" type="pres">
      <dgm:prSet presAssocID="{CD5599FE-5B8B-4A07-992F-041427AB138B}" presName="root" presStyleCnt="0"/>
      <dgm:spPr/>
    </dgm:pt>
    <dgm:pt modelId="{EA7EC7EC-C8A8-44B4-9CD2-0551C31D85A2}" type="pres">
      <dgm:prSet presAssocID="{CD5599FE-5B8B-4A07-992F-041427AB138B}" presName="rootComposite" presStyleCnt="0"/>
      <dgm:spPr/>
    </dgm:pt>
    <dgm:pt modelId="{04F51739-4751-4659-B011-9B4C86F32E1D}" type="pres">
      <dgm:prSet presAssocID="{CD5599FE-5B8B-4A07-992F-041427AB138B}" presName="rootText" presStyleLbl="node1" presStyleIdx="0" presStyleCnt="1" custScaleX="218519" custScaleY="59229"/>
      <dgm:spPr/>
      <dgm:t>
        <a:bodyPr/>
        <a:lstStyle/>
        <a:p>
          <a:endParaRPr lang="es-ES"/>
        </a:p>
      </dgm:t>
    </dgm:pt>
    <dgm:pt modelId="{4646ECA1-0B51-48D0-9204-7425D69377E8}" type="pres">
      <dgm:prSet presAssocID="{CD5599FE-5B8B-4A07-992F-041427AB138B}" presName="rootConnector" presStyleLbl="node1" presStyleIdx="0" presStyleCnt="1"/>
      <dgm:spPr/>
      <dgm:t>
        <a:bodyPr/>
        <a:lstStyle/>
        <a:p>
          <a:endParaRPr lang="es-ES"/>
        </a:p>
      </dgm:t>
    </dgm:pt>
    <dgm:pt modelId="{B68F2999-17FE-4C4B-9F7C-31475A3B6CAA}" type="pres">
      <dgm:prSet presAssocID="{CD5599FE-5B8B-4A07-992F-041427AB138B}" presName="childShape" presStyleCnt="0"/>
      <dgm:spPr/>
    </dgm:pt>
    <dgm:pt modelId="{7B1E5C88-0E57-4FBC-B036-E0F32384BC77}" type="pres">
      <dgm:prSet presAssocID="{A65AF5B6-2F86-44A5-ADAE-3C148B6F7F8F}" presName="Name13" presStyleLbl="parChTrans1D2" presStyleIdx="0" presStyleCnt="5"/>
      <dgm:spPr/>
      <dgm:t>
        <a:bodyPr/>
        <a:lstStyle/>
        <a:p>
          <a:endParaRPr lang="es-ES"/>
        </a:p>
      </dgm:t>
    </dgm:pt>
    <dgm:pt modelId="{17CA4C7C-FA7F-4B4C-AFCA-20EC2D9F0459}" type="pres">
      <dgm:prSet presAssocID="{27E099DF-7624-4BF8-B73A-F9C98315E18A}" presName="childText" presStyleLbl="bgAcc1" presStyleIdx="0" presStyleCnt="5" custScaleX="261833" custScaleY="645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1EBA8A-09A8-40D6-9569-C2E885E66BAB}" type="pres">
      <dgm:prSet presAssocID="{FD9EE1C4-8338-4323-94CC-48ECA59D45B4}" presName="Name13" presStyleLbl="parChTrans1D2" presStyleIdx="1" presStyleCnt="5"/>
      <dgm:spPr/>
      <dgm:t>
        <a:bodyPr/>
        <a:lstStyle/>
        <a:p>
          <a:endParaRPr lang="es-ES"/>
        </a:p>
      </dgm:t>
    </dgm:pt>
    <dgm:pt modelId="{4C5B0B09-D15B-4116-A3CE-D405337F71A1}" type="pres">
      <dgm:prSet presAssocID="{A57DF2ED-D633-4D40-BC18-29D76EF78E3C}" presName="childText" presStyleLbl="bgAcc1" presStyleIdx="1" presStyleCnt="5" custScaleX="261833" custScaleY="43098" custLinFactNeighborX="-446" custLinFactNeighborY="-141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B7D994-6D34-48B6-881B-15DB682A6AF9}" type="pres">
      <dgm:prSet presAssocID="{4BCFE53D-3E1B-444D-A3EC-C834A4EC4B23}" presName="Name13" presStyleLbl="parChTrans1D2" presStyleIdx="2" presStyleCnt="5"/>
      <dgm:spPr/>
      <dgm:t>
        <a:bodyPr/>
        <a:lstStyle/>
        <a:p>
          <a:endParaRPr lang="es-ES"/>
        </a:p>
      </dgm:t>
    </dgm:pt>
    <dgm:pt modelId="{18C0FF31-41D4-4F99-B0EE-1661A0390565}" type="pres">
      <dgm:prSet presAssocID="{2CDCD9E2-E7FD-4478-A2E8-CE96F18FD38B}" presName="childText" presStyleLbl="bgAcc1" presStyleIdx="2" presStyleCnt="5" custScaleX="259475" custScaleY="47547" custLinFactNeighborX="3100" custLinFactNeighborY="-2554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AC8676-B058-424E-9A82-ED20A3F7EF29}" type="pres">
      <dgm:prSet presAssocID="{E66ED574-D67C-4ACE-80E1-37CCDE5D394C}" presName="Name13" presStyleLbl="parChTrans1D2" presStyleIdx="3" presStyleCnt="5"/>
      <dgm:spPr/>
      <dgm:t>
        <a:bodyPr/>
        <a:lstStyle/>
        <a:p>
          <a:endParaRPr lang="es-ES"/>
        </a:p>
      </dgm:t>
    </dgm:pt>
    <dgm:pt modelId="{CF241E54-D312-463B-B3F3-E83094FC9B03}" type="pres">
      <dgm:prSet presAssocID="{3A059143-D604-47B7-B2E7-E670C9BDA8E9}" presName="childText" presStyleLbl="bgAcc1" presStyleIdx="3" presStyleCnt="5" custScaleX="260832" custScaleY="47547" custLinFactNeighborX="-446" custLinFactNeighborY="-3344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3D85D76-72CB-4AEB-A459-A1FBE658B236}" type="pres">
      <dgm:prSet presAssocID="{7DF2DCAC-BC66-4C1B-942B-D156B478C055}" presName="Name13" presStyleLbl="parChTrans1D2" presStyleIdx="4" presStyleCnt="5"/>
      <dgm:spPr/>
      <dgm:t>
        <a:bodyPr/>
        <a:lstStyle/>
        <a:p>
          <a:endParaRPr lang="es-ES"/>
        </a:p>
      </dgm:t>
    </dgm:pt>
    <dgm:pt modelId="{A0A6E7B5-2F42-441A-8DAC-CA5671334E94}" type="pres">
      <dgm:prSet presAssocID="{A894682C-6C5D-40FA-8F78-876FB4CAB389}" presName="childText" presStyleLbl="bgAcc1" presStyleIdx="4" presStyleCnt="5" custScaleX="262509" custScaleY="44776" custLinFactNeighborX="-97" custLinFactNeighborY="-3997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05F5963-67FD-4451-83D9-BBB93704C40E}" srcId="{CD5599FE-5B8B-4A07-992F-041427AB138B}" destId="{A894682C-6C5D-40FA-8F78-876FB4CAB389}" srcOrd="4" destOrd="0" parTransId="{7DF2DCAC-BC66-4C1B-942B-D156B478C055}" sibTransId="{A8B9D6B4-71DB-4746-BE97-4B6A5D2DB91A}"/>
    <dgm:cxn modelId="{8447A26E-FA33-49BA-80DC-500F718974EC}" type="presOf" srcId="{FD9EE1C4-8338-4323-94CC-48ECA59D45B4}" destId="{1B1EBA8A-09A8-40D6-9569-C2E885E66BAB}" srcOrd="0" destOrd="0" presId="urn:microsoft.com/office/officeart/2005/8/layout/hierarchy3"/>
    <dgm:cxn modelId="{0F57C24E-C504-4073-8A4B-B5BCC42148F5}" type="presOf" srcId="{A57DF2ED-D633-4D40-BC18-29D76EF78E3C}" destId="{4C5B0B09-D15B-4116-A3CE-D405337F71A1}" srcOrd="0" destOrd="0" presId="urn:microsoft.com/office/officeart/2005/8/layout/hierarchy3"/>
    <dgm:cxn modelId="{89800833-7584-458E-8B34-8C05AB934E20}" type="presOf" srcId="{3A059143-D604-47B7-B2E7-E670C9BDA8E9}" destId="{CF241E54-D312-463B-B3F3-E83094FC9B03}" srcOrd="0" destOrd="0" presId="urn:microsoft.com/office/officeart/2005/8/layout/hierarchy3"/>
    <dgm:cxn modelId="{15F5489F-0C04-4CBF-9B3F-491F6E83858D}" type="presOf" srcId="{E66ED574-D67C-4ACE-80E1-37CCDE5D394C}" destId="{27AC8676-B058-424E-9A82-ED20A3F7EF29}" srcOrd="0" destOrd="0" presId="urn:microsoft.com/office/officeart/2005/8/layout/hierarchy3"/>
    <dgm:cxn modelId="{DD11CD8E-A4DE-408C-B9A0-E32B9AE1EBA1}" type="presOf" srcId="{A894682C-6C5D-40FA-8F78-876FB4CAB389}" destId="{A0A6E7B5-2F42-441A-8DAC-CA5671334E94}" srcOrd="0" destOrd="0" presId="urn:microsoft.com/office/officeart/2005/8/layout/hierarchy3"/>
    <dgm:cxn modelId="{F6C2AC81-95B1-458D-9825-4DA6310996B5}" type="presOf" srcId="{4BCFE53D-3E1B-444D-A3EC-C834A4EC4B23}" destId="{44B7D994-6D34-48B6-881B-15DB682A6AF9}" srcOrd="0" destOrd="0" presId="urn:microsoft.com/office/officeart/2005/8/layout/hierarchy3"/>
    <dgm:cxn modelId="{F3730CE9-ADDD-40A6-BF13-FB7540B62482}" srcId="{CD5599FE-5B8B-4A07-992F-041427AB138B}" destId="{3A059143-D604-47B7-B2E7-E670C9BDA8E9}" srcOrd="3" destOrd="0" parTransId="{E66ED574-D67C-4ACE-80E1-37CCDE5D394C}" sibTransId="{315B7892-CCA2-4BCD-878E-5C9C18AE84DC}"/>
    <dgm:cxn modelId="{B25FFB91-3072-4D16-8739-E88B8FDFC59C}" type="presOf" srcId="{CD5599FE-5B8B-4A07-992F-041427AB138B}" destId="{4646ECA1-0B51-48D0-9204-7425D69377E8}" srcOrd="1" destOrd="0" presId="urn:microsoft.com/office/officeart/2005/8/layout/hierarchy3"/>
    <dgm:cxn modelId="{9D762CCB-8FD3-4212-9B71-46F58CF292AF}" srcId="{CD5599FE-5B8B-4A07-992F-041427AB138B}" destId="{A57DF2ED-D633-4D40-BC18-29D76EF78E3C}" srcOrd="1" destOrd="0" parTransId="{FD9EE1C4-8338-4323-94CC-48ECA59D45B4}" sibTransId="{3B0E5902-488B-4299-A3F1-509242A28723}"/>
    <dgm:cxn modelId="{067EA9CB-BBCD-4CD5-9A57-A0D744B577CC}" type="presOf" srcId="{CD5599FE-5B8B-4A07-992F-041427AB138B}" destId="{04F51739-4751-4659-B011-9B4C86F32E1D}" srcOrd="0" destOrd="0" presId="urn:microsoft.com/office/officeart/2005/8/layout/hierarchy3"/>
    <dgm:cxn modelId="{ED4650CE-657C-4BE4-AE8E-B65F078F1AEE}" type="presOf" srcId="{3FDF68C4-B8C1-4D0E-BFF5-5484CBFC301D}" destId="{198AE8C1-B0F3-4047-B983-EAA03408B652}" srcOrd="0" destOrd="0" presId="urn:microsoft.com/office/officeart/2005/8/layout/hierarchy3"/>
    <dgm:cxn modelId="{2B5E17D0-F160-4464-A1A9-B7D78C768111}" srcId="{CD5599FE-5B8B-4A07-992F-041427AB138B}" destId="{2CDCD9E2-E7FD-4478-A2E8-CE96F18FD38B}" srcOrd="2" destOrd="0" parTransId="{4BCFE53D-3E1B-444D-A3EC-C834A4EC4B23}" sibTransId="{29A9E4C0-33CF-4533-8E2A-D9A66AB0023A}"/>
    <dgm:cxn modelId="{85012803-E346-411F-8E28-963134708B7E}" type="presOf" srcId="{27E099DF-7624-4BF8-B73A-F9C98315E18A}" destId="{17CA4C7C-FA7F-4B4C-AFCA-20EC2D9F0459}" srcOrd="0" destOrd="0" presId="urn:microsoft.com/office/officeart/2005/8/layout/hierarchy3"/>
    <dgm:cxn modelId="{618147D5-EFEE-449D-9121-74DDF3EC8866}" type="presOf" srcId="{7DF2DCAC-BC66-4C1B-942B-D156B478C055}" destId="{E3D85D76-72CB-4AEB-A459-A1FBE658B236}" srcOrd="0" destOrd="0" presId="urn:microsoft.com/office/officeart/2005/8/layout/hierarchy3"/>
    <dgm:cxn modelId="{CDA4CEDF-B731-43B4-ABBE-3DC7E51B8806}" type="presOf" srcId="{2CDCD9E2-E7FD-4478-A2E8-CE96F18FD38B}" destId="{18C0FF31-41D4-4F99-B0EE-1661A0390565}" srcOrd="0" destOrd="0" presId="urn:microsoft.com/office/officeart/2005/8/layout/hierarchy3"/>
    <dgm:cxn modelId="{C36DA113-749D-4943-96E8-69C20840098E}" srcId="{3FDF68C4-B8C1-4D0E-BFF5-5484CBFC301D}" destId="{CD5599FE-5B8B-4A07-992F-041427AB138B}" srcOrd="0" destOrd="0" parTransId="{4490C6A0-2C4D-4E78-BD9F-1300D4417705}" sibTransId="{BC49649A-A26C-433F-9D95-0C5E6D8921B7}"/>
    <dgm:cxn modelId="{2A149F60-9AEC-4F7B-9188-E4DEDF789BE3}" type="presOf" srcId="{A65AF5B6-2F86-44A5-ADAE-3C148B6F7F8F}" destId="{7B1E5C88-0E57-4FBC-B036-E0F32384BC77}" srcOrd="0" destOrd="0" presId="urn:microsoft.com/office/officeart/2005/8/layout/hierarchy3"/>
    <dgm:cxn modelId="{3D8AE65E-CB6E-4751-BE2C-D7B8A74AABA0}" srcId="{CD5599FE-5B8B-4A07-992F-041427AB138B}" destId="{27E099DF-7624-4BF8-B73A-F9C98315E18A}" srcOrd="0" destOrd="0" parTransId="{A65AF5B6-2F86-44A5-ADAE-3C148B6F7F8F}" sibTransId="{CE4F5B11-9410-4518-B7BB-E9FE06C5C52E}"/>
    <dgm:cxn modelId="{2858A1B2-FD5F-43A3-A446-F33DB979EBD4}" type="presParOf" srcId="{198AE8C1-B0F3-4047-B983-EAA03408B652}" destId="{52D2CF4B-4106-42AB-A637-863AEFFB54E2}" srcOrd="0" destOrd="0" presId="urn:microsoft.com/office/officeart/2005/8/layout/hierarchy3"/>
    <dgm:cxn modelId="{77D9D296-C724-47E8-84B6-17E0B4F2BBC2}" type="presParOf" srcId="{52D2CF4B-4106-42AB-A637-863AEFFB54E2}" destId="{EA7EC7EC-C8A8-44B4-9CD2-0551C31D85A2}" srcOrd="0" destOrd="0" presId="urn:microsoft.com/office/officeart/2005/8/layout/hierarchy3"/>
    <dgm:cxn modelId="{A31C8C82-18A5-48B9-B562-BBFCBD73B822}" type="presParOf" srcId="{EA7EC7EC-C8A8-44B4-9CD2-0551C31D85A2}" destId="{04F51739-4751-4659-B011-9B4C86F32E1D}" srcOrd="0" destOrd="0" presId="urn:microsoft.com/office/officeart/2005/8/layout/hierarchy3"/>
    <dgm:cxn modelId="{B32C770B-54CA-4F2B-B7AB-9EF4B05E58B7}" type="presParOf" srcId="{EA7EC7EC-C8A8-44B4-9CD2-0551C31D85A2}" destId="{4646ECA1-0B51-48D0-9204-7425D69377E8}" srcOrd="1" destOrd="0" presId="urn:microsoft.com/office/officeart/2005/8/layout/hierarchy3"/>
    <dgm:cxn modelId="{5A0E6BB1-467B-46B3-A913-A67261AB23F6}" type="presParOf" srcId="{52D2CF4B-4106-42AB-A637-863AEFFB54E2}" destId="{B68F2999-17FE-4C4B-9F7C-31475A3B6CAA}" srcOrd="1" destOrd="0" presId="urn:microsoft.com/office/officeart/2005/8/layout/hierarchy3"/>
    <dgm:cxn modelId="{B5F963FB-07C8-40BB-8057-F277BA75AC4C}" type="presParOf" srcId="{B68F2999-17FE-4C4B-9F7C-31475A3B6CAA}" destId="{7B1E5C88-0E57-4FBC-B036-E0F32384BC77}" srcOrd="0" destOrd="0" presId="urn:microsoft.com/office/officeart/2005/8/layout/hierarchy3"/>
    <dgm:cxn modelId="{96DDF153-8E5C-4B62-AC72-0E47E2F52CAE}" type="presParOf" srcId="{B68F2999-17FE-4C4B-9F7C-31475A3B6CAA}" destId="{17CA4C7C-FA7F-4B4C-AFCA-20EC2D9F0459}" srcOrd="1" destOrd="0" presId="urn:microsoft.com/office/officeart/2005/8/layout/hierarchy3"/>
    <dgm:cxn modelId="{ABB6D371-678B-41CE-B98A-F771695AA2CA}" type="presParOf" srcId="{B68F2999-17FE-4C4B-9F7C-31475A3B6CAA}" destId="{1B1EBA8A-09A8-40D6-9569-C2E885E66BAB}" srcOrd="2" destOrd="0" presId="urn:microsoft.com/office/officeart/2005/8/layout/hierarchy3"/>
    <dgm:cxn modelId="{3B2532CE-E6C4-4646-96D2-15CAA97E6A03}" type="presParOf" srcId="{B68F2999-17FE-4C4B-9F7C-31475A3B6CAA}" destId="{4C5B0B09-D15B-4116-A3CE-D405337F71A1}" srcOrd="3" destOrd="0" presId="urn:microsoft.com/office/officeart/2005/8/layout/hierarchy3"/>
    <dgm:cxn modelId="{9F3FE818-6FEF-44A7-B8AE-72E678EF9ADF}" type="presParOf" srcId="{B68F2999-17FE-4C4B-9F7C-31475A3B6CAA}" destId="{44B7D994-6D34-48B6-881B-15DB682A6AF9}" srcOrd="4" destOrd="0" presId="urn:microsoft.com/office/officeart/2005/8/layout/hierarchy3"/>
    <dgm:cxn modelId="{B08F4372-8F11-4109-BFC8-C44460C344E1}" type="presParOf" srcId="{B68F2999-17FE-4C4B-9F7C-31475A3B6CAA}" destId="{18C0FF31-41D4-4F99-B0EE-1661A0390565}" srcOrd="5" destOrd="0" presId="urn:microsoft.com/office/officeart/2005/8/layout/hierarchy3"/>
    <dgm:cxn modelId="{FCD33DCD-5FDB-4E93-926A-7E00CE701FBD}" type="presParOf" srcId="{B68F2999-17FE-4C4B-9F7C-31475A3B6CAA}" destId="{27AC8676-B058-424E-9A82-ED20A3F7EF29}" srcOrd="6" destOrd="0" presId="urn:microsoft.com/office/officeart/2005/8/layout/hierarchy3"/>
    <dgm:cxn modelId="{3767E95B-2529-47D4-8CDE-7A283B081405}" type="presParOf" srcId="{B68F2999-17FE-4C4B-9F7C-31475A3B6CAA}" destId="{CF241E54-D312-463B-B3F3-E83094FC9B03}" srcOrd="7" destOrd="0" presId="urn:microsoft.com/office/officeart/2005/8/layout/hierarchy3"/>
    <dgm:cxn modelId="{5E8B9106-6695-4459-8C20-0779B7C752F6}" type="presParOf" srcId="{B68F2999-17FE-4C4B-9F7C-31475A3B6CAA}" destId="{E3D85D76-72CB-4AEB-A459-A1FBE658B236}" srcOrd="8" destOrd="0" presId="urn:microsoft.com/office/officeart/2005/8/layout/hierarchy3"/>
    <dgm:cxn modelId="{AA16AF93-7450-4E82-A1B3-1CCD1839E1ED}" type="presParOf" srcId="{B68F2999-17FE-4C4B-9F7C-31475A3B6CAA}" destId="{A0A6E7B5-2F42-441A-8DAC-CA5671334E94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00E5D-59A5-4CCB-933D-72289B3EDE89}">
      <dsp:nvSpPr>
        <dsp:cNvPr id="0" name=""/>
        <dsp:cNvSpPr/>
      </dsp:nvSpPr>
      <dsp:spPr>
        <a:xfrm rot="5400000">
          <a:off x="5175210" y="-2231666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ASPECTOS GENERALES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91485"/>
        <a:ext cx="5090068" cy="469146"/>
      </dsp:txXfrm>
    </dsp:sp>
    <dsp:sp modelId="{48EE11D4-CEE4-45A4-866D-017599F32395}">
      <dsp:nvSpPr>
        <dsp:cNvPr id="0" name=""/>
        <dsp:cNvSpPr/>
      </dsp:nvSpPr>
      <dsp:spPr>
        <a:xfrm>
          <a:off x="0" y="2324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1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34049"/>
        <a:ext cx="2813989" cy="586432"/>
      </dsp:txXfrm>
    </dsp:sp>
    <dsp:sp modelId="{DC0F47BD-0C99-4DB8-B767-A113555D3B3C}">
      <dsp:nvSpPr>
        <dsp:cNvPr id="0" name=""/>
        <dsp:cNvSpPr/>
      </dsp:nvSpPr>
      <dsp:spPr>
        <a:xfrm rot="5400000">
          <a:off x="5175210" y="-1549289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ANÁLISIS SITUACIONAL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773862"/>
        <a:ext cx="5090068" cy="469146"/>
      </dsp:txXfrm>
    </dsp:sp>
    <dsp:sp modelId="{0F5EF24E-C902-4B20-8C09-F825D993F763}">
      <dsp:nvSpPr>
        <dsp:cNvPr id="0" name=""/>
        <dsp:cNvSpPr/>
      </dsp:nvSpPr>
      <dsp:spPr>
        <a:xfrm>
          <a:off x="0" y="683493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2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715218"/>
        <a:ext cx="2813989" cy="586432"/>
      </dsp:txXfrm>
    </dsp:sp>
    <dsp:sp modelId="{2B975F16-7348-48C8-90F9-3D2E5B929DD5}">
      <dsp:nvSpPr>
        <dsp:cNvPr id="0" name=""/>
        <dsp:cNvSpPr/>
      </dsp:nvSpPr>
      <dsp:spPr>
        <a:xfrm rot="5400000">
          <a:off x="5175210" y="-866912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DIRECCIONAMIENTO ESTRATÉGICO INSTITUCIONAL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1456239"/>
        <a:ext cx="5090068" cy="469146"/>
      </dsp:txXfrm>
    </dsp:sp>
    <dsp:sp modelId="{C5C4CE0E-FD83-4C65-AA53-D1C143050773}">
      <dsp:nvSpPr>
        <dsp:cNvPr id="0" name=""/>
        <dsp:cNvSpPr/>
      </dsp:nvSpPr>
      <dsp:spPr>
        <a:xfrm>
          <a:off x="0" y="1365870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3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1397595"/>
        <a:ext cx="2813989" cy="586432"/>
      </dsp:txXfrm>
    </dsp:sp>
    <dsp:sp modelId="{6FBE1451-8903-4EAC-BF1F-729AADAF0FA3}">
      <dsp:nvSpPr>
        <dsp:cNvPr id="0" name=""/>
        <dsp:cNvSpPr/>
      </dsp:nvSpPr>
      <dsp:spPr>
        <a:xfrm rot="5400000">
          <a:off x="5175210" y="-184535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METODOLOGÍA DE LA AUDITORÍA DE GESTIÓN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2138616"/>
        <a:ext cx="5090068" cy="469146"/>
      </dsp:txXfrm>
    </dsp:sp>
    <dsp:sp modelId="{3A9BABA2-CE9A-4CBD-A006-D965DF66630D}">
      <dsp:nvSpPr>
        <dsp:cNvPr id="0" name=""/>
        <dsp:cNvSpPr/>
      </dsp:nvSpPr>
      <dsp:spPr>
        <a:xfrm>
          <a:off x="0" y="2048247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4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2079972"/>
        <a:ext cx="2813989" cy="586432"/>
      </dsp:txXfrm>
    </dsp:sp>
    <dsp:sp modelId="{D7BE279A-7017-4007-B56A-11B46102628C}">
      <dsp:nvSpPr>
        <dsp:cNvPr id="0" name=""/>
        <dsp:cNvSpPr/>
      </dsp:nvSpPr>
      <dsp:spPr>
        <a:xfrm rot="5400000">
          <a:off x="5175210" y="497841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APLICACIÓN PRÁCTICA DE LA PROPUESTA DE AUDITORÍA DE GESTIÓN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2820992"/>
        <a:ext cx="5090068" cy="469146"/>
      </dsp:txXfrm>
    </dsp:sp>
    <dsp:sp modelId="{799658EE-8DE1-435C-88A9-68C99B14B94C}">
      <dsp:nvSpPr>
        <dsp:cNvPr id="0" name=""/>
        <dsp:cNvSpPr/>
      </dsp:nvSpPr>
      <dsp:spPr>
        <a:xfrm>
          <a:off x="0" y="2730624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5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2762349"/>
        <a:ext cx="2813989" cy="586432"/>
      </dsp:txXfrm>
    </dsp:sp>
    <dsp:sp modelId="{B81F231D-F1F3-42D8-8D18-2CDCDD51186C}">
      <dsp:nvSpPr>
        <dsp:cNvPr id="0" name=""/>
        <dsp:cNvSpPr/>
      </dsp:nvSpPr>
      <dsp:spPr>
        <a:xfrm rot="5400000">
          <a:off x="5175210" y="1180218"/>
          <a:ext cx="519906" cy="511544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Arial Narrow" panose="020B0606020202030204" pitchFamily="34" charset="0"/>
            </a:rPr>
            <a:t>CONCLUSIONES Y RECOMENDACIONES</a:t>
          </a:r>
          <a:endParaRPr lang="es-ES" sz="1500" kern="1200" dirty="0">
            <a:latin typeface="Arial Narrow" panose="020B0606020202030204" pitchFamily="34" charset="0"/>
          </a:endParaRPr>
        </a:p>
      </dsp:txBody>
      <dsp:txXfrm rot="-5400000">
        <a:off x="2877439" y="3503369"/>
        <a:ext cx="5090068" cy="469146"/>
      </dsp:txXfrm>
    </dsp:sp>
    <dsp:sp modelId="{A4E76A98-B102-45F6-AB97-3ED15B2510C9}">
      <dsp:nvSpPr>
        <dsp:cNvPr id="0" name=""/>
        <dsp:cNvSpPr/>
      </dsp:nvSpPr>
      <dsp:spPr>
        <a:xfrm>
          <a:off x="0" y="3413000"/>
          <a:ext cx="2877439" cy="649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Harrington" panose="04040505050A02020702" pitchFamily="82" charset="0"/>
            </a:rPr>
            <a:t>Capítulo 6</a:t>
          </a:r>
          <a:endParaRPr lang="es-ES" sz="2400" b="1" kern="1200" dirty="0">
            <a:latin typeface="Harrington" panose="04040505050A02020702" pitchFamily="82" charset="0"/>
          </a:endParaRPr>
        </a:p>
      </dsp:txBody>
      <dsp:txXfrm>
        <a:off x="31725" y="3444725"/>
        <a:ext cx="2813989" cy="586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8766A-1660-4F59-8F64-F86A17B0287C}">
      <dsp:nvSpPr>
        <dsp:cNvPr id="0" name=""/>
        <dsp:cNvSpPr/>
      </dsp:nvSpPr>
      <dsp:spPr>
        <a:xfrm>
          <a:off x="604867" y="0"/>
          <a:ext cx="6855161" cy="32403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2A902-0299-4834-B899-B51D803B8EA9}">
      <dsp:nvSpPr>
        <dsp:cNvPr id="0" name=""/>
        <dsp:cNvSpPr/>
      </dsp:nvSpPr>
      <dsp:spPr>
        <a:xfrm>
          <a:off x="4036" y="972108"/>
          <a:ext cx="1941403" cy="12961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Funcionó en el antiguo San Juan de Dios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1918</a:t>
          </a:r>
          <a:endParaRPr lang="es-ES" sz="1600" b="1" kern="1200" dirty="0"/>
        </a:p>
      </dsp:txBody>
      <dsp:txXfrm>
        <a:off x="67309" y="1035381"/>
        <a:ext cx="1814857" cy="1169598"/>
      </dsp:txXfrm>
    </dsp:sp>
    <dsp:sp modelId="{5E54948E-2FC9-4285-B518-939ED8BE4A40}">
      <dsp:nvSpPr>
        <dsp:cNvPr id="0" name=""/>
        <dsp:cNvSpPr/>
      </dsp:nvSpPr>
      <dsp:spPr>
        <a:xfrm>
          <a:off x="2042509" y="972108"/>
          <a:ext cx="1941403" cy="12961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Funcionó en la antigua Escuela Militar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1918</a:t>
          </a:r>
          <a:endParaRPr lang="es-ES" sz="1600" b="1" kern="1200" dirty="0"/>
        </a:p>
      </dsp:txBody>
      <dsp:txXfrm>
        <a:off x="2105782" y="1035381"/>
        <a:ext cx="1814857" cy="1169598"/>
      </dsp:txXfrm>
    </dsp:sp>
    <dsp:sp modelId="{3A54238D-7A67-42E2-8C33-69E93CBD2F5E}">
      <dsp:nvSpPr>
        <dsp:cNvPr id="0" name=""/>
        <dsp:cNvSpPr/>
      </dsp:nvSpPr>
      <dsp:spPr>
        <a:xfrm>
          <a:off x="4080983" y="972108"/>
          <a:ext cx="1941403" cy="12961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San Juan donde funcionó 40 años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1919</a:t>
          </a:r>
          <a:endParaRPr lang="es-ES" sz="1600" b="1" kern="1200" dirty="0"/>
        </a:p>
      </dsp:txBody>
      <dsp:txXfrm>
        <a:off x="4144256" y="1035381"/>
        <a:ext cx="1814857" cy="1169598"/>
      </dsp:txXfrm>
    </dsp:sp>
    <dsp:sp modelId="{E10998C6-0865-4121-B644-A8B11F9829E7}">
      <dsp:nvSpPr>
        <dsp:cNvPr id="0" name=""/>
        <dsp:cNvSpPr/>
      </dsp:nvSpPr>
      <dsp:spPr>
        <a:xfrm>
          <a:off x="6119456" y="972108"/>
          <a:ext cx="1941403" cy="12961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Edificio actual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1977</a:t>
          </a:r>
          <a:endParaRPr lang="es-ES" sz="1600" b="1" kern="1200" dirty="0"/>
        </a:p>
      </dsp:txBody>
      <dsp:txXfrm>
        <a:off x="6182729" y="1035381"/>
        <a:ext cx="1814857" cy="1169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23B46-F9A6-4787-947B-AAF09619FC94}">
      <dsp:nvSpPr>
        <dsp:cNvPr id="0" name=""/>
        <dsp:cNvSpPr/>
      </dsp:nvSpPr>
      <dsp:spPr>
        <a:xfrm>
          <a:off x="8012" y="177454"/>
          <a:ext cx="1241346" cy="1245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Hospital Militar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1918</a:t>
          </a:r>
          <a:endParaRPr lang="es-ES" sz="1400" b="1" kern="1200" dirty="0"/>
        </a:p>
      </dsp:txBody>
      <dsp:txXfrm>
        <a:off x="44370" y="213812"/>
        <a:ext cx="1168630" cy="1172327"/>
      </dsp:txXfrm>
    </dsp:sp>
    <dsp:sp modelId="{9AF37D56-E0CC-470C-AB04-D440AC4F237A}">
      <dsp:nvSpPr>
        <dsp:cNvPr id="0" name=""/>
        <dsp:cNvSpPr/>
      </dsp:nvSpPr>
      <dsp:spPr>
        <a:xfrm>
          <a:off x="1373493" y="646049"/>
          <a:ext cx="263165" cy="307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1373493" y="707620"/>
        <a:ext cx="184216" cy="184711"/>
      </dsp:txXfrm>
    </dsp:sp>
    <dsp:sp modelId="{3828F2D7-FC1C-4A5F-A713-0E33C03518FE}">
      <dsp:nvSpPr>
        <dsp:cNvPr id="0" name=""/>
        <dsp:cNvSpPr/>
      </dsp:nvSpPr>
      <dsp:spPr>
        <a:xfrm>
          <a:off x="1745897" y="177454"/>
          <a:ext cx="1241346" cy="1245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Hospital Territorial Nº1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1936</a:t>
          </a:r>
          <a:endParaRPr lang="es-ES" sz="1400" b="1" kern="1200" dirty="0"/>
        </a:p>
      </dsp:txBody>
      <dsp:txXfrm>
        <a:off x="1782255" y="213812"/>
        <a:ext cx="1168630" cy="1172327"/>
      </dsp:txXfrm>
    </dsp:sp>
    <dsp:sp modelId="{3B669C86-A146-4B22-9B2B-3646D0BA7751}">
      <dsp:nvSpPr>
        <dsp:cNvPr id="0" name=""/>
        <dsp:cNvSpPr/>
      </dsp:nvSpPr>
      <dsp:spPr>
        <a:xfrm>
          <a:off x="3111378" y="646049"/>
          <a:ext cx="263165" cy="307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3111378" y="707620"/>
        <a:ext cx="184216" cy="184711"/>
      </dsp:txXfrm>
    </dsp:sp>
    <dsp:sp modelId="{846126E4-5DCE-4CAE-9A94-21ACB2531317}">
      <dsp:nvSpPr>
        <dsp:cNvPr id="0" name=""/>
        <dsp:cNvSpPr/>
      </dsp:nvSpPr>
      <dsp:spPr>
        <a:xfrm>
          <a:off x="3483782" y="177454"/>
          <a:ext cx="1241346" cy="1245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Dependencia de Estado Mayor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1957</a:t>
          </a:r>
          <a:endParaRPr lang="es-ES" sz="1400" b="1" kern="1200" dirty="0"/>
        </a:p>
      </dsp:txBody>
      <dsp:txXfrm>
        <a:off x="3520140" y="213812"/>
        <a:ext cx="1168630" cy="1172327"/>
      </dsp:txXfrm>
    </dsp:sp>
    <dsp:sp modelId="{604B8FAC-A5F8-45B1-B56A-A303BC47D2CF}">
      <dsp:nvSpPr>
        <dsp:cNvPr id="0" name=""/>
        <dsp:cNvSpPr/>
      </dsp:nvSpPr>
      <dsp:spPr>
        <a:xfrm>
          <a:off x="4849263" y="646049"/>
          <a:ext cx="263165" cy="307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4849263" y="707620"/>
        <a:ext cx="184216" cy="184711"/>
      </dsp:txXfrm>
    </dsp:sp>
    <dsp:sp modelId="{2E8B47A9-0EBB-4571-ACE4-CDDDA4DFEC46}">
      <dsp:nvSpPr>
        <dsp:cNvPr id="0" name=""/>
        <dsp:cNvSpPr/>
      </dsp:nvSpPr>
      <dsp:spPr>
        <a:xfrm>
          <a:off x="5221667" y="177454"/>
          <a:ext cx="1241346" cy="1245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Hospital de las FF.AA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1977</a:t>
          </a:r>
          <a:endParaRPr lang="es-ES" sz="1400" b="1" kern="1200" dirty="0"/>
        </a:p>
      </dsp:txBody>
      <dsp:txXfrm>
        <a:off x="5258025" y="213812"/>
        <a:ext cx="1168630" cy="1172327"/>
      </dsp:txXfrm>
    </dsp:sp>
    <dsp:sp modelId="{D4903321-1910-43C7-BD43-FDFC7154F33F}">
      <dsp:nvSpPr>
        <dsp:cNvPr id="0" name=""/>
        <dsp:cNvSpPr/>
      </dsp:nvSpPr>
      <dsp:spPr>
        <a:xfrm>
          <a:off x="6587148" y="646049"/>
          <a:ext cx="263165" cy="307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6587148" y="707620"/>
        <a:ext cx="184216" cy="184711"/>
      </dsp:txXfrm>
    </dsp:sp>
    <dsp:sp modelId="{1F8EE504-0A11-465A-BCBF-130B4946A5F9}">
      <dsp:nvSpPr>
        <dsp:cNvPr id="0" name=""/>
        <dsp:cNvSpPr/>
      </dsp:nvSpPr>
      <dsp:spPr>
        <a:xfrm>
          <a:off x="6959552" y="177454"/>
          <a:ext cx="1241346" cy="1245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Hospital de Especialidades de las FF.AA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2014</a:t>
          </a:r>
          <a:endParaRPr lang="es-ES" sz="1400" b="1" kern="1200" dirty="0"/>
        </a:p>
      </dsp:txBody>
      <dsp:txXfrm>
        <a:off x="6995910" y="213812"/>
        <a:ext cx="1168630" cy="11723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51739-4751-4659-B011-9B4C86F32E1D}">
      <dsp:nvSpPr>
        <dsp:cNvPr id="0" name=""/>
        <dsp:cNvSpPr/>
      </dsp:nvSpPr>
      <dsp:spPr>
        <a:xfrm>
          <a:off x="867" y="427"/>
          <a:ext cx="5538653" cy="7506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/>
            </a:gs>
            <a:gs pos="100000">
              <a:schemeClr val="accent2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LCDA. MERY ROSA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Responsable de la Unidad de Crédito y Cobranzas</a:t>
          </a:r>
          <a:endParaRPr lang="es-EC" sz="1600" kern="1200" dirty="0"/>
        </a:p>
      </dsp:txBody>
      <dsp:txXfrm>
        <a:off x="22852" y="22412"/>
        <a:ext cx="5494683" cy="706648"/>
      </dsp:txXfrm>
    </dsp:sp>
    <dsp:sp modelId="{7B1E5C88-0E57-4FBC-B036-E0F32384BC77}">
      <dsp:nvSpPr>
        <dsp:cNvPr id="0" name=""/>
        <dsp:cNvSpPr/>
      </dsp:nvSpPr>
      <dsp:spPr>
        <a:xfrm>
          <a:off x="554732" y="751046"/>
          <a:ext cx="553865" cy="72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931"/>
              </a:lnTo>
              <a:lnTo>
                <a:pt x="553865" y="725931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7CA4C7C-FA7F-4B4C-AFCA-20EC2D9F0459}">
      <dsp:nvSpPr>
        <dsp:cNvPr id="0" name=""/>
        <dsp:cNvSpPr/>
      </dsp:nvSpPr>
      <dsp:spPr>
        <a:xfrm>
          <a:off x="1108597" y="1067875"/>
          <a:ext cx="5309203" cy="81820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ING. TANIA NIETO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Responsable de las cuentas Concentración Deportiva de Pichincha, Club Deportivo el Nacional y Alfamedical.</a:t>
          </a:r>
          <a:endParaRPr lang="es-EC" sz="1400" kern="1200" dirty="0"/>
        </a:p>
      </dsp:txBody>
      <dsp:txXfrm>
        <a:off x="1132561" y="1091839"/>
        <a:ext cx="5261275" cy="770276"/>
      </dsp:txXfrm>
    </dsp:sp>
    <dsp:sp modelId="{1B1EBA8A-09A8-40D6-9569-C2E885E66BAB}">
      <dsp:nvSpPr>
        <dsp:cNvPr id="0" name=""/>
        <dsp:cNvSpPr/>
      </dsp:nvSpPr>
      <dsp:spPr>
        <a:xfrm>
          <a:off x="554732" y="751046"/>
          <a:ext cx="544821" cy="1545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048"/>
              </a:lnTo>
              <a:lnTo>
                <a:pt x="544821" y="1545048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4C5B0B09-D15B-4116-A3CE-D405337F71A1}">
      <dsp:nvSpPr>
        <dsp:cNvPr id="0" name=""/>
        <dsp:cNvSpPr/>
      </dsp:nvSpPr>
      <dsp:spPr>
        <a:xfrm>
          <a:off x="1099554" y="2023001"/>
          <a:ext cx="5309203" cy="54618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ING. PAOLA BENALCAZAR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Responsable de la cuenta Escuelas de Formación </a:t>
          </a:r>
          <a:endParaRPr lang="es-EC" sz="1400" kern="1200" dirty="0"/>
        </a:p>
      </dsp:txBody>
      <dsp:txXfrm>
        <a:off x="1115551" y="2038998"/>
        <a:ext cx="5277209" cy="514193"/>
      </dsp:txXfrm>
    </dsp:sp>
    <dsp:sp modelId="{44B7D994-6D34-48B6-881B-15DB682A6AF9}">
      <dsp:nvSpPr>
        <dsp:cNvPr id="0" name=""/>
        <dsp:cNvSpPr/>
      </dsp:nvSpPr>
      <dsp:spPr>
        <a:xfrm>
          <a:off x="554732" y="751046"/>
          <a:ext cx="616253" cy="2292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429"/>
              </a:lnTo>
              <a:lnTo>
                <a:pt x="616253" y="2292429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8C0FF31-41D4-4F99-B0EE-1661A0390565}">
      <dsp:nvSpPr>
        <dsp:cNvPr id="0" name=""/>
        <dsp:cNvSpPr/>
      </dsp:nvSpPr>
      <dsp:spPr>
        <a:xfrm>
          <a:off x="1170985" y="2742190"/>
          <a:ext cx="5261390" cy="60257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ING. LETICIA MORENO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Responsable de las cuentas SOAT e ISSFA</a:t>
          </a:r>
          <a:endParaRPr lang="es-EC" sz="1400" kern="1200" dirty="0"/>
        </a:p>
      </dsp:txBody>
      <dsp:txXfrm>
        <a:off x="1188634" y="2759839"/>
        <a:ext cx="5226092" cy="567272"/>
      </dsp:txXfrm>
    </dsp:sp>
    <dsp:sp modelId="{27AC8676-B058-424E-9A82-ED20A3F7EF29}">
      <dsp:nvSpPr>
        <dsp:cNvPr id="0" name=""/>
        <dsp:cNvSpPr/>
      </dsp:nvSpPr>
      <dsp:spPr>
        <a:xfrm>
          <a:off x="554732" y="751046"/>
          <a:ext cx="544821" cy="3111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1724"/>
              </a:lnTo>
              <a:lnTo>
                <a:pt x="544821" y="3111724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CF241E54-D312-463B-B3F3-E83094FC9B03}">
      <dsp:nvSpPr>
        <dsp:cNvPr id="0" name=""/>
        <dsp:cNvSpPr/>
      </dsp:nvSpPr>
      <dsp:spPr>
        <a:xfrm>
          <a:off x="1099554" y="3561485"/>
          <a:ext cx="5288906" cy="60257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ING ROSA ORTEGA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Responsable de las cuentas Ministerio de Salud Pública.</a:t>
          </a:r>
          <a:endParaRPr lang="es-EC" sz="1400" kern="1200" dirty="0"/>
        </a:p>
      </dsp:txBody>
      <dsp:txXfrm>
        <a:off x="1117203" y="3579134"/>
        <a:ext cx="5253608" cy="567272"/>
      </dsp:txXfrm>
    </dsp:sp>
    <dsp:sp modelId="{E3D85D76-72CB-4AEB-A459-A1FBE658B236}">
      <dsp:nvSpPr>
        <dsp:cNvPr id="0" name=""/>
        <dsp:cNvSpPr/>
      </dsp:nvSpPr>
      <dsp:spPr>
        <a:xfrm>
          <a:off x="554732" y="751046"/>
          <a:ext cx="551898" cy="3930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0834"/>
              </a:lnTo>
              <a:lnTo>
                <a:pt x="551898" y="3930834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A0A6E7B5-2F42-441A-8DAC-CA5671334E94}">
      <dsp:nvSpPr>
        <dsp:cNvPr id="0" name=""/>
        <dsp:cNvSpPr/>
      </dsp:nvSpPr>
      <dsp:spPr>
        <a:xfrm>
          <a:off x="1106631" y="4398154"/>
          <a:ext cx="5322910" cy="567453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ING. ROSA CANDASHY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Responsable de las cuentas IESS e ISSPOL</a:t>
          </a:r>
          <a:endParaRPr lang="es-EC" sz="1400" kern="1200" dirty="0"/>
        </a:p>
      </dsp:txBody>
      <dsp:txXfrm>
        <a:off x="1123251" y="4414774"/>
        <a:ext cx="5289670" cy="534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23D98B-79B8-49B1-AD33-744A8D3BB173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3C3E71-4CC7-4B78-9FF0-35FB7F754A1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PROGRAMAS%20ESPECIFICOS.pdf" TargetMode="External"/><Relationship Id="rId13" Type="http://schemas.openxmlformats.org/officeDocument/2006/relationships/hyperlink" Target="INFORME%20DE%20CONTROL%20INTERNO.pdf" TargetMode="External"/><Relationship Id="rId3" Type="http://schemas.openxmlformats.org/officeDocument/2006/relationships/hyperlink" Target="CONOCIMIENTO%20PRELIMINAR.pdf" TargetMode="External"/><Relationship Id="rId7" Type="http://schemas.openxmlformats.org/officeDocument/2006/relationships/hyperlink" Target="ENCARGO%20DE%20AUDITORIA.pdf" TargetMode="External"/><Relationship Id="rId12" Type="http://schemas.openxmlformats.org/officeDocument/2006/relationships/hyperlink" Target="RIESGO%20DE%20CONTROL.pdf" TargetMode="External"/><Relationship Id="rId2" Type="http://schemas.openxmlformats.org/officeDocument/2006/relationships/hyperlink" Target="PROGRAMA%20DE%20AUDITORI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TRATO%20DE%20SERVICIOS%20.pdf" TargetMode="External"/><Relationship Id="rId11" Type="http://schemas.openxmlformats.org/officeDocument/2006/relationships/hyperlink" Target="HALLAZGOS%20DE%20CONTROL%20INTERNO.pdf" TargetMode="External"/><Relationship Id="rId5" Type="http://schemas.openxmlformats.org/officeDocument/2006/relationships/hyperlink" Target="OFERTA%20DE%20SERVICIOS%20DE%20AUDITOR&#205;A.pdf" TargetMode="External"/><Relationship Id="rId10" Type="http://schemas.openxmlformats.org/officeDocument/2006/relationships/hyperlink" Target="EVALUACION%20DE%20CONTROL%20INTERNO.pdf" TargetMode="External"/><Relationship Id="rId4" Type="http://schemas.openxmlformats.org/officeDocument/2006/relationships/hyperlink" Target="MEDICION%20DE%20RIESGO%20PRELIMINAR.pdf" TargetMode="External"/><Relationship Id="rId9" Type="http://schemas.openxmlformats.org/officeDocument/2006/relationships/hyperlink" Target="MEMORANDO%20DE%20PLANIFICACI&#211;N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SEGUIMIENTO%20DE%20RECOMEDACIONES.pdf" TargetMode="External"/><Relationship Id="rId7" Type="http://schemas.openxmlformats.org/officeDocument/2006/relationships/hyperlink" Target="PAPELES%20DE%20TRABAJO%20Y%20HALLAZGO%20CAPACITACI&#211;N.pdf" TargetMode="External"/><Relationship Id="rId2" Type="http://schemas.openxmlformats.org/officeDocument/2006/relationships/hyperlink" Target="INFORME%20DE%20AUDITORIA.x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APELES%20DE%20TRABAJO%20CUENTAS.pdf" TargetMode="External"/><Relationship Id="rId5" Type="http://schemas.openxmlformats.org/officeDocument/2006/relationships/hyperlink" Target="PAPELES%20DE%20TRABAJO%20Y%20HALLAZGO%20ANTICIPOS.pdf" TargetMode="Externa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6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8024" y="2708920"/>
            <a:ext cx="3313355" cy="2782067"/>
          </a:xfrm>
        </p:spPr>
        <p:txBody>
          <a:bodyPr>
            <a:noAutofit/>
          </a:bodyPr>
          <a:lstStyle/>
          <a:p>
            <a:pPr algn="just"/>
            <a:r>
              <a:rPr lang="es-ES_tradnl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s-ES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AUDITORÍA DE GESTIÓN APLICADA A LA UNIDAD DE CRÉDITO Y COBRANZAS DEL HOSPITAL DE ESPECIALIDADES DE LAS FUERZAS ARMADAS Nº 1, UBICADO EN EL DISTRITO METROPOLITANO DE QUITO, POR EL PERÍODO COMPRENDIDO DEL 1 DE ENERO AL 31 DE DICIEMBRE DE 2013</a:t>
            </a: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”</a:t>
            </a:r>
            <a:endParaRPr lang="es-E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3 Imagen" descr="UF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7" y="332656"/>
            <a:ext cx="4352925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179732" y="1628800"/>
            <a:ext cx="43202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>
                <a:latin typeface="Arial Narrow" panose="020B0606020202030204" pitchFamily="34" charset="0"/>
              </a:rPr>
              <a:t>DEPARTAMENTO DE CIENCIAS ECONÓMICAS, ADMINISTRATIVAS Y DE COMERCIO</a:t>
            </a:r>
            <a:endParaRPr lang="es-ES" b="1" dirty="0">
              <a:latin typeface="Arial Narrow" panose="020B0606020202030204" pitchFamily="34" charset="0"/>
            </a:endParaRPr>
          </a:p>
          <a:p>
            <a:pPr algn="ctr"/>
            <a:r>
              <a:rPr lang="es-ES_tradnl" b="1" dirty="0">
                <a:latin typeface="Arial Narrow" panose="020B0606020202030204" pitchFamily="34" charset="0"/>
              </a:rPr>
              <a:t> </a:t>
            </a:r>
            <a:endParaRPr lang="es-ES" b="1" dirty="0">
              <a:latin typeface="Arial Narrow" panose="020B0606020202030204" pitchFamily="34" charset="0"/>
            </a:endParaRPr>
          </a:p>
          <a:p>
            <a:pPr algn="ctr"/>
            <a:r>
              <a:rPr lang="es-ES_tradnl" dirty="0">
                <a:latin typeface="Arial Narrow" panose="020B0606020202030204" pitchFamily="34" charset="0"/>
              </a:rPr>
              <a:t>CARRERA DE INGENIERÍA EN FINANZAS Y AUDITORÍA</a:t>
            </a:r>
            <a:endParaRPr lang="es-ES" dirty="0">
              <a:latin typeface="Arial Narrow" panose="020B0606020202030204" pitchFamily="34" charset="0"/>
            </a:endParaRPr>
          </a:p>
          <a:p>
            <a:r>
              <a:rPr lang="es-ES_tradnl" dirty="0">
                <a:latin typeface="Arial Narrow" panose="020B0606020202030204" pitchFamily="34" charset="0"/>
              </a:rPr>
              <a:t> </a:t>
            </a:r>
            <a:endParaRPr lang="es-ES" dirty="0">
              <a:latin typeface="Arial Narrow" panose="020B0606020202030204" pitchFamily="34" charset="0"/>
            </a:endParaRPr>
          </a:p>
          <a:p>
            <a:pPr algn="ctr"/>
            <a:r>
              <a:rPr lang="es-ES_tradnl" dirty="0">
                <a:latin typeface="Arial Narrow" panose="020B0606020202030204" pitchFamily="34" charset="0"/>
              </a:rPr>
              <a:t>TESIS PREVIO A LA OBTENCIÓN DEL TÍTULO DE INGENIERA EN FINANZAS, AUDITORÍA Y </a:t>
            </a:r>
            <a:r>
              <a:rPr lang="es-ES_tradnl" dirty="0" smtClean="0">
                <a:latin typeface="Arial Narrow" panose="020B0606020202030204" pitchFamily="34" charset="0"/>
              </a:rPr>
              <a:t>CPA</a:t>
            </a:r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327086" y="4725145"/>
            <a:ext cx="3992886" cy="3151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ANDREA JHOANA RIOFRIO MIRANDA</a:t>
            </a:r>
            <a:endParaRPr lang="es-ES" dirty="0" smtClean="0">
              <a:latin typeface="Arial Narrow" panose="020B0606020202030204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02478" y="5661248"/>
            <a:ext cx="203738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b="1" dirty="0">
                <a:solidFill>
                  <a:schemeClr val="tx1"/>
                </a:solidFill>
                <a:latin typeface="Arial Narrow" panose="020B0606020202030204" pitchFamily="34" charset="0"/>
              </a:rPr>
              <a:t>DIRECTOR: </a:t>
            </a:r>
            <a:endParaRPr lang="es-ES_tradnl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DR. AMARO BERRONES</a:t>
            </a: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2371656" y="5661248"/>
            <a:ext cx="227235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CODIRECTOR</a:t>
            </a:r>
            <a:r>
              <a:rPr lang="es-ES_tradnl" sz="1700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  <a:endParaRPr lang="es-ES_tradnl" sz="17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s-ES_tradnl" sz="1700" dirty="0">
                <a:solidFill>
                  <a:schemeClr val="tx1"/>
                </a:solidFill>
                <a:latin typeface="Arial Narrow" panose="020B0606020202030204" pitchFamily="34" charset="0"/>
              </a:rPr>
              <a:t>D</a:t>
            </a:r>
            <a:r>
              <a:rPr lang="es-ES_tradnl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R. ANÍBAL ALTAMIRANO</a:t>
            </a:r>
            <a:endParaRPr lang="es-ES" sz="17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0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01741" y="764704"/>
            <a:ext cx="6782627" cy="707886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Indicadores de Cobranzas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827584" y="1628800"/>
            <a:ext cx="7560840" cy="57606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600" dirty="0" smtClean="0">
                <a:latin typeface="Arial Narrow" panose="020B0606020202030204" pitchFamily="34" charset="0"/>
              </a:rPr>
              <a:t>Concentración Deportiva de Pichincha, Club Deportivo el Nacional, Alfamedical, Escuelas de Formación, ISSFA, SOAT, IESS, Ministerio de Salud Pública e ISSPOL.</a:t>
            </a:r>
            <a:endParaRPr lang="es-EC" sz="1600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835696" y="2878319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Solicitudes de cobro enviadas</a:t>
            </a:r>
            <a:endParaRPr lang="es-EC" sz="1400" dirty="0"/>
          </a:p>
        </p:txBody>
      </p:sp>
      <p:sp>
        <p:nvSpPr>
          <p:cNvPr id="18" name="2 Estrella de 6 puntas">
            <a:hlinkClick r:id="rId2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1135578" y="2878319"/>
                <a:ext cx="3271152" cy="601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enviadas</m:t>
                          </m:r>
                        </m:num>
                        <m:den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pacientes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atendidos</m:t>
                          </m:r>
                        </m:den>
                      </m:f>
                      <m:r>
                        <a:rPr lang="es-EC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78" y="2878319"/>
                <a:ext cx="3271152" cy="6014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ángulo redondeado 6"/>
          <p:cNvSpPr/>
          <p:nvPr/>
        </p:nvSpPr>
        <p:spPr>
          <a:xfrm>
            <a:off x="1835695" y="4121623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Solicitudes de cobro con errores</a:t>
            </a:r>
            <a:endParaRPr lang="es-EC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384266" y="4149080"/>
                <a:ext cx="4968552" cy="559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con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errores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incompletas</m:t>
                          </m:r>
                        </m:num>
                        <m:den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600">
                              <a:latin typeface="Cambria Math" panose="02040503050406030204" pitchFamily="18" charset="0"/>
                            </a:rPr>
                            <m:t>enviadas</m:t>
                          </m:r>
                        </m:den>
                      </m:f>
                      <m:r>
                        <a:rPr lang="es-ES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66" y="4149080"/>
                <a:ext cx="4968552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redondeado 6"/>
          <p:cNvSpPr/>
          <p:nvPr/>
        </p:nvSpPr>
        <p:spPr>
          <a:xfrm>
            <a:off x="5468213" y="2824141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Informes realizados</a:t>
            </a:r>
            <a:endParaRPr lang="es-EC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5049645" y="2898805"/>
                <a:ext cx="2982611" cy="560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60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informes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realizados</m:t>
                          </m:r>
                        </m:num>
                        <m:den>
                          <m:r>
                            <a:rPr lang="es-EC" sz="1600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 smtClean="0">
                              <a:latin typeface="Cambria Math" panose="02040503050406030204" pitchFamily="18" charset="0"/>
                            </a:rPr>
                            <m:t>informes</m:t>
                          </m:r>
                          <m:r>
                            <a:rPr lang="es-EC" sz="16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es-EC" sz="16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s-EC" sz="1600" smtClean="0">
                              <a:latin typeface="Cambria Math" panose="02040503050406030204" pitchFamily="18" charset="0"/>
                            </a:rPr>
                            <m:t>ñ</m:t>
                          </m:r>
                          <m:r>
                            <m:rPr>
                              <m:sty m:val="p"/>
                            </m:rPr>
                            <a:rPr lang="es-EC" sz="160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den>
                      </m:f>
                      <m:r>
                        <a:rPr lang="es-EC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45" y="2898805"/>
                <a:ext cx="2982611" cy="5604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ángulo redondeado 6"/>
          <p:cNvSpPr/>
          <p:nvPr/>
        </p:nvSpPr>
        <p:spPr>
          <a:xfrm>
            <a:off x="5497143" y="4105024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Registro de llamadas telefónicas</a:t>
            </a:r>
            <a:endParaRPr lang="es-EC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5148064" y="4121623"/>
                <a:ext cx="3234283" cy="603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llamadas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realizadas</m:t>
                          </m:r>
                        </m:num>
                        <m:den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Ilamadas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exigidas</m:t>
                          </m:r>
                        </m:den>
                      </m:f>
                      <m:r>
                        <a:rPr lang="es-EC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121623"/>
                <a:ext cx="3234283" cy="6031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9" grpId="0" animBg="1"/>
      <p:bldP spid="3" grpId="0"/>
      <p:bldP spid="20" grpId="0" animBg="1"/>
      <p:bldP spid="5" grpId="0"/>
      <p:bldP spid="21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/>
          <p:cNvPicPr>
            <a:picLocks noChangeAspect="1"/>
          </p:cNvPicPr>
          <p:nvPr/>
        </p:nvPicPr>
        <p:blipFill rotWithShape="1">
          <a:blip r:embed="rId2"/>
          <a:srcRect l="33935" t="18921" r="30155" b="7160"/>
          <a:stretch/>
        </p:blipFill>
        <p:spPr>
          <a:xfrm>
            <a:off x="3203848" y="764703"/>
            <a:ext cx="4752528" cy="5472608"/>
          </a:xfrm>
          <a:prstGeom prst="rect">
            <a:avLst/>
          </a:prstGeom>
        </p:spPr>
      </p:pic>
      <p:sp>
        <p:nvSpPr>
          <p:cNvPr id="37" name="Rectángulo 36"/>
          <p:cNvSpPr/>
          <p:nvPr/>
        </p:nvSpPr>
        <p:spPr>
          <a:xfrm>
            <a:off x="539552" y="2900843"/>
            <a:ext cx="24482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Concentración </a:t>
            </a:r>
          </a:p>
          <a:p>
            <a:pPr algn="ctr"/>
            <a:r>
              <a:rPr lang="es-E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Deportiva de </a:t>
            </a:r>
          </a:p>
          <a:p>
            <a:pPr algn="ctr"/>
            <a:r>
              <a:rPr lang="es-E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Pichincha</a:t>
            </a:r>
            <a:endParaRPr lang="es-ES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8" name="2 Estrella de 6 puntas">
            <a:hlinkClick r:id="rId3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46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67205" y="764704"/>
            <a:ext cx="6415539" cy="707886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Indicadores de Anticipos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907704" y="1844823"/>
            <a:ext cx="1728192" cy="93610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Anticipos no cancelados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971600" y="2012152"/>
                <a:ext cx="3753656" cy="601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no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cancelados</m:t>
                          </m:r>
                        </m:num>
                        <m:den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realizados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en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2013</m:t>
                          </m:r>
                        </m:den>
                      </m:f>
                      <m:r>
                        <a:rPr lang="es-EC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012152"/>
                <a:ext cx="3753656" cy="6014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Rectángulo redondeado"/>
          <p:cNvSpPr/>
          <p:nvPr/>
        </p:nvSpPr>
        <p:spPr>
          <a:xfrm>
            <a:off x="1907704" y="3032956"/>
            <a:ext cx="1867588" cy="93610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Autorizaciones de anticipo sin firmas </a:t>
            </a:r>
            <a:endParaRPr lang="es-E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971600" y="3219169"/>
                <a:ext cx="5204995" cy="501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autorizaciones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incompletas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firmas</m:t>
                          </m:r>
                        </m:num>
                        <m:den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con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autorizaci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r>
                        <a:rPr lang="es-EC" sz="14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19169"/>
                <a:ext cx="5204995" cy="501869"/>
              </a:xfrm>
              <a:prstGeom prst="rect">
                <a:avLst/>
              </a:prstGeom>
              <a:blipFill rotWithShape="1"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8 Rectángulo redondeado"/>
          <p:cNvSpPr/>
          <p:nvPr/>
        </p:nvSpPr>
        <p:spPr>
          <a:xfrm>
            <a:off x="1907704" y="4221088"/>
            <a:ext cx="1867588" cy="93610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Anticipos de sueldo inferiores a una remuneración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Rectángulo"/>
              <p:cNvSpPr/>
              <p:nvPr/>
            </p:nvSpPr>
            <p:spPr>
              <a:xfrm>
                <a:off x="1092689" y="4387871"/>
                <a:ext cx="4962815" cy="602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descontados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en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60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as</m:t>
                          </m:r>
                        </m:num>
                        <m:den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600">
                              <a:latin typeface="Cambria Math" panose="02040503050406030204" pitchFamily="18" charset="0"/>
                            </a:rPr>
                            <m:t>realizados</m:t>
                          </m:r>
                        </m:den>
                      </m:f>
                      <m:r>
                        <a:rPr lang="es-EC" sz="16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10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689" y="4387871"/>
                <a:ext cx="4962815" cy="6025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0 Rectángulo redondeado"/>
          <p:cNvSpPr/>
          <p:nvPr/>
        </p:nvSpPr>
        <p:spPr>
          <a:xfrm>
            <a:off x="1842626" y="5517232"/>
            <a:ext cx="1937286" cy="93610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Anticipos que sobrepasan 3 remuneraciones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Rectángulo"/>
              <p:cNvSpPr/>
              <p:nvPr/>
            </p:nvSpPr>
            <p:spPr>
              <a:xfrm>
                <a:off x="1187624" y="5699601"/>
                <a:ext cx="5444143" cy="5377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Servidores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con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que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sobrepasan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RMU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2013</m:t>
                          </m:r>
                        </m:num>
                        <m:den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Servidores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analizados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que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realizaron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>
                              <a:latin typeface="Cambria Math" panose="02040503050406030204" pitchFamily="18" charset="0"/>
                            </a:rPr>
                            <m:t>anticipos</m:t>
                          </m:r>
                          <m:r>
                            <a:rPr lang="es-EC" sz="1400">
                              <a:latin typeface="Cambria Math" panose="02040503050406030204" pitchFamily="18" charset="0"/>
                            </a:rPr>
                            <m:t> 2013</m:t>
                          </m:r>
                        </m:den>
                      </m:f>
                      <m:r>
                        <a:rPr lang="es-EC" sz="140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S" sz="1400" dirty="0"/>
              </a:p>
            </p:txBody>
          </p:sp>
        </mc:Choice>
        <mc:Fallback xmlns="">
          <p:sp>
            <p:nvSpPr>
              <p:cNvPr id="12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699601"/>
                <a:ext cx="5444143" cy="537711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2 Estrella de 6 puntas">
            <a:hlinkClick r:id="rId6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0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6"/>
          <p:cNvSpPr/>
          <p:nvPr/>
        </p:nvSpPr>
        <p:spPr>
          <a:xfrm>
            <a:off x="539552" y="2900843"/>
            <a:ext cx="24482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Anticipos de Sueldos a Servidores</a:t>
            </a:r>
            <a:endParaRPr lang="es-ES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2 Estrella de 6 puntas">
            <a:hlinkClick r:id="rId2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4641" t="18921" r="58977" b="9680"/>
          <a:stretch/>
        </p:blipFill>
        <p:spPr>
          <a:xfrm>
            <a:off x="3131840" y="332656"/>
            <a:ext cx="5544616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8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ANÁLISIS EXTERNO 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736993" y="2492896"/>
            <a:ext cx="1872208" cy="504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Influencia Macroeconómica</a:t>
            </a:r>
            <a:endParaRPr lang="es-ES" sz="14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782071" y="5085184"/>
            <a:ext cx="1872208" cy="504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Influencia Microeconómica</a:t>
            </a:r>
            <a:endParaRPr lang="es-ES" sz="1400" b="1" dirty="0"/>
          </a:p>
        </p:txBody>
      </p:sp>
      <p:sp>
        <p:nvSpPr>
          <p:cNvPr id="7" name="6 Abrir corchete"/>
          <p:cNvSpPr/>
          <p:nvPr/>
        </p:nvSpPr>
        <p:spPr>
          <a:xfrm>
            <a:off x="2771800" y="1556792"/>
            <a:ext cx="288032" cy="2448272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Abrir corchete"/>
          <p:cNvSpPr/>
          <p:nvPr/>
        </p:nvSpPr>
        <p:spPr>
          <a:xfrm>
            <a:off x="2843808" y="4500428"/>
            <a:ext cx="302804" cy="1821069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059832" y="4725144"/>
            <a:ext cx="1425388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Clientes</a:t>
            </a:r>
            <a:endParaRPr lang="es-ES" sz="1400" dirty="0"/>
          </a:p>
        </p:txBody>
      </p:sp>
      <p:sp>
        <p:nvSpPr>
          <p:cNvPr id="10" name="9 Rectángulo"/>
          <p:cNvSpPr/>
          <p:nvPr/>
        </p:nvSpPr>
        <p:spPr>
          <a:xfrm>
            <a:off x="3059832" y="5229200"/>
            <a:ext cx="1425388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Proveedores </a:t>
            </a:r>
            <a:endParaRPr lang="es-ES" sz="1400" dirty="0"/>
          </a:p>
        </p:txBody>
      </p:sp>
      <p:sp>
        <p:nvSpPr>
          <p:cNvPr id="11" name="10 Rectángulo"/>
          <p:cNvSpPr/>
          <p:nvPr/>
        </p:nvSpPr>
        <p:spPr>
          <a:xfrm>
            <a:off x="3059832" y="5733256"/>
            <a:ext cx="1425388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Competencia</a:t>
            </a:r>
            <a:endParaRPr lang="es-ES" sz="1400" dirty="0"/>
          </a:p>
        </p:txBody>
      </p:sp>
      <p:sp>
        <p:nvSpPr>
          <p:cNvPr id="12" name="8 Rectángulo"/>
          <p:cNvSpPr/>
          <p:nvPr/>
        </p:nvSpPr>
        <p:spPr>
          <a:xfrm>
            <a:off x="2952230" y="1717188"/>
            <a:ext cx="1835793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Factor Político</a:t>
            </a:r>
            <a:endParaRPr lang="es-ES" sz="1400" b="1" dirty="0"/>
          </a:p>
        </p:txBody>
      </p:sp>
      <p:sp>
        <p:nvSpPr>
          <p:cNvPr id="13" name="8 Rectángulo"/>
          <p:cNvSpPr/>
          <p:nvPr/>
        </p:nvSpPr>
        <p:spPr>
          <a:xfrm>
            <a:off x="2995210" y="2132856"/>
            <a:ext cx="193683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Factor Económico</a:t>
            </a:r>
            <a:endParaRPr lang="es-ES" sz="1400" b="1" dirty="0"/>
          </a:p>
        </p:txBody>
      </p:sp>
      <p:sp>
        <p:nvSpPr>
          <p:cNvPr id="14" name="8 Rectángulo"/>
          <p:cNvSpPr/>
          <p:nvPr/>
        </p:nvSpPr>
        <p:spPr>
          <a:xfrm>
            <a:off x="2952230" y="2564904"/>
            <a:ext cx="193683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Factor Social</a:t>
            </a:r>
            <a:endParaRPr lang="es-ES" sz="1400" b="1" dirty="0"/>
          </a:p>
        </p:txBody>
      </p:sp>
      <p:sp>
        <p:nvSpPr>
          <p:cNvPr id="15" name="8 Rectángulo"/>
          <p:cNvSpPr/>
          <p:nvPr/>
        </p:nvSpPr>
        <p:spPr>
          <a:xfrm>
            <a:off x="2957668" y="2996952"/>
            <a:ext cx="193683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Factor Legal</a:t>
            </a:r>
            <a:endParaRPr lang="es-ES" sz="1400" b="1" dirty="0"/>
          </a:p>
        </p:txBody>
      </p:sp>
      <p:sp>
        <p:nvSpPr>
          <p:cNvPr id="16" name="8 Rectángulo"/>
          <p:cNvSpPr/>
          <p:nvPr/>
        </p:nvSpPr>
        <p:spPr>
          <a:xfrm>
            <a:off x="2952230" y="3460658"/>
            <a:ext cx="193683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Factor Tecnológico</a:t>
            </a:r>
            <a:endParaRPr lang="es-ES" sz="1400" b="1" dirty="0"/>
          </a:p>
        </p:txBody>
      </p:sp>
      <p:sp>
        <p:nvSpPr>
          <p:cNvPr id="18" name="8 Rectángulo"/>
          <p:cNvSpPr/>
          <p:nvPr/>
        </p:nvSpPr>
        <p:spPr>
          <a:xfrm>
            <a:off x="4618410" y="4725144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Militares activos y Pasivos           </a:t>
            </a:r>
            <a:r>
              <a:rPr lang="es-ES" sz="1400" dirty="0" smtClean="0"/>
              <a:t>38% </a:t>
            </a:r>
            <a:endParaRPr lang="es-ES" sz="1400" dirty="0"/>
          </a:p>
        </p:txBody>
      </p:sp>
      <p:sp>
        <p:nvSpPr>
          <p:cNvPr id="19" name="8 Rectángulo"/>
          <p:cNvSpPr/>
          <p:nvPr/>
        </p:nvSpPr>
        <p:spPr>
          <a:xfrm>
            <a:off x="4627988" y="4653136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Aspirantes Militares                      </a:t>
            </a:r>
            <a:r>
              <a:rPr lang="es-ES" sz="1400" dirty="0" smtClean="0"/>
              <a:t>11% </a:t>
            </a:r>
            <a:endParaRPr lang="es-ES" sz="1400" dirty="0"/>
          </a:p>
        </p:txBody>
      </p:sp>
      <p:sp>
        <p:nvSpPr>
          <p:cNvPr id="20" name="8 Rectángulo"/>
          <p:cNvSpPr/>
          <p:nvPr/>
        </p:nvSpPr>
        <p:spPr>
          <a:xfrm>
            <a:off x="4627988" y="4725144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Conscriptos                                      </a:t>
            </a:r>
            <a:r>
              <a:rPr lang="es-ES" sz="1400" dirty="0"/>
              <a:t>9</a:t>
            </a:r>
            <a:r>
              <a:rPr lang="es-ES" sz="1400" dirty="0" smtClean="0"/>
              <a:t>% </a:t>
            </a:r>
            <a:endParaRPr lang="es-ES" sz="1400" dirty="0"/>
          </a:p>
        </p:txBody>
      </p:sp>
      <p:sp>
        <p:nvSpPr>
          <p:cNvPr id="21" name="8 Rectángulo"/>
          <p:cNvSpPr/>
          <p:nvPr/>
        </p:nvSpPr>
        <p:spPr>
          <a:xfrm>
            <a:off x="4702236" y="1628800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Conformación de la Red Pública Integral de Salud y Planes del Buen Vivir</a:t>
            </a:r>
            <a:endParaRPr lang="es-ES" sz="1400" dirty="0"/>
          </a:p>
        </p:txBody>
      </p:sp>
      <p:sp>
        <p:nvSpPr>
          <p:cNvPr id="22" name="8 Rectángulo"/>
          <p:cNvSpPr/>
          <p:nvPr/>
        </p:nvSpPr>
        <p:spPr>
          <a:xfrm>
            <a:off x="4773252" y="2132856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Tasa de Inflación</a:t>
            </a:r>
            <a:endParaRPr lang="es-ES" sz="1400" dirty="0"/>
          </a:p>
        </p:txBody>
      </p:sp>
      <p:sp>
        <p:nvSpPr>
          <p:cNvPr id="23" name="8 Rectángulo"/>
          <p:cNvSpPr/>
          <p:nvPr/>
        </p:nvSpPr>
        <p:spPr>
          <a:xfrm>
            <a:off x="4739776" y="2141046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Inversión Pública en Salud</a:t>
            </a:r>
            <a:endParaRPr lang="es-ES" sz="1400" dirty="0"/>
          </a:p>
        </p:txBody>
      </p:sp>
      <p:sp>
        <p:nvSpPr>
          <p:cNvPr id="24" name="8 Rectángulo"/>
          <p:cNvSpPr/>
          <p:nvPr/>
        </p:nvSpPr>
        <p:spPr>
          <a:xfrm>
            <a:off x="4809666" y="2156633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Tipo de cambio de divisas</a:t>
            </a:r>
            <a:endParaRPr lang="es-ES" sz="1400" dirty="0"/>
          </a:p>
        </p:txBody>
      </p:sp>
      <p:sp>
        <p:nvSpPr>
          <p:cNvPr id="25" name="8 Rectángulo"/>
          <p:cNvSpPr/>
          <p:nvPr/>
        </p:nvSpPr>
        <p:spPr>
          <a:xfrm>
            <a:off x="4788023" y="2564904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Migración</a:t>
            </a:r>
            <a:endParaRPr lang="es-ES" sz="1400" dirty="0"/>
          </a:p>
        </p:txBody>
      </p:sp>
      <p:sp>
        <p:nvSpPr>
          <p:cNvPr id="26" name="8 Rectángulo"/>
          <p:cNvSpPr/>
          <p:nvPr/>
        </p:nvSpPr>
        <p:spPr>
          <a:xfrm>
            <a:off x="4821988" y="2564904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Interculturalidad</a:t>
            </a:r>
            <a:endParaRPr lang="es-ES" sz="1400" dirty="0"/>
          </a:p>
        </p:txBody>
      </p:sp>
      <p:sp>
        <p:nvSpPr>
          <p:cNvPr id="27" name="8 Rectángulo"/>
          <p:cNvSpPr/>
          <p:nvPr/>
        </p:nvSpPr>
        <p:spPr>
          <a:xfrm>
            <a:off x="4773252" y="2996952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Constitución de la República del Ecuador</a:t>
            </a:r>
            <a:endParaRPr lang="es-ES" sz="1400" dirty="0"/>
          </a:p>
        </p:txBody>
      </p:sp>
      <p:sp>
        <p:nvSpPr>
          <p:cNvPr id="28" name="8 Rectángulo"/>
          <p:cNvSpPr/>
          <p:nvPr/>
        </p:nvSpPr>
        <p:spPr>
          <a:xfrm>
            <a:off x="4809666" y="2986818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Derechos del Buen Vivir</a:t>
            </a:r>
            <a:endParaRPr lang="es-ES" sz="1400" dirty="0"/>
          </a:p>
        </p:txBody>
      </p:sp>
      <p:sp>
        <p:nvSpPr>
          <p:cNvPr id="29" name="8 Rectángulo"/>
          <p:cNvSpPr/>
          <p:nvPr/>
        </p:nvSpPr>
        <p:spPr>
          <a:xfrm>
            <a:off x="4788024" y="2991885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Ley Orgánica de la Defensa Nacional</a:t>
            </a:r>
            <a:endParaRPr lang="es-ES" sz="1400" dirty="0"/>
          </a:p>
        </p:txBody>
      </p:sp>
      <p:sp>
        <p:nvSpPr>
          <p:cNvPr id="30" name="8 Rectángulo"/>
          <p:cNvSpPr/>
          <p:nvPr/>
        </p:nvSpPr>
        <p:spPr>
          <a:xfrm>
            <a:off x="4794894" y="2975677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Ley Orgánica del Sistema Nacional de Salud</a:t>
            </a:r>
            <a:endParaRPr lang="es-ES" sz="1400" dirty="0"/>
          </a:p>
        </p:txBody>
      </p:sp>
      <p:sp>
        <p:nvSpPr>
          <p:cNvPr id="31" name="8 Rectángulo"/>
          <p:cNvSpPr/>
          <p:nvPr/>
        </p:nvSpPr>
        <p:spPr>
          <a:xfrm>
            <a:off x="4788024" y="2996952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Ley de Seguridad Social de la Fuerzas Armadas </a:t>
            </a:r>
            <a:endParaRPr lang="es-ES" sz="1400" dirty="0"/>
          </a:p>
        </p:txBody>
      </p:sp>
      <p:sp>
        <p:nvSpPr>
          <p:cNvPr id="32" name="8 Rectángulo"/>
          <p:cNvSpPr/>
          <p:nvPr/>
        </p:nvSpPr>
        <p:spPr>
          <a:xfrm>
            <a:off x="4773252" y="3068960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Planes del Buen Vivir</a:t>
            </a:r>
            <a:endParaRPr lang="es-ES" sz="1400" dirty="0"/>
          </a:p>
        </p:txBody>
      </p:sp>
      <p:sp>
        <p:nvSpPr>
          <p:cNvPr id="33" name="8 Rectángulo"/>
          <p:cNvSpPr/>
          <p:nvPr/>
        </p:nvSpPr>
        <p:spPr>
          <a:xfrm>
            <a:off x="4840667" y="3042997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Agenda Social</a:t>
            </a:r>
            <a:endParaRPr lang="es-ES" sz="1400" dirty="0"/>
          </a:p>
        </p:txBody>
      </p:sp>
      <p:sp>
        <p:nvSpPr>
          <p:cNvPr id="34" name="8 Rectángulo"/>
          <p:cNvSpPr/>
          <p:nvPr/>
        </p:nvSpPr>
        <p:spPr>
          <a:xfrm>
            <a:off x="4775346" y="2992257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Objetivos de desarrollo del Milenio</a:t>
            </a:r>
            <a:endParaRPr lang="es-ES" sz="1400" dirty="0"/>
          </a:p>
        </p:txBody>
      </p:sp>
      <p:sp>
        <p:nvSpPr>
          <p:cNvPr id="35" name="8 Rectángulo"/>
          <p:cNvSpPr/>
          <p:nvPr/>
        </p:nvSpPr>
        <p:spPr>
          <a:xfrm>
            <a:off x="4809881" y="3465004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Tecnología de Diagnóstico</a:t>
            </a:r>
            <a:endParaRPr lang="es-ES" sz="1400" dirty="0"/>
          </a:p>
        </p:txBody>
      </p:sp>
      <p:sp>
        <p:nvSpPr>
          <p:cNvPr id="36" name="8 Rectángulo"/>
          <p:cNvSpPr/>
          <p:nvPr/>
        </p:nvSpPr>
        <p:spPr>
          <a:xfrm>
            <a:off x="4744812" y="3470350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Tecnologías Preventivas</a:t>
            </a:r>
            <a:endParaRPr lang="es-ES" sz="1400" dirty="0"/>
          </a:p>
        </p:txBody>
      </p:sp>
      <p:sp>
        <p:nvSpPr>
          <p:cNvPr id="37" name="8 Rectángulo"/>
          <p:cNvSpPr/>
          <p:nvPr/>
        </p:nvSpPr>
        <p:spPr>
          <a:xfrm>
            <a:off x="4825274" y="3476761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Tecnologías de Rehabilitación</a:t>
            </a:r>
            <a:endParaRPr lang="es-ES" sz="1400" dirty="0"/>
          </a:p>
        </p:txBody>
      </p:sp>
      <p:sp>
        <p:nvSpPr>
          <p:cNvPr id="38" name="8 Rectángulo"/>
          <p:cNvSpPr/>
          <p:nvPr/>
        </p:nvSpPr>
        <p:spPr>
          <a:xfrm>
            <a:off x="4832971" y="3515831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Telemedicina</a:t>
            </a:r>
            <a:endParaRPr lang="es-ES" sz="1400" dirty="0"/>
          </a:p>
        </p:txBody>
      </p:sp>
      <p:sp>
        <p:nvSpPr>
          <p:cNvPr id="39" name="8 Rectángulo"/>
          <p:cNvSpPr/>
          <p:nvPr/>
        </p:nvSpPr>
        <p:spPr>
          <a:xfrm>
            <a:off x="4648565" y="4751716"/>
            <a:ext cx="3615172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Familiares                                      7</a:t>
            </a:r>
            <a:r>
              <a:rPr lang="es-ES" sz="1400" dirty="0" smtClean="0"/>
              <a:t>% </a:t>
            </a:r>
            <a:endParaRPr lang="es-ES" sz="1400" dirty="0"/>
          </a:p>
        </p:txBody>
      </p:sp>
      <p:sp>
        <p:nvSpPr>
          <p:cNvPr id="40" name="8 Rectángulo"/>
          <p:cNvSpPr/>
          <p:nvPr/>
        </p:nvSpPr>
        <p:spPr>
          <a:xfrm>
            <a:off x="4609958" y="4741247"/>
            <a:ext cx="3827201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Personal Civil e Instituciones afiliadas </a:t>
            </a:r>
            <a:r>
              <a:rPr lang="es-ES" sz="1400" dirty="0" smtClean="0"/>
              <a:t>35%                       </a:t>
            </a:r>
            <a:endParaRPr lang="es-ES" sz="1400" dirty="0"/>
          </a:p>
        </p:txBody>
      </p:sp>
      <p:sp>
        <p:nvSpPr>
          <p:cNvPr id="41" name="8 Rectángulo"/>
          <p:cNvSpPr/>
          <p:nvPr/>
        </p:nvSpPr>
        <p:spPr>
          <a:xfrm>
            <a:off x="4562984" y="5194233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B.BRAUN MEDICAL- </a:t>
            </a:r>
            <a:r>
              <a:rPr lang="es-ES" sz="1400" dirty="0" smtClean="0"/>
              <a:t>Anestesia </a:t>
            </a:r>
            <a:r>
              <a:rPr lang="es-ES" sz="1400" dirty="0" smtClean="0"/>
              <a:t>regional</a:t>
            </a:r>
            <a:endParaRPr lang="es-ES" sz="1400" dirty="0"/>
          </a:p>
        </p:txBody>
      </p:sp>
      <p:sp>
        <p:nvSpPr>
          <p:cNvPr id="42" name="8 Rectángulo"/>
          <p:cNvSpPr/>
          <p:nvPr/>
        </p:nvSpPr>
        <p:spPr>
          <a:xfrm>
            <a:off x="4618410" y="5180946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/>
              <a:t>ORIMEC: </a:t>
            </a:r>
            <a:r>
              <a:rPr lang="es-ES" sz="1400" dirty="0" smtClean="0"/>
              <a:t>Equipos de rayos X</a:t>
            </a:r>
            <a:endParaRPr lang="es-ES" sz="1400" dirty="0"/>
          </a:p>
        </p:txBody>
      </p:sp>
      <p:sp>
        <p:nvSpPr>
          <p:cNvPr id="43" name="8 Rectángulo"/>
          <p:cNvSpPr/>
          <p:nvPr/>
        </p:nvSpPr>
        <p:spPr>
          <a:xfrm>
            <a:off x="4648565" y="5733256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Hospital Eugenio Espejo</a:t>
            </a:r>
            <a:endParaRPr lang="es-ES" sz="1400" dirty="0"/>
          </a:p>
        </p:txBody>
      </p:sp>
      <p:sp>
        <p:nvSpPr>
          <p:cNvPr id="44" name="8 Rectángulo"/>
          <p:cNvSpPr/>
          <p:nvPr/>
        </p:nvSpPr>
        <p:spPr>
          <a:xfrm>
            <a:off x="4635606" y="5726524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Hospital Carlos Andrade Marín</a:t>
            </a:r>
            <a:endParaRPr lang="es-ES" sz="1400" dirty="0"/>
          </a:p>
        </p:txBody>
      </p:sp>
      <p:sp>
        <p:nvSpPr>
          <p:cNvPr id="45" name="8 Rectángulo"/>
          <p:cNvSpPr/>
          <p:nvPr/>
        </p:nvSpPr>
        <p:spPr>
          <a:xfrm>
            <a:off x="4713976" y="5719792"/>
            <a:ext cx="383119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 smtClean="0"/>
              <a:t>Hospital Pablo Arturo Suárez</a:t>
            </a:r>
            <a:endParaRPr lang="es-ES" sz="1400" dirty="0"/>
          </a:p>
        </p:txBody>
      </p:sp>
      <p:sp>
        <p:nvSpPr>
          <p:cNvPr id="46" name="2 Estrella de 6 puntas">
            <a:hlinkClick r:id="rId2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3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49241" y="908720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DIRECCIONAMIENTO ESTRATÉGICO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68551" y="1972470"/>
            <a:ext cx="1800200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MISIÓN</a:t>
            </a:r>
            <a:endParaRPr lang="es-ES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881336" y="3861048"/>
            <a:ext cx="1800200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V</a:t>
            </a:r>
            <a:r>
              <a:rPr lang="es-ES" b="1" dirty="0" smtClean="0"/>
              <a:t>ISIÓN</a:t>
            </a:r>
            <a:endParaRPr lang="es-ES" b="1" dirty="0"/>
          </a:p>
        </p:txBody>
      </p:sp>
      <p:sp>
        <p:nvSpPr>
          <p:cNvPr id="10" name="9 Rectángulo"/>
          <p:cNvSpPr/>
          <p:nvPr/>
        </p:nvSpPr>
        <p:spPr>
          <a:xfrm>
            <a:off x="2987824" y="1687378"/>
            <a:ext cx="5328592" cy="1015663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i="1" dirty="0"/>
              <a:t>“Proporcionar atención médica integral de tercer nivel con calidad y calidez; al personal militar en apoyo a las operaciones militares y con su capacidad disponible al personal militar en servicio pasivo, dependientes, derechohabiente y a la población civil, dentro del sistema de referencia y contra referencia militar y nacional”.</a:t>
            </a:r>
            <a:endParaRPr lang="es-ES" sz="1200" dirty="0"/>
          </a:p>
        </p:txBody>
      </p:sp>
      <p:sp>
        <p:nvSpPr>
          <p:cNvPr id="11" name="10 Rectángulo"/>
          <p:cNvSpPr/>
          <p:nvPr/>
        </p:nvSpPr>
        <p:spPr>
          <a:xfrm>
            <a:off x="2987824" y="2929625"/>
            <a:ext cx="5328592" cy="2308324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i="1" dirty="0"/>
              <a:t> “Para el 2016, el Hospital de Especialidades FF.AA Nº 1 será reconocido por la sociedad,  como  la institución  de referencia  líder, a nivel nacional,  en la prestación  de servicios  de salud de tercer nivel a través del empleo de personal  competente  y comprometido  con la institución, que fomenta la investigación  científica y la docencia  universitaria dentro de instalaciones  modernas y dotadas con equipamiento especializado con tecnología avanzada;  que labora dentro de un sistema de gestión de la calidad basado en un modelo de gestión  por  procesos  automatizados; a fin de  garantizar  el  apoyo  de  sanidad  a las operaciones militares y mejorar las condiciones  de salud de la población a nivel nacional”.</a:t>
            </a:r>
            <a:endParaRPr lang="es-ES" sz="1200" dirty="0"/>
          </a:p>
        </p:txBody>
      </p:sp>
      <p:sp>
        <p:nvSpPr>
          <p:cNvPr id="7" name="6 Estrella de 6 puntas">
            <a:hlinkClick r:id="rId2" action="ppaction://hlinksldjump"/>
          </p:cNvPr>
          <p:cNvSpPr/>
          <p:nvPr/>
        </p:nvSpPr>
        <p:spPr>
          <a:xfrm>
            <a:off x="611560" y="5862338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57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49241" y="908720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DIRECCIONAMIENTO ESTRATÉGICO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55576" y="1628800"/>
            <a:ext cx="1800200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5576" y="3586446"/>
            <a:ext cx="1792434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POLÍTICAS</a:t>
            </a:r>
            <a:endParaRPr lang="es-ES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770237" y="4495690"/>
            <a:ext cx="1785539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ESTRATEGIAS</a:t>
            </a:r>
            <a:endParaRPr lang="es-ES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755576" y="2656769"/>
            <a:ext cx="1792434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VALORES</a:t>
            </a:r>
            <a:endParaRPr lang="es-ES" b="1" dirty="0"/>
          </a:p>
        </p:txBody>
      </p:sp>
      <p:sp>
        <p:nvSpPr>
          <p:cNvPr id="2" name="1 Rectángulo"/>
          <p:cNvSpPr/>
          <p:nvPr/>
        </p:nvSpPr>
        <p:spPr>
          <a:xfrm>
            <a:off x="3131840" y="1720734"/>
            <a:ext cx="5184576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1200" dirty="0"/>
              <a:t>Incrementar la participación  </a:t>
            </a:r>
            <a:r>
              <a:rPr lang="es-ES" sz="1200" dirty="0" smtClean="0"/>
              <a:t>activa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3140401" y="1720734"/>
            <a:ext cx="5206637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100" dirty="0"/>
              <a:t>Incrementar  el acceso oportuno a los servicios  integrales  de </a:t>
            </a:r>
            <a:r>
              <a:rPr lang="es-ES" sz="1100" dirty="0" smtClean="0"/>
              <a:t>salud</a:t>
            </a:r>
            <a:endParaRPr lang="es-ES" sz="1100" dirty="0"/>
          </a:p>
        </p:txBody>
      </p:sp>
      <p:sp>
        <p:nvSpPr>
          <p:cNvPr id="13" name="12 Rectángulo"/>
          <p:cNvSpPr/>
          <p:nvPr/>
        </p:nvSpPr>
        <p:spPr>
          <a:xfrm>
            <a:off x="3140401" y="1736123"/>
            <a:ext cx="5223761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1200" dirty="0" smtClean="0"/>
              <a:t>Incrementar  la capacidad resolutiva de tercer nivel</a:t>
            </a:r>
            <a:endParaRPr lang="es-ES" sz="1100" dirty="0"/>
          </a:p>
        </p:txBody>
      </p:sp>
      <p:sp>
        <p:nvSpPr>
          <p:cNvPr id="14" name="13 Rectángulo"/>
          <p:cNvSpPr/>
          <p:nvPr/>
        </p:nvSpPr>
        <p:spPr>
          <a:xfrm>
            <a:off x="3131839" y="2725619"/>
            <a:ext cx="180019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Equidad</a:t>
            </a:r>
            <a:endParaRPr lang="es-ES" sz="1400" dirty="0"/>
          </a:p>
        </p:txBody>
      </p:sp>
      <p:sp>
        <p:nvSpPr>
          <p:cNvPr id="15" name="14 Rectángulo"/>
          <p:cNvSpPr/>
          <p:nvPr/>
        </p:nvSpPr>
        <p:spPr>
          <a:xfrm>
            <a:off x="3140401" y="2708778"/>
            <a:ext cx="179163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Servicio al Cliente</a:t>
            </a:r>
            <a:endParaRPr lang="es-ES" sz="1400" dirty="0"/>
          </a:p>
        </p:txBody>
      </p:sp>
      <p:sp>
        <p:nvSpPr>
          <p:cNvPr id="16" name="15 Rectángulo"/>
          <p:cNvSpPr/>
          <p:nvPr/>
        </p:nvSpPr>
        <p:spPr>
          <a:xfrm>
            <a:off x="3140401" y="2713570"/>
            <a:ext cx="180840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Eficacia</a:t>
            </a:r>
            <a:endParaRPr lang="es-ES" sz="1400" dirty="0"/>
          </a:p>
        </p:txBody>
      </p:sp>
      <p:sp>
        <p:nvSpPr>
          <p:cNvPr id="17" name="16 Rectángulo"/>
          <p:cNvSpPr/>
          <p:nvPr/>
        </p:nvSpPr>
        <p:spPr>
          <a:xfrm>
            <a:off x="3140401" y="2727425"/>
            <a:ext cx="180840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Eficiencia</a:t>
            </a:r>
            <a:endParaRPr lang="es-ES" sz="1400" dirty="0"/>
          </a:p>
        </p:txBody>
      </p:sp>
      <p:sp>
        <p:nvSpPr>
          <p:cNvPr id="18" name="17 Rectángulo"/>
          <p:cNvSpPr/>
          <p:nvPr/>
        </p:nvSpPr>
        <p:spPr>
          <a:xfrm>
            <a:off x="3131840" y="2711689"/>
            <a:ext cx="180019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Innovación</a:t>
            </a:r>
            <a:endParaRPr lang="es-ES" sz="1400" dirty="0"/>
          </a:p>
        </p:txBody>
      </p:sp>
      <p:sp>
        <p:nvSpPr>
          <p:cNvPr id="19" name="18 Rectángulo"/>
          <p:cNvSpPr/>
          <p:nvPr/>
        </p:nvSpPr>
        <p:spPr>
          <a:xfrm>
            <a:off x="3131839" y="2728327"/>
            <a:ext cx="1800198" cy="3059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Mejora continua</a:t>
            </a:r>
            <a:endParaRPr lang="es-ES" sz="1400" dirty="0"/>
          </a:p>
        </p:txBody>
      </p:sp>
      <p:sp>
        <p:nvSpPr>
          <p:cNvPr id="20" name="19 Rectángulo"/>
          <p:cNvSpPr/>
          <p:nvPr/>
        </p:nvSpPr>
        <p:spPr>
          <a:xfrm>
            <a:off x="3131838" y="2728327"/>
            <a:ext cx="180019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Espíritu de Equipo</a:t>
            </a:r>
            <a:endParaRPr lang="es-ES" sz="1400" dirty="0"/>
          </a:p>
        </p:txBody>
      </p:sp>
      <p:sp>
        <p:nvSpPr>
          <p:cNvPr id="21" name="20 Rectángulo"/>
          <p:cNvSpPr/>
          <p:nvPr/>
        </p:nvSpPr>
        <p:spPr>
          <a:xfrm>
            <a:off x="3131837" y="2722688"/>
            <a:ext cx="180019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Respeto mutuo</a:t>
            </a:r>
            <a:endParaRPr lang="es-ES" sz="1400" dirty="0"/>
          </a:p>
        </p:txBody>
      </p:sp>
      <p:sp>
        <p:nvSpPr>
          <p:cNvPr id="22" name="21 Rectángulo"/>
          <p:cNvSpPr/>
          <p:nvPr/>
        </p:nvSpPr>
        <p:spPr>
          <a:xfrm>
            <a:off x="3148607" y="2728327"/>
            <a:ext cx="180019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Trabajo en equipo</a:t>
            </a:r>
            <a:endParaRPr lang="es-ES" sz="1400" dirty="0"/>
          </a:p>
        </p:txBody>
      </p:sp>
      <p:sp>
        <p:nvSpPr>
          <p:cNvPr id="23" name="22 Rectángulo"/>
          <p:cNvSpPr/>
          <p:nvPr/>
        </p:nvSpPr>
        <p:spPr>
          <a:xfrm>
            <a:off x="3140401" y="2728327"/>
            <a:ext cx="180840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Orientación al resultado</a:t>
            </a:r>
            <a:endParaRPr lang="es-ES" sz="1400" dirty="0"/>
          </a:p>
        </p:txBody>
      </p:sp>
      <p:sp>
        <p:nvSpPr>
          <p:cNvPr id="24" name="23 Rectángulo"/>
          <p:cNvSpPr/>
          <p:nvPr/>
        </p:nvSpPr>
        <p:spPr>
          <a:xfrm>
            <a:off x="3131837" y="2708920"/>
            <a:ext cx="180840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Apuesta a la Innovación</a:t>
            </a:r>
            <a:endParaRPr lang="es-ES" sz="1400" dirty="0"/>
          </a:p>
        </p:txBody>
      </p:sp>
      <p:sp>
        <p:nvSpPr>
          <p:cNvPr id="25" name="24 Rectángulo"/>
          <p:cNvSpPr/>
          <p:nvPr/>
        </p:nvSpPr>
        <p:spPr>
          <a:xfrm>
            <a:off x="3131837" y="3586446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Reglamento Orgánico de Gestión Organizacional por Procesos </a:t>
            </a:r>
            <a:endParaRPr lang="es-ES" sz="1400" dirty="0"/>
          </a:p>
        </p:txBody>
      </p:sp>
      <p:sp>
        <p:nvSpPr>
          <p:cNvPr id="26" name="25 Rectángulo"/>
          <p:cNvSpPr/>
          <p:nvPr/>
        </p:nvSpPr>
        <p:spPr>
          <a:xfrm>
            <a:off x="3130676" y="3586446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Código de Ética</a:t>
            </a:r>
          </a:p>
          <a:p>
            <a:pPr lvl="0" algn="ctr"/>
            <a:endParaRPr lang="es-ES" sz="1400" dirty="0"/>
          </a:p>
        </p:txBody>
      </p:sp>
      <p:sp>
        <p:nvSpPr>
          <p:cNvPr id="27" name="26 Rectángulo"/>
          <p:cNvSpPr/>
          <p:nvPr/>
        </p:nvSpPr>
        <p:spPr>
          <a:xfrm>
            <a:off x="3156063" y="3586446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Ley Orgánica de Defensa Nacional</a:t>
            </a:r>
          </a:p>
          <a:p>
            <a:pPr lvl="0" algn="ctr"/>
            <a:endParaRPr lang="es-ES" sz="1400" dirty="0"/>
          </a:p>
        </p:txBody>
      </p:sp>
      <p:sp>
        <p:nvSpPr>
          <p:cNvPr id="28" name="27 Rectángulo"/>
          <p:cNvSpPr/>
          <p:nvPr/>
        </p:nvSpPr>
        <p:spPr>
          <a:xfrm>
            <a:off x="3131840" y="3573016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Ley de Seguridad Social de las Fuerzas Armadas</a:t>
            </a:r>
          </a:p>
          <a:p>
            <a:pPr lvl="0" algn="ctr"/>
            <a:endParaRPr lang="es-ES" sz="1400" dirty="0"/>
          </a:p>
        </p:txBody>
      </p:sp>
      <p:sp>
        <p:nvSpPr>
          <p:cNvPr id="29" name="28 Rectángulo"/>
          <p:cNvSpPr/>
          <p:nvPr/>
        </p:nvSpPr>
        <p:spPr>
          <a:xfrm>
            <a:off x="3130675" y="4653136"/>
            <a:ext cx="517601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Ampliar la cobertura de servicios de salud</a:t>
            </a:r>
            <a:endParaRPr lang="es-ES" sz="1400" dirty="0"/>
          </a:p>
        </p:txBody>
      </p:sp>
      <p:sp>
        <p:nvSpPr>
          <p:cNvPr id="30" name="29 Rectángulo"/>
          <p:cNvSpPr/>
          <p:nvPr/>
        </p:nvSpPr>
        <p:spPr>
          <a:xfrm>
            <a:off x="3130674" y="4437112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Modernizar  la infraestructura física, tecnológica y humana</a:t>
            </a:r>
            <a:endParaRPr lang="es-ES" sz="1400" dirty="0"/>
          </a:p>
        </p:txBody>
      </p:sp>
      <p:sp>
        <p:nvSpPr>
          <p:cNvPr id="31" name="30 Rectángulo"/>
          <p:cNvSpPr/>
          <p:nvPr/>
        </p:nvSpPr>
        <p:spPr>
          <a:xfrm>
            <a:off x="3120204" y="4437112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Incrementar el autofinanciamiento institucional a través de las capacidades quirúrgicas de cáncer.</a:t>
            </a:r>
            <a:endParaRPr lang="es-ES" sz="1400" dirty="0"/>
          </a:p>
        </p:txBody>
      </p:sp>
      <p:sp>
        <p:nvSpPr>
          <p:cNvPr id="32" name="31 Rectángulo"/>
          <p:cNvSpPr/>
          <p:nvPr/>
        </p:nvSpPr>
        <p:spPr>
          <a:xfrm>
            <a:off x="3140401" y="4437112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Establecer alianzas o convenios interinstitucionales  para acceder a la demanda adicional.</a:t>
            </a:r>
            <a:endParaRPr lang="es-ES" sz="1400" dirty="0"/>
          </a:p>
        </p:txBody>
      </p:sp>
      <p:sp>
        <p:nvSpPr>
          <p:cNvPr id="33" name="32 Rectángulo"/>
          <p:cNvSpPr/>
          <p:nvPr/>
        </p:nvSpPr>
        <p:spPr>
          <a:xfrm>
            <a:off x="3120204" y="4437112"/>
            <a:ext cx="51760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Establecer convenios interinstitucionales de cooperación con universidades a fin de promover la investigación </a:t>
            </a:r>
            <a:endParaRPr lang="es-ES" sz="1400" dirty="0"/>
          </a:p>
        </p:txBody>
      </p:sp>
      <p:sp>
        <p:nvSpPr>
          <p:cNvPr id="3" name="2 Flecha derecha"/>
          <p:cNvSpPr/>
          <p:nvPr/>
        </p:nvSpPr>
        <p:spPr>
          <a:xfrm>
            <a:off x="2699792" y="1736123"/>
            <a:ext cx="327013" cy="2423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Flecha derecha"/>
          <p:cNvSpPr/>
          <p:nvPr/>
        </p:nvSpPr>
        <p:spPr>
          <a:xfrm>
            <a:off x="2685419" y="2788149"/>
            <a:ext cx="327013" cy="2423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Flecha derecha"/>
          <p:cNvSpPr/>
          <p:nvPr/>
        </p:nvSpPr>
        <p:spPr>
          <a:xfrm>
            <a:off x="2685418" y="3713468"/>
            <a:ext cx="327013" cy="2423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Flecha derecha"/>
          <p:cNvSpPr/>
          <p:nvPr/>
        </p:nvSpPr>
        <p:spPr>
          <a:xfrm>
            <a:off x="2667490" y="4581128"/>
            <a:ext cx="327013" cy="2423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 redondeado"/>
          <p:cNvSpPr/>
          <p:nvPr/>
        </p:nvSpPr>
        <p:spPr>
          <a:xfrm>
            <a:off x="755576" y="5431794"/>
            <a:ext cx="1785539" cy="4454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RECURSOS</a:t>
            </a:r>
            <a:endParaRPr lang="es-ES" b="1" dirty="0"/>
          </a:p>
        </p:txBody>
      </p:sp>
      <p:sp>
        <p:nvSpPr>
          <p:cNvPr id="39" name="38 Flecha derecha"/>
          <p:cNvSpPr/>
          <p:nvPr/>
        </p:nvSpPr>
        <p:spPr>
          <a:xfrm>
            <a:off x="2699791" y="5517232"/>
            <a:ext cx="327013" cy="2423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Abrir corchete"/>
          <p:cNvSpPr/>
          <p:nvPr/>
        </p:nvSpPr>
        <p:spPr>
          <a:xfrm>
            <a:off x="3156064" y="5157192"/>
            <a:ext cx="239916" cy="1224136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3491880" y="5137447"/>
            <a:ext cx="1299203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Humanos</a:t>
            </a:r>
            <a:endParaRPr lang="es-ES" sz="1400" dirty="0"/>
          </a:p>
        </p:txBody>
      </p:sp>
      <p:sp>
        <p:nvSpPr>
          <p:cNvPr id="41" name="40 Rectángulo"/>
          <p:cNvSpPr/>
          <p:nvPr/>
        </p:nvSpPr>
        <p:spPr>
          <a:xfrm>
            <a:off x="3491880" y="5461483"/>
            <a:ext cx="1299203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Materiales</a:t>
            </a:r>
            <a:endParaRPr lang="es-ES" sz="1400" dirty="0"/>
          </a:p>
        </p:txBody>
      </p:sp>
      <p:sp>
        <p:nvSpPr>
          <p:cNvPr id="42" name="41 Rectángulo"/>
          <p:cNvSpPr/>
          <p:nvPr/>
        </p:nvSpPr>
        <p:spPr>
          <a:xfrm>
            <a:off x="3491880" y="5805264"/>
            <a:ext cx="1584176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Tecnológicos</a:t>
            </a:r>
            <a:endParaRPr lang="es-ES" sz="1400" dirty="0"/>
          </a:p>
        </p:txBody>
      </p:sp>
      <p:sp>
        <p:nvSpPr>
          <p:cNvPr id="43" name="42 Rectángulo"/>
          <p:cNvSpPr/>
          <p:nvPr/>
        </p:nvSpPr>
        <p:spPr>
          <a:xfrm>
            <a:off x="3419872" y="6145559"/>
            <a:ext cx="1584176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400" dirty="0" smtClean="0"/>
              <a:t>Financieros</a:t>
            </a:r>
            <a:endParaRPr lang="es-ES" sz="1400" dirty="0"/>
          </a:p>
        </p:txBody>
      </p:sp>
      <p:sp>
        <p:nvSpPr>
          <p:cNvPr id="44" name="43 Estrella de 6 puntas">
            <a:hlinkClick r:id="rId2" action="ppaction://hlinksldjump"/>
          </p:cNvPr>
          <p:cNvSpPr/>
          <p:nvPr/>
        </p:nvSpPr>
        <p:spPr>
          <a:xfrm>
            <a:off x="611560" y="6026785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49241" y="964215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METODOLOGÍA DE LA AUDITORÍA DE GESTIÓN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49241" y="1802031"/>
            <a:ext cx="1534527" cy="54684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b="1" dirty="0" smtClean="0"/>
              <a:t>AUDITORÍA DE GESTIÓN</a:t>
            </a:r>
            <a:endParaRPr lang="es-EC" sz="1200" b="1" dirty="0"/>
          </a:p>
        </p:txBody>
      </p:sp>
      <p:sp>
        <p:nvSpPr>
          <p:cNvPr id="3" name="Rectángulo 2"/>
          <p:cNvSpPr/>
          <p:nvPr/>
        </p:nvSpPr>
        <p:spPr>
          <a:xfrm>
            <a:off x="2949445" y="1772816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Definición</a:t>
            </a:r>
            <a:endParaRPr lang="es-EC" sz="1200" dirty="0"/>
          </a:p>
        </p:txBody>
      </p:sp>
      <p:sp>
        <p:nvSpPr>
          <p:cNvPr id="6" name="Rectángulo 5"/>
          <p:cNvSpPr/>
          <p:nvPr/>
        </p:nvSpPr>
        <p:spPr>
          <a:xfrm>
            <a:off x="898600" y="3645024"/>
            <a:ext cx="1585168" cy="36004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b="1" dirty="0" smtClean="0"/>
              <a:t>Cinco E </a:t>
            </a:r>
            <a:endParaRPr lang="es-EC" sz="1200" b="1" dirty="0"/>
          </a:p>
        </p:txBody>
      </p:sp>
      <p:sp>
        <p:nvSpPr>
          <p:cNvPr id="7" name="Abrir corchete 6"/>
          <p:cNvSpPr/>
          <p:nvPr/>
        </p:nvSpPr>
        <p:spPr>
          <a:xfrm>
            <a:off x="2627784" y="3212976"/>
            <a:ext cx="288032" cy="1503784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8" name="Rectángulo 7"/>
          <p:cNvSpPr/>
          <p:nvPr/>
        </p:nvSpPr>
        <p:spPr>
          <a:xfrm>
            <a:off x="2831395" y="3212976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Eficiencia </a:t>
            </a:r>
            <a:endParaRPr lang="es-EC" sz="1200" dirty="0"/>
          </a:p>
        </p:txBody>
      </p:sp>
      <p:sp>
        <p:nvSpPr>
          <p:cNvPr id="9" name="Rectángulo 8"/>
          <p:cNvSpPr/>
          <p:nvPr/>
        </p:nvSpPr>
        <p:spPr>
          <a:xfrm>
            <a:off x="2843808" y="3501008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Eficacia </a:t>
            </a:r>
            <a:endParaRPr lang="es-EC" sz="1200" dirty="0"/>
          </a:p>
        </p:txBody>
      </p:sp>
      <p:sp>
        <p:nvSpPr>
          <p:cNvPr id="10" name="Rectángulo 9"/>
          <p:cNvSpPr/>
          <p:nvPr/>
        </p:nvSpPr>
        <p:spPr>
          <a:xfrm>
            <a:off x="2843808" y="3789040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Economía </a:t>
            </a:r>
            <a:endParaRPr lang="es-EC" sz="1200" dirty="0"/>
          </a:p>
        </p:txBody>
      </p:sp>
      <p:sp>
        <p:nvSpPr>
          <p:cNvPr id="11" name="Rectángulo 10"/>
          <p:cNvSpPr/>
          <p:nvPr/>
        </p:nvSpPr>
        <p:spPr>
          <a:xfrm>
            <a:off x="2843808" y="4077072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Ética </a:t>
            </a:r>
            <a:endParaRPr lang="es-EC" sz="1200" dirty="0"/>
          </a:p>
        </p:txBody>
      </p:sp>
      <p:sp>
        <p:nvSpPr>
          <p:cNvPr id="12" name="Rectángulo 11"/>
          <p:cNvSpPr/>
          <p:nvPr/>
        </p:nvSpPr>
        <p:spPr>
          <a:xfrm>
            <a:off x="2843808" y="4365104"/>
            <a:ext cx="1512168" cy="351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Ecología </a:t>
            </a:r>
            <a:endParaRPr lang="es-EC" sz="1200" dirty="0"/>
          </a:p>
        </p:txBody>
      </p:sp>
      <p:sp>
        <p:nvSpPr>
          <p:cNvPr id="14" name="Abrir corchete 13"/>
          <p:cNvSpPr/>
          <p:nvPr/>
        </p:nvSpPr>
        <p:spPr>
          <a:xfrm>
            <a:off x="2699792" y="1802031"/>
            <a:ext cx="144016" cy="546849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15" name="Rectángulo 14"/>
          <p:cNvSpPr/>
          <p:nvPr/>
        </p:nvSpPr>
        <p:spPr>
          <a:xfrm>
            <a:off x="2949445" y="2060848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Objetivos</a:t>
            </a:r>
            <a:endParaRPr lang="es-EC" sz="1200" dirty="0"/>
          </a:p>
        </p:txBody>
      </p:sp>
      <p:sp>
        <p:nvSpPr>
          <p:cNvPr id="16" name="Rectángulo 15"/>
          <p:cNvSpPr/>
          <p:nvPr/>
        </p:nvSpPr>
        <p:spPr>
          <a:xfrm>
            <a:off x="899592" y="2708920"/>
            <a:ext cx="1584176" cy="36004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b="1" dirty="0" smtClean="0"/>
              <a:t>Alcance</a:t>
            </a:r>
            <a:endParaRPr lang="es-EC" sz="1200" b="1" dirty="0"/>
          </a:p>
        </p:txBody>
      </p:sp>
      <p:sp>
        <p:nvSpPr>
          <p:cNvPr id="17" name="Rectángulo 16"/>
          <p:cNvSpPr/>
          <p:nvPr/>
        </p:nvSpPr>
        <p:spPr>
          <a:xfrm>
            <a:off x="754449" y="5160833"/>
            <a:ext cx="1944216" cy="5004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b="1" dirty="0" smtClean="0"/>
              <a:t>Equipo Multidisciplinario </a:t>
            </a:r>
            <a:endParaRPr lang="es-EC" sz="1200" b="1" dirty="0"/>
          </a:p>
        </p:txBody>
      </p:sp>
      <p:sp>
        <p:nvSpPr>
          <p:cNvPr id="18" name="Rectángulo 17"/>
          <p:cNvSpPr/>
          <p:nvPr/>
        </p:nvSpPr>
        <p:spPr>
          <a:xfrm>
            <a:off x="2987824" y="5093568"/>
            <a:ext cx="1224136" cy="351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Auditores </a:t>
            </a:r>
            <a:endParaRPr lang="es-EC" sz="1200" dirty="0"/>
          </a:p>
        </p:txBody>
      </p:sp>
      <p:sp>
        <p:nvSpPr>
          <p:cNvPr id="19" name="Rectángulo 18"/>
          <p:cNvSpPr/>
          <p:nvPr/>
        </p:nvSpPr>
        <p:spPr>
          <a:xfrm>
            <a:off x="2980029" y="5453608"/>
            <a:ext cx="2579813" cy="351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200" dirty="0" smtClean="0"/>
              <a:t>Especialistas o Técnicos </a:t>
            </a:r>
            <a:endParaRPr lang="es-EC" sz="1200" dirty="0"/>
          </a:p>
        </p:txBody>
      </p:sp>
      <p:sp>
        <p:nvSpPr>
          <p:cNvPr id="21" name="Abrir corchete 20"/>
          <p:cNvSpPr/>
          <p:nvPr/>
        </p:nvSpPr>
        <p:spPr>
          <a:xfrm>
            <a:off x="2843808" y="5046632"/>
            <a:ext cx="144016" cy="758632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</p:spTree>
    <p:extLst>
      <p:ext uri="{BB962C8B-B14F-4D97-AF65-F5344CB8AC3E}">
        <p14:creationId xmlns:p14="http://schemas.microsoft.com/office/powerpoint/2010/main" val="22790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9512" y="3356992"/>
            <a:ext cx="1440160" cy="57606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bg1"/>
                </a:solidFill>
              </a:rPr>
              <a:t>FASES DE LA AUDITORÍA</a:t>
            </a:r>
            <a:endParaRPr lang="es-EC" sz="1400" b="1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886194" y="1871204"/>
            <a:ext cx="146316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PLANIFICACIÓN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825689" y="5069267"/>
            <a:ext cx="1584176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EJECUCIÓN 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0" name="Abrir llave 9"/>
          <p:cNvSpPr/>
          <p:nvPr/>
        </p:nvSpPr>
        <p:spPr>
          <a:xfrm>
            <a:off x="1583668" y="764704"/>
            <a:ext cx="422041" cy="5688632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Rectángulo redondeado 10"/>
          <p:cNvSpPr/>
          <p:nvPr/>
        </p:nvSpPr>
        <p:spPr>
          <a:xfrm>
            <a:off x="3419872" y="833512"/>
            <a:ext cx="1008112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Preliminar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419872" y="2852936"/>
            <a:ext cx="1008112" cy="3600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Específica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4548752" y="861922"/>
            <a:ext cx="2278743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Conocimiento preliminar de la Entidad.</a:t>
            </a:r>
            <a:r>
              <a:rPr lang="es-EC" sz="1200" b="1" dirty="0" smtClean="0">
                <a:solidFill>
                  <a:schemeClr val="tx1"/>
                </a:solidFill>
              </a:rPr>
              <a:t>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608004" y="2852936"/>
            <a:ext cx="1080120" cy="3600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Control Interno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5" name="Abrir llave 14"/>
          <p:cNvSpPr/>
          <p:nvPr/>
        </p:nvSpPr>
        <p:spPr>
          <a:xfrm>
            <a:off x="5844331" y="1347709"/>
            <a:ext cx="167829" cy="324978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6113236" y="1376772"/>
            <a:ext cx="1080120" cy="24882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Definición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6113236" y="1668004"/>
            <a:ext cx="1080120" cy="24882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Objetivos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099015" y="1922105"/>
            <a:ext cx="1742413" cy="21075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Clases de Control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6113236" y="2194278"/>
            <a:ext cx="1310016" cy="31398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Componentes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6084168" y="2672916"/>
            <a:ext cx="1109188" cy="3063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smtClean="0">
                <a:solidFill>
                  <a:schemeClr val="tx1"/>
                </a:solidFill>
              </a:rPr>
              <a:t> </a:t>
            </a:r>
            <a:r>
              <a:rPr lang="es-EC" sz="1200" b="1" dirty="0" smtClean="0">
                <a:solidFill>
                  <a:schemeClr val="tx1"/>
                </a:solidFill>
              </a:rPr>
              <a:t>evaluación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7423252" y="2708920"/>
            <a:ext cx="1109188" cy="3063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Flujogramas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7308304" y="2420887"/>
            <a:ext cx="1224136" cy="35713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Cuestionarios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3" name="Abrir llave 22"/>
          <p:cNvSpPr/>
          <p:nvPr/>
        </p:nvSpPr>
        <p:spPr>
          <a:xfrm>
            <a:off x="7308304" y="2508261"/>
            <a:ext cx="45719" cy="98559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Rectángulo redondeado 23"/>
          <p:cNvSpPr/>
          <p:nvPr/>
        </p:nvSpPr>
        <p:spPr>
          <a:xfrm>
            <a:off x="7423252" y="2995500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Narrativa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7401782" y="3256662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Matrices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6084168" y="3840409"/>
            <a:ext cx="1109188" cy="3063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Análisis de Riesgos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7" name="Abrir llave 26"/>
          <p:cNvSpPr/>
          <p:nvPr/>
        </p:nvSpPr>
        <p:spPr>
          <a:xfrm>
            <a:off x="7310778" y="3603545"/>
            <a:ext cx="45719" cy="1049591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8" name="Rectángulo redondeado 27"/>
          <p:cNvSpPr/>
          <p:nvPr/>
        </p:nvSpPr>
        <p:spPr>
          <a:xfrm>
            <a:off x="7413971" y="3645024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Inherente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7423252" y="3869835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Control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7406162" y="4093061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Detección 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7413971" y="4360857"/>
            <a:ext cx="1109188" cy="2371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Auditoría 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057138" y="4402693"/>
            <a:ext cx="1109188" cy="3063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Programas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>
            <a:hlinkClick r:id="rId2" action="ppaction://hlinksldjump"/>
          </p:cNvPr>
          <p:cNvSpPr/>
          <p:nvPr/>
        </p:nvSpPr>
        <p:spPr>
          <a:xfrm>
            <a:off x="3563888" y="4417688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Técnicas de Auditoría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3563888" y="5012928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Papeles de Trabajo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5353599" y="4757147"/>
            <a:ext cx="759637" cy="18689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Índices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5353599" y="4965330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Marcas de Auditoría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7" name="Abrir llave 36"/>
          <p:cNvSpPr/>
          <p:nvPr/>
        </p:nvSpPr>
        <p:spPr>
          <a:xfrm>
            <a:off x="5220556" y="4757147"/>
            <a:ext cx="133044" cy="72160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8" name="Rectángulo redondeado 37"/>
          <p:cNvSpPr/>
          <p:nvPr/>
        </p:nvSpPr>
        <p:spPr>
          <a:xfrm>
            <a:off x="5376458" y="5212275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Referenciación de P/T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3553399" y="5556830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Hallazgos de Auditoría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40" name="Abrir llave 39"/>
          <p:cNvSpPr/>
          <p:nvPr/>
        </p:nvSpPr>
        <p:spPr>
          <a:xfrm>
            <a:off x="3466349" y="4365104"/>
            <a:ext cx="45719" cy="205580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1" name="Abrir llave 40"/>
          <p:cNvSpPr/>
          <p:nvPr/>
        </p:nvSpPr>
        <p:spPr>
          <a:xfrm>
            <a:off x="5450341" y="5483162"/>
            <a:ext cx="151647" cy="37718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2" name="Rectángulo redondeado 41"/>
          <p:cNvSpPr/>
          <p:nvPr/>
        </p:nvSpPr>
        <p:spPr>
          <a:xfrm>
            <a:off x="5594173" y="5500307"/>
            <a:ext cx="994051" cy="1834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Condición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5601989" y="5676888"/>
            <a:ext cx="994051" cy="1834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Criterio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620801" y="5509747"/>
            <a:ext cx="994051" cy="1834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Causa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6620800" y="5752236"/>
            <a:ext cx="994051" cy="1834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Efecto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3577029" y="6093296"/>
            <a:ext cx="1066979" cy="26883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Archivos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48" name="Abrir llave 47"/>
          <p:cNvSpPr/>
          <p:nvPr/>
        </p:nvSpPr>
        <p:spPr>
          <a:xfrm>
            <a:off x="4454927" y="6076151"/>
            <a:ext cx="151647" cy="37718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9" name="Rectángulo redondeado 48"/>
          <p:cNvSpPr/>
          <p:nvPr/>
        </p:nvSpPr>
        <p:spPr>
          <a:xfrm>
            <a:off x="4620126" y="6166267"/>
            <a:ext cx="3348439" cy="21821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Permanente – Corriente</a:t>
            </a:r>
            <a:endParaRPr lang="es-EC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4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968354" y="3449524"/>
            <a:ext cx="1584176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COMUNICACIÓN DE RESULTADOS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971600" y="4437112"/>
            <a:ext cx="1584176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SEGUIMIENTO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896362" y="3550624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Informe de Auditoría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991724" y="4589695"/>
            <a:ext cx="1954705" cy="2298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Matriz de Seguimiento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68354" y="2276872"/>
            <a:ext cx="1584176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</a:rPr>
              <a:t>EJECUCIÓN  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079249" y="1978750"/>
            <a:ext cx="953851" cy="27060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Evidencia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085926" y="2792231"/>
            <a:ext cx="1262065" cy="2047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 smtClean="0">
                <a:solidFill>
                  <a:schemeClr val="tx1"/>
                </a:solidFill>
              </a:rPr>
              <a:t>Indicadores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1" name="Abrir llave 10"/>
          <p:cNvSpPr/>
          <p:nvPr/>
        </p:nvSpPr>
        <p:spPr>
          <a:xfrm>
            <a:off x="4033100" y="1700808"/>
            <a:ext cx="45719" cy="79208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Abrir llave 11"/>
          <p:cNvSpPr/>
          <p:nvPr/>
        </p:nvSpPr>
        <p:spPr>
          <a:xfrm>
            <a:off x="2784624" y="2017236"/>
            <a:ext cx="118365" cy="94619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Rectángulo redondeado 12"/>
          <p:cNvSpPr/>
          <p:nvPr/>
        </p:nvSpPr>
        <p:spPr>
          <a:xfrm>
            <a:off x="4203881" y="1992243"/>
            <a:ext cx="1800294" cy="2126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Tipos de Evidencia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211866" y="2352283"/>
            <a:ext cx="1800294" cy="2126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Características 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4203975" y="1766129"/>
            <a:ext cx="1800294" cy="2126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Definición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16" name="Abrir llave 15"/>
          <p:cNvSpPr/>
          <p:nvPr/>
        </p:nvSpPr>
        <p:spPr>
          <a:xfrm>
            <a:off x="2798088" y="3429000"/>
            <a:ext cx="45719" cy="473097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Abrir llave 16"/>
          <p:cNvSpPr/>
          <p:nvPr/>
        </p:nvSpPr>
        <p:spPr>
          <a:xfrm>
            <a:off x="2820948" y="4468071"/>
            <a:ext cx="45719" cy="473097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Rectángulo redondeado 17"/>
          <p:cNvSpPr/>
          <p:nvPr/>
        </p:nvSpPr>
        <p:spPr>
          <a:xfrm>
            <a:off x="1043608" y="960204"/>
            <a:ext cx="1440160" cy="57606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bg1"/>
                </a:solidFill>
              </a:rPr>
              <a:t>FASES DE LA AUDITORÍA</a:t>
            </a:r>
            <a:endParaRPr lang="es-EC" sz="1400" b="1" dirty="0">
              <a:solidFill>
                <a:schemeClr val="bg1"/>
              </a:solidFill>
            </a:endParaRPr>
          </a:p>
        </p:txBody>
      </p:sp>
      <p:sp>
        <p:nvSpPr>
          <p:cNvPr id="19" name="Flecha abajo 18"/>
          <p:cNvSpPr/>
          <p:nvPr/>
        </p:nvSpPr>
        <p:spPr>
          <a:xfrm>
            <a:off x="1619672" y="1766129"/>
            <a:ext cx="288032" cy="34792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Flecha abajo 19"/>
          <p:cNvSpPr/>
          <p:nvPr/>
        </p:nvSpPr>
        <p:spPr>
          <a:xfrm>
            <a:off x="1582462" y="2893984"/>
            <a:ext cx="288032" cy="34792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Flecha abajo 20"/>
          <p:cNvSpPr/>
          <p:nvPr/>
        </p:nvSpPr>
        <p:spPr>
          <a:xfrm>
            <a:off x="1616426" y="3962961"/>
            <a:ext cx="288032" cy="34792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43 Estrella de 6 puntas">
            <a:hlinkClick r:id="rId2" action="ppaction://hlinksldjump"/>
          </p:cNvPr>
          <p:cNvSpPr/>
          <p:nvPr/>
        </p:nvSpPr>
        <p:spPr>
          <a:xfrm>
            <a:off x="716326" y="5805264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Abrir llave 22"/>
          <p:cNvSpPr/>
          <p:nvPr/>
        </p:nvSpPr>
        <p:spPr>
          <a:xfrm>
            <a:off x="5796136" y="1837324"/>
            <a:ext cx="45719" cy="47132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Rectángulo redondeado 23"/>
          <p:cNvSpPr/>
          <p:nvPr/>
        </p:nvSpPr>
        <p:spPr>
          <a:xfrm>
            <a:off x="5921198" y="1841540"/>
            <a:ext cx="955058" cy="2725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Física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5921198" y="2114074"/>
            <a:ext cx="1099074" cy="2725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Testimonial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6955598" y="1848937"/>
            <a:ext cx="1288809" cy="2725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Documental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6965184" y="2113097"/>
            <a:ext cx="1288809" cy="2725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Analítica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5705174" y="2436409"/>
            <a:ext cx="1099074" cy="2725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 smtClean="0">
                <a:solidFill>
                  <a:schemeClr val="tx1"/>
                </a:solidFill>
              </a:rPr>
              <a:t>S-C-P-L-U</a:t>
            </a:r>
            <a:endParaRPr lang="es-EC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705207" y="764704"/>
            <a:ext cx="2005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Harrington" panose="04040505050A02020702" pitchFamily="82" charset="0"/>
              </a:rPr>
              <a:t>Índice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833966791"/>
              </p:ext>
            </p:extLst>
          </p:nvPr>
        </p:nvGraphicFramePr>
        <p:xfrm>
          <a:off x="611560" y="1666167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2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03804"/>
              </p:ext>
            </p:extLst>
          </p:nvPr>
        </p:nvGraphicFramePr>
        <p:xfrm>
          <a:off x="1835696" y="1556793"/>
          <a:ext cx="5760640" cy="475252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943325"/>
                <a:gridCol w="2817315"/>
              </a:tblGrid>
              <a:tr h="1118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Técnicas de Verificación Ocular</a:t>
                      </a:r>
                      <a:endParaRPr lang="es-EC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736" marR="54736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Comparación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Observación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Revisión Selectiva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Rastreo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736" marR="54736" marT="0" marB="0" anchor="ctr"/>
                </a:tc>
              </a:tr>
              <a:tr h="7710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Técnicas de Verificación Verbal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736" marR="54736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Indagación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Encuestas y cuestionarios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Investigación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736" marR="54736" marT="0" marB="0" anchor="ctr"/>
                </a:tc>
              </a:tr>
              <a:tr h="1349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Técnicas de Verificación Escrita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736" marR="54736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Análisis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Conciliación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Confirmación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Cálculo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Tabulación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736" marR="54736" marT="0" marB="0" anchor="ctr"/>
                </a:tc>
              </a:tr>
              <a:tr h="10601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Técnicas de Verificación Documental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736" marR="54736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Comprobación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Computación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Revisión analítica</a:t>
                      </a:r>
                      <a:endParaRPr lang="es-EC" sz="105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>
                          <a:effectLst/>
                        </a:rPr>
                        <a:t>Estudio general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736" marR="54736" marT="0" marB="0" anchor="ctr"/>
                </a:tc>
              </a:tr>
              <a:tr h="453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Técnica de Verificación Física</a:t>
                      </a:r>
                      <a:endParaRPr lang="es-EC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736" marR="54736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050" dirty="0">
                          <a:effectLst/>
                        </a:rPr>
                        <a:t>Inspección</a:t>
                      </a:r>
                      <a:endParaRPr lang="es-EC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736" marR="54736" marT="0" marB="0" anchor="ctr"/>
                </a:tc>
              </a:tr>
            </a:tbl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2699792" y="1052736"/>
            <a:ext cx="3600400" cy="21602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TÉCNICAS DE AUDITORÍA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7" name="43 Estrella de 6 puntas">
            <a:hlinkClick r:id="rId2" action="ppaction://hlinksldjump"/>
          </p:cNvPr>
          <p:cNvSpPr/>
          <p:nvPr/>
        </p:nvSpPr>
        <p:spPr>
          <a:xfrm>
            <a:off x="716326" y="5805264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29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7" y="777478"/>
            <a:ext cx="78646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 smtClean="0">
                <a:latin typeface="Arial Narrow" panose="020B0606020202030204" pitchFamily="34" charset="0"/>
              </a:rPr>
              <a:t>AUDITORÍA </a:t>
            </a:r>
            <a:r>
              <a:rPr lang="es-ES" b="1" i="1" dirty="0">
                <a:latin typeface="Arial Narrow" panose="020B0606020202030204" pitchFamily="34" charset="0"/>
              </a:rPr>
              <a:t>DE GESTIÓN APLICADA A LA UNIDAD DE CRÉDITO Y COBRANZAS DEL HOSPITAL DE ESPECIALIDADES DE LAS FUERZAS ARMADAS Nº </a:t>
            </a:r>
            <a:r>
              <a:rPr lang="es-ES" b="1" i="1" dirty="0" smtClean="0">
                <a:latin typeface="Arial Narrow" panose="020B0606020202030204" pitchFamily="34" charset="0"/>
              </a:rPr>
              <a:t>1, POR </a:t>
            </a:r>
            <a:r>
              <a:rPr lang="es-ES" b="1" i="1" dirty="0">
                <a:latin typeface="Arial Narrow" panose="020B0606020202030204" pitchFamily="34" charset="0"/>
              </a:rPr>
              <a:t>EL PERÍODO COMPRENDIDO DEL 1 DE ENERO AL 31 DE DICIEMBRE DE </a:t>
            </a:r>
            <a:r>
              <a:rPr lang="es-ES" b="1" i="1" dirty="0" smtClean="0">
                <a:latin typeface="Arial Narrow" panose="020B0606020202030204" pitchFamily="34" charset="0"/>
              </a:rPr>
              <a:t>2013</a:t>
            </a:r>
            <a:endParaRPr lang="es-ES" i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999619" y="2610372"/>
            <a:ext cx="18002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Planificación Preliminar </a:t>
            </a:r>
            <a:endParaRPr lang="es-ES" b="1" dirty="0"/>
          </a:p>
        </p:txBody>
      </p:sp>
      <p:sp>
        <p:nvSpPr>
          <p:cNvPr id="4" name="3 Rectángulo">
            <a:hlinkClick r:id="rId2" action="ppaction://hlinkfile"/>
          </p:cNvPr>
          <p:cNvSpPr/>
          <p:nvPr/>
        </p:nvSpPr>
        <p:spPr>
          <a:xfrm>
            <a:off x="3779912" y="184482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Programa Preliminar de Auditoría</a:t>
            </a:r>
            <a:endParaRPr lang="es-ES" sz="1600" dirty="0"/>
          </a:p>
        </p:txBody>
      </p:sp>
      <p:sp>
        <p:nvSpPr>
          <p:cNvPr id="5" name="4 Rectángulo">
            <a:hlinkClick r:id="rId3" action="ppaction://hlinkfile"/>
          </p:cNvPr>
          <p:cNvSpPr/>
          <p:nvPr/>
        </p:nvSpPr>
        <p:spPr>
          <a:xfrm>
            <a:off x="3779912" y="220486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Conocimiento Preliminar</a:t>
            </a:r>
            <a:endParaRPr lang="es-ES" sz="1600" dirty="0"/>
          </a:p>
        </p:txBody>
      </p:sp>
      <p:sp>
        <p:nvSpPr>
          <p:cNvPr id="6" name="5 Rectángulo">
            <a:hlinkClick r:id="rId4" action="ppaction://hlinkfile"/>
          </p:cNvPr>
          <p:cNvSpPr/>
          <p:nvPr/>
        </p:nvSpPr>
        <p:spPr>
          <a:xfrm>
            <a:off x="3780783" y="256490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Medición de Riesgo Preliminar</a:t>
            </a:r>
            <a:endParaRPr lang="es-ES" sz="1600" dirty="0"/>
          </a:p>
        </p:txBody>
      </p:sp>
      <p:sp>
        <p:nvSpPr>
          <p:cNvPr id="7" name="6 Rectángulo">
            <a:hlinkClick r:id="rId5" action="ppaction://hlinkfile"/>
          </p:cNvPr>
          <p:cNvSpPr/>
          <p:nvPr/>
        </p:nvSpPr>
        <p:spPr>
          <a:xfrm>
            <a:off x="3779912" y="292494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Oferta de servicios de Auditoría</a:t>
            </a:r>
            <a:endParaRPr lang="es-ES" sz="1600" dirty="0"/>
          </a:p>
        </p:txBody>
      </p:sp>
      <p:sp>
        <p:nvSpPr>
          <p:cNvPr id="8" name="7 Rectángulo">
            <a:hlinkClick r:id="rId6" action="ppaction://hlinkfile"/>
          </p:cNvPr>
          <p:cNvSpPr/>
          <p:nvPr/>
        </p:nvSpPr>
        <p:spPr>
          <a:xfrm>
            <a:off x="3780783" y="328498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Contrato </a:t>
            </a:r>
            <a:endParaRPr lang="es-ES" sz="1600" dirty="0"/>
          </a:p>
        </p:txBody>
      </p:sp>
      <p:sp>
        <p:nvSpPr>
          <p:cNvPr id="9" name="8 Rectángulo">
            <a:hlinkClick r:id="rId7" action="ppaction://hlinkfile"/>
          </p:cNvPr>
          <p:cNvSpPr/>
          <p:nvPr/>
        </p:nvSpPr>
        <p:spPr>
          <a:xfrm>
            <a:off x="3779912" y="3645024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Encargo de Auditoría</a:t>
            </a:r>
            <a:endParaRPr lang="es-ES" sz="1600" dirty="0"/>
          </a:p>
        </p:txBody>
      </p:sp>
      <p:sp>
        <p:nvSpPr>
          <p:cNvPr id="16" name="15 Abrir llave"/>
          <p:cNvSpPr/>
          <p:nvPr/>
        </p:nvSpPr>
        <p:spPr>
          <a:xfrm>
            <a:off x="3008294" y="1863752"/>
            <a:ext cx="504056" cy="206930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991779" y="4869160"/>
            <a:ext cx="18002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Planificación Específica </a:t>
            </a:r>
            <a:endParaRPr lang="es-ES" b="1" dirty="0"/>
          </a:p>
        </p:txBody>
      </p:sp>
      <p:sp>
        <p:nvSpPr>
          <p:cNvPr id="18" name="17 Abrir llave"/>
          <p:cNvSpPr/>
          <p:nvPr/>
        </p:nvSpPr>
        <p:spPr>
          <a:xfrm>
            <a:off x="3059832" y="4293096"/>
            <a:ext cx="452518" cy="197672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>
            <a:hlinkClick r:id="rId8" action="ppaction://hlinkfile"/>
          </p:cNvPr>
          <p:cNvSpPr/>
          <p:nvPr/>
        </p:nvSpPr>
        <p:spPr>
          <a:xfrm>
            <a:off x="3744924" y="422108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Programas Específicos</a:t>
            </a:r>
            <a:endParaRPr lang="es-ES" sz="1600" dirty="0"/>
          </a:p>
        </p:txBody>
      </p:sp>
      <p:sp>
        <p:nvSpPr>
          <p:cNvPr id="20" name="19 Rectángulo">
            <a:hlinkClick r:id="rId9" action="ppaction://hlinkfile"/>
          </p:cNvPr>
          <p:cNvSpPr/>
          <p:nvPr/>
        </p:nvSpPr>
        <p:spPr>
          <a:xfrm>
            <a:off x="3744924" y="458112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Memorando de Planificación</a:t>
            </a:r>
            <a:endParaRPr lang="es-ES" sz="1600" dirty="0"/>
          </a:p>
        </p:txBody>
      </p:sp>
      <p:sp>
        <p:nvSpPr>
          <p:cNvPr id="21" name="20 Rectángulo">
            <a:hlinkClick r:id="rId10" action="ppaction://hlinkfile"/>
          </p:cNvPr>
          <p:cNvSpPr/>
          <p:nvPr/>
        </p:nvSpPr>
        <p:spPr>
          <a:xfrm>
            <a:off x="3744924" y="494116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Evaluación de Control Interno</a:t>
            </a:r>
            <a:endParaRPr lang="es-ES" sz="1600" dirty="0"/>
          </a:p>
        </p:txBody>
      </p:sp>
      <p:sp>
        <p:nvSpPr>
          <p:cNvPr id="22" name="21 Rectángulo">
            <a:hlinkClick r:id="rId11" action="ppaction://hlinkfile"/>
          </p:cNvPr>
          <p:cNvSpPr/>
          <p:nvPr/>
        </p:nvSpPr>
        <p:spPr>
          <a:xfrm>
            <a:off x="3744634" y="530120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Hallazgos de control interno</a:t>
            </a:r>
            <a:endParaRPr lang="es-ES" sz="1600" dirty="0"/>
          </a:p>
        </p:txBody>
      </p:sp>
      <p:sp>
        <p:nvSpPr>
          <p:cNvPr id="23" name="22 Rectángulo">
            <a:hlinkClick r:id="rId12" action="ppaction://hlinkfile"/>
          </p:cNvPr>
          <p:cNvSpPr/>
          <p:nvPr/>
        </p:nvSpPr>
        <p:spPr>
          <a:xfrm>
            <a:off x="3744634" y="566124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Medición de Riesgo</a:t>
            </a:r>
            <a:endParaRPr lang="es-ES" sz="1600" dirty="0"/>
          </a:p>
        </p:txBody>
      </p:sp>
      <p:sp>
        <p:nvSpPr>
          <p:cNvPr id="24" name="23 Rectángulo">
            <a:hlinkClick r:id="rId13" action="ppaction://hlinkfile"/>
          </p:cNvPr>
          <p:cNvSpPr/>
          <p:nvPr/>
        </p:nvSpPr>
        <p:spPr>
          <a:xfrm>
            <a:off x="3728737" y="602128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Informe de Control Interno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7212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991778" y="1880828"/>
            <a:ext cx="18002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Ejecución </a:t>
            </a:r>
            <a:endParaRPr lang="es-ES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991778" y="4077072"/>
            <a:ext cx="2068053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Comunicación de Resultados </a:t>
            </a:r>
            <a:endParaRPr lang="es-ES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991779" y="5013176"/>
            <a:ext cx="2068053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Seguimiento y Monitoreo</a:t>
            </a:r>
            <a:endParaRPr lang="es-ES" b="1" dirty="0"/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3635896" y="4221088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Informe de Auditoría</a:t>
            </a:r>
            <a:endParaRPr lang="es-ES" sz="1600" dirty="0"/>
          </a:p>
        </p:txBody>
      </p:sp>
      <p:sp>
        <p:nvSpPr>
          <p:cNvPr id="8" name="7 Abrir llave"/>
          <p:cNvSpPr/>
          <p:nvPr/>
        </p:nvSpPr>
        <p:spPr>
          <a:xfrm>
            <a:off x="3289866" y="4149080"/>
            <a:ext cx="216024" cy="43204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>
            <a:hlinkClick r:id="rId3" action="ppaction://hlinkfile"/>
          </p:cNvPr>
          <p:cNvSpPr/>
          <p:nvPr/>
        </p:nvSpPr>
        <p:spPr>
          <a:xfrm>
            <a:off x="3658290" y="5229200"/>
            <a:ext cx="3672408" cy="288032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Matriz de Seguimiento</a:t>
            </a:r>
            <a:endParaRPr lang="es-ES" sz="1600" dirty="0"/>
          </a:p>
        </p:txBody>
      </p:sp>
      <p:sp>
        <p:nvSpPr>
          <p:cNvPr id="10" name="9 Abrir llave"/>
          <p:cNvSpPr/>
          <p:nvPr/>
        </p:nvSpPr>
        <p:spPr>
          <a:xfrm>
            <a:off x="3312260" y="5157192"/>
            <a:ext cx="216024" cy="43204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43 Estrella de 6 puntas">
            <a:hlinkClick r:id="rId4" action="ppaction://hlinksldjump"/>
          </p:cNvPr>
          <p:cNvSpPr/>
          <p:nvPr/>
        </p:nvSpPr>
        <p:spPr>
          <a:xfrm>
            <a:off x="8028384" y="5820634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>
            <a:hlinkClick r:id="rId5" action="ppaction://hlinkfile"/>
          </p:cNvPr>
          <p:cNvSpPr/>
          <p:nvPr/>
        </p:nvSpPr>
        <p:spPr>
          <a:xfrm>
            <a:off x="3505890" y="1052736"/>
            <a:ext cx="3672408" cy="576064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Papeles de Trabajo y Hallazgos de Anticipos a Servidores</a:t>
            </a:r>
            <a:endParaRPr lang="es-ES" sz="1600" dirty="0"/>
          </a:p>
        </p:txBody>
      </p:sp>
      <p:sp>
        <p:nvSpPr>
          <p:cNvPr id="13" name="11 Rectángulo">
            <a:hlinkClick r:id="rId6" action="ppaction://hlinkfile"/>
          </p:cNvPr>
          <p:cNvSpPr/>
          <p:nvPr/>
        </p:nvSpPr>
        <p:spPr>
          <a:xfrm>
            <a:off x="3503967" y="1880828"/>
            <a:ext cx="3672408" cy="576064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Papeles de Trabajo y Hallazgos de Cuentas </a:t>
            </a:r>
            <a:endParaRPr lang="es-ES" sz="1600" dirty="0"/>
          </a:p>
        </p:txBody>
      </p:sp>
      <p:sp>
        <p:nvSpPr>
          <p:cNvPr id="14" name="11 Rectángulo">
            <a:hlinkClick r:id="rId7" action="ppaction://hlinkfile"/>
          </p:cNvPr>
          <p:cNvSpPr/>
          <p:nvPr/>
        </p:nvSpPr>
        <p:spPr>
          <a:xfrm>
            <a:off x="3512157" y="2701035"/>
            <a:ext cx="3672408" cy="576064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 smtClean="0"/>
              <a:t>Papeles de Trabajo y Hallazgos de Capacitación</a:t>
            </a:r>
            <a:endParaRPr lang="es-ES" sz="1600" dirty="0"/>
          </a:p>
        </p:txBody>
      </p:sp>
      <p:sp>
        <p:nvSpPr>
          <p:cNvPr id="15" name="7 Abrir llave"/>
          <p:cNvSpPr/>
          <p:nvPr/>
        </p:nvSpPr>
        <p:spPr>
          <a:xfrm>
            <a:off x="2951818" y="1052735"/>
            <a:ext cx="338048" cy="2224363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83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www.unl.edu.ec/salud/wp-content/uploads/2013/05/home_foto_hospital.jpg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1907704" y="2435096"/>
            <a:ext cx="56886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rington" panose="04040505050A02020702" pitchFamily="82" charset="0"/>
              </a:rPr>
              <a:t>Gracias</a:t>
            </a:r>
            <a:endParaRPr lang="es-E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7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ASPECTOS GENERALES 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11560" y="2321227"/>
            <a:ext cx="2088232" cy="55253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ANTECEDENTES</a:t>
            </a:r>
            <a:endParaRPr lang="es-ES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3059832" y="2276872"/>
            <a:ext cx="180020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Base Legal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11560" y="4458952"/>
            <a:ext cx="2088232" cy="6982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EL HOSPITAL</a:t>
            </a:r>
            <a:endParaRPr lang="es-ES" b="1" dirty="0"/>
          </a:p>
        </p:txBody>
      </p:sp>
      <p:sp>
        <p:nvSpPr>
          <p:cNvPr id="7" name="6 Rectángulo redondeado">
            <a:hlinkClick r:id="rId2" action="ppaction://hlinksldjump"/>
          </p:cNvPr>
          <p:cNvSpPr/>
          <p:nvPr/>
        </p:nvSpPr>
        <p:spPr>
          <a:xfrm>
            <a:off x="3060122" y="3796716"/>
            <a:ext cx="201593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Reseña Histórica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060122" y="5110662"/>
            <a:ext cx="201593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Organigramas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>
            <a:stCxn id="6" idx="3"/>
            <a:endCxn id="7" idx="1"/>
          </p:cNvCxnSpPr>
          <p:nvPr/>
        </p:nvCxnSpPr>
        <p:spPr>
          <a:xfrm flipV="1">
            <a:off x="2699792" y="4120752"/>
            <a:ext cx="360330" cy="687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8" idx="1"/>
          </p:cNvCxnSpPr>
          <p:nvPr/>
        </p:nvCxnSpPr>
        <p:spPr>
          <a:xfrm>
            <a:off x="2699792" y="4797152"/>
            <a:ext cx="360330" cy="637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18 Rectángulo redondeado">
            <a:hlinkClick r:id="rId3" action="ppaction://hlinksldjump"/>
          </p:cNvPr>
          <p:cNvSpPr/>
          <p:nvPr/>
        </p:nvSpPr>
        <p:spPr>
          <a:xfrm>
            <a:off x="5496562" y="4818992"/>
            <a:ext cx="2376264" cy="338200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Estructural</a:t>
            </a: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5508104" y="5326292"/>
            <a:ext cx="2376264" cy="338200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Funcional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5508104" y="5780180"/>
            <a:ext cx="2376264" cy="338200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Personal</a:t>
            </a:r>
            <a:endParaRPr lang="es-ES" dirty="0"/>
          </a:p>
        </p:txBody>
      </p:sp>
      <p:cxnSp>
        <p:nvCxnSpPr>
          <p:cNvPr id="23" name="22 Conector recto de flecha"/>
          <p:cNvCxnSpPr>
            <a:stCxn id="8" idx="3"/>
            <a:endCxn id="19" idx="1"/>
          </p:cNvCxnSpPr>
          <p:nvPr/>
        </p:nvCxnSpPr>
        <p:spPr>
          <a:xfrm flipV="1">
            <a:off x="5076056" y="4988092"/>
            <a:ext cx="420506" cy="446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3"/>
            <a:endCxn id="21" idx="1"/>
          </p:cNvCxnSpPr>
          <p:nvPr/>
        </p:nvCxnSpPr>
        <p:spPr>
          <a:xfrm>
            <a:off x="5076056" y="5434698"/>
            <a:ext cx="432048" cy="514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8" idx="3"/>
            <a:endCxn id="20" idx="1"/>
          </p:cNvCxnSpPr>
          <p:nvPr/>
        </p:nvCxnSpPr>
        <p:spPr>
          <a:xfrm>
            <a:off x="5076056" y="5434698"/>
            <a:ext cx="432048" cy="60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27 Rectángulo redondeado"/>
          <p:cNvSpPr/>
          <p:nvPr/>
        </p:nvSpPr>
        <p:spPr>
          <a:xfrm>
            <a:off x="5076056" y="2450552"/>
            <a:ext cx="1620180" cy="339438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Constitución</a:t>
            </a:r>
            <a:endParaRPr lang="es-ES" dirty="0"/>
          </a:p>
        </p:txBody>
      </p:sp>
      <p:cxnSp>
        <p:nvCxnSpPr>
          <p:cNvPr id="31" name="30 Conector recto de flecha"/>
          <p:cNvCxnSpPr>
            <a:stCxn id="5" idx="3"/>
            <a:endCxn id="28" idx="1"/>
          </p:cNvCxnSpPr>
          <p:nvPr/>
        </p:nvCxnSpPr>
        <p:spPr>
          <a:xfrm>
            <a:off x="4860032" y="2600908"/>
            <a:ext cx="216024" cy="19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4" idx="3"/>
            <a:endCxn id="5" idx="1"/>
          </p:cNvCxnSpPr>
          <p:nvPr/>
        </p:nvCxnSpPr>
        <p:spPr>
          <a:xfrm>
            <a:off x="2699792" y="2597495"/>
            <a:ext cx="360040" cy="3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41 Rectángulo redondeado"/>
          <p:cNvSpPr/>
          <p:nvPr/>
        </p:nvSpPr>
        <p:spPr>
          <a:xfrm>
            <a:off x="6896726" y="1628800"/>
            <a:ext cx="1563706" cy="1800200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600" dirty="0" smtClean="0"/>
              <a:t>El MIDENA mediante acuerdo 789 de 31 de agosto de 2004</a:t>
            </a:r>
            <a:endParaRPr lang="es-ES" sz="1600" dirty="0"/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6674169" y="2638274"/>
            <a:ext cx="222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55 Estrella de 6 puntas">
            <a:hlinkClick r:id="rId4" action="ppaction://hlinksldjump"/>
          </p:cNvPr>
          <p:cNvSpPr/>
          <p:nvPr/>
        </p:nvSpPr>
        <p:spPr>
          <a:xfrm>
            <a:off x="611560" y="5845718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3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32955010"/>
              </p:ext>
            </p:extLst>
          </p:nvPr>
        </p:nvGraphicFramePr>
        <p:xfrm>
          <a:off x="539552" y="1124744"/>
          <a:ext cx="806489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RESEÑA HISTÓRICA</a:t>
            </a: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3785777527"/>
              </p:ext>
            </p:extLst>
          </p:nvPr>
        </p:nvGraphicFramePr>
        <p:xfrm>
          <a:off x="467544" y="4509120"/>
          <a:ext cx="8208912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20 Estrella de 6 puntas">
            <a:hlinkClick r:id="rId12" action="ppaction://hlinksldjump"/>
          </p:cNvPr>
          <p:cNvSpPr/>
          <p:nvPr/>
        </p:nvSpPr>
        <p:spPr>
          <a:xfrm>
            <a:off x="519184" y="5980021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64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6" t="23671" r="14070" b="8697"/>
          <a:stretch/>
        </p:blipFill>
        <p:spPr bwMode="auto">
          <a:xfrm>
            <a:off x="528716" y="1556792"/>
            <a:ext cx="8059420" cy="4422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ORGANIGRAMA ESTRUCTURAL</a:t>
            </a: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5 Estrella de 6 puntas">
            <a:hlinkClick r:id="rId3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0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ANÁLISIS INTERNO 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Estrella de 6 puntas">
            <a:hlinkClick r:id="rId2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105428" y="2389521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Objetivos</a:t>
            </a:r>
            <a:endParaRPr lang="es-EC" sz="16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4105428" y="2885328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Alcance</a:t>
            </a:r>
            <a:endParaRPr lang="es-EC" sz="1600" dirty="0"/>
          </a:p>
        </p:txBody>
      </p:sp>
      <p:sp>
        <p:nvSpPr>
          <p:cNvPr id="9" name="Rectángulo redondeado 8">
            <a:hlinkClick r:id="rId3" action="ppaction://hlinksldjump"/>
          </p:cNvPr>
          <p:cNvSpPr/>
          <p:nvPr/>
        </p:nvSpPr>
        <p:spPr>
          <a:xfrm>
            <a:off x="4105428" y="3381135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Responsables</a:t>
            </a:r>
            <a:endParaRPr lang="es-EC" sz="1600" dirty="0"/>
          </a:p>
        </p:txBody>
      </p:sp>
      <p:sp>
        <p:nvSpPr>
          <p:cNvPr id="10" name="Rectángulo 9"/>
          <p:cNvSpPr/>
          <p:nvPr/>
        </p:nvSpPr>
        <p:spPr>
          <a:xfrm>
            <a:off x="552780" y="2510832"/>
            <a:ext cx="337114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Proporcionar facilidades financieras a los socios</a:t>
            </a:r>
            <a:endParaRPr lang="es-EC" sz="1400" dirty="0"/>
          </a:p>
        </p:txBody>
      </p:sp>
      <p:sp>
        <p:nvSpPr>
          <p:cNvPr id="11" name="Rectángulo 10"/>
          <p:cNvSpPr/>
          <p:nvPr/>
        </p:nvSpPr>
        <p:spPr>
          <a:xfrm>
            <a:off x="552780" y="2510832"/>
            <a:ext cx="337114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Verificar el ingreso de solicitudes de atención al 100%.</a:t>
            </a:r>
            <a:endParaRPr lang="es-EC" sz="1400" dirty="0"/>
          </a:p>
        </p:txBody>
      </p:sp>
      <p:sp>
        <p:nvSpPr>
          <p:cNvPr id="12" name="Rectángulo 11"/>
          <p:cNvSpPr/>
          <p:nvPr/>
        </p:nvSpPr>
        <p:spPr>
          <a:xfrm>
            <a:off x="552780" y="2500644"/>
            <a:ext cx="337114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Verificar las autorizaciones en las solicitudes de atención.</a:t>
            </a:r>
            <a:endParaRPr lang="es-EC" sz="1400" dirty="0"/>
          </a:p>
        </p:txBody>
      </p:sp>
      <p:sp>
        <p:nvSpPr>
          <p:cNvPr id="13" name="Rectángulo 12"/>
          <p:cNvSpPr/>
          <p:nvPr/>
        </p:nvSpPr>
        <p:spPr>
          <a:xfrm>
            <a:off x="581674" y="2490456"/>
            <a:ext cx="3342255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que los documentos clínicos del paciente se encuentren completos</a:t>
            </a:r>
            <a:endParaRPr lang="es-EC" sz="1400" dirty="0"/>
          </a:p>
        </p:txBody>
      </p:sp>
      <p:sp>
        <p:nvSpPr>
          <p:cNvPr id="14" name="Rectángulo 13"/>
          <p:cNvSpPr/>
          <p:nvPr/>
        </p:nvSpPr>
        <p:spPr>
          <a:xfrm>
            <a:off x="569413" y="3027417"/>
            <a:ext cx="335451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Inicia con la solicitud de atención</a:t>
            </a:r>
            <a:endParaRPr lang="es-EC" sz="1400" dirty="0"/>
          </a:p>
        </p:txBody>
      </p:sp>
      <p:sp>
        <p:nvSpPr>
          <p:cNvPr id="15" name="Rectángulo 14"/>
          <p:cNvSpPr/>
          <p:nvPr/>
        </p:nvSpPr>
        <p:spPr>
          <a:xfrm>
            <a:off x="603807" y="3047793"/>
            <a:ext cx="3320121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Concluye con la atención recibida por el paciente</a:t>
            </a:r>
            <a:endParaRPr lang="es-EC" sz="1400" dirty="0"/>
          </a:p>
        </p:txBody>
      </p:sp>
      <p:sp>
        <p:nvSpPr>
          <p:cNvPr id="16" name="Rectángulo redondeado 15">
            <a:hlinkClick r:id="rId3" action="ppaction://hlinksldjump"/>
          </p:cNvPr>
          <p:cNvSpPr/>
          <p:nvPr/>
        </p:nvSpPr>
        <p:spPr>
          <a:xfrm>
            <a:off x="4105428" y="3876942"/>
            <a:ext cx="1584176" cy="517038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Requisitos legales</a:t>
            </a:r>
            <a:endParaRPr lang="es-EC" sz="1600" dirty="0"/>
          </a:p>
        </p:txBody>
      </p:sp>
      <p:sp>
        <p:nvSpPr>
          <p:cNvPr id="17" name="Rectángulo 16"/>
          <p:cNvSpPr/>
          <p:nvPr/>
        </p:nvSpPr>
        <p:spPr>
          <a:xfrm>
            <a:off x="552780" y="3955440"/>
            <a:ext cx="337114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LOCGE y Reglamento</a:t>
            </a:r>
            <a:endParaRPr lang="es-EC" sz="1400" dirty="0"/>
          </a:p>
        </p:txBody>
      </p:sp>
      <p:sp>
        <p:nvSpPr>
          <p:cNvPr id="18" name="Rectángulo 17"/>
          <p:cNvSpPr/>
          <p:nvPr/>
        </p:nvSpPr>
        <p:spPr>
          <a:xfrm>
            <a:off x="524695" y="3964665"/>
            <a:ext cx="337114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Normas de Control Interno</a:t>
            </a:r>
            <a:endParaRPr lang="es-EC" sz="1400" dirty="0"/>
          </a:p>
        </p:txBody>
      </p:sp>
      <p:sp>
        <p:nvSpPr>
          <p:cNvPr id="19" name="Rectángulo 18"/>
          <p:cNvSpPr/>
          <p:nvPr/>
        </p:nvSpPr>
        <p:spPr>
          <a:xfrm>
            <a:off x="497405" y="4033939"/>
            <a:ext cx="3354515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Constitución de la República </a:t>
            </a:r>
            <a:endParaRPr lang="es-EC" sz="1400" dirty="0"/>
          </a:p>
        </p:txBody>
      </p:sp>
      <p:sp>
        <p:nvSpPr>
          <p:cNvPr id="20" name="Rectángulo 19"/>
          <p:cNvSpPr/>
          <p:nvPr/>
        </p:nvSpPr>
        <p:spPr>
          <a:xfrm>
            <a:off x="492469" y="3969546"/>
            <a:ext cx="331236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Ley Orgánica de Defensa Nacional </a:t>
            </a:r>
            <a:endParaRPr lang="es-EC" sz="1400" dirty="0"/>
          </a:p>
        </p:txBody>
      </p:sp>
      <p:sp>
        <p:nvSpPr>
          <p:cNvPr id="21" name="Rectángulo 20"/>
          <p:cNvSpPr/>
          <p:nvPr/>
        </p:nvSpPr>
        <p:spPr>
          <a:xfrm>
            <a:off x="467544" y="4005063"/>
            <a:ext cx="3362831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Ley Orgánica del Servicio Público</a:t>
            </a:r>
            <a:endParaRPr lang="es-EC" sz="1400" dirty="0"/>
          </a:p>
        </p:txBody>
      </p:sp>
      <p:sp>
        <p:nvSpPr>
          <p:cNvPr id="22" name="Rectángulo 21"/>
          <p:cNvSpPr/>
          <p:nvPr/>
        </p:nvSpPr>
        <p:spPr>
          <a:xfrm>
            <a:off x="490914" y="3933056"/>
            <a:ext cx="331236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Reglamento Orgánico por Procesos</a:t>
            </a:r>
            <a:endParaRPr lang="es-EC" sz="1400" dirty="0"/>
          </a:p>
        </p:txBody>
      </p:sp>
      <p:sp>
        <p:nvSpPr>
          <p:cNvPr id="23" name="Rectángulo redondeado 22">
            <a:hlinkClick r:id="rId3" action="ppaction://hlinksldjump"/>
          </p:cNvPr>
          <p:cNvSpPr/>
          <p:nvPr/>
        </p:nvSpPr>
        <p:spPr>
          <a:xfrm>
            <a:off x="4105428" y="4529746"/>
            <a:ext cx="1584176" cy="380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Subprocesos</a:t>
            </a:r>
            <a:endParaRPr lang="es-EC" sz="1600" dirty="0"/>
          </a:p>
        </p:txBody>
      </p:sp>
      <p:sp>
        <p:nvSpPr>
          <p:cNvPr id="24" name="Rectángulo 23"/>
          <p:cNvSpPr/>
          <p:nvPr/>
        </p:nvSpPr>
        <p:spPr>
          <a:xfrm>
            <a:off x="5803890" y="4581127"/>
            <a:ext cx="286695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Concentración Deportiva de Pichincha</a:t>
            </a:r>
            <a:endParaRPr lang="es-EC" sz="1400" dirty="0"/>
          </a:p>
        </p:txBody>
      </p:sp>
      <p:sp>
        <p:nvSpPr>
          <p:cNvPr id="25" name="Rectángulo 24"/>
          <p:cNvSpPr/>
          <p:nvPr/>
        </p:nvSpPr>
        <p:spPr>
          <a:xfrm>
            <a:off x="5847023" y="4578651"/>
            <a:ext cx="2585277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Club Deportivo el Nacional</a:t>
            </a:r>
            <a:endParaRPr lang="es-EC" sz="1400" dirty="0"/>
          </a:p>
        </p:txBody>
      </p:sp>
      <p:sp>
        <p:nvSpPr>
          <p:cNvPr id="26" name="Rectángulo 25"/>
          <p:cNvSpPr/>
          <p:nvPr/>
        </p:nvSpPr>
        <p:spPr>
          <a:xfrm>
            <a:off x="5803890" y="4578650"/>
            <a:ext cx="2541094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Alfamedical</a:t>
            </a:r>
            <a:endParaRPr lang="es-EC" sz="1400" dirty="0"/>
          </a:p>
        </p:txBody>
      </p:sp>
      <p:sp>
        <p:nvSpPr>
          <p:cNvPr id="28" name="Rectángulo 27"/>
          <p:cNvSpPr/>
          <p:nvPr/>
        </p:nvSpPr>
        <p:spPr>
          <a:xfrm>
            <a:off x="5796136" y="4597166"/>
            <a:ext cx="2601469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Escuelas de Formación</a:t>
            </a:r>
            <a:endParaRPr lang="es-EC" sz="1400" dirty="0"/>
          </a:p>
        </p:txBody>
      </p:sp>
      <p:sp>
        <p:nvSpPr>
          <p:cNvPr id="29" name="Rectángulo 28"/>
          <p:cNvSpPr/>
          <p:nvPr/>
        </p:nvSpPr>
        <p:spPr>
          <a:xfrm>
            <a:off x="5865457" y="4597166"/>
            <a:ext cx="2575637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SOAT</a:t>
            </a:r>
            <a:endParaRPr lang="es-EC" sz="1400" dirty="0"/>
          </a:p>
        </p:txBody>
      </p:sp>
      <p:sp>
        <p:nvSpPr>
          <p:cNvPr id="30" name="Rectángulo 29"/>
          <p:cNvSpPr/>
          <p:nvPr/>
        </p:nvSpPr>
        <p:spPr>
          <a:xfrm>
            <a:off x="5803891" y="4546051"/>
            <a:ext cx="2728550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ISSFA</a:t>
            </a:r>
            <a:endParaRPr lang="es-EC" sz="1400" dirty="0"/>
          </a:p>
        </p:txBody>
      </p:sp>
      <p:sp>
        <p:nvSpPr>
          <p:cNvPr id="32" name="Rectángulo 31"/>
          <p:cNvSpPr/>
          <p:nvPr/>
        </p:nvSpPr>
        <p:spPr>
          <a:xfrm>
            <a:off x="5897683" y="4529746"/>
            <a:ext cx="2634758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Ministerio de Salud Pública</a:t>
            </a:r>
            <a:endParaRPr lang="es-EC" sz="1400" dirty="0"/>
          </a:p>
        </p:txBody>
      </p:sp>
      <p:sp>
        <p:nvSpPr>
          <p:cNvPr id="33" name="Rectángulo 32"/>
          <p:cNvSpPr/>
          <p:nvPr/>
        </p:nvSpPr>
        <p:spPr>
          <a:xfrm>
            <a:off x="5896552" y="4528679"/>
            <a:ext cx="2635890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IESS</a:t>
            </a:r>
            <a:endParaRPr lang="es-EC" sz="1400" dirty="0"/>
          </a:p>
        </p:txBody>
      </p:sp>
      <p:sp>
        <p:nvSpPr>
          <p:cNvPr id="34" name="Rectángulo 33"/>
          <p:cNvSpPr/>
          <p:nvPr/>
        </p:nvSpPr>
        <p:spPr>
          <a:xfrm>
            <a:off x="5878384" y="4509120"/>
            <a:ext cx="229401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400" dirty="0" smtClean="0"/>
              <a:t>ISSPOL</a:t>
            </a:r>
            <a:endParaRPr lang="es-EC" sz="1400" dirty="0"/>
          </a:p>
        </p:txBody>
      </p:sp>
      <p:sp>
        <p:nvSpPr>
          <p:cNvPr id="35" name="Rectángulo redondeado 34">
            <a:hlinkClick r:id="rId4" action="ppaction://hlinksldjump"/>
          </p:cNvPr>
          <p:cNvSpPr/>
          <p:nvPr/>
        </p:nvSpPr>
        <p:spPr>
          <a:xfrm>
            <a:off x="4105428" y="5054674"/>
            <a:ext cx="1584176" cy="380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Indicadores</a:t>
            </a:r>
            <a:endParaRPr lang="es-EC" sz="1600" dirty="0"/>
          </a:p>
        </p:txBody>
      </p:sp>
      <p:sp>
        <p:nvSpPr>
          <p:cNvPr id="36" name="Rectángulo redondeado 35">
            <a:hlinkClick r:id="rId5" action="ppaction://hlinksldjump"/>
          </p:cNvPr>
          <p:cNvSpPr/>
          <p:nvPr/>
        </p:nvSpPr>
        <p:spPr>
          <a:xfrm>
            <a:off x="4105428" y="5602117"/>
            <a:ext cx="1584176" cy="380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Flujogramas</a:t>
            </a:r>
            <a:endParaRPr lang="es-EC" sz="1600" dirty="0"/>
          </a:p>
        </p:txBody>
      </p:sp>
      <p:sp>
        <p:nvSpPr>
          <p:cNvPr id="37" name="Rectángulo 36"/>
          <p:cNvSpPr/>
          <p:nvPr/>
        </p:nvSpPr>
        <p:spPr>
          <a:xfrm>
            <a:off x="950087" y="1268760"/>
            <a:ext cx="20377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Proceso </a:t>
            </a:r>
          </a:p>
          <a:p>
            <a:pPr algn="ctr"/>
            <a:r>
              <a:rPr lang="es-E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 Crédito</a:t>
            </a:r>
            <a:endParaRPr lang="es-E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8" name="Rectángulo 36"/>
          <p:cNvSpPr/>
          <p:nvPr/>
        </p:nvSpPr>
        <p:spPr>
          <a:xfrm>
            <a:off x="5972148" y="1304287"/>
            <a:ext cx="24689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Proceso </a:t>
            </a:r>
          </a:p>
          <a:p>
            <a:pPr algn="ctr"/>
            <a:r>
              <a:rPr lang="es-E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 Cobranza</a:t>
            </a:r>
            <a:endParaRPr lang="es-E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9" name="Rectángulo 12"/>
          <p:cNvSpPr/>
          <p:nvPr/>
        </p:nvSpPr>
        <p:spPr>
          <a:xfrm>
            <a:off x="5801745" y="2243939"/>
            <a:ext cx="2874711" cy="6269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que los oficios de cobro hayan sido enviados.</a:t>
            </a:r>
            <a:endParaRPr lang="es-EC" sz="1400" dirty="0"/>
          </a:p>
        </p:txBody>
      </p:sp>
      <p:sp>
        <p:nvSpPr>
          <p:cNvPr id="40" name="Rectángulo 12"/>
          <p:cNvSpPr/>
          <p:nvPr/>
        </p:nvSpPr>
        <p:spPr>
          <a:xfrm>
            <a:off x="5801745" y="2280955"/>
            <a:ext cx="2874711" cy="6269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que la información de cobro sea correcta. </a:t>
            </a:r>
            <a:endParaRPr lang="es-EC" sz="1400" dirty="0"/>
          </a:p>
        </p:txBody>
      </p:sp>
      <p:sp>
        <p:nvSpPr>
          <p:cNvPr id="41" name="Rectángulo 12"/>
          <p:cNvSpPr/>
          <p:nvPr/>
        </p:nvSpPr>
        <p:spPr>
          <a:xfrm>
            <a:off x="5796136" y="2357009"/>
            <a:ext cx="2874711" cy="6269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las acciones de cobro realizadas por el personal.</a:t>
            </a:r>
            <a:endParaRPr lang="es-EC" sz="1400" dirty="0"/>
          </a:p>
        </p:txBody>
      </p:sp>
      <p:sp>
        <p:nvSpPr>
          <p:cNvPr id="42" name="Rectángulo 12"/>
          <p:cNvSpPr/>
          <p:nvPr/>
        </p:nvSpPr>
        <p:spPr>
          <a:xfrm>
            <a:off x="5801745" y="2983944"/>
            <a:ext cx="2874711" cy="397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Inicia con la solicitud de cobro </a:t>
            </a:r>
            <a:endParaRPr lang="es-EC" sz="1400" dirty="0"/>
          </a:p>
        </p:txBody>
      </p:sp>
      <p:sp>
        <p:nvSpPr>
          <p:cNvPr id="43" name="Rectángulo 12"/>
          <p:cNvSpPr/>
          <p:nvPr/>
        </p:nvSpPr>
        <p:spPr>
          <a:xfrm>
            <a:off x="5796136" y="2959801"/>
            <a:ext cx="2874711" cy="397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Registro del pago realizado </a:t>
            </a:r>
            <a:endParaRPr lang="es-EC" sz="1400" dirty="0"/>
          </a:p>
        </p:txBody>
      </p:sp>
      <p:sp>
        <p:nvSpPr>
          <p:cNvPr id="5" name="4 Rectángulo">
            <a:hlinkClick r:id="rId6" action="ppaction://hlinksldjump"/>
          </p:cNvPr>
          <p:cNvSpPr/>
          <p:nvPr/>
        </p:nvSpPr>
        <p:spPr>
          <a:xfrm>
            <a:off x="5801745" y="5054674"/>
            <a:ext cx="498447" cy="380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6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385112"/>
          </a:xfrm>
        </p:spPr>
        <p:txBody>
          <a:bodyPr>
            <a:noAutofit/>
          </a:bodyPr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ANÁLISIS INTERNO </a:t>
            </a:r>
            <a:endParaRPr lang="es-ES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Estrella de 6 puntas">
            <a:hlinkClick r:id="rId2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1691680" y="2389521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Objetivos</a:t>
            </a:r>
            <a:endParaRPr lang="es-EC" sz="16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691680" y="2885328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Alcance</a:t>
            </a:r>
            <a:endParaRPr lang="es-EC" sz="1600" dirty="0"/>
          </a:p>
        </p:txBody>
      </p:sp>
      <p:sp>
        <p:nvSpPr>
          <p:cNvPr id="9" name="Rectángulo redondeado 8">
            <a:hlinkClick r:id="rId3" action="ppaction://hlinksldjump"/>
          </p:cNvPr>
          <p:cNvSpPr/>
          <p:nvPr/>
        </p:nvSpPr>
        <p:spPr>
          <a:xfrm>
            <a:off x="1691680" y="3381135"/>
            <a:ext cx="1584176" cy="36004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Responsables</a:t>
            </a:r>
            <a:endParaRPr lang="es-EC" sz="1600" dirty="0"/>
          </a:p>
        </p:txBody>
      </p:sp>
      <p:sp>
        <p:nvSpPr>
          <p:cNvPr id="16" name="Rectángulo redondeado 15">
            <a:hlinkClick r:id="rId3" action="ppaction://hlinksldjump"/>
          </p:cNvPr>
          <p:cNvSpPr/>
          <p:nvPr/>
        </p:nvSpPr>
        <p:spPr>
          <a:xfrm>
            <a:off x="1691680" y="3876942"/>
            <a:ext cx="1584176" cy="517038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Requisitos legales</a:t>
            </a:r>
            <a:endParaRPr lang="es-EC" sz="1600" dirty="0"/>
          </a:p>
        </p:txBody>
      </p:sp>
      <p:sp>
        <p:nvSpPr>
          <p:cNvPr id="35" name="Rectángulo redondeado 34">
            <a:hlinkClick r:id="rId4" action="ppaction://hlinksldjump"/>
          </p:cNvPr>
          <p:cNvSpPr/>
          <p:nvPr/>
        </p:nvSpPr>
        <p:spPr>
          <a:xfrm>
            <a:off x="1691680" y="4581128"/>
            <a:ext cx="1584176" cy="380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Indicadores</a:t>
            </a:r>
            <a:endParaRPr lang="es-EC" sz="1600" dirty="0"/>
          </a:p>
        </p:txBody>
      </p:sp>
      <p:sp>
        <p:nvSpPr>
          <p:cNvPr id="36" name="Rectángulo redondeado 35">
            <a:hlinkClick r:id="rId5" action="ppaction://hlinksldjump"/>
          </p:cNvPr>
          <p:cNvSpPr/>
          <p:nvPr/>
        </p:nvSpPr>
        <p:spPr>
          <a:xfrm>
            <a:off x="1691680" y="5176413"/>
            <a:ext cx="1584176" cy="38005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Flujogramas</a:t>
            </a:r>
            <a:endParaRPr lang="es-EC" sz="1600" dirty="0"/>
          </a:p>
        </p:txBody>
      </p:sp>
      <p:sp>
        <p:nvSpPr>
          <p:cNvPr id="37" name="Rectángulo 36"/>
          <p:cNvSpPr/>
          <p:nvPr/>
        </p:nvSpPr>
        <p:spPr>
          <a:xfrm>
            <a:off x="2524011" y="1552221"/>
            <a:ext cx="47470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Anticipo de Sueldos</a:t>
            </a:r>
            <a:endParaRPr lang="es-E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4" name="Rectángulo 12"/>
          <p:cNvSpPr/>
          <p:nvPr/>
        </p:nvSpPr>
        <p:spPr>
          <a:xfrm>
            <a:off x="3491880" y="2348879"/>
            <a:ext cx="482453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la legalidad y existencia de los documentos de respaldo. </a:t>
            </a:r>
            <a:endParaRPr lang="es-EC" sz="1400" dirty="0"/>
          </a:p>
        </p:txBody>
      </p:sp>
      <p:sp>
        <p:nvSpPr>
          <p:cNvPr id="45" name="Rectángulo 12"/>
          <p:cNvSpPr/>
          <p:nvPr/>
        </p:nvSpPr>
        <p:spPr>
          <a:xfrm>
            <a:off x="3491880" y="2321258"/>
            <a:ext cx="482453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el cumplimiento de plazo en el descuento</a:t>
            </a:r>
            <a:endParaRPr lang="es-EC" sz="1400" dirty="0"/>
          </a:p>
        </p:txBody>
      </p:sp>
      <p:sp>
        <p:nvSpPr>
          <p:cNvPr id="46" name="Rectángulo 12"/>
          <p:cNvSpPr/>
          <p:nvPr/>
        </p:nvSpPr>
        <p:spPr>
          <a:xfrm>
            <a:off x="3628673" y="2420887"/>
            <a:ext cx="482453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Verificar el número de remuneraciones  otorgadas en el anticipo</a:t>
            </a:r>
            <a:endParaRPr lang="es-EC" sz="1400" dirty="0"/>
          </a:p>
        </p:txBody>
      </p:sp>
      <p:sp>
        <p:nvSpPr>
          <p:cNvPr id="47" name="Rectángulo 12"/>
          <p:cNvSpPr/>
          <p:nvPr/>
        </p:nvSpPr>
        <p:spPr>
          <a:xfrm>
            <a:off x="3563888" y="2420887"/>
            <a:ext cx="4824536" cy="360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Analizar los saldos pendientes de pago</a:t>
            </a:r>
            <a:endParaRPr lang="es-EC" sz="1400" dirty="0"/>
          </a:p>
        </p:txBody>
      </p:sp>
      <p:sp>
        <p:nvSpPr>
          <p:cNvPr id="48" name="Rectángulo 12"/>
          <p:cNvSpPr/>
          <p:nvPr/>
        </p:nvSpPr>
        <p:spPr>
          <a:xfrm>
            <a:off x="3563888" y="2969197"/>
            <a:ext cx="3816424" cy="3157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Inicia con la solicitud de anticipo</a:t>
            </a:r>
            <a:endParaRPr lang="es-EC" sz="1400" dirty="0"/>
          </a:p>
        </p:txBody>
      </p:sp>
      <p:sp>
        <p:nvSpPr>
          <p:cNvPr id="49" name="Rectángulo 12"/>
          <p:cNvSpPr/>
          <p:nvPr/>
        </p:nvSpPr>
        <p:spPr>
          <a:xfrm>
            <a:off x="3563888" y="2969197"/>
            <a:ext cx="3816424" cy="3157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Culmina con la recuperación</a:t>
            </a:r>
            <a:endParaRPr lang="es-EC" sz="1400" dirty="0"/>
          </a:p>
        </p:txBody>
      </p:sp>
      <p:sp>
        <p:nvSpPr>
          <p:cNvPr id="50" name="Rectángulo 12"/>
          <p:cNvSpPr/>
          <p:nvPr/>
        </p:nvSpPr>
        <p:spPr>
          <a:xfrm>
            <a:off x="3563888" y="3429000"/>
            <a:ext cx="3816424" cy="3157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SGOP. Pablo Ávila</a:t>
            </a:r>
            <a:endParaRPr lang="es-EC" sz="1400" dirty="0"/>
          </a:p>
        </p:txBody>
      </p:sp>
      <p:sp>
        <p:nvSpPr>
          <p:cNvPr id="51" name="Rectángulo 12"/>
          <p:cNvSpPr/>
          <p:nvPr/>
        </p:nvSpPr>
        <p:spPr>
          <a:xfrm>
            <a:off x="3563888" y="3977309"/>
            <a:ext cx="3816424" cy="3157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 smtClean="0"/>
              <a:t>Reglamento  Interno de Anticipos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18669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64082971"/>
              </p:ext>
            </p:extLst>
          </p:nvPr>
        </p:nvGraphicFramePr>
        <p:xfrm>
          <a:off x="1547664" y="908720"/>
          <a:ext cx="64323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899592" y="2060848"/>
            <a:ext cx="800219" cy="3500317"/>
          </a:xfrm>
          <a:prstGeom prst="rect">
            <a:avLst/>
          </a:prstGeom>
          <a:noFill/>
        </p:spPr>
        <p:txBody>
          <a:bodyPr vert="vert"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Responsables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2 Estrella de 6 puntas">
            <a:hlinkClick r:id="rId7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3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3648" y="764704"/>
            <a:ext cx="5942652" cy="707886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Indicadores de Crédito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827584" y="1628800"/>
            <a:ext cx="7560840" cy="57606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600" dirty="0" smtClean="0">
                <a:latin typeface="Arial Narrow" panose="020B0606020202030204" pitchFamily="34" charset="0"/>
              </a:rPr>
              <a:t>Concentración Deportiva de Pichincha, Club Deportivo el Nacional, Alfamedical, Escuelas de Formación, ISSFA, SOAT, IESS, Ministerio de Salud Pública e ISSPOL.</a:t>
            </a:r>
            <a:endParaRPr lang="es-EC" sz="1600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835696" y="2600908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Solicitudes atendidas</a:t>
            </a:r>
            <a:endParaRPr lang="es-EC" sz="1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1858233" y="3645024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Solicitudes autorizadas</a:t>
            </a:r>
            <a:endParaRPr lang="es-EC" sz="1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5008554" y="2600908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Solicitudes ingresadas al sistema</a:t>
            </a:r>
            <a:endParaRPr lang="es-EC" sz="1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993905" y="3645024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Documentos clínicos del paciente</a:t>
            </a:r>
            <a:endParaRPr lang="es-EC" sz="1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575156" y="4941168"/>
            <a:ext cx="2065695" cy="64807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Comprobantes generados</a:t>
            </a:r>
            <a:endParaRPr lang="es-EC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1420821" y="2674234"/>
                <a:ext cx="295766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4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C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atendidas</m:t>
                          </m:r>
                        </m:num>
                        <m:den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recibidas</m:t>
                          </m:r>
                        </m:den>
                      </m:f>
                      <m:r>
                        <a:rPr lang="es-EC" sz="1400" i="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821" y="2674234"/>
                <a:ext cx="2957668" cy="501419"/>
              </a:xfrm>
              <a:prstGeom prst="rect">
                <a:avLst/>
              </a:prstGeom>
              <a:blipFill rotWithShape="0">
                <a:blip r:embed="rId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1315169" y="3718350"/>
                <a:ext cx="310674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4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C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autorizadas</m:t>
                          </m:r>
                        </m:num>
                        <m:den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recibidas</m:t>
                          </m:r>
                        </m:den>
                      </m:f>
                      <m:r>
                        <a:rPr lang="es-EC" sz="1400" i="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169" y="3718350"/>
                <a:ext cx="3106748" cy="501419"/>
              </a:xfrm>
              <a:prstGeom prst="rect">
                <a:avLst/>
              </a:prstGeom>
              <a:blipFill rotWithShape="0"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3948449" y="2674234"/>
                <a:ext cx="4572000" cy="5014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4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C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ingresadas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sistema</m:t>
                          </m:r>
                        </m:num>
                        <m:den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solicitudes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recibidas</m:t>
                          </m:r>
                        </m:den>
                      </m:f>
                      <m:r>
                        <a:rPr lang="es-EC" sz="1400" i="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449" y="2674234"/>
                <a:ext cx="4572000" cy="501419"/>
              </a:xfrm>
              <a:prstGeom prst="rect">
                <a:avLst/>
              </a:prstGeom>
              <a:blipFill rotWithShape="0"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4211960" y="3776552"/>
                <a:ext cx="4572000" cy="4430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1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1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C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documentos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cl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nicos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con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errores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incompletos</m:t>
                          </m:r>
                        </m:num>
                        <m:den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documentos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cl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nicos</m:t>
                          </m:r>
                          <m:r>
                            <a:rPr lang="es-EC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100" i="0">
                              <a:latin typeface="Cambria Math" panose="02040503050406030204" pitchFamily="18" charset="0"/>
                            </a:rPr>
                            <m:t>impresos</m:t>
                          </m:r>
                        </m:den>
                      </m:f>
                      <m:r>
                        <a:rPr lang="es-EC" sz="1100" i="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C" sz="1600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776552"/>
                <a:ext cx="4572000" cy="443070"/>
              </a:xfrm>
              <a:prstGeom prst="rect">
                <a:avLst/>
              </a:prstGeom>
              <a:blipFill rotWithShape="0"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2868543" y="5014495"/>
                <a:ext cx="3369640" cy="5391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14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C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comprobantes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con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errores</m:t>
                          </m:r>
                        </m:num>
                        <m:den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de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comprobantes</m:t>
                          </m:r>
                          <m:r>
                            <a:rPr lang="es-EC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C" sz="1400" i="0">
                              <a:latin typeface="Cambria Math" panose="02040503050406030204" pitchFamily="18" charset="0"/>
                            </a:rPr>
                            <m:t>generadas</m:t>
                          </m:r>
                        </m:den>
                      </m:f>
                      <m:r>
                        <a:rPr lang="es-EC" sz="1400" i="0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543" y="5014495"/>
                <a:ext cx="3369640" cy="539187"/>
              </a:xfrm>
              <a:prstGeom prst="rect">
                <a:avLst/>
              </a:prstGeom>
              <a:blipFill rotWithShape="0">
                <a:blip r:embed="rId6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2 Estrella de 6 puntas">
            <a:hlinkClick r:id="rId7" action="ppaction://hlinksldjump"/>
          </p:cNvPr>
          <p:cNvSpPr/>
          <p:nvPr/>
        </p:nvSpPr>
        <p:spPr>
          <a:xfrm>
            <a:off x="611560" y="5862339"/>
            <a:ext cx="504056" cy="545323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21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1343</Words>
  <Application>Microsoft Office PowerPoint</Application>
  <PresentationFormat>Presentación en pantalla (4:3)</PresentationFormat>
  <Paragraphs>346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Cambria Math</vt:lpstr>
      <vt:lpstr>Century Gothic</vt:lpstr>
      <vt:lpstr>Harrington</vt:lpstr>
      <vt:lpstr>Times New Roman</vt:lpstr>
      <vt:lpstr>Wingdings 2</vt:lpstr>
      <vt:lpstr>Austin</vt:lpstr>
      <vt:lpstr>“AUDITORÍA DE GESTIÓN APLICADA A LA UNIDAD DE CRÉDITO Y COBRANZAS DEL HOSPITAL DE ESPECIALIDADES DE LAS FUERZAS ARMADAS Nº 1, UBICADO EN EL DISTRITO METROPOLITANO DE QUITO, POR EL PERÍODO COMPRENDIDO DEL 1 DE ENERO AL 31 DE DICIEMBRE DE 2013”</vt:lpstr>
      <vt:lpstr>Presentación de PowerPoint</vt:lpstr>
      <vt:lpstr>ASPECTOS GENERALES </vt:lpstr>
      <vt:lpstr>RESEÑA HISTÓRICA</vt:lpstr>
      <vt:lpstr>ORGANIGRAMA ESTRUCTURAL</vt:lpstr>
      <vt:lpstr>ANÁLISIS INTERNO </vt:lpstr>
      <vt:lpstr>ANÁLISIS INTERNO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ANÁLISIS EXTERNO </vt:lpstr>
      <vt:lpstr>DIRECCIONAMIENTO ESTRATÉGICO</vt:lpstr>
      <vt:lpstr>DIRECCIONAMIENTO ESTRATÉGICO</vt:lpstr>
      <vt:lpstr>METODOLOGÍA DE LA AUDITORÍA DE GESTIÓN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Andreita Riofrio Miranda</dc:creator>
  <cp:lastModifiedBy>Andrea Jhoana Riofrio Miranda</cp:lastModifiedBy>
  <cp:revision>145</cp:revision>
  <dcterms:created xsi:type="dcterms:W3CDTF">2015-05-01T20:53:19Z</dcterms:created>
  <dcterms:modified xsi:type="dcterms:W3CDTF">2015-05-14T18:11:07Z</dcterms:modified>
</cp:coreProperties>
</file>