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16" r:id="rId1"/>
  </p:sldMasterIdLst>
  <p:notesMasterIdLst>
    <p:notesMasterId r:id="rId141"/>
  </p:notesMasterIdLst>
  <p:sldIdLst>
    <p:sldId id="256" r:id="rId2"/>
    <p:sldId id="259" r:id="rId3"/>
    <p:sldId id="257" r:id="rId4"/>
    <p:sldId id="258" r:id="rId5"/>
    <p:sldId id="260" r:id="rId6"/>
    <p:sldId id="261" r:id="rId7"/>
    <p:sldId id="265" r:id="rId8"/>
    <p:sldId id="266" r:id="rId9"/>
    <p:sldId id="267" r:id="rId10"/>
    <p:sldId id="268" r:id="rId11"/>
    <p:sldId id="269" r:id="rId12"/>
    <p:sldId id="270" r:id="rId13"/>
    <p:sldId id="271" r:id="rId14"/>
    <p:sldId id="272" r:id="rId15"/>
    <p:sldId id="292" r:id="rId16"/>
    <p:sldId id="273" r:id="rId17"/>
    <p:sldId id="274" r:id="rId18"/>
    <p:sldId id="275" r:id="rId19"/>
    <p:sldId id="276" r:id="rId20"/>
    <p:sldId id="277" r:id="rId21"/>
    <p:sldId id="286" r:id="rId22"/>
    <p:sldId id="283" r:id="rId23"/>
    <p:sldId id="281" r:id="rId24"/>
    <p:sldId id="282" r:id="rId25"/>
    <p:sldId id="284" r:id="rId26"/>
    <p:sldId id="285" r:id="rId27"/>
    <p:sldId id="287" r:id="rId28"/>
    <p:sldId id="288" r:id="rId29"/>
    <p:sldId id="289" r:id="rId30"/>
    <p:sldId id="291" r:id="rId31"/>
    <p:sldId id="293" r:id="rId32"/>
    <p:sldId id="294" r:id="rId33"/>
    <p:sldId id="295" r:id="rId34"/>
    <p:sldId id="297" r:id="rId35"/>
    <p:sldId id="298" r:id="rId36"/>
    <p:sldId id="296" r:id="rId37"/>
    <p:sldId id="300" r:id="rId38"/>
    <p:sldId id="301" r:id="rId39"/>
    <p:sldId id="299" r:id="rId40"/>
    <p:sldId id="302"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88" r:id="rId60"/>
    <p:sldId id="389" r:id="rId61"/>
    <p:sldId id="390" r:id="rId62"/>
    <p:sldId id="391" r:id="rId63"/>
    <p:sldId id="392" r:id="rId64"/>
    <p:sldId id="393" r:id="rId65"/>
    <p:sldId id="394"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40" r:id="rId84"/>
    <p:sldId id="339" r:id="rId85"/>
    <p:sldId id="341" r:id="rId86"/>
    <p:sldId id="342" r:id="rId87"/>
    <p:sldId id="343" r:id="rId88"/>
    <p:sldId id="344" r:id="rId89"/>
    <p:sldId id="345" r:id="rId90"/>
    <p:sldId id="347" r:id="rId91"/>
    <p:sldId id="349" r:id="rId92"/>
    <p:sldId id="346" r:id="rId93"/>
    <p:sldId id="348" r:id="rId94"/>
    <p:sldId id="350" r:id="rId95"/>
    <p:sldId id="351" r:id="rId96"/>
    <p:sldId id="352" r:id="rId97"/>
    <p:sldId id="353" r:id="rId98"/>
    <p:sldId id="356" r:id="rId99"/>
    <p:sldId id="357" r:id="rId100"/>
    <p:sldId id="358" r:id="rId101"/>
    <p:sldId id="360" r:id="rId102"/>
    <p:sldId id="359" r:id="rId103"/>
    <p:sldId id="361" r:id="rId104"/>
    <p:sldId id="362" r:id="rId105"/>
    <p:sldId id="363" r:id="rId106"/>
    <p:sldId id="368" r:id="rId107"/>
    <p:sldId id="365" r:id="rId108"/>
    <p:sldId id="367"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95" r:id="rId128"/>
    <p:sldId id="387" r:id="rId129"/>
    <p:sldId id="396" r:id="rId130"/>
    <p:sldId id="397" r:id="rId131"/>
    <p:sldId id="398" r:id="rId132"/>
    <p:sldId id="399" r:id="rId133"/>
    <p:sldId id="400" r:id="rId134"/>
    <p:sldId id="401" r:id="rId135"/>
    <p:sldId id="402" r:id="rId136"/>
    <p:sldId id="403" r:id="rId137"/>
    <p:sldId id="404" r:id="rId138"/>
    <p:sldId id="405" r:id="rId139"/>
    <p:sldId id="406" r:id="rId14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316" autoAdjust="0"/>
  </p:normalViewPr>
  <p:slideViewPr>
    <p:cSldViewPr>
      <p:cViewPr>
        <p:scale>
          <a:sx n="70" d="100"/>
          <a:sy n="70" d="100"/>
        </p:scale>
        <p:origin x="-1302" y="-96"/>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FB7594-ADF4-43FB-9F49-180579E45D40}" type="datetimeFigureOut">
              <a:rPr lang="es-EC" smtClean="0"/>
              <a:t>10/11/2015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D425FF-DED0-4027-BB4C-ABD86061F390}" type="slidenum">
              <a:rPr lang="es-EC" smtClean="0"/>
              <a:t>‹Nº›</a:t>
            </a:fld>
            <a:endParaRPr lang="es-EC"/>
          </a:p>
        </p:txBody>
      </p:sp>
    </p:spTree>
    <p:extLst>
      <p:ext uri="{BB962C8B-B14F-4D97-AF65-F5344CB8AC3E}">
        <p14:creationId xmlns:p14="http://schemas.microsoft.com/office/powerpoint/2010/main" val="920371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35</a:t>
            </a:fld>
            <a:endParaRPr lang="es-EC"/>
          </a:p>
        </p:txBody>
      </p:sp>
    </p:spTree>
    <p:extLst>
      <p:ext uri="{BB962C8B-B14F-4D97-AF65-F5344CB8AC3E}">
        <p14:creationId xmlns:p14="http://schemas.microsoft.com/office/powerpoint/2010/main" val="3893595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97</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98</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99</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100</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101</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102</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103</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104</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105</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106</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42</a:t>
            </a:fld>
            <a:endParaRPr lang="es-EC"/>
          </a:p>
        </p:txBody>
      </p:sp>
    </p:spTree>
    <p:extLst>
      <p:ext uri="{BB962C8B-B14F-4D97-AF65-F5344CB8AC3E}">
        <p14:creationId xmlns:p14="http://schemas.microsoft.com/office/powerpoint/2010/main" val="2253114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107</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108</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109</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110</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111</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112</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113</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114</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115</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117</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89</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118</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119</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120</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121</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122</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123</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124</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125</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126</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127</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91</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128</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129</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130</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132</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133</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134</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135</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136</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92</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93</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94</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95</a:t>
            </a:fld>
            <a:endParaRPr lang="es-EC"/>
          </a:p>
        </p:txBody>
      </p:sp>
    </p:spTree>
    <p:extLst>
      <p:ext uri="{BB962C8B-B14F-4D97-AF65-F5344CB8AC3E}">
        <p14:creationId xmlns:p14="http://schemas.microsoft.com/office/powerpoint/2010/main" val="287378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AD425FF-DED0-4027-BB4C-ABD86061F390}" type="slidenum">
              <a:rPr lang="es-EC" smtClean="0"/>
              <a:t>96</a:t>
            </a:fld>
            <a:endParaRPr lang="es-EC"/>
          </a:p>
        </p:txBody>
      </p:sp>
    </p:spTree>
    <p:extLst>
      <p:ext uri="{BB962C8B-B14F-4D97-AF65-F5344CB8AC3E}">
        <p14:creationId xmlns:p14="http://schemas.microsoft.com/office/powerpoint/2010/main" val="2873781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19" name="Footer Placeholder 18"/>
          <p:cNvSpPr>
            <a:spLocks noGrp="1"/>
          </p:cNvSpPr>
          <p:nvPr>
            <p:ph type="ftr" sz="quarter" idx="11"/>
          </p:nvPr>
        </p:nvSpPr>
        <p:spPr/>
        <p:txBody>
          <a:bodyPr/>
          <a:lstStyle/>
          <a:p>
            <a:endParaRPr lang="es-EC" dirty="0"/>
          </a:p>
        </p:txBody>
      </p:sp>
      <p:sp>
        <p:nvSpPr>
          <p:cNvPr id="27" name="Slide Number Placeholder 26"/>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B0A4F193-8228-4D9F-BF6E-EFD25DD3151B}" type="slidenum">
              <a:rPr lang="es-EC" smtClean="0"/>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9F92EBDE-B852-48C4-8D3C-307078985125}" type="datetimeFigureOut">
              <a:rPr lang="es-EC" smtClean="0"/>
              <a:t>10/11/2015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a:xfrm>
            <a:off x="8077200" y="6356350"/>
            <a:ext cx="609600" cy="365125"/>
          </a:xfrm>
        </p:spPr>
        <p:txBody>
          <a:bodyPr/>
          <a:lstStyle/>
          <a:p>
            <a:fld id="{B0A4F193-8228-4D9F-BF6E-EFD25DD3151B}" type="slidenum">
              <a:rPr lang="es-EC" smtClean="0"/>
              <a:t>‹Nº›</a:t>
            </a:fld>
            <a:endParaRPr lang="es-EC"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dirty="0"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F92EBDE-B852-48C4-8D3C-307078985125}" type="datetimeFigureOut">
              <a:rPr lang="es-EC" smtClean="0"/>
              <a:t>10/11/2015</a:t>
            </a:fld>
            <a:endParaRPr lang="es-EC"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0A4F193-8228-4D9F-BF6E-EFD25DD3151B}" type="slidenum">
              <a:rPr lang="es-EC" smtClean="0"/>
              <a:t>‹Nº›</a:t>
            </a:fld>
            <a:endParaRPr lang="es-EC"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39.emf"/><Relationship Id="rId4" Type="http://schemas.openxmlformats.org/officeDocument/2006/relationships/package" Target="../embeddings/Dibujo_de_Microsoft_Visio211.vsdx"/></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41.emf"/><Relationship Id="rId4" Type="http://schemas.openxmlformats.org/officeDocument/2006/relationships/package" Target="../embeddings/Dibujo_de_Microsoft_Visio322.vsdx"/></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400.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55.png"/><Relationship Id="rId4" Type="http://schemas.openxmlformats.org/officeDocument/2006/relationships/image" Target="../media/image154.png"/></Relationships>
</file>

<file path=ppt/slides/_rels/slide1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58.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60.png"/></Relationships>
</file>

<file path=ppt/slides/_rels/slide1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67.png"/></Relationships>
</file>

<file path=ppt/slides/_rels/slide1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image" Target="../media/image9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060.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70.png"/><Relationship Id="rId1" Type="http://schemas.openxmlformats.org/officeDocument/2006/relationships/slideLayout" Target="../slideLayouts/slideLayout2.xml"/><Relationship Id="rId4" Type="http://schemas.openxmlformats.org/officeDocument/2006/relationships/image" Target="../media/image1090.png"/></Relationships>
</file>

<file path=ppt/slides/_rels/slide7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476672"/>
            <a:ext cx="8136904" cy="1440160"/>
          </a:xfrm>
        </p:spPr>
        <p:txBody>
          <a:bodyPr>
            <a:normAutofit fontScale="90000"/>
          </a:bodyPr>
          <a:lstStyle/>
          <a:p>
            <a:pPr algn="ctr"/>
            <a:r>
              <a:rPr lang="es-EC" dirty="0" smtClean="0"/>
              <a:t>UNIVERSIDAD DE LAS FUERZAS ARMADAS - ESPE</a:t>
            </a:r>
            <a:endParaRPr lang="es-EC" dirty="0"/>
          </a:p>
        </p:txBody>
      </p:sp>
      <p:sp>
        <p:nvSpPr>
          <p:cNvPr id="3" name="2 Subtítulo"/>
          <p:cNvSpPr>
            <a:spLocks noGrp="1"/>
          </p:cNvSpPr>
          <p:nvPr>
            <p:ph type="subTitle" idx="1"/>
          </p:nvPr>
        </p:nvSpPr>
        <p:spPr>
          <a:xfrm>
            <a:off x="827584" y="4437112"/>
            <a:ext cx="7416824" cy="1656184"/>
          </a:xfrm>
        </p:spPr>
        <p:txBody>
          <a:bodyPr>
            <a:normAutofit fontScale="92500" lnSpcReduction="10000"/>
          </a:bodyPr>
          <a:lstStyle/>
          <a:p>
            <a:pPr algn="ctr"/>
            <a:r>
              <a:rPr lang="es-EC" dirty="0">
                <a:solidFill>
                  <a:schemeClr val="tx1">
                    <a:lumMod val="85000"/>
                  </a:schemeClr>
                </a:solidFill>
              </a:rPr>
              <a:t>ARMAS SANTAMARÍA ESTEBAN DANIEL</a:t>
            </a:r>
          </a:p>
          <a:p>
            <a:pPr algn="ctr"/>
            <a:r>
              <a:rPr lang="es-EC" dirty="0" smtClean="0">
                <a:solidFill>
                  <a:schemeClr val="tx1">
                    <a:lumMod val="85000"/>
                  </a:schemeClr>
                </a:solidFill>
              </a:rPr>
              <a:t>HERMOZA </a:t>
            </a:r>
            <a:r>
              <a:rPr lang="es-EC" dirty="0">
                <a:solidFill>
                  <a:schemeClr val="tx1">
                    <a:lumMod val="85000"/>
                  </a:schemeClr>
                </a:solidFill>
              </a:rPr>
              <a:t>AGUIRRE LUIS </a:t>
            </a:r>
            <a:r>
              <a:rPr lang="es-EC" dirty="0" smtClean="0">
                <a:solidFill>
                  <a:schemeClr val="tx1">
                    <a:lumMod val="85000"/>
                  </a:schemeClr>
                </a:solidFill>
              </a:rPr>
              <a:t>MIGUEL</a:t>
            </a:r>
          </a:p>
          <a:p>
            <a:pPr algn="ctr"/>
            <a:endParaRPr lang="es-EC" dirty="0">
              <a:solidFill>
                <a:schemeClr val="tx1">
                  <a:lumMod val="85000"/>
                </a:schemeClr>
              </a:solidFill>
            </a:endParaRPr>
          </a:p>
          <a:p>
            <a:pPr algn="ctr"/>
            <a:r>
              <a:rPr lang="es-EC" dirty="0" smtClean="0">
                <a:solidFill>
                  <a:schemeClr val="tx1">
                    <a:lumMod val="85000"/>
                  </a:schemeClr>
                </a:solidFill>
              </a:rPr>
              <a:t>DIRECTOR</a:t>
            </a:r>
            <a:r>
              <a:rPr lang="es-EC" dirty="0">
                <a:solidFill>
                  <a:schemeClr val="tx1">
                    <a:lumMod val="85000"/>
                  </a:schemeClr>
                </a:solidFill>
              </a:rPr>
              <a:t>: PHD. MARCO FLORES</a:t>
            </a:r>
          </a:p>
        </p:txBody>
      </p:sp>
      <p:sp>
        <p:nvSpPr>
          <p:cNvPr id="4" name="2 Subtítulo"/>
          <p:cNvSpPr txBox="1">
            <a:spLocks/>
          </p:cNvSpPr>
          <p:nvPr/>
        </p:nvSpPr>
        <p:spPr>
          <a:xfrm>
            <a:off x="467544" y="2492896"/>
            <a:ext cx="8136904" cy="1224136"/>
          </a:xfrm>
          <a:prstGeom prst="rect">
            <a:avLst/>
          </a:prstGeom>
        </p:spPr>
        <p:txBody>
          <a:bodyPr vert="horz" lIns="0" tIns="0" rIns="0" bIns="45720" rtlCol="0">
            <a:normAutofit/>
          </a:bodyPr>
          <a:lstStyle>
            <a:lvl1pPr marL="0" indent="0" algn="l" defTabSz="914400" rtl="0" eaLnBrk="1" latinLnBrk="0" hangingPunct="1">
              <a:lnSpc>
                <a:spcPct val="100000"/>
              </a:lnSpc>
              <a:spcBef>
                <a:spcPct val="20000"/>
              </a:spcBef>
              <a:spcAft>
                <a:spcPts val="600"/>
              </a:spcAft>
              <a:buFont typeface="Wingdings" pitchFamily="2" charset="2"/>
              <a:buNone/>
              <a:defRPr sz="2400" kern="1200" baseline="0">
                <a:solidFill>
                  <a:schemeClr val="tx1">
                    <a:tint val="75000"/>
                  </a:schemeClr>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Font typeface="Wingdings" pitchFamily="2"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FontTx/>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FontTx/>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FontTx/>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FontTx/>
              <a:buNone/>
              <a:defRPr sz="1400" kern="1200">
                <a:solidFill>
                  <a:schemeClr val="tx1">
                    <a:tint val="75000"/>
                  </a:schemeClr>
                </a:solidFill>
                <a:latin typeface="+mn-lt"/>
                <a:ea typeface="+mn-ea"/>
                <a:cs typeface="+mn-cs"/>
              </a:defRPr>
            </a:lvl9pPr>
          </a:lstStyle>
          <a:p>
            <a:pPr algn="ctr"/>
            <a:r>
              <a:rPr lang="es-EC" dirty="0" smtClean="0"/>
              <a:t>"DISEÑO E IMPLEMENTACIÓN DE UN SITEMA DE SEGUIMIENTO DE JUNTAS DE SOLDADURA, MEDIANTE BARRIDO DE SUPERFICIE, CON VISION ARTIFICIAL."</a:t>
            </a:r>
            <a:endParaRPr lang="es-EC" dirty="0"/>
          </a:p>
        </p:txBody>
      </p:sp>
    </p:spTree>
    <p:extLst>
      <p:ext uri="{BB962C8B-B14F-4D97-AF65-F5344CB8AC3E}">
        <p14:creationId xmlns:p14="http://schemas.microsoft.com/office/powerpoint/2010/main" val="3503958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Título"/>
          <p:cNvSpPr>
            <a:spLocks noGrp="1"/>
          </p:cNvSpPr>
          <p:nvPr>
            <p:ph type="title"/>
          </p:nvPr>
        </p:nvSpPr>
        <p:spPr>
          <a:xfrm>
            <a:off x="467544" y="762440"/>
            <a:ext cx="8363272" cy="794352"/>
          </a:xfrm>
        </p:spPr>
        <p:txBody>
          <a:bodyPr>
            <a:noAutofit/>
          </a:bodyPr>
          <a:lstStyle/>
          <a:p>
            <a:pPr algn="ctr"/>
            <a:r>
              <a:rPr lang="es-EC" sz="4000" dirty="0"/>
              <a:t>SISTEMA MECÁNICO DE </a:t>
            </a:r>
            <a:r>
              <a:rPr lang="es-EC" sz="4000" dirty="0" smtClean="0"/>
              <a:t>MOVIMIENTO</a:t>
            </a:r>
            <a:endParaRPr lang="es-EC" sz="3600" dirty="0"/>
          </a:p>
        </p:txBody>
      </p:sp>
      <p:sp>
        <p:nvSpPr>
          <p:cNvPr id="16" name="15 Marcador de texto"/>
          <p:cNvSpPr>
            <a:spLocks noGrp="1"/>
          </p:cNvSpPr>
          <p:nvPr>
            <p:ph type="body" idx="1"/>
          </p:nvPr>
        </p:nvSpPr>
        <p:spPr/>
        <p:txBody>
          <a:bodyPr/>
          <a:lstStyle/>
          <a:p>
            <a:pPr algn="ctr"/>
            <a:r>
              <a:rPr lang="es-EC" sz="2000" dirty="0" smtClean="0"/>
              <a:t>CARTESIANO</a:t>
            </a:r>
            <a:endParaRPr lang="es-EC" sz="2000" dirty="0"/>
          </a:p>
        </p:txBody>
      </p:sp>
      <p:sp>
        <p:nvSpPr>
          <p:cNvPr id="25" name="27 Marcador de texto"/>
          <p:cNvSpPr>
            <a:spLocks noGrp="1"/>
          </p:cNvSpPr>
          <p:nvPr>
            <p:ph type="body" idx="2"/>
          </p:nvPr>
        </p:nvSpPr>
        <p:spPr>
          <a:xfrm>
            <a:off x="4932040" y="2708920"/>
            <a:ext cx="3816424" cy="2736304"/>
          </a:xfrm>
        </p:spPr>
        <p:txBody>
          <a:bodyPr>
            <a:normAutofit/>
          </a:bodyPr>
          <a:lstStyle/>
          <a:p>
            <a:endParaRPr lang="es-EC" sz="2000" dirty="0" smtClean="0"/>
          </a:p>
          <a:p>
            <a:r>
              <a:rPr lang="es-EC" sz="2000" dirty="0" smtClean="0"/>
              <a:t>Movimientos cartesianos (X,Y,Z)</a:t>
            </a:r>
          </a:p>
          <a:p>
            <a:endParaRPr lang="es-EC" sz="2000" dirty="0"/>
          </a:p>
          <a:p>
            <a:r>
              <a:rPr lang="es-EC" sz="2000" dirty="0" smtClean="0"/>
              <a:t>Fácil fabricación.</a:t>
            </a:r>
            <a:endParaRPr lang="es-EC" sz="2000" dirty="0"/>
          </a:p>
          <a:p>
            <a:endParaRPr lang="es-EC" sz="2000" dirty="0" smtClean="0"/>
          </a:p>
          <a:p>
            <a:r>
              <a:rPr lang="es-EC" sz="2000" dirty="0" smtClean="0"/>
              <a:t>Costo reducido.</a:t>
            </a:r>
            <a:endParaRPr lang="es-EC" sz="2000" dirty="0"/>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395536" y="2394965"/>
            <a:ext cx="4176464" cy="384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4550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2681152510"/>
              </p:ext>
            </p:extLst>
          </p:nvPr>
        </p:nvGraphicFramePr>
        <p:xfrm>
          <a:off x="467544" y="2060848"/>
          <a:ext cx="8271298" cy="3384376"/>
        </p:xfrm>
        <a:graphic>
          <a:graphicData uri="http://schemas.openxmlformats.org/presentationml/2006/ole">
            <mc:AlternateContent xmlns:mc="http://schemas.openxmlformats.org/markup-compatibility/2006">
              <mc:Choice xmlns:v="urn:schemas-microsoft-com:vml" Requires="v">
                <p:oleObj spid="_x0000_s24601" r:id="rId4" imgW="6572310" imgH="2685969" progId="Visio.Drawing.15">
                  <p:embed/>
                </p:oleObj>
              </mc:Choice>
              <mc:Fallback>
                <p:oleObj r:id="rId4" imgW="6572310" imgH="2685969"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060848"/>
                        <a:ext cx="8271298" cy="3384376"/>
                      </a:xfrm>
                      <a:prstGeom prst="rect">
                        <a:avLst/>
                      </a:prstGeom>
                      <a:noFill/>
                    </p:spPr>
                  </p:pic>
                </p:oleObj>
              </mc:Fallback>
            </mc:AlternateContent>
          </a:graphicData>
        </a:graphic>
      </p:graphicFrame>
      <p:sp>
        <p:nvSpPr>
          <p:cNvPr id="9" name="8 Rectángulo"/>
          <p:cNvSpPr/>
          <p:nvPr/>
        </p:nvSpPr>
        <p:spPr>
          <a:xfrm>
            <a:off x="2358925" y="5877272"/>
            <a:ext cx="4229299" cy="369332"/>
          </a:xfrm>
          <a:prstGeom prst="rect">
            <a:avLst/>
          </a:prstGeom>
        </p:spPr>
        <p:txBody>
          <a:bodyPr wrap="none">
            <a:spAutoFit/>
          </a:bodyPr>
          <a:lstStyle/>
          <a:p>
            <a:r>
              <a:rPr lang="es-EC" b="1" dirty="0"/>
              <a:t>Algoritmo de detección para junta CG</a:t>
            </a:r>
          </a:p>
        </p:txBody>
      </p:sp>
    </p:spTree>
    <p:extLst>
      <p:ext uri="{BB962C8B-B14F-4D97-AF65-F5344CB8AC3E}">
        <p14:creationId xmlns:p14="http://schemas.microsoft.com/office/powerpoint/2010/main" val="14476364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44824"/>
            <a:ext cx="6974681" cy="3963531"/>
          </a:xfrm>
          <a:prstGeom prst="rect">
            <a:avLst/>
          </a:prstGeom>
          <a:noFill/>
          <a:ln>
            <a:noFill/>
          </a:ln>
        </p:spPr>
      </p:pic>
      <p:sp>
        <p:nvSpPr>
          <p:cNvPr id="6" name="5 Rectángulo"/>
          <p:cNvSpPr/>
          <p:nvPr/>
        </p:nvSpPr>
        <p:spPr>
          <a:xfrm>
            <a:off x="2627784" y="5949280"/>
            <a:ext cx="4222310" cy="369332"/>
          </a:xfrm>
          <a:prstGeom prst="rect">
            <a:avLst/>
          </a:prstGeom>
        </p:spPr>
        <p:txBody>
          <a:bodyPr wrap="none">
            <a:spAutoFit/>
          </a:bodyPr>
          <a:lstStyle/>
          <a:p>
            <a:r>
              <a:rPr lang="es-EC" b="1" dirty="0"/>
              <a:t>Localización del centro para junta CG</a:t>
            </a:r>
          </a:p>
        </p:txBody>
      </p:sp>
    </p:spTree>
    <p:extLst>
      <p:ext uri="{BB962C8B-B14F-4D97-AF65-F5344CB8AC3E}">
        <p14:creationId xmlns:p14="http://schemas.microsoft.com/office/powerpoint/2010/main" val="10092717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2 Objeto"/>
          <p:cNvGraphicFramePr>
            <a:graphicFrameLocks noChangeAspect="1"/>
          </p:cNvGraphicFramePr>
          <p:nvPr>
            <p:extLst>
              <p:ext uri="{D42A27DB-BD31-4B8C-83A1-F6EECF244321}">
                <p14:modId xmlns:p14="http://schemas.microsoft.com/office/powerpoint/2010/main" val="3775057059"/>
              </p:ext>
            </p:extLst>
          </p:nvPr>
        </p:nvGraphicFramePr>
        <p:xfrm>
          <a:off x="899592" y="1916832"/>
          <a:ext cx="7560840" cy="4067118"/>
        </p:xfrm>
        <a:graphic>
          <a:graphicData uri="http://schemas.openxmlformats.org/presentationml/2006/ole">
            <mc:AlternateContent xmlns:mc="http://schemas.openxmlformats.org/markup-compatibility/2006">
              <mc:Choice xmlns:v="urn:schemas-microsoft-com:vml" Requires="v">
                <p:oleObj spid="_x0000_s29721" r:id="rId4" imgW="6343565" imgH="3429108" progId="Visio.Drawing.15">
                  <p:embed/>
                </p:oleObj>
              </mc:Choice>
              <mc:Fallback>
                <p:oleObj r:id="rId4" imgW="6343565" imgH="3429108"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916832"/>
                        <a:ext cx="7560840" cy="4067118"/>
                      </a:xfrm>
                      <a:prstGeom prst="rect">
                        <a:avLst/>
                      </a:prstGeom>
                      <a:noFill/>
                    </p:spPr>
                  </p:pic>
                </p:oleObj>
              </mc:Fallback>
            </mc:AlternateContent>
          </a:graphicData>
        </a:graphic>
      </p:graphicFrame>
      <p:sp>
        <p:nvSpPr>
          <p:cNvPr id="5" name="4 Rectángulo"/>
          <p:cNvSpPr/>
          <p:nvPr/>
        </p:nvSpPr>
        <p:spPr>
          <a:xfrm>
            <a:off x="2483768" y="6093296"/>
            <a:ext cx="4362861" cy="369332"/>
          </a:xfrm>
          <a:prstGeom prst="rect">
            <a:avLst/>
          </a:prstGeom>
        </p:spPr>
        <p:txBody>
          <a:bodyPr wrap="none">
            <a:spAutoFit/>
          </a:bodyPr>
          <a:lstStyle/>
          <a:p>
            <a:r>
              <a:rPr lang="es-EC" b="1" dirty="0"/>
              <a:t>Algoritmo de detección para junta en L</a:t>
            </a:r>
          </a:p>
        </p:txBody>
      </p:sp>
    </p:spTree>
    <p:extLst>
      <p:ext uri="{BB962C8B-B14F-4D97-AF65-F5344CB8AC3E}">
        <p14:creationId xmlns:p14="http://schemas.microsoft.com/office/powerpoint/2010/main" val="3750128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grpSp>
        <p:nvGrpSpPr>
          <p:cNvPr id="12" name="11 Grupo"/>
          <p:cNvGrpSpPr/>
          <p:nvPr/>
        </p:nvGrpSpPr>
        <p:grpSpPr>
          <a:xfrm>
            <a:off x="971600" y="1854413"/>
            <a:ext cx="5760640" cy="4310891"/>
            <a:chOff x="1259632" y="1795202"/>
            <a:chExt cx="5760640" cy="4310891"/>
          </a:xfrm>
        </p:grpSpPr>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95202"/>
              <a:ext cx="5760640" cy="3794038"/>
            </a:xfrm>
            <a:prstGeom prst="rect">
              <a:avLst/>
            </a:prstGeom>
            <a:noFill/>
            <a:ln>
              <a:noFill/>
            </a:ln>
          </p:spPr>
        </p:pic>
        <p:sp>
          <p:nvSpPr>
            <p:cNvPr id="7" name="6 Rectángulo"/>
            <p:cNvSpPr/>
            <p:nvPr/>
          </p:nvSpPr>
          <p:spPr>
            <a:xfrm>
              <a:off x="2987824" y="5736761"/>
              <a:ext cx="2060949" cy="369332"/>
            </a:xfrm>
            <a:prstGeom prst="rect">
              <a:avLst/>
            </a:prstGeom>
          </p:spPr>
          <p:txBody>
            <a:bodyPr wrap="none">
              <a:spAutoFit/>
            </a:bodyPr>
            <a:lstStyle/>
            <a:p>
              <a:r>
                <a:rPr lang="es-EC" b="1" dirty="0"/>
                <a:t>Rotación ejes </a:t>
              </a:r>
              <a:r>
                <a:rPr lang="es-EC" b="1" dirty="0" smtClean="0"/>
                <a:t>X-Z</a:t>
              </a:r>
              <a:endParaRPr lang="es-EC" b="1" dirty="0"/>
            </a:p>
          </p:txBody>
        </p:sp>
      </p:grpSp>
      <mc:AlternateContent xmlns:mc="http://schemas.openxmlformats.org/markup-compatibility/2006" xmlns:a14="http://schemas.microsoft.com/office/drawing/2010/main">
        <mc:Choice Requires="a14">
          <p:sp>
            <p:nvSpPr>
              <p:cNvPr id="14" name="13 Rectángulo"/>
              <p:cNvSpPr/>
              <p:nvPr/>
            </p:nvSpPr>
            <p:spPr>
              <a:xfrm>
                <a:off x="5652120" y="4829548"/>
                <a:ext cx="2296975" cy="975716"/>
              </a:xfrm>
              <a:prstGeom prst="rect">
                <a:avLst/>
              </a:prstGeom>
            </p:spPr>
            <p:txBody>
              <a:bodyPr wrap="none">
                <a:spAutoFit/>
              </a:bodyPr>
              <a:lstStyle/>
              <a:p>
                <a:pPr>
                  <a:spcAft>
                    <a:spcPts val="1200"/>
                  </a:spcAft>
                </a:pPr>
                <a14:m>
                  <m:oMathPara xmlns:m="http://schemas.openxmlformats.org/officeDocument/2006/math">
                    <m:oMathParaPr>
                      <m:jc m:val="centerGroup"/>
                    </m:oMathParaPr>
                    <m:oMath xmlns:m="http://schemas.openxmlformats.org/officeDocument/2006/math">
                      <m:r>
                        <a:rPr lang="es-EC" i="1">
                          <a:latin typeface="Cambria Math"/>
                        </a:rPr>
                        <m:t>𝑥</m:t>
                      </m:r>
                      <m:r>
                        <a:rPr lang="es-EC" i="1">
                          <a:latin typeface="Cambria Math"/>
                        </a:rPr>
                        <m:t>=</m:t>
                      </m:r>
                      <m:sSup>
                        <m:sSupPr>
                          <m:ctrlPr>
                            <a:rPr lang="es-EC" i="1">
                              <a:latin typeface="Cambria Math"/>
                            </a:rPr>
                          </m:ctrlPr>
                        </m:sSupPr>
                        <m:e>
                          <m:r>
                            <a:rPr lang="es-EC" i="1">
                              <a:latin typeface="Cambria Math"/>
                            </a:rPr>
                            <m:t>𝑥</m:t>
                          </m:r>
                        </m:e>
                        <m:sup>
                          <m:r>
                            <a:rPr lang="es-EC" i="1">
                              <a:latin typeface="Cambria Math"/>
                            </a:rPr>
                            <m:t>′</m:t>
                          </m:r>
                        </m:sup>
                      </m:sSup>
                      <m:r>
                        <a:rPr lang="es-EC" i="1">
                          <a:latin typeface="Cambria Math"/>
                        </a:rPr>
                        <m:t>𝑐𝑜𝑠</m:t>
                      </m:r>
                      <m:r>
                        <a:rPr lang="es-EC" i="1">
                          <a:latin typeface="Cambria Math"/>
                        </a:rPr>
                        <m:t>𝜃</m:t>
                      </m:r>
                      <m:r>
                        <a:rPr lang="es-EC" i="1">
                          <a:latin typeface="Cambria Math"/>
                        </a:rPr>
                        <m:t>−</m:t>
                      </m:r>
                      <m:sSup>
                        <m:sSupPr>
                          <m:ctrlPr>
                            <a:rPr lang="es-EC" i="1">
                              <a:latin typeface="Cambria Math"/>
                            </a:rPr>
                          </m:ctrlPr>
                        </m:sSupPr>
                        <m:e>
                          <m:r>
                            <a:rPr lang="es-EC" i="1">
                              <a:latin typeface="Cambria Math"/>
                            </a:rPr>
                            <m:t>𝑧</m:t>
                          </m:r>
                        </m:e>
                        <m:sup>
                          <m:r>
                            <a:rPr lang="es-EC" i="1">
                              <a:latin typeface="Cambria Math"/>
                            </a:rPr>
                            <m:t>′</m:t>
                          </m:r>
                        </m:sup>
                      </m:sSup>
                      <m:r>
                        <a:rPr lang="es-EC" i="1">
                          <a:latin typeface="Cambria Math"/>
                        </a:rPr>
                        <m:t>𝑠𝑒𝑛</m:t>
                      </m:r>
                      <m:r>
                        <a:rPr lang="es-EC" i="1">
                          <a:latin typeface="Cambria Math"/>
                        </a:rPr>
                        <m:t>𝜃</m:t>
                      </m:r>
                    </m:oMath>
                  </m:oMathPara>
                </a14:m>
                <a:endParaRPr lang="es-EC" dirty="0" smtClean="0"/>
              </a:p>
              <a:p>
                <a:pPr>
                  <a:spcAft>
                    <a:spcPts val="1200"/>
                  </a:spcAft>
                </a:pPr>
                <a14:m>
                  <m:oMathPara xmlns:m="http://schemas.openxmlformats.org/officeDocument/2006/math">
                    <m:oMathParaPr>
                      <m:jc m:val="centerGroup"/>
                    </m:oMathParaPr>
                    <m:oMath xmlns:m="http://schemas.openxmlformats.org/officeDocument/2006/math">
                      <m:r>
                        <a:rPr lang="es-EC" i="1">
                          <a:latin typeface="Cambria Math"/>
                        </a:rPr>
                        <m:t>𝑧</m:t>
                      </m:r>
                      <m:r>
                        <a:rPr lang="es-EC" i="1">
                          <a:latin typeface="Cambria Math"/>
                        </a:rPr>
                        <m:t>=</m:t>
                      </m:r>
                      <m:sSup>
                        <m:sSupPr>
                          <m:ctrlPr>
                            <a:rPr lang="es-EC" i="1">
                              <a:latin typeface="Cambria Math"/>
                            </a:rPr>
                          </m:ctrlPr>
                        </m:sSupPr>
                        <m:e>
                          <m:r>
                            <a:rPr lang="es-EC" i="1">
                              <a:latin typeface="Cambria Math"/>
                            </a:rPr>
                            <m:t>𝑥</m:t>
                          </m:r>
                        </m:e>
                        <m:sup>
                          <m:r>
                            <a:rPr lang="es-EC" i="1">
                              <a:latin typeface="Cambria Math"/>
                            </a:rPr>
                            <m:t>′</m:t>
                          </m:r>
                        </m:sup>
                      </m:sSup>
                      <m:r>
                        <a:rPr lang="es-EC" i="1">
                          <a:latin typeface="Cambria Math"/>
                        </a:rPr>
                        <m:t>𝑠𝑒𝑛</m:t>
                      </m:r>
                      <m:r>
                        <a:rPr lang="es-EC" i="1">
                          <a:latin typeface="Cambria Math"/>
                        </a:rPr>
                        <m:t>𝜃</m:t>
                      </m:r>
                      <m:r>
                        <a:rPr lang="es-EC" i="1">
                          <a:latin typeface="Cambria Math"/>
                        </a:rPr>
                        <m:t>+</m:t>
                      </m:r>
                      <m:sSup>
                        <m:sSupPr>
                          <m:ctrlPr>
                            <a:rPr lang="es-EC" i="1">
                              <a:latin typeface="Cambria Math"/>
                            </a:rPr>
                          </m:ctrlPr>
                        </m:sSupPr>
                        <m:e>
                          <m:r>
                            <a:rPr lang="es-EC" i="1">
                              <a:latin typeface="Cambria Math"/>
                            </a:rPr>
                            <m:t>𝑧</m:t>
                          </m:r>
                        </m:e>
                        <m:sup>
                          <m:r>
                            <a:rPr lang="es-EC" i="1">
                              <a:latin typeface="Cambria Math"/>
                            </a:rPr>
                            <m:t>′</m:t>
                          </m:r>
                        </m:sup>
                      </m:sSup>
                      <m:r>
                        <a:rPr lang="es-EC" i="1">
                          <a:latin typeface="Cambria Math"/>
                        </a:rPr>
                        <m:t>𝑐𝑜𝑠</m:t>
                      </m:r>
                      <m:r>
                        <a:rPr lang="es-EC" i="1">
                          <a:latin typeface="Cambria Math"/>
                        </a:rPr>
                        <m:t>𝜃</m:t>
                      </m:r>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5652120" y="4829548"/>
                <a:ext cx="2296975" cy="975716"/>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0092717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51" y="1845249"/>
            <a:ext cx="7172249" cy="4104031"/>
          </a:xfrm>
          <a:prstGeom prst="rect">
            <a:avLst/>
          </a:prstGeom>
          <a:noFill/>
          <a:ln>
            <a:noFill/>
          </a:ln>
        </p:spPr>
      </p:pic>
      <p:sp>
        <p:nvSpPr>
          <p:cNvPr id="6" name="5 Rectángulo"/>
          <p:cNvSpPr/>
          <p:nvPr/>
        </p:nvSpPr>
        <p:spPr>
          <a:xfrm>
            <a:off x="2411760" y="6084004"/>
            <a:ext cx="4430252" cy="369332"/>
          </a:xfrm>
          <a:prstGeom prst="rect">
            <a:avLst/>
          </a:prstGeom>
        </p:spPr>
        <p:txBody>
          <a:bodyPr wrap="none">
            <a:spAutoFit/>
          </a:bodyPr>
          <a:lstStyle/>
          <a:p>
            <a:r>
              <a:rPr lang="es-EC" b="1" dirty="0"/>
              <a:t> Localización del centro para junta en L</a:t>
            </a:r>
          </a:p>
        </p:txBody>
      </p:sp>
    </p:spTree>
    <p:extLst>
      <p:ext uri="{BB962C8B-B14F-4D97-AF65-F5344CB8AC3E}">
        <p14:creationId xmlns:p14="http://schemas.microsoft.com/office/powerpoint/2010/main" val="17763750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grpSp>
        <p:nvGrpSpPr>
          <p:cNvPr id="7" name="3100 Grupo"/>
          <p:cNvGrpSpPr/>
          <p:nvPr/>
        </p:nvGrpSpPr>
        <p:grpSpPr>
          <a:xfrm>
            <a:off x="971600" y="1844824"/>
            <a:ext cx="7200800" cy="4176464"/>
            <a:chOff x="0" y="0"/>
            <a:chExt cx="4856671" cy="2734574"/>
          </a:xfrm>
        </p:grpSpPr>
        <p:pic>
          <p:nvPicPr>
            <p:cNvPr id="11" name="10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6671" cy="2734574"/>
            </a:xfrm>
            <a:prstGeom prst="rect">
              <a:avLst/>
            </a:prstGeom>
            <a:noFill/>
            <a:ln>
              <a:noFill/>
            </a:ln>
          </p:spPr>
        </p:pic>
        <p:grpSp>
          <p:nvGrpSpPr>
            <p:cNvPr id="12" name="3099 Grupo"/>
            <p:cNvGrpSpPr/>
            <p:nvPr/>
          </p:nvGrpSpPr>
          <p:grpSpPr>
            <a:xfrm>
              <a:off x="1155939" y="1276696"/>
              <a:ext cx="2043380" cy="1043250"/>
              <a:chOff x="0" y="-14"/>
              <a:chExt cx="2043380" cy="1043250"/>
            </a:xfrm>
          </p:grpSpPr>
          <p:cxnSp>
            <p:nvCxnSpPr>
              <p:cNvPr id="13" name="3096 Conector recto de flecha"/>
              <p:cNvCxnSpPr/>
              <p:nvPr/>
            </p:nvCxnSpPr>
            <p:spPr>
              <a:xfrm>
                <a:off x="0" y="776377"/>
                <a:ext cx="1906438" cy="254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3097 Conector recto"/>
              <p:cNvCxnSpPr/>
              <p:nvPr/>
            </p:nvCxnSpPr>
            <p:spPr>
              <a:xfrm flipH="1">
                <a:off x="1863100" y="-14"/>
                <a:ext cx="180280" cy="104325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 name="3098 Rectángulo"/>
              <p:cNvSpPr/>
              <p:nvPr/>
            </p:nvSpPr>
            <p:spPr>
              <a:xfrm>
                <a:off x="267369" y="99782"/>
                <a:ext cx="1525712" cy="647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b="1" dirty="0">
                    <a:solidFill>
                      <a:srgbClr val="000000"/>
                    </a:solidFill>
                    <a:effectLst/>
                    <a:ea typeface="Times New Roman"/>
                    <a:cs typeface="Times New Roman"/>
                  </a:rPr>
                  <a:t>Compensación de la antorcha en el eje Y</a:t>
                </a:r>
                <a:endParaRPr lang="es-EC" dirty="0">
                  <a:effectLst/>
                  <a:ea typeface="Times New Roman"/>
                  <a:cs typeface="Times New Roman"/>
                </a:endParaRPr>
              </a:p>
            </p:txBody>
          </p:sp>
        </p:grpSp>
      </p:grpSp>
      <p:sp>
        <p:nvSpPr>
          <p:cNvPr id="2" name="1 Rectángulo"/>
          <p:cNvSpPr/>
          <p:nvPr/>
        </p:nvSpPr>
        <p:spPr>
          <a:xfrm>
            <a:off x="1835696" y="6165304"/>
            <a:ext cx="5207505" cy="369332"/>
          </a:xfrm>
          <a:prstGeom prst="rect">
            <a:avLst/>
          </a:prstGeom>
        </p:spPr>
        <p:txBody>
          <a:bodyPr wrap="square">
            <a:spAutoFit/>
          </a:bodyPr>
          <a:lstStyle/>
          <a:p>
            <a:pPr algn="ctr"/>
            <a:r>
              <a:rPr lang="es-EC" b="1" dirty="0"/>
              <a:t>Distancia de desfase entre antorcha y laser</a:t>
            </a:r>
          </a:p>
        </p:txBody>
      </p:sp>
    </p:spTree>
    <p:extLst>
      <p:ext uri="{BB962C8B-B14F-4D97-AF65-F5344CB8AC3E}">
        <p14:creationId xmlns:p14="http://schemas.microsoft.com/office/powerpoint/2010/main" val="30356920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grpSp>
        <p:nvGrpSpPr>
          <p:cNvPr id="5" name="4 Grupo"/>
          <p:cNvGrpSpPr/>
          <p:nvPr/>
        </p:nvGrpSpPr>
        <p:grpSpPr>
          <a:xfrm>
            <a:off x="975552" y="1916832"/>
            <a:ext cx="7412872" cy="4752528"/>
            <a:chOff x="975552" y="1916832"/>
            <a:chExt cx="7412872" cy="4752528"/>
          </a:xfrm>
        </p:grpSpPr>
        <p:grpSp>
          <p:nvGrpSpPr>
            <p:cNvPr id="16" name="3117 Grupo"/>
            <p:cNvGrpSpPr>
              <a:grpSpLocks noChangeAspect="1"/>
            </p:cNvGrpSpPr>
            <p:nvPr/>
          </p:nvGrpSpPr>
          <p:grpSpPr>
            <a:xfrm>
              <a:off x="975552" y="1916832"/>
              <a:ext cx="7412872" cy="4176102"/>
              <a:chOff x="0" y="0"/>
              <a:chExt cx="4600575" cy="2590800"/>
            </a:xfrm>
          </p:grpSpPr>
          <p:pic>
            <p:nvPicPr>
              <p:cNvPr id="19" name="1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00575" cy="2590800"/>
              </a:xfrm>
              <a:prstGeom prst="rect">
                <a:avLst/>
              </a:prstGeom>
              <a:noFill/>
              <a:ln>
                <a:noFill/>
              </a:ln>
            </p:spPr>
          </p:pic>
          <p:grpSp>
            <p:nvGrpSpPr>
              <p:cNvPr id="20" name="3114 Grupo"/>
              <p:cNvGrpSpPr/>
              <p:nvPr/>
            </p:nvGrpSpPr>
            <p:grpSpPr>
              <a:xfrm>
                <a:off x="1819275" y="533400"/>
                <a:ext cx="1343025" cy="590550"/>
                <a:chOff x="0" y="0"/>
                <a:chExt cx="1343025" cy="590550"/>
              </a:xfrm>
            </p:grpSpPr>
            <p:cxnSp>
              <p:nvCxnSpPr>
                <p:cNvPr id="24" name="3111 Conector recto de flecha"/>
                <p:cNvCxnSpPr/>
                <p:nvPr/>
              </p:nvCxnSpPr>
              <p:spPr>
                <a:xfrm flipH="1" flipV="1">
                  <a:off x="219075" y="0"/>
                  <a:ext cx="133350" cy="3619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3112 Cuadro de texto"/>
                <p:cNvSpPr txBox="1"/>
                <p:nvPr/>
              </p:nvSpPr>
              <p:spPr>
                <a:xfrm>
                  <a:off x="0" y="323850"/>
                  <a:ext cx="1343025"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500" dirty="0">
                      <a:effectLst/>
                      <a:ea typeface="Times New Roman"/>
                      <a:cs typeface="Times New Roman"/>
                    </a:rPr>
                    <a:t>Trayectoria original</a:t>
                  </a:r>
                </a:p>
              </p:txBody>
            </p:sp>
          </p:grpSp>
          <p:grpSp>
            <p:nvGrpSpPr>
              <p:cNvPr id="21" name="3115 Grupo"/>
              <p:cNvGrpSpPr/>
              <p:nvPr/>
            </p:nvGrpSpPr>
            <p:grpSpPr>
              <a:xfrm>
                <a:off x="1609725" y="38100"/>
                <a:ext cx="1618686" cy="342900"/>
                <a:chOff x="0" y="0"/>
                <a:chExt cx="1618686" cy="342900"/>
              </a:xfrm>
            </p:grpSpPr>
            <p:cxnSp>
              <p:nvCxnSpPr>
                <p:cNvPr id="22" name="3104 Conector recto de flecha"/>
                <p:cNvCxnSpPr/>
                <p:nvPr/>
              </p:nvCxnSpPr>
              <p:spPr>
                <a:xfrm flipH="1">
                  <a:off x="0" y="123825"/>
                  <a:ext cx="247650" cy="219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3113 Cuadro de texto"/>
                <p:cNvSpPr txBox="1"/>
                <p:nvPr/>
              </p:nvSpPr>
              <p:spPr>
                <a:xfrm>
                  <a:off x="171450" y="0"/>
                  <a:ext cx="1447236"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500" dirty="0">
                      <a:effectLst/>
                      <a:ea typeface="Times New Roman"/>
                      <a:cs typeface="Times New Roman"/>
                    </a:rPr>
                    <a:t>Trayectoria corregida</a:t>
                  </a:r>
                </a:p>
              </p:txBody>
            </p:sp>
          </p:grpSp>
        </p:grpSp>
        <p:sp>
          <p:nvSpPr>
            <p:cNvPr id="3" name="2 Rectángulo"/>
            <p:cNvSpPr/>
            <p:nvPr/>
          </p:nvSpPr>
          <p:spPr>
            <a:xfrm>
              <a:off x="2483768" y="6300028"/>
              <a:ext cx="4043992" cy="369332"/>
            </a:xfrm>
            <a:prstGeom prst="rect">
              <a:avLst/>
            </a:prstGeom>
          </p:spPr>
          <p:txBody>
            <a:bodyPr wrap="none">
              <a:spAutoFit/>
            </a:bodyPr>
            <a:lstStyle/>
            <a:p>
              <a:r>
                <a:rPr lang="es-EC" b="1" dirty="0"/>
                <a:t>Corrección de trayectoria en el eje X</a:t>
              </a:r>
            </a:p>
          </p:txBody>
        </p:sp>
      </p:grpSp>
    </p:spTree>
    <p:extLst>
      <p:ext uri="{BB962C8B-B14F-4D97-AF65-F5344CB8AC3E}">
        <p14:creationId xmlns:p14="http://schemas.microsoft.com/office/powerpoint/2010/main" val="38127842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grpSp>
        <p:nvGrpSpPr>
          <p:cNvPr id="6" name="5 Grupo"/>
          <p:cNvGrpSpPr/>
          <p:nvPr/>
        </p:nvGrpSpPr>
        <p:grpSpPr>
          <a:xfrm>
            <a:off x="827584" y="1772816"/>
            <a:ext cx="7419292" cy="4693637"/>
            <a:chOff x="969132" y="1831707"/>
            <a:chExt cx="7419292" cy="4693637"/>
          </a:xfrm>
        </p:grpSpPr>
        <p:grpSp>
          <p:nvGrpSpPr>
            <p:cNvPr id="9" name="3124 Grupo"/>
            <p:cNvGrpSpPr>
              <a:grpSpLocks noChangeAspect="1"/>
            </p:cNvGrpSpPr>
            <p:nvPr/>
          </p:nvGrpSpPr>
          <p:grpSpPr>
            <a:xfrm>
              <a:off x="969132" y="1831707"/>
              <a:ext cx="7419292" cy="4189581"/>
              <a:chOff x="0" y="0"/>
              <a:chExt cx="4591050" cy="2590800"/>
            </a:xfrm>
          </p:grpSpPr>
          <p:pic>
            <p:nvPicPr>
              <p:cNvPr id="11" name="10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1050" cy="2590800"/>
              </a:xfrm>
              <a:prstGeom prst="rect">
                <a:avLst/>
              </a:prstGeom>
              <a:noFill/>
              <a:ln>
                <a:noFill/>
              </a:ln>
            </p:spPr>
          </p:pic>
          <p:grpSp>
            <p:nvGrpSpPr>
              <p:cNvPr id="12" name="3123 Grupo"/>
              <p:cNvGrpSpPr/>
              <p:nvPr/>
            </p:nvGrpSpPr>
            <p:grpSpPr>
              <a:xfrm>
                <a:off x="2066925" y="542925"/>
                <a:ext cx="1641475" cy="533400"/>
                <a:chOff x="0" y="0"/>
                <a:chExt cx="1641475" cy="533400"/>
              </a:xfrm>
            </p:grpSpPr>
            <p:sp>
              <p:nvSpPr>
                <p:cNvPr id="17" name="3118 Cuadro de texto"/>
                <p:cNvSpPr txBox="1"/>
                <p:nvPr/>
              </p:nvSpPr>
              <p:spPr>
                <a:xfrm>
                  <a:off x="114300" y="0"/>
                  <a:ext cx="152717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500" dirty="0">
                      <a:effectLst/>
                      <a:ea typeface="Times New Roman"/>
                      <a:cs typeface="Times New Roman"/>
                    </a:rPr>
                    <a:t>Trayectoria corregida</a:t>
                  </a:r>
                </a:p>
              </p:txBody>
            </p:sp>
            <p:cxnSp>
              <p:nvCxnSpPr>
                <p:cNvPr id="18" name="3120 Conector recto de flecha"/>
                <p:cNvCxnSpPr/>
                <p:nvPr/>
              </p:nvCxnSpPr>
              <p:spPr>
                <a:xfrm flipH="1">
                  <a:off x="0" y="209550"/>
                  <a:ext cx="200024" cy="323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3122 Grupo"/>
              <p:cNvGrpSpPr/>
              <p:nvPr/>
            </p:nvGrpSpPr>
            <p:grpSpPr>
              <a:xfrm>
                <a:off x="1343025" y="1314450"/>
                <a:ext cx="1703070" cy="471805"/>
                <a:chOff x="0" y="0"/>
                <a:chExt cx="1703070" cy="471805"/>
              </a:xfrm>
            </p:grpSpPr>
            <p:sp>
              <p:nvSpPr>
                <p:cNvPr id="14" name="3119 Cuadro de texto"/>
                <p:cNvSpPr txBox="1"/>
                <p:nvPr/>
              </p:nvSpPr>
              <p:spPr>
                <a:xfrm>
                  <a:off x="285750" y="190500"/>
                  <a:ext cx="1417320"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500">
                      <a:effectLst/>
                      <a:ea typeface="Times New Roman"/>
                      <a:cs typeface="Times New Roman"/>
                    </a:rPr>
                    <a:t>Trayectoria original</a:t>
                  </a:r>
                </a:p>
              </p:txBody>
            </p:sp>
            <p:cxnSp>
              <p:nvCxnSpPr>
                <p:cNvPr id="15" name="3121 Conector recto de flecha"/>
                <p:cNvCxnSpPr/>
                <p:nvPr/>
              </p:nvCxnSpPr>
              <p:spPr>
                <a:xfrm flipH="1" flipV="1">
                  <a:off x="0" y="0"/>
                  <a:ext cx="342900" cy="2952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1 Rectángulo"/>
            <p:cNvSpPr/>
            <p:nvPr/>
          </p:nvSpPr>
          <p:spPr>
            <a:xfrm>
              <a:off x="2627784" y="6156012"/>
              <a:ext cx="4025013" cy="369332"/>
            </a:xfrm>
            <a:prstGeom prst="rect">
              <a:avLst/>
            </a:prstGeom>
          </p:spPr>
          <p:txBody>
            <a:bodyPr wrap="none">
              <a:spAutoFit/>
            </a:bodyPr>
            <a:lstStyle/>
            <a:p>
              <a:r>
                <a:rPr lang="es-EC" b="1" dirty="0"/>
                <a:t>Corrección de trayectoria en el eje Z</a:t>
              </a:r>
            </a:p>
          </p:txBody>
        </p:sp>
      </p:grpSp>
    </p:spTree>
    <p:extLst>
      <p:ext uri="{BB962C8B-B14F-4D97-AF65-F5344CB8AC3E}">
        <p14:creationId xmlns:p14="http://schemas.microsoft.com/office/powerpoint/2010/main" val="21976532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404664"/>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grpSp>
        <p:nvGrpSpPr>
          <p:cNvPr id="26" name="89 Grupo"/>
          <p:cNvGrpSpPr/>
          <p:nvPr/>
        </p:nvGrpSpPr>
        <p:grpSpPr>
          <a:xfrm>
            <a:off x="1259632" y="2228052"/>
            <a:ext cx="6697483" cy="3360492"/>
            <a:chOff x="0" y="0"/>
            <a:chExt cx="5391150" cy="2705100"/>
          </a:xfrm>
        </p:grpSpPr>
        <p:pic>
          <p:nvPicPr>
            <p:cNvPr id="48" name="4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91150" cy="2705100"/>
            </a:xfrm>
            <a:prstGeom prst="rect">
              <a:avLst/>
            </a:prstGeom>
            <a:noFill/>
            <a:ln>
              <a:noFill/>
            </a:ln>
          </p:spPr>
        </p:pic>
        <p:grpSp>
          <p:nvGrpSpPr>
            <p:cNvPr id="49" name="88 Grupo"/>
            <p:cNvGrpSpPr/>
            <p:nvPr/>
          </p:nvGrpSpPr>
          <p:grpSpPr>
            <a:xfrm>
              <a:off x="47625" y="114300"/>
              <a:ext cx="5302057" cy="2564766"/>
              <a:chOff x="0" y="0"/>
              <a:chExt cx="5302057" cy="2564766"/>
            </a:xfrm>
          </p:grpSpPr>
          <p:sp>
            <p:nvSpPr>
              <p:cNvPr id="50" name="69 Rectángulo"/>
              <p:cNvSpPr/>
              <p:nvPr/>
            </p:nvSpPr>
            <p:spPr>
              <a:xfrm>
                <a:off x="0" y="0"/>
                <a:ext cx="2052000" cy="12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1" name="70 Rectángulo"/>
              <p:cNvSpPr/>
              <p:nvPr/>
            </p:nvSpPr>
            <p:spPr>
              <a:xfrm>
                <a:off x="2103681" y="5610"/>
                <a:ext cx="2051685" cy="1295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2" name="71 Rectángulo"/>
              <p:cNvSpPr/>
              <p:nvPr/>
            </p:nvSpPr>
            <p:spPr>
              <a:xfrm>
                <a:off x="4212972" y="0"/>
                <a:ext cx="1089085" cy="1295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3" name="72 Rectángulo"/>
              <p:cNvSpPr/>
              <p:nvPr/>
            </p:nvSpPr>
            <p:spPr>
              <a:xfrm>
                <a:off x="11220" y="1492211"/>
                <a:ext cx="791014" cy="828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4" name="73 Rectángulo"/>
              <p:cNvSpPr/>
              <p:nvPr/>
            </p:nvSpPr>
            <p:spPr>
              <a:xfrm>
                <a:off x="847011" y="1492115"/>
                <a:ext cx="1256495" cy="82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5" name="74 Rectángulo"/>
              <p:cNvSpPr/>
              <p:nvPr/>
            </p:nvSpPr>
            <p:spPr>
              <a:xfrm>
                <a:off x="2190217" y="1492115"/>
                <a:ext cx="885640" cy="871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6" name="82 Rectángulo"/>
              <p:cNvSpPr/>
              <p:nvPr/>
            </p:nvSpPr>
            <p:spPr>
              <a:xfrm>
                <a:off x="3180555" y="1381126"/>
                <a:ext cx="2120530" cy="11836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pSp>
      <p:grpSp>
        <p:nvGrpSpPr>
          <p:cNvPr id="27" name="105 Grupo"/>
          <p:cNvGrpSpPr/>
          <p:nvPr/>
        </p:nvGrpSpPr>
        <p:grpSpPr>
          <a:xfrm>
            <a:off x="2478432" y="1589085"/>
            <a:ext cx="494564" cy="792792"/>
            <a:chOff x="0" y="0"/>
            <a:chExt cx="398100" cy="638175"/>
          </a:xfrm>
        </p:grpSpPr>
        <p:cxnSp>
          <p:nvCxnSpPr>
            <p:cNvPr id="46" name="103 Conector recto de flecha"/>
            <p:cNvCxnSpPr/>
            <p:nvPr/>
          </p:nvCxnSpPr>
          <p:spPr>
            <a:xfrm flipH="1">
              <a:off x="0" y="276225"/>
              <a:ext cx="56515" cy="3619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104 Elipse"/>
            <p:cNvSpPr/>
            <p:nvPr/>
          </p:nvSpPr>
          <p:spPr>
            <a:xfrm>
              <a:off x="38100" y="0"/>
              <a:ext cx="360000" cy="3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500">
                  <a:solidFill>
                    <a:srgbClr val="000000"/>
                  </a:solidFill>
                  <a:effectLst/>
                  <a:latin typeface="Cambria Math" pitchFamily="18" charset="0"/>
                  <a:ea typeface="Cambria Math" pitchFamily="18" charset="0"/>
                  <a:cs typeface="Times New Roman"/>
                </a:rPr>
                <a:t>1</a:t>
              </a:r>
              <a:endParaRPr lang="es-EC" sz="1500">
                <a:effectLst/>
                <a:latin typeface="Cambria Math" pitchFamily="18" charset="0"/>
                <a:ea typeface="Cambria Math" pitchFamily="18" charset="0"/>
                <a:cs typeface="Times New Roman"/>
              </a:endParaRPr>
            </a:p>
          </p:txBody>
        </p:sp>
      </p:grpSp>
      <p:grpSp>
        <p:nvGrpSpPr>
          <p:cNvPr id="28" name="106 Grupo"/>
          <p:cNvGrpSpPr/>
          <p:nvPr/>
        </p:nvGrpSpPr>
        <p:grpSpPr>
          <a:xfrm>
            <a:off x="5093527" y="1589085"/>
            <a:ext cx="493828" cy="792792"/>
            <a:chOff x="0" y="0"/>
            <a:chExt cx="398100" cy="638175"/>
          </a:xfrm>
        </p:grpSpPr>
        <p:cxnSp>
          <p:nvCxnSpPr>
            <p:cNvPr id="44" name="107 Conector recto de flecha"/>
            <p:cNvCxnSpPr/>
            <p:nvPr/>
          </p:nvCxnSpPr>
          <p:spPr>
            <a:xfrm flipH="1">
              <a:off x="0" y="276225"/>
              <a:ext cx="56515" cy="3619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108 Elipse"/>
            <p:cNvSpPr/>
            <p:nvPr/>
          </p:nvSpPr>
          <p:spPr>
            <a:xfrm>
              <a:off x="38100" y="0"/>
              <a:ext cx="360000" cy="3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500">
                  <a:solidFill>
                    <a:srgbClr val="000000"/>
                  </a:solidFill>
                  <a:effectLst/>
                  <a:latin typeface="Cambria Math" pitchFamily="18" charset="0"/>
                  <a:ea typeface="Cambria Math" pitchFamily="18" charset="0"/>
                  <a:cs typeface="Times New Roman"/>
                </a:rPr>
                <a:t>2</a:t>
              </a:r>
              <a:endParaRPr lang="es-EC" sz="1500">
                <a:effectLst/>
                <a:latin typeface="Cambria Math" pitchFamily="18" charset="0"/>
                <a:ea typeface="Cambria Math" pitchFamily="18" charset="0"/>
                <a:cs typeface="Times New Roman"/>
              </a:endParaRPr>
            </a:p>
          </p:txBody>
        </p:sp>
      </p:grpSp>
      <p:grpSp>
        <p:nvGrpSpPr>
          <p:cNvPr id="29" name="109 Grupo"/>
          <p:cNvGrpSpPr/>
          <p:nvPr/>
        </p:nvGrpSpPr>
        <p:grpSpPr>
          <a:xfrm>
            <a:off x="7164303" y="1589085"/>
            <a:ext cx="494564" cy="792792"/>
            <a:chOff x="0" y="0"/>
            <a:chExt cx="398100" cy="638175"/>
          </a:xfrm>
        </p:grpSpPr>
        <p:cxnSp>
          <p:nvCxnSpPr>
            <p:cNvPr id="42" name="110 Conector recto de flecha"/>
            <p:cNvCxnSpPr/>
            <p:nvPr/>
          </p:nvCxnSpPr>
          <p:spPr>
            <a:xfrm flipH="1">
              <a:off x="0" y="276225"/>
              <a:ext cx="56515" cy="3619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111 Elipse"/>
            <p:cNvSpPr/>
            <p:nvPr/>
          </p:nvSpPr>
          <p:spPr>
            <a:xfrm>
              <a:off x="38100" y="0"/>
              <a:ext cx="360000" cy="3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500">
                  <a:solidFill>
                    <a:srgbClr val="000000"/>
                  </a:solidFill>
                  <a:effectLst/>
                  <a:latin typeface="Cambria Math" pitchFamily="18" charset="0"/>
                  <a:ea typeface="Cambria Math" pitchFamily="18" charset="0"/>
                  <a:cs typeface="Times New Roman"/>
                </a:rPr>
                <a:t>3</a:t>
              </a:r>
              <a:endParaRPr lang="es-EC" sz="1500">
                <a:effectLst/>
                <a:latin typeface="Cambria Math" pitchFamily="18" charset="0"/>
                <a:ea typeface="Cambria Math" pitchFamily="18" charset="0"/>
                <a:cs typeface="Times New Roman"/>
              </a:endParaRPr>
            </a:p>
          </p:txBody>
        </p:sp>
      </p:grpSp>
      <p:grpSp>
        <p:nvGrpSpPr>
          <p:cNvPr id="30" name="115 Grupo"/>
          <p:cNvGrpSpPr/>
          <p:nvPr/>
        </p:nvGrpSpPr>
        <p:grpSpPr>
          <a:xfrm>
            <a:off x="1736184" y="5263460"/>
            <a:ext cx="634864" cy="889035"/>
            <a:chOff x="40701" y="262192"/>
            <a:chExt cx="511035" cy="715648"/>
          </a:xfrm>
        </p:grpSpPr>
        <p:cxnSp>
          <p:nvCxnSpPr>
            <p:cNvPr id="40" name="113 Conector recto de flecha"/>
            <p:cNvCxnSpPr>
              <a:stCxn id="41" idx="0"/>
            </p:cNvCxnSpPr>
            <p:nvPr/>
          </p:nvCxnSpPr>
          <p:spPr>
            <a:xfrm flipH="1" flipV="1">
              <a:off x="40701" y="262192"/>
              <a:ext cx="331035" cy="35564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114 Elipse"/>
            <p:cNvSpPr/>
            <p:nvPr/>
          </p:nvSpPr>
          <p:spPr>
            <a:xfrm>
              <a:off x="191736" y="617840"/>
              <a:ext cx="360000" cy="3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500">
                  <a:solidFill>
                    <a:srgbClr val="000000"/>
                  </a:solidFill>
                  <a:effectLst/>
                  <a:latin typeface="Cambria Math" pitchFamily="18" charset="0"/>
                  <a:ea typeface="Cambria Math" pitchFamily="18" charset="0"/>
                  <a:cs typeface="Times New Roman"/>
                </a:rPr>
                <a:t>4</a:t>
              </a:r>
              <a:endParaRPr lang="es-EC" sz="1500">
                <a:effectLst/>
                <a:latin typeface="Cambria Math" pitchFamily="18" charset="0"/>
                <a:ea typeface="Cambria Math" pitchFamily="18" charset="0"/>
                <a:cs typeface="Times New Roman"/>
              </a:endParaRPr>
            </a:p>
          </p:txBody>
        </p:sp>
      </p:grpSp>
      <p:grpSp>
        <p:nvGrpSpPr>
          <p:cNvPr id="31" name="116 Grupo"/>
          <p:cNvGrpSpPr/>
          <p:nvPr/>
        </p:nvGrpSpPr>
        <p:grpSpPr>
          <a:xfrm>
            <a:off x="3168370" y="5252191"/>
            <a:ext cx="562723" cy="913113"/>
            <a:chOff x="21967" y="253121"/>
            <a:chExt cx="452965" cy="735030"/>
          </a:xfrm>
        </p:grpSpPr>
        <p:cxnSp>
          <p:nvCxnSpPr>
            <p:cNvPr id="38" name="117 Conector recto de flecha"/>
            <p:cNvCxnSpPr>
              <a:stCxn id="39" idx="0"/>
            </p:cNvCxnSpPr>
            <p:nvPr/>
          </p:nvCxnSpPr>
          <p:spPr>
            <a:xfrm flipH="1" flipV="1">
              <a:off x="21967" y="253121"/>
              <a:ext cx="272965" cy="3750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118 Elipse"/>
            <p:cNvSpPr/>
            <p:nvPr/>
          </p:nvSpPr>
          <p:spPr>
            <a:xfrm>
              <a:off x="114932" y="628151"/>
              <a:ext cx="360000" cy="3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500">
                  <a:solidFill>
                    <a:srgbClr val="000000"/>
                  </a:solidFill>
                  <a:effectLst/>
                  <a:latin typeface="Cambria Math" pitchFamily="18" charset="0"/>
                  <a:ea typeface="Cambria Math" pitchFamily="18" charset="0"/>
                  <a:cs typeface="Times New Roman"/>
                </a:rPr>
                <a:t>5</a:t>
              </a:r>
              <a:endParaRPr lang="es-EC" sz="1500">
                <a:effectLst/>
                <a:latin typeface="Cambria Math" pitchFamily="18" charset="0"/>
                <a:ea typeface="Cambria Math" pitchFamily="18" charset="0"/>
                <a:cs typeface="Times New Roman"/>
              </a:endParaRPr>
            </a:p>
          </p:txBody>
        </p:sp>
      </p:grpSp>
      <p:grpSp>
        <p:nvGrpSpPr>
          <p:cNvPr id="32" name="119 Grupo"/>
          <p:cNvGrpSpPr/>
          <p:nvPr/>
        </p:nvGrpSpPr>
        <p:grpSpPr>
          <a:xfrm>
            <a:off x="4531112" y="5308979"/>
            <a:ext cx="562413" cy="843530"/>
            <a:chOff x="166500" y="270403"/>
            <a:chExt cx="452966" cy="679380"/>
          </a:xfrm>
        </p:grpSpPr>
        <p:cxnSp>
          <p:nvCxnSpPr>
            <p:cNvPr id="36" name="122 Conector recto de flecha"/>
            <p:cNvCxnSpPr>
              <a:stCxn id="37" idx="0"/>
            </p:cNvCxnSpPr>
            <p:nvPr/>
          </p:nvCxnSpPr>
          <p:spPr>
            <a:xfrm flipH="1" flipV="1">
              <a:off x="166500" y="270403"/>
              <a:ext cx="272965" cy="31938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1024 Elipse"/>
            <p:cNvSpPr/>
            <p:nvPr/>
          </p:nvSpPr>
          <p:spPr>
            <a:xfrm>
              <a:off x="259466" y="589783"/>
              <a:ext cx="360000" cy="3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500">
                  <a:solidFill>
                    <a:srgbClr val="000000"/>
                  </a:solidFill>
                  <a:effectLst/>
                  <a:latin typeface="Cambria Math" pitchFamily="18" charset="0"/>
                  <a:ea typeface="Cambria Math" pitchFamily="18" charset="0"/>
                  <a:cs typeface="Times New Roman"/>
                </a:rPr>
                <a:t>6</a:t>
              </a:r>
              <a:endParaRPr lang="es-EC" sz="1500">
                <a:effectLst/>
                <a:latin typeface="Cambria Math" pitchFamily="18" charset="0"/>
                <a:ea typeface="Cambria Math" pitchFamily="18" charset="0"/>
                <a:cs typeface="Times New Roman"/>
              </a:endParaRPr>
            </a:p>
          </p:txBody>
        </p:sp>
      </p:grpSp>
      <p:grpSp>
        <p:nvGrpSpPr>
          <p:cNvPr id="33" name="1025 Grupo"/>
          <p:cNvGrpSpPr/>
          <p:nvPr/>
        </p:nvGrpSpPr>
        <p:grpSpPr>
          <a:xfrm>
            <a:off x="6167993" y="5551342"/>
            <a:ext cx="993650" cy="613953"/>
            <a:chOff x="-449805" y="275001"/>
            <a:chExt cx="800282" cy="494479"/>
          </a:xfrm>
        </p:grpSpPr>
        <p:cxnSp>
          <p:nvCxnSpPr>
            <p:cNvPr id="34" name="1026 Conector recto de flecha"/>
            <p:cNvCxnSpPr>
              <a:stCxn id="35" idx="1"/>
            </p:cNvCxnSpPr>
            <p:nvPr/>
          </p:nvCxnSpPr>
          <p:spPr>
            <a:xfrm flipH="1" flipV="1">
              <a:off x="-449805" y="275001"/>
              <a:ext cx="493003" cy="18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1027 Elipse"/>
            <p:cNvSpPr/>
            <p:nvPr/>
          </p:nvSpPr>
          <p:spPr>
            <a:xfrm>
              <a:off x="-9523" y="409480"/>
              <a:ext cx="360000" cy="3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500">
                  <a:solidFill>
                    <a:srgbClr val="000000"/>
                  </a:solidFill>
                  <a:effectLst/>
                  <a:latin typeface="Cambria Math" pitchFamily="18" charset="0"/>
                  <a:ea typeface="Cambria Math" pitchFamily="18" charset="0"/>
                  <a:cs typeface="Times New Roman"/>
                </a:rPr>
                <a:t>7</a:t>
              </a:r>
              <a:endParaRPr lang="es-EC" sz="1500">
                <a:effectLst/>
                <a:latin typeface="Cambria Math" pitchFamily="18" charset="0"/>
                <a:ea typeface="Cambria Math" pitchFamily="18" charset="0"/>
                <a:cs typeface="Times New Roman"/>
              </a:endParaRPr>
            </a:p>
          </p:txBody>
        </p:sp>
      </p:grpSp>
    </p:spTree>
    <p:extLst>
      <p:ext uri="{BB962C8B-B14F-4D97-AF65-F5344CB8AC3E}">
        <p14:creationId xmlns:p14="http://schemas.microsoft.com/office/powerpoint/2010/main" val="9603140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18864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grpSp>
        <p:nvGrpSpPr>
          <p:cNvPr id="3" name="2 Grupo"/>
          <p:cNvGrpSpPr/>
          <p:nvPr/>
        </p:nvGrpSpPr>
        <p:grpSpPr>
          <a:xfrm>
            <a:off x="755576" y="1340768"/>
            <a:ext cx="7723112" cy="5184022"/>
            <a:chOff x="827584" y="1413330"/>
            <a:chExt cx="7723112" cy="5184022"/>
          </a:xfrm>
        </p:grpSpPr>
        <p:pic>
          <p:nvPicPr>
            <p:cNvPr id="57" name="56 Imagen"/>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13330"/>
              <a:ext cx="7723112" cy="4823982"/>
            </a:xfrm>
            <a:prstGeom prst="rect">
              <a:avLst/>
            </a:prstGeom>
            <a:noFill/>
            <a:ln>
              <a:noFill/>
            </a:ln>
          </p:spPr>
        </p:pic>
        <p:sp>
          <p:nvSpPr>
            <p:cNvPr id="2" name="1 Rectángulo"/>
            <p:cNvSpPr/>
            <p:nvPr/>
          </p:nvSpPr>
          <p:spPr>
            <a:xfrm>
              <a:off x="1547664" y="6228020"/>
              <a:ext cx="6120680" cy="369332"/>
            </a:xfrm>
            <a:prstGeom prst="rect">
              <a:avLst/>
            </a:prstGeom>
          </p:spPr>
          <p:txBody>
            <a:bodyPr wrap="square">
              <a:spAutoFit/>
            </a:bodyPr>
            <a:lstStyle/>
            <a:p>
              <a:pPr algn="ctr"/>
              <a:r>
                <a:rPr lang="es-EC" b="1" dirty="0"/>
                <a:t>Visualización captura y procesamiento de imagen</a:t>
              </a:r>
            </a:p>
          </p:txBody>
        </p:sp>
      </p:grpSp>
    </p:spTree>
    <p:extLst>
      <p:ext uri="{BB962C8B-B14F-4D97-AF65-F5344CB8AC3E}">
        <p14:creationId xmlns:p14="http://schemas.microsoft.com/office/powerpoint/2010/main" val="1850192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Título"/>
          <p:cNvSpPr>
            <a:spLocks noGrp="1"/>
          </p:cNvSpPr>
          <p:nvPr>
            <p:ph type="title"/>
          </p:nvPr>
        </p:nvSpPr>
        <p:spPr>
          <a:xfrm>
            <a:off x="35496" y="476672"/>
            <a:ext cx="8928992" cy="648072"/>
          </a:xfrm>
        </p:spPr>
        <p:txBody>
          <a:bodyPr>
            <a:noAutofit/>
          </a:bodyPr>
          <a:lstStyle/>
          <a:p>
            <a:pPr marL="457200" indent="-457200" algn="ctr"/>
            <a:r>
              <a:rPr lang="es-EC" sz="3200" dirty="0"/>
              <a:t>MEDICIÓN DEL POSICIONAMIENTO DE LA JUNTA</a:t>
            </a:r>
          </a:p>
        </p:txBody>
      </p:sp>
      <p:grpSp>
        <p:nvGrpSpPr>
          <p:cNvPr id="5" name="4 Grupo"/>
          <p:cNvGrpSpPr/>
          <p:nvPr/>
        </p:nvGrpSpPr>
        <p:grpSpPr>
          <a:xfrm>
            <a:off x="1259632" y="2204864"/>
            <a:ext cx="6984776" cy="4104456"/>
            <a:chOff x="1456561" y="2348880"/>
            <a:chExt cx="2797741" cy="1841500"/>
          </a:xfrm>
        </p:grpSpPr>
        <p:pic>
          <p:nvPicPr>
            <p:cNvPr id="10" name="9 Imagen"/>
            <p:cNvPicPr/>
            <p:nvPr/>
          </p:nvPicPr>
          <p:blipFill rotWithShape="1">
            <a:blip r:embed="rId2"/>
            <a:srcRect l="52704" t="26773" r="14393" b="10897"/>
            <a:stretch/>
          </p:blipFill>
          <p:spPr bwMode="auto">
            <a:xfrm>
              <a:off x="2524836" y="2348880"/>
              <a:ext cx="1729466" cy="1841500"/>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2"/>
            <a:srcRect l="14934" t="26773" r="66893" b="10897"/>
            <a:stretch/>
          </p:blipFill>
          <p:spPr bwMode="auto">
            <a:xfrm>
              <a:off x="1456561" y="2348880"/>
              <a:ext cx="955199" cy="1841500"/>
            </a:xfrm>
            <a:prstGeom prst="rect">
              <a:avLst/>
            </a:prstGeom>
            <a:ln>
              <a:noFill/>
            </a:ln>
            <a:extLst>
              <a:ext uri="{53640926-AAD7-44D8-BBD7-CCE9431645EC}">
                <a14:shadowObscured xmlns:a14="http://schemas.microsoft.com/office/drawing/2010/main"/>
              </a:ext>
            </a:extLst>
          </p:spPr>
        </p:pic>
      </p:grpSp>
      <p:sp>
        <p:nvSpPr>
          <p:cNvPr id="14" name="27 Marcador de texto"/>
          <p:cNvSpPr>
            <a:spLocks noGrp="1"/>
          </p:cNvSpPr>
          <p:nvPr>
            <p:ph type="body" idx="2"/>
          </p:nvPr>
        </p:nvSpPr>
        <p:spPr>
          <a:xfrm>
            <a:off x="467544" y="1412776"/>
            <a:ext cx="6408712" cy="648072"/>
          </a:xfrm>
        </p:spPr>
        <p:txBody>
          <a:bodyPr>
            <a:normAutofit/>
          </a:bodyPr>
          <a:lstStyle/>
          <a:p>
            <a:pPr marL="0" indent="0">
              <a:buNone/>
            </a:pPr>
            <a:r>
              <a:rPr lang="es-EC" sz="2000" dirty="0"/>
              <a:t>Es fundamental obtener las medidas de la junta a soldar</a:t>
            </a:r>
          </a:p>
        </p:txBody>
      </p:sp>
    </p:spTree>
    <p:extLst>
      <p:ext uri="{BB962C8B-B14F-4D97-AF65-F5344CB8AC3E}">
        <p14:creationId xmlns:p14="http://schemas.microsoft.com/office/powerpoint/2010/main" val="19081045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18864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12776"/>
            <a:ext cx="7056784" cy="4464496"/>
          </a:xfrm>
          <a:prstGeom prst="rect">
            <a:avLst/>
          </a:prstGeom>
          <a:noFill/>
          <a:ln>
            <a:noFill/>
          </a:ln>
        </p:spPr>
      </p:pic>
      <p:sp>
        <p:nvSpPr>
          <p:cNvPr id="5" name="4 Rectángulo"/>
          <p:cNvSpPr/>
          <p:nvPr/>
        </p:nvSpPr>
        <p:spPr>
          <a:xfrm>
            <a:off x="2593511" y="5877272"/>
            <a:ext cx="4100994" cy="369332"/>
          </a:xfrm>
          <a:prstGeom prst="rect">
            <a:avLst/>
          </a:prstGeom>
        </p:spPr>
        <p:txBody>
          <a:bodyPr wrap="none">
            <a:spAutoFit/>
          </a:bodyPr>
          <a:lstStyle/>
          <a:p>
            <a:r>
              <a:rPr lang="es-EC" b="1" dirty="0"/>
              <a:t>Visualización de la trayectoria en 2D</a:t>
            </a:r>
          </a:p>
        </p:txBody>
      </p:sp>
    </p:spTree>
    <p:extLst>
      <p:ext uri="{BB962C8B-B14F-4D97-AF65-F5344CB8AC3E}">
        <p14:creationId xmlns:p14="http://schemas.microsoft.com/office/powerpoint/2010/main" val="38180810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620688"/>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grpSp>
        <p:nvGrpSpPr>
          <p:cNvPr id="3" name="2 Grupo"/>
          <p:cNvGrpSpPr/>
          <p:nvPr/>
        </p:nvGrpSpPr>
        <p:grpSpPr>
          <a:xfrm>
            <a:off x="359024" y="1979548"/>
            <a:ext cx="8496944" cy="4257764"/>
            <a:chOff x="359024" y="1268760"/>
            <a:chExt cx="8496944" cy="4257764"/>
          </a:xfrm>
        </p:grpSpPr>
        <p:sp>
          <p:nvSpPr>
            <p:cNvPr id="2" name="1 Rectángulo"/>
            <p:cNvSpPr/>
            <p:nvPr/>
          </p:nvSpPr>
          <p:spPr>
            <a:xfrm>
              <a:off x="3193883" y="5157192"/>
              <a:ext cx="2575705" cy="369332"/>
            </a:xfrm>
            <a:prstGeom prst="rect">
              <a:avLst/>
            </a:prstGeom>
          </p:spPr>
          <p:txBody>
            <a:bodyPr wrap="none">
              <a:spAutoFit/>
            </a:bodyPr>
            <a:lstStyle/>
            <a:p>
              <a:r>
                <a:rPr lang="es-EC" b="1" dirty="0" smtClean="0"/>
                <a:t>Paleta </a:t>
              </a:r>
              <a:r>
                <a:rPr lang="es-EC" b="1" dirty="0"/>
                <a:t>de propiedades</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24" y="1268760"/>
              <a:ext cx="849694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45856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620688"/>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988840"/>
            <a:ext cx="2977464" cy="3492218"/>
          </a:xfrm>
          <a:prstGeom prst="rect">
            <a:avLst/>
          </a:prstGeom>
          <a:noFill/>
          <a:ln>
            <a:noFill/>
          </a:ln>
        </p:spPr>
      </p:pic>
      <p:sp>
        <p:nvSpPr>
          <p:cNvPr id="5" name="4 Rectángulo"/>
          <p:cNvSpPr/>
          <p:nvPr/>
        </p:nvSpPr>
        <p:spPr>
          <a:xfrm>
            <a:off x="2851099" y="5661248"/>
            <a:ext cx="2945037" cy="369332"/>
          </a:xfrm>
          <a:prstGeom prst="rect">
            <a:avLst/>
          </a:prstGeom>
        </p:spPr>
        <p:txBody>
          <a:bodyPr wrap="none">
            <a:spAutoFit/>
          </a:bodyPr>
          <a:lstStyle/>
          <a:p>
            <a:r>
              <a:rPr lang="es-EC" b="1" dirty="0"/>
              <a:t>Controles de movimiento</a:t>
            </a:r>
          </a:p>
        </p:txBody>
      </p:sp>
    </p:spTree>
    <p:extLst>
      <p:ext uri="{BB962C8B-B14F-4D97-AF65-F5344CB8AC3E}">
        <p14:creationId xmlns:p14="http://schemas.microsoft.com/office/powerpoint/2010/main" val="18216584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18864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48" y="1268760"/>
            <a:ext cx="8316416" cy="478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195736" y="6165304"/>
            <a:ext cx="4661212" cy="369332"/>
          </a:xfrm>
          <a:prstGeom prst="rect">
            <a:avLst/>
          </a:prstGeom>
        </p:spPr>
        <p:txBody>
          <a:bodyPr wrap="none">
            <a:spAutoFit/>
          </a:bodyPr>
          <a:lstStyle/>
          <a:p>
            <a:pPr lvl="0"/>
            <a:r>
              <a:rPr lang="es-EC" b="1" dirty="0"/>
              <a:t>Control de modo e ingreso de parámetros</a:t>
            </a:r>
            <a:endParaRPr lang="es-EC" dirty="0"/>
          </a:p>
        </p:txBody>
      </p:sp>
    </p:spTree>
    <p:extLst>
      <p:ext uri="{BB962C8B-B14F-4D97-AF65-F5344CB8AC3E}">
        <p14:creationId xmlns:p14="http://schemas.microsoft.com/office/powerpoint/2010/main" val="850595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18864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19508"/>
            <a:ext cx="3312368" cy="2952328"/>
          </a:xfrm>
          <a:prstGeom prst="rect">
            <a:avLst/>
          </a:prstGeom>
          <a:noFill/>
          <a:ln>
            <a:noFill/>
          </a:ln>
        </p:spPr>
      </p:pic>
      <p:pic>
        <p:nvPicPr>
          <p:cNvPr id="9" name="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522" y="1556792"/>
            <a:ext cx="4163031" cy="2340000"/>
          </a:xfrm>
          <a:prstGeom prst="rect">
            <a:avLst/>
          </a:prstGeom>
        </p:spPr>
      </p:pic>
      <p:pic>
        <p:nvPicPr>
          <p:cNvPr id="11" name="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982" y="3861048"/>
            <a:ext cx="4163340" cy="2340000"/>
          </a:xfrm>
          <a:prstGeom prst="rect">
            <a:avLst/>
          </a:prstGeom>
        </p:spPr>
      </p:pic>
      <p:sp>
        <p:nvSpPr>
          <p:cNvPr id="3" name="2 Rectángulo"/>
          <p:cNvSpPr/>
          <p:nvPr/>
        </p:nvSpPr>
        <p:spPr>
          <a:xfrm>
            <a:off x="251520" y="4571836"/>
            <a:ext cx="3909660" cy="369332"/>
          </a:xfrm>
          <a:prstGeom prst="rect">
            <a:avLst/>
          </a:prstGeom>
        </p:spPr>
        <p:txBody>
          <a:bodyPr wrap="none">
            <a:spAutoFit/>
          </a:bodyPr>
          <a:lstStyle/>
          <a:p>
            <a:r>
              <a:rPr lang="es-EC" b="1" dirty="0"/>
              <a:t>Visualización de la posición actual</a:t>
            </a:r>
          </a:p>
        </p:txBody>
      </p:sp>
      <p:sp>
        <p:nvSpPr>
          <p:cNvPr id="5" name="4 Rectángulo"/>
          <p:cNvSpPr/>
          <p:nvPr/>
        </p:nvSpPr>
        <p:spPr>
          <a:xfrm>
            <a:off x="3131840" y="6300028"/>
            <a:ext cx="5951076" cy="369332"/>
          </a:xfrm>
          <a:prstGeom prst="rect">
            <a:avLst/>
          </a:prstGeom>
        </p:spPr>
        <p:txBody>
          <a:bodyPr wrap="square">
            <a:spAutoFit/>
          </a:bodyPr>
          <a:lstStyle/>
          <a:p>
            <a:pPr algn="ctr"/>
            <a:r>
              <a:rPr lang="es-EC" b="1" dirty="0"/>
              <a:t>Aplicación instalada en un dispositivo Android</a:t>
            </a:r>
          </a:p>
        </p:txBody>
      </p:sp>
    </p:spTree>
    <p:extLst>
      <p:ext uri="{BB962C8B-B14F-4D97-AF65-F5344CB8AC3E}">
        <p14:creationId xmlns:p14="http://schemas.microsoft.com/office/powerpoint/2010/main" val="26353947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18864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t>
            </a:r>
            <a:r>
              <a:rPr lang="es-EC" sz="4400" dirty="0" smtClean="0"/>
              <a:t>HMI</a:t>
            </a:r>
          </a:p>
        </p:txBody>
      </p:sp>
      <p:pic>
        <p:nvPicPr>
          <p:cNvPr id="12" name="11 Imagen"/>
          <p:cNvPicPr/>
          <p:nvPr/>
        </p:nvPicPr>
        <p:blipFill>
          <a:blip r:embed="rId3">
            <a:extLst>
              <a:ext uri="{28A0092B-C50C-407E-A947-70E740481C1C}">
                <a14:useLocalDpi xmlns:a14="http://schemas.microsoft.com/office/drawing/2010/main" val="0"/>
              </a:ext>
            </a:extLst>
          </a:blip>
          <a:srcRect/>
          <a:stretch>
            <a:fillRect/>
          </a:stretch>
        </p:blipFill>
        <p:spPr bwMode="auto">
          <a:xfrm>
            <a:off x="902575" y="1340768"/>
            <a:ext cx="7344816" cy="4320480"/>
          </a:xfrm>
          <a:prstGeom prst="rect">
            <a:avLst/>
          </a:prstGeom>
          <a:noFill/>
          <a:ln>
            <a:noFill/>
          </a:ln>
        </p:spPr>
      </p:pic>
      <p:sp>
        <p:nvSpPr>
          <p:cNvPr id="2" name="1 Rectángulo"/>
          <p:cNvSpPr/>
          <p:nvPr/>
        </p:nvSpPr>
        <p:spPr>
          <a:xfrm>
            <a:off x="2555776" y="5877272"/>
            <a:ext cx="4235903" cy="369332"/>
          </a:xfrm>
          <a:prstGeom prst="rect">
            <a:avLst/>
          </a:prstGeom>
        </p:spPr>
        <p:txBody>
          <a:bodyPr wrap="none">
            <a:spAutoFit/>
          </a:bodyPr>
          <a:lstStyle/>
          <a:p>
            <a:r>
              <a:rPr lang="es-EC" b="1" dirty="0"/>
              <a:t>Visualización de la reconstrucción 3D</a:t>
            </a:r>
          </a:p>
        </p:txBody>
      </p:sp>
    </p:spTree>
    <p:extLst>
      <p:ext uri="{BB962C8B-B14F-4D97-AF65-F5344CB8AC3E}">
        <p14:creationId xmlns:p14="http://schemas.microsoft.com/office/powerpoint/2010/main" val="39920055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395536" y="2276872"/>
            <a:ext cx="8424936" cy="2232248"/>
          </a:xfrm>
        </p:spPr>
        <p:txBody>
          <a:bodyPr>
            <a:noAutofit/>
          </a:bodyPr>
          <a:lstStyle/>
          <a:p>
            <a:pPr algn="ctr"/>
            <a:r>
              <a:rPr lang="es-EC" sz="6000" dirty="0" smtClean="0"/>
              <a:t>PRUEBAS </a:t>
            </a:r>
            <a:r>
              <a:rPr lang="es-EC" sz="6000" dirty="0"/>
              <a:t>Y PUESTA A PUNTO</a:t>
            </a:r>
          </a:p>
        </p:txBody>
      </p:sp>
    </p:spTree>
    <p:extLst>
      <p:ext uri="{BB962C8B-B14F-4D97-AF65-F5344CB8AC3E}">
        <p14:creationId xmlns:p14="http://schemas.microsoft.com/office/powerpoint/2010/main" val="2478958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188640"/>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CALIBRACIÓN </a:t>
            </a:r>
            <a:r>
              <a:rPr lang="es-EC" sz="4400" dirty="0"/>
              <a:t>DE LA </a:t>
            </a:r>
            <a:r>
              <a:rPr lang="es-EC" sz="4400" dirty="0" smtClean="0"/>
              <a:t>CÁMARA</a:t>
            </a:r>
          </a:p>
          <a:p>
            <a:pPr algn="ctr"/>
            <a:r>
              <a:rPr lang="es-EC" sz="3600" dirty="0"/>
              <a:t>C</a:t>
            </a:r>
            <a:r>
              <a:rPr lang="es-EC" sz="3600" dirty="0" smtClean="0"/>
              <a:t>orrección </a:t>
            </a:r>
            <a:r>
              <a:rPr lang="es-EC" sz="3600" dirty="0"/>
              <a:t>tangencial y </a:t>
            </a:r>
            <a:r>
              <a:rPr lang="es-EC" sz="3600" dirty="0" smtClean="0"/>
              <a:t>radial</a:t>
            </a:r>
          </a:p>
        </p:txBody>
      </p:sp>
      <p:pic>
        <p:nvPicPr>
          <p:cNvPr id="11" name="10 Imagen" descr="A found chess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20888"/>
            <a:ext cx="3846269" cy="2880000"/>
          </a:xfrm>
          <a:prstGeom prst="rect">
            <a:avLst/>
          </a:prstGeom>
          <a:noFill/>
          <a:ln>
            <a:noFill/>
          </a:ln>
        </p:spPr>
      </p:pic>
      <p:pic>
        <p:nvPicPr>
          <p:cNvPr id="13" name="12 Imagen" descr="Distortion removal for File Lis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449612"/>
            <a:ext cx="3869721" cy="2880000"/>
          </a:xfrm>
          <a:prstGeom prst="rect">
            <a:avLst/>
          </a:prstGeom>
          <a:noFill/>
          <a:ln>
            <a:noFill/>
          </a:ln>
        </p:spPr>
      </p:pic>
      <p:sp>
        <p:nvSpPr>
          <p:cNvPr id="3" name="2 Rectángulo"/>
          <p:cNvSpPr/>
          <p:nvPr/>
        </p:nvSpPr>
        <p:spPr>
          <a:xfrm>
            <a:off x="1612536" y="5591937"/>
            <a:ext cx="1725922" cy="369332"/>
          </a:xfrm>
          <a:prstGeom prst="rect">
            <a:avLst/>
          </a:prstGeom>
        </p:spPr>
        <p:txBody>
          <a:bodyPr wrap="none">
            <a:spAutoFit/>
          </a:bodyPr>
          <a:lstStyle/>
          <a:p>
            <a:r>
              <a:rPr lang="es-EC" b="1" dirty="0"/>
              <a:t>S</a:t>
            </a:r>
            <a:r>
              <a:rPr lang="es-EC" b="1" dirty="0" smtClean="0"/>
              <a:t>in </a:t>
            </a:r>
            <a:r>
              <a:rPr lang="es-EC" b="1" dirty="0"/>
              <a:t>corrección</a:t>
            </a:r>
            <a:endParaRPr lang="es-EC" dirty="0"/>
          </a:p>
        </p:txBody>
      </p:sp>
      <p:sp>
        <p:nvSpPr>
          <p:cNvPr id="5" name="4 Rectángulo"/>
          <p:cNvSpPr/>
          <p:nvPr/>
        </p:nvSpPr>
        <p:spPr>
          <a:xfrm>
            <a:off x="5764575" y="5601752"/>
            <a:ext cx="1814471" cy="369332"/>
          </a:xfrm>
          <a:prstGeom prst="rect">
            <a:avLst/>
          </a:prstGeom>
        </p:spPr>
        <p:txBody>
          <a:bodyPr wrap="none">
            <a:spAutoFit/>
          </a:bodyPr>
          <a:lstStyle/>
          <a:p>
            <a:r>
              <a:rPr lang="es-EC" b="1" dirty="0"/>
              <a:t>C</a:t>
            </a:r>
            <a:r>
              <a:rPr lang="es-EC" b="1" dirty="0" smtClean="0"/>
              <a:t>on </a:t>
            </a:r>
            <a:r>
              <a:rPr lang="es-EC" b="1" dirty="0"/>
              <a:t>corrección</a:t>
            </a:r>
            <a:endParaRPr lang="es-EC" dirty="0"/>
          </a:p>
        </p:txBody>
      </p:sp>
    </p:spTree>
    <p:extLst>
      <p:ext uri="{BB962C8B-B14F-4D97-AF65-F5344CB8AC3E}">
        <p14:creationId xmlns:p14="http://schemas.microsoft.com/office/powerpoint/2010/main" val="9873041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188640"/>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CALIBRACIÓN </a:t>
            </a:r>
            <a:r>
              <a:rPr lang="es-EC" sz="4400" dirty="0"/>
              <a:t>DE LA </a:t>
            </a:r>
            <a:r>
              <a:rPr lang="es-EC" sz="4400" dirty="0" smtClean="0"/>
              <a:t>CÁMARA</a:t>
            </a:r>
          </a:p>
          <a:p>
            <a:pPr algn="ctr"/>
            <a:r>
              <a:rPr lang="es-EC" sz="3600" dirty="0"/>
              <a:t>C</a:t>
            </a:r>
            <a:r>
              <a:rPr lang="es-EC" sz="3600" dirty="0" smtClean="0"/>
              <a:t>orrección </a:t>
            </a:r>
            <a:r>
              <a:rPr lang="es-EC" sz="3600" dirty="0"/>
              <a:t>tangencial y </a:t>
            </a:r>
            <a:r>
              <a:rPr lang="es-EC" sz="3600" dirty="0" smtClean="0"/>
              <a:t>radial</a:t>
            </a:r>
          </a:p>
        </p:txBody>
      </p:sp>
      <p:pic>
        <p:nvPicPr>
          <p:cNvPr id="9" name="8 Imagen" descr="D:\Dropbox\tesis novacero\Tesis\Escrito\Captura de pantalla 2015-09-20 20.35.26.png"/>
          <p:cNvPicPr>
            <a:picLocks noChangeAspect="1"/>
          </p:cNvPicPr>
          <p:nvPr/>
        </p:nvPicPr>
        <p:blipFill rotWithShape="1">
          <a:blip r:embed="rId3">
            <a:extLst>
              <a:ext uri="{28A0092B-C50C-407E-A947-70E740481C1C}">
                <a14:useLocalDpi xmlns:a14="http://schemas.microsoft.com/office/drawing/2010/main" val="0"/>
              </a:ext>
            </a:extLst>
          </a:blip>
          <a:srcRect l="1278" t="13920" r="61021" b="48289"/>
          <a:stretch/>
        </p:blipFill>
        <p:spPr bwMode="auto">
          <a:xfrm>
            <a:off x="395536" y="2492896"/>
            <a:ext cx="4151482" cy="2340000"/>
          </a:xfrm>
          <a:prstGeom prst="rect">
            <a:avLst/>
          </a:prstGeom>
          <a:noFill/>
          <a:ln>
            <a:noFill/>
          </a:ln>
          <a:extLst>
            <a:ext uri="{53640926-AAD7-44D8-BBD7-CCE9431645EC}">
              <a14:shadowObscured xmlns:a14="http://schemas.microsoft.com/office/drawing/2010/main"/>
            </a:ext>
          </a:extLst>
        </p:spPr>
      </p:pic>
      <p:pic>
        <p:nvPicPr>
          <p:cNvPr id="12" name="11 Imagen" descr="D:\Dropbox\tesis novacero\Tesis\Escrito\Captura de pantalla 2015-09-20 20.35.23.png"/>
          <p:cNvPicPr>
            <a:picLocks noChangeAspect="1"/>
          </p:cNvPicPr>
          <p:nvPr/>
        </p:nvPicPr>
        <p:blipFill rotWithShape="1">
          <a:blip r:embed="rId4">
            <a:extLst>
              <a:ext uri="{28A0092B-C50C-407E-A947-70E740481C1C}">
                <a14:useLocalDpi xmlns:a14="http://schemas.microsoft.com/office/drawing/2010/main" val="0"/>
              </a:ext>
            </a:extLst>
          </a:blip>
          <a:srcRect l="1278" t="13638" r="61340" b="48014"/>
          <a:stretch/>
        </p:blipFill>
        <p:spPr bwMode="auto">
          <a:xfrm>
            <a:off x="4643729" y="2492896"/>
            <a:ext cx="4055800" cy="2340000"/>
          </a:xfrm>
          <a:prstGeom prst="rect">
            <a:avLst/>
          </a:prstGeom>
          <a:noFill/>
          <a:ln>
            <a:noFill/>
          </a:ln>
          <a:extLst>
            <a:ext uri="{53640926-AAD7-44D8-BBD7-CCE9431645EC}">
              <a14:shadowObscured xmlns:a14="http://schemas.microsoft.com/office/drawing/2010/main"/>
            </a:ext>
          </a:extLst>
        </p:spPr>
      </p:pic>
      <p:sp>
        <p:nvSpPr>
          <p:cNvPr id="14" name="13 Rectángulo"/>
          <p:cNvSpPr/>
          <p:nvPr/>
        </p:nvSpPr>
        <p:spPr>
          <a:xfrm>
            <a:off x="1612536" y="5013176"/>
            <a:ext cx="1725922" cy="369332"/>
          </a:xfrm>
          <a:prstGeom prst="rect">
            <a:avLst/>
          </a:prstGeom>
        </p:spPr>
        <p:txBody>
          <a:bodyPr wrap="none">
            <a:spAutoFit/>
          </a:bodyPr>
          <a:lstStyle/>
          <a:p>
            <a:r>
              <a:rPr lang="es-EC" b="1" dirty="0"/>
              <a:t>S</a:t>
            </a:r>
            <a:r>
              <a:rPr lang="es-EC" b="1" dirty="0" smtClean="0"/>
              <a:t>in </a:t>
            </a:r>
            <a:r>
              <a:rPr lang="es-EC" b="1" dirty="0"/>
              <a:t>corrección</a:t>
            </a:r>
            <a:endParaRPr lang="es-EC" dirty="0"/>
          </a:p>
        </p:txBody>
      </p:sp>
      <p:sp>
        <p:nvSpPr>
          <p:cNvPr id="15" name="14 Rectángulo"/>
          <p:cNvSpPr/>
          <p:nvPr/>
        </p:nvSpPr>
        <p:spPr>
          <a:xfrm>
            <a:off x="5764575" y="5022991"/>
            <a:ext cx="1814471" cy="369332"/>
          </a:xfrm>
          <a:prstGeom prst="rect">
            <a:avLst/>
          </a:prstGeom>
        </p:spPr>
        <p:txBody>
          <a:bodyPr wrap="none">
            <a:spAutoFit/>
          </a:bodyPr>
          <a:lstStyle/>
          <a:p>
            <a:r>
              <a:rPr lang="es-EC" b="1" dirty="0"/>
              <a:t>C</a:t>
            </a:r>
            <a:r>
              <a:rPr lang="es-EC" b="1" dirty="0" smtClean="0"/>
              <a:t>on </a:t>
            </a:r>
            <a:r>
              <a:rPr lang="es-EC" b="1" dirty="0"/>
              <a:t>corrección</a:t>
            </a:r>
            <a:endParaRPr lang="es-EC" dirty="0"/>
          </a:p>
        </p:txBody>
      </p:sp>
    </p:spTree>
    <p:extLst>
      <p:ext uri="{BB962C8B-B14F-4D97-AF65-F5344CB8AC3E}">
        <p14:creationId xmlns:p14="http://schemas.microsoft.com/office/powerpoint/2010/main" val="25342584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404664"/>
            <a:ext cx="8748464" cy="79208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DEL SENSOR LASER</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7823691"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214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Marcador de texto"/>
          <p:cNvSpPr>
            <a:spLocks noGrp="1"/>
          </p:cNvSpPr>
          <p:nvPr>
            <p:ph type="body" idx="1"/>
          </p:nvPr>
        </p:nvSpPr>
        <p:spPr>
          <a:xfrm>
            <a:off x="251520" y="1639224"/>
            <a:ext cx="4040188" cy="659352"/>
          </a:xfrm>
        </p:spPr>
        <p:txBody>
          <a:bodyPr/>
          <a:lstStyle/>
          <a:p>
            <a:pPr algn="ctr"/>
            <a:r>
              <a:rPr lang="es-EC" sz="2000" dirty="0" smtClean="0"/>
              <a:t>SENSORES DE CONTACTO</a:t>
            </a:r>
            <a:endParaRPr lang="es-EC" sz="2000" dirty="0"/>
          </a:p>
        </p:txBody>
      </p:sp>
      <p:sp>
        <p:nvSpPr>
          <p:cNvPr id="25" name="27 Marcador de texto"/>
          <p:cNvSpPr>
            <a:spLocks noGrp="1"/>
          </p:cNvSpPr>
          <p:nvPr>
            <p:ph type="body" idx="2"/>
          </p:nvPr>
        </p:nvSpPr>
        <p:spPr>
          <a:xfrm>
            <a:off x="4464496" y="2276872"/>
            <a:ext cx="4427984" cy="4104456"/>
          </a:xfrm>
        </p:spPr>
        <p:txBody>
          <a:bodyPr>
            <a:noAutofit/>
          </a:bodyPr>
          <a:lstStyle/>
          <a:p>
            <a:r>
              <a:rPr lang="es-EC" sz="2000" dirty="0"/>
              <a:t>G</a:t>
            </a:r>
            <a:r>
              <a:rPr lang="es-EC" sz="2000" dirty="0" smtClean="0"/>
              <a:t>uían </a:t>
            </a:r>
            <a:r>
              <a:rPr lang="es-EC" sz="2000" dirty="0"/>
              <a:t>a la antorcha palpando la superficie a lo </a:t>
            </a:r>
            <a:r>
              <a:rPr lang="es-EC" sz="2000" dirty="0" smtClean="0"/>
              <a:t>largo </a:t>
            </a:r>
            <a:r>
              <a:rPr lang="es-EC" sz="2000" dirty="0"/>
              <a:t>de la pieza a </a:t>
            </a:r>
            <a:r>
              <a:rPr lang="es-EC" sz="2000" dirty="0" smtClean="0"/>
              <a:t>soldar.</a:t>
            </a:r>
          </a:p>
          <a:p>
            <a:endParaRPr lang="es-EC" sz="2000" dirty="0" smtClean="0"/>
          </a:p>
          <a:p>
            <a:r>
              <a:rPr lang="es-EC" sz="2000" dirty="0"/>
              <a:t>S</a:t>
            </a:r>
            <a:r>
              <a:rPr lang="es-EC" sz="2000" dirty="0" smtClean="0"/>
              <a:t>u </a:t>
            </a:r>
            <a:r>
              <a:rPr lang="es-EC" sz="2000" dirty="0"/>
              <a:t>diseño es simple y </a:t>
            </a:r>
            <a:r>
              <a:rPr lang="es-EC" sz="2000" dirty="0" smtClean="0"/>
              <a:t>compacto</a:t>
            </a:r>
            <a:r>
              <a:rPr lang="es-EC" sz="2000" dirty="0"/>
              <a:t>.</a:t>
            </a:r>
            <a:endParaRPr lang="es-EC" sz="2000" dirty="0" smtClean="0"/>
          </a:p>
          <a:p>
            <a:endParaRPr lang="es-EC" sz="2000" dirty="0" smtClean="0"/>
          </a:p>
          <a:p>
            <a:r>
              <a:rPr lang="es-EC" sz="2000" dirty="0" smtClean="0"/>
              <a:t>Compuesto </a:t>
            </a:r>
            <a:r>
              <a:rPr lang="es-EC" sz="2000" dirty="0"/>
              <a:t>por ruedas o </a:t>
            </a:r>
            <a:r>
              <a:rPr lang="es-EC" sz="2000" dirty="0" smtClean="0"/>
              <a:t>palpadores.</a:t>
            </a:r>
          </a:p>
          <a:p>
            <a:endParaRPr lang="es-EC" sz="2000" dirty="0"/>
          </a:p>
          <a:p>
            <a:r>
              <a:rPr lang="es-EC" sz="2000" dirty="0"/>
              <a:t>S</a:t>
            </a:r>
            <a:r>
              <a:rPr lang="es-EC" sz="2000" dirty="0" smtClean="0"/>
              <a:t>e debe intercambiar  los elementos </a:t>
            </a:r>
            <a:r>
              <a:rPr lang="es-EC" sz="2000" dirty="0"/>
              <a:t>de contacto, </a:t>
            </a:r>
            <a:r>
              <a:rPr lang="es-EC" sz="2000" dirty="0" smtClean="0"/>
              <a:t>dependiendo </a:t>
            </a:r>
            <a:r>
              <a:rPr lang="es-EC" sz="2000" dirty="0"/>
              <a:t>del tamaño de la </a:t>
            </a:r>
            <a:r>
              <a:rPr lang="es-EC" sz="2000" dirty="0" smtClean="0"/>
              <a:t>junta</a:t>
            </a:r>
            <a:r>
              <a:rPr lang="es-EC" sz="2000" dirty="0"/>
              <a:t>.</a:t>
            </a:r>
          </a:p>
        </p:txBody>
      </p:sp>
      <p:pic>
        <p:nvPicPr>
          <p:cNvPr id="7" name="6 Marcador de contenido"/>
          <p:cNvPicPr>
            <a:picLocks noGrp="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3600000" cy="3960000"/>
          </a:xfrm>
          <a:prstGeom prst="rect">
            <a:avLst/>
          </a:prstGeom>
          <a:noFill/>
          <a:ln>
            <a:noFill/>
          </a:ln>
        </p:spPr>
      </p:pic>
      <p:sp>
        <p:nvSpPr>
          <p:cNvPr id="9" name="17 Título"/>
          <p:cNvSpPr>
            <a:spLocks noGrp="1"/>
          </p:cNvSpPr>
          <p:nvPr>
            <p:ph type="title"/>
          </p:nvPr>
        </p:nvSpPr>
        <p:spPr>
          <a:xfrm>
            <a:off x="107504" y="548680"/>
            <a:ext cx="8928992" cy="648072"/>
          </a:xfrm>
        </p:spPr>
        <p:txBody>
          <a:bodyPr>
            <a:noAutofit/>
          </a:bodyPr>
          <a:lstStyle/>
          <a:p>
            <a:pPr marL="457200" indent="-457200" algn="ctr"/>
            <a:r>
              <a:rPr lang="es-EC" sz="3200" dirty="0"/>
              <a:t>MEDICIÓN DEL POSICIONAMIENTO DE LA JUNTA</a:t>
            </a:r>
          </a:p>
        </p:txBody>
      </p:sp>
    </p:spTree>
    <p:extLst>
      <p:ext uri="{BB962C8B-B14F-4D97-AF65-F5344CB8AC3E}">
        <p14:creationId xmlns:p14="http://schemas.microsoft.com/office/powerpoint/2010/main" val="26554484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404664"/>
            <a:ext cx="8748464" cy="79208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TRAYECTORIA</a:t>
            </a: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90" y="1730371"/>
            <a:ext cx="870002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449901" y="5589240"/>
            <a:ext cx="3686266" cy="369332"/>
          </a:xfrm>
          <a:prstGeom prst="rect">
            <a:avLst/>
          </a:prstGeom>
        </p:spPr>
        <p:txBody>
          <a:bodyPr wrap="none">
            <a:spAutoFit/>
          </a:bodyPr>
          <a:lstStyle/>
          <a:p>
            <a:r>
              <a:rPr lang="es-EC" b="1" dirty="0"/>
              <a:t>Trayectoria X-Y ensayo 1 en vacío</a:t>
            </a:r>
          </a:p>
        </p:txBody>
      </p:sp>
    </p:spTree>
    <p:extLst>
      <p:ext uri="{BB962C8B-B14F-4D97-AF65-F5344CB8AC3E}">
        <p14:creationId xmlns:p14="http://schemas.microsoft.com/office/powerpoint/2010/main" val="6720474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404664"/>
            <a:ext cx="8748464" cy="79208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TRAYECTORIA</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79" y="1481274"/>
            <a:ext cx="8517793" cy="389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843808" y="5651956"/>
            <a:ext cx="3667286" cy="369332"/>
          </a:xfrm>
          <a:prstGeom prst="rect">
            <a:avLst/>
          </a:prstGeom>
        </p:spPr>
        <p:txBody>
          <a:bodyPr wrap="none">
            <a:spAutoFit/>
          </a:bodyPr>
          <a:lstStyle/>
          <a:p>
            <a:r>
              <a:rPr lang="es-EC" b="1" dirty="0"/>
              <a:t>Trayectoria Z-Y ensayo 1 en vacío</a:t>
            </a:r>
          </a:p>
        </p:txBody>
      </p:sp>
    </p:spTree>
    <p:extLst>
      <p:ext uri="{BB962C8B-B14F-4D97-AF65-F5344CB8AC3E}">
        <p14:creationId xmlns:p14="http://schemas.microsoft.com/office/powerpoint/2010/main" val="34066731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404664"/>
            <a:ext cx="8748464" cy="79208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TRAYECTORIA</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09" y="1700808"/>
            <a:ext cx="844722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313984" y="5939988"/>
            <a:ext cx="6858416" cy="369332"/>
          </a:xfrm>
          <a:prstGeom prst="rect">
            <a:avLst/>
          </a:prstGeom>
        </p:spPr>
        <p:txBody>
          <a:bodyPr wrap="none">
            <a:spAutoFit/>
          </a:bodyPr>
          <a:lstStyle/>
          <a:p>
            <a:r>
              <a:rPr lang="es-EC" dirty="0"/>
              <a:t>Trayectoria Z-Y ensayo 2 </a:t>
            </a:r>
            <a:r>
              <a:rPr lang="es-EC" dirty="0" smtClean="0"/>
              <a:t>con algoritm0 de corrección de trayectoria.</a:t>
            </a:r>
            <a:endParaRPr lang="es-EC" dirty="0"/>
          </a:p>
        </p:txBody>
      </p:sp>
    </p:spTree>
    <p:extLst>
      <p:ext uri="{BB962C8B-B14F-4D97-AF65-F5344CB8AC3E}">
        <p14:creationId xmlns:p14="http://schemas.microsoft.com/office/powerpoint/2010/main" val="6432943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620688"/>
            <a:ext cx="8748464" cy="79208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TRAYECTORIA</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61" y="1844824"/>
            <a:ext cx="871782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873154" y="5867980"/>
            <a:ext cx="3481531" cy="369332"/>
          </a:xfrm>
          <a:prstGeom prst="rect">
            <a:avLst/>
          </a:prstGeom>
        </p:spPr>
        <p:txBody>
          <a:bodyPr wrap="none">
            <a:spAutoFit/>
          </a:bodyPr>
          <a:lstStyle/>
          <a:p>
            <a:r>
              <a:rPr lang="es-EC" b="1" dirty="0"/>
              <a:t>Trayectoria X-Y varios ensayos </a:t>
            </a:r>
          </a:p>
        </p:txBody>
      </p:sp>
    </p:spTree>
    <p:extLst>
      <p:ext uri="{BB962C8B-B14F-4D97-AF65-F5344CB8AC3E}">
        <p14:creationId xmlns:p14="http://schemas.microsoft.com/office/powerpoint/2010/main" val="896408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692696"/>
            <a:ext cx="8748464" cy="79208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SOLDADURA</a:t>
            </a:r>
          </a:p>
        </p:txBody>
      </p:sp>
      <p:grpSp>
        <p:nvGrpSpPr>
          <p:cNvPr id="5" name="4 Grupo"/>
          <p:cNvGrpSpPr/>
          <p:nvPr/>
        </p:nvGrpSpPr>
        <p:grpSpPr>
          <a:xfrm>
            <a:off x="179512" y="2132856"/>
            <a:ext cx="8712968" cy="4146439"/>
            <a:chOff x="323528" y="2222115"/>
            <a:chExt cx="8712968" cy="4146439"/>
          </a:xfrm>
        </p:grpSpPr>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l="4136" t="73636" r="50775" b="6204"/>
            <a:stretch/>
          </p:blipFill>
          <p:spPr bwMode="auto">
            <a:xfrm>
              <a:off x="323528" y="2492896"/>
              <a:ext cx="4802436" cy="2664296"/>
            </a:xfrm>
            <a:prstGeom prst="rect">
              <a:avLst/>
            </a:prstGeom>
            <a:noFill/>
            <a:ln>
              <a:noFill/>
            </a:ln>
            <a:extLst>
              <a:ext uri="{53640926-AAD7-44D8-BBD7-CCE9431645EC}">
                <a14:shadowObscured xmlns:a14="http://schemas.microsoft.com/office/drawing/2010/main"/>
              </a:ext>
            </a:extLst>
          </p:spPr>
        </p:pic>
        <p:pic>
          <p:nvPicPr>
            <p:cNvPr id="9" name="8 Imagen" descr="C:\Users\LuisMiguel\Desktop\junta n 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222115"/>
              <a:ext cx="3960440" cy="3079093"/>
            </a:xfrm>
            <a:prstGeom prst="rect">
              <a:avLst/>
            </a:prstGeom>
            <a:noFill/>
            <a:ln>
              <a:noFill/>
            </a:ln>
          </p:spPr>
        </p:pic>
        <p:sp>
          <p:nvSpPr>
            <p:cNvPr id="2" name="1 Rectángulo"/>
            <p:cNvSpPr/>
            <p:nvPr/>
          </p:nvSpPr>
          <p:spPr>
            <a:xfrm>
              <a:off x="1071508" y="5445224"/>
              <a:ext cx="2564388" cy="923330"/>
            </a:xfrm>
            <a:prstGeom prst="rect">
              <a:avLst/>
            </a:prstGeom>
          </p:spPr>
          <p:txBody>
            <a:bodyPr wrap="square">
              <a:spAutoFit/>
            </a:bodyPr>
            <a:lstStyle/>
            <a:p>
              <a:pPr algn="ctr"/>
              <a:r>
                <a:rPr lang="es-EC" dirty="0"/>
                <a:t>Junta a </a:t>
              </a:r>
              <a:r>
                <a:rPr lang="es-EC" dirty="0" smtClean="0"/>
                <a:t>tope, con cordón de bisel en V ensanchado</a:t>
              </a:r>
              <a:endParaRPr lang="es-EC" dirty="0"/>
            </a:p>
          </p:txBody>
        </p:sp>
        <p:sp>
          <p:nvSpPr>
            <p:cNvPr id="11" name="10 Rectángulo"/>
            <p:cNvSpPr/>
            <p:nvPr/>
          </p:nvSpPr>
          <p:spPr>
            <a:xfrm>
              <a:off x="5868144" y="5517232"/>
              <a:ext cx="2016224" cy="646331"/>
            </a:xfrm>
            <a:prstGeom prst="rect">
              <a:avLst/>
            </a:prstGeom>
          </p:spPr>
          <p:txBody>
            <a:bodyPr wrap="square">
              <a:spAutoFit/>
            </a:bodyPr>
            <a:lstStyle/>
            <a:p>
              <a:pPr algn="ctr"/>
              <a:r>
                <a:rPr lang="es-EC" dirty="0"/>
                <a:t>Junta a </a:t>
              </a:r>
              <a:r>
                <a:rPr lang="es-EC" dirty="0" smtClean="0"/>
                <a:t>L, con cordón de filete</a:t>
              </a:r>
              <a:endParaRPr lang="es-EC" dirty="0"/>
            </a:p>
          </p:txBody>
        </p:sp>
      </p:grpSp>
    </p:spTree>
    <p:extLst>
      <p:ext uri="{BB962C8B-B14F-4D97-AF65-F5344CB8AC3E}">
        <p14:creationId xmlns:p14="http://schemas.microsoft.com/office/powerpoint/2010/main" val="20970432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260648"/>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SOLDADURA</a:t>
            </a:r>
          </a:p>
          <a:p>
            <a:pPr algn="ctr"/>
            <a:r>
              <a:rPr lang="es-EC" sz="3500" dirty="0"/>
              <a:t>JUNTA A TOPE CON BISEL EN V ENSANCHADO</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46" y="2205304"/>
            <a:ext cx="817631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11953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260648"/>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SOLDADURA</a:t>
            </a:r>
          </a:p>
          <a:p>
            <a:pPr algn="ctr"/>
            <a:r>
              <a:rPr lang="es-EC" sz="3500" dirty="0"/>
              <a:t>JUNTA A TOPE CON BISEL EN V ENSANCHADO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4" y="2204864"/>
            <a:ext cx="8209190" cy="37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28082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260648"/>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SOLDADURA</a:t>
            </a:r>
          </a:p>
          <a:p>
            <a:pPr algn="ctr"/>
            <a:r>
              <a:rPr lang="es-EC" sz="3500" dirty="0" smtClean="0"/>
              <a:t>JUNTA A </a:t>
            </a:r>
            <a:r>
              <a:rPr lang="es-EC" sz="3500" dirty="0" smtClean="0"/>
              <a:t>TOPE CON BISEL EN V ENSANCHADO</a:t>
            </a:r>
            <a:endParaRPr lang="es-EC" sz="3500" dirty="0" smtClean="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060848"/>
            <a:ext cx="8460432" cy="393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11954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260648"/>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SOLDADURA</a:t>
            </a:r>
          </a:p>
          <a:p>
            <a:pPr algn="ctr"/>
            <a:r>
              <a:rPr lang="es-EC" sz="3500" dirty="0" smtClean="0"/>
              <a:t>JUNTA </a:t>
            </a:r>
            <a:r>
              <a:rPr lang="es-EC" sz="3500" dirty="0" smtClean="0"/>
              <a:t>EN L CON FILETE</a:t>
            </a:r>
            <a:endParaRPr lang="es-EC" sz="3500" dirty="0" smtClean="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132856"/>
            <a:ext cx="8274305"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68799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260648"/>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SOLDADURA</a:t>
            </a:r>
          </a:p>
          <a:p>
            <a:pPr algn="ctr"/>
            <a:r>
              <a:rPr lang="es-EC" sz="3500" dirty="0" smtClean="0"/>
              <a:t>JUNTA </a:t>
            </a:r>
            <a:r>
              <a:rPr lang="es-EC" sz="3500" dirty="0" smtClean="0"/>
              <a:t>EN L CON FILETE</a:t>
            </a:r>
            <a:endParaRPr lang="es-EC" sz="3500" dirty="0" smtClean="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8198520" cy="394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423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7 Marcador de texto"/>
          <p:cNvSpPr>
            <a:spLocks noGrp="1"/>
          </p:cNvSpPr>
          <p:nvPr>
            <p:ph type="body" idx="2"/>
          </p:nvPr>
        </p:nvSpPr>
        <p:spPr>
          <a:xfrm>
            <a:off x="827584" y="1556792"/>
            <a:ext cx="7272808" cy="4392488"/>
          </a:xfrm>
        </p:spPr>
        <p:txBody>
          <a:bodyPr>
            <a:normAutofit/>
          </a:bodyPr>
          <a:lstStyle/>
          <a:p>
            <a:pPr algn="just"/>
            <a:r>
              <a:rPr lang="es-EC" sz="2000" b="1" dirty="0" smtClean="0"/>
              <a:t>Los sensores de ultrasonidos</a:t>
            </a:r>
            <a:r>
              <a:rPr lang="es-EC" sz="2000" dirty="0" smtClean="0"/>
              <a:t>, emiten una onda ultrasónica y miden la distancia, a partir del tiempo en que se demora en recibir dicha onda reflejada en la pieza.</a:t>
            </a:r>
          </a:p>
          <a:p>
            <a:pPr algn="just"/>
            <a:endParaRPr lang="es-EC" sz="2000" dirty="0" smtClean="0"/>
          </a:p>
          <a:p>
            <a:pPr algn="just"/>
            <a:r>
              <a:rPr lang="es-EC" sz="2000" b="1" dirty="0" smtClean="0"/>
              <a:t>Los sensores por arco eléctrico</a:t>
            </a:r>
            <a:r>
              <a:rPr lang="es-EC" sz="2000" dirty="0" smtClean="0"/>
              <a:t> detectan cambios en la tensión y corriente del arco eléctrico de soldadura, dichos cambios se producen en relación a que tan cercano este el borde de la antorcha a la pieza.</a:t>
            </a:r>
          </a:p>
          <a:p>
            <a:pPr algn="just"/>
            <a:endParaRPr lang="es-EC" sz="2000" b="1" dirty="0"/>
          </a:p>
          <a:p>
            <a:pPr algn="just"/>
            <a:r>
              <a:rPr lang="es-EC" sz="2000" b="1" dirty="0" smtClean="0"/>
              <a:t>Los sensores inductivos</a:t>
            </a:r>
            <a:r>
              <a:rPr lang="es-EC" sz="2000" dirty="0" smtClean="0"/>
              <a:t> detectan cambios en los campos electromagnéticos provocados por la variación de intensidad de corriente de soldadura. </a:t>
            </a:r>
            <a:endParaRPr lang="es-EC" sz="2000" dirty="0"/>
          </a:p>
        </p:txBody>
      </p:sp>
      <p:sp>
        <p:nvSpPr>
          <p:cNvPr id="9" name="17 Título"/>
          <p:cNvSpPr>
            <a:spLocks noGrp="1"/>
          </p:cNvSpPr>
          <p:nvPr>
            <p:ph type="title"/>
          </p:nvPr>
        </p:nvSpPr>
        <p:spPr>
          <a:xfrm>
            <a:off x="107504" y="548680"/>
            <a:ext cx="8928992" cy="648072"/>
          </a:xfrm>
        </p:spPr>
        <p:txBody>
          <a:bodyPr>
            <a:noAutofit/>
          </a:bodyPr>
          <a:lstStyle/>
          <a:p>
            <a:pPr marL="457200" indent="-457200" algn="ctr"/>
            <a:r>
              <a:rPr lang="es-EC" sz="3200" smtClean="0"/>
              <a:t>MEDICIÓN DEL POSICIONAMIENTO DE LA JUNTA</a:t>
            </a:r>
            <a:endParaRPr lang="es-EC" sz="3200" dirty="0"/>
          </a:p>
        </p:txBody>
      </p:sp>
    </p:spTree>
    <p:extLst>
      <p:ext uri="{BB962C8B-B14F-4D97-AF65-F5344CB8AC3E}">
        <p14:creationId xmlns:p14="http://schemas.microsoft.com/office/powerpoint/2010/main" val="30787938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107504" y="-99392"/>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PRUEBAS DE SOLDADURA</a:t>
            </a:r>
          </a:p>
          <a:p>
            <a:pPr algn="ctr"/>
            <a:r>
              <a:rPr lang="es-EC" sz="3500" dirty="0" smtClean="0"/>
              <a:t>JUNTA </a:t>
            </a:r>
            <a:r>
              <a:rPr lang="es-EC" sz="3500" dirty="0" smtClean="0"/>
              <a:t>EN L CON FILETE</a:t>
            </a:r>
            <a:endParaRPr lang="es-EC" sz="3500" dirty="0" smtClean="0"/>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9"/>
          <a:stretch/>
        </p:blipFill>
        <p:spPr bwMode="auto">
          <a:xfrm>
            <a:off x="1475656" y="1484784"/>
            <a:ext cx="6148915"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4232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395536" y="2996952"/>
            <a:ext cx="8424936" cy="936104"/>
          </a:xfrm>
        </p:spPr>
        <p:txBody>
          <a:bodyPr>
            <a:noAutofit/>
          </a:bodyPr>
          <a:lstStyle/>
          <a:p>
            <a:pPr algn="ctr"/>
            <a:r>
              <a:rPr lang="es-EC" sz="6000" dirty="0" smtClean="0"/>
              <a:t>CONCLUSIONES</a:t>
            </a:r>
            <a:endParaRPr lang="es-EC" sz="6000" dirty="0"/>
          </a:p>
        </p:txBody>
      </p:sp>
    </p:spTree>
    <p:extLst>
      <p:ext uri="{BB962C8B-B14F-4D97-AF65-F5344CB8AC3E}">
        <p14:creationId xmlns:p14="http://schemas.microsoft.com/office/powerpoint/2010/main" val="118308544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1 Rectángulo"/>
          <p:cNvSpPr/>
          <p:nvPr/>
        </p:nvSpPr>
        <p:spPr>
          <a:xfrm>
            <a:off x="683568" y="836712"/>
            <a:ext cx="7920880" cy="5158463"/>
          </a:xfrm>
          <a:prstGeom prst="rect">
            <a:avLst/>
          </a:prstGeom>
        </p:spPr>
        <p:txBody>
          <a:bodyPr wrap="square">
            <a:spAutoFit/>
          </a:bodyPr>
          <a:lstStyle/>
          <a:p>
            <a:pPr marL="285750" lvl="0" indent="-285750" algn="just">
              <a:lnSpc>
                <a:spcPct val="150000"/>
              </a:lnSpc>
              <a:spcAft>
                <a:spcPts val="600"/>
              </a:spcAft>
              <a:buFont typeface="Wingdings" pitchFamily="2" charset="2"/>
              <a:buChar char="ü"/>
            </a:pPr>
            <a:r>
              <a:rPr lang="es-EC" dirty="0"/>
              <a:t>Se construyó el robot cartesiano soldador con las siguientes especificaciones:</a:t>
            </a:r>
          </a:p>
          <a:p>
            <a:pPr algn="just">
              <a:lnSpc>
                <a:spcPct val="150000"/>
              </a:lnSpc>
              <a:spcAft>
                <a:spcPts val="600"/>
              </a:spcAft>
            </a:pPr>
            <a:r>
              <a:rPr lang="es-EC" dirty="0"/>
              <a:t> </a:t>
            </a:r>
          </a:p>
          <a:p>
            <a:pPr marL="742950" lvl="1" indent="-285750" algn="just">
              <a:lnSpc>
                <a:spcPct val="150000"/>
              </a:lnSpc>
              <a:spcAft>
                <a:spcPts val="600"/>
              </a:spcAft>
              <a:buFont typeface="Arial" pitchFamily="34" charset="0"/>
              <a:buChar char="•"/>
            </a:pPr>
            <a:r>
              <a:rPr lang="es-EC" dirty="0"/>
              <a:t>Área de trabajo: 600x320x120 mm</a:t>
            </a:r>
          </a:p>
          <a:p>
            <a:pPr marL="742950" lvl="1" indent="-285750" algn="just">
              <a:lnSpc>
                <a:spcPct val="150000"/>
              </a:lnSpc>
              <a:spcAft>
                <a:spcPts val="600"/>
              </a:spcAft>
              <a:buFont typeface="Arial" pitchFamily="34" charset="0"/>
              <a:buChar char="•"/>
            </a:pPr>
            <a:r>
              <a:rPr lang="es-EC" dirty="0"/>
              <a:t>Precisión:+/-0,2 mm</a:t>
            </a:r>
          </a:p>
          <a:p>
            <a:pPr marL="742950" lvl="1" indent="-285750" algn="just">
              <a:lnSpc>
                <a:spcPct val="150000"/>
              </a:lnSpc>
              <a:spcAft>
                <a:spcPts val="600"/>
              </a:spcAft>
              <a:buFont typeface="Arial" pitchFamily="34" charset="0"/>
              <a:buChar char="•"/>
            </a:pPr>
            <a:r>
              <a:rPr lang="es-EC" dirty="0"/>
              <a:t>Velocidad de avance rápido: 3000 mm/min</a:t>
            </a:r>
          </a:p>
          <a:p>
            <a:pPr marL="742950" lvl="1" indent="-285750" algn="just">
              <a:lnSpc>
                <a:spcPct val="150000"/>
              </a:lnSpc>
              <a:spcAft>
                <a:spcPts val="600"/>
              </a:spcAft>
              <a:buFont typeface="Arial" pitchFamily="34" charset="0"/>
              <a:buChar char="•"/>
            </a:pPr>
            <a:r>
              <a:rPr lang="es-EC" dirty="0"/>
              <a:t>Velocidad de soldadura máximo 500 mm/min</a:t>
            </a:r>
          </a:p>
          <a:p>
            <a:pPr lvl="1" algn="just">
              <a:lnSpc>
                <a:spcPct val="150000"/>
              </a:lnSpc>
              <a:spcAft>
                <a:spcPts val="600"/>
              </a:spcAft>
            </a:pPr>
            <a:r>
              <a:rPr lang="es-EC" dirty="0"/>
              <a:t> </a:t>
            </a:r>
          </a:p>
          <a:p>
            <a:pPr lvl="1" algn="just">
              <a:lnSpc>
                <a:spcPct val="150000"/>
              </a:lnSpc>
              <a:spcAft>
                <a:spcPts val="600"/>
              </a:spcAft>
            </a:pPr>
            <a:r>
              <a:rPr lang="es-EC" dirty="0"/>
              <a:t>Con estas características se pudo realizar cordones de soldadura de hasta 500mm (eje Y), y correcciones en su trayectoria de hasta +/-30mm en el eje X, +/-50mm en el eje Z.</a:t>
            </a:r>
          </a:p>
        </p:txBody>
      </p:sp>
    </p:spTree>
    <p:extLst>
      <p:ext uri="{BB962C8B-B14F-4D97-AF65-F5344CB8AC3E}">
        <p14:creationId xmlns:p14="http://schemas.microsoft.com/office/powerpoint/2010/main" val="10211474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1 Rectángulo"/>
          <p:cNvSpPr/>
          <p:nvPr/>
        </p:nvSpPr>
        <p:spPr>
          <a:xfrm>
            <a:off x="683568" y="836712"/>
            <a:ext cx="7920880" cy="5632311"/>
          </a:xfrm>
          <a:prstGeom prst="rect">
            <a:avLst/>
          </a:prstGeom>
        </p:spPr>
        <p:txBody>
          <a:bodyPr wrap="square">
            <a:spAutoFit/>
          </a:bodyPr>
          <a:lstStyle/>
          <a:p>
            <a:pPr marL="285750" lvl="0" indent="-285750">
              <a:lnSpc>
                <a:spcPct val="150000"/>
              </a:lnSpc>
              <a:buFont typeface="Wingdings" pitchFamily="2" charset="2"/>
              <a:buChar char="ü"/>
            </a:pPr>
            <a:r>
              <a:rPr lang="es-EC" dirty="0"/>
              <a:t>Se construyó  el sensor laser con las especificaciones adecuadas para nuestra aplicación:</a:t>
            </a:r>
          </a:p>
          <a:p>
            <a:r>
              <a:rPr lang="es-EC" dirty="0"/>
              <a:t> </a:t>
            </a:r>
          </a:p>
          <a:p>
            <a:pPr marL="742950" lvl="1" indent="-285750">
              <a:buFont typeface="Arial" pitchFamily="34" charset="0"/>
              <a:buChar char="•"/>
            </a:pPr>
            <a:r>
              <a:rPr lang="es-EC" dirty="0"/>
              <a:t>Resolución Z: 0,25 mm</a:t>
            </a:r>
          </a:p>
          <a:p>
            <a:pPr marL="742950" lvl="1" indent="-285750">
              <a:buFont typeface="Arial" pitchFamily="34" charset="0"/>
              <a:buChar char="•"/>
            </a:pPr>
            <a:r>
              <a:rPr lang="es-EC" dirty="0"/>
              <a:t>Resolución X: 0,15 mm</a:t>
            </a:r>
          </a:p>
          <a:p>
            <a:pPr marL="742950" lvl="1" indent="-285750">
              <a:buFont typeface="Arial" pitchFamily="34" charset="0"/>
              <a:buChar char="•"/>
            </a:pPr>
            <a:r>
              <a:rPr lang="en-US" dirty="0"/>
              <a:t>Offset: 61.62mm</a:t>
            </a:r>
            <a:endParaRPr lang="es-EC" dirty="0"/>
          </a:p>
          <a:p>
            <a:pPr marL="742950" lvl="1" indent="-285750">
              <a:buFont typeface="Arial" pitchFamily="34" charset="0"/>
              <a:buChar char="•"/>
            </a:pPr>
            <a:r>
              <a:rPr lang="en-US" dirty="0"/>
              <a:t>Rango medición Z: 130mm</a:t>
            </a:r>
            <a:endParaRPr lang="es-EC" dirty="0"/>
          </a:p>
          <a:p>
            <a:pPr marL="742950" lvl="1" indent="-285750">
              <a:buFont typeface="Arial" pitchFamily="34" charset="0"/>
              <a:buChar char="•"/>
            </a:pPr>
            <a:r>
              <a:rPr lang="es-EC" dirty="0"/>
              <a:t>Rango medición X: 33.67mm – 103.34mm</a:t>
            </a:r>
          </a:p>
          <a:p>
            <a:pPr marL="742950" lvl="1" indent="-285750">
              <a:buFont typeface="Arial" pitchFamily="34" charset="0"/>
              <a:buChar char="•"/>
            </a:pPr>
            <a:r>
              <a:rPr lang="es-EC" dirty="0"/>
              <a:t>Frecuencia: 30Hz </a:t>
            </a:r>
          </a:p>
          <a:p>
            <a:r>
              <a:rPr lang="es-EC" dirty="0"/>
              <a:t> </a:t>
            </a:r>
          </a:p>
          <a:p>
            <a:pPr lvl="1" algn="just">
              <a:lnSpc>
                <a:spcPct val="150000"/>
              </a:lnSpc>
            </a:pPr>
            <a:r>
              <a:rPr lang="es-EC" dirty="0"/>
              <a:t>Con estas características se fabricó el sensor laser, por una pequeña fracción del precio del sensor SLS-050 del fabricante MetaVision, cumpliendo el requerimiento de bajo costo, sin embargo el sensor SLS-050 posee mejores prestaciones como son alta resolución, enfriamiento interno, instalación en robots industriales, y un diseño robusto para aplicaciones de soldadura. </a:t>
            </a:r>
          </a:p>
        </p:txBody>
      </p:sp>
    </p:spTree>
    <p:extLst>
      <p:ext uri="{BB962C8B-B14F-4D97-AF65-F5344CB8AC3E}">
        <p14:creationId xmlns:p14="http://schemas.microsoft.com/office/powerpoint/2010/main" val="41796243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1 Rectángulo"/>
          <p:cNvSpPr/>
          <p:nvPr/>
        </p:nvSpPr>
        <p:spPr>
          <a:xfrm>
            <a:off x="683568" y="836712"/>
            <a:ext cx="7920880" cy="4293483"/>
          </a:xfrm>
          <a:prstGeom prst="rect">
            <a:avLst/>
          </a:prstGeom>
        </p:spPr>
        <p:txBody>
          <a:bodyPr wrap="square">
            <a:spAutoFit/>
          </a:bodyPr>
          <a:lstStyle/>
          <a:p>
            <a:pPr marL="285750" lvl="0" indent="-285750" algn="just">
              <a:lnSpc>
                <a:spcPct val="150000"/>
              </a:lnSpc>
              <a:spcAft>
                <a:spcPts val="600"/>
              </a:spcAft>
              <a:buFont typeface="Wingdings" pitchFamily="2" charset="2"/>
              <a:buChar char="ü"/>
            </a:pPr>
            <a:r>
              <a:rPr lang="es-EC" dirty="0"/>
              <a:t>Se seleccionó como unidad de control del robot cartesiano la tarjeta Arduino Nano, por su pequeño tamaño,  bajo costo y se dispuso de sus pines de la siguiente manera:</a:t>
            </a:r>
          </a:p>
          <a:p>
            <a:pPr>
              <a:lnSpc>
                <a:spcPct val="150000"/>
              </a:lnSpc>
              <a:spcAft>
                <a:spcPts val="600"/>
              </a:spcAft>
            </a:pPr>
            <a:r>
              <a:rPr lang="es-EC" dirty="0"/>
              <a:t> </a:t>
            </a:r>
          </a:p>
          <a:p>
            <a:pPr marL="742950" lvl="1" indent="-285750">
              <a:lnSpc>
                <a:spcPct val="150000"/>
              </a:lnSpc>
              <a:spcAft>
                <a:spcPts val="600"/>
              </a:spcAft>
              <a:buFont typeface="Arial" pitchFamily="34" charset="0"/>
              <a:buChar char="•"/>
            </a:pPr>
            <a:r>
              <a:rPr lang="es-EC" dirty="0"/>
              <a:t>1 Salida PWM 8 bits para controlar la intensidad del Laser.</a:t>
            </a:r>
          </a:p>
          <a:p>
            <a:pPr marL="742950" lvl="1" indent="-285750">
              <a:lnSpc>
                <a:spcPct val="150000"/>
              </a:lnSpc>
              <a:spcAft>
                <a:spcPts val="600"/>
              </a:spcAft>
              <a:buFont typeface="Arial" pitchFamily="34" charset="0"/>
              <a:buChar char="•"/>
            </a:pPr>
            <a:r>
              <a:rPr lang="es-EC" dirty="0"/>
              <a:t>1 Salida PWM 16 bits para controlar el ángulo del servomotor</a:t>
            </a:r>
          </a:p>
          <a:p>
            <a:pPr marL="742950" lvl="1" indent="-285750">
              <a:lnSpc>
                <a:spcPct val="150000"/>
              </a:lnSpc>
              <a:spcAft>
                <a:spcPts val="600"/>
              </a:spcAft>
              <a:buFont typeface="Arial" pitchFamily="34" charset="0"/>
              <a:buChar char="•"/>
            </a:pPr>
            <a:r>
              <a:rPr lang="es-EC" dirty="0"/>
              <a:t>9 Salidas digitales para controlar los drivers de motores a pasos.</a:t>
            </a:r>
          </a:p>
          <a:p>
            <a:pPr marL="742950" lvl="1" indent="-285750">
              <a:lnSpc>
                <a:spcPct val="150000"/>
              </a:lnSpc>
              <a:spcAft>
                <a:spcPts val="600"/>
              </a:spcAft>
              <a:buFont typeface="Arial" pitchFamily="34" charset="0"/>
              <a:buChar char="•"/>
            </a:pPr>
            <a:r>
              <a:rPr lang="es-EC" dirty="0"/>
              <a:t>1 Salida digital para controlar el disparo de la antorcha.</a:t>
            </a:r>
          </a:p>
          <a:p>
            <a:pPr marL="742950" lvl="1" indent="-285750">
              <a:lnSpc>
                <a:spcPct val="150000"/>
              </a:lnSpc>
              <a:spcAft>
                <a:spcPts val="600"/>
              </a:spcAft>
              <a:buFont typeface="Arial" pitchFamily="34" charset="0"/>
              <a:buChar char="•"/>
            </a:pPr>
            <a:r>
              <a:rPr lang="es-EC" dirty="0"/>
              <a:t>1 Salida digital para accionar la fuente de alimentación.</a:t>
            </a:r>
          </a:p>
        </p:txBody>
      </p:sp>
    </p:spTree>
    <p:extLst>
      <p:ext uri="{BB962C8B-B14F-4D97-AF65-F5344CB8AC3E}">
        <p14:creationId xmlns:p14="http://schemas.microsoft.com/office/powerpoint/2010/main" val="339632568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2 Rectángulo"/>
          <p:cNvSpPr/>
          <p:nvPr/>
        </p:nvSpPr>
        <p:spPr>
          <a:xfrm>
            <a:off x="755576" y="887516"/>
            <a:ext cx="7776864" cy="5493812"/>
          </a:xfrm>
          <a:prstGeom prst="rect">
            <a:avLst/>
          </a:prstGeom>
        </p:spPr>
        <p:txBody>
          <a:bodyPr wrap="square">
            <a:spAutoFit/>
          </a:bodyPr>
          <a:lstStyle/>
          <a:p>
            <a:pPr marL="285750" lvl="0" indent="-285750" algn="just">
              <a:lnSpc>
                <a:spcPct val="150000"/>
              </a:lnSpc>
              <a:buFont typeface="Wingdings" pitchFamily="2" charset="2"/>
              <a:buChar char="ü"/>
            </a:pPr>
            <a:r>
              <a:rPr lang="es-EC" dirty="0"/>
              <a:t>Se desarrolló una interfaz gráfica HMI de fácil manejo, práctico y simple para el operario, en el cual se colocó los botones para manipular el robot cartesiano, y se dispuso de visualizadores donde se monitorean la trayectoria de la antorcha en dos dimensiones y la reconstrucción 3D de la junta de soldadura, esto se desarrolló utilizando software libre.</a:t>
            </a:r>
          </a:p>
          <a:p>
            <a:r>
              <a:rPr lang="es-EC" dirty="0"/>
              <a:t> </a:t>
            </a:r>
          </a:p>
          <a:p>
            <a:pPr marL="285750" lvl="0" indent="-285750">
              <a:lnSpc>
                <a:spcPct val="150000"/>
              </a:lnSpc>
              <a:buFont typeface="Wingdings" pitchFamily="2" charset="2"/>
              <a:buChar char="ü"/>
            </a:pPr>
            <a:r>
              <a:rPr lang="es-EC" dirty="0"/>
              <a:t>Se realizó varios ensayos, y se determinó que los parámetros óptimos para la extracción de la línea laser de la imagen son:</a:t>
            </a:r>
          </a:p>
          <a:p>
            <a:r>
              <a:rPr lang="es-EC" dirty="0"/>
              <a:t> </a:t>
            </a:r>
          </a:p>
          <a:p>
            <a:pPr marL="742950" lvl="1" indent="-285750">
              <a:buFont typeface="Wingdings" pitchFamily="2" charset="2"/>
              <a:buChar char="§"/>
            </a:pPr>
            <a:r>
              <a:rPr lang="es-EC" dirty="0" smtClean="0"/>
              <a:t>Brillo</a:t>
            </a:r>
            <a:r>
              <a:rPr lang="es-EC" dirty="0"/>
              <a:t>: 0 (valor mínimo)</a:t>
            </a:r>
          </a:p>
          <a:p>
            <a:pPr marL="742950" lvl="1" indent="-285750">
              <a:buFont typeface="Wingdings" pitchFamily="2" charset="2"/>
              <a:buChar char="§"/>
            </a:pPr>
            <a:r>
              <a:rPr lang="es-EC" dirty="0" smtClean="0"/>
              <a:t>Contraste</a:t>
            </a:r>
            <a:r>
              <a:rPr lang="es-EC" dirty="0"/>
              <a:t>: 255 (Valor máximo)</a:t>
            </a:r>
          </a:p>
          <a:p>
            <a:pPr marL="742950" lvl="1" indent="-285750">
              <a:buFont typeface="Wingdings" pitchFamily="2" charset="2"/>
              <a:buChar char="§"/>
            </a:pPr>
            <a:r>
              <a:rPr lang="es-EC" dirty="0" smtClean="0"/>
              <a:t>Saturación</a:t>
            </a:r>
            <a:r>
              <a:rPr lang="es-EC" dirty="0"/>
              <a:t>: 200 (Valor Alto)</a:t>
            </a:r>
          </a:p>
          <a:p>
            <a:pPr marL="742950" lvl="1" indent="-285750">
              <a:buFont typeface="Wingdings" pitchFamily="2" charset="2"/>
              <a:buChar char="§"/>
            </a:pPr>
            <a:r>
              <a:rPr lang="es-EC" dirty="0" smtClean="0"/>
              <a:t>Ganancia</a:t>
            </a:r>
            <a:r>
              <a:rPr lang="es-EC" dirty="0"/>
              <a:t>: 0 (Valor mínimo)</a:t>
            </a:r>
          </a:p>
          <a:p>
            <a:pPr marL="742950" lvl="1" indent="-285750">
              <a:buFont typeface="Wingdings" pitchFamily="2" charset="2"/>
              <a:buChar char="§"/>
            </a:pPr>
            <a:r>
              <a:rPr lang="es-EC" dirty="0" smtClean="0"/>
              <a:t>Exposición</a:t>
            </a:r>
            <a:r>
              <a:rPr lang="es-EC" dirty="0"/>
              <a:t>: -1 (Valor mínimo)</a:t>
            </a:r>
          </a:p>
          <a:p>
            <a:pPr marL="742950" lvl="1" indent="-285750">
              <a:buFont typeface="Wingdings" pitchFamily="2" charset="2"/>
              <a:buChar char="§"/>
            </a:pPr>
            <a:r>
              <a:rPr lang="es-EC" dirty="0" smtClean="0"/>
              <a:t>Balance </a:t>
            </a:r>
            <a:r>
              <a:rPr lang="es-EC" dirty="0"/>
              <a:t>de blancos: 10000 (Valor máximo) </a:t>
            </a:r>
          </a:p>
          <a:p>
            <a:pPr marL="742950" lvl="1" indent="-285750">
              <a:buFont typeface="Wingdings" pitchFamily="2" charset="2"/>
              <a:buChar char="§"/>
            </a:pPr>
            <a:r>
              <a:rPr lang="es-EC" dirty="0" smtClean="0"/>
              <a:t>Filtro </a:t>
            </a:r>
            <a:r>
              <a:rPr lang="es-EC" dirty="0"/>
              <a:t>RGB (R de 100 a 255; G de 0 a 50; B de 0 a 255) </a:t>
            </a:r>
          </a:p>
        </p:txBody>
      </p:sp>
    </p:spTree>
    <p:extLst>
      <p:ext uri="{BB962C8B-B14F-4D97-AF65-F5344CB8AC3E}">
        <p14:creationId xmlns:p14="http://schemas.microsoft.com/office/powerpoint/2010/main" val="274073084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1 Rectángulo"/>
          <p:cNvSpPr/>
          <p:nvPr/>
        </p:nvSpPr>
        <p:spPr>
          <a:xfrm>
            <a:off x="635604" y="980728"/>
            <a:ext cx="7704856" cy="5078313"/>
          </a:xfrm>
          <a:prstGeom prst="rect">
            <a:avLst/>
          </a:prstGeom>
        </p:spPr>
        <p:txBody>
          <a:bodyPr wrap="square">
            <a:spAutoFit/>
          </a:bodyPr>
          <a:lstStyle/>
          <a:p>
            <a:pPr marL="285750" lvl="0" indent="-285750" algn="just">
              <a:lnSpc>
                <a:spcPct val="150000"/>
              </a:lnSpc>
              <a:buFont typeface="Wingdings" pitchFamily="2" charset="2"/>
              <a:buChar char="ü"/>
            </a:pPr>
            <a:r>
              <a:rPr lang="es-EC" dirty="0"/>
              <a:t>Las chispas producidas por el proceso de soldadura interfieren en el campo de visión, por lo que se hizo distintas pruebas con protectores de material no inflamable, la mejor opción fue colocar esta máscara protectora alrededor de la antorcha de esta manera bloqueamos la mayoría de las chispas y perturbaciones de luz intensa proveniente del arco eléctrico. </a:t>
            </a:r>
            <a:endParaRPr lang="es-EC" dirty="0" smtClean="0"/>
          </a:p>
          <a:p>
            <a:pPr lvl="0">
              <a:lnSpc>
                <a:spcPct val="150000"/>
              </a:lnSpc>
            </a:pPr>
            <a:endParaRPr lang="es-EC" dirty="0"/>
          </a:p>
          <a:p>
            <a:pPr marL="285750" lvl="0" indent="-285750" algn="just">
              <a:lnSpc>
                <a:spcPct val="150000"/>
              </a:lnSpc>
              <a:buFont typeface="Wingdings" pitchFamily="2" charset="2"/>
              <a:buChar char="ü"/>
            </a:pPr>
            <a:r>
              <a:rPr lang="es-EC" dirty="0"/>
              <a:t>En los ensayos finales se obtuvo buenos resultados para juntas de soldadura con perfiles CG de 2mm espesor, con 17 voltios, 140 Amperios, y una velocidad de avance de 350 </a:t>
            </a:r>
            <a:r>
              <a:rPr lang="es-EC" dirty="0" smtClean="0"/>
              <a:t>mm/min. Y para juntas en L de 2mm de espesor, con 15 voltios, 100 Amperios y una velocidad de avance de 350 mm/min.</a:t>
            </a:r>
            <a:endParaRPr lang="es-EC" dirty="0"/>
          </a:p>
        </p:txBody>
      </p:sp>
    </p:spTree>
    <p:extLst>
      <p:ext uri="{BB962C8B-B14F-4D97-AF65-F5344CB8AC3E}">
        <p14:creationId xmlns:p14="http://schemas.microsoft.com/office/powerpoint/2010/main" val="3178756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395536" y="2996952"/>
            <a:ext cx="8424936" cy="936104"/>
          </a:xfrm>
        </p:spPr>
        <p:txBody>
          <a:bodyPr>
            <a:noAutofit/>
          </a:bodyPr>
          <a:lstStyle/>
          <a:p>
            <a:pPr algn="ctr"/>
            <a:r>
              <a:rPr lang="es-EC" sz="6000" dirty="0" smtClean="0"/>
              <a:t>RECOMENDACIONES</a:t>
            </a:r>
            <a:endParaRPr lang="es-EC" sz="6000" dirty="0"/>
          </a:p>
        </p:txBody>
      </p:sp>
    </p:spTree>
    <p:extLst>
      <p:ext uri="{BB962C8B-B14F-4D97-AF65-F5344CB8AC3E}">
        <p14:creationId xmlns:p14="http://schemas.microsoft.com/office/powerpoint/2010/main" val="20201772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908720"/>
            <a:ext cx="7992888" cy="5632311"/>
          </a:xfrm>
          <a:prstGeom prst="rect">
            <a:avLst/>
          </a:prstGeom>
        </p:spPr>
        <p:txBody>
          <a:bodyPr wrap="square">
            <a:spAutoFit/>
          </a:bodyPr>
          <a:lstStyle/>
          <a:p>
            <a:pPr marL="285750" lvl="0" indent="-285750" algn="just">
              <a:lnSpc>
                <a:spcPct val="150000"/>
              </a:lnSpc>
              <a:buFont typeface="Wingdings" pitchFamily="2" charset="2"/>
              <a:buChar char="ü"/>
            </a:pPr>
            <a:r>
              <a:rPr lang="es-EC" dirty="0"/>
              <a:t>Cada vez que se reemplace o se modifique la posición de la antorcha en el soporte del cabezal, se debe tomar las medidas de compensación con respecto al sensor laser, revisar periódicamente estas medidas para que la maquina este correctamente calibrada.</a:t>
            </a:r>
          </a:p>
          <a:p>
            <a:r>
              <a:rPr lang="es-EC" dirty="0"/>
              <a:t> </a:t>
            </a:r>
          </a:p>
          <a:p>
            <a:pPr marL="285750" lvl="0" indent="-285750" algn="just">
              <a:lnSpc>
                <a:spcPct val="150000"/>
              </a:lnSpc>
              <a:buFont typeface="Wingdings" pitchFamily="2" charset="2"/>
              <a:buChar char="ü"/>
            </a:pPr>
            <a:r>
              <a:rPr lang="es-EC" dirty="0"/>
              <a:t>Implementando el proceso de soldadura SAW eliminaría las perturbaciones externas captadas por el sensor láser debido a la radiación producida por el arco eléctrico, además de que incrementa la tasa de depósito de soldadura, aumentando el nivel de producción.</a:t>
            </a:r>
          </a:p>
          <a:p>
            <a:r>
              <a:rPr lang="es-EC" dirty="0"/>
              <a:t> </a:t>
            </a:r>
          </a:p>
          <a:p>
            <a:pPr marL="285750" lvl="0" indent="-285750" algn="just">
              <a:lnSpc>
                <a:spcPct val="150000"/>
              </a:lnSpc>
              <a:buFont typeface="Wingdings" pitchFamily="2" charset="2"/>
              <a:buChar char="ü"/>
            </a:pPr>
            <a:r>
              <a:rPr lang="es-EC" dirty="0"/>
              <a:t>Añadiendo un extractor de gases cercano a la máscara protectora, reduce  para seguridad y bienestar del operario, esto también evita que dichos gases sean captados por el campo de visión ya que estos reflejan la luz intensa emitida por el arco eléctrico.</a:t>
            </a:r>
          </a:p>
        </p:txBody>
      </p:sp>
    </p:spTree>
    <p:extLst>
      <p:ext uri="{BB962C8B-B14F-4D97-AF65-F5344CB8AC3E}">
        <p14:creationId xmlns:p14="http://schemas.microsoft.com/office/powerpoint/2010/main" val="6761409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l="19664" r="18911"/>
          <a:stretch/>
        </p:blipFill>
        <p:spPr>
          <a:xfrm>
            <a:off x="1259632" y="672491"/>
            <a:ext cx="6768752" cy="6195477"/>
          </a:xfrm>
          <a:prstGeom prst="rect">
            <a:avLst/>
          </a:prstGeom>
        </p:spPr>
      </p:pic>
      <p:sp>
        <p:nvSpPr>
          <p:cNvPr id="4" name="22 Título"/>
          <p:cNvSpPr>
            <a:spLocks noGrp="1"/>
          </p:cNvSpPr>
          <p:nvPr>
            <p:ph type="title"/>
          </p:nvPr>
        </p:nvSpPr>
        <p:spPr>
          <a:xfrm>
            <a:off x="4211960" y="4653136"/>
            <a:ext cx="4536504" cy="1728192"/>
          </a:xfrm>
        </p:spPr>
        <p:txBody>
          <a:bodyPr>
            <a:noAutofit/>
          </a:bodyPr>
          <a:lstStyle/>
          <a:p>
            <a:pPr algn="r"/>
            <a:r>
              <a:rPr lang="es-EC" sz="4800" dirty="0" smtClean="0"/>
              <a:t>GRACIAS POR SU ATENCIÓN</a:t>
            </a:r>
            <a:endParaRPr lang="es-EC" sz="4800" dirty="0"/>
          </a:p>
        </p:txBody>
      </p:sp>
    </p:spTree>
    <p:extLst>
      <p:ext uri="{BB962C8B-B14F-4D97-AF65-F5344CB8AC3E}">
        <p14:creationId xmlns:p14="http://schemas.microsoft.com/office/powerpoint/2010/main" val="2825882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Marcador de texto"/>
          <p:cNvSpPr>
            <a:spLocks noGrp="1"/>
          </p:cNvSpPr>
          <p:nvPr>
            <p:ph type="body" idx="1"/>
          </p:nvPr>
        </p:nvSpPr>
        <p:spPr>
          <a:xfrm>
            <a:off x="459804" y="1639224"/>
            <a:ext cx="4040188" cy="659352"/>
          </a:xfrm>
        </p:spPr>
        <p:txBody>
          <a:bodyPr/>
          <a:lstStyle/>
          <a:p>
            <a:pPr algn="ctr"/>
            <a:r>
              <a:rPr lang="es-EC" sz="2000" dirty="0" smtClean="0"/>
              <a:t>SISTEMA GUIADO POR LÁSER</a:t>
            </a:r>
            <a:endParaRPr lang="es-EC" sz="2000" dirty="0"/>
          </a:p>
        </p:txBody>
      </p:sp>
      <p:sp>
        <p:nvSpPr>
          <p:cNvPr id="25" name="27 Marcador de texto"/>
          <p:cNvSpPr>
            <a:spLocks noGrp="1"/>
          </p:cNvSpPr>
          <p:nvPr>
            <p:ph type="body" idx="2"/>
          </p:nvPr>
        </p:nvSpPr>
        <p:spPr>
          <a:xfrm>
            <a:off x="4716016" y="2420888"/>
            <a:ext cx="4104456" cy="3888432"/>
          </a:xfrm>
        </p:spPr>
        <p:txBody>
          <a:bodyPr>
            <a:normAutofit lnSpcReduction="10000"/>
          </a:bodyPr>
          <a:lstStyle/>
          <a:p>
            <a:r>
              <a:rPr lang="es-EC" sz="2000" dirty="0" smtClean="0"/>
              <a:t>El sensor óptico capta la luz del láser, reflejado </a:t>
            </a:r>
            <a:r>
              <a:rPr lang="es-EC" sz="2000" dirty="0"/>
              <a:t>por la </a:t>
            </a:r>
            <a:r>
              <a:rPr lang="es-EC" sz="2000" dirty="0" smtClean="0"/>
              <a:t>pieza a medir.</a:t>
            </a:r>
          </a:p>
          <a:p>
            <a:pPr marL="0" indent="0">
              <a:buNone/>
            </a:pPr>
            <a:endParaRPr lang="es-EC" sz="2000" dirty="0" smtClean="0"/>
          </a:p>
          <a:p>
            <a:r>
              <a:rPr lang="es-EC" sz="2000" dirty="0" smtClean="0"/>
              <a:t>No </a:t>
            </a:r>
            <a:r>
              <a:rPr lang="es-EC" sz="2000" dirty="0"/>
              <a:t>necesita contacto directo con las </a:t>
            </a:r>
            <a:r>
              <a:rPr lang="es-EC" sz="2000" dirty="0" smtClean="0"/>
              <a:t>piezas a medir.</a:t>
            </a:r>
          </a:p>
          <a:p>
            <a:endParaRPr lang="es-EC" sz="2000" dirty="0"/>
          </a:p>
          <a:p>
            <a:r>
              <a:rPr lang="es-EC" sz="2000" dirty="0" smtClean="0"/>
              <a:t>No requiere la necesidad de cambiar elementos dependiendo del tamaño de la junta.</a:t>
            </a:r>
          </a:p>
          <a:p>
            <a:pPr marL="0" indent="0">
              <a:buNone/>
            </a:pPr>
            <a:endParaRPr lang="es-EC" sz="2000" dirty="0" smtClean="0"/>
          </a:p>
          <a:p>
            <a:r>
              <a:rPr lang="es-EC" sz="2000" dirty="0" smtClean="0"/>
              <a:t>Tiene un costo elevado.</a:t>
            </a:r>
            <a:endParaRPr lang="es-EC" sz="2000" dirty="0"/>
          </a:p>
        </p:txBody>
      </p:sp>
      <p:sp>
        <p:nvSpPr>
          <p:cNvPr id="9" name="17 Título"/>
          <p:cNvSpPr>
            <a:spLocks noGrp="1"/>
          </p:cNvSpPr>
          <p:nvPr>
            <p:ph type="title"/>
          </p:nvPr>
        </p:nvSpPr>
        <p:spPr>
          <a:xfrm>
            <a:off x="107504" y="548680"/>
            <a:ext cx="8928992" cy="648072"/>
          </a:xfrm>
        </p:spPr>
        <p:txBody>
          <a:bodyPr>
            <a:noAutofit/>
          </a:bodyPr>
          <a:lstStyle/>
          <a:p>
            <a:pPr marL="457200" indent="-457200" algn="ctr"/>
            <a:r>
              <a:rPr lang="es-EC" sz="3200" dirty="0"/>
              <a:t>MEDICIÓN DEL POSICIONAMIENTO DE LA JUNTA</a:t>
            </a:r>
          </a:p>
        </p:txBody>
      </p:sp>
      <p:pic>
        <p:nvPicPr>
          <p:cNvPr id="8" name="7 Marcador de contenido" descr="http://www.carpano.it/wp-content/uploads/2013/07/30.1.jpg"/>
          <p:cNvPicPr>
            <a:picLocks noGrp="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683568" y="2276872"/>
            <a:ext cx="3600400" cy="3960000"/>
          </a:xfrm>
          <a:prstGeom prst="rect">
            <a:avLst/>
          </a:prstGeom>
          <a:noFill/>
          <a:ln>
            <a:noFill/>
          </a:ln>
        </p:spPr>
      </p:pic>
    </p:spTree>
    <p:extLst>
      <p:ext uri="{BB962C8B-B14F-4D97-AF65-F5344CB8AC3E}">
        <p14:creationId xmlns:p14="http://schemas.microsoft.com/office/powerpoint/2010/main" val="737598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457200" y="474408"/>
            <a:ext cx="8229600" cy="794352"/>
          </a:xfrm>
        </p:spPr>
        <p:txBody>
          <a:bodyPr>
            <a:normAutofit fontScale="90000"/>
          </a:bodyPr>
          <a:lstStyle/>
          <a:p>
            <a:pPr algn="ctr"/>
            <a:r>
              <a:rPr lang="es-EC" sz="4800" dirty="0" smtClean="0"/>
              <a:t>SENSORES LASER PARA SOLDADURA</a:t>
            </a:r>
            <a:endParaRPr lang="es-EC" sz="4800" dirty="0"/>
          </a:p>
        </p:txBody>
      </p:sp>
      <p:sp>
        <p:nvSpPr>
          <p:cNvPr id="7" name="27 Marcador de texto"/>
          <p:cNvSpPr txBox="1">
            <a:spLocks/>
          </p:cNvSpPr>
          <p:nvPr/>
        </p:nvSpPr>
        <p:spPr>
          <a:xfrm>
            <a:off x="3851920" y="1628800"/>
            <a:ext cx="4968552" cy="475252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0"/>
            <a:r>
              <a:rPr lang="es-EC" sz="2000" dirty="0"/>
              <a:t>Rango de medición 50 [mm] </a:t>
            </a:r>
          </a:p>
          <a:p>
            <a:pPr lvl="0"/>
            <a:r>
              <a:rPr lang="es-EC" sz="2000" dirty="0"/>
              <a:t>Resolución de medición Vertical-0,08[mm], Horizontal-0,05[mm] </a:t>
            </a:r>
          </a:p>
          <a:p>
            <a:pPr lvl="0"/>
            <a:r>
              <a:rPr lang="es-EC" sz="2000" dirty="0" smtClean="0"/>
              <a:t>Frecuencia </a:t>
            </a:r>
            <a:r>
              <a:rPr lang="es-EC" sz="2000" dirty="0"/>
              <a:t>de escaneo 30 [Hz] (</a:t>
            </a:r>
            <a:r>
              <a:rPr lang="es-EC" sz="2000" dirty="0" err="1"/>
              <a:t>fps</a:t>
            </a:r>
            <a:r>
              <a:rPr lang="es-EC" sz="2000" dirty="0"/>
              <a:t>).</a:t>
            </a:r>
          </a:p>
          <a:p>
            <a:pPr lvl="0"/>
            <a:r>
              <a:rPr lang="es-EC" sz="2000" dirty="0"/>
              <a:t>Está creado específicamente para soldadura ya contiene algoritmos para detección de juntas de soldadura.</a:t>
            </a:r>
          </a:p>
          <a:p>
            <a:pPr lvl="0"/>
            <a:r>
              <a:rPr lang="es-EC" sz="2000" dirty="0"/>
              <a:t>Diseño robusto, y enfriamiento por aire o gas. </a:t>
            </a:r>
          </a:p>
          <a:p>
            <a:pPr lvl="0"/>
            <a:r>
              <a:rPr lang="es-EC" sz="2000" dirty="0"/>
              <a:t>Tiene drivers para su instalación en distintos brazos robóticos de </a:t>
            </a:r>
            <a:r>
              <a:rPr lang="es-EC" sz="2000" dirty="0" smtClean="0"/>
              <a:t>soldadura .</a:t>
            </a:r>
          </a:p>
          <a:p>
            <a:pPr lvl="0"/>
            <a:r>
              <a:rPr lang="es-EC" sz="2000" dirty="0" smtClean="0"/>
              <a:t>También </a:t>
            </a:r>
            <a:r>
              <a:rPr lang="es-EC" sz="2000" dirty="0"/>
              <a:t>se lo </a:t>
            </a:r>
            <a:r>
              <a:rPr lang="es-EC" sz="2000" dirty="0" smtClean="0"/>
              <a:t>puede </a:t>
            </a:r>
            <a:r>
              <a:rPr lang="es-EC" sz="2000" dirty="0"/>
              <a:t>adquirir con sus propios ejes y sistemas de control para automatizar máquinas soldadoras.</a:t>
            </a:r>
          </a:p>
        </p:txBody>
      </p:sp>
      <p:pic>
        <p:nvPicPr>
          <p:cNvPr id="5" name="4 Imagen"/>
          <p:cNvPicPr/>
          <p:nvPr/>
        </p:nvPicPr>
        <p:blipFill rotWithShape="1">
          <a:blip r:embed="rId2"/>
          <a:srcRect l="10386" t="19606" r="57827" b="11904"/>
          <a:stretch/>
        </p:blipFill>
        <p:spPr bwMode="auto">
          <a:xfrm>
            <a:off x="809582" y="3937664"/>
            <a:ext cx="2394266" cy="2563403"/>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a:srcRect l="21567" t="18186" r="56229" b="22714"/>
          <a:stretch/>
        </p:blipFill>
        <p:spPr bwMode="auto">
          <a:xfrm>
            <a:off x="989602" y="1417653"/>
            <a:ext cx="2088232" cy="2373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1183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467544" y="2780928"/>
            <a:ext cx="8136904" cy="936104"/>
          </a:xfrm>
        </p:spPr>
        <p:txBody>
          <a:bodyPr>
            <a:noAutofit/>
          </a:bodyPr>
          <a:lstStyle/>
          <a:p>
            <a:pPr algn="ctr"/>
            <a:r>
              <a:rPr lang="es-EC" sz="6000" dirty="0" smtClean="0"/>
              <a:t>OBJETIVOS</a:t>
            </a:r>
            <a:endParaRPr lang="es-EC" sz="6000" dirty="0"/>
          </a:p>
        </p:txBody>
      </p:sp>
    </p:spTree>
    <p:extLst>
      <p:ext uri="{BB962C8B-B14F-4D97-AF65-F5344CB8AC3E}">
        <p14:creationId xmlns:p14="http://schemas.microsoft.com/office/powerpoint/2010/main" val="1791308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78464"/>
            <a:ext cx="8229600" cy="794352"/>
          </a:xfrm>
        </p:spPr>
        <p:txBody>
          <a:bodyPr>
            <a:normAutofit/>
          </a:bodyPr>
          <a:lstStyle/>
          <a:p>
            <a:r>
              <a:rPr lang="es-EC" sz="4800" dirty="0" smtClean="0"/>
              <a:t>OBJETIVO GENERAL</a:t>
            </a:r>
            <a:endParaRPr lang="es-EC" sz="4800" dirty="0"/>
          </a:p>
        </p:txBody>
      </p:sp>
      <p:sp>
        <p:nvSpPr>
          <p:cNvPr id="3" name="2 Marcador de contenido"/>
          <p:cNvSpPr>
            <a:spLocks noGrp="1"/>
          </p:cNvSpPr>
          <p:nvPr>
            <p:ph idx="1"/>
          </p:nvPr>
        </p:nvSpPr>
        <p:spPr>
          <a:xfrm>
            <a:off x="457200" y="2568272"/>
            <a:ext cx="8229600" cy="4389120"/>
          </a:xfrm>
        </p:spPr>
        <p:txBody>
          <a:bodyPr>
            <a:normAutofit/>
          </a:bodyPr>
          <a:lstStyle/>
          <a:p>
            <a:r>
              <a:rPr lang="es-EC" sz="2400" dirty="0"/>
              <a:t>Diseñar y construir un sistema de seguimiento de junta de soldadura mediante barrido de superficie, utilizando visión artificial y  triangulación laser.</a:t>
            </a:r>
          </a:p>
          <a:p>
            <a:pPr marL="0" indent="0">
              <a:buNone/>
            </a:pPr>
            <a:endParaRPr lang="es-EC" sz="2400" dirty="0"/>
          </a:p>
        </p:txBody>
      </p:sp>
    </p:spTree>
    <p:extLst>
      <p:ext uri="{BB962C8B-B14F-4D97-AF65-F5344CB8AC3E}">
        <p14:creationId xmlns:p14="http://schemas.microsoft.com/office/powerpoint/2010/main" val="2782775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836712"/>
            <a:ext cx="8229600" cy="794352"/>
          </a:xfrm>
        </p:spPr>
        <p:txBody>
          <a:bodyPr>
            <a:normAutofit/>
          </a:bodyPr>
          <a:lstStyle/>
          <a:p>
            <a:r>
              <a:rPr lang="es-EC" sz="4800" dirty="0" smtClean="0"/>
              <a:t>OBJETIVOS ESPECÍFICOS</a:t>
            </a:r>
            <a:endParaRPr lang="es-EC" sz="4800" dirty="0"/>
          </a:p>
        </p:txBody>
      </p:sp>
      <p:sp>
        <p:nvSpPr>
          <p:cNvPr id="3" name="2 Marcador de contenido"/>
          <p:cNvSpPr>
            <a:spLocks noGrp="1"/>
          </p:cNvSpPr>
          <p:nvPr>
            <p:ph idx="1"/>
          </p:nvPr>
        </p:nvSpPr>
        <p:spPr>
          <a:xfrm>
            <a:off x="601216" y="2064216"/>
            <a:ext cx="8003232" cy="4389120"/>
          </a:xfrm>
        </p:spPr>
        <p:txBody>
          <a:bodyPr>
            <a:normAutofit/>
          </a:bodyPr>
          <a:lstStyle/>
          <a:p>
            <a:pPr lvl="0" algn="just"/>
            <a:r>
              <a:rPr lang="es-ES_tradnl" sz="2000" dirty="0"/>
              <a:t>Diseñar y construir un prototipo de robot soldador cartesiano de bajo costo.</a:t>
            </a:r>
            <a:endParaRPr lang="es-EC" sz="2000" dirty="0"/>
          </a:p>
          <a:p>
            <a:pPr algn="just"/>
            <a:endParaRPr lang="es-EC" sz="2000" dirty="0"/>
          </a:p>
          <a:p>
            <a:pPr lvl="0" algn="just"/>
            <a:r>
              <a:rPr lang="es-ES_tradnl" sz="2000" dirty="0"/>
              <a:t>Captar la deformación del láser proyectada en el perfil de la junta mediante una cámara digital y realizar procesamiento de imagen.</a:t>
            </a:r>
            <a:endParaRPr lang="es-EC" sz="2000" dirty="0"/>
          </a:p>
          <a:p>
            <a:pPr algn="just"/>
            <a:endParaRPr lang="es-EC" sz="2000" dirty="0"/>
          </a:p>
          <a:p>
            <a:pPr lvl="0" algn="just"/>
            <a:r>
              <a:rPr lang="es-ES_tradnl" sz="2000" dirty="0"/>
              <a:t>Desarrollar HMI de fácil manejo y control mediante Arduino.</a:t>
            </a:r>
            <a:endParaRPr lang="es-EC" sz="2000" dirty="0"/>
          </a:p>
          <a:p>
            <a:pPr algn="just"/>
            <a:endParaRPr lang="es-EC" sz="2000" dirty="0"/>
          </a:p>
          <a:p>
            <a:pPr lvl="0" algn="just"/>
            <a:r>
              <a:rPr lang="es-ES_tradnl" sz="2000" dirty="0"/>
              <a:t>Cumplir con los parámetros de operación requeridos para los procesos de soldadura.</a:t>
            </a:r>
            <a:endParaRPr lang="es-EC" sz="2000" dirty="0"/>
          </a:p>
          <a:p>
            <a:pPr marL="0" indent="0" algn="just">
              <a:buNone/>
            </a:pPr>
            <a:endParaRPr lang="es-EC" sz="2000" dirty="0"/>
          </a:p>
        </p:txBody>
      </p:sp>
    </p:spTree>
    <p:extLst>
      <p:ext uri="{BB962C8B-B14F-4D97-AF65-F5344CB8AC3E}">
        <p14:creationId xmlns:p14="http://schemas.microsoft.com/office/powerpoint/2010/main" val="613872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467544" y="2780928"/>
            <a:ext cx="8136904" cy="936104"/>
          </a:xfrm>
        </p:spPr>
        <p:txBody>
          <a:bodyPr>
            <a:noAutofit/>
          </a:bodyPr>
          <a:lstStyle/>
          <a:p>
            <a:pPr algn="ctr"/>
            <a:r>
              <a:rPr lang="es-EC" sz="6000" dirty="0" smtClean="0"/>
              <a:t>MARCO TEÓRICO</a:t>
            </a:r>
            <a:endParaRPr lang="es-EC" sz="6000" dirty="0"/>
          </a:p>
        </p:txBody>
      </p:sp>
    </p:spTree>
    <p:extLst>
      <p:ext uri="{BB962C8B-B14F-4D97-AF65-F5344CB8AC3E}">
        <p14:creationId xmlns:p14="http://schemas.microsoft.com/office/powerpoint/2010/main" val="138894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467544" y="2780928"/>
            <a:ext cx="8136904" cy="936104"/>
          </a:xfrm>
        </p:spPr>
        <p:txBody>
          <a:bodyPr>
            <a:normAutofit/>
          </a:bodyPr>
          <a:lstStyle/>
          <a:p>
            <a:pPr algn="ctr"/>
            <a:r>
              <a:rPr lang="es-EC" sz="4800" dirty="0" smtClean="0"/>
              <a:t>DESCRIPCIÓN DEL PROBLEMA</a:t>
            </a:r>
            <a:endParaRPr lang="es-EC" sz="4800" dirty="0"/>
          </a:p>
        </p:txBody>
      </p:sp>
    </p:spTree>
    <p:extLst>
      <p:ext uri="{BB962C8B-B14F-4D97-AF65-F5344CB8AC3E}">
        <p14:creationId xmlns:p14="http://schemas.microsoft.com/office/powerpoint/2010/main" val="3560387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4408"/>
            <a:ext cx="8229600" cy="794352"/>
          </a:xfrm>
        </p:spPr>
        <p:txBody>
          <a:bodyPr>
            <a:normAutofit/>
          </a:bodyPr>
          <a:lstStyle/>
          <a:p>
            <a:pPr algn="ctr"/>
            <a:r>
              <a:rPr lang="es-EC" sz="4800" dirty="0" smtClean="0"/>
              <a:t>VISIÓN ARTIFICIAL</a:t>
            </a:r>
            <a:endParaRPr lang="es-EC" sz="4800" dirty="0"/>
          </a:p>
        </p:txBody>
      </p:sp>
      <p:sp>
        <p:nvSpPr>
          <p:cNvPr id="3" name="2 Marcador de contenido"/>
          <p:cNvSpPr>
            <a:spLocks noGrp="1"/>
          </p:cNvSpPr>
          <p:nvPr>
            <p:ph idx="1"/>
          </p:nvPr>
        </p:nvSpPr>
        <p:spPr>
          <a:xfrm>
            <a:off x="601216" y="1632168"/>
            <a:ext cx="8219256" cy="1508800"/>
          </a:xfrm>
        </p:spPr>
        <p:txBody>
          <a:bodyPr>
            <a:noAutofit/>
          </a:bodyPr>
          <a:lstStyle/>
          <a:p>
            <a:pPr marL="0" indent="0" algn="just">
              <a:buNone/>
            </a:pPr>
            <a:r>
              <a:rPr lang="es-EC" sz="2000" dirty="0"/>
              <a:t>La visión artificial encierra a los procesos y elementos que otorgan la posibilidad de observar variables del mundo físico a una </a:t>
            </a:r>
            <a:r>
              <a:rPr lang="es-EC" sz="2000" dirty="0" smtClean="0"/>
              <a:t>máquina. </a:t>
            </a:r>
          </a:p>
          <a:p>
            <a:pPr algn="just"/>
            <a:endParaRPr lang="es-EC" sz="2000" dirty="0" smtClean="0"/>
          </a:p>
          <a:p>
            <a:pPr marL="0" indent="0" algn="just">
              <a:buNone/>
            </a:pPr>
            <a:r>
              <a:rPr lang="es-EC" sz="2000" dirty="0" smtClean="0"/>
              <a:t>Se </a:t>
            </a:r>
            <a:r>
              <a:rPr lang="es-EC" sz="2000" dirty="0"/>
              <a:t>pueden </a:t>
            </a:r>
            <a:r>
              <a:rPr lang="es-EC" sz="2000" dirty="0" smtClean="0"/>
              <a:t>deducir algunas propiedades:</a:t>
            </a:r>
          </a:p>
          <a:p>
            <a:pPr marL="0" indent="0" algn="just">
              <a:buNone/>
            </a:pPr>
            <a:endParaRPr lang="es-EC" sz="2000" dirty="0"/>
          </a:p>
          <a:p>
            <a:pPr marL="0" indent="0" algn="just">
              <a:buNone/>
            </a:pPr>
            <a:endParaRPr lang="es-EC" sz="2000" dirty="0"/>
          </a:p>
        </p:txBody>
      </p:sp>
      <p:sp>
        <p:nvSpPr>
          <p:cNvPr id="7" name="5 Marcador de contenido"/>
          <p:cNvSpPr txBox="1">
            <a:spLocks/>
          </p:cNvSpPr>
          <p:nvPr/>
        </p:nvSpPr>
        <p:spPr>
          <a:xfrm>
            <a:off x="603820" y="3573016"/>
            <a:ext cx="4040188" cy="2427264"/>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s-EC" sz="2000" dirty="0" smtClean="0"/>
              <a:t>Propiedades geométricas:</a:t>
            </a:r>
          </a:p>
          <a:p>
            <a:pPr marL="0" indent="0">
              <a:buFont typeface="Wingdings 2"/>
              <a:buNone/>
            </a:pPr>
            <a:endParaRPr lang="es-EC" sz="2000" dirty="0" smtClean="0"/>
          </a:p>
          <a:p>
            <a:pPr lvl="1"/>
            <a:r>
              <a:rPr lang="es-EC" sz="1800" dirty="0" smtClean="0"/>
              <a:t>Forma</a:t>
            </a:r>
          </a:p>
          <a:p>
            <a:pPr lvl="1"/>
            <a:r>
              <a:rPr lang="es-EC" sz="1800" dirty="0" smtClean="0"/>
              <a:t>Tamaño </a:t>
            </a:r>
          </a:p>
          <a:p>
            <a:pPr lvl="1"/>
            <a:r>
              <a:rPr lang="es-EC" sz="1800" dirty="0" smtClean="0"/>
              <a:t>Localización de los objetos. </a:t>
            </a:r>
          </a:p>
          <a:p>
            <a:endParaRPr lang="es-EC" sz="2400" dirty="0"/>
          </a:p>
        </p:txBody>
      </p:sp>
      <p:sp>
        <p:nvSpPr>
          <p:cNvPr id="8" name="7 Marcador de contenido"/>
          <p:cNvSpPr txBox="1">
            <a:spLocks/>
          </p:cNvSpPr>
          <p:nvPr/>
        </p:nvSpPr>
        <p:spPr>
          <a:xfrm>
            <a:off x="4778697" y="3573016"/>
            <a:ext cx="4041775" cy="2427264"/>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s-EC" sz="2000" dirty="0" smtClean="0"/>
              <a:t>Propiedades de los materiales:</a:t>
            </a:r>
          </a:p>
          <a:p>
            <a:pPr marL="0" indent="0">
              <a:buFont typeface="Wingdings 2"/>
              <a:buNone/>
            </a:pPr>
            <a:endParaRPr lang="es-EC" sz="2000" dirty="0" smtClean="0"/>
          </a:p>
          <a:p>
            <a:pPr lvl="1"/>
            <a:r>
              <a:rPr lang="es-EC" sz="1800" dirty="0" smtClean="0"/>
              <a:t>Color</a:t>
            </a:r>
          </a:p>
          <a:p>
            <a:pPr lvl="1"/>
            <a:r>
              <a:rPr lang="es-EC" sz="1800" dirty="0" smtClean="0"/>
              <a:t>Iluminación</a:t>
            </a:r>
          </a:p>
          <a:p>
            <a:pPr lvl="1"/>
            <a:r>
              <a:rPr lang="es-EC" sz="1800" dirty="0" smtClean="0"/>
              <a:t>Textura</a:t>
            </a:r>
          </a:p>
          <a:p>
            <a:pPr lvl="1"/>
            <a:r>
              <a:rPr lang="es-EC" sz="1800" dirty="0" smtClean="0"/>
              <a:t>Composición.</a:t>
            </a:r>
          </a:p>
          <a:p>
            <a:endParaRPr lang="es-EC" dirty="0"/>
          </a:p>
        </p:txBody>
      </p:sp>
    </p:spTree>
    <p:extLst>
      <p:ext uri="{BB962C8B-B14F-4D97-AF65-F5344CB8AC3E}">
        <p14:creationId xmlns:p14="http://schemas.microsoft.com/office/powerpoint/2010/main" val="544198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457200" y="474408"/>
            <a:ext cx="8229600" cy="794352"/>
          </a:xfrm>
        </p:spPr>
        <p:txBody>
          <a:bodyPr>
            <a:normAutofit/>
          </a:bodyPr>
          <a:lstStyle/>
          <a:p>
            <a:pPr algn="ctr"/>
            <a:r>
              <a:rPr lang="es-EC" sz="4800" dirty="0" smtClean="0"/>
              <a:t>VISIÓN ARTIFICIAL</a:t>
            </a:r>
            <a:endParaRPr lang="es-EC" sz="4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349" y="1484784"/>
            <a:ext cx="3139027"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345" y="4109353"/>
            <a:ext cx="3139031"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582" y="4109353"/>
            <a:ext cx="3163333"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582" y="1484784"/>
            <a:ext cx="3177778"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945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190578"/>
            <a:ext cx="3168352" cy="311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83" y="1989984"/>
            <a:ext cx="4194917" cy="308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Título"/>
          <p:cNvSpPr>
            <a:spLocks noGrp="1"/>
          </p:cNvSpPr>
          <p:nvPr>
            <p:ph type="title"/>
          </p:nvPr>
        </p:nvSpPr>
        <p:spPr>
          <a:xfrm>
            <a:off x="457200" y="474408"/>
            <a:ext cx="8229600" cy="794352"/>
          </a:xfrm>
        </p:spPr>
        <p:txBody>
          <a:bodyPr>
            <a:normAutofit/>
          </a:bodyPr>
          <a:lstStyle/>
          <a:p>
            <a:pPr algn="ctr"/>
            <a:r>
              <a:rPr lang="es-EC" sz="4800" dirty="0" smtClean="0"/>
              <a:t>VISIÓN ARTIFICIAL</a:t>
            </a:r>
            <a:endParaRPr lang="es-EC" sz="4800" dirty="0"/>
          </a:p>
        </p:txBody>
      </p:sp>
      <p:sp>
        <p:nvSpPr>
          <p:cNvPr id="7" name="6 Flecha derecha"/>
          <p:cNvSpPr/>
          <p:nvPr/>
        </p:nvSpPr>
        <p:spPr>
          <a:xfrm>
            <a:off x="4716016" y="3126682"/>
            <a:ext cx="1008112" cy="740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1 Título"/>
          <p:cNvSpPr txBox="1">
            <a:spLocks/>
          </p:cNvSpPr>
          <p:nvPr/>
        </p:nvSpPr>
        <p:spPr>
          <a:xfrm>
            <a:off x="385015" y="5301208"/>
            <a:ext cx="4186985" cy="720080"/>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s-EC" sz="2400" dirty="0" smtClean="0">
                <a:latin typeface="+mn-lt"/>
              </a:rPr>
              <a:t>Una imagen puede ser representada matemáticamente como una matriz.</a:t>
            </a:r>
            <a:endParaRPr lang="es-EC" sz="2400" dirty="0">
              <a:latin typeface="+mn-lt"/>
            </a:endParaRPr>
          </a:p>
        </p:txBody>
      </p:sp>
    </p:spTree>
    <p:extLst>
      <p:ext uri="{BB962C8B-B14F-4D97-AF65-F5344CB8AC3E}">
        <p14:creationId xmlns:p14="http://schemas.microsoft.com/office/powerpoint/2010/main" val="1403396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457200" y="474408"/>
            <a:ext cx="8229600" cy="794352"/>
          </a:xfrm>
        </p:spPr>
        <p:txBody>
          <a:bodyPr>
            <a:normAutofit/>
          </a:bodyPr>
          <a:lstStyle/>
          <a:p>
            <a:pPr algn="ctr"/>
            <a:r>
              <a:rPr lang="es-EC" sz="4800" dirty="0" smtClean="0"/>
              <a:t>VISIÓN ARTIFICIAL</a:t>
            </a:r>
            <a:endParaRPr lang="es-EC" sz="4800" dirty="0"/>
          </a:p>
        </p:txBody>
      </p:sp>
      <p:pic>
        <p:nvPicPr>
          <p:cNvPr id="5122" name="Picture 2" descr="C:\Users\ESTEBAN\Dropbox\tesis novacero\Tesis\Escrito\elementos de vi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6726667" cy="381642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a:xfrm>
            <a:off x="446856" y="5949280"/>
            <a:ext cx="8229600" cy="43204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400" dirty="0" smtClean="0"/>
              <a:t>COMPONENTE DE UN SISTEMA DE VISIÓN ARTÍFICIAL</a:t>
            </a:r>
            <a:endParaRPr lang="es-EC" sz="2400" dirty="0"/>
          </a:p>
        </p:txBody>
      </p:sp>
    </p:spTree>
    <p:extLst>
      <p:ext uri="{BB962C8B-B14F-4D97-AF65-F5344CB8AC3E}">
        <p14:creationId xmlns:p14="http://schemas.microsoft.com/office/powerpoint/2010/main" val="4112995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457200" y="474408"/>
            <a:ext cx="8229600" cy="794352"/>
          </a:xfrm>
        </p:spPr>
        <p:txBody>
          <a:bodyPr>
            <a:normAutofit/>
          </a:bodyPr>
          <a:lstStyle/>
          <a:p>
            <a:pPr algn="ctr"/>
            <a:r>
              <a:rPr lang="es-EC" sz="4800" dirty="0" smtClean="0"/>
              <a:t>TRIANGULACIÓN LASER</a:t>
            </a:r>
            <a:endParaRPr lang="es-EC" sz="4800" dirty="0"/>
          </a:p>
        </p:txBody>
      </p:sp>
      <p:pic>
        <p:nvPicPr>
          <p:cNvPr id="6" name="5 Imagen"/>
          <p:cNvPicPr>
            <a:picLocks noChangeAspect="1"/>
          </p:cNvPicPr>
          <p:nvPr/>
        </p:nvPicPr>
        <p:blipFill rotWithShape="1">
          <a:blip r:embed="rId2"/>
          <a:srcRect l="39457" t="18469" r="33706" b="14478"/>
          <a:stretch/>
        </p:blipFill>
        <p:spPr bwMode="auto">
          <a:xfrm>
            <a:off x="755577" y="1484784"/>
            <a:ext cx="3600400" cy="5057936"/>
          </a:xfrm>
          <a:prstGeom prst="rect">
            <a:avLst/>
          </a:prstGeom>
          <a:ln>
            <a:noFill/>
          </a:ln>
          <a:extLst>
            <a:ext uri="{53640926-AAD7-44D8-BBD7-CCE9431645EC}">
              <a14:shadowObscured xmlns:a14="http://schemas.microsoft.com/office/drawing/2010/main"/>
            </a:ext>
          </a:extLst>
        </p:spPr>
      </p:pic>
      <p:sp>
        <p:nvSpPr>
          <p:cNvPr id="7" name="27 Marcador de texto"/>
          <p:cNvSpPr txBox="1">
            <a:spLocks/>
          </p:cNvSpPr>
          <p:nvPr/>
        </p:nvSpPr>
        <p:spPr>
          <a:xfrm>
            <a:off x="4860032" y="1772816"/>
            <a:ext cx="3960440" cy="475252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EC" sz="2000" dirty="0" smtClean="0"/>
              <a:t>Disposición </a:t>
            </a:r>
            <a:r>
              <a:rPr lang="es-EC" sz="2000" dirty="0"/>
              <a:t>de los </a:t>
            </a:r>
            <a:r>
              <a:rPr lang="es-EC" sz="2000" dirty="0" smtClean="0"/>
              <a:t>elementos:</a:t>
            </a:r>
          </a:p>
          <a:p>
            <a:pPr marL="0" indent="0">
              <a:buNone/>
            </a:pPr>
            <a:endParaRPr lang="es-EC" sz="2000" dirty="0" smtClean="0"/>
          </a:p>
          <a:p>
            <a:r>
              <a:rPr lang="es-EC" sz="2000" dirty="0" smtClean="0"/>
              <a:t>Cámara y pieza a medir.</a:t>
            </a:r>
          </a:p>
          <a:p>
            <a:endParaRPr lang="es-EC" sz="2000" dirty="0" smtClean="0"/>
          </a:p>
          <a:p>
            <a:r>
              <a:rPr lang="es-EC" sz="2000" dirty="0" smtClean="0"/>
              <a:t>En </a:t>
            </a:r>
            <a:r>
              <a:rPr lang="es-EC" sz="2000" dirty="0"/>
              <a:t>color rojo la luz láser en forma de línea, </a:t>
            </a:r>
            <a:endParaRPr lang="es-EC" sz="2000" dirty="0" smtClean="0"/>
          </a:p>
          <a:p>
            <a:endParaRPr lang="es-EC" sz="2000" dirty="0"/>
          </a:p>
          <a:p>
            <a:r>
              <a:rPr lang="es-EC" sz="2000" dirty="0"/>
              <a:t>E</a:t>
            </a:r>
            <a:r>
              <a:rPr lang="es-EC" sz="2000" dirty="0" smtClean="0"/>
              <a:t>n </a:t>
            </a:r>
            <a:r>
              <a:rPr lang="es-EC" sz="2000" dirty="0"/>
              <a:t>color azul su proyección sobre la </a:t>
            </a:r>
            <a:r>
              <a:rPr lang="es-EC" sz="2000" dirty="0" smtClean="0"/>
              <a:t>pieza.</a:t>
            </a:r>
          </a:p>
          <a:p>
            <a:endParaRPr lang="es-EC" sz="2000" dirty="0" smtClean="0"/>
          </a:p>
          <a:p>
            <a:r>
              <a:rPr lang="es-EC" sz="2000" dirty="0" smtClean="0"/>
              <a:t>En </a:t>
            </a:r>
            <a:r>
              <a:rPr lang="es-EC" sz="2000" dirty="0"/>
              <a:t>color negro el campo de visión de la cámara. </a:t>
            </a:r>
          </a:p>
        </p:txBody>
      </p:sp>
    </p:spTree>
    <p:extLst>
      <p:ext uri="{BB962C8B-B14F-4D97-AF65-F5344CB8AC3E}">
        <p14:creationId xmlns:p14="http://schemas.microsoft.com/office/powerpoint/2010/main" val="2416237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457200" y="546416"/>
            <a:ext cx="8229600" cy="794352"/>
          </a:xfrm>
        </p:spPr>
        <p:txBody>
          <a:bodyPr>
            <a:normAutofit fontScale="90000"/>
          </a:bodyPr>
          <a:lstStyle/>
          <a:p>
            <a:pPr algn="ctr"/>
            <a:r>
              <a:rPr lang="es-EC" sz="4800" dirty="0" smtClean="0"/>
              <a:t>DETERMINACIÓN DE DISTANCIA EN Z</a:t>
            </a:r>
            <a:endParaRPr lang="es-EC" sz="48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9" r="3086"/>
          <a:stretch/>
        </p:blipFill>
        <p:spPr bwMode="auto">
          <a:xfrm>
            <a:off x="354563" y="1521328"/>
            <a:ext cx="4289445"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27 Marcador de texto"/>
          <p:cNvSpPr txBox="1">
            <a:spLocks/>
          </p:cNvSpPr>
          <p:nvPr/>
        </p:nvSpPr>
        <p:spPr>
          <a:xfrm>
            <a:off x="4932040" y="1628800"/>
            <a:ext cx="3960440" cy="475252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r>
              <a:rPr lang="es-EC" sz="2000" dirty="0"/>
              <a:t>El sistema funciona con la geometría de un triángulo </a:t>
            </a:r>
            <a:r>
              <a:rPr lang="es-EC" sz="2000" dirty="0" smtClean="0"/>
              <a:t>rectángulo ABC.</a:t>
            </a:r>
          </a:p>
          <a:p>
            <a:pPr marL="0" indent="0" algn="just">
              <a:buNone/>
            </a:pPr>
            <a:endParaRPr lang="es-EC" sz="2000" dirty="0"/>
          </a:p>
          <a:p>
            <a:pPr marL="0" indent="0" algn="just">
              <a:buNone/>
            </a:pPr>
            <a:r>
              <a:rPr lang="es-EC" sz="2000" dirty="0" smtClean="0"/>
              <a:t>D es el centro visión de la cámara.</a:t>
            </a:r>
          </a:p>
          <a:p>
            <a:pPr marL="0" indent="0" algn="just">
              <a:buNone/>
            </a:pPr>
            <a:endParaRPr lang="es-EC" sz="2000" dirty="0" smtClean="0"/>
          </a:p>
          <a:p>
            <a:pPr marL="0" indent="0">
              <a:buNone/>
            </a:pPr>
            <a:r>
              <a:rPr lang="es-EC" sz="2000" dirty="0" smtClean="0"/>
              <a:t>La máxima resolución que entrega la cámara es de 1280 pixeles horizontales y 720 pixeles verticales.</a:t>
            </a:r>
          </a:p>
          <a:p>
            <a:pPr marL="0" indent="0">
              <a:buNone/>
            </a:pPr>
            <a:endParaRPr lang="es-EC" sz="2000" dirty="0"/>
          </a:p>
          <a:p>
            <a:pPr marL="0" indent="0" algn="just">
              <a:buNone/>
            </a:pPr>
            <a:r>
              <a:rPr lang="es-EC" sz="2000" dirty="0" smtClean="0"/>
              <a:t>La cámara tiene un ángulo de visión horizontal de 48.12°.</a:t>
            </a:r>
          </a:p>
          <a:p>
            <a:pPr marL="0" indent="0" algn="just">
              <a:buNone/>
            </a:pPr>
            <a:endParaRPr lang="es-EC" sz="2000" dirty="0"/>
          </a:p>
          <a:p>
            <a:pPr marL="0" indent="0" algn="just">
              <a:buNone/>
            </a:pPr>
            <a:endParaRPr lang="es-EC" sz="2000" dirty="0"/>
          </a:p>
          <a:p>
            <a:pPr marL="0" indent="0" algn="just">
              <a:buNone/>
            </a:pPr>
            <a:endParaRPr lang="es-EC" sz="2000" dirty="0" smtClean="0"/>
          </a:p>
          <a:p>
            <a:pPr marL="0" indent="0" algn="just">
              <a:buNone/>
            </a:pPr>
            <a:endParaRPr lang="es-EC" sz="2000" dirty="0"/>
          </a:p>
        </p:txBody>
      </p:sp>
    </p:spTree>
    <p:extLst>
      <p:ext uri="{BB962C8B-B14F-4D97-AF65-F5344CB8AC3E}">
        <p14:creationId xmlns:p14="http://schemas.microsoft.com/office/powerpoint/2010/main" val="3968260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Rectángulo"/>
              <p:cNvSpPr/>
              <p:nvPr/>
            </p:nvSpPr>
            <p:spPr>
              <a:xfrm>
                <a:off x="4355976" y="2060848"/>
                <a:ext cx="2382319"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𝛼</m:t>
                          </m:r>
                        </m:e>
                        <m:sub>
                          <m:r>
                            <a:rPr lang="es-EC" i="1">
                              <a:latin typeface="Cambria Math"/>
                            </a:rPr>
                            <m:t>𝑝</m:t>
                          </m:r>
                        </m:sub>
                      </m:sSub>
                      <m:r>
                        <a:rPr lang="es-EC" i="1">
                          <a:latin typeface="Cambria Math"/>
                        </a:rPr>
                        <m:t>=</m:t>
                      </m:r>
                      <m:f>
                        <m:fPr>
                          <m:ctrlPr>
                            <a:rPr lang="es-EC" i="1">
                              <a:latin typeface="Cambria Math"/>
                            </a:rPr>
                          </m:ctrlPr>
                        </m:fPr>
                        <m:num>
                          <m:r>
                            <a:rPr lang="es-EC" i="1">
                              <a:latin typeface="Cambria Math"/>
                            </a:rPr>
                            <m:t>48,12°</m:t>
                          </m:r>
                        </m:num>
                        <m:den>
                          <m:r>
                            <a:rPr lang="es-EC" i="1">
                              <a:latin typeface="Cambria Math"/>
                            </a:rPr>
                            <m:t>1280</m:t>
                          </m:r>
                        </m:den>
                      </m:f>
                      <m:r>
                        <a:rPr lang="es-EC" i="1">
                          <a:latin typeface="Cambria Math"/>
                        </a:rPr>
                        <m:t>=0,038°</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4355976" y="2060848"/>
                <a:ext cx="2382319" cy="612732"/>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4355976" y="2962079"/>
                <a:ext cx="3183820"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𝛼</m:t>
                          </m:r>
                        </m:e>
                        <m:sub>
                          <m:r>
                            <a:rPr lang="es-EC" i="1">
                              <a:latin typeface="Cambria Math"/>
                            </a:rPr>
                            <m:t>𝑚𝑖𝑛</m:t>
                          </m:r>
                        </m:sub>
                      </m:sSub>
                      <m:r>
                        <a:rPr lang="es-EC" i="1">
                          <a:latin typeface="Cambria Math"/>
                        </a:rPr>
                        <m:t>=60°−</m:t>
                      </m:r>
                      <m:f>
                        <m:fPr>
                          <m:ctrlPr>
                            <a:rPr lang="es-EC" i="1">
                              <a:latin typeface="Cambria Math"/>
                            </a:rPr>
                          </m:ctrlPr>
                        </m:fPr>
                        <m:num>
                          <m:r>
                            <a:rPr lang="es-EC" i="1">
                              <a:latin typeface="Cambria Math"/>
                            </a:rPr>
                            <m:t>48,12</m:t>
                          </m:r>
                          <m:r>
                            <a:rPr lang="es-EC" b="0" i="1" smtClean="0">
                              <a:latin typeface="Cambria Math"/>
                            </a:rPr>
                            <m:t>°</m:t>
                          </m:r>
                        </m:num>
                        <m:den>
                          <m:r>
                            <a:rPr lang="es-EC" i="1">
                              <a:latin typeface="Cambria Math"/>
                            </a:rPr>
                            <m:t>2</m:t>
                          </m:r>
                        </m:den>
                      </m:f>
                      <m:r>
                        <a:rPr lang="es-EC" i="1">
                          <a:latin typeface="Cambria Math"/>
                        </a:rPr>
                        <m:t>=35,94°</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4355976" y="2962079"/>
                <a:ext cx="3183820" cy="616515"/>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4355976" y="3817134"/>
                <a:ext cx="4377416" cy="6199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i="1">
                              <a:latin typeface="Cambria Math"/>
                            </a:rPr>
                          </m:ctrlPr>
                        </m:funcPr>
                        <m:fName>
                          <m:r>
                            <m:rPr>
                              <m:sty m:val="p"/>
                            </m:rPr>
                            <a:rPr lang="es-EC">
                              <a:latin typeface="Cambria Math"/>
                            </a:rPr>
                            <m:t>tan</m:t>
                          </m:r>
                        </m:fName>
                        <m:e>
                          <m:d>
                            <m:dPr>
                              <m:ctrlPr>
                                <a:rPr lang="es-EC" i="1">
                                  <a:latin typeface="Cambria Math"/>
                                </a:rPr>
                              </m:ctrlPr>
                            </m:dPr>
                            <m:e>
                              <m:r>
                                <a:rPr lang="es-EC" i="1">
                                  <a:latin typeface="Cambria Math"/>
                                </a:rPr>
                                <m:t>𝛼</m:t>
                              </m:r>
                            </m:e>
                          </m:d>
                        </m:e>
                      </m:func>
                      <m:r>
                        <a:rPr lang="es-EC" i="1">
                          <a:latin typeface="Cambria Math"/>
                        </a:rPr>
                        <m:t>=</m:t>
                      </m:r>
                      <m:f>
                        <m:fPr>
                          <m:ctrlPr>
                            <a:rPr lang="es-EC" i="1">
                              <a:latin typeface="Cambria Math"/>
                            </a:rPr>
                          </m:ctrlPr>
                        </m:fPr>
                        <m:num>
                          <m:r>
                            <a:rPr lang="es-EC" i="1">
                              <a:latin typeface="Cambria Math"/>
                            </a:rPr>
                            <m:t>𝑍</m:t>
                          </m:r>
                          <m:r>
                            <a:rPr lang="es-EC" i="1">
                              <a:latin typeface="Cambria Math"/>
                            </a:rPr>
                            <m:t>(</m:t>
                          </m:r>
                          <m:r>
                            <a:rPr lang="es-EC" i="1">
                              <a:latin typeface="Cambria Math"/>
                            </a:rPr>
                            <m:t>𝑝𝑧</m:t>
                          </m:r>
                          <m:r>
                            <a:rPr lang="es-EC" i="1">
                              <a:latin typeface="Cambria Math"/>
                            </a:rPr>
                            <m:t>)</m:t>
                          </m:r>
                        </m:num>
                        <m:den>
                          <m:r>
                            <a:rPr lang="es-EC" i="1">
                              <a:latin typeface="Cambria Math"/>
                            </a:rPr>
                            <m:t>85</m:t>
                          </m:r>
                        </m:den>
                      </m:f>
                      <m:r>
                        <a:rPr lang="es-EC" i="1">
                          <a:latin typeface="Cambria Math"/>
                        </a:rPr>
                        <m:t>     →  </m:t>
                      </m:r>
                      <m:r>
                        <a:rPr lang="es-EC" i="1">
                          <a:latin typeface="Cambria Math"/>
                        </a:rPr>
                        <m:t>𝑍</m:t>
                      </m:r>
                      <m:d>
                        <m:dPr>
                          <m:ctrlPr>
                            <a:rPr lang="es-EC" i="1">
                              <a:latin typeface="Cambria Math"/>
                            </a:rPr>
                          </m:ctrlPr>
                        </m:dPr>
                        <m:e>
                          <m:r>
                            <a:rPr lang="es-EC" i="1">
                              <a:latin typeface="Cambria Math"/>
                            </a:rPr>
                            <m:t>𝑝𝑧</m:t>
                          </m:r>
                        </m:e>
                      </m:d>
                      <m:r>
                        <a:rPr lang="es-EC" i="1">
                          <a:latin typeface="Cambria Math"/>
                        </a:rPr>
                        <m:t>=85∙</m:t>
                      </m:r>
                      <m:func>
                        <m:funcPr>
                          <m:ctrlPr>
                            <a:rPr lang="es-EC" i="1">
                              <a:latin typeface="Cambria Math"/>
                            </a:rPr>
                          </m:ctrlPr>
                        </m:funcPr>
                        <m:fName>
                          <m:r>
                            <m:rPr>
                              <m:sty m:val="p"/>
                            </m:rPr>
                            <a:rPr lang="es-EC">
                              <a:latin typeface="Cambria Math"/>
                            </a:rPr>
                            <m:t>tan</m:t>
                          </m:r>
                        </m:fName>
                        <m:e>
                          <m:d>
                            <m:dPr>
                              <m:ctrlPr>
                                <a:rPr lang="es-EC" i="1">
                                  <a:latin typeface="Cambria Math"/>
                                </a:rPr>
                              </m:ctrlPr>
                            </m:dPr>
                            <m:e>
                              <m:r>
                                <a:rPr lang="es-EC" i="1">
                                  <a:latin typeface="Cambria Math"/>
                                </a:rPr>
                                <m:t>𝛼</m:t>
                              </m:r>
                            </m:e>
                          </m:d>
                        </m:e>
                      </m:func>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4355976" y="3817134"/>
                <a:ext cx="4377416" cy="619978"/>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4355976" y="4787860"/>
                <a:ext cx="21073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m:t>
                      </m:r>
                      <m:sSub>
                        <m:sSubPr>
                          <m:ctrlPr>
                            <a:rPr lang="es-EC" i="1">
                              <a:latin typeface="Cambria Math"/>
                            </a:rPr>
                          </m:ctrlPr>
                        </m:sSubPr>
                        <m:e>
                          <m:r>
                            <a:rPr lang="es-EC" i="1">
                              <a:latin typeface="Cambria Math"/>
                            </a:rPr>
                            <m:t>∝</m:t>
                          </m:r>
                        </m:e>
                        <m:sub>
                          <m:r>
                            <a:rPr lang="es-EC" i="1">
                              <a:latin typeface="Cambria Math"/>
                            </a:rPr>
                            <m:t>𝑚𝑖𝑛</m:t>
                          </m:r>
                        </m:sub>
                      </m:sSub>
                      <m:r>
                        <a:rPr lang="es-EC" i="1">
                          <a:latin typeface="Cambria Math"/>
                        </a:rPr>
                        <m:t>+</m:t>
                      </m:r>
                      <m:d>
                        <m:dPr>
                          <m:ctrlPr>
                            <a:rPr lang="es-EC" i="1">
                              <a:latin typeface="Cambria Math"/>
                            </a:rPr>
                          </m:ctrlPr>
                        </m:dPr>
                        <m:e>
                          <m:sSub>
                            <m:sSubPr>
                              <m:ctrlPr>
                                <a:rPr lang="es-EC" i="1">
                                  <a:latin typeface="Cambria Math"/>
                                </a:rPr>
                              </m:ctrlPr>
                            </m:sSubPr>
                            <m:e>
                              <m:r>
                                <a:rPr lang="es-EC" i="1">
                                  <a:latin typeface="Cambria Math"/>
                                </a:rPr>
                                <m:t>∝</m:t>
                              </m:r>
                            </m:e>
                            <m:sub>
                              <m:r>
                                <a:rPr lang="es-EC" i="1">
                                  <a:latin typeface="Cambria Math"/>
                                </a:rPr>
                                <m:t>𝑃</m:t>
                              </m:r>
                            </m:sub>
                          </m:sSub>
                          <m:r>
                            <a:rPr lang="es-EC" i="1">
                              <a:latin typeface="Cambria Math"/>
                            </a:rPr>
                            <m:t>∙</m:t>
                          </m:r>
                          <m:r>
                            <a:rPr lang="es-EC" i="1">
                              <a:latin typeface="Cambria Math"/>
                            </a:rPr>
                            <m:t>𝑃𝑧</m:t>
                          </m:r>
                        </m:e>
                      </m:d>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4355976" y="4787860"/>
                <a:ext cx="2107372" cy="369332"/>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4283968" y="5688313"/>
                <a:ext cx="4555093" cy="404983"/>
              </a:xfrm>
              <a:prstGeom prst="rect">
                <a:avLst/>
              </a:prstGeom>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𝒁</m:t>
                      </m:r>
                      <m:d>
                        <m:dPr>
                          <m:ctrlPr>
                            <a:rPr lang="es-EC" b="1" i="1">
                              <a:latin typeface="Cambria Math"/>
                            </a:rPr>
                          </m:ctrlPr>
                        </m:dPr>
                        <m:e>
                          <m:r>
                            <a:rPr lang="es-EC" b="1" i="1">
                              <a:latin typeface="Cambria Math"/>
                            </a:rPr>
                            <m:t>𝑷𝒛</m:t>
                          </m:r>
                        </m:e>
                      </m:d>
                      <m:r>
                        <a:rPr lang="es-EC" b="1" i="1">
                          <a:latin typeface="Cambria Math"/>
                        </a:rPr>
                        <m:t>=</m:t>
                      </m:r>
                      <m:r>
                        <a:rPr lang="es-EC" b="1" i="1">
                          <a:latin typeface="Cambria Math"/>
                        </a:rPr>
                        <m:t>𝟖𝟓</m:t>
                      </m:r>
                      <m:r>
                        <a:rPr lang="es-EC" b="1" i="1">
                          <a:latin typeface="Cambria Math"/>
                        </a:rPr>
                        <m:t>∙</m:t>
                      </m:r>
                      <m:r>
                        <a:rPr lang="es-EC" b="1" i="1">
                          <a:latin typeface="Cambria Math"/>
                        </a:rPr>
                        <m:t>𝐭𝐚</m:t>
                      </m:r>
                      <m:func>
                        <m:funcPr>
                          <m:ctrlPr>
                            <a:rPr lang="es-EC" b="1" i="1">
                              <a:latin typeface="Cambria Math"/>
                            </a:rPr>
                          </m:ctrlPr>
                        </m:funcPr>
                        <m:fName>
                          <m:r>
                            <a:rPr lang="es-EC" b="1" i="1">
                              <a:latin typeface="Cambria Math"/>
                            </a:rPr>
                            <m:t>𝒏</m:t>
                          </m:r>
                        </m:fName>
                        <m:e>
                          <m:d>
                            <m:dPr>
                              <m:ctrlPr>
                                <a:rPr lang="es-EC" b="1" i="1">
                                  <a:latin typeface="Cambria Math"/>
                                </a:rPr>
                              </m:ctrlPr>
                            </m:dPr>
                            <m:e>
                              <m:r>
                                <a:rPr lang="es-EC" b="1" i="1">
                                  <a:latin typeface="Cambria Math"/>
                                </a:rPr>
                                <m:t>𝟑𝟓</m:t>
                              </m:r>
                              <m:r>
                                <a:rPr lang="es-EC" b="1" i="1">
                                  <a:latin typeface="Cambria Math"/>
                                </a:rPr>
                                <m:t>,</m:t>
                              </m:r>
                              <m:r>
                                <a:rPr lang="es-EC" b="1" i="1">
                                  <a:latin typeface="Cambria Math"/>
                                </a:rPr>
                                <m:t>𝟗𝟒</m:t>
                              </m:r>
                              <m:r>
                                <a:rPr lang="es-EC" b="1" i="1">
                                  <a:latin typeface="Cambria Math"/>
                                </a:rPr>
                                <m:t>°+</m:t>
                              </m:r>
                              <m:d>
                                <m:dPr>
                                  <m:ctrlPr>
                                    <a:rPr lang="es-EC" b="1" i="1">
                                      <a:latin typeface="Cambria Math"/>
                                    </a:rPr>
                                  </m:ctrlPr>
                                </m:dPr>
                                <m:e>
                                  <m:r>
                                    <a:rPr lang="es-EC" b="1" i="1">
                                      <a:latin typeface="Cambria Math"/>
                                    </a:rPr>
                                    <m:t>𝟎</m:t>
                                  </m:r>
                                  <m:r>
                                    <a:rPr lang="es-EC" b="1" i="1">
                                      <a:latin typeface="Cambria Math"/>
                                    </a:rPr>
                                    <m:t>,</m:t>
                                  </m:r>
                                  <m:r>
                                    <a:rPr lang="es-EC" b="1" i="1">
                                      <a:latin typeface="Cambria Math"/>
                                    </a:rPr>
                                    <m:t>𝟎𝟑𝟖</m:t>
                                  </m:r>
                                  <m:r>
                                    <a:rPr lang="es-EC" b="1" i="1">
                                      <a:latin typeface="Cambria Math"/>
                                    </a:rPr>
                                    <m:t>°∙</m:t>
                                  </m:r>
                                  <m:r>
                                    <a:rPr lang="es-EC" b="1" i="1">
                                      <a:latin typeface="Cambria Math"/>
                                    </a:rPr>
                                    <m:t>𝑷𝒛</m:t>
                                  </m:r>
                                </m:e>
                              </m:d>
                            </m:e>
                          </m:d>
                        </m:e>
                      </m:func>
                    </m:oMath>
                  </m:oMathPara>
                </a14:m>
                <a:endParaRPr lang="es-EC" b="1" dirty="0"/>
              </a:p>
            </p:txBody>
          </p:sp>
        </mc:Choice>
        <mc:Fallback xmlns="">
          <p:sp>
            <p:nvSpPr>
              <p:cNvPr id="7" name="6 Rectángulo"/>
              <p:cNvSpPr>
                <a:spLocks noRot="1" noChangeAspect="1" noMove="1" noResize="1" noEditPoints="1" noAdjustHandles="1" noChangeArrowheads="1" noChangeShapeType="1" noTextEdit="1"/>
              </p:cNvSpPr>
              <p:nvPr/>
            </p:nvSpPr>
            <p:spPr>
              <a:xfrm>
                <a:off x="4283968" y="5688313"/>
                <a:ext cx="4555093" cy="404983"/>
              </a:xfrm>
              <a:prstGeom prst="rect">
                <a:avLst/>
              </a:prstGeom>
              <a:blipFill rotWithShape="1">
                <a:blip r:embed="rId6"/>
                <a:stretch>
                  <a:fillRect/>
                </a:stretch>
              </a:blipFill>
              <a:ln w="28575">
                <a:solidFill>
                  <a:schemeClr val="accent1"/>
                </a:solidFill>
              </a:ln>
            </p:spPr>
            <p:txBody>
              <a:bodyPr/>
              <a:lstStyle/>
              <a:p>
                <a:r>
                  <a:rPr lang="es-EC">
                    <a:noFill/>
                  </a:rPr>
                  <a:t> </a:t>
                </a:r>
              </a:p>
            </p:txBody>
          </p:sp>
        </mc:Fallback>
      </mc:AlternateContent>
      <p:grpSp>
        <p:nvGrpSpPr>
          <p:cNvPr id="10" name="9 Grupo"/>
          <p:cNvGrpSpPr/>
          <p:nvPr/>
        </p:nvGrpSpPr>
        <p:grpSpPr>
          <a:xfrm>
            <a:off x="393591" y="1566672"/>
            <a:ext cx="3458329" cy="4958672"/>
            <a:chOff x="278816" y="1268760"/>
            <a:chExt cx="3458329" cy="4958672"/>
          </a:xfrm>
        </p:grpSpPr>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16" y="1367432"/>
              <a:ext cx="3458329"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lipse"/>
            <p:cNvSpPr/>
            <p:nvPr/>
          </p:nvSpPr>
          <p:spPr>
            <a:xfrm>
              <a:off x="746880" y="4603496"/>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CuadroTexto"/>
            <p:cNvSpPr txBox="1"/>
            <p:nvPr/>
          </p:nvSpPr>
          <p:spPr>
            <a:xfrm>
              <a:off x="1832412" y="1268760"/>
              <a:ext cx="576064" cy="369332"/>
            </a:xfrm>
            <a:prstGeom prst="rect">
              <a:avLst/>
            </a:prstGeom>
            <a:noFill/>
          </p:spPr>
          <p:txBody>
            <a:bodyPr wrap="square" rtlCol="0">
              <a:spAutoFit/>
            </a:bodyPr>
            <a:lstStyle/>
            <a:p>
              <a:r>
                <a:rPr lang="es-EC" dirty="0" smtClean="0"/>
                <a:t>85</a:t>
              </a:r>
              <a:endParaRPr lang="es-EC" dirty="0"/>
            </a:p>
          </p:txBody>
        </p:sp>
      </p:grpSp>
      <p:sp>
        <p:nvSpPr>
          <p:cNvPr id="16" name="1 Título"/>
          <p:cNvSpPr>
            <a:spLocks noGrp="1"/>
          </p:cNvSpPr>
          <p:nvPr>
            <p:ph type="title"/>
          </p:nvPr>
        </p:nvSpPr>
        <p:spPr>
          <a:xfrm>
            <a:off x="457200" y="546416"/>
            <a:ext cx="8229600" cy="794352"/>
          </a:xfrm>
        </p:spPr>
        <p:txBody>
          <a:bodyPr>
            <a:normAutofit fontScale="90000"/>
          </a:bodyPr>
          <a:lstStyle/>
          <a:p>
            <a:pPr algn="ctr"/>
            <a:r>
              <a:rPr lang="es-EC" sz="4800" dirty="0" smtClean="0"/>
              <a:t>DETERMINACIÓN DE DISTANCIA EN Z</a:t>
            </a:r>
            <a:endParaRPr lang="es-EC" sz="4800" dirty="0"/>
          </a:p>
        </p:txBody>
      </p:sp>
    </p:spTree>
    <p:extLst>
      <p:ext uri="{BB962C8B-B14F-4D97-AF65-F5344CB8AC3E}">
        <p14:creationId xmlns:p14="http://schemas.microsoft.com/office/powerpoint/2010/main" val="4148103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395536" y="5929808"/>
            <a:ext cx="8229600" cy="43204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400" dirty="0" smtClean="0"/>
              <a:t>CURVA DE RELACIÓN PIXEL HORIZONTAL – DISTANCIA EN Z</a:t>
            </a:r>
            <a:endParaRPr lang="es-EC" sz="2400" dirty="0"/>
          </a:p>
        </p:txBody>
      </p:sp>
      <p:grpSp>
        <p:nvGrpSpPr>
          <p:cNvPr id="15" name="14 Grupo"/>
          <p:cNvGrpSpPr/>
          <p:nvPr/>
        </p:nvGrpSpPr>
        <p:grpSpPr>
          <a:xfrm>
            <a:off x="1008353" y="1517779"/>
            <a:ext cx="7057786" cy="4287485"/>
            <a:chOff x="1008353" y="1517779"/>
            <a:chExt cx="7057786" cy="4287485"/>
          </a:xfrm>
        </p:grpSpPr>
        <p:pic>
          <p:nvPicPr>
            <p:cNvPr id="13" name="12 Imagen"/>
            <p:cNvPicPr>
              <a:picLocks noChangeAspect="1"/>
            </p:cNvPicPr>
            <p:nvPr/>
          </p:nvPicPr>
          <p:blipFill rotWithShape="1">
            <a:blip r:embed="rId2"/>
            <a:srcRect l="6739" t="41665" r="60630" b="21572"/>
            <a:stretch/>
          </p:blipFill>
          <p:spPr bwMode="auto">
            <a:xfrm>
              <a:off x="1043608" y="1517779"/>
              <a:ext cx="6768752" cy="4287485"/>
            </a:xfrm>
            <a:prstGeom prst="rect">
              <a:avLst/>
            </a:prstGeom>
            <a:ln>
              <a:noFill/>
            </a:ln>
            <a:extLst>
              <a:ext uri="{53640926-AAD7-44D8-BBD7-CCE9431645EC}">
                <a14:shadowObscured xmlns:a14="http://schemas.microsoft.com/office/drawing/2010/main"/>
              </a:ext>
            </a:extLst>
          </p:spPr>
        </p:pic>
        <p:sp>
          <p:nvSpPr>
            <p:cNvPr id="4" name="3 CuadroTexto"/>
            <p:cNvSpPr txBox="1"/>
            <p:nvPr/>
          </p:nvSpPr>
          <p:spPr>
            <a:xfrm>
              <a:off x="1008353" y="1556792"/>
              <a:ext cx="755335" cy="369332"/>
            </a:xfrm>
            <a:prstGeom prst="rect">
              <a:avLst/>
            </a:prstGeom>
            <a:noFill/>
          </p:spPr>
          <p:txBody>
            <a:bodyPr wrap="none" rtlCol="0">
              <a:spAutoFit/>
            </a:bodyPr>
            <a:lstStyle/>
            <a:p>
              <a:r>
                <a:rPr lang="es-EC" dirty="0" smtClean="0"/>
                <a:t>(mm)</a:t>
              </a:r>
              <a:endParaRPr lang="es-EC" dirty="0"/>
            </a:p>
          </p:txBody>
        </p:sp>
        <p:sp>
          <p:nvSpPr>
            <p:cNvPr id="16" name="15 CuadroTexto"/>
            <p:cNvSpPr txBox="1"/>
            <p:nvPr/>
          </p:nvSpPr>
          <p:spPr>
            <a:xfrm>
              <a:off x="7236296" y="5251266"/>
              <a:ext cx="829843" cy="369332"/>
            </a:xfrm>
            <a:prstGeom prst="rect">
              <a:avLst/>
            </a:prstGeom>
            <a:noFill/>
          </p:spPr>
          <p:txBody>
            <a:bodyPr wrap="none" rtlCol="0">
              <a:spAutoFit/>
            </a:bodyPr>
            <a:lstStyle/>
            <a:p>
              <a:r>
                <a:rPr lang="es-EC" dirty="0" smtClean="0"/>
                <a:t>(pixel)</a:t>
              </a:r>
              <a:endParaRPr lang="es-EC" dirty="0"/>
            </a:p>
          </p:txBody>
        </p:sp>
      </p:grpSp>
      <p:sp>
        <p:nvSpPr>
          <p:cNvPr id="19" name="1 Título"/>
          <p:cNvSpPr>
            <a:spLocks noGrp="1"/>
          </p:cNvSpPr>
          <p:nvPr>
            <p:ph type="title"/>
          </p:nvPr>
        </p:nvSpPr>
        <p:spPr>
          <a:xfrm>
            <a:off x="457200" y="546416"/>
            <a:ext cx="8229600" cy="794352"/>
          </a:xfrm>
        </p:spPr>
        <p:txBody>
          <a:bodyPr>
            <a:normAutofit fontScale="90000"/>
          </a:bodyPr>
          <a:lstStyle/>
          <a:p>
            <a:pPr algn="ctr"/>
            <a:r>
              <a:rPr lang="es-EC" sz="4800" dirty="0" smtClean="0"/>
              <a:t>DETERMINACIÓN DE DISTANCIA EN Z</a:t>
            </a:r>
            <a:endParaRPr lang="es-EC" sz="4800" dirty="0"/>
          </a:p>
        </p:txBody>
      </p:sp>
    </p:spTree>
    <p:extLst>
      <p:ext uri="{BB962C8B-B14F-4D97-AF65-F5344CB8AC3E}">
        <p14:creationId xmlns:p14="http://schemas.microsoft.com/office/powerpoint/2010/main" val="1772997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794352"/>
          </a:xfrm>
        </p:spPr>
        <p:txBody>
          <a:bodyPr>
            <a:normAutofit fontScale="90000"/>
          </a:bodyPr>
          <a:lstStyle/>
          <a:p>
            <a:pPr algn="ctr"/>
            <a:r>
              <a:rPr lang="es-EC" sz="4800" dirty="0" smtClean="0"/>
              <a:t>DETERMINACIÓN DE DISTANCIA EN X</a:t>
            </a:r>
            <a:endParaRPr lang="es-EC" sz="4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3406182"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27 Marcador de texto"/>
          <p:cNvSpPr txBox="1">
            <a:spLocks/>
          </p:cNvSpPr>
          <p:nvPr/>
        </p:nvSpPr>
        <p:spPr>
          <a:xfrm>
            <a:off x="4283968" y="1413724"/>
            <a:ext cx="4392488" cy="97163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r>
              <a:rPr lang="es-EC" sz="2000" dirty="0"/>
              <a:t>La cámara tiene un ángulo vertical de visión de </a:t>
            </a:r>
            <a:r>
              <a:rPr lang="es-EC" sz="2000" dirty="0" smtClean="0"/>
              <a:t>28,2°.</a:t>
            </a:r>
          </a:p>
          <a:p>
            <a:pPr marL="0" indent="0" algn="just">
              <a:buNone/>
            </a:pPr>
            <a:endParaRPr lang="es-EC" sz="2000" dirty="0" smtClean="0"/>
          </a:p>
          <a:p>
            <a:pPr marL="0" indent="0" algn="just">
              <a:buNone/>
            </a:pPr>
            <a:endParaRPr lang="es-EC" sz="2000" dirty="0" smtClean="0"/>
          </a:p>
          <a:p>
            <a:pPr marL="0" indent="0" algn="just">
              <a:buNone/>
            </a:pPr>
            <a:endParaRPr lang="es-EC" sz="2000" dirty="0"/>
          </a:p>
        </p:txBody>
      </p:sp>
      <mc:AlternateContent xmlns:mc="http://schemas.openxmlformats.org/markup-compatibility/2006" xmlns:a14="http://schemas.microsoft.com/office/drawing/2010/main">
        <mc:Choice Requires="a14">
          <p:sp>
            <p:nvSpPr>
              <p:cNvPr id="12" name="11 Rectángulo"/>
              <p:cNvSpPr/>
              <p:nvPr/>
            </p:nvSpPr>
            <p:spPr>
              <a:xfrm>
                <a:off x="4355976" y="2385358"/>
                <a:ext cx="225568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𝛽</m:t>
                          </m:r>
                        </m:e>
                        <m:sub>
                          <m:r>
                            <a:rPr lang="es-EC" i="1">
                              <a:latin typeface="Cambria Math"/>
                            </a:rPr>
                            <m:t>𝑝</m:t>
                          </m:r>
                        </m:sub>
                      </m:sSub>
                      <m:r>
                        <a:rPr lang="es-EC" i="1">
                          <a:latin typeface="Cambria Math"/>
                        </a:rPr>
                        <m:t>=</m:t>
                      </m:r>
                      <m:f>
                        <m:fPr>
                          <m:ctrlPr>
                            <a:rPr lang="es-EC" i="1">
                              <a:latin typeface="Cambria Math"/>
                            </a:rPr>
                          </m:ctrlPr>
                        </m:fPr>
                        <m:num>
                          <m:r>
                            <a:rPr lang="es-EC" i="1">
                              <a:latin typeface="Cambria Math"/>
                            </a:rPr>
                            <m:t>28,2°</m:t>
                          </m:r>
                        </m:num>
                        <m:den>
                          <m:r>
                            <a:rPr lang="es-EC" i="1">
                              <a:latin typeface="Cambria Math"/>
                            </a:rPr>
                            <m:t>720</m:t>
                          </m:r>
                        </m:den>
                      </m:f>
                      <m:r>
                        <a:rPr lang="es-EC" i="1">
                          <a:latin typeface="Cambria Math"/>
                        </a:rPr>
                        <m:t>=0,039°</m:t>
                      </m:r>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4355976" y="2385358"/>
                <a:ext cx="2255682" cy="612732"/>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4364792" y="3140968"/>
                <a:ext cx="1409360" cy="667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𝐶</m:t>
                      </m:r>
                      <m:r>
                        <a:rPr lang="es-EC" i="1">
                          <a:latin typeface="Cambria Math"/>
                        </a:rPr>
                        <m:t>=</m:t>
                      </m:r>
                      <m:f>
                        <m:fPr>
                          <m:ctrlPr>
                            <a:rPr lang="es-EC" i="1">
                              <a:latin typeface="Cambria Math"/>
                            </a:rPr>
                          </m:ctrlPr>
                        </m:fPr>
                        <m:num>
                          <m:r>
                            <a:rPr lang="es-EC" i="1">
                              <a:latin typeface="Cambria Math"/>
                            </a:rPr>
                            <m:t>85</m:t>
                          </m:r>
                        </m:num>
                        <m:den>
                          <m:r>
                            <m:rPr>
                              <m:sty m:val="p"/>
                            </m:rPr>
                            <a:rPr lang="es-EC">
                              <a:latin typeface="Cambria Math"/>
                            </a:rPr>
                            <m:t>cos</m:t>
                          </m:r>
                          <m:r>
                            <a:rPr lang="es-EC" i="1">
                              <a:latin typeface="Cambria Math"/>
                            </a:rPr>
                            <m:t>(∝)</m:t>
                          </m:r>
                        </m:den>
                      </m:f>
                      <m:r>
                        <a:rPr lang="es-EC" i="1">
                          <a:latin typeface="Cambria Math"/>
                        </a:rPr>
                        <m:t> </m:t>
                      </m:r>
                    </m:oMath>
                  </m:oMathPara>
                </a14:m>
                <a:endParaRPr lang="es-EC" dirty="0"/>
              </a:p>
            </p:txBody>
          </p:sp>
        </mc:Choice>
        <mc:Fallback xmlns="">
          <p:sp>
            <p:nvSpPr>
              <p:cNvPr id="15" name="14 Rectángulo"/>
              <p:cNvSpPr>
                <a:spLocks noRot="1" noChangeAspect="1" noMove="1" noResize="1" noEditPoints="1" noAdjustHandles="1" noChangeArrowheads="1" noChangeShapeType="1" noTextEdit="1"/>
              </p:cNvSpPr>
              <p:nvPr/>
            </p:nvSpPr>
            <p:spPr>
              <a:xfrm>
                <a:off x="4364792" y="3140968"/>
                <a:ext cx="1409360" cy="667490"/>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16 Rectángulo"/>
              <p:cNvSpPr/>
              <p:nvPr/>
            </p:nvSpPr>
            <p:spPr>
              <a:xfrm>
                <a:off x="4364792" y="4077072"/>
                <a:ext cx="2142766" cy="6199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i="1">
                              <a:latin typeface="Cambria Math"/>
                            </a:rPr>
                          </m:ctrlPr>
                        </m:funcPr>
                        <m:fName>
                          <m:r>
                            <m:rPr>
                              <m:sty m:val="p"/>
                            </m:rPr>
                            <a:rPr lang="es-EC">
                              <a:latin typeface="Cambria Math"/>
                            </a:rPr>
                            <m:t>tan</m:t>
                          </m:r>
                        </m:fName>
                        <m:e>
                          <m:d>
                            <m:dPr>
                              <m:ctrlPr>
                                <a:rPr lang="es-EC" i="1">
                                  <a:latin typeface="Cambria Math"/>
                                </a:rPr>
                              </m:ctrlPr>
                            </m:dPr>
                            <m:e>
                              <m:r>
                                <a:rPr lang="es-EC" i="1">
                                  <a:latin typeface="Cambria Math"/>
                                </a:rPr>
                                <m:t>𝛽</m:t>
                              </m:r>
                            </m:e>
                          </m:d>
                        </m:e>
                      </m:func>
                      <m:r>
                        <a:rPr lang="es-EC" i="1">
                          <a:latin typeface="Cambria Math"/>
                        </a:rPr>
                        <m:t>=</m:t>
                      </m:r>
                      <m:f>
                        <m:fPr>
                          <m:ctrlPr>
                            <a:rPr lang="es-EC" i="1">
                              <a:latin typeface="Cambria Math"/>
                            </a:rPr>
                          </m:ctrlPr>
                        </m:fPr>
                        <m:num>
                          <m:r>
                            <a:rPr lang="es-EC" i="1">
                              <a:latin typeface="Cambria Math"/>
                            </a:rPr>
                            <m:t>𝑋</m:t>
                          </m:r>
                          <m:r>
                            <a:rPr lang="es-EC" i="1">
                              <a:latin typeface="Cambria Math"/>
                            </a:rPr>
                            <m:t>(</m:t>
                          </m:r>
                          <m:r>
                            <a:rPr lang="es-EC" i="1">
                              <a:latin typeface="Cambria Math"/>
                            </a:rPr>
                            <m:t>𝑃𝑧</m:t>
                          </m:r>
                          <m:r>
                            <a:rPr lang="es-EC" i="1">
                              <a:latin typeface="Cambria Math"/>
                            </a:rPr>
                            <m:t>,</m:t>
                          </m:r>
                          <m:r>
                            <a:rPr lang="es-EC" i="1">
                              <a:latin typeface="Cambria Math"/>
                            </a:rPr>
                            <m:t>𝑃𝑥</m:t>
                          </m:r>
                          <m:r>
                            <a:rPr lang="es-EC" i="1">
                              <a:latin typeface="Cambria Math"/>
                            </a:rPr>
                            <m:t>)</m:t>
                          </m:r>
                        </m:num>
                        <m:den>
                          <m:r>
                            <a:rPr lang="es-EC" i="1">
                              <a:latin typeface="Cambria Math"/>
                            </a:rPr>
                            <m:t>𝐶</m:t>
                          </m:r>
                        </m:den>
                      </m:f>
                    </m:oMath>
                  </m:oMathPara>
                </a14:m>
                <a:endParaRPr lang="es-EC" dirty="0"/>
              </a:p>
            </p:txBody>
          </p:sp>
        </mc:Choice>
        <mc:Fallback xmlns="">
          <p:sp>
            <p:nvSpPr>
              <p:cNvPr id="17" name="16 Rectángulo"/>
              <p:cNvSpPr>
                <a:spLocks noRot="1" noChangeAspect="1" noMove="1" noResize="1" noEditPoints="1" noAdjustHandles="1" noChangeArrowheads="1" noChangeShapeType="1" noTextEdit="1"/>
              </p:cNvSpPr>
              <p:nvPr/>
            </p:nvSpPr>
            <p:spPr>
              <a:xfrm>
                <a:off x="4364792" y="4077072"/>
                <a:ext cx="2142766" cy="619913"/>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17 Rectángulo"/>
              <p:cNvSpPr/>
              <p:nvPr/>
            </p:nvSpPr>
            <p:spPr>
              <a:xfrm>
                <a:off x="4355976" y="4957205"/>
                <a:ext cx="2422971" cy="4160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𝛽</m:t>
                      </m:r>
                      <m:r>
                        <a:rPr lang="es-EC" i="1">
                          <a:latin typeface="Cambria Math"/>
                        </a:rPr>
                        <m:t>=</m:t>
                      </m:r>
                      <m:d>
                        <m:dPr>
                          <m:ctrlPr>
                            <a:rPr lang="es-EC" i="1">
                              <a:latin typeface="Cambria Math"/>
                            </a:rPr>
                          </m:ctrlPr>
                        </m:dPr>
                        <m:e>
                          <m:sSub>
                            <m:sSubPr>
                              <m:ctrlPr>
                                <a:rPr lang="es-EC" i="1">
                                  <a:latin typeface="Cambria Math"/>
                                </a:rPr>
                              </m:ctrlPr>
                            </m:sSubPr>
                            <m:e>
                              <m:r>
                                <a:rPr lang="es-EC" i="1">
                                  <a:latin typeface="Cambria Math"/>
                                </a:rPr>
                                <m:t>𝛽</m:t>
                              </m:r>
                            </m:e>
                            <m:sub>
                              <m:r>
                                <a:rPr lang="es-EC" i="1">
                                  <a:latin typeface="Cambria Math"/>
                                </a:rPr>
                                <m:t>𝑃</m:t>
                              </m:r>
                            </m:sub>
                          </m:sSub>
                          <m:r>
                            <a:rPr lang="es-EC" i="1">
                              <a:latin typeface="Cambria Math"/>
                            </a:rPr>
                            <m:t>∙(</m:t>
                          </m:r>
                          <m:r>
                            <a:rPr lang="es-EC" i="1">
                              <a:latin typeface="Cambria Math"/>
                            </a:rPr>
                            <m:t>𝑃𝑥</m:t>
                          </m:r>
                          <m:r>
                            <a:rPr lang="es-EC" i="1">
                              <a:latin typeface="Cambria Math"/>
                            </a:rPr>
                            <m:t>−360)</m:t>
                          </m:r>
                        </m:e>
                      </m:d>
                    </m:oMath>
                  </m:oMathPara>
                </a14:m>
                <a:endParaRPr lang="es-EC" dirty="0"/>
              </a:p>
            </p:txBody>
          </p:sp>
        </mc:Choice>
        <mc:Fallback xmlns="">
          <p:sp>
            <p:nvSpPr>
              <p:cNvPr id="18" name="17 Rectángulo"/>
              <p:cNvSpPr>
                <a:spLocks noRot="1" noChangeAspect="1" noMove="1" noResize="1" noEditPoints="1" noAdjustHandles="1" noChangeArrowheads="1" noChangeShapeType="1" noTextEdit="1"/>
              </p:cNvSpPr>
              <p:nvPr/>
            </p:nvSpPr>
            <p:spPr>
              <a:xfrm>
                <a:off x="4355976" y="4957205"/>
                <a:ext cx="2422971" cy="416011"/>
              </a:xfrm>
              <a:prstGeom prst="rect">
                <a:avLst/>
              </a:prstGeom>
              <a:blipFill rotWithShape="1">
                <a:blip r:embed="rId6"/>
                <a:stretch>
                  <a:fillRect b="-588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18 Rectángulo"/>
              <p:cNvSpPr/>
              <p:nvPr/>
            </p:nvSpPr>
            <p:spPr>
              <a:xfrm>
                <a:off x="4139952" y="5733256"/>
                <a:ext cx="4810163" cy="713080"/>
              </a:xfrm>
              <a:prstGeom prst="rect">
                <a:avLst/>
              </a:prstGeom>
              <a:noFill/>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𝑿</m:t>
                      </m:r>
                      <m:d>
                        <m:dPr>
                          <m:ctrlPr>
                            <a:rPr lang="es-EC" b="1" i="1">
                              <a:latin typeface="Cambria Math"/>
                            </a:rPr>
                          </m:ctrlPr>
                        </m:dPr>
                        <m:e>
                          <m:r>
                            <a:rPr lang="es-EC" b="1" i="1">
                              <a:latin typeface="Cambria Math"/>
                            </a:rPr>
                            <m:t>𝑷𝒙</m:t>
                          </m:r>
                          <m:r>
                            <a:rPr lang="es-EC" b="1" i="1">
                              <a:latin typeface="Cambria Math"/>
                            </a:rPr>
                            <m:t>,</m:t>
                          </m:r>
                          <m:r>
                            <a:rPr lang="es-EC" b="1" i="1">
                              <a:latin typeface="Cambria Math"/>
                            </a:rPr>
                            <m:t>𝑷𝒛</m:t>
                          </m:r>
                        </m:e>
                      </m:d>
                      <m:r>
                        <a:rPr lang="es-EC" b="1" i="1">
                          <a:latin typeface="Cambria Math"/>
                        </a:rPr>
                        <m:t>=</m:t>
                      </m:r>
                      <m:r>
                        <a:rPr lang="es-EC" b="1" i="1">
                          <a:latin typeface="Cambria Math"/>
                        </a:rPr>
                        <m:t>𝟖𝟓</m:t>
                      </m:r>
                      <m:r>
                        <a:rPr lang="es-EC" b="1" i="1">
                          <a:latin typeface="Cambria Math"/>
                        </a:rPr>
                        <m:t>∙</m:t>
                      </m:r>
                      <m:f>
                        <m:fPr>
                          <m:ctrlPr>
                            <a:rPr lang="es-EC" b="1" i="1">
                              <a:latin typeface="Cambria Math"/>
                            </a:rPr>
                          </m:ctrlPr>
                        </m:fPr>
                        <m:num>
                          <m:r>
                            <a:rPr lang="es-EC" b="1" i="1">
                              <a:latin typeface="Cambria Math"/>
                            </a:rPr>
                            <m:t>𝒕𝒂</m:t>
                          </m:r>
                          <m:func>
                            <m:funcPr>
                              <m:ctrlPr>
                                <a:rPr lang="es-EC" b="1" i="1">
                                  <a:latin typeface="Cambria Math"/>
                                </a:rPr>
                              </m:ctrlPr>
                            </m:funcPr>
                            <m:fName>
                              <m:r>
                                <a:rPr lang="es-EC" b="1" i="1">
                                  <a:latin typeface="Cambria Math"/>
                                </a:rPr>
                                <m:t>𝒏</m:t>
                              </m:r>
                            </m:fName>
                            <m:e>
                              <m:d>
                                <m:dPr>
                                  <m:ctrlPr>
                                    <a:rPr lang="es-EC" b="1" i="1">
                                      <a:latin typeface="Cambria Math"/>
                                    </a:rPr>
                                  </m:ctrlPr>
                                </m:dPr>
                                <m:e>
                                  <m:d>
                                    <m:dPr>
                                      <m:ctrlPr>
                                        <a:rPr lang="es-EC" b="1" i="1">
                                          <a:latin typeface="Cambria Math"/>
                                        </a:rPr>
                                      </m:ctrlPr>
                                    </m:dPr>
                                    <m:e>
                                      <m:r>
                                        <a:rPr lang="es-EC" b="1" i="1">
                                          <a:latin typeface="Cambria Math"/>
                                        </a:rPr>
                                        <m:t>𝑷𝒙</m:t>
                                      </m:r>
                                      <m:r>
                                        <a:rPr lang="es-EC" b="1" i="1">
                                          <a:latin typeface="Cambria Math"/>
                                        </a:rPr>
                                        <m:t>−</m:t>
                                      </m:r>
                                      <m:r>
                                        <a:rPr lang="es-EC" b="1" i="1">
                                          <a:latin typeface="Cambria Math"/>
                                        </a:rPr>
                                        <m:t>𝟑𝟔𝟎</m:t>
                                      </m:r>
                                    </m:e>
                                  </m:d>
                                  <m:r>
                                    <a:rPr lang="es-EC" b="1" i="1">
                                      <a:latin typeface="Cambria Math"/>
                                    </a:rPr>
                                    <m:t>∙</m:t>
                                  </m:r>
                                  <m:r>
                                    <a:rPr lang="es-EC" b="1" i="1">
                                      <a:latin typeface="Cambria Math"/>
                                    </a:rPr>
                                    <m:t>𝟎</m:t>
                                  </m:r>
                                  <m:r>
                                    <a:rPr lang="es-EC" b="1" i="1">
                                      <a:latin typeface="Cambria Math"/>
                                    </a:rPr>
                                    <m:t>,</m:t>
                                  </m:r>
                                  <m:r>
                                    <a:rPr lang="es-EC" b="1" i="1">
                                      <a:latin typeface="Cambria Math"/>
                                    </a:rPr>
                                    <m:t>𝟎𝟑𝟗</m:t>
                                  </m:r>
                                </m:e>
                              </m:d>
                            </m:e>
                          </m:func>
                          <m:r>
                            <a:rPr lang="es-EC" b="1" i="1">
                              <a:latin typeface="Cambria Math"/>
                            </a:rPr>
                            <m:t>  </m:t>
                          </m:r>
                        </m:num>
                        <m:den>
                          <m:r>
                            <a:rPr lang="es-EC" b="1" i="1">
                              <a:latin typeface="Cambria Math"/>
                            </a:rPr>
                            <m:t>𝒄𝒐𝒔</m:t>
                          </m:r>
                          <m:r>
                            <a:rPr lang="es-EC" b="1" i="1">
                              <a:latin typeface="Cambria Math"/>
                            </a:rPr>
                            <m:t>(</m:t>
                          </m:r>
                          <m:r>
                            <a:rPr lang="es-EC" b="1" i="1">
                              <a:latin typeface="Cambria Math"/>
                            </a:rPr>
                            <m:t>𝟑𝟓</m:t>
                          </m:r>
                          <m:r>
                            <a:rPr lang="es-EC" b="1" i="1">
                              <a:latin typeface="Cambria Math"/>
                            </a:rPr>
                            <m:t>,</m:t>
                          </m:r>
                          <m:r>
                            <a:rPr lang="es-EC" b="1" i="1">
                              <a:latin typeface="Cambria Math"/>
                            </a:rPr>
                            <m:t>𝟗𝟒</m:t>
                          </m:r>
                          <m:r>
                            <a:rPr lang="es-EC" b="1" i="1">
                              <a:latin typeface="Cambria Math"/>
                            </a:rPr>
                            <m:t>°+(</m:t>
                          </m:r>
                          <m:r>
                            <a:rPr lang="es-EC" b="1" i="1">
                              <a:latin typeface="Cambria Math"/>
                            </a:rPr>
                            <m:t>𝟎</m:t>
                          </m:r>
                          <m:r>
                            <a:rPr lang="es-EC" b="1" i="1">
                              <a:latin typeface="Cambria Math"/>
                            </a:rPr>
                            <m:t>,</m:t>
                          </m:r>
                          <m:r>
                            <a:rPr lang="es-EC" b="1" i="1">
                              <a:latin typeface="Cambria Math"/>
                            </a:rPr>
                            <m:t>𝟎𝟑𝟖</m:t>
                          </m:r>
                          <m:r>
                            <a:rPr lang="es-EC" b="1" i="1">
                              <a:latin typeface="Cambria Math"/>
                            </a:rPr>
                            <m:t>∙</m:t>
                          </m:r>
                          <m:r>
                            <a:rPr lang="es-EC" b="1" i="1">
                              <a:latin typeface="Cambria Math"/>
                            </a:rPr>
                            <m:t>𝑷𝒛</m:t>
                          </m:r>
                          <m:r>
                            <a:rPr lang="es-EC" b="1" i="1">
                              <a:latin typeface="Cambria Math"/>
                            </a:rPr>
                            <m:t>))</m:t>
                          </m:r>
                        </m:den>
                      </m:f>
                    </m:oMath>
                  </m:oMathPara>
                </a14:m>
                <a:endParaRPr lang="es-EC" b="1" dirty="0"/>
              </a:p>
            </p:txBody>
          </p:sp>
        </mc:Choice>
        <mc:Fallback xmlns="">
          <p:sp>
            <p:nvSpPr>
              <p:cNvPr id="19" name="18 Rectángulo"/>
              <p:cNvSpPr>
                <a:spLocks noRot="1" noChangeAspect="1" noMove="1" noResize="1" noEditPoints="1" noAdjustHandles="1" noChangeArrowheads="1" noChangeShapeType="1" noTextEdit="1"/>
              </p:cNvSpPr>
              <p:nvPr/>
            </p:nvSpPr>
            <p:spPr>
              <a:xfrm>
                <a:off x="4139952" y="5733256"/>
                <a:ext cx="4810163" cy="713080"/>
              </a:xfrm>
              <a:prstGeom prst="rect">
                <a:avLst/>
              </a:prstGeom>
              <a:blipFill rotWithShape="1">
                <a:blip r:embed="rId7"/>
                <a:stretch>
                  <a:fillRect/>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3613289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p:txBody>
          <a:bodyPr>
            <a:normAutofit fontScale="90000"/>
          </a:bodyPr>
          <a:lstStyle/>
          <a:p>
            <a:pPr algn="ctr"/>
            <a:r>
              <a:rPr lang="es-EC" sz="4800" dirty="0" smtClean="0"/>
              <a:t>DETERMINACIÓN DE DISTANCIA EN X</a:t>
            </a:r>
            <a:endParaRPr lang="es-EC" sz="4800" dirty="0"/>
          </a:p>
        </p:txBody>
      </p:sp>
      <p:pic>
        <p:nvPicPr>
          <p:cNvPr id="14" name="13 Marcador de contenido"/>
          <p:cNvPicPr>
            <a:picLocks noGrp="1"/>
          </p:cNvPicPr>
          <p:nvPr>
            <p:ph sz="half" idx="1"/>
          </p:nvPr>
        </p:nvPicPr>
        <p:blipFill rotWithShape="1">
          <a:blip r:embed="rId2"/>
          <a:srcRect l="36178" t="39998" r="30641" b="24091"/>
          <a:stretch/>
        </p:blipFill>
        <p:spPr bwMode="auto">
          <a:xfrm>
            <a:off x="107504" y="2348880"/>
            <a:ext cx="4320000" cy="2880000"/>
          </a:xfrm>
          <a:prstGeom prst="rect">
            <a:avLst/>
          </a:prstGeom>
          <a:ln>
            <a:noFill/>
          </a:ln>
          <a:extLst>
            <a:ext uri="{53640926-AAD7-44D8-BBD7-CCE9431645EC}">
              <a14:shadowObscured xmlns:a14="http://schemas.microsoft.com/office/drawing/2010/main"/>
            </a:ext>
          </a:extLst>
        </p:spPr>
      </p:pic>
      <p:pic>
        <p:nvPicPr>
          <p:cNvPr id="21" name="20 Marcador de contenido"/>
          <p:cNvPicPr>
            <a:picLocks noGrp="1"/>
          </p:cNvPicPr>
          <p:nvPr>
            <p:ph sz="half" idx="2"/>
          </p:nvPr>
        </p:nvPicPr>
        <p:blipFill rotWithShape="1">
          <a:blip r:embed="rId3"/>
          <a:srcRect l="36448" t="39998" r="30914" b="23368"/>
          <a:stretch/>
        </p:blipFill>
        <p:spPr bwMode="auto">
          <a:xfrm>
            <a:off x="4572480" y="2349200"/>
            <a:ext cx="4320000" cy="2880000"/>
          </a:xfrm>
          <a:prstGeom prst="rect">
            <a:avLst/>
          </a:prstGeom>
          <a:ln>
            <a:noFill/>
          </a:ln>
          <a:extLst>
            <a:ext uri="{53640926-AAD7-44D8-BBD7-CCE9431645EC}">
              <a14:shadowObscured xmlns:a14="http://schemas.microsoft.com/office/drawing/2010/main"/>
            </a:ext>
          </a:extLst>
        </p:spPr>
      </p:pic>
      <p:sp>
        <p:nvSpPr>
          <p:cNvPr id="22" name="1 Título"/>
          <p:cNvSpPr txBox="1">
            <a:spLocks/>
          </p:cNvSpPr>
          <p:nvPr/>
        </p:nvSpPr>
        <p:spPr>
          <a:xfrm>
            <a:off x="611560" y="5373216"/>
            <a:ext cx="3600400" cy="849593"/>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400" dirty="0"/>
              <a:t>Relación Pixel–X en la altura </a:t>
            </a:r>
            <a:r>
              <a:rPr lang="es-EC" sz="2400" dirty="0" smtClean="0"/>
              <a:t>de Z 50</a:t>
            </a:r>
            <a:endParaRPr lang="es-EC" sz="2400" dirty="0"/>
          </a:p>
        </p:txBody>
      </p:sp>
      <p:sp>
        <p:nvSpPr>
          <p:cNvPr id="23" name="1 Título"/>
          <p:cNvSpPr txBox="1">
            <a:spLocks/>
          </p:cNvSpPr>
          <p:nvPr/>
        </p:nvSpPr>
        <p:spPr>
          <a:xfrm>
            <a:off x="5220072" y="5373216"/>
            <a:ext cx="3528392" cy="849593"/>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400" dirty="0"/>
              <a:t>Relación Pixel–X en la altura </a:t>
            </a:r>
            <a:r>
              <a:rPr lang="es-EC" sz="2400" dirty="0" smtClean="0"/>
              <a:t>de </a:t>
            </a:r>
            <a:r>
              <a:rPr lang="es-EC" sz="2400" dirty="0"/>
              <a:t>Z 1000.</a:t>
            </a:r>
          </a:p>
        </p:txBody>
      </p:sp>
    </p:spTree>
    <p:extLst>
      <p:ext uri="{BB962C8B-B14F-4D97-AF65-F5344CB8AC3E}">
        <p14:creationId xmlns:p14="http://schemas.microsoft.com/office/powerpoint/2010/main" val="552701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Marcador de texto"/>
          <p:cNvSpPr>
            <a:spLocks noGrp="1"/>
          </p:cNvSpPr>
          <p:nvPr>
            <p:ph type="body" idx="2"/>
          </p:nvPr>
        </p:nvSpPr>
        <p:spPr>
          <a:xfrm>
            <a:off x="5364088" y="1988840"/>
            <a:ext cx="3384376" cy="3816424"/>
          </a:xfrm>
        </p:spPr>
        <p:txBody>
          <a:bodyPr>
            <a:normAutofit/>
          </a:bodyPr>
          <a:lstStyle/>
          <a:p>
            <a:pPr marL="285750" indent="-285750">
              <a:buFont typeface="Arial" pitchFamily="34" charset="0"/>
              <a:buChar char="•"/>
            </a:pPr>
            <a:r>
              <a:rPr lang="es-EC" sz="2000" dirty="0"/>
              <a:t>C</a:t>
            </a:r>
            <a:r>
              <a:rPr lang="es-EC" sz="2000" dirty="0" smtClean="0"/>
              <a:t>onstrucción de estructuras mixtas.</a:t>
            </a:r>
          </a:p>
          <a:p>
            <a:pPr marL="285750" indent="-285750">
              <a:buFont typeface="Arial" pitchFamily="34" charset="0"/>
              <a:buChar char="•"/>
            </a:pPr>
            <a:endParaRPr lang="es-EC" sz="2000" dirty="0"/>
          </a:p>
          <a:p>
            <a:pPr marL="285750" indent="-285750">
              <a:buFont typeface="Arial" pitchFamily="34" charset="0"/>
              <a:buChar char="•"/>
            </a:pPr>
            <a:r>
              <a:rPr lang="es-EC" sz="2000" dirty="0" smtClean="0"/>
              <a:t>Perfiles </a:t>
            </a:r>
            <a:r>
              <a:rPr lang="es-EC" sz="2000" dirty="0"/>
              <a:t>estandarizados </a:t>
            </a:r>
            <a:r>
              <a:rPr lang="es-EC" sz="2000" dirty="0" smtClean="0"/>
              <a:t>CG </a:t>
            </a:r>
            <a:r>
              <a:rPr lang="es-EC" sz="2000" dirty="0"/>
              <a:t>o CU</a:t>
            </a:r>
          </a:p>
          <a:p>
            <a:pPr marL="285750" indent="-285750">
              <a:buFont typeface="Arial" pitchFamily="34" charset="0"/>
              <a:buChar char="•"/>
            </a:pPr>
            <a:endParaRPr lang="es-EC" sz="2000" dirty="0" smtClean="0"/>
          </a:p>
          <a:p>
            <a:pPr marL="285750" indent="-285750" algn="just">
              <a:buFont typeface="Arial" pitchFamily="34" charset="0"/>
              <a:buChar char="•"/>
            </a:pPr>
            <a:r>
              <a:rPr lang="es-EC" sz="2000" dirty="0" smtClean="0"/>
              <a:t>Las </a:t>
            </a:r>
            <a:r>
              <a:rPr lang="es-EC" sz="2000" dirty="0"/>
              <a:t>vigas pueden tener una longitud de hasta 12 m.</a:t>
            </a:r>
          </a:p>
          <a:p>
            <a:pPr marL="285750" indent="-285750" algn="just">
              <a:buFont typeface="Arial" pitchFamily="34" charset="0"/>
              <a:buChar char="•"/>
            </a:pPr>
            <a:endParaRPr lang="es-EC" sz="2000" dirty="0"/>
          </a:p>
        </p:txBody>
      </p:sp>
      <p:pic>
        <p:nvPicPr>
          <p:cNvPr id="27" name="26 Marcador de contenido" descr="C:\Users\ESTEBAN\Dropbox\tesis novacero\Tesis\Escrito\22.jpg"/>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51520" y="1340768"/>
            <a:ext cx="4896544" cy="4608512"/>
          </a:xfrm>
          <a:prstGeom prst="rect">
            <a:avLst/>
          </a:prstGeom>
          <a:noFill/>
          <a:ln>
            <a:noFill/>
          </a:ln>
        </p:spPr>
      </p:pic>
    </p:spTree>
    <p:extLst>
      <p:ext uri="{BB962C8B-B14F-4D97-AF65-F5344CB8AC3E}">
        <p14:creationId xmlns:p14="http://schemas.microsoft.com/office/powerpoint/2010/main" val="2425267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467544" y="2780928"/>
            <a:ext cx="8136904" cy="936104"/>
          </a:xfrm>
        </p:spPr>
        <p:txBody>
          <a:bodyPr>
            <a:noAutofit/>
          </a:bodyPr>
          <a:lstStyle/>
          <a:p>
            <a:pPr algn="ctr"/>
            <a:r>
              <a:rPr lang="es-EC" sz="6000" dirty="0" smtClean="0"/>
              <a:t>DISEÑO MECANICO</a:t>
            </a:r>
            <a:endParaRPr lang="es-EC" sz="6000" dirty="0"/>
          </a:p>
        </p:txBody>
      </p:sp>
    </p:spTree>
    <p:extLst>
      <p:ext uri="{BB962C8B-B14F-4D97-AF65-F5344CB8AC3E}">
        <p14:creationId xmlns:p14="http://schemas.microsoft.com/office/powerpoint/2010/main" val="1085969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a:t>CUARTO EJE (CABEZAL)</a:t>
            </a:r>
            <a:br>
              <a:rPr lang="es-EC" sz="4800" dirty="0"/>
            </a:br>
            <a:r>
              <a:rPr lang="es-EC" sz="3200" dirty="0" smtClean="0"/>
              <a:t>DIÁMETRO </a:t>
            </a:r>
            <a:r>
              <a:rPr lang="es-EC" sz="3200" dirty="0"/>
              <a:t>DEL </a:t>
            </a:r>
            <a:r>
              <a:rPr lang="es-EC" sz="3200" dirty="0" smtClean="0"/>
              <a:t>EJE</a:t>
            </a:r>
            <a:endParaRPr lang="es-EC" sz="4800" dirty="0"/>
          </a:p>
        </p:txBody>
      </p:sp>
      <p:pic>
        <p:nvPicPr>
          <p:cNvPr id="11" name="10 Imagen"/>
          <p:cNvPicPr/>
          <p:nvPr/>
        </p:nvPicPr>
        <p:blipFill>
          <a:blip r:embed="rId2">
            <a:extLst>
              <a:ext uri="{28A0092B-C50C-407E-A947-70E740481C1C}">
                <a14:useLocalDpi xmlns:a14="http://schemas.microsoft.com/office/drawing/2010/main" val="0"/>
              </a:ext>
            </a:extLst>
          </a:blip>
          <a:srcRect/>
          <a:stretch>
            <a:fillRect/>
          </a:stretch>
        </p:blipFill>
        <p:spPr bwMode="auto">
          <a:xfrm>
            <a:off x="4737989" y="2199738"/>
            <a:ext cx="4104456" cy="4109582"/>
          </a:xfrm>
          <a:prstGeom prst="rect">
            <a:avLst/>
          </a:prstGeom>
          <a:noFill/>
          <a:ln>
            <a:noFill/>
          </a:ln>
        </p:spPr>
      </p:pic>
      <p:pic>
        <p:nvPicPr>
          <p:cNvPr id="14" name="13 Imagen"/>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48880"/>
            <a:ext cx="4176464" cy="3811298"/>
          </a:xfrm>
          <a:prstGeom prst="rect">
            <a:avLst/>
          </a:prstGeom>
          <a:noFill/>
          <a:ln>
            <a:noFill/>
          </a:ln>
        </p:spPr>
      </p:pic>
    </p:spTree>
    <p:extLst>
      <p:ext uri="{BB962C8B-B14F-4D97-AF65-F5344CB8AC3E}">
        <p14:creationId xmlns:p14="http://schemas.microsoft.com/office/powerpoint/2010/main" val="1167613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464860" y="1556792"/>
            <a:ext cx="4091669" cy="1953508"/>
            <a:chOff x="696354" y="1556792"/>
            <a:chExt cx="4091669" cy="1953508"/>
          </a:xfrm>
        </p:grpSpPr>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696354" y="1556792"/>
              <a:ext cx="4091669" cy="1584176"/>
            </a:xfrm>
            <a:prstGeom prst="rect">
              <a:avLst/>
            </a:prstGeom>
            <a:noFill/>
            <a:ln>
              <a:noFill/>
            </a:ln>
          </p:spPr>
        </p:pic>
        <p:sp>
          <p:nvSpPr>
            <p:cNvPr id="2" name="1 Rectángulo"/>
            <p:cNvSpPr/>
            <p:nvPr/>
          </p:nvSpPr>
          <p:spPr>
            <a:xfrm>
              <a:off x="696354" y="3140968"/>
              <a:ext cx="3679469" cy="369332"/>
            </a:xfrm>
            <a:prstGeom prst="rect">
              <a:avLst/>
            </a:prstGeom>
          </p:spPr>
          <p:txBody>
            <a:bodyPr wrap="none">
              <a:spAutoFit/>
            </a:bodyPr>
            <a:lstStyle/>
            <a:p>
              <a:r>
                <a:rPr lang="es-EC" dirty="0"/>
                <a:t>Diagrama de cuerpo libre – Fuerzas</a:t>
              </a:r>
            </a:p>
          </p:txBody>
        </p:sp>
      </p:grpSp>
      <p:grpSp>
        <p:nvGrpSpPr>
          <p:cNvPr id="4" name="3 Grupo"/>
          <p:cNvGrpSpPr/>
          <p:nvPr/>
        </p:nvGrpSpPr>
        <p:grpSpPr>
          <a:xfrm>
            <a:off x="362570" y="3861048"/>
            <a:ext cx="4193959" cy="2615585"/>
            <a:chOff x="738081" y="3933056"/>
            <a:chExt cx="4193959" cy="2615585"/>
          </a:xfrm>
        </p:grpSpPr>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761969" y="3933056"/>
              <a:ext cx="4170071" cy="2246253"/>
            </a:xfrm>
            <a:prstGeom prst="rect">
              <a:avLst/>
            </a:prstGeom>
            <a:noFill/>
            <a:ln>
              <a:noFill/>
            </a:ln>
          </p:spPr>
        </p:pic>
        <p:sp>
          <p:nvSpPr>
            <p:cNvPr id="3" name="2 Rectángulo"/>
            <p:cNvSpPr/>
            <p:nvPr/>
          </p:nvSpPr>
          <p:spPr>
            <a:xfrm>
              <a:off x="738081" y="6179309"/>
              <a:ext cx="4008213" cy="369332"/>
            </a:xfrm>
            <a:prstGeom prst="rect">
              <a:avLst/>
            </a:prstGeom>
          </p:spPr>
          <p:txBody>
            <a:bodyPr wrap="none">
              <a:spAutoFit/>
            </a:bodyPr>
            <a:lstStyle/>
            <a:p>
              <a:r>
                <a:rPr lang="es-EC" dirty="0"/>
                <a:t>Diagrama de cuerpo libre - Momentos.</a:t>
              </a:r>
            </a:p>
          </p:txBody>
        </p:sp>
      </p:grpSp>
      <p:grpSp>
        <p:nvGrpSpPr>
          <p:cNvPr id="9" name="8 Grupo"/>
          <p:cNvGrpSpPr/>
          <p:nvPr/>
        </p:nvGrpSpPr>
        <p:grpSpPr>
          <a:xfrm>
            <a:off x="4788024" y="2730390"/>
            <a:ext cx="4140000" cy="2868142"/>
            <a:chOff x="4788024" y="2730390"/>
            <a:chExt cx="4140000" cy="2868142"/>
          </a:xfrm>
        </p:grpSpPr>
        <p:pic>
          <p:nvPicPr>
            <p:cNvPr id="12" name="11 Imagen"/>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730390"/>
              <a:ext cx="4140000" cy="2304256"/>
            </a:xfrm>
            <a:prstGeom prst="rect">
              <a:avLst/>
            </a:prstGeom>
            <a:noFill/>
            <a:ln>
              <a:noFill/>
            </a:ln>
          </p:spPr>
        </p:pic>
        <p:sp>
          <p:nvSpPr>
            <p:cNvPr id="8" name="7 Rectángulo"/>
            <p:cNvSpPr/>
            <p:nvPr/>
          </p:nvSpPr>
          <p:spPr>
            <a:xfrm>
              <a:off x="5364088" y="5229200"/>
              <a:ext cx="2646365" cy="369332"/>
            </a:xfrm>
            <a:prstGeom prst="rect">
              <a:avLst/>
            </a:prstGeom>
          </p:spPr>
          <p:txBody>
            <a:bodyPr wrap="none">
              <a:spAutoFit/>
            </a:bodyPr>
            <a:lstStyle/>
            <a:p>
              <a:r>
                <a:rPr lang="es-EC" dirty="0"/>
                <a:t>Reacciones en los apoyos</a:t>
              </a:r>
            </a:p>
          </p:txBody>
        </p:sp>
      </p:grpSp>
      <p:sp>
        <p:nvSpPr>
          <p:cNvPr id="15" name="1 Título"/>
          <p:cNvSpPr>
            <a:spLocks noGrp="1"/>
          </p:cNvSpPr>
          <p:nvPr>
            <p:ph type="title"/>
          </p:nvPr>
        </p:nvSpPr>
        <p:spPr>
          <a:xfrm>
            <a:off x="518864" y="116632"/>
            <a:ext cx="8229600" cy="1440160"/>
          </a:xfrm>
        </p:spPr>
        <p:txBody>
          <a:bodyPr>
            <a:normAutofit/>
          </a:bodyPr>
          <a:lstStyle/>
          <a:p>
            <a:pPr algn="ctr"/>
            <a:r>
              <a:rPr lang="es-EC" sz="4800" dirty="0" smtClean="0"/>
              <a:t>CUARTO EJE (CABEZAL)</a:t>
            </a:r>
            <a:br>
              <a:rPr lang="es-EC" sz="4800" dirty="0" smtClean="0"/>
            </a:br>
            <a:r>
              <a:rPr lang="es-EC" sz="3200" dirty="0" smtClean="0"/>
              <a:t>DIÁMETRO </a:t>
            </a:r>
            <a:r>
              <a:rPr lang="es-EC" sz="3200" dirty="0"/>
              <a:t>DEL </a:t>
            </a:r>
            <a:r>
              <a:rPr lang="es-EC" sz="3200" dirty="0" smtClean="0"/>
              <a:t>EJE</a:t>
            </a:r>
            <a:endParaRPr lang="es-EC" sz="4800" dirty="0"/>
          </a:p>
        </p:txBody>
      </p:sp>
    </p:spTree>
    <p:extLst>
      <p:ext uri="{BB962C8B-B14F-4D97-AF65-F5344CB8AC3E}">
        <p14:creationId xmlns:p14="http://schemas.microsoft.com/office/powerpoint/2010/main" val="1259199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475656" y="1379447"/>
            <a:ext cx="6480720" cy="5195132"/>
            <a:chOff x="1475656" y="1379447"/>
            <a:chExt cx="6480720" cy="5195132"/>
          </a:xfrm>
        </p:grpSpPr>
        <p:pic>
          <p:nvPicPr>
            <p:cNvPr id="14" name="13 Imagen"/>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379447"/>
              <a:ext cx="6480720" cy="4657744"/>
            </a:xfrm>
            <a:prstGeom prst="rect">
              <a:avLst/>
            </a:prstGeom>
            <a:noFill/>
            <a:ln>
              <a:noFill/>
            </a:ln>
          </p:spPr>
        </p:pic>
        <p:sp>
          <p:nvSpPr>
            <p:cNvPr id="10" name="9 Rectángulo"/>
            <p:cNvSpPr/>
            <p:nvPr/>
          </p:nvSpPr>
          <p:spPr>
            <a:xfrm>
              <a:off x="1979712" y="6205247"/>
              <a:ext cx="5472608" cy="369332"/>
            </a:xfrm>
            <a:prstGeom prst="rect">
              <a:avLst/>
            </a:prstGeom>
          </p:spPr>
          <p:txBody>
            <a:bodyPr wrap="square">
              <a:spAutoFit/>
            </a:bodyPr>
            <a:lstStyle/>
            <a:p>
              <a:r>
                <a:rPr lang="es-EC" dirty="0"/>
                <a:t>Diagrama de Fuerza cortante y Momento flector.</a:t>
              </a:r>
            </a:p>
          </p:txBody>
        </p:sp>
      </p:grpSp>
      <p:sp>
        <p:nvSpPr>
          <p:cNvPr id="16" name="1 Título"/>
          <p:cNvSpPr>
            <a:spLocks noGrp="1"/>
          </p:cNvSpPr>
          <p:nvPr>
            <p:ph type="title"/>
          </p:nvPr>
        </p:nvSpPr>
        <p:spPr>
          <a:xfrm>
            <a:off x="446856" y="-99392"/>
            <a:ext cx="8229600" cy="1440160"/>
          </a:xfrm>
        </p:spPr>
        <p:txBody>
          <a:bodyPr>
            <a:normAutofit/>
          </a:bodyPr>
          <a:lstStyle/>
          <a:p>
            <a:pPr algn="ctr"/>
            <a:r>
              <a:rPr lang="es-EC" sz="4800" dirty="0"/>
              <a:t>CUARTO EJE (CABEZAL)</a:t>
            </a:r>
            <a:br>
              <a:rPr lang="es-EC" sz="4800" dirty="0"/>
            </a:br>
            <a:r>
              <a:rPr lang="es-EC" sz="3200" dirty="0" smtClean="0"/>
              <a:t>DIÁMETRO </a:t>
            </a:r>
            <a:r>
              <a:rPr lang="es-EC" sz="3200" dirty="0"/>
              <a:t>DEL </a:t>
            </a:r>
            <a:r>
              <a:rPr lang="es-EC" sz="3200" dirty="0" smtClean="0"/>
              <a:t>EJE</a:t>
            </a:r>
            <a:endParaRPr lang="es-EC" sz="4800" dirty="0"/>
          </a:p>
        </p:txBody>
      </p:sp>
    </p:spTree>
    <p:extLst>
      <p:ext uri="{BB962C8B-B14F-4D97-AF65-F5344CB8AC3E}">
        <p14:creationId xmlns:p14="http://schemas.microsoft.com/office/powerpoint/2010/main" val="532602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 Título"/>
          <p:cNvSpPr>
            <a:spLocks noGrp="1"/>
          </p:cNvSpPr>
          <p:nvPr>
            <p:ph type="title"/>
          </p:nvPr>
        </p:nvSpPr>
        <p:spPr>
          <a:xfrm>
            <a:off x="446856" y="-27384"/>
            <a:ext cx="8229600" cy="1440160"/>
          </a:xfrm>
        </p:spPr>
        <p:txBody>
          <a:bodyPr>
            <a:normAutofit/>
          </a:bodyPr>
          <a:lstStyle/>
          <a:p>
            <a:pPr algn="ctr"/>
            <a:r>
              <a:rPr lang="es-EC" sz="4800" dirty="0"/>
              <a:t>CUARTO EJE (CABEZAL)</a:t>
            </a:r>
            <a:br>
              <a:rPr lang="es-EC" sz="4800" dirty="0"/>
            </a:br>
            <a:r>
              <a:rPr lang="es-EC" sz="3200" dirty="0" smtClean="0"/>
              <a:t>DIÁMETRO </a:t>
            </a:r>
            <a:r>
              <a:rPr lang="es-EC" sz="3200" dirty="0"/>
              <a:t>DEL </a:t>
            </a:r>
            <a:r>
              <a:rPr lang="es-EC" sz="3200" dirty="0" smtClean="0"/>
              <a:t>EJE</a:t>
            </a:r>
            <a:endParaRPr lang="es-EC" sz="4800" dirty="0"/>
          </a:p>
        </p:txBody>
      </p:sp>
      <mc:AlternateContent xmlns:mc="http://schemas.openxmlformats.org/markup-compatibility/2006" xmlns:a14="http://schemas.microsoft.com/office/drawing/2010/main">
        <mc:Choice Requires="a14">
          <p:sp>
            <p:nvSpPr>
              <p:cNvPr id="4" name="3 Rectángulo"/>
              <p:cNvSpPr/>
              <p:nvPr/>
            </p:nvSpPr>
            <p:spPr>
              <a:xfrm>
                <a:off x="1508922" y="1772816"/>
                <a:ext cx="6264696" cy="5181611"/>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s-EC" sz="2000" i="1" smtClean="0">
                          <a:latin typeface="Cambria Math"/>
                        </a:rPr>
                        <m:t>𝑆𝑒</m:t>
                      </m:r>
                      <m:r>
                        <a:rPr lang="es-EC" sz="2000" i="1" smtClean="0">
                          <a:latin typeface="Cambria Math"/>
                        </a:rPr>
                        <m:t>=</m:t>
                      </m:r>
                      <m:d>
                        <m:dPr>
                          <m:ctrlPr>
                            <a:rPr lang="es-EC" sz="2000" i="1">
                              <a:latin typeface="Cambria Math"/>
                            </a:rPr>
                          </m:ctrlPr>
                        </m:dPr>
                        <m:e>
                          <m:r>
                            <a:rPr lang="es-EC" sz="2000" i="1">
                              <a:latin typeface="Cambria Math"/>
                            </a:rPr>
                            <m:t>𝑘𝑎</m:t>
                          </m:r>
                        </m:e>
                      </m:d>
                      <m:d>
                        <m:dPr>
                          <m:ctrlPr>
                            <a:rPr lang="es-EC" sz="2000" i="1">
                              <a:latin typeface="Cambria Math"/>
                            </a:rPr>
                          </m:ctrlPr>
                        </m:dPr>
                        <m:e>
                          <m:r>
                            <a:rPr lang="es-EC" sz="2000" i="1">
                              <a:latin typeface="Cambria Math"/>
                            </a:rPr>
                            <m:t>𝑘𝑏</m:t>
                          </m:r>
                        </m:e>
                      </m:d>
                      <m:d>
                        <m:dPr>
                          <m:ctrlPr>
                            <a:rPr lang="es-EC" sz="2000" i="1">
                              <a:latin typeface="Cambria Math"/>
                            </a:rPr>
                          </m:ctrlPr>
                        </m:dPr>
                        <m:e>
                          <m:r>
                            <a:rPr lang="es-EC" sz="2000" i="1">
                              <a:latin typeface="Cambria Math"/>
                            </a:rPr>
                            <m:t>𝑘𝑐</m:t>
                          </m:r>
                        </m:e>
                      </m:d>
                      <m:d>
                        <m:dPr>
                          <m:ctrlPr>
                            <a:rPr lang="es-EC" sz="2000" i="1">
                              <a:latin typeface="Cambria Math"/>
                            </a:rPr>
                          </m:ctrlPr>
                        </m:dPr>
                        <m:e>
                          <m:r>
                            <a:rPr lang="es-EC" sz="2000" i="1">
                              <a:latin typeface="Cambria Math"/>
                            </a:rPr>
                            <m:t>𝑘𝑑</m:t>
                          </m:r>
                        </m:e>
                      </m:d>
                      <m:d>
                        <m:dPr>
                          <m:ctrlPr>
                            <a:rPr lang="es-EC" sz="2000" i="1">
                              <a:latin typeface="Cambria Math"/>
                            </a:rPr>
                          </m:ctrlPr>
                        </m:dPr>
                        <m:e>
                          <m:r>
                            <a:rPr lang="es-EC" sz="2000" i="1">
                              <a:latin typeface="Cambria Math"/>
                            </a:rPr>
                            <m:t>𝑘𝑒</m:t>
                          </m:r>
                        </m:e>
                      </m:d>
                      <m:r>
                        <a:rPr lang="es-EC" sz="2000" i="1">
                          <a:latin typeface="Cambria Math"/>
                        </a:rPr>
                        <m:t>(</m:t>
                      </m:r>
                      <m:r>
                        <a:rPr lang="es-EC" sz="2000" i="1">
                          <a:latin typeface="Cambria Math"/>
                        </a:rPr>
                        <m:t>𝑆</m:t>
                      </m:r>
                      <m:sSup>
                        <m:sSupPr>
                          <m:ctrlPr>
                            <a:rPr lang="es-EC" sz="2000" i="1">
                              <a:latin typeface="Cambria Math"/>
                            </a:rPr>
                          </m:ctrlPr>
                        </m:sSupPr>
                        <m:e>
                          <m:r>
                            <a:rPr lang="es-EC" sz="2000" i="1">
                              <a:latin typeface="Cambria Math"/>
                            </a:rPr>
                            <m:t>𝑒</m:t>
                          </m:r>
                        </m:e>
                        <m:sup>
                          <m:r>
                            <a:rPr lang="es-EC" sz="2000" i="1">
                              <a:latin typeface="Cambria Math"/>
                            </a:rPr>
                            <m:t>′</m:t>
                          </m:r>
                        </m:sup>
                      </m:sSup>
                      <m:r>
                        <a:rPr lang="es-EC" sz="2000" i="1">
                          <a:latin typeface="Cambria Math"/>
                        </a:rPr>
                        <m:t>)</m:t>
                      </m:r>
                    </m:oMath>
                  </m:oMathPara>
                </a14:m>
                <a:endParaRPr lang="es-EC" sz="2000" dirty="0"/>
              </a:p>
              <a:p>
                <a:endParaRPr lang="es-EC" sz="2000" i="1" dirty="0" smtClean="0"/>
              </a:p>
              <a:p>
                <a14:m>
                  <m:oMath xmlns:m="http://schemas.openxmlformats.org/officeDocument/2006/math">
                    <m:r>
                      <a:rPr lang="es-EC" sz="2000" i="1" smtClean="0">
                        <a:latin typeface="Cambria Math"/>
                      </a:rPr>
                      <m:t>𝐾𝑎</m:t>
                    </m:r>
                    <m:r>
                      <a:rPr lang="es-EC" sz="2000" i="1" smtClean="0">
                        <a:latin typeface="Cambria Math"/>
                      </a:rPr>
                      <m:t>=0.861</m:t>
                    </m:r>
                  </m:oMath>
                </a14:m>
                <a:r>
                  <a:rPr lang="es-EC" sz="2000" dirty="0"/>
                  <a:t>	</a:t>
                </a:r>
                <a:r>
                  <a:rPr lang="es-EC" sz="2000" dirty="0" smtClean="0"/>
                  <a:t>	Factor </a:t>
                </a:r>
                <a:r>
                  <a:rPr lang="es-EC" sz="2000" dirty="0"/>
                  <a:t>de superficie</a:t>
                </a:r>
              </a:p>
              <a:p>
                <a14:m>
                  <m:oMath xmlns:m="http://schemas.openxmlformats.org/officeDocument/2006/math">
                    <m:r>
                      <a:rPr lang="es-EC" sz="2000" i="1">
                        <a:latin typeface="Cambria Math"/>
                      </a:rPr>
                      <m:t>𝐾𝑏</m:t>
                    </m:r>
                    <m:r>
                      <a:rPr lang="es-EC" sz="2000" i="1">
                        <a:latin typeface="Cambria Math"/>
                      </a:rPr>
                      <m:t>=0.9</m:t>
                    </m:r>
                  </m:oMath>
                </a14:m>
                <a:r>
                  <a:rPr lang="es-EC" sz="2000" dirty="0" smtClean="0"/>
                  <a:t>		Factor </a:t>
                </a:r>
                <a:r>
                  <a:rPr lang="es-EC" sz="2000" dirty="0"/>
                  <a:t>de </a:t>
                </a:r>
                <a:r>
                  <a:rPr lang="es-EC" sz="2000" dirty="0" smtClean="0"/>
                  <a:t>tamaño</a:t>
                </a:r>
              </a:p>
              <a:p>
                <a14:m>
                  <m:oMath xmlns:m="http://schemas.openxmlformats.org/officeDocument/2006/math">
                    <m:r>
                      <a:rPr lang="es-EC" sz="2000" i="1">
                        <a:latin typeface="Cambria Math"/>
                      </a:rPr>
                      <m:t>𝐾𝑐</m:t>
                    </m:r>
                    <m:r>
                      <a:rPr lang="es-EC" sz="2000" i="1">
                        <a:latin typeface="Cambria Math"/>
                      </a:rPr>
                      <m:t>=1</m:t>
                    </m:r>
                  </m:oMath>
                </a14:m>
                <a:r>
                  <a:rPr lang="es-EC" sz="2000" dirty="0"/>
                  <a:t>	</a:t>
                </a:r>
                <a:r>
                  <a:rPr lang="es-EC" sz="2000" dirty="0" smtClean="0"/>
                  <a:t>		Factor </a:t>
                </a:r>
                <a:r>
                  <a:rPr lang="es-EC" sz="2000" dirty="0"/>
                  <a:t>de carga</a:t>
                </a:r>
              </a:p>
              <a:p>
                <a14:m>
                  <m:oMath xmlns:m="http://schemas.openxmlformats.org/officeDocument/2006/math">
                    <m:r>
                      <a:rPr lang="es-EC" sz="2000" i="1">
                        <a:latin typeface="Cambria Math"/>
                      </a:rPr>
                      <m:t>𝐾𝑑</m:t>
                    </m:r>
                    <m:r>
                      <a:rPr lang="es-EC" sz="2000" i="1">
                        <a:latin typeface="Cambria Math"/>
                      </a:rPr>
                      <m:t>=1</m:t>
                    </m:r>
                  </m:oMath>
                </a14:m>
                <a:r>
                  <a:rPr lang="es-EC" sz="2000" dirty="0"/>
                  <a:t>	</a:t>
                </a:r>
                <a:r>
                  <a:rPr lang="es-EC" sz="2000" dirty="0" smtClean="0"/>
                  <a:t>		Factor </a:t>
                </a:r>
                <a:r>
                  <a:rPr lang="es-EC" sz="2000" dirty="0"/>
                  <a:t>de temperatura </a:t>
                </a:r>
              </a:p>
              <a:p>
                <a14:m>
                  <m:oMath xmlns:m="http://schemas.openxmlformats.org/officeDocument/2006/math">
                    <m:r>
                      <a:rPr lang="es-EC" sz="2000" i="1">
                        <a:latin typeface="Cambria Math"/>
                      </a:rPr>
                      <m:t>𝐾𝑒</m:t>
                    </m:r>
                    <m:r>
                      <a:rPr lang="es-EC" sz="2000" i="1">
                        <a:latin typeface="Cambria Math"/>
                      </a:rPr>
                      <m:t>=0.814</m:t>
                    </m:r>
                  </m:oMath>
                </a14:m>
                <a:r>
                  <a:rPr lang="es-EC" sz="2000" dirty="0"/>
                  <a:t>	</a:t>
                </a:r>
                <a:r>
                  <a:rPr lang="es-EC" sz="2000" dirty="0" smtClean="0"/>
                  <a:t>	Factor </a:t>
                </a:r>
                <a:r>
                  <a:rPr lang="es-EC" sz="2000" dirty="0"/>
                  <a:t>de </a:t>
                </a:r>
                <a:r>
                  <a:rPr lang="es-EC" sz="2000" dirty="0" smtClean="0"/>
                  <a:t>Confiabilidad</a:t>
                </a:r>
              </a:p>
              <a:p>
                <a14:m>
                  <m:oMath xmlns:m="http://schemas.openxmlformats.org/officeDocument/2006/math">
                    <m:r>
                      <a:rPr lang="es-EC" sz="2000" i="1">
                        <a:latin typeface="Cambria Math"/>
                      </a:rPr>
                      <m:t>𝑆</m:t>
                    </m:r>
                    <m:sSup>
                      <m:sSupPr>
                        <m:ctrlPr>
                          <a:rPr lang="es-EC" sz="2000" i="1">
                            <a:latin typeface="Cambria Math"/>
                          </a:rPr>
                        </m:ctrlPr>
                      </m:sSupPr>
                      <m:e>
                        <m:r>
                          <a:rPr lang="es-EC" sz="2000" i="1">
                            <a:latin typeface="Cambria Math"/>
                          </a:rPr>
                          <m:t>𝑒</m:t>
                        </m:r>
                      </m:e>
                      <m:sup>
                        <m:r>
                          <a:rPr lang="es-EC" sz="2000" i="1">
                            <a:latin typeface="Cambria Math"/>
                          </a:rPr>
                          <m:t>′</m:t>
                        </m:r>
                      </m:sup>
                    </m:sSup>
                    <m:r>
                      <a:rPr lang="es-EC" sz="2000" i="1">
                        <a:latin typeface="Cambria Math"/>
                      </a:rPr>
                      <m:t>=258.5</m:t>
                    </m:r>
                    <m:r>
                      <a:rPr lang="es-EC" sz="2000" i="1">
                        <a:latin typeface="Cambria Math"/>
                      </a:rPr>
                      <m:t>𝑀𝑃𝑎</m:t>
                    </m:r>
                  </m:oMath>
                </a14:m>
                <a:r>
                  <a:rPr lang="es-EC" sz="2000" dirty="0" smtClean="0"/>
                  <a:t>		Resistencia a la fatiga</a:t>
                </a:r>
                <a:endParaRPr lang="es-EC" sz="2000" dirty="0"/>
              </a:p>
              <a:p>
                <a:r>
                  <a:rPr lang="es-EC" sz="2000" dirty="0" smtClean="0"/>
                  <a:t> </a:t>
                </a:r>
                <a:endParaRPr lang="es-EC" sz="2000" dirty="0"/>
              </a:p>
              <a:p>
                <a:pPr/>
                <a14:m>
                  <m:oMathPara xmlns:m="http://schemas.openxmlformats.org/officeDocument/2006/math">
                    <m:oMathParaPr>
                      <m:jc m:val="left"/>
                    </m:oMathParaPr>
                    <m:oMath xmlns:m="http://schemas.openxmlformats.org/officeDocument/2006/math">
                      <m:r>
                        <a:rPr lang="es-EC" sz="2000" i="1">
                          <a:latin typeface="Cambria Math"/>
                        </a:rPr>
                        <m:t>𝑆𝑒</m:t>
                      </m:r>
                      <m:r>
                        <a:rPr lang="es-EC" sz="2000" b="0" i="1" smtClean="0">
                          <a:latin typeface="Cambria Math"/>
                        </a:rPr>
                        <m:t>=</m:t>
                      </m:r>
                      <m:r>
                        <a:rPr lang="es-EC" sz="2000" i="1">
                          <a:latin typeface="Cambria Math"/>
                        </a:rPr>
                        <m:t>163.1</m:t>
                      </m:r>
                      <m:r>
                        <a:rPr lang="es-EC" sz="2000" i="1">
                          <a:latin typeface="Cambria Math"/>
                        </a:rPr>
                        <m:t>𝑀𝑃𝑎</m:t>
                      </m:r>
                    </m:oMath>
                  </m:oMathPara>
                </a14:m>
                <a:endParaRPr lang="es-EC" sz="2000" dirty="0" smtClean="0"/>
              </a:p>
              <a:p>
                <a:endParaRPr lang="es-EC" sz="2000" dirty="0"/>
              </a:p>
              <a:p>
                <a:pPr/>
                <a14:m>
                  <m:oMathPara xmlns:m="http://schemas.openxmlformats.org/officeDocument/2006/math">
                    <m:oMathParaPr>
                      <m:jc m:val="center"/>
                    </m:oMathParaPr>
                    <m:oMath xmlns:m="http://schemas.openxmlformats.org/officeDocument/2006/math">
                      <m:r>
                        <a:rPr lang="es-EC" sz="2000" i="1">
                          <a:latin typeface="Cambria Math"/>
                        </a:rPr>
                        <m:t>𝑑</m:t>
                      </m:r>
                      <m:r>
                        <a:rPr lang="es-EC" sz="2000" i="1">
                          <a:latin typeface="Cambria Math"/>
                        </a:rPr>
                        <m:t>=</m:t>
                      </m:r>
                      <m:sSup>
                        <m:sSupPr>
                          <m:ctrlPr>
                            <a:rPr lang="es-EC" sz="2000" i="1">
                              <a:latin typeface="Cambria Math"/>
                            </a:rPr>
                          </m:ctrlPr>
                        </m:sSupPr>
                        <m:e>
                          <m:d>
                            <m:dPr>
                              <m:ctrlPr>
                                <a:rPr lang="es-EC" sz="2000" i="1">
                                  <a:latin typeface="Cambria Math"/>
                                </a:rPr>
                              </m:ctrlPr>
                            </m:dPr>
                            <m:e>
                              <m:f>
                                <m:fPr>
                                  <m:ctrlPr>
                                    <a:rPr lang="es-EC" sz="2000" i="1">
                                      <a:latin typeface="Cambria Math"/>
                                    </a:rPr>
                                  </m:ctrlPr>
                                </m:fPr>
                                <m:num>
                                  <m:r>
                                    <a:rPr lang="es-EC" sz="2000" i="1">
                                      <a:latin typeface="Cambria Math"/>
                                    </a:rPr>
                                    <m:t>16∙</m:t>
                                  </m:r>
                                  <m:r>
                                    <a:rPr lang="es-EC" sz="2000" i="1">
                                      <a:latin typeface="Cambria Math"/>
                                    </a:rPr>
                                    <m:t>𝑛𝑓</m:t>
                                  </m:r>
                                </m:num>
                                <m:den>
                                  <m:r>
                                    <a:rPr lang="es-EC" sz="2000" i="1">
                                      <a:latin typeface="Cambria Math"/>
                                    </a:rPr>
                                    <m:t>𝜋</m:t>
                                  </m:r>
                                </m:den>
                              </m:f>
                              <m:d>
                                <m:dPr>
                                  <m:ctrlPr>
                                    <a:rPr lang="es-EC" sz="2000" i="1">
                                      <a:latin typeface="Cambria Math"/>
                                    </a:rPr>
                                  </m:ctrlPr>
                                </m:dPr>
                                <m:e>
                                  <m:f>
                                    <m:fPr>
                                      <m:ctrlPr>
                                        <a:rPr lang="es-EC" sz="2000" i="1">
                                          <a:latin typeface="Cambria Math"/>
                                        </a:rPr>
                                      </m:ctrlPr>
                                    </m:fPr>
                                    <m:num>
                                      <m:r>
                                        <a:rPr lang="es-EC" sz="2000" i="1">
                                          <a:latin typeface="Cambria Math"/>
                                        </a:rPr>
                                        <m:t>2∙</m:t>
                                      </m:r>
                                      <m:r>
                                        <a:rPr lang="es-EC" sz="2000" i="1">
                                          <a:latin typeface="Cambria Math"/>
                                        </a:rPr>
                                        <m:t>𝑀𝑎</m:t>
                                      </m:r>
                                    </m:num>
                                    <m:den>
                                      <m:r>
                                        <a:rPr lang="es-EC" sz="2000" i="1">
                                          <a:latin typeface="Cambria Math"/>
                                        </a:rPr>
                                        <m:t>𝑆𝑒</m:t>
                                      </m:r>
                                    </m:den>
                                  </m:f>
                                  <m:r>
                                    <a:rPr lang="es-EC" sz="2000" i="1">
                                      <a:latin typeface="Cambria Math"/>
                                    </a:rPr>
                                    <m:t>+</m:t>
                                  </m:r>
                                  <m:f>
                                    <m:fPr>
                                      <m:ctrlPr>
                                        <a:rPr lang="es-EC" sz="2000" i="1">
                                          <a:latin typeface="Cambria Math"/>
                                        </a:rPr>
                                      </m:ctrlPr>
                                    </m:fPr>
                                    <m:num>
                                      <m:sSup>
                                        <m:sSupPr>
                                          <m:ctrlPr>
                                            <a:rPr lang="es-EC" sz="2000" i="1">
                                              <a:latin typeface="Cambria Math"/>
                                            </a:rPr>
                                          </m:ctrlPr>
                                        </m:sSupPr>
                                        <m:e>
                                          <m:d>
                                            <m:dPr>
                                              <m:ctrlPr>
                                                <a:rPr lang="es-EC" sz="2000" i="1">
                                                  <a:latin typeface="Cambria Math"/>
                                                </a:rPr>
                                              </m:ctrlPr>
                                            </m:dPr>
                                            <m:e>
                                              <m:r>
                                                <a:rPr lang="es-EC" sz="2000" i="1">
                                                  <a:latin typeface="Cambria Math"/>
                                                </a:rPr>
                                                <m:t>3∙</m:t>
                                              </m:r>
                                              <m:r>
                                                <a:rPr lang="es-EC" sz="2000" i="1">
                                                  <a:latin typeface="Cambria Math"/>
                                                </a:rPr>
                                                <m:t>𝑇</m:t>
                                              </m:r>
                                              <m:sSup>
                                                <m:sSupPr>
                                                  <m:ctrlPr>
                                                    <a:rPr lang="es-EC" sz="2000" i="1">
                                                      <a:latin typeface="Cambria Math"/>
                                                    </a:rPr>
                                                  </m:ctrlPr>
                                                </m:sSupPr>
                                                <m:e>
                                                  <m:r>
                                                    <a:rPr lang="es-EC" sz="2000" i="1">
                                                      <a:latin typeface="Cambria Math"/>
                                                    </a:rPr>
                                                    <m:t>𝑚</m:t>
                                                  </m:r>
                                                </m:e>
                                                <m:sup>
                                                  <m:r>
                                                    <a:rPr lang="es-EC" sz="2000" i="1">
                                                      <a:latin typeface="Cambria Math"/>
                                                    </a:rPr>
                                                    <m:t>2</m:t>
                                                  </m:r>
                                                </m:sup>
                                              </m:sSup>
                                            </m:e>
                                          </m:d>
                                        </m:e>
                                        <m:sup>
                                          <m:r>
                                            <a:rPr lang="es-EC" sz="2000" i="1">
                                              <a:latin typeface="Cambria Math"/>
                                            </a:rPr>
                                            <m:t>1/2</m:t>
                                          </m:r>
                                        </m:sup>
                                      </m:sSup>
                                    </m:num>
                                    <m:den>
                                      <m:r>
                                        <a:rPr lang="es-EC" sz="2000" i="1">
                                          <a:latin typeface="Cambria Math"/>
                                        </a:rPr>
                                        <m:t>𝑆𝑢𝑡</m:t>
                                      </m:r>
                                    </m:den>
                                  </m:f>
                                </m:e>
                              </m:d>
                            </m:e>
                          </m:d>
                        </m:e>
                        <m:sup>
                          <m:r>
                            <a:rPr lang="es-EC" sz="2000" i="1">
                              <a:latin typeface="Cambria Math"/>
                            </a:rPr>
                            <m:t>1/3</m:t>
                          </m:r>
                        </m:sup>
                      </m:sSup>
                    </m:oMath>
                  </m:oMathPara>
                </a14:m>
                <a:endParaRPr lang="es-EC" sz="2000" dirty="0"/>
              </a:p>
              <a:p>
                <a:pPr/>
                <a14:m>
                  <m:oMathPara xmlns:m="http://schemas.openxmlformats.org/officeDocument/2006/math">
                    <m:oMathParaPr>
                      <m:jc m:val="center"/>
                    </m:oMathParaPr>
                    <m:oMath xmlns:m="http://schemas.openxmlformats.org/officeDocument/2006/math">
                      <m:r>
                        <a:rPr lang="es-EC" sz="2000" i="1">
                          <a:latin typeface="Cambria Math"/>
                        </a:rPr>
                        <m:t>𝑑</m:t>
                      </m:r>
                      <m:r>
                        <a:rPr lang="es-EC" sz="2000" i="1">
                          <a:latin typeface="Cambria Math"/>
                        </a:rPr>
                        <m:t>=5.98</m:t>
                      </m:r>
                      <m:r>
                        <a:rPr lang="es-EC" sz="2000" i="1">
                          <a:latin typeface="Cambria Math"/>
                        </a:rPr>
                        <m:t>𝑚𝑚</m:t>
                      </m:r>
                    </m:oMath>
                  </m:oMathPara>
                </a14:m>
                <a:endParaRPr lang="es-EC" sz="2000" dirty="0"/>
              </a:p>
              <a:p>
                <a:endParaRPr lang="es-EC" sz="2000" dirty="0"/>
              </a:p>
            </p:txBody>
          </p:sp>
        </mc:Choice>
        <mc:Fallback xmlns="">
          <p:sp>
            <p:nvSpPr>
              <p:cNvPr id="4" name="3 Rectángulo"/>
              <p:cNvSpPr>
                <a:spLocks noRot="1" noChangeAspect="1" noMove="1" noResize="1" noEditPoints="1" noAdjustHandles="1" noChangeArrowheads="1" noChangeShapeType="1" noTextEdit="1"/>
              </p:cNvSpPr>
              <p:nvPr/>
            </p:nvSpPr>
            <p:spPr>
              <a:xfrm>
                <a:off x="1508922" y="1772816"/>
                <a:ext cx="6264696" cy="5181611"/>
              </a:xfrm>
              <a:prstGeom prst="rect">
                <a:avLst/>
              </a:prstGeom>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3582855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446856" y="44624"/>
            <a:ext cx="8229600" cy="1440160"/>
          </a:xfrm>
        </p:spPr>
        <p:txBody>
          <a:bodyPr>
            <a:normAutofit/>
          </a:bodyPr>
          <a:lstStyle/>
          <a:p>
            <a:pPr algn="ctr"/>
            <a:r>
              <a:rPr lang="es-EC" sz="4800" dirty="0"/>
              <a:t>CUARTO EJE (CABEZAL)</a:t>
            </a:r>
            <a:br>
              <a:rPr lang="es-EC" sz="4800" dirty="0"/>
            </a:br>
            <a:r>
              <a:rPr lang="es-EC" sz="3200" dirty="0"/>
              <a:t>DIÁMETRO DEL EJE</a:t>
            </a:r>
            <a:endParaRPr lang="es-EC" sz="4800" dirty="0"/>
          </a:p>
        </p:txBody>
      </p:sp>
      <p:sp>
        <p:nvSpPr>
          <p:cNvPr id="2" name="1 Rectángulo"/>
          <p:cNvSpPr/>
          <p:nvPr/>
        </p:nvSpPr>
        <p:spPr>
          <a:xfrm>
            <a:off x="539552" y="1628800"/>
            <a:ext cx="7560840" cy="646331"/>
          </a:xfrm>
          <a:prstGeom prst="rect">
            <a:avLst/>
          </a:prstGeom>
        </p:spPr>
        <p:txBody>
          <a:bodyPr wrap="square">
            <a:spAutoFit/>
          </a:bodyPr>
          <a:lstStyle/>
          <a:p>
            <a:pPr algn="just"/>
            <a:r>
              <a:rPr lang="es-EC" dirty="0"/>
              <a:t>Se comprueba el factor de seguridad para un eje de</a:t>
            </a:r>
            <a:r>
              <a:rPr lang="es-EC" i="1" dirty="0"/>
              <a:t> </a:t>
            </a:r>
            <a:r>
              <a:rPr lang="es-EC" b="1" i="1" dirty="0"/>
              <a:t>6mm</a:t>
            </a:r>
            <a:r>
              <a:rPr lang="es-EC" i="1" dirty="0"/>
              <a:t>, </a:t>
            </a:r>
            <a:r>
              <a:rPr lang="es-EC" dirty="0"/>
              <a:t>para ello se recalcula el factor </a:t>
            </a:r>
            <a:r>
              <a:rPr lang="es-EC" dirty="0" smtClean="0"/>
              <a:t>de tamaño estimado </a:t>
            </a:r>
            <a:r>
              <a:rPr lang="es-EC" dirty="0"/>
              <a:t>anteriormente</a:t>
            </a:r>
            <a:r>
              <a:rPr lang="es-EC" i="1" dirty="0"/>
              <a:t>.</a:t>
            </a:r>
            <a:endParaRPr lang="es-EC" dirty="0"/>
          </a:p>
        </p:txBody>
      </p:sp>
      <mc:AlternateContent xmlns:mc="http://schemas.openxmlformats.org/markup-compatibility/2006" xmlns:a14="http://schemas.microsoft.com/office/drawing/2010/main">
        <mc:Choice Requires="a14">
          <p:sp>
            <p:nvSpPr>
              <p:cNvPr id="5" name="4 Rectángulo"/>
              <p:cNvSpPr/>
              <p:nvPr/>
            </p:nvSpPr>
            <p:spPr>
              <a:xfrm>
                <a:off x="631916" y="2442922"/>
                <a:ext cx="7972531" cy="31569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s-EC" i="1" smtClean="0">
                          <a:latin typeface="Cambria Math"/>
                        </a:rPr>
                        <m:t>𝑘𝑏</m:t>
                      </m:r>
                      <m:r>
                        <a:rPr lang="es-EC" i="1" smtClean="0">
                          <a:latin typeface="Cambria Math"/>
                        </a:rPr>
                        <m:t>=1.24∙</m:t>
                      </m:r>
                      <m:sSup>
                        <m:sSupPr>
                          <m:ctrlPr>
                            <a:rPr lang="es-EC" i="1">
                              <a:latin typeface="Cambria Math"/>
                            </a:rPr>
                          </m:ctrlPr>
                        </m:sSupPr>
                        <m:e>
                          <m:r>
                            <a:rPr lang="es-EC" i="1">
                              <a:latin typeface="Cambria Math"/>
                            </a:rPr>
                            <m:t>𝑑</m:t>
                          </m:r>
                        </m:e>
                        <m:sup>
                          <m:r>
                            <a:rPr lang="es-EC" i="1">
                              <a:latin typeface="Cambria Math"/>
                            </a:rPr>
                            <m:t>−0.107</m:t>
                          </m:r>
                        </m:sup>
                      </m:sSup>
                      <m:r>
                        <a:rPr lang="es-EC" i="1">
                          <a:latin typeface="Cambria Math"/>
                        </a:rPr>
                        <m:t>=1.024</m:t>
                      </m:r>
                    </m:oMath>
                  </m:oMathPara>
                </a14:m>
                <a:endParaRPr lang="es-EC" dirty="0" smtClean="0"/>
              </a:p>
              <a:p>
                <a:pPr/>
                <a14:m>
                  <m:oMathPara xmlns:m="http://schemas.openxmlformats.org/officeDocument/2006/math">
                    <m:oMathParaPr>
                      <m:jc m:val="left"/>
                    </m:oMathParaPr>
                    <m:oMath xmlns:m="http://schemas.openxmlformats.org/officeDocument/2006/math">
                      <m:r>
                        <a:rPr lang="es-EC" i="1">
                          <a:latin typeface="Cambria Math"/>
                        </a:rPr>
                        <m:t>𝑆𝑒</m:t>
                      </m:r>
                      <m:r>
                        <a:rPr lang="es-EC" i="1">
                          <a:latin typeface="Cambria Math"/>
                        </a:rPr>
                        <m:t>=185.5</m:t>
                      </m:r>
                      <m:r>
                        <a:rPr lang="es-EC" i="1">
                          <a:latin typeface="Cambria Math"/>
                        </a:rPr>
                        <m:t>𝑀𝑃𝑎</m:t>
                      </m:r>
                    </m:oMath>
                  </m:oMathPara>
                </a14:m>
                <a:endParaRPr lang="es-EC" dirty="0" smtClean="0"/>
              </a:p>
              <a:p>
                <a:endParaRPr lang="es-EC" dirty="0"/>
              </a:p>
              <a:p>
                <a:pPr/>
                <a14:m>
                  <m:oMathPara xmlns:m="http://schemas.openxmlformats.org/officeDocument/2006/math">
                    <m:oMathParaPr>
                      <m:jc m:val="center"/>
                    </m:oMathParaPr>
                    <m:oMath xmlns:m="http://schemas.openxmlformats.org/officeDocument/2006/math">
                      <m:f>
                        <m:fPr>
                          <m:ctrlPr>
                            <a:rPr lang="es-EC" i="1">
                              <a:latin typeface="Cambria Math"/>
                            </a:rPr>
                          </m:ctrlPr>
                        </m:fPr>
                        <m:num>
                          <m:r>
                            <a:rPr lang="es-EC" i="1">
                              <a:latin typeface="Cambria Math"/>
                            </a:rPr>
                            <m:t>1</m:t>
                          </m:r>
                        </m:num>
                        <m:den>
                          <m:r>
                            <a:rPr lang="es-EC" i="1">
                              <a:latin typeface="Cambria Math"/>
                            </a:rPr>
                            <m:t>𝑛𝑓</m:t>
                          </m:r>
                        </m:den>
                      </m:f>
                      <m:r>
                        <a:rPr lang="es-EC" i="1">
                          <a:latin typeface="Cambria Math"/>
                        </a:rPr>
                        <m:t>=</m:t>
                      </m:r>
                      <m:f>
                        <m:fPr>
                          <m:ctrlPr>
                            <a:rPr lang="es-EC" i="1">
                              <a:latin typeface="Cambria Math"/>
                            </a:rPr>
                          </m:ctrlPr>
                        </m:fPr>
                        <m:num>
                          <m:r>
                            <a:rPr lang="es-EC" i="1">
                              <a:latin typeface="Cambria Math"/>
                            </a:rPr>
                            <m:t>𝜎</m:t>
                          </m:r>
                          <m:r>
                            <a:rPr lang="es-EC" i="1">
                              <a:latin typeface="Cambria Math"/>
                            </a:rPr>
                            <m:t>𝑎</m:t>
                          </m:r>
                        </m:num>
                        <m:den>
                          <m:r>
                            <a:rPr lang="es-EC" i="1">
                              <a:latin typeface="Cambria Math"/>
                            </a:rPr>
                            <m:t>𝑆𝑒</m:t>
                          </m:r>
                        </m:den>
                      </m:f>
                      <m:r>
                        <a:rPr lang="es-EC" i="1">
                          <a:latin typeface="Cambria Math"/>
                        </a:rPr>
                        <m:t>+</m:t>
                      </m:r>
                      <m:f>
                        <m:fPr>
                          <m:ctrlPr>
                            <a:rPr lang="es-EC" i="1">
                              <a:latin typeface="Cambria Math"/>
                            </a:rPr>
                          </m:ctrlPr>
                        </m:fPr>
                        <m:num>
                          <m:r>
                            <a:rPr lang="es-EC" i="1">
                              <a:latin typeface="Cambria Math"/>
                            </a:rPr>
                            <m:t>𝜎</m:t>
                          </m:r>
                          <m:r>
                            <a:rPr lang="es-EC" i="1">
                              <a:latin typeface="Cambria Math"/>
                            </a:rPr>
                            <m:t>𝑚</m:t>
                          </m:r>
                        </m:num>
                        <m:den>
                          <m:r>
                            <a:rPr lang="es-EC" i="1">
                              <a:latin typeface="Cambria Math"/>
                            </a:rPr>
                            <m:t>𝑆𝑦</m:t>
                          </m:r>
                        </m:den>
                      </m:f>
                    </m:oMath>
                  </m:oMathPara>
                </a14:m>
                <a:endParaRPr lang="es-EC" dirty="0"/>
              </a:p>
              <a:p>
                <a:endParaRPr lang="es-EC" dirty="0"/>
              </a:p>
              <a:p>
                <a:pPr/>
                <a14:m>
                  <m:oMathPara xmlns:m="http://schemas.openxmlformats.org/officeDocument/2006/math">
                    <m:oMathParaPr>
                      <m:jc m:val="left"/>
                    </m:oMathParaPr>
                    <m:oMath xmlns:m="http://schemas.openxmlformats.org/officeDocument/2006/math">
                      <m:r>
                        <a:rPr lang="es-EC" i="1">
                          <a:latin typeface="Cambria Math"/>
                        </a:rPr>
                        <m:t>𝜎</m:t>
                      </m:r>
                      <m:r>
                        <a:rPr lang="es-EC" i="1">
                          <a:latin typeface="Cambria Math"/>
                        </a:rPr>
                        <m:t>𝑎</m:t>
                      </m:r>
                      <m:r>
                        <a:rPr lang="es-EC" i="1">
                          <a:latin typeface="Cambria Math"/>
                        </a:rPr>
                        <m:t>=</m:t>
                      </m:r>
                      <m:f>
                        <m:fPr>
                          <m:ctrlPr>
                            <a:rPr lang="es-EC" i="1">
                              <a:latin typeface="Cambria Math"/>
                            </a:rPr>
                          </m:ctrlPr>
                        </m:fPr>
                        <m:num>
                          <m:r>
                            <a:rPr lang="es-EC" i="1">
                              <a:latin typeface="Cambria Math"/>
                            </a:rPr>
                            <m:t>32∙</m:t>
                          </m:r>
                          <m:r>
                            <a:rPr lang="es-EC" i="1">
                              <a:latin typeface="Cambria Math"/>
                            </a:rPr>
                            <m:t>𝑀𝑎</m:t>
                          </m:r>
                        </m:num>
                        <m:den>
                          <m:r>
                            <a:rPr lang="es-EC" i="1">
                              <a:latin typeface="Cambria Math"/>
                            </a:rPr>
                            <m:t>𝜋</m:t>
                          </m:r>
                          <m:r>
                            <a:rPr lang="es-EC" i="1">
                              <a:latin typeface="Cambria Math"/>
                            </a:rPr>
                            <m:t>∙</m:t>
                          </m:r>
                          <m:sSup>
                            <m:sSupPr>
                              <m:ctrlPr>
                                <a:rPr lang="es-EC" i="1">
                                  <a:latin typeface="Cambria Math"/>
                                </a:rPr>
                              </m:ctrlPr>
                            </m:sSupPr>
                            <m:e>
                              <m:r>
                                <a:rPr lang="es-EC" i="1">
                                  <a:latin typeface="Cambria Math"/>
                                </a:rPr>
                                <m:t>𝑑</m:t>
                              </m:r>
                            </m:e>
                            <m:sup>
                              <m:r>
                                <a:rPr lang="es-EC" i="1">
                                  <a:latin typeface="Cambria Math"/>
                                </a:rPr>
                                <m:t>3</m:t>
                              </m:r>
                            </m:sup>
                          </m:sSup>
                        </m:den>
                      </m:f>
                      <m:r>
                        <a:rPr lang="es-EC" i="1">
                          <a:latin typeface="Cambria Math"/>
                        </a:rPr>
                        <m:t>=75.637</m:t>
                      </m:r>
                      <m:r>
                        <a:rPr lang="es-EC" i="1">
                          <a:latin typeface="Cambria Math"/>
                        </a:rPr>
                        <m:t>𝑀𝑃𝑎</m:t>
                      </m:r>
                    </m:oMath>
                  </m:oMathPara>
                </a14:m>
                <a:endParaRPr lang="es-EC" dirty="0" smtClean="0"/>
              </a:p>
              <a:p>
                <a:pPr/>
                <a14:m>
                  <m:oMathPara xmlns:m="http://schemas.openxmlformats.org/officeDocument/2006/math">
                    <m:oMathParaPr>
                      <m:jc m:val="left"/>
                    </m:oMathParaPr>
                    <m:oMath xmlns:m="http://schemas.openxmlformats.org/officeDocument/2006/math">
                      <m:r>
                        <a:rPr lang="es-EC" i="1">
                          <a:latin typeface="Cambria Math"/>
                        </a:rPr>
                        <m:t>𝜎</m:t>
                      </m:r>
                      <m:r>
                        <a:rPr lang="es-EC" i="1">
                          <a:latin typeface="Cambria Math"/>
                        </a:rPr>
                        <m:t>𝑚</m:t>
                      </m:r>
                      <m:r>
                        <a:rPr lang="es-EC" i="1">
                          <a:latin typeface="Cambria Math"/>
                        </a:rPr>
                        <m:t>=</m:t>
                      </m:r>
                      <m:sSup>
                        <m:sSupPr>
                          <m:ctrlPr>
                            <a:rPr lang="es-EC" i="1">
                              <a:latin typeface="Cambria Math"/>
                            </a:rPr>
                          </m:ctrlPr>
                        </m:sSupPr>
                        <m:e>
                          <m:d>
                            <m:dPr>
                              <m:ctrlPr>
                                <a:rPr lang="es-EC" i="1">
                                  <a:latin typeface="Cambria Math"/>
                                </a:rPr>
                              </m:ctrlPr>
                            </m:dPr>
                            <m:e>
                              <m:r>
                                <a:rPr lang="es-EC" i="1">
                                  <a:latin typeface="Cambria Math"/>
                                </a:rPr>
                                <m:t>3∙</m:t>
                              </m:r>
                              <m:sSup>
                                <m:sSupPr>
                                  <m:ctrlPr>
                                    <a:rPr lang="es-EC" i="1">
                                      <a:latin typeface="Cambria Math"/>
                                    </a:rPr>
                                  </m:ctrlPr>
                                </m:sSupPr>
                                <m:e>
                                  <m:d>
                                    <m:dPr>
                                      <m:ctrlPr>
                                        <a:rPr lang="es-EC" i="1">
                                          <a:latin typeface="Cambria Math"/>
                                        </a:rPr>
                                      </m:ctrlPr>
                                    </m:dPr>
                                    <m:e>
                                      <m:f>
                                        <m:fPr>
                                          <m:ctrlPr>
                                            <a:rPr lang="es-EC" i="1">
                                              <a:latin typeface="Cambria Math"/>
                                            </a:rPr>
                                          </m:ctrlPr>
                                        </m:fPr>
                                        <m:num>
                                          <m:r>
                                            <a:rPr lang="es-EC" i="1">
                                              <a:latin typeface="Cambria Math"/>
                                            </a:rPr>
                                            <m:t>16∙</m:t>
                                          </m:r>
                                          <m:r>
                                            <a:rPr lang="es-EC" i="1">
                                              <a:latin typeface="Cambria Math"/>
                                            </a:rPr>
                                            <m:t>𝑇𝑚</m:t>
                                          </m:r>
                                        </m:num>
                                        <m:den>
                                          <m:r>
                                            <a:rPr lang="es-EC" i="1">
                                              <a:latin typeface="Cambria Math"/>
                                            </a:rPr>
                                            <m:t>𝜋</m:t>
                                          </m:r>
                                          <m:r>
                                            <a:rPr lang="es-EC" i="1">
                                              <a:latin typeface="Cambria Math"/>
                                            </a:rPr>
                                            <m:t>∙</m:t>
                                          </m:r>
                                          <m:sSup>
                                            <m:sSupPr>
                                              <m:ctrlPr>
                                                <a:rPr lang="es-EC" i="1">
                                                  <a:latin typeface="Cambria Math"/>
                                                </a:rPr>
                                              </m:ctrlPr>
                                            </m:sSupPr>
                                            <m:e>
                                              <m:r>
                                                <a:rPr lang="es-EC" i="1">
                                                  <a:latin typeface="Cambria Math"/>
                                                </a:rPr>
                                                <m:t>𝑑</m:t>
                                              </m:r>
                                            </m:e>
                                            <m:sup>
                                              <m:r>
                                                <a:rPr lang="es-EC" i="1">
                                                  <a:latin typeface="Cambria Math"/>
                                                </a:rPr>
                                                <m:t>3</m:t>
                                              </m:r>
                                            </m:sup>
                                          </m:sSup>
                                        </m:den>
                                      </m:f>
                                    </m:e>
                                  </m:d>
                                </m:e>
                                <m:sup>
                                  <m:r>
                                    <a:rPr lang="es-EC" i="1">
                                      <a:latin typeface="Cambria Math"/>
                                    </a:rPr>
                                    <m:t>2</m:t>
                                  </m:r>
                                </m:sup>
                              </m:sSup>
                            </m:e>
                          </m:d>
                        </m:e>
                        <m:sup>
                          <m:r>
                            <a:rPr lang="es-EC" i="1">
                              <a:latin typeface="Cambria Math"/>
                            </a:rPr>
                            <m:t>1/2</m:t>
                          </m:r>
                        </m:sup>
                      </m:sSup>
                      <m:r>
                        <a:rPr lang="es-EC" i="1">
                          <a:latin typeface="Cambria Math"/>
                        </a:rPr>
                        <m:t>=17.214</m:t>
                      </m:r>
                      <m:r>
                        <a:rPr lang="es-EC" i="1">
                          <a:latin typeface="Cambria Math"/>
                        </a:rPr>
                        <m:t>𝑀𝑃𝑎</m:t>
                      </m:r>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631916" y="2442922"/>
                <a:ext cx="7972531" cy="3156954"/>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4746724" y="4252231"/>
                <a:ext cx="3857723" cy="369332"/>
              </a:xfrm>
              <a:prstGeom prst="rect">
                <a:avLst/>
              </a:prstGeom>
            </p:spPr>
            <p:txBody>
              <a:bodyPr wrap="none">
                <a:spAutoFit/>
              </a:bodyPr>
              <a:lstStyle/>
              <a:p>
                <a14:m>
                  <m:oMath xmlns:m="http://schemas.openxmlformats.org/officeDocument/2006/math">
                    <m:r>
                      <a:rPr lang="es-EC" i="1">
                        <a:latin typeface="Cambria Math"/>
                      </a:rPr>
                      <m:t>𝑆𝑦</m:t>
                    </m:r>
                    <m:r>
                      <a:rPr lang="es-EC" i="1">
                        <a:latin typeface="Cambria Math"/>
                      </a:rPr>
                      <m:t>=207.8 </m:t>
                    </m:r>
                    <m:r>
                      <a:rPr lang="es-EC" i="1">
                        <a:latin typeface="Cambria Math"/>
                      </a:rPr>
                      <m:t>𝑀𝑝𝑎</m:t>
                    </m:r>
                  </m:oMath>
                </a14:m>
                <a:r>
                  <a:rPr lang="es-EC" dirty="0" smtClean="0"/>
                  <a:t>	</a:t>
                </a:r>
                <a:r>
                  <a:rPr lang="es-EC" sz="1400" dirty="0" smtClean="0"/>
                  <a:t>Acero inoxidable típico </a:t>
                </a:r>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4746724" y="4252231"/>
                <a:ext cx="3857723" cy="369332"/>
              </a:xfrm>
              <a:prstGeom prst="rect">
                <a:avLst/>
              </a:prstGeom>
              <a:blipFill rotWithShape="1">
                <a:blip r:embed="rId4"/>
                <a:stretch>
                  <a:fillRect l="-475"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3932577" y="6021288"/>
                <a:ext cx="1457450" cy="369332"/>
              </a:xfrm>
              <a:prstGeom prst="rect">
                <a:avLst/>
              </a:prstGeom>
              <a:noFill/>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𝒏𝒇</m:t>
                      </m:r>
                      <m:r>
                        <a:rPr lang="es-EC" b="1" i="1">
                          <a:latin typeface="Cambria Math"/>
                        </a:rPr>
                        <m:t>=</m:t>
                      </m:r>
                      <m:r>
                        <a:rPr lang="es-EC" b="1" i="1">
                          <a:latin typeface="Cambria Math"/>
                        </a:rPr>
                        <m:t>𝟐</m:t>
                      </m:r>
                      <m:r>
                        <a:rPr lang="es-EC" b="1" i="1">
                          <a:latin typeface="Cambria Math"/>
                        </a:rPr>
                        <m:t>.</m:t>
                      </m:r>
                      <m:r>
                        <a:rPr lang="es-EC" b="1" i="1">
                          <a:latin typeface="Cambria Math"/>
                        </a:rPr>
                        <m:t>𝟎𝟑𝟖</m:t>
                      </m:r>
                    </m:oMath>
                  </m:oMathPara>
                </a14:m>
                <a:endParaRPr lang="es-EC" b="1" dirty="0"/>
              </a:p>
            </p:txBody>
          </p:sp>
        </mc:Choice>
        <mc:Fallback xmlns="">
          <p:sp>
            <p:nvSpPr>
              <p:cNvPr id="10" name="9 Rectángulo"/>
              <p:cNvSpPr>
                <a:spLocks noRot="1" noChangeAspect="1" noMove="1" noResize="1" noEditPoints="1" noAdjustHandles="1" noChangeArrowheads="1" noChangeShapeType="1" noTextEdit="1"/>
              </p:cNvSpPr>
              <p:nvPr/>
            </p:nvSpPr>
            <p:spPr>
              <a:xfrm>
                <a:off x="3932577" y="6021288"/>
                <a:ext cx="1457450" cy="369332"/>
              </a:xfrm>
              <a:prstGeom prst="rect">
                <a:avLst/>
              </a:prstGeom>
              <a:blipFill rotWithShape="1">
                <a:blip r:embed="rId5"/>
                <a:stretch>
                  <a:fillRect b="-7692"/>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2320264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446856" y="44624"/>
            <a:ext cx="8229600" cy="1440160"/>
          </a:xfrm>
        </p:spPr>
        <p:txBody>
          <a:bodyPr>
            <a:normAutofit/>
          </a:bodyPr>
          <a:lstStyle/>
          <a:p>
            <a:pPr algn="ctr"/>
            <a:r>
              <a:rPr lang="es-EC" sz="4800" dirty="0"/>
              <a:t>CUARTO EJE (CABEZAL)</a:t>
            </a:r>
            <a:br>
              <a:rPr lang="es-EC" sz="4800" dirty="0"/>
            </a:br>
            <a:r>
              <a:rPr lang="es-EC" sz="3200" dirty="0" smtClean="0"/>
              <a:t>TORQUE PARA EL EJE B</a:t>
            </a:r>
            <a:endParaRPr lang="es-EC" sz="4800" dirty="0"/>
          </a:p>
        </p:txBody>
      </p:sp>
      <mc:AlternateContent xmlns:mc="http://schemas.openxmlformats.org/markup-compatibility/2006" xmlns:a14="http://schemas.microsoft.com/office/drawing/2010/main">
        <mc:Choice Requires="a14">
          <p:sp>
            <p:nvSpPr>
              <p:cNvPr id="7" name="6 Rectángulo"/>
              <p:cNvSpPr/>
              <p:nvPr/>
            </p:nvSpPr>
            <p:spPr>
              <a:xfrm>
                <a:off x="829816" y="1916832"/>
                <a:ext cx="7632848" cy="3108864"/>
              </a:xfrm>
              <a:prstGeom prst="rect">
                <a:avLst/>
              </a:prstGeom>
            </p:spPr>
            <p:txBody>
              <a:bodyPr wrap="square">
                <a:spAutoFit/>
              </a:bodyPr>
              <a:lstStyle/>
              <a:p>
                <a:r>
                  <a:rPr lang="es-EC" sz="2000" dirty="0"/>
                  <a:t>Para un servomotor típico se tiene que la velocidad angular esta alrededor de:</a:t>
                </a:r>
              </a:p>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𝜔</m:t>
                          </m:r>
                        </m:e>
                        <m:sub>
                          <m:r>
                            <a:rPr lang="es-EC" sz="2000" i="1">
                              <a:latin typeface="Cambria Math"/>
                            </a:rPr>
                            <m:t>𝑠𝑒𝑟𝑣𝑜</m:t>
                          </m:r>
                        </m:sub>
                      </m:sSub>
                      <m:r>
                        <a:rPr lang="es-EC" sz="2000" i="1">
                          <a:latin typeface="Cambria Math"/>
                        </a:rPr>
                        <m:t>=</m:t>
                      </m:r>
                      <m:f>
                        <m:fPr>
                          <m:ctrlPr>
                            <a:rPr lang="es-EC" sz="2000" i="1">
                              <a:latin typeface="Cambria Math"/>
                            </a:rPr>
                          </m:ctrlPr>
                        </m:fPr>
                        <m:num>
                          <m:r>
                            <a:rPr lang="es-EC" sz="2000" i="1">
                              <a:latin typeface="Cambria Math"/>
                            </a:rPr>
                            <m:t>60°</m:t>
                          </m:r>
                        </m:num>
                        <m:den>
                          <m:r>
                            <a:rPr lang="es-EC" sz="2000" i="1">
                              <a:latin typeface="Cambria Math"/>
                            </a:rPr>
                            <m:t>0.2</m:t>
                          </m:r>
                          <m:r>
                            <a:rPr lang="es-EC" sz="2000" i="1">
                              <a:latin typeface="Cambria Math"/>
                            </a:rPr>
                            <m:t>𝑠</m:t>
                          </m:r>
                        </m:den>
                      </m:f>
                      <m:r>
                        <a:rPr lang="es-EC" sz="2000" i="1">
                          <a:latin typeface="Cambria Math"/>
                        </a:rPr>
                        <m:t>=50</m:t>
                      </m:r>
                      <m:r>
                        <a:rPr lang="es-EC" sz="2000" i="1">
                          <a:latin typeface="Cambria Math"/>
                        </a:rPr>
                        <m:t>𝑟𝑝𝑚</m:t>
                      </m:r>
                    </m:oMath>
                  </m:oMathPara>
                </a14:m>
                <a:endParaRPr lang="es-EC" sz="2000" dirty="0"/>
              </a:p>
              <a:p>
                <a:r>
                  <a:rPr lang="es-EC" sz="2000" dirty="0"/>
                  <a:t>Y la aceleración angular:</a:t>
                </a:r>
              </a:p>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𝛼</m:t>
                          </m:r>
                        </m:e>
                        <m:sub>
                          <m:r>
                            <a:rPr lang="es-EC" sz="2000" i="1">
                              <a:latin typeface="Cambria Math"/>
                            </a:rPr>
                            <m:t>𝑠𝑒𝑟𝑣𝑜</m:t>
                          </m:r>
                        </m:sub>
                      </m:sSub>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𝜔</m:t>
                              </m:r>
                            </m:e>
                            <m:sub>
                              <m:r>
                                <a:rPr lang="es-EC" sz="2000" i="1">
                                  <a:latin typeface="Cambria Math"/>
                                </a:rPr>
                                <m:t>𝑠𝑒𝑟𝑣𝑜</m:t>
                              </m:r>
                            </m:sub>
                          </m:sSub>
                        </m:num>
                        <m:den>
                          <m:r>
                            <a:rPr lang="es-EC" sz="2000" i="1">
                              <a:latin typeface="Cambria Math"/>
                            </a:rPr>
                            <m:t>0.1</m:t>
                          </m:r>
                          <m:r>
                            <a:rPr lang="es-EC" sz="2000" i="1">
                              <a:latin typeface="Cambria Math"/>
                            </a:rPr>
                            <m:t>𝑠</m:t>
                          </m:r>
                        </m:den>
                      </m:f>
                      <m:r>
                        <a:rPr lang="es-EC" sz="2000" i="1">
                          <a:latin typeface="Cambria Math"/>
                        </a:rPr>
                        <m:t>=52.36</m:t>
                      </m:r>
                      <m:f>
                        <m:fPr>
                          <m:ctrlPr>
                            <a:rPr lang="es-EC" sz="2000" i="1">
                              <a:latin typeface="Cambria Math"/>
                            </a:rPr>
                          </m:ctrlPr>
                        </m:fPr>
                        <m:num>
                          <m:r>
                            <a:rPr lang="es-EC" sz="2000" i="1">
                              <a:latin typeface="Cambria Math"/>
                            </a:rPr>
                            <m:t>𝑟𝑎𝑑</m:t>
                          </m:r>
                        </m:num>
                        <m:den>
                          <m:sSup>
                            <m:sSupPr>
                              <m:ctrlPr>
                                <a:rPr lang="es-EC" sz="2000" i="1">
                                  <a:latin typeface="Cambria Math"/>
                                </a:rPr>
                              </m:ctrlPr>
                            </m:sSupPr>
                            <m:e>
                              <m:r>
                                <a:rPr lang="es-EC" sz="2000" i="1">
                                  <a:latin typeface="Cambria Math"/>
                                </a:rPr>
                                <m:t>𝑠</m:t>
                              </m:r>
                            </m:e>
                            <m:sup>
                              <m:r>
                                <a:rPr lang="es-EC" sz="2000" i="1">
                                  <a:latin typeface="Cambria Math"/>
                                </a:rPr>
                                <m:t>2</m:t>
                              </m:r>
                            </m:sup>
                          </m:sSup>
                        </m:den>
                      </m:f>
                    </m:oMath>
                  </m:oMathPara>
                </a14:m>
                <a:endParaRPr lang="es-EC" sz="2000" dirty="0"/>
              </a:p>
              <a:p>
                <a:r>
                  <a:rPr lang="es-EC" sz="2000" dirty="0" smtClean="0"/>
                  <a:t>Con </a:t>
                </a:r>
                <a:r>
                  <a:rPr lang="es-EC" sz="2000" dirty="0"/>
                  <a:t>esto procedemos a calcular el Torque necesario para vencer la inercia del cabezal.</a:t>
                </a:r>
              </a:p>
              <a:p>
                <a:pPr/>
                <a14:m>
                  <m:oMathPara xmlns:m="http://schemas.openxmlformats.org/officeDocument/2006/math">
                    <m:oMathParaPr>
                      <m:jc m:val="centerGroup"/>
                    </m:oMathParaPr>
                    <m:oMath xmlns:m="http://schemas.openxmlformats.org/officeDocument/2006/math">
                      <m:r>
                        <a:rPr lang="es-EC" sz="2000" i="1">
                          <a:latin typeface="Cambria Math"/>
                        </a:rPr>
                        <m:t>𝐼</m:t>
                      </m:r>
                      <m:r>
                        <a:rPr lang="es-EC" sz="2000" i="1">
                          <a:latin typeface="Cambria Math"/>
                        </a:rPr>
                        <m:t>=13310.53 </m:t>
                      </m:r>
                      <m:r>
                        <a:rPr lang="es-EC" sz="2000" i="1">
                          <a:latin typeface="Cambria Math"/>
                        </a:rPr>
                        <m:t>𝑘𝑔</m:t>
                      </m:r>
                      <m:r>
                        <a:rPr lang="es-EC" sz="2000" i="1">
                          <a:latin typeface="Cambria Math"/>
                        </a:rPr>
                        <m:t>∙</m:t>
                      </m:r>
                      <m:r>
                        <a:rPr lang="es-EC" sz="2000" i="1">
                          <a:latin typeface="Cambria Math"/>
                        </a:rPr>
                        <m:t>𝑚</m:t>
                      </m:r>
                      <m:sSup>
                        <m:sSupPr>
                          <m:ctrlPr>
                            <a:rPr lang="es-EC" sz="2000" i="1">
                              <a:latin typeface="Cambria Math"/>
                            </a:rPr>
                          </m:ctrlPr>
                        </m:sSupPr>
                        <m:e>
                          <m:r>
                            <a:rPr lang="es-EC" sz="2000" i="1">
                              <a:latin typeface="Cambria Math"/>
                            </a:rPr>
                            <m:t>𝑚</m:t>
                          </m:r>
                        </m:e>
                        <m:sup>
                          <m:r>
                            <a:rPr lang="es-EC" sz="2000" i="1">
                              <a:latin typeface="Cambria Math"/>
                            </a:rPr>
                            <m:t>2</m:t>
                          </m:r>
                        </m:sup>
                      </m:sSup>
                    </m:oMath>
                  </m:oMathPara>
                </a14:m>
                <a:endParaRPr lang="es-EC" sz="2000" dirty="0"/>
              </a:p>
            </p:txBody>
          </p:sp>
        </mc:Choice>
        <mc:Fallback xmlns="">
          <p:sp>
            <p:nvSpPr>
              <p:cNvPr id="7" name="6 Rectángulo"/>
              <p:cNvSpPr>
                <a:spLocks noRot="1" noChangeAspect="1" noMove="1" noResize="1" noEditPoints="1" noAdjustHandles="1" noChangeArrowheads="1" noChangeShapeType="1" noTextEdit="1"/>
              </p:cNvSpPr>
              <p:nvPr/>
            </p:nvSpPr>
            <p:spPr>
              <a:xfrm>
                <a:off x="829816" y="1916832"/>
                <a:ext cx="7632848" cy="3108864"/>
              </a:xfrm>
              <a:prstGeom prst="rect">
                <a:avLst/>
              </a:prstGeom>
              <a:blipFill rotWithShape="1">
                <a:blip r:embed="rId2"/>
                <a:stretch>
                  <a:fillRect l="-799" t="-980" b="-98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848667" y="5093629"/>
                <a:ext cx="212955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𝑇</m:t>
                          </m:r>
                        </m:e>
                        <m:sub>
                          <m:r>
                            <a:rPr lang="es-EC" sz="2000" i="1">
                              <a:latin typeface="Cambria Math"/>
                            </a:rPr>
                            <m:t>𝑠𝑒𝑟𝑣𝑜</m:t>
                          </m:r>
                        </m:sub>
                      </m:sSub>
                      <m:r>
                        <a:rPr lang="es-EC" sz="2000" i="1">
                          <a:latin typeface="Cambria Math"/>
                        </a:rPr>
                        <m:t>=</m:t>
                      </m:r>
                      <m:r>
                        <a:rPr lang="es-EC" sz="2000" i="1">
                          <a:latin typeface="Cambria Math"/>
                        </a:rPr>
                        <m:t>𝐼</m:t>
                      </m:r>
                      <m:r>
                        <a:rPr lang="es-EC" sz="2000" i="1">
                          <a:latin typeface="Cambria Math"/>
                        </a:rPr>
                        <m:t>∙</m:t>
                      </m:r>
                      <m:sSub>
                        <m:sSubPr>
                          <m:ctrlPr>
                            <a:rPr lang="es-EC" sz="2000" i="1">
                              <a:latin typeface="Cambria Math"/>
                            </a:rPr>
                          </m:ctrlPr>
                        </m:sSubPr>
                        <m:e>
                          <m:r>
                            <a:rPr lang="es-EC" sz="2000" i="1">
                              <a:latin typeface="Cambria Math"/>
                            </a:rPr>
                            <m:t>𝛼</m:t>
                          </m:r>
                        </m:e>
                        <m:sub>
                          <m:r>
                            <a:rPr lang="es-EC" sz="2000" i="1">
                              <a:latin typeface="Cambria Math"/>
                            </a:rPr>
                            <m:t>𝑠𝑒𝑟𝑣𝑜</m:t>
                          </m:r>
                        </m:sub>
                      </m:sSub>
                    </m:oMath>
                  </m:oMathPara>
                </a14:m>
                <a:endParaRPr lang="es-EC" sz="2000" dirty="0"/>
              </a:p>
            </p:txBody>
          </p:sp>
        </mc:Choice>
        <mc:Fallback xmlns="">
          <p:sp>
            <p:nvSpPr>
              <p:cNvPr id="8" name="7 Rectángulo"/>
              <p:cNvSpPr>
                <a:spLocks noRot="1" noChangeAspect="1" noMove="1" noResize="1" noEditPoints="1" noAdjustHandles="1" noChangeArrowheads="1" noChangeShapeType="1" noTextEdit="1"/>
              </p:cNvSpPr>
              <p:nvPr/>
            </p:nvSpPr>
            <p:spPr>
              <a:xfrm>
                <a:off x="848667" y="5093629"/>
                <a:ext cx="2129557" cy="400110"/>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867518" y="5949280"/>
                <a:ext cx="3056158" cy="400110"/>
              </a:xfrm>
              <a:prstGeom prst="rect">
                <a:avLst/>
              </a:prstGeom>
              <a:noFill/>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b="1" i="1">
                              <a:latin typeface="Cambria Math"/>
                            </a:rPr>
                          </m:ctrlPr>
                        </m:sSubPr>
                        <m:e>
                          <m:r>
                            <a:rPr lang="es-EC" sz="2000" b="1" i="1">
                              <a:latin typeface="Cambria Math"/>
                            </a:rPr>
                            <m:t>𝑻</m:t>
                          </m:r>
                        </m:e>
                        <m:sub>
                          <m:r>
                            <a:rPr lang="es-EC" sz="2000" b="1" i="1">
                              <a:latin typeface="Cambria Math"/>
                            </a:rPr>
                            <m:t>𝒔𝒆𝒓𝒗𝒐</m:t>
                          </m:r>
                        </m:sub>
                      </m:sSub>
                      <m:r>
                        <a:rPr lang="es-EC" sz="2000" b="1" i="1">
                          <a:latin typeface="Cambria Math"/>
                        </a:rPr>
                        <m:t>=</m:t>
                      </m:r>
                      <m:r>
                        <a:rPr lang="es-EC" sz="2000" b="1" i="1">
                          <a:latin typeface="Cambria Math"/>
                        </a:rPr>
                        <m:t>𝟕</m:t>
                      </m:r>
                      <m:r>
                        <a:rPr lang="es-EC" sz="2000" b="1" i="1">
                          <a:latin typeface="Cambria Math"/>
                        </a:rPr>
                        <m:t>.</m:t>
                      </m:r>
                      <m:r>
                        <a:rPr lang="es-EC" sz="2000" b="1" i="1">
                          <a:latin typeface="Cambria Math"/>
                        </a:rPr>
                        <m:t>𝟏𝟎𝟕</m:t>
                      </m:r>
                      <m:r>
                        <a:rPr lang="es-EC" sz="2000" b="1" i="1">
                          <a:latin typeface="Cambria Math"/>
                        </a:rPr>
                        <m:t> </m:t>
                      </m:r>
                      <m:r>
                        <a:rPr lang="es-EC" sz="2000" b="1" i="1">
                          <a:latin typeface="Cambria Math"/>
                        </a:rPr>
                        <m:t>𝒌𝒈𝒇</m:t>
                      </m:r>
                      <m:r>
                        <a:rPr lang="es-EC" sz="2000" b="1" i="1">
                          <a:latin typeface="Cambria Math"/>
                        </a:rPr>
                        <m:t>∙</m:t>
                      </m:r>
                      <m:r>
                        <a:rPr lang="es-EC" sz="2000" b="1" i="1">
                          <a:latin typeface="Cambria Math"/>
                        </a:rPr>
                        <m:t>𝒄𝒎</m:t>
                      </m:r>
                    </m:oMath>
                  </m:oMathPara>
                </a14:m>
                <a:endParaRPr lang="es-EC" sz="2000" b="1" dirty="0"/>
              </a:p>
            </p:txBody>
          </p:sp>
        </mc:Choice>
        <mc:Fallback xmlns="">
          <p:sp>
            <p:nvSpPr>
              <p:cNvPr id="12" name="11 Rectángulo"/>
              <p:cNvSpPr>
                <a:spLocks noRot="1" noChangeAspect="1" noMove="1" noResize="1" noEditPoints="1" noAdjustHandles="1" noChangeArrowheads="1" noChangeShapeType="1" noTextEdit="1"/>
              </p:cNvSpPr>
              <p:nvPr/>
            </p:nvSpPr>
            <p:spPr>
              <a:xfrm>
                <a:off x="867518" y="5949280"/>
                <a:ext cx="3056158" cy="400110"/>
              </a:xfrm>
              <a:prstGeom prst="rect">
                <a:avLst/>
              </a:prstGeom>
              <a:blipFill rotWithShape="1">
                <a:blip r:embed="rId4"/>
                <a:stretch>
                  <a:fillRect b="-8451"/>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3791984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374848" y="44624"/>
            <a:ext cx="8229600" cy="1440160"/>
          </a:xfrm>
        </p:spPr>
        <p:txBody>
          <a:bodyPr>
            <a:normAutofit/>
          </a:bodyPr>
          <a:lstStyle/>
          <a:p>
            <a:pPr algn="ctr"/>
            <a:r>
              <a:rPr lang="es-EC" sz="4800" dirty="0"/>
              <a:t>CUARTO EJE (CABEZAL)</a:t>
            </a:r>
            <a:br>
              <a:rPr lang="es-EC" sz="4800" dirty="0"/>
            </a:br>
            <a:r>
              <a:rPr lang="es-EC" sz="3200" dirty="0" smtClean="0"/>
              <a:t>SELECCIÓN DE RODAMIENTOS</a:t>
            </a:r>
            <a:endParaRPr lang="es-EC" sz="4800" dirty="0"/>
          </a:p>
        </p:txBody>
      </p:sp>
      <mc:AlternateContent xmlns:mc="http://schemas.openxmlformats.org/markup-compatibility/2006" xmlns:a14="http://schemas.microsoft.com/office/drawing/2010/main">
        <mc:Choice Requires="a14">
          <p:sp>
            <p:nvSpPr>
              <p:cNvPr id="4" name="3 Rectángulo"/>
              <p:cNvSpPr/>
              <p:nvPr/>
            </p:nvSpPr>
            <p:spPr>
              <a:xfrm>
                <a:off x="539552" y="1816228"/>
                <a:ext cx="8064896" cy="4349076"/>
              </a:xfrm>
              <a:prstGeom prst="rect">
                <a:avLst/>
              </a:prstGeom>
            </p:spPr>
            <p:txBody>
              <a:bodyPr wrap="square">
                <a:spAutoFit/>
              </a:bodyPr>
              <a:lstStyle/>
              <a:p>
                <a:r>
                  <a:rPr lang="es-EC" i="1" dirty="0" smtClean="0"/>
                  <a:t>Para el rodamiento B:</a:t>
                </a:r>
              </a:p>
              <a:p>
                <a:endParaRPr lang="es-EC" i="1" dirty="0" smtClean="0"/>
              </a:p>
              <a:p>
                <a14:m>
                  <m:oMath xmlns:m="http://schemas.openxmlformats.org/officeDocument/2006/math">
                    <m:r>
                      <a:rPr lang="es-EC" i="1" smtClean="0">
                        <a:latin typeface="Cambria Math"/>
                      </a:rPr>
                      <m:t>𝐹𝑟</m:t>
                    </m:r>
                    <m:r>
                      <a:rPr lang="es-EC" i="1" smtClean="0">
                        <a:latin typeface="Cambria Math"/>
                      </a:rPr>
                      <m:t>=</m:t>
                    </m:r>
                    <m:sSub>
                      <m:sSubPr>
                        <m:ctrlPr>
                          <a:rPr lang="es-EC" i="1">
                            <a:latin typeface="Cambria Math"/>
                          </a:rPr>
                        </m:ctrlPr>
                      </m:sSubPr>
                      <m:e>
                        <m:r>
                          <a:rPr lang="es-EC" i="1">
                            <a:latin typeface="Cambria Math"/>
                          </a:rPr>
                          <m:t>𝑅</m:t>
                        </m:r>
                      </m:e>
                      <m:sub>
                        <m:r>
                          <a:rPr lang="es-EC" i="1">
                            <a:latin typeface="Cambria Math"/>
                          </a:rPr>
                          <m:t>𝐵</m:t>
                        </m:r>
                      </m:sub>
                    </m:sSub>
                    <m:r>
                      <a:rPr lang="es-EC" i="1">
                        <a:latin typeface="Cambria Math"/>
                      </a:rPr>
                      <m:t>=141.92</m:t>
                    </m:r>
                    <m:r>
                      <a:rPr lang="es-EC" i="1">
                        <a:latin typeface="Cambria Math"/>
                      </a:rPr>
                      <m:t>𝑁</m:t>
                    </m:r>
                  </m:oMath>
                </a14:m>
                <a:r>
                  <a:rPr lang="es-EC" dirty="0" smtClean="0"/>
                  <a:t>	Fuerza Radial</a:t>
                </a:r>
              </a:p>
              <a:p>
                <a14:m>
                  <m:oMath xmlns:m="http://schemas.openxmlformats.org/officeDocument/2006/math">
                    <m:r>
                      <a:rPr lang="es-EC" i="1">
                        <a:latin typeface="Cambria Math"/>
                      </a:rPr>
                      <m:t>𝐿h</m:t>
                    </m:r>
                    <m:r>
                      <a:rPr lang="es-EC" i="1">
                        <a:latin typeface="Cambria Math"/>
                      </a:rPr>
                      <m:t>=10000</m:t>
                    </m:r>
                    <m:r>
                      <a:rPr lang="es-EC" i="1">
                        <a:latin typeface="Cambria Math"/>
                      </a:rPr>
                      <m:t>h</m:t>
                    </m:r>
                  </m:oMath>
                </a14:m>
                <a:r>
                  <a:rPr lang="es-EC" dirty="0"/>
                  <a:t>		</a:t>
                </a:r>
                <a:r>
                  <a:rPr lang="es-EC" dirty="0" smtClean="0"/>
                  <a:t>Índice </a:t>
                </a:r>
                <a:r>
                  <a:rPr lang="es-EC" dirty="0"/>
                  <a:t>básico de </a:t>
                </a:r>
                <a:r>
                  <a:rPr lang="es-EC" dirty="0" smtClean="0"/>
                  <a:t>vida</a:t>
                </a:r>
              </a:p>
              <a:p>
                <a14:m>
                  <m:oMath xmlns:m="http://schemas.openxmlformats.org/officeDocument/2006/math">
                    <m:r>
                      <a:rPr lang="es-EC" i="1">
                        <a:latin typeface="Cambria Math"/>
                      </a:rPr>
                      <m:t>𝑛</m:t>
                    </m:r>
                    <m:r>
                      <a:rPr lang="es-EC" i="1">
                        <a:latin typeface="Cambria Math"/>
                      </a:rPr>
                      <m:t>=50</m:t>
                    </m:r>
                    <m:r>
                      <a:rPr lang="es-EC" i="1">
                        <a:latin typeface="Cambria Math"/>
                      </a:rPr>
                      <m:t>𝑟𝑝𝑚</m:t>
                    </m:r>
                  </m:oMath>
                </a14:m>
                <a:r>
                  <a:rPr lang="es-EC" dirty="0"/>
                  <a:t>		</a:t>
                </a:r>
                <a:r>
                  <a:rPr lang="es-EC" dirty="0" smtClean="0"/>
                  <a:t>Velocidad angular</a:t>
                </a:r>
              </a:p>
              <a:p>
                <a:endParaRPr lang="es-EC" dirty="0"/>
              </a:p>
              <a:p>
                <a14:m>
                  <m:oMath xmlns:m="http://schemas.openxmlformats.org/officeDocument/2006/math">
                    <m:r>
                      <a:rPr lang="es-EC" i="1">
                        <a:latin typeface="Cambria Math"/>
                      </a:rPr>
                      <m:t>𝑓𝑛</m:t>
                    </m:r>
                    <m:r>
                      <a:rPr lang="es-EC" i="1">
                        <a:latin typeface="Cambria Math"/>
                      </a:rPr>
                      <m:t>=</m:t>
                    </m:r>
                    <m:sSup>
                      <m:sSupPr>
                        <m:ctrlPr>
                          <a:rPr lang="es-EC" i="1">
                            <a:latin typeface="Cambria Math"/>
                          </a:rPr>
                        </m:ctrlPr>
                      </m:sSupPr>
                      <m:e>
                        <m:d>
                          <m:dPr>
                            <m:ctrlPr>
                              <a:rPr lang="es-EC" i="1">
                                <a:latin typeface="Cambria Math"/>
                              </a:rPr>
                            </m:ctrlPr>
                          </m:dPr>
                          <m:e>
                            <m:f>
                              <m:fPr>
                                <m:ctrlPr>
                                  <a:rPr lang="es-EC" i="1">
                                    <a:latin typeface="Cambria Math"/>
                                  </a:rPr>
                                </m:ctrlPr>
                              </m:fPr>
                              <m:num>
                                <m:sSup>
                                  <m:sSupPr>
                                    <m:ctrlPr>
                                      <a:rPr lang="es-EC" i="1">
                                        <a:latin typeface="Cambria Math"/>
                                      </a:rPr>
                                    </m:ctrlPr>
                                  </m:sSupPr>
                                  <m:e>
                                    <m:r>
                                      <a:rPr lang="es-EC" i="1">
                                        <a:latin typeface="Cambria Math"/>
                                      </a:rPr>
                                      <m:t>10</m:t>
                                    </m:r>
                                  </m:e>
                                  <m:sup>
                                    <m:r>
                                      <a:rPr lang="es-EC" i="1">
                                        <a:latin typeface="Cambria Math"/>
                                      </a:rPr>
                                      <m:t>6</m:t>
                                    </m:r>
                                  </m:sup>
                                </m:sSup>
                              </m:num>
                              <m:den>
                                <m:r>
                                  <a:rPr lang="es-EC" i="1">
                                    <a:latin typeface="Cambria Math"/>
                                  </a:rPr>
                                  <m:t>500∙</m:t>
                                </m:r>
                                <m:sSup>
                                  <m:sSupPr>
                                    <m:ctrlPr>
                                      <a:rPr lang="es-EC" i="1">
                                        <a:latin typeface="Cambria Math"/>
                                      </a:rPr>
                                    </m:ctrlPr>
                                  </m:sSupPr>
                                  <m:e>
                                    <m:r>
                                      <a:rPr lang="es-EC" i="1">
                                        <a:latin typeface="Cambria Math"/>
                                      </a:rPr>
                                      <m:t>60</m:t>
                                    </m:r>
                                  </m:e>
                                  <m:sup>
                                    <m:r>
                                      <a:rPr lang="es-EC" i="1">
                                        <a:latin typeface="Cambria Math"/>
                                      </a:rPr>
                                      <m:t>𝑛</m:t>
                                    </m:r>
                                  </m:sup>
                                </m:sSup>
                              </m:den>
                            </m:f>
                          </m:e>
                        </m:d>
                      </m:e>
                      <m:sup>
                        <m:r>
                          <a:rPr lang="es-EC" i="1">
                            <a:latin typeface="Cambria Math"/>
                          </a:rPr>
                          <m:t>1/3</m:t>
                        </m:r>
                      </m:sup>
                    </m:sSup>
                    <m:r>
                      <a:rPr lang="es-EC" b="0" i="1" smtClean="0">
                        <a:latin typeface="Cambria Math"/>
                      </a:rPr>
                      <m:t>=</m:t>
                    </m:r>
                    <m:r>
                      <a:rPr lang="es-EC" i="1">
                        <a:latin typeface="Cambria Math"/>
                      </a:rPr>
                      <m:t>0.87</m:t>
                    </m:r>
                  </m:oMath>
                </a14:m>
                <a:r>
                  <a:rPr lang="es-EC" dirty="0" smtClean="0"/>
                  <a:t>	Factor </a:t>
                </a:r>
                <a:r>
                  <a:rPr lang="es-EC" dirty="0"/>
                  <a:t>de velocidad </a:t>
                </a:r>
              </a:p>
              <a:p>
                <a:endParaRPr lang="es-EC" dirty="0"/>
              </a:p>
              <a:p>
                <a14:m>
                  <m:oMath xmlns:m="http://schemas.openxmlformats.org/officeDocument/2006/math">
                    <m:r>
                      <a:rPr lang="es-EC" i="1">
                        <a:latin typeface="Cambria Math"/>
                      </a:rPr>
                      <m:t>𝑓h</m:t>
                    </m:r>
                    <m:r>
                      <a:rPr lang="es-EC" i="1">
                        <a:latin typeface="Cambria Math"/>
                      </a:rPr>
                      <m:t>=</m:t>
                    </m:r>
                    <m:sSup>
                      <m:sSupPr>
                        <m:ctrlPr>
                          <a:rPr lang="es-EC" i="1">
                            <a:latin typeface="Cambria Math"/>
                          </a:rPr>
                        </m:ctrlPr>
                      </m:sSupPr>
                      <m:e>
                        <m:d>
                          <m:dPr>
                            <m:ctrlPr>
                              <a:rPr lang="es-EC" i="1">
                                <a:latin typeface="Cambria Math"/>
                              </a:rPr>
                            </m:ctrlPr>
                          </m:dPr>
                          <m:e>
                            <m:f>
                              <m:fPr>
                                <m:ctrlPr>
                                  <a:rPr lang="es-EC" i="1">
                                    <a:latin typeface="Cambria Math"/>
                                  </a:rPr>
                                </m:ctrlPr>
                              </m:fPr>
                              <m:num>
                                <m:r>
                                  <a:rPr lang="es-EC" i="1">
                                    <a:latin typeface="Cambria Math"/>
                                  </a:rPr>
                                  <m:t>𝐿h</m:t>
                                </m:r>
                              </m:num>
                              <m:den>
                                <m:r>
                                  <a:rPr lang="es-EC" i="1">
                                    <a:latin typeface="Cambria Math"/>
                                  </a:rPr>
                                  <m:t>500</m:t>
                                </m:r>
                              </m:den>
                            </m:f>
                          </m:e>
                        </m:d>
                      </m:e>
                      <m:sup>
                        <m:r>
                          <a:rPr lang="es-EC" i="1">
                            <a:latin typeface="Cambria Math"/>
                          </a:rPr>
                          <m:t>1/3</m:t>
                        </m:r>
                      </m:sup>
                    </m:sSup>
                    <m:r>
                      <a:rPr lang="es-EC" i="1">
                        <a:latin typeface="Cambria Math"/>
                      </a:rPr>
                      <m:t>=2.714</m:t>
                    </m:r>
                  </m:oMath>
                </a14:m>
                <a:r>
                  <a:rPr lang="es-EC" dirty="0" smtClean="0"/>
                  <a:t>	</a:t>
                </a:r>
                <a:r>
                  <a:rPr lang="es-EC" dirty="0"/>
                  <a:t>F</a:t>
                </a:r>
                <a:r>
                  <a:rPr lang="es-EC" dirty="0" smtClean="0"/>
                  <a:t>actor </a:t>
                </a:r>
                <a:r>
                  <a:rPr lang="es-EC" dirty="0"/>
                  <a:t>de vida de </a:t>
                </a:r>
                <a:r>
                  <a:rPr lang="es-EC" dirty="0" smtClean="0"/>
                  <a:t>fatiga</a:t>
                </a:r>
              </a:p>
              <a:p>
                <a:endParaRPr lang="es-EC" dirty="0" smtClean="0"/>
              </a:p>
              <a:p>
                <a14:m>
                  <m:oMath xmlns:m="http://schemas.openxmlformats.org/officeDocument/2006/math">
                    <m:r>
                      <a:rPr lang="es-EC" i="1">
                        <a:latin typeface="Cambria Math"/>
                      </a:rPr>
                      <m:t>𝑃𝑟</m:t>
                    </m:r>
                    <m:r>
                      <a:rPr lang="es-EC" i="1">
                        <a:latin typeface="Cambria Math"/>
                      </a:rPr>
                      <m:t>=</m:t>
                    </m:r>
                    <m:r>
                      <a:rPr lang="es-EC" i="1">
                        <a:latin typeface="Cambria Math"/>
                      </a:rPr>
                      <m:t>𝐹𝑟</m:t>
                    </m:r>
                    <m:r>
                      <a:rPr lang="es-EC" i="1">
                        <a:latin typeface="Cambria Math"/>
                      </a:rPr>
                      <m:t>=141.92</m:t>
                    </m:r>
                    <m:r>
                      <a:rPr lang="es-EC" i="1">
                        <a:latin typeface="Cambria Math"/>
                      </a:rPr>
                      <m:t>𝑁</m:t>
                    </m:r>
                  </m:oMath>
                </a14:m>
                <a:r>
                  <a:rPr lang="es-EC" dirty="0" smtClean="0"/>
                  <a:t>	Carga </a:t>
                </a:r>
                <a:r>
                  <a:rPr lang="es-EC" dirty="0"/>
                  <a:t>equivalente</a:t>
                </a:r>
              </a:p>
              <a:p>
                <a:endParaRPr lang="es-EC" dirty="0" smtClean="0"/>
              </a:p>
              <a:p>
                <a14:m>
                  <m:oMath xmlns:m="http://schemas.openxmlformats.org/officeDocument/2006/math">
                    <m:r>
                      <a:rPr lang="es-EC" i="1">
                        <a:latin typeface="Cambria Math"/>
                      </a:rPr>
                      <m:t>𝐶𝑟</m:t>
                    </m:r>
                    <m:r>
                      <a:rPr lang="es-EC" i="1">
                        <a:latin typeface="Cambria Math"/>
                      </a:rPr>
                      <m:t>=</m:t>
                    </m:r>
                    <m:f>
                      <m:fPr>
                        <m:ctrlPr>
                          <a:rPr lang="es-EC" i="1">
                            <a:latin typeface="Cambria Math"/>
                          </a:rPr>
                        </m:ctrlPr>
                      </m:fPr>
                      <m:num>
                        <m:r>
                          <a:rPr lang="es-EC" i="1">
                            <a:latin typeface="Cambria Math"/>
                          </a:rPr>
                          <m:t>𝑓h</m:t>
                        </m:r>
                        <m:r>
                          <a:rPr lang="es-EC" i="1">
                            <a:latin typeface="Cambria Math"/>
                          </a:rPr>
                          <m:t>∙</m:t>
                        </m:r>
                        <m:r>
                          <a:rPr lang="es-EC" i="1">
                            <a:latin typeface="Cambria Math"/>
                          </a:rPr>
                          <m:t>𝑃𝑟</m:t>
                        </m:r>
                      </m:num>
                      <m:den>
                        <m:r>
                          <a:rPr lang="es-EC" i="1">
                            <a:latin typeface="Cambria Math"/>
                          </a:rPr>
                          <m:t>𝑓𝑛</m:t>
                        </m:r>
                      </m:den>
                    </m:f>
                    <m:r>
                      <a:rPr lang="es-EC" b="0" i="1" smtClean="0">
                        <a:latin typeface="Cambria Math"/>
                      </a:rPr>
                      <m:t>=441</m:t>
                    </m:r>
                    <m:r>
                      <a:rPr lang="es-EC" b="0" i="1" smtClean="0">
                        <a:latin typeface="Cambria Math"/>
                      </a:rPr>
                      <m:t>𝑁</m:t>
                    </m:r>
                  </m:oMath>
                </a14:m>
                <a:r>
                  <a:rPr lang="es-EC" dirty="0" smtClean="0"/>
                  <a:t>		Capacidad </a:t>
                </a:r>
                <a:r>
                  <a:rPr lang="es-EC" dirty="0"/>
                  <a:t>de carga </a:t>
                </a:r>
                <a:r>
                  <a:rPr lang="es-EC" dirty="0" smtClean="0"/>
                  <a:t>del rodamiento</a:t>
                </a:r>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39552" y="1816228"/>
                <a:ext cx="8064896" cy="4349076"/>
              </a:xfrm>
              <a:prstGeom prst="rect">
                <a:avLst/>
              </a:prstGeom>
              <a:blipFill rotWithShape="1">
                <a:blip r:embed="rId2"/>
                <a:stretch>
                  <a:fillRect l="-681" t="-701"/>
                </a:stretch>
              </a:blipFill>
            </p:spPr>
            <p:txBody>
              <a:bodyPr/>
              <a:lstStyle/>
              <a:p>
                <a:r>
                  <a:rPr lang="es-EC">
                    <a:noFill/>
                  </a:rPr>
                  <a:t> </a:t>
                </a:r>
              </a:p>
            </p:txBody>
          </p:sp>
        </mc:Fallback>
      </mc:AlternateContent>
    </p:spTree>
    <p:extLst>
      <p:ext uri="{BB962C8B-B14F-4D97-AF65-F5344CB8AC3E}">
        <p14:creationId xmlns:p14="http://schemas.microsoft.com/office/powerpoint/2010/main" val="30028884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374848" y="44624"/>
            <a:ext cx="8229600" cy="1440160"/>
          </a:xfrm>
        </p:spPr>
        <p:txBody>
          <a:bodyPr>
            <a:normAutofit/>
          </a:bodyPr>
          <a:lstStyle/>
          <a:p>
            <a:pPr algn="ctr"/>
            <a:r>
              <a:rPr lang="es-EC" sz="4800" dirty="0"/>
              <a:t>CUARTO EJE (CABEZAL)</a:t>
            </a:r>
            <a:br>
              <a:rPr lang="es-EC" sz="4800" dirty="0"/>
            </a:br>
            <a:r>
              <a:rPr lang="es-EC" sz="3200" dirty="0" smtClean="0"/>
              <a:t>SELECCIÓN DE RODAMIENTOS</a:t>
            </a:r>
            <a:endParaRPr lang="es-EC" sz="4800" dirty="0"/>
          </a:p>
        </p:txBody>
      </p:sp>
      <mc:AlternateContent xmlns:mc="http://schemas.openxmlformats.org/markup-compatibility/2006" xmlns:a14="http://schemas.microsoft.com/office/drawing/2010/main">
        <mc:Choice Requires="a14">
          <p:sp>
            <p:nvSpPr>
              <p:cNvPr id="4" name="3 Rectángulo"/>
              <p:cNvSpPr/>
              <p:nvPr/>
            </p:nvSpPr>
            <p:spPr>
              <a:xfrm>
                <a:off x="539552" y="1816228"/>
                <a:ext cx="8064896" cy="4349076"/>
              </a:xfrm>
              <a:prstGeom prst="rect">
                <a:avLst/>
              </a:prstGeom>
            </p:spPr>
            <p:txBody>
              <a:bodyPr wrap="square">
                <a:spAutoFit/>
              </a:bodyPr>
              <a:lstStyle/>
              <a:p>
                <a:r>
                  <a:rPr lang="es-EC" i="1" dirty="0" smtClean="0"/>
                  <a:t>Para el rodamiento C:</a:t>
                </a:r>
              </a:p>
              <a:p>
                <a:endParaRPr lang="es-EC" i="1" dirty="0" smtClean="0"/>
              </a:p>
              <a:p>
                <a14:m>
                  <m:oMath xmlns:m="http://schemas.openxmlformats.org/officeDocument/2006/math">
                    <m:r>
                      <a:rPr lang="es-EC" i="1" smtClean="0">
                        <a:latin typeface="Cambria Math"/>
                      </a:rPr>
                      <m:t>𝐹𝑟</m:t>
                    </m:r>
                    <m:r>
                      <a:rPr lang="es-EC" i="1" smtClean="0">
                        <a:latin typeface="Cambria Math"/>
                      </a:rPr>
                      <m:t>=</m:t>
                    </m:r>
                    <m:sSub>
                      <m:sSubPr>
                        <m:ctrlPr>
                          <a:rPr lang="es-EC" i="1">
                            <a:latin typeface="Cambria Math"/>
                          </a:rPr>
                        </m:ctrlPr>
                      </m:sSubPr>
                      <m:e>
                        <m:r>
                          <a:rPr lang="es-EC" i="1">
                            <a:latin typeface="Cambria Math"/>
                          </a:rPr>
                          <m:t>𝑅</m:t>
                        </m:r>
                      </m:e>
                      <m:sub>
                        <m:r>
                          <a:rPr lang="es-EC" i="1">
                            <a:latin typeface="Cambria Math"/>
                          </a:rPr>
                          <m:t>𝐵</m:t>
                        </m:r>
                      </m:sub>
                    </m:sSub>
                    <m:r>
                      <a:rPr lang="es-EC" i="1">
                        <a:latin typeface="Cambria Math"/>
                      </a:rPr>
                      <m:t>=156.51</m:t>
                    </m:r>
                    <m:r>
                      <a:rPr lang="es-EC" i="1">
                        <a:latin typeface="Cambria Math"/>
                      </a:rPr>
                      <m:t>𝑁</m:t>
                    </m:r>
                    <m:r>
                      <a:rPr lang="es-EC" i="1">
                        <a:latin typeface="Cambria Math"/>
                      </a:rPr>
                      <m:t>	</m:t>
                    </m:r>
                  </m:oMath>
                </a14:m>
                <a:r>
                  <a:rPr lang="es-EC" dirty="0" smtClean="0"/>
                  <a:t>	Fuerza Radial</a:t>
                </a:r>
              </a:p>
              <a:p>
                <a14:m>
                  <m:oMath xmlns:m="http://schemas.openxmlformats.org/officeDocument/2006/math">
                    <m:r>
                      <a:rPr lang="es-EC" i="1">
                        <a:latin typeface="Cambria Math"/>
                      </a:rPr>
                      <m:t>𝐿h</m:t>
                    </m:r>
                    <m:r>
                      <a:rPr lang="es-EC" i="1">
                        <a:latin typeface="Cambria Math"/>
                      </a:rPr>
                      <m:t>=10000</m:t>
                    </m:r>
                    <m:r>
                      <a:rPr lang="es-EC" i="1">
                        <a:latin typeface="Cambria Math"/>
                      </a:rPr>
                      <m:t>h</m:t>
                    </m:r>
                  </m:oMath>
                </a14:m>
                <a:r>
                  <a:rPr lang="es-EC" dirty="0"/>
                  <a:t>		</a:t>
                </a:r>
                <a:r>
                  <a:rPr lang="es-EC" dirty="0" smtClean="0"/>
                  <a:t>Índice </a:t>
                </a:r>
                <a:r>
                  <a:rPr lang="es-EC" dirty="0"/>
                  <a:t>básico de </a:t>
                </a:r>
                <a:r>
                  <a:rPr lang="es-EC" dirty="0" smtClean="0"/>
                  <a:t>vida</a:t>
                </a:r>
              </a:p>
              <a:p>
                <a14:m>
                  <m:oMath xmlns:m="http://schemas.openxmlformats.org/officeDocument/2006/math">
                    <m:r>
                      <a:rPr lang="es-EC" i="1">
                        <a:latin typeface="Cambria Math"/>
                      </a:rPr>
                      <m:t>𝑛</m:t>
                    </m:r>
                    <m:r>
                      <a:rPr lang="es-EC" i="1">
                        <a:latin typeface="Cambria Math"/>
                      </a:rPr>
                      <m:t>=50</m:t>
                    </m:r>
                    <m:r>
                      <a:rPr lang="es-EC" i="1">
                        <a:latin typeface="Cambria Math"/>
                      </a:rPr>
                      <m:t>𝑟𝑝𝑚</m:t>
                    </m:r>
                  </m:oMath>
                </a14:m>
                <a:r>
                  <a:rPr lang="es-EC" dirty="0"/>
                  <a:t>		</a:t>
                </a:r>
                <a:r>
                  <a:rPr lang="es-EC" dirty="0" smtClean="0"/>
                  <a:t>Velocidad angular</a:t>
                </a:r>
              </a:p>
              <a:p>
                <a:endParaRPr lang="es-EC" dirty="0"/>
              </a:p>
              <a:p>
                <a14:m>
                  <m:oMath xmlns:m="http://schemas.openxmlformats.org/officeDocument/2006/math">
                    <m:r>
                      <a:rPr lang="es-EC" i="1">
                        <a:latin typeface="Cambria Math"/>
                      </a:rPr>
                      <m:t>𝑓𝑛</m:t>
                    </m:r>
                    <m:r>
                      <a:rPr lang="es-EC" i="1">
                        <a:latin typeface="Cambria Math"/>
                      </a:rPr>
                      <m:t>=</m:t>
                    </m:r>
                    <m:sSup>
                      <m:sSupPr>
                        <m:ctrlPr>
                          <a:rPr lang="es-EC" i="1">
                            <a:latin typeface="Cambria Math"/>
                          </a:rPr>
                        </m:ctrlPr>
                      </m:sSupPr>
                      <m:e>
                        <m:d>
                          <m:dPr>
                            <m:ctrlPr>
                              <a:rPr lang="es-EC" i="1">
                                <a:latin typeface="Cambria Math"/>
                              </a:rPr>
                            </m:ctrlPr>
                          </m:dPr>
                          <m:e>
                            <m:f>
                              <m:fPr>
                                <m:ctrlPr>
                                  <a:rPr lang="es-EC" i="1">
                                    <a:latin typeface="Cambria Math"/>
                                  </a:rPr>
                                </m:ctrlPr>
                              </m:fPr>
                              <m:num>
                                <m:sSup>
                                  <m:sSupPr>
                                    <m:ctrlPr>
                                      <a:rPr lang="es-EC" i="1">
                                        <a:latin typeface="Cambria Math"/>
                                      </a:rPr>
                                    </m:ctrlPr>
                                  </m:sSupPr>
                                  <m:e>
                                    <m:r>
                                      <a:rPr lang="es-EC" i="1">
                                        <a:latin typeface="Cambria Math"/>
                                      </a:rPr>
                                      <m:t>10</m:t>
                                    </m:r>
                                  </m:e>
                                  <m:sup>
                                    <m:r>
                                      <a:rPr lang="es-EC" i="1">
                                        <a:latin typeface="Cambria Math"/>
                                      </a:rPr>
                                      <m:t>6</m:t>
                                    </m:r>
                                  </m:sup>
                                </m:sSup>
                              </m:num>
                              <m:den>
                                <m:r>
                                  <a:rPr lang="es-EC" i="1">
                                    <a:latin typeface="Cambria Math"/>
                                  </a:rPr>
                                  <m:t>500∙</m:t>
                                </m:r>
                                <m:sSup>
                                  <m:sSupPr>
                                    <m:ctrlPr>
                                      <a:rPr lang="es-EC" i="1">
                                        <a:latin typeface="Cambria Math"/>
                                      </a:rPr>
                                    </m:ctrlPr>
                                  </m:sSupPr>
                                  <m:e>
                                    <m:r>
                                      <a:rPr lang="es-EC" i="1">
                                        <a:latin typeface="Cambria Math"/>
                                      </a:rPr>
                                      <m:t>60</m:t>
                                    </m:r>
                                  </m:e>
                                  <m:sup>
                                    <m:r>
                                      <a:rPr lang="es-EC" i="1">
                                        <a:latin typeface="Cambria Math"/>
                                      </a:rPr>
                                      <m:t>𝑛</m:t>
                                    </m:r>
                                  </m:sup>
                                </m:sSup>
                              </m:den>
                            </m:f>
                          </m:e>
                        </m:d>
                      </m:e>
                      <m:sup>
                        <m:r>
                          <a:rPr lang="es-EC" i="1">
                            <a:latin typeface="Cambria Math"/>
                          </a:rPr>
                          <m:t>1/3</m:t>
                        </m:r>
                      </m:sup>
                    </m:sSup>
                    <m:r>
                      <a:rPr lang="es-EC" b="0" i="1" smtClean="0">
                        <a:latin typeface="Cambria Math"/>
                      </a:rPr>
                      <m:t>=</m:t>
                    </m:r>
                    <m:r>
                      <a:rPr lang="es-EC" i="1">
                        <a:latin typeface="Cambria Math"/>
                      </a:rPr>
                      <m:t>0.87</m:t>
                    </m:r>
                  </m:oMath>
                </a14:m>
                <a:r>
                  <a:rPr lang="es-EC" dirty="0" smtClean="0"/>
                  <a:t>	Factor </a:t>
                </a:r>
                <a:r>
                  <a:rPr lang="es-EC" dirty="0"/>
                  <a:t>de velocidad </a:t>
                </a:r>
              </a:p>
              <a:p>
                <a:endParaRPr lang="es-EC" dirty="0"/>
              </a:p>
              <a:p>
                <a14:m>
                  <m:oMath xmlns:m="http://schemas.openxmlformats.org/officeDocument/2006/math">
                    <m:r>
                      <a:rPr lang="es-EC" i="1">
                        <a:latin typeface="Cambria Math"/>
                      </a:rPr>
                      <m:t>𝑓h</m:t>
                    </m:r>
                    <m:r>
                      <a:rPr lang="es-EC" i="1">
                        <a:latin typeface="Cambria Math"/>
                      </a:rPr>
                      <m:t>=</m:t>
                    </m:r>
                    <m:sSup>
                      <m:sSupPr>
                        <m:ctrlPr>
                          <a:rPr lang="es-EC" i="1">
                            <a:latin typeface="Cambria Math"/>
                          </a:rPr>
                        </m:ctrlPr>
                      </m:sSupPr>
                      <m:e>
                        <m:d>
                          <m:dPr>
                            <m:ctrlPr>
                              <a:rPr lang="es-EC" i="1">
                                <a:latin typeface="Cambria Math"/>
                              </a:rPr>
                            </m:ctrlPr>
                          </m:dPr>
                          <m:e>
                            <m:f>
                              <m:fPr>
                                <m:ctrlPr>
                                  <a:rPr lang="es-EC" i="1">
                                    <a:latin typeface="Cambria Math"/>
                                  </a:rPr>
                                </m:ctrlPr>
                              </m:fPr>
                              <m:num>
                                <m:r>
                                  <a:rPr lang="es-EC" i="1">
                                    <a:latin typeface="Cambria Math"/>
                                  </a:rPr>
                                  <m:t>𝐿h</m:t>
                                </m:r>
                              </m:num>
                              <m:den>
                                <m:r>
                                  <a:rPr lang="es-EC" i="1">
                                    <a:latin typeface="Cambria Math"/>
                                  </a:rPr>
                                  <m:t>500</m:t>
                                </m:r>
                              </m:den>
                            </m:f>
                          </m:e>
                        </m:d>
                      </m:e>
                      <m:sup>
                        <m:r>
                          <a:rPr lang="es-EC" i="1">
                            <a:latin typeface="Cambria Math"/>
                          </a:rPr>
                          <m:t>1/3</m:t>
                        </m:r>
                      </m:sup>
                    </m:sSup>
                    <m:r>
                      <a:rPr lang="es-EC" i="1">
                        <a:latin typeface="Cambria Math"/>
                      </a:rPr>
                      <m:t>=2.714</m:t>
                    </m:r>
                  </m:oMath>
                </a14:m>
                <a:r>
                  <a:rPr lang="es-EC" dirty="0" smtClean="0"/>
                  <a:t>	</a:t>
                </a:r>
                <a:r>
                  <a:rPr lang="es-EC" dirty="0"/>
                  <a:t>F</a:t>
                </a:r>
                <a:r>
                  <a:rPr lang="es-EC" dirty="0" smtClean="0"/>
                  <a:t>actor </a:t>
                </a:r>
                <a:r>
                  <a:rPr lang="es-EC" dirty="0"/>
                  <a:t>de vida de </a:t>
                </a:r>
                <a:r>
                  <a:rPr lang="es-EC" dirty="0" smtClean="0"/>
                  <a:t>fatiga</a:t>
                </a:r>
              </a:p>
              <a:p>
                <a:endParaRPr lang="es-EC" dirty="0" smtClean="0"/>
              </a:p>
              <a:p>
                <a14:m>
                  <m:oMath xmlns:m="http://schemas.openxmlformats.org/officeDocument/2006/math">
                    <m:r>
                      <a:rPr lang="es-EC" i="1">
                        <a:latin typeface="Cambria Math"/>
                      </a:rPr>
                      <m:t>𝑃𝑟</m:t>
                    </m:r>
                    <m:r>
                      <a:rPr lang="es-EC" i="1">
                        <a:latin typeface="Cambria Math"/>
                      </a:rPr>
                      <m:t>=</m:t>
                    </m:r>
                    <m:r>
                      <a:rPr lang="es-EC" i="1">
                        <a:latin typeface="Cambria Math"/>
                      </a:rPr>
                      <m:t>𝐹𝑟</m:t>
                    </m:r>
                    <m:r>
                      <a:rPr lang="es-EC" i="1">
                        <a:latin typeface="Cambria Math"/>
                      </a:rPr>
                      <m:t>=141.92</m:t>
                    </m:r>
                    <m:r>
                      <a:rPr lang="es-EC" i="1">
                        <a:latin typeface="Cambria Math"/>
                      </a:rPr>
                      <m:t>𝑁</m:t>
                    </m:r>
                  </m:oMath>
                </a14:m>
                <a:r>
                  <a:rPr lang="es-EC" dirty="0" smtClean="0"/>
                  <a:t>	Carga </a:t>
                </a:r>
                <a:r>
                  <a:rPr lang="es-EC" dirty="0"/>
                  <a:t>equivalente</a:t>
                </a:r>
              </a:p>
              <a:p>
                <a:endParaRPr lang="es-EC" dirty="0" smtClean="0"/>
              </a:p>
              <a:p>
                <a14:m>
                  <m:oMath xmlns:m="http://schemas.openxmlformats.org/officeDocument/2006/math">
                    <m:r>
                      <a:rPr lang="es-EC" i="1">
                        <a:latin typeface="Cambria Math"/>
                      </a:rPr>
                      <m:t>𝐶𝑟</m:t>
                    </m:r>
                    <m:r>
                      <a:rPr lang="es-EC" i="1">
                        <a:latin typeface="Cambria Math"/>
                      </a:rPr>
                      <m:t>=</m:t>
                    </m:r>
                    <m:f>
                      <m:fPr>
                        <m:ctrlPr>
                          <a:rPr lang="es-EC" i="1">
                            <a:latin typeface="Cambria Math"/>
                          </a:rPr>
                        </m:ctrlPr>
                      </m:fPr>
                      <m:num>
                        <m:r>
                          <a:rPr lang="es-EC" i="1">
                            <a:latin typeface="Cambria Math"/>
                          </a:rPr>
                          <m:t>𝑓h</m:t>
                        </m:r>
                        <m:r>
                          <a:rPr lang="es-EC" i="1">
                            <a:latin typeface="Cambria Math"/>
                          </a:rPr>
                          <m:t>∙</m:t>
                        </m:r>
                        <m:r>
                          <a:rPr lang="es-EC" i="1">
                            <a:latin typeface="Cambria Math"/>
                          </a:rPr>
                          <m:t>𝑃𝑟</m:t>
                        </m:r>
                      </m:num>
                      <m:den>
                        <m:r>
                          <a:rPr lang="es-EC" i="1">
                            <a:latin typeface="Cambria Math"/>
                          </a:rPr>
                          <m:t>𝑓𝑛</m:t>
                        </m:r>
                      </m:den>
                    </m:f>
                    <m:r>
                      <a:rPr lang="es-EC" b="0" i="1" smtClean="0">
                        <a:latin typeface="Cambria Math"/>
                      </a:rPr>
                      <m:t>=486</m:t>
                    </m:r>
                    <m:r>
                      <a:rPr lang="es-EC" b="0" i="1" smtClean="0">
                        <a:latin typeface="Cambria Math"/>
                      </a:rPr>
                      <m:t>𝑁</m:t>
                    </m:r>
                  </m:oMath>
                </a14:m>
                <a:r>
                  <a:rPr lang="es-EC" dirty="0" smtClean="0"/>
                  <a:t>		Capacidad </a:t>
                </a:r>
                <a:r>
                  <a:rPr lang="es-EC" dirty="0"/>
                  <a:t>de carga </a:t>
                </a:r>
                <a:r>
                  <a:rPr lang="es-EC" dirty="0" smtClean="0"/>
                  <a:t>del rodamiento</a:t>
                </a:r>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39552" y="1816228"/>
                <a:ext cx="8064896" cy="4349076"/>
              </a:xfrm>
              <a:prstGeom prst="rect">
                <a:avLst/>
              </a:prstGeom>
              <a:blipFill rotWithShape="1">
                <a:blip r:embed="rId2"/>
                <a:stretch>
                  <a:fillRect l="-681" t="-701"/>
                </a:stretch>
              </a:blipFill>
            </p:spPr>
            <p:txBody>
              <a:bodyPr/>
              <a:lstStyle/>
              <a:p>
                <a:r>
                  <a:rPr lang="es-EC">
                    <a:noFill/>
                  </a:rPr>
                  <a:t> </a:t>
                </a:r>
              </a:p>
            </p:txBody>
          </p:sp>
        </mc:Fallback>
      </mc:AlternateContent>
    </p:spTree>
    <p:extLst>
      <p:ext uri="{BB962C8B-B14F-4D97-AF65-F5344CB8AC3E}">
        <p14:creationId xmlns:p14="http://schemas.microsoft.com/office/powerpoint/2010/main" val="527002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374848" y="44624"/>
            <a:ext cx="8229600" cy="1440160"/>
          </a:xfrm>
        </p:spPr>
        <p:txBody>
          <a:bodyPr>
            <a:normAutofit/>
          </a:bodyPr>
          <a:lstStyle/>
          <a:p>
            <a:pPr algn="r"/>
            <a:r>
              <a:rPr lang="es-EC" sz="4800" dirty="0"/>
              <a:t>CUARTO EJE (CABEZAL)</a:t>
            </a:r>
            <a:br>
              <a:rPr lang="es-EC" sz="4800" dirty="0"/>
            </a:br>
            <a:r>
              <a:rPr lang="es-EC" sz="3200" dirty="0" smtClean="0"/>
              <a:t>SELECCIÓN DE RODAMIENTOS</a:t>
            </a:r>
            <a:endParaRPr lang="es-EC" sz="4800" dirty="0"/>
          </a:p>
        </p:txBody>
      </p:sp>
      <mc:AlternateContent xmlns:mc="http://schemas.openxmlformats.org/markup-compatibility/2006" xmlns:a14="http://schemas.microsoft.com/office/drawing/2010/main">
        <mc:Choice Requires="a14">
          <p:sp>
            <p:nvSpPr>
              <p:cNvPr id="2" name="1 Rectángulo"/>
              <p:cNvSpPr/>
              <p:nvPr/>
            </p:nvSpPr>
            <p:spPr>
              <a:xfrm>
                <a:off x="4627295" y="1628800"/>
                <a:ext cx="171239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𝑅𝑜𝑑𝑎𝑚𝑖𝑒𝑛𝑡𝑜</m:t>
                      </m:r>
                      <m:r>
                        <a:rPr lang="es-EC" b="0" i="1" smtClean="0">
                          <a:latin typeface="Cambria Math"/>
                        </a:rPr>
                        <m:t> </m:t>
                      </m:r>
                      <m:r>
                        <a:rPr lang="es-EC" b="0" i="1" smtClean="0">
                          <a:latin typeface="Cambria Math"/>
                        </a:rPr>
                        <m:t>𝐵</m:t>
                      </m:r>
                    </m:oMath>
                  </m:oMathPara>
                </a14:m>
                <a:endParaRPr lang="es-EC" b="0" i="1" dirty="0" smtClean="0">
                  <a:latin typeface="Cambria Math"/>
                </a:endParaRPr>
              </a:p>
              <a:p>
                <a:pPr/>
                <a14:m>
                  <m:oMathPara xmlns:m="http://schemas.openxmlformats.org/officeDocument/2006/math">
                    <m:oMathParaPr>
                      <m:jc m:val="centerGroup"/>
                    </m:oMathParaPr>
                    <m:oMath xmlns:m="http://schemas.openxmlformats.org/officeDocument/2006/math">
                      <m:r>
                        <a:rPr lang="es-EC" i="1">
                          <a:latin typeface="Cambria Math"/>
                        </a:rPr>
                        <m:t>𝐶𝑟</m:t>
                      </m:r>
                      <m:r>
                        <a:rPr lang="es-EC" i="1">
                          <a:latin typeface="Cambria Math"/>
                        </a:rPr>
                        <m:t>=441</m:t>
                      </m:r>
                      <m:r>
                        <a:rPr lang="es-EC" i="1">
                          <a:latin typeface="Cambria Math"/>
                        </a:rPr>
                        <m:t>𝑁</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4627295" y="1628800"/>
                <a:ext cx="1712392" cy="646331"/>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6886988" y="1628800"/>
                <a:ext cx="1573444" cy="646331"/>
              </a:xfrm>
              <a:prstGeom prst="rect">
                <a:avLst/>
              </a:prstGeom>
            </p:spPr>
            <p:txBody>
              <a:bodyPr wrap="none">
                <a:spAutoFit/>
              </a:bodyPr>
              <a:lstStyle/>
              <a:p>
                <a:r>
                  <a:rPr lang="es-EC" i="1" dirty="0" smtClean="0"/>
                  <a:t>Rodamiento C</a:t>
                </a:r>
              </a:p>
              <a:p>
                <a:pPr/>
                <a14:m>
                  <m:oMathPara xmlns:m="http://schemas.openxmlformats.org/officeDocument/2006/math">
                    <m:oMathParaPr>
                      <m:jc m:val="centerGroup"/>
                    </m:oMathParaPr>
                    <m:oMath xmlns:m="http://schemas.openxmlformats.org/officeDocument/2006/math">
                      <m:r>
                        <a:rPr lang="es-EC" i="1" smtClean="0">
                          <a:latin typeface="Cambria Math"/>
                        </a:rPr>
                        <m:t>𝐶𝑟</m:t>
                      </m:r>
                      <m:r>
                        <a:rPr lang="es-EC" i="1" smtClean="0">
                          <a:latin typeface="Cambria Math"/>
                        </a:rPr>
                        <m:t>=486</m:t>
                      </m:r>
                      <m:r>
                        <a:rPr lang="es-EC" i="1">
                          <a:latin typeface="Cambria Math"/>
                        </a:rPr>
                        <m:t>𝑁</m:t>
                      </m:r>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6886988" y="1628800"/>
                <a:ext cx="1573444" cy="646331"/>
              </a:xfrm>
              <a:prstGeom prst="rect">
                <a:avLst/>
              </a:prstGeom>
              <a:blipFill rotWithShape="1">
                <a:blip r:embed="rId3"/>
                <a:stretch>
                  <a:fillRect l="-3488" t="-4717" r="-2326"/>
                </a:stretch>
              </a:blipFill>
            </p:spPr>
            <p:txBody>
              <a:bodyPr/>
              <a:lstStyle/>
              <a:p>
                <a:r>
                  <a:rPr lang="es-EC">
                    <a:noFill/>
                  </a:rPr>
                  <a:t> </a:t>
                </a:r>
              </a:p>
            </p:txBody>
          </p:sp>
        </mc:Fallback>
      </mc:AlternateContent>
      <p:grpSp>
        <p:nvGrpSpPr>
          <p:cNvPr id="3" name="2 Grupo"/>
          <p:cNvGrpSpPr/>
          <p:nvPr/>
        </p:nvGrpSpPr>
        <p:grpSpPr>
          <a:xfrm>
            <a:off x="467544" y="2406914"/>
            <a:ext cx="8349034" cy="4118430"/>
            <a:chOff x="467544" y="2406914"/>
            <a:chExt cx="8349034" cy="4118430"/>
          </a:xfrm>
        </p:grpSpPr>
        <p:pic>
          <p:nvPicPr>
            <p:cNvPr id="6" name="5 Imagen"/>
            <p:cNvPicPr/>
            <p:nvPr/>
          </p:nvPicPr>
          <p:blipFill>
            <a:blip r:embed="rId4"/>
            <a:stretch>
              <a:fillRect/>
            </a:stretch>
          </p:blipFill>
          <p:spPr>
            <a:xfrm>
              <a:off x="467544" y="2406914"/>
              <a:ext cx="8349034" cy="4118430"/>
            </a:xfrm>
            <a:prstGeom prst="rect">
              <a:avLst/>
            </a:prstGeom>
          </p:spPr>
        </p:pic>
        <p:sp>
          <p:nvSpPr>
            <p:cNvPr id="11" name="75 Rectángulo"/>
            <p:cNvSpPr/>
            <p:nvPr/>
          </p:nvSpPr>
          <p:spPr>
            <a:xfrm>
              <a:off x="899592" y="5988437"/>
              <a:ext cx="7841671" cy="1768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88640"/>
            <a:ext cx="1729622" cy="208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197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Marcador de texto"/>
          <p:cNvSpPr>
            <a:spLocks noGrp="1"/>
          </p:cNvSpPr>
          <p:nvPr>
            <p:ph type="body" idx="2"/>
          </p:nvPr>
        </p:nvSpPr>
        <p:spPr>
          <a:xfrm>
            <a:off x="5004048" y="1124744"/>
            <a:ext cx="3744416" cy="4824536"/>
          </a:xfrm>
        </p:spPr>
        <p:txBody>
          <a:bodyPr>
            <a:normAutofit/>
          </a:bodyPr>
          <a:lstStyle/>
          <a:p>
            <a:pPr marL="285750" indent="-285750" algn="just">
              <a:buFont typeface="Arial" pitchFamily="34" charset="0"/>
              <a:buChar char="•"/>
            </a:pPr>
            <a:endParaRPr lang="es-EC" sz="2000" dirty="0" smtClean="0"/>
          </a:p>
          <a:p>
            <a:pPr marL="285750" indent="-285750" algn="just">
              <a:buFont typeface="Arial" pitchFamily="34" charset="0"/>
              <a:buChar char="•"/>
            </a:pPr>
            <a:endParaRPr lang="es-EC" sz="2000" dirty="0"/>
          </a:p>
          <a:p>
            <a:pPr marL="285750" indent="-285750" algn="just">
              <a:buFont typeface="Arial" pitchFamily="34" charset="0"/>
              <a:buChar char="•"/>
            </a:pPr>
            <a:r>
              <a:rPr lang="es-EC" sz="2000" dirty="0" smtClean="0"/>
              <a:t>Proceso realizado </a:t>
            </a:r>
            <a:r>
              <a:rPr lang="es-EC" sz="2000" dirty="0"/>
              <a:t>por un soldador </a:t>
            </a:r>
            <a:r>
              <a:rPr lang="es-EC" sz="2000" dirty="0" smtClean="0"/>
              <a:t>calificado.</a:t>
            </a:r>
          </a:p>
          <a:p>
            <a:pPr marL="285750" indent="-285750" algn="just">
              <a:buFont typeface="Arial" pitchFamily="34" charset="0"/>
              <a:buChar char="•"/>
            </a:pPr>
            <a:endParaRPr lang="es-EC" sz="2000" dirty="0"/>
          </a:p>
          <a:p>
            <a:pPr marL="285750" indent="-285750" algn="just">
              <a:buFont typeface="Arial" pitchFamily="34" charset="0"/>
              <a:buChar char="•"/>
            </a:pPr>
            <a:r>
              <a:rPr lang="es-EC" sz="2000" dirty="0" smtClean="0"/>
              <a:t>Cordones continuos de </a:t>
            </a:r>
            <a:r>
              <a:rPr lang="es-EC" sz="2000" dirty="0"/>
              <a:t>50cm a 70cm </a:t>
            </a:r>
            <a:r>
              <a:rPr lang="es-EC" sz="2000" dirty="0" smtClean="0"/>
              <a:t> aproximadamente.</a:t>
            </a:r>
          </a:p>
          <a:p>
            <a:pPr marL="285750" indent="-285750" algn="just">
              <a:buFont typeface="Arial" pitchFamily="34" charset="0"/>
              <a:buChar char="•"/>
            </a:pPr>
            <a:endParaRPr lang="es-EC" sz="2000" dirty="0" smtClean="0"/>
          </a:p>
          <a:p>
            <a:pPr marL="285750" indent="-285750" algn="just">
              <a:buFont typeface="Arial" pitchFamily="34" charset="0"/>
              <a:buChar char="•"/>
            </a:pPr>
            <a:r>
              <a:rPr lang="es-EC" sz="2000" dirty="0" smtClean="0"/>
              <a:t>Afecta la </a:t>
            </a:r>
            <a:r>
              <a:rPr lang="es-EC" sz="2000" dirty="0"/>
              <a:t>continuidad del </a:t>
            </a:r>
            <a:r>
              <a:rPr lang="es-EC" sz="2000" dirty="0" smtClean="0"/>
              <a:t>cordón y aumenta </a:t>
            </a:r>
            <a:r>
              <a:rPr lang="es-EC" sz="2000" dirty="0"/>
              <a:t>el tiempo de fabricación.</a:t>
            </a:r>
          </a:p>
          <a:p>
            <a:pPr marL="285750" indent="-285750" algn="just">
              <a:buFont typeface="Arial" pitchFamily="34" charset="0"/>
              <a:buChar char="•"/>
            </a:pPr>
            <a:endParaRPr lang="es-EC" sz="2000" dirty="0"/>
          </a:p>
        </p:txBody>
      </p:sp>
      <p:pic>
        <p:nvPicPr>
          <p:cNvPr id="8" name="7 Imagen" descr="C:\Users\ESTEBAN\Dropbox\tesis novacero\Tesis\Escrito\httpswww.youtube.comwatchv=YHp45iMeg3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2" y="927066"/>
            <a:ext cx="4242855" cy="2700000"/>
          </a:xfrm>
          <a:prstGeom prst="rect">
            <a:avLst/>
          </a:prstGeom>
          <a:noFill/>
          <a:ln>
            <a:noFill/>
          </a:ln>
        </p:spPr>
      </p:pic>
      <p:pic>
        <p:nvPicPr>
          <p:cNvPr id="9" name="8 Imagen" descr="C:\Users\ESTEBAN\Dropbox\tesis novacero\Tesis\Escrito\Captura de pantalla 2015-09-02 11.46.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142" y="3717032"/>
            <a:ext cx="4242855" cy="2700000"/>
          </a:xfrm>
          <a:prstGeom prst="rect">
            <a:avLst/>
          </a:prstGeom>
          <a:noFill/>
          <a:ln>
            <a:noFill/>
          </a:ln>
        </p:spPr>
      </p:pic>
    </p:spTree>
    <p:extLst>
      <p:ext uri="{BB962C8B-B14F-4D97-AF65-F5344CB8AC3E}">
        <p14:creationId xmlns:p14="http://schemas.microsoft.com/office/powerpoint/2010/main" val="1479152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a:t>CUARTO </a:t>
            </a:r>
            <a:r>
              <a:rPr lang="es-EC" sz="4800" dirty="0" smtClean="0"/>
              <a:t>EJE</a:t>
            </a:r>
            <a:r>
              <a:rPr lang="es-EC" sz="4800" dirty="0"/>
              <a:t/>
            </a:r>
            <a:br>
              <a:rPr lang="es-EC" sz="4800" dirty="0"/>
            </a:br>
            <a:r>
              <a:rPr lang="es-EC" sz="3200" dirty="0" smtClean="0"/>
              <a:t>SOPORTE DEL CABEZAL</a:t>
            </a:r>
            <a:endParaRPr lang="es-EC" sz="4800" dirty="0"/>
          </a:p>
        </p:txBody>
      </p:sp>
      <p:sp>
        <p:nvSpPr>
          <p:cNvPr id="2" name="1 Rectángulo"/>
          <p:cNvSpPr/>
          <p:nvPr/>
        </p:nvSpPr>
        <p:spPr>
          <a:xfrm>
            <a:off x="4860032" y="2311712"/>
            <a:ext cx="3744416" cy="1754326"/>
          </a:xfrm>
          <a:prstGeom prst="rect">
            <a:avLst/>
          </a:prstGeom>
        </p:spPr>
        <p:txBody>
          <a:bodyPr wrap="square">
            <a:spAutoFit/>
          </a:bodyPr>
          <a:lstStyle/>
          <a:p>
            <a:pPr algn="just"/>
            <a:r>
              <a:rPr lang="es-EC" dirty="0" smtClean="0"/>
              <a:t>Partimos de las </a:t>
            </a:r>
            <a:r>
              <a:rPr lang="es-EC" dirty="0"/>
              <a:t>reacciones calculadas anteriormente en los rodamientos ya que estás ejercerán ahora fuerzas de acción sobre las placas que están soportadas por 4 </a:t>
            </a:r>
            <a:r>
              <a:rPr lang="es-EC" dirty="0" smtClean="0"/>
              <a:t>pernos</a:t>
            </a:r>
            <a:r>
              <a:rPr lang="es-EC" dirty="0"/>
              <a:t>.</a:t>
            </a:r>
          </a:p>
        </p:txBody>
      </p:sp>
      <mc:AlternateContent xmlns:mc="http://schemas.openxmlformats.org/markup-compatibility/2006" xmlns:a14="http://schemas.microsoft.com/office/drawing/2010/main">
        <mc:Choice Requires="a14">
          <p:sp>
            <p:nvSpPr>
              <p:cNvPr id="3" name="2 Rectángulo"/>
              <p:cNvSpPr/>
              <p:nvPr/>
            </p:nvSpPr>
            <p:spPr>
              <a:xfrm>
                <a:off x="4932040" y="4509120"/>
                <a:ext cx="3539795" cy="15485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𝐹</m:t>
                          </m:r>
                        </m:e>
                        <m:sub>
                          <m:r>
                            <a:rPr lang="es-EC" sz="2000" i="1">
                              <a:latin typeface="Cambria Math"/>
                            </a:rPr>
                            <m:t>𝐵</m:t>
                          </m:r>
                        </m:sub>
                      </m:sSub>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𝑅</m:t>
                              </m:r>
                            </m:e>
                            <m:sub>
                              <m:r>
                                <a:rPr lang="es-EC" sz="2000" i="1">
                                  <a:latin typeface="Cambria Math"/>
                                </a:rPr>
                                <m:t>𝐵</m:t>
                              </m:r>
                            </m:sub>
                          </m:sSub>
                        </m:num>
                        <m:den>
                          <m:r>
                            <a:rPr lang="es-EC" sz="2000" i="1">
                              <a:latin typeface="Cambria Math"/>
                            </a:rPr>
                            <m:t>4</m:t>
                          </m:r>
                        </m:den>
                      </m:f>
                      <m:r>
                        <a:rPr lang="es-EC" sz="2000" i="1">
                          <a:latin typeface="Cambria Math"/>
                        </a:rPr>
                        <m:t>=35.48 </m:t>
                      </m:r>
                      <m:r>
                        <a:rPr lang="es-EC" sz="2000" i="1">
                          <a:latin typeface="Cambria Math"/>
                        </a:rPr>
                        <m:t>𝑁</m:t>
                      </m:r>
                    </m:oMath>
                  </m:oMathPara>
                </a14:m>
                <a:endParaRPr lang="es-EC" sz="2000" dirty="0" smtClean="0"/>
              </a:p>
              <a:p>
                <a:endParaRPr lang="es-EC" sz="2000" dirty="0"/>
              </a:p>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𝐹</m:t>
                          </m:r>
                        </m:e>
                        <m:sub>
                          <m:r>
                            <a:rPr lang="es-EC" sz="2000" i="1">
                              <a:latin typeface="Cambria Math"/>
                            </a:rPr>
                            <m:t>𝐶</m:t>
                          </m:r>
                        </m:sub>
                      </m:sSub>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𝑅</m:t>
                              </m:r>
                            </m:e>
                            <m:sub>
                              <m:r>
                                <a:rPr lang="es-EC" sz="2000" i="1">
                                  <a:latin typeface="Cambria Math"/>
                                </a:rPr>
                                <m:t>𝐶</m:t>
                              </m:r>
                            </m:sub>
                          </m:sSub>
                        </m:num>
                        <m:den>
                          <m:r>
                            <a:rPr lang="es-EC" sz="2000" i="1">
                              <a:latin typeface="Cambria Math"/>
                            </a:rPr>
                            <m:t>4</m:t>
                          </m:r>
                        </m:den>
                      </m:f>
                      <m:r>
                        <a:rPr lang="es-EC" sz="2000" i="1">
                          <a:latin typeface="Cambria Math"/>
                        </a:rPr>
                        <m:t>=39.127 </m:t>
                      </m:r>
                      <m:r>
                        <a:rPr lang="es-EC" sz="2000" i="1">
                          <a:latin typeface="Cambria Math"/>
                        </a:rPr>
                        <m:t>𝑁</m:t>
                      </m:r>
                    </m:oMath>
                  </m:oMathPara>
                </a14:m>
                <a:endParaRPr lang="es-EC" sz="2000" dirty="0"/>
              </a:p>
            </p:txBody>
          </p:sp>
        </mc:Choice>
        <mc:Fallback xmlns="">
          <p:sp>
            <p:nvSpPr>
              <p:cNvPr id="3" name="2 Rectángulo"/>
              <p:cNvSpPr>
                <a:spLocks noRot="1" noChangeAspect="1" noMove="1" noResize="1" noEditPoints="1" noAdjustHandles="1" noChangeArrowheads="1" noChangeShapeType="1" noTextEdit="1"/>
              </p:cNvSpPr>
              <p:nvPr/>
            </p:nvSpPr>
            <p:spPr>
              <a:xfrm>
                <a:off x="4932040" y="4509120"/>
                <a:ext cx="3539795" cy="1548501"/>
              </a:xfrm>
              <a:prstGeom prst="rect">
                <a:avLst/>
              </a:prstGeom>
              <a:blipFill rotWithShape="1">
                <a:blip r:embed="rId2"/>
                <a:stretch>
                  <a:fillRect/>
                </a:stretch>
              </a:blipFill>
            </p:spPr>
            <p:txBody>
              <a:bodyPr/>
              <a:lstStyle/>
              <a:p>
                <a:r>
                  <a:rPr lang="es-EC">
                    <a:noFill/>
                  </a:rPr>
                  <a:t> </a:t>
                </a:r>
              </a:p>
            </p:txBody>
          </p:sp>
        </mc:Fallback>
      </mc:AlternateContent>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32856"/>
            <a:ext cx="4144606" cy="420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38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4624"/>
            <a:ext cx="8229600" cy="1440160"/>
          </a:xfrm>
        </p:spPr>
        <p:txBody>
          <a:bodyPr>
            <a:normAutofit/>
          </a:bodyPr>
          <a:lstStyle/>
          <a:p>
            <a:pPr algn="ctr"/>
            <a:r>
              <a:rPr lang="es-EC" sz="4800" dirty="0"/>
              <a:t>CUARTO </a:t>
            </a:r>
            <a:r>
              <a:rPr lang="es-EC" sz="4800" dirty="0" smtClean="0"/>
              <a:t>EJE</a:t>
            </a:r>
            <a:r>
              <a:rPr lang="es-EC" sz="4800" dirty="0"/>
              <a:t/>
            </a:r>
            <a:br>
              <a:rPr lang="es-EC" sz="4800" dirty="0"/>
            </a:br>
            <a:r>
              <a:rPr lang="es-EC" sz="3200" dirty="0" smtClean="0"/>
              <a:t>SOPORTE DEL CABEZAL</a:t>
            </a:r>
            <a:endParaRPr lang="es-EC" sz="4800" dirty="0"/>
          </a:p>
        </p:txBody>
      </p:sp>
      <p:grpSp>
        <p:nvGrpSpPr>
          <p:cNvPr id="5" name="4 Grupo"/>
          <p:cNvGrpSpPr/>
          <p:nvPr/>
        </p:nvGrpSpPr>
        <p:grpSpPr>
          <a:xfrm>
            <a:off x="121602" y="2420888"/>
            <a:ext cx="4557644" cy="3068960"/>
            <a:chOff x="230380" y="1844824"/>
            <a:chExt cx="4413628" cy="2601580"/>
          </a:xfrm>
        </p:grpSpPr>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230380" y="1844824"/>
              <a:ext cx="4413628" cy="2088232"/>
            </a:xfrm>
            <a:prstGeom prst="rect">
              <a:avLst/>
            </a:prstGeom>
            <a:noFill/>
            <a:ln>
              <a:noFill/>
            </a:ln>
          </p:spPr>
        </p:pic>
        <p:sp>
          <p:nvSpPr>
            <p:cNvPr id="8" name="7 Rectángulo"/>
            <p:cNvSpPr/>
            <p:nvPr/>
          </p:nvSpPr>
          <p:spPr>
            <a:xfrm>
              <a:off x="683568" y="4077072"/>
              <a:ext cx="3679469" cy="369332"/>
            </a:xfrm>
            <a:prstGeom prst="rect">
              <a:avLst/>
            </a:prstGeom>
          </p:spPr>
          <p:txBody>
            <a:bodyPr wrap="none">
              <a:spAutoFit/>
            </a:bodyPr>
            <a:lstStyle/>
            <a:p>
              <a:r>
                <a:rPr lang="es-EC" dirty="0"/>
                <a:t>Diagrama de cuerpo libre – Fuerzas</a:t>
              </a:r>
            </a:p>
          </p:txBody>
        </p:sp>
      </p:grpSp>
      <p:grpSp>
        <p:nvGrpSpPr>
          <p:cNvPr id="4" name="3 Grupo"/>
          <p:cNvGrpSpPr/>
          <p:nvPr/>
        </p:nvGrpSpPr>
        <p:grpSpPr>
          <a:xfrm>
            <a:off x="4794865" y="3140967"/>
            <a:ext cx="4313639" cy="2376265"/>
            <a:chOff x="1306056" y="5062839"/>
            <a:chExt cx="4824536" cy="1976223"/>
          </a:xfrm>
        </p:grpSpPr>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1306056" y="5062839"/>
              <a:ext cx="4824536" cy="1736680"/>
            </a:xfrm>
            <a:prstGeom prst="rect">
              <a:avLst/>
            </a:prstGeom>
            <a:noFill/>
            <a:ln>
              <a:noFill/>
            </a:ln>
          </p:spPr>
        </p:pic>
        <p:sp>
          <p:nvSpPr>
            <p:cNvPr id="9" name="8 Rectángulo"/>
            <p:cNvSpPr/>
            <p:nvPr/>
          </p:nvSpPr>
          <p:spPr>
            <a:xfrm>
              <a:off x="2514103" y="6669730"/>
              <a:ext cx="2648995" cy="369332"/>
            </a:xfrm>
            <a:prstGeom prst="rect">
              <a:avLst/>
            </a:prstGeom>
          </p:spPr>
          <p:txBody>
            <a:bodyPr wrap="none">
              <a:spAutoFit/>
            </a:bodyPr>
            <a:lstStyle/>
            <a:p>
              <a:r>
                <a:rPr lang="es-EC" dirty="0"/>
                <a:t>Reacciones en </a:t>
              </a:r>
              <a:r>
                <a:rPr lang="es-EC" dirty="0" smtClean="0"/>
                <a:t>el apoyo A</a:t>
              </a:r>
              <a:endParaRPr lang="es-EC" dirty="0"/>
            </a:p>
          </p:txBody>
        </p:sp>
      </p:grpSp>
    </p:spTree>
    <p:extLst>
      <p:ext uri="{BB962C8B-B14F-4D97-AF65-F5344CB8AC3E}">
        <p14:creationId xmlns:p14="http://schemas.microsoft.com/office/powerpoint/2010/main" val="1909130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99392"/>
            <a:ext cx="8229600" cy="1440160"/>
          </a:xfrm>
        </p:spPr>
        <p:txBody>
          <a:bodyPr>
            <a:normAutofit/>
          </a:bodyPr>
          <a:lstStyle/>
          <a:p>
            <a:pPr algn="ctr"/>
            <a:r>
              <a:rPr lang="es-EC" sz="4800" dirty="0"/>
              <a:t>CUARTO </a:t>
            </a:r>
            <a:r>
              <a:rPr lang="es-EC" sz="4800" dirty="0" smtClean="0"/>
              <a:t>EJE</a:t>
            </a:r>
            <a:r>
              <a:rPr lang="es-EC" sz="4800" dirty="0"/>
              <a:t/>
            </a:r>
            <a:br>
              <a:rPr lang="es-EC" sz="4800" dirty="0"/>
            </a:br>
            <a:r>
              <a:rPr lang="es-EC" sz="3200" dirty="0" smtClean="0"/>
              <a:t>SOPORTE DEL CABEZAL</a:t>
            </a:r>
            <a:endParaRPr lang="es-EC" sz="4800" dirty="0"/>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99577"/>
            <a:ext cx="7632848" cy="4981751"/>
          </a:xfrm>
          <a:prstGeom prst="rect">
            <a:avLst/>
          </a:prstGeom>
          <a:noFill/>
          <a:ln>
            <a:noFill/>
          </a:ln>
        </p:spPr>
      </p:pic>
      <p:sp>
        <p:nvSpPr>
          <p:cNvPr id="2" name="1 Rectángulo"/>
          <p:cNvSpPr/>
          <p:nvPr/>
        </p:nvSpPr>
        <p:spPr>
          <a:xfrm>
            <a:off x="2051720" y="6381328"/>
            <a:ext cx="5595214" cy="369332"/>
          </a:xfrm>
          <a:prstGeom prst="rect">
            <a:avLst/>
          </a:prstGeom>
        </p:spPr>
        <p:txBody>
          <a:bodyPr wrap="square">
            <a:spAutoFit/>
          </a:bodyPr>
          <a:lstStyle/>
          <a:p>
            <a:r>
              <a:rPr lang="es-EC" dirty="0"/>
              <a:t>Diagrama de Fuerza cortante y Momento </a:t>
            </a:r>
            <a:r>
              <a:rPr lang="es-EC" dirty="0" smtClean="0"/>
              <a:t>flector</a:t>
            </a:r>
          </a:p>
        </p:txBody>
      </p:sp>
    </p:spTree>
    <p:extLst>
      <p:ext uri="{BB962C8B-B14F-4D97-AF65-F5344CB8AC3E}">
        <p14:creationId xmlns:p14="http://schemas.microsoft.com/office/powerpoint/2010/main" val="3613911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a:t>CUARTO </a:t>
            </a:r>
            <a:r>
              <a:rPr lang="es-EC" sz="4800" dirty="0" smtClean="0"/>
              <a:t>EJE</a:t>
            </a:r>
            <a:r>
              <a:rPr lang="es-EC" sz="4800" dirty="0"/>
              <a:t/>
            </a:r>
            <a:br>
              <a:rPr lang="es-EC" sz="4800" dirty="0"/>
            </a:br>
            <a:r>
              <a:rPr lang="es-EC" sz="3200" dirty="0" smtClean="0"/>
              <a:t>SOPORTE DEL CABEZAL</a:t>
            </a:r>
            <a:endParaRPr lang="es-EC" sz="4800" dirty="0"/>
          </a:p>
        </p:txBody>
      </p:sp>
      <mc:AlternateContent xmlns:mc="http://schemas.openxmlformats.org/markup-compatibility/2006" xmlns:a14="http://schemas.microsoft.com/office/drawing/2010/main">
        <mc:Choice Requires="a14">
          <p:sp>
            <p:nvSpPr>
              <p:cNvPr id="3" name="2 Rectángulo"/>
              <p:cNvSpPr/>
              <p:nvPr/>
            </p:nvSpPr>
            <p:spPr>
              <a:xfrm>
                <a:off x="395536" y="2060848"/>
                <a:ext cx="8064896" cy="2510239"/>
              </a:xfrm>
              <a:prstGeom prst="rect">
                <a:avLst/>
              </a:prstGeom>
            </p:spPr>
            <p:txBody>
              <a:bodyPr wrap="square">
                <a:spAutoFit/>
              </a:bodyPr>
              <a:lstStyle/>
              <a:p>
                <a:r>
                  <a:rPr lang="es-EC" sz="2000" dirty="0" smtClean="0"/>
                  <a:t>El punto </a:t>
                </a:r>
                <a:r>
                  <a:rPr lang="es-EC" sz="2000" dirty="0"/>
                  <a:t>crítico se encuentra al principio de la sección AB, donde ocurre el momento flector </a:t>
                </a:r>
                <a:r>
                  <a:rPr lang="es-EC" sz="2000" dirty="0" smtClean="0"/>
                  <a:t>máximo.</a:t>
                </a:r>
                <a:endParaRPr lang="es-EC" sz="2000" i="1" dirty="0" smtClean="0"/>
              </a:p>
              <a:p>
                <a:endParaRPr lang="es-EC" sz="2000" i="1" dirty="0" smtClean="0"/>
              </a:p>
              <a:p>
                <a:pPr/>
                <a14:m>
                  <m:oMathPara xmlns:m="http://schemas.openxmlformats.org/officeDocument/2006/math">
                    <m:oMathParaPr>
                      <m:jc m:val="left"/>
                    </m:oMathParaPr>
                    <m:oMath xmlns:m="http://schemas.openxmlformats.org/officeDocument/2006/math">
                      <m:r>
                        <a:rPr lang="es-EC" sz="2000" i="1">
                          <a:latin typeface="Cambria Math"/>
                        </a:rPr>
                        <m:t>𝑀𝑎</m:t>
                      </m:r>
                      <m:r>
                        <a:rPr lang="es-EC" sz="2000" i="1">
                          <a:latin typeface="Cambria Math"/>
                        </a:rPr>
                        <m:t>=679.87</m:t>
                      </m:r>
                      <m:r>
                        <a:rPr lang="es-EC" sz="2000" i="1">
                          <a:latin typeface="Cambria Math"/>
                        </a:rPr>
                        <m:t>𝑁𝑚𝑚</m:t>
                      </m:r>
                    </m:oMath>
                  </m:oMathPara>
                </a14:m>
                <a:endParaRPr lang="es-EC" sz="2000" dirty="0"/>
              </a:p>
              <a:p>
                <a14:m>
                  <m:oMath xmlns:m="http://schemas.openxmlformats.org/officeDocument/2006/math">
                    <m:r>
                      <a:rPr lang="es-EC" sz="2000" i="1" smtClean="0">
                        <a:latin typeface="Cambria Math"/>
                      </a:rPr>
                      <m:t>𝑆𝑦</m:t>
                    </m:r>
                    <m:r>
                      <a:rPr lang="es-EC" sz="2000" i="1" smtClean="0">
                        <a:latin typeface="Cambria Math"/>
                      </a:rPr>
                      <m:t>=206.81 </m:t>
                    </m:r>
                    <m:r>
                      <a:rPr lang="es-EC" sz="2000" i="1" smtClean="0">
                        <a:latin typeface="Cambria Math"/>
                      </a:rPr>
                      <m:t>𝑀𝑃𝑎</m:t>
                    </m:r>
                    <m:r>
                      <a:rPr lang="es-EC" sz="2000" b="0" i="0" smtClean="0">
                        <a:latin typeface="Cambria Math"/>
                      </a:rPr>
                      <m:t> </m:t>
                    </m:r>
                  </m:oMath>
                </a14:m>
                <a:r>
                  <a:rPr lang="es-EC" sz="1600" dirty="0" smtClean="0"/>
                  <a:t>	Acero </a:t>
                </a:r>
                <a:r>
                  <a:rPr lang="es-EC" sz="1600" dirty="0"/>
                  <a:t>Galvanizado </a:t>
                </a:r>
                <a:r>
                  <a:rPr lang="es-EC" sz="1600" dirty="0" smtClean="0"/>
                  <a:t>Típico</a:t>
                </a:r>
                <a:endParaRPr lang="es-EC" sz="1600" dirty="0"/>
              </a:p>
              <a:p>
                <a:pPr/>
                <a14:m>
                  <m:oMathPara xmlns:m="http://schemas.openxmlformats.org/officeDocument/2006/math">
                    <m:oMathParaPr>
                      <m:jc m:val="left"/>
                    </m:oMathParaPr>
                    <m:oMath xmlns:m="http://schemas.openxmlformats.org/officeDocument/2006/math">
                      <m:r>
                        <a:rPr lang="es-EC" sz="2000" i="1">
                          <a:latin typeface="Cambria Math"/>
                        </a:rPr>
                        <m:t>𝐹𝑠</m:t>
                      </m:r>
                      <m:r>
                        <a:rPr lang="es-EC" sz="2000" i="1">
                          <a:latin typeface="Cambria Math"/>
                        </a:rPr>
                        <m:t>=4</m:t>
                      </m:r>
                    </m:oMath>
                  </m:oMathPara>
                </a14:m>
                <a:endParaRPr lang="es-EC" sz="2000" dirty="0"/>
              </a:p>
              <a:p>
                <a:pPr/>
                <a14:m>
                  <m:oMathPara xmlns:m="http://schemas.openxmlformats.org/officeDocument/2006/math">
                    <m:oMathParaPr>
                      <m:jc m:val="left"/>
                    </m:oMathParaPr>
                    <m:oMath xmlns:m="http://schemas.openxmlformats.org/officeDocument/2006/math">
                      <m:sSub>
                        <m:sSubPr>
                          <m:ctrlPr>
                            <a:rPr lang="es-EC" sz="2000" i="1">
                              <a:latin typeface="Cambria Math"/>
                            </a:rPr>
                          </m:ctrlPr>
                        </m:sSubPr>
                        <m:e>
                          <m:r>
                            <a:rPr lang="es-EC" sz="2000" i="1">
                              <a:latin typeface="Cambria Math"/>
                            </a:rPr>
                            <m:t>𝜎</m:t>
                          </m:r>
                        </m:e>
                        <m:sub>
                          <m:r>
                            <a:rPr lang="es-EC" sz="2000" i="1">
                              <a:latin typeface="Cambria Math"/>
                            </a:rPr>
                            <m:t>𝑎𝑑𝑚</m:t>
                          </m:r>
                        </m:sub>
                      </m:sSub>
                      <m:r>
                        <a:rPr lang="es-EC" sz="2000" i="1">
                          <a:latin typeface="Cambria Math"/>
                        </a:rPr>
                        <m:t>=</m:t>
                      </m:r>
                      <m:f>
                        <m:fPr>
                          <m:ctrlPr>
                            <a:rPr lang="es-EC" sz="2000" i="1">
                              <a:latin typeface="Cambria Math"/>
                            </a:rPr>
                          </m:ctrlPr>
                        </m:fPr>
                        <m:num>
                          <m:r>
                            <a:rPr lang="es-EC" sz="2000" i="1">
                              <a:latin typeface="Cambria Math"/>
                            </a:rPr>
                            <m:t>𝑆𝑦</m:t>
                          </m:r>
                        </m:num>
                        <m:den>
                          <m:r>
                            <a:rPr lang="es-EC" sz="2000" i="1">
                              <a:latin typeface="Cambria Math"/>
                            </a:rPr>
                            <m:t>𝐹𝑠</m:t>
                          </m:r>
                        </m:den>
                      </m:f>
                      <m:r>
                        <a:rPr lang="es-EC" sz="2000" i="1">
                          <a:latin typeface="Cambria Math"/>
                        </a:rPr>
                        <m:t>=68.94</m:t>
                      </m:r>
                      <m:r>
                        <a:rPr lang="es-EC" sz="2000" i="1">
                          <a:latin typeface="Cambria Math"/>
                        </a:rPr>
                        <m:t>𝑀𝑃𝑎</m:t>
                      </m:r>
                    </m:oMath>
                  </m:oMathPara>
                </a14:m>
                <a:endParaRPr lang="es-EC" sz="2000" dirty="0" smtClean="0"/>
              </a:p>
            </p:txBody>
          </p:sp>
        </mc:Choice>
        <mc:Fallback xmlns="">
          <p:sp>
            <p:nvSpPr>
              <p:cNvPr id="3" name="2 Rectángulo"/>
              <p:cNvSpPr>
                <a:spLocks noRot="1" noChangeAspect="1" noMove="1" noResize="1" noEditPoints="1" noAdjustHandles="1" noChangeArrowheads="1" noChangeShapeType="1" noTextEdit="1"/>
              </p:cNvSpPr>
              <p:nvPr/>
            </p:nvSpPr>
            <p:spPr>
              <a:xfrm>
                <a:off x="395536" y="2060848"/>
                <a:ext cx="8064896" cy="2510239"/>
              </a:xfrm>
              <a:prstGeom prst="rect">
                <a:avLst/>
              </a:prstGeom>
              <a:blipFill rotWithShape="1">
                <a:blip r:embed="rId2"/>
                <a:stretch>
                  <a:fillRect l="-831" t="-1214" r="-45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187055" y="5157192"/>
                <a:ext cx="2814424" cy="910699"/>
              </a:xfrm>
              <a:prstGeom prst="rect">
                <a:avLst/>
              </a:prstGeom>
              <a:noFill/>
              <a:ln w="28575">
                <a:solidFill>
                  <a:schemeClr val="accent1"/>
                </a:solidFill>
              </a:ln>
            </p:spPr>
            <p:txBody>
              <a:bodyPr wrap="none">
                <a:spAutoFit/>
              </a:bodyPr>
              <a:lstStyle/>
              <a:p>
                <a:pPr/>
                <a14:m>
                  <m:oMathPara xmlns:m="http://schemas.openxmlformats.org/officeDocument/2006/math">
                    <m:oMathParaPr>
                      <m:jc m:val="center"/>
                    </m:oMathParaPr>
                    <m:oMath xmlns:m="http://schemas.openxmlformats.org/officeDocument/2006/math">
                      <m:r>
                        <a:rPr lang="es-EC" i="1">
                          <a:latin typeface="Cambria Math"/>
                        </a:rPr>
                        <m:t>𝑑</m:t>
                      </m:r>
                      <m:r>
                        <a:rPr lang="es-EC" i="1">
                          <a:latin typeface="Cambria Math"/>
                        </a:rPr>
                        <m:t>=</m:t>
                      </m:r>
                      <m:rad>
                        <m:radPr>
                          <m:ctrlPr>
                            <a:rPr lang="es-EC" i="1">
                              <a:latin typeface="Cambria Math"/>
                            </a:rPr>
                          </m:ctrlPr>
                        </m:radPr>
                        <m:deg>
                          <m:r>
                            <a:rPr lang="es-EC" i="1">
                              <a:latin typeface="Cambria Math"/>
                            </a:rPr>
                            <m:t>3</m:t>
                          </m:r>
                        </m:deg>
                        <m:e>
                          <m:f>
                            <m:fPr>
                              <m:ctrlPr>
                                <a:rPr lang="es-EC" i="1">
                                  <a:latin typeface="Cambria Math"/>
                                </a:rPr>
                              </m:ctrlPr>
                            </m:fPr>
                            <m:num>
                              <m:r>
                                <a:rPr lang="es-EC" i="1">
                                  <a:latin typeface="Cambria Math"/>
                                </a:rPr>
                                <m:t>32∙</m:t>
                              </m:r>
                              <m:r>
                                <a:rPr lang="es-EC" i="1">
                                  <a:latin typeface="Cambria Math"/>
                                </a:rPr>
                                <m:t>𝑀𝑎</m:t>
                              </m:r>
                            </m:num>
                            <m:den>
                              <m:r>
                                <a:rPr lang="es-EC" i="1">
                                  <a:latin typeface="Cambria Math"/>
                                </a:rPr>
                                <m:t>𝜋</m:t>
                              </m:r>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𝑎𝑑𝑚</m:t>
                                  </m:r>
                                </m:sub>
                              </m:sSub>
                            </m:den>
                          </m:f>
                        </m:e>
                      </m:rad>
                      <m:r>
                        <a:rPr lang="es-EC" i="1">
                          <a:latin typeface="Cambria Math"/>
                        </a:rPr>
                        <m:t>=5.12</m:t>
                      </m:r>
                      <m:r>
                        <a:rPr lang="es-EC" i="1">
                          <a:latin typeface="Cambria Math"/>
                        </a:rPr>
                        <m:t>𝑚𝑚</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187055" y="5157192"/>
                <a:ext cx="2814424" cy="910699"/>
              </a:xfrm>
              <a:prstGeom prst="rect">
                <a:avLst/>
              </a:prstGeom>
              <a:blipFill rotWithShape="1">
                <a:blip r:embed="rId3"/>
                <a:stretch>
                  <a:fillRect/>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34415345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smtClean="0"/>
              <a:t>TORNILLO DE POTENCIA EJE Z</a:t>
            </a:r>
            <a:br>
              <a:rPr lang="es-EC" sz="4800" dirty="0" smtClean="0"/>
            </a:br>
            <a:r>
              <a:rPr lang="es-EC" sz="3200" dirty="0" smtClean="0"/>
              <a:t>DIÁMETRO </a:t>
            </a:r>
            <a:r>
              <a:rPr lang="es-EC" sz="3200" dirty="0"/>
              <a:t>DEL </a:t>
            </a:r>
            <a:r>
              <a:rPr lang="es-EC" sz="3200" dirty="0" smtClean="0"/>
              <a:t>TORNILLO</a:t>
            </a:r>
            <a:endParaRPr lang="es-EC" sz="4800"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00244"/>
            <a:ext cx="3384376" cy="4259403"/>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140495"/>
            <a:ext cx="4464496" cy="4219151"/>
          </a:xfrm>
          <a:prstGeom prst="rect">
            <a:avLst/>
          </a:prstGeom>
          <a:noFill/>
          <a:ln>
            <a:noFill/>
          </a:ln>
        </p:spPr>
      </p:pic>
      <p:sp>
        <p:nvSpPr>
          <p:cNvPr id="2" name="1 Rectángulo"/>
          <p:cNvSpPr/>
          <p:nvPr/>
        </p:nvSpPr>
        <p:spPr>
          <a:xfrm>
            <a:off x="4499992" y="3573016"/>
            <a:ext cx="720080"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Rectángulo"/>
          <p:cNvSpPr/>
          <p:nvPr/>
        </p:nvSpPr>
        <p:spPr>
          <a:xfrm>
            <a:off x="4427984" y="2636912"/>
            <a:ext cx="1224136" cy="279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55612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smtClean="0"/>
              <a:t>TORNILLO DE POTENCIA EJE Z</a:t>
            </a:r>
            <a:br>
              <a:rPr lang="es-EC" sz="4800" dirty="0" smtClean="0"/>
            </a:br>
            <a:r>
              <a:rPr lang="es-EC" sz="3200" dirty="0" smtClean="0"/>
              <a:t>DIÁMETRO </a:t>
            </a:r>
            <a:r>
              <a:rPr lang="es-EC" sz="3200" dirty="0"/>
              <a:t>DEL </a:t>
            </a:r>
            <a:r>
              <a:rPr lang="es-EC" sz="3200" dirty="0" smtClean="0"/>
              <a:t>TORNILLO</a:t>
            </a:r>
            <a:endParaRPr lang="es-EC" sz="4800" dirty="0"/>
          </a:p>
        </p:txBody>
      </p:sp>
      <mc:AlternateContent xmlns:mc="http://schemas.openxmlformats.org/markup-compatibility/2006" xmlns:a14="http://schemas.microsoft.com/office/drawing/2010/main">
        <mc:Choice Requires="a14">
          <p:sp>
            <p:nvSpPr>
              <p:cNvPr id="14" name="Rectangle 4"/>
              <p:cNvSpPr>
                <a:spLocks noChangeArrowheads="1"/>
              </p:cNvSpPr>
              <p:nvPr/>
            </p:nvSpPr>
            <p:spPr bwMode="auto">
              <a:xfrm>
                <a:off x="2123728" y="2060848"/>
                <a:ext cx="4896544" cy="16140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14:m>
                  <m:oMathPara xmlns:m="http://schemas.openxmlformats.org/officeDocument/2006/math">
                    <m:oMathParaPr>
                      <m:jc m:val="centerGroup"/>
                    </m:oMathParaPr>
                    <m:oMath xmlns:m="http://schemas.openxmlformats.org/officeDocument/2006/math">
                      <m:r>
                        <a:rPr lang="es-EC" i="1">
                          <a:latin typeface="Cambria Math"/>
                        </a:rPr>
                        <m:t>𝑇𝑟</m:t>
                      </m:r>
                      <m:r>
                        <a:rPr lang="es-EC" i="1">
                          <a:latin typeface="Cambria Math"/>
                        </a:rPr>
                        <m:t>=</m:t>
                      </m:r>
                      <m:f>
                        <m:fPr>
                          <m:ctrlPr>
                            <a:rPr lang="es-EC" i="1">
                              <a:latin typeface="Cambria Math"/>
                            </a:rPr>
                          </m:ctrlPr>
                        </m:fPr>
                        <m:num>
                          <m:r>
                            <a:rPr lang="es-EC" i="1">
                              <a:latin typeface="Cambria Math"/>
                            </a:rPr>
                            <m:t>𝐹𝑡</m:t>
                          </m:r>
                          <m:r>
                            <a:rPr lang="es-EC" i="1">
                              <a:latin typeface="Cambria Math"/>
                            </a:rPr>
                            <m:t>∙</m:t>
                          </m:r>
                          <m:r>
                            <a:rPr lang="es-EC" i="1">
                              <a:latin typeface="Cambria Math"/>
                            </a:rPr>
                            <m:t>𝑑𝑚</m:t>
                          </m:r>
                        </m:num>
                        <m:den>
                          <m:r>
                            <a:rPr lang="es-EC" i="1">
                              <a:latin typeface="Cambria Math"/>
                            </a:rPr>
                            <m:t>2</m:t>
                          </m:r>
                        </m:den>
                      </m:f>
                      <m:d>
                        <m:dPr>
                          <m:ctrlPr>
                            <a:rPr lang="es-EC" i="1">
                              <a:latin typeface="Cambria Math"/>
                            </a:rPr>
                          </m:ctrlPr>
                        </m:dPr>
                        <m:e>
                          <m:f>
                            <m:fPr>
                              <m:ctrlPr>
                                <a:rPr lang="es-EC" i="1">
                                  <a:latin typeface="Cambria Math"/>
                                </a:rPr>
                              </m:ctrlPr>
                            </m:fPr>
                            <m:num>
                              <m:r>
                                <a:rPr lang="es-EC" i="1">
                                  <a:latin typeface="Cambria Math"/>
                                </a:rPr>
                                <m:t>𝑝</m:t>
                              </m:r>
                              <m:r>
                                <a:rPr lang="es-EC" i="1">
                                  <a:latin typeface="Cambria Math"/>
                                </a:rPr>
                                <m:t>+</m:t>
                              </m:r>
                              <m:r>
                                <a:rPr lang="es-EC" i="1">
                                  <a:latin typeface="Cambria Math"/>
                                </a:rPr>
                                <m:t>𝜋</m:t>
                              </m:r>
                              <m:r>
                                <a:rPr lang="es-EC" i="1">
                                  <a:latin typeface="Cambria Math"/>
                                </a:rPr>
                                <m:t>∙</m:t>
                              </m:r>
                              <m:r>
                                <a:rPr lang="es-EC" i="1">
                                  <a:latin typeface="Cambria Math"/>
                                </a:rPr>
                                <m:t>𝑓</m:t>
                              </m:r>
                              <m:r>
                                <a:rPr lang="es-EC" i="1">
                                  <a:latin typeface="Cambria Math"/>
                                </a:rPr>
                                <m:t>∙</m:t>
                              </m:r>
                              <m:r>
                                <a:rPr lang="es-EC" i="1">
                                  <a:latin typeface="Cambria Math"/>
                                </a:rPr>
                                <m:t>𝑑𝑚</m:t>
                              </m:r>
                              <m:r>
                                <a:rPr lang="es-EC" i="1">
                                  <a:latin typeface="Cambria Math"/>
                                </a:rPr>
                                <m:t>∙</m:t>
                              </m:r>
                              <m:func>
                                <m:funcPr>
                                  <m:ctrlPr>
                                    <a:rPr lang="es-EC" i="1">
                                      <a:latin typeface="Cambria Math"/>
                                    </a:rPr>
                                  </m:ctrlPr>
                                </m:funcPr>
                                <m:fName>
                                  <m:r>
                                    <m:rPr>
                                      <m:sty m:val="p"/>
                                    </m:rPr>
                                    <a:rPr lang="es-EC">
                                      <a:latin typeface="Cambria Math"/>
                                    </a:rPr>
                                    <m:t>sec</m:t>
                                  </m:r>
                                </m:fName>
                                <m:e>
                                  <m:d>
                                    <m:dPr>
                                      <m:ctrlPr>
                                        <a:rPr lang="es-EC" i="1">
                                          <a:latin typeface="Cambria Math"/>
                                        </a:rPr>
                                      </m:ctrlPr>
                                    </m:dPr>
                                    <m:e>
                                      <m:r>
                                        <a:rPr lang="es-EC" i="1">
                                          <a:latin typeface="Cambria Math"/>
                                        </a:rPr>
                                        <m:t>𝛼</m:t>
                                      </m:r>
                                    </m:e>
                                  </m:d>
                                </m:e>
                              </m:func>
                            </m:num>
                            <m:den>
                              <m:r>
                                <a:rPr lang="es-EC" i="1">
                                  <a:latin typeface="Cambria Math"/>
                                </a:rPr>
                                <m:t>𝜋</m:t>
                              </m:r>
                              <m:r>
                                <a:rPr lang="es-EC" i="1">
                                  <a:latin typeface="Cambria Math"/>
                                </a:rPr>
                                <m:t>∙</m:t>
                              </m:r>
                              <m:r>
                                <a:rPr lang="es-EC" i="1">
                                  <a:latin typeface="Cambria Math"/>
                                </a:rPr>
                                <m:t>𝑑𝑚</m:t>
                              </m:r>
                              <m:r>
                                <a:rPr lang="es-EC" i="1">
                                  <a:latin typeface="Cambria Math"/>
                                </a:rPr>
                                <m:t>−</m:t>
                              </m:r>
                              <m:r>
                                <a:rPr lang="es-EC" i="1">
                                  <a:latin typeface="Cambria Math"/>
                                </a:rPr>
                                <m:t>𝑓</m:t>
                              </m:r>
                              <m:r>
                                <a:rPr lang="es-EC" i="1">
                                  <a:latin typeface="Cambria Math"/>
                                </a:rPr>
                                <m:t>∙</m:t>
                              </m:r>
                              <m:r>
                                <a:rPr lang="es-EC" i="1">
                                  <a:latin typeface="Cambria Math"/>
                                </a:rPr>
                                <m:t>𝑝</m:t>
                              </m:r>
                              <m:r>
                                <a:rPr lang="es-EC" i="1">
                                  <a:latin typeface="Cambria Math"/>
                                </a:rPr>
                                <m:t>∙</m:t>
                              </m:r>
                              <m:func>
                                <m:funcPr>
                                  <m:ctrlPr>
                                    <a:rPr lang="es-EC" i="1">
                                      <a:latin typeface="Cambria Math"/>
                                    </a:rPr>
                                  </m:ctrlPr>
                                </m:funcPr>
                                <m:fName>
                                  <m:r>
                                    <m:rPr>
                                      <m:sty m:val="p"/>
                                    </m:rPr>
                                    <a:rPr lang="es-EC">
                                      <a:latin typeface="Cambria Math"/>
                                    </a:rPr>
                                    <m:t>sec</m:t>
                                  </m:r>
                                </m:fName>
                                <m:e>
                                  <m:d>
                                    <m:dPr>
                                      <m:ctrlPr>
                                        <a:rPr lang="es-EC" i="1">
                                          <a:latin typeface="Cambria Math"/>
                                        </a:rPr>
                                      </m:ctrlPr>
                                    </m:dPr>
                                    <m:e>
                                      <m:r>
                                        <a:rPr lang="es-EC" i="1">
                                          <a:latin typeface="Cambria Math"/>
                                        </a:rPr>
                                        <m:t>𝛼</m:t>
                                      </m:r>
                                    </m:e>
                                  </m:d>
                                </m:e>
                              </m:func>
                            </m:den>
                          </m:f>
                        </m:e>
                      </m:d>
                    </m:oMath>
                  </m:oMathPara>
                </a14:m>
                <a:endParaRPr kumimoji="0" lang="es-EC" b="0" i="1" u="none" strike="noStrike" cap="none" normalizeH="0" baseline="0" dirty="0" smtClean="0">
                  <a:ln>
                    <a:noFill/>
                  </a:ln>
                  <a:solidFill>
                    <a:schemeClr val="tx1"/>
                  </a:solidFill>
                  <a:effectLst/>
                  <a:latin typeface="Cambria Math" pitchFamily="18" charset="0"/>
                  <a:ea typeface="Times New Roman" pitchFamily="18" charset="0"/>
                  <a:cs typeface="Arial" pitchFamily="34" charset="0"/>
                </a:endParaRPr>
              </a:p>
              <a:p>
                <a:pPr lvl="0" fontAlgn="base">
                  <a:spcBef>
                    <a:spcPct val="0"/>
                  </a:spcBef>
                  <a:spcAft>
                    <a:spcPct val="0"/>
                  </a:spcAft>
                </a:pPr>
                <a:endParaRPr kumimoji="0" lang="es-EC" b="0" i="1" u="none" strike="noStrike" cap="none" normalizeH="0" baseline="0" dirty="0" smtClean="0">
                  <a:ln>
                    <a:noFill/>
                  </a:ln>
                  <a:solidFill>
                    <a:schemeClr val="tx1"/>
                  </a:solidFill>
                  <a:effectLst/>
                  <a:latin typeface="Cambria Math" pitchFamily="18" charset="0"/>
                  <a:ea typeface="Times New Roman" pitchFamily="18" charset="0"/>
                  <a:cs typeface="Arial" pitchFamily="34" charset="0"/>
                </a:endParaRPr>
              </a:p>
              <a:p>
                <a:pPr lvl="0" fontAlgn="base">
                  <a:spcBef>
                    <a:spcPct val="0"/>
                  </a:spcBef>
                  <a:spcAft>
                    <a:spcPct val="0"/>
                  </a:spcAft>
                </a:pPr>
                <a14:m>
                  <m:oMathPara xmlns:m="http://schemas.openxmlformats.org/officeDocument/2006/math">
                    <m:oMathParaPr>
                      <m:jc m:val="centerGroup"/>
                    </m:oMathParaPr>
                    <m:oMath xmlns:m="http://schemas.openxmlformats.org/officeDocument/2006/math">
                      <m:r>
                        <a:rPr lang="es-EC" i="1">
                          <a:latin typeface="Cambria Math"/>
                        </a:rPr>
                        <m:t>𝑇𝑏</m:t>
                      </m:r>
                      <m:r>
                        <a:rPr lang="es-EC" i="1">
                          <a:latin typeface="Cambria Math"/>
                        </a:rPr>
                        <m:t>=</m:t>
                      </m:r>
                      <m:f>
                        <m:fPr>
                          <m:ctrlPr>
                            <a:rPr lang="es-EC" i="1">
                              <a:latin typeface="Cambria Math"/>
                            </a:rPr>
                          </m:ctrlPr>
                        </m:fPr>
                        <m:num>
                          <m:r>
                            <a:rPr lang="es-EC" i="1">
                              <a:latin typeface="Cambria Math"/>
                            </a:rPr>
                            <m:t>𝐹𝑡</m:t>
                          </m:r>
                          <m:r>
                            <a:rPr lang="es-EC" i="1">
                              <a:latin typeface="Cambria Math"/>
                            </a:rPr>
                            <m:t>∙</m:t>
                          </m:r>
                          <m:r>
                            <a:rPr lang="es-EC" i="1">
                              <a:latin typeface="Cambria Math"/>
                            </a:rPr>
                            <m:t>𝑑𝑚</m:t>
                          </m:r>
                        </m:num>
                        <m:den>
                          <m:r>
                            <a:rPr lang="es-EC" i="1">
                              <a:latin typeface="Cambria Math"/>
                            </a:rPr>
                            <m:t>2</m:t>
                          </m:r>
                        </m:den>
                      </m:f>
                      <m:d>
                        <m:dPr>
                          <m:ctrlPr>
                            <a:rPr lang="es-EC" i="1">
                              <a:latin typeface="Cambria Math"/>
                            </a:rPr>
                          </m:ctrlPr>
                        </m:dPr>
                        <m:e>
                          <m:f>
                            <m:fPr>
                              <m:ctrlPr>
                                <a:rPr lang="es-EC" i="1">
                                  <a:latin typeface="Cambria Math"/>
                                </a:rPr>
                              </m:ctrlPr>
                            </m:fPr>
                            <m:num>
                              <m:r>
                                <a:rPr lang="es-EC" i="1">
                                  <a:latin typeface="Cambria Math"/>
                                </a:rPr>
                                <m:t>𝜋</m:t>
                              </m:r>
                              <m:r>
                                <a:rPr lang="es-EC" i="1">
                                  <a:latin typeface="Cambria Math"/>
                                </a:rPr>
                                <m:t>∙</m:t>
                              </m:r>
                              <m:r>
                                <a:rPr lang="es-EC" i="1">
                                  <a:latin typeface="Cambria Math"/>
                                </a:rPr>
                                <m:t>𝑓</m:t>
                              </m:r>
                              <m:r>
                                <a:rPr lang="es-EC" i="1">
                                  <a:latin typeface="Cambria Math"/>
                                </a:rPr>
                                <m:t>∙</m:t>
                              </m:r>
                              <m:r>
                                <a:rPr lang="es-EC" i="1">
                                  <a:latin typeface="Cambria Math"/>
                                </a:rPr>
                                <m:t>𝑑𝑚</m:t>
                              </m:r>
                              <m:r>
                                <a:rPr lang="es-EC" i="1">
                                  <a:latin typeface="Cambria Math"/>
                                </a:rPr>
                                <m:t>∙</m:t>
                              </m:r>
                              <m:func>
                                <m:funcPr>
                                  <m:ctrlPr>
                                    <a:rPr lang="es-EC" i="1">
                                      <a:latin typeface="Cambria Math"/>
                                    </a:rPr>
                                  </m:ctrlPr>
                                </m:funcPr>
                                <m:fName>
                                  <m:r>
                                    <m:rPr>
                                      <m:sty m:val="p"/>
                                    </m:rPr>
                                    <a:rPr lang="es-EC">
                                      <a:latin typeface="Cambria Math"/>
                                    </a:rPr>
                                    <m:t>sec</m:t>
                                  </m:r>
                                </m:fName>
                                <m:e>
                                  <m:d>
                                    <m:dPr>
                                      <m:ctrlPr>
                                        <a:rPr lang="es-EC" i="1">
                                          <a:latin typeface="Cambria Math"/>
                                        </a:rPr>
                                      </m:ctrlPr>
                                    </m:dPr>
                                    <m:e>
                                      <m:r>
                                        <a:rPr lang="es-EC" i="1">
                                          <a:latin typeface="Cambria Math"/>
                                        </a:rPr>
                                        <m:t>𝛼</m:t>
                                      </m:r>
                                    </m:e>
                                  </m:d>
                                  <m:r>
                                    <a:rPr lang="es-EC" i="1">
                                      <a:latin typeface="Cambria Math"/>
                                    </a:rPr>
                                    <m:t>−</m:t>
                                  </m:r>
                                  <m:r>
                                    <a:rPr lang="es-EC" i="1">
                                      <a:latin typeface="Cambria Math"/>
                                    </a:rPr>
                                    <m:t>𝑝</m:t>
                                  </m:r>
                                </m:e>
                              </m:func>
                            </m:num>
                            <m:den>
                              <m:r>
                                <a:rPr lang="es-EC" i="1">
                                  <a:latin typeface="Cambria Math"/>
                                </a:rPr>
                                <m:t>𝜋</m:t>
                              </m:r>
                              <m:r>
                                <a:rPr lang="es-EC" i="1">
                                  <a:latin typeface="Cambria Math"/>
                                </a:rPr>
                                <m:t>∙</m:t>
                              </m:r>
                              <m:r>
                                <a:rPr lang="es-EC" i="1">
                                  <a:latin typeface="Cambria Math"/>
                                </a:rPr>
                                <m:t>𝑑𝑚</m:t>
                              </m:r>
                              <m:r>
                                <a:rPr lang="es-EC" i="1">
                                  <a:latin typeface="Cambria Math"/>
                                </a:rPr>
                                <m:t>+</m:t>
                              </m:r>
                              <m:r>
                                <a:rPr lang="es-EC" i="1">
                                  <a:latin typeface="Cambria Math"/>
                                </a:rPr>
                                <m:t>𝑓</m:t>
                              </m:r>
                              <m:r>
                                <a:rPr lang="es-EC" i="1">
                                  <a:latin typeface="Cambria Math"/>
                                </a:rPr>
                                <m:t>∙</m:t>
                              </m:r>
                              <m:r>
                                <a:rPr lang="es-EC" i="1">
                                  <a:latin typeface="Cambria Math"/>
                                </a:rPr>
                                <m:t>𝑝</m:t>
                              </m:r>
                              <m:r>
                                <a:rPr lang="es-EC" i="1">
                                  <a:latin typeface="Cambria Math"/>
                                </a:rPr>
                                <m:t>∙</m:t>
                              </m:r>
                              <m:func>
                                <m:funcPr>
                                  <m:ctrlPr>
                                    <a:rPr lang="es-EC" i="1">
                                      <a:latin typeface="Cambria Math"/>
                                    </a:rPr>
                                  </m:ctrlPr>
                                </m:funcPr>
                                <m:fName>
                                  <m:r>
                                    <m:rPr>
                                      <m:sty m:val="p"/>
                                    </m:rPr>
                                    <a:rPr lang="es-EC">
                                      <a:latin typeface="Cambria Math"/>
                                    </a:rPr>
                                    <m:t>sec</m:t>
                                  </m:r>
                                </m:fName>
                                <m:e>
                                  <m:d>
                                    <m:dPr>
                                      <m:ctrlPr>
                                        <a:rPr lang="es-EC" i="1">
                                          <a:latin typeface="Cambria Math"/>
                                        </a:rPr>
                                      </m:ctrlPr>
                                    </m:dPr>
                                    <m:e>
                                      <m:r>
                                        <a:rPr lang="es-EC" i="1">
                                          <a:latin typeface="Cambria Math"/>
                                        </a:rPr>
                                        <m:t>𝛼</m:t>
                                      </m:r>
                                    </m:e>
                                  </m:d>
                                </m:e>
                              </m:func>
                            </m:den>
                          </m:f>
                        </m:e>
                      </m:d>
                    </m:oMath>
                  </m:oMathPara>
                </a14:m>
                <a:endParaRPr kumimoji="0" lang="es-EC" b="0" i="1" u="none" strike="noStrike" cap="none" normalizeH="0" baseline="0" dirty="0" smtClean="0">
                  <a:ln>
                    <a:noFill/>
                  </a:ln>
                  <a:solidFill>
                    <a:schemeClr val="tx1"/>
                  </a:solidFill>
                  <a:effectLst/>
                  <a:latin typeface="Cambria Math" pitchFamily="18" charset="0"/>
                  <a:ea typeface="Times New Roman" pitchFamily="18" charset="0"/>
                  <a:cs typeface="Arial" pitchFamily="34" charset="0"/>
                </a:endParaRPr>
              </a:p>
            </p:txBody>
          </p:sp>
        </mc:Choice>
        <mc:Fallback xmlns="">
          <p:sp>
            <p:nvSpPr>
              <p:cNvPr id="14" name="Rectangle 4"/>
              <p:cNvSpPr>
                <a:spLocks noRot="1" noChangeAspect="1" noMove="1" noResize="1" noEditPoints="1" noAdjustHandles="1" noChangeArrowheads="1" noChangeShapeType="1" noTextEdit="1"/>
              </p:cNvSpPr>
              <p:nvPr/>
            </p:nvSpPr>
            <p:spPr bwMode="auto">
              <a:xfrm>
                <a:off x="2123728" y="2060848"/>
                <a:ext cx="4896544" cy="1614032"/>
              </a:xfrm>
              <a:prstGeom prst="rect">
                <a:avLst/>
              </a:prstGeom>
              <a:blipFill rotWithShape="1">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16 Rectángulo"/>
              <p:cNvSpPr/>
              <p:nvPr/>
            </p:nvSpPr>
            <p:spPr>
              <a:xfrm>
                <a:off x="1187624" y="3717032"/>
                <a:ext cx="2952328" cy="2000484"/>
              </a:xfrm>
              <a:prstGeom prst="rect">
                <a:avLst/>
              </a:prstGeom>
            </p:spPr>
            <p:txBody>
              <a:bodyPr wrap="square">
                <a:spAutoFit/>
              </a:bodyPr>
              <a:lstStyle/>
              <a:p>
                <a:pPr>
                  <a:spcAft>
                    <a:spcPts val="600"/>
                  </a:spcAft>
                </a:pPr>
                <a14:m>
                  <m:oMathPara xmlns:m="http://schemas.openxmlformats.org/officeDocument/2006/math">
                    <m:oMathParaPr>
                      <m:jc m:val="left"/>
                    </m:oMathParaPr>
                    <m:oMath xmlns:m="http://schemas.openxmlformats.org/officeDocument/2006/math">
                      <m:r>
                        <a:rPr lang="es-EC" i="1" smtClean="0">
                          <a:latin typeface="Cambria Math"/>
                        </a:rPr>
                        <m:t>𝑑</m:t>
                      </m:r>
                      <m:r>
                        <a:rPr lang="es-EC" i="1" smtClean="0">
                          <a:latin typeface="Cambria Math"/>
                        </a:rPr>
                        <m:t>=</m:t>
                      </m:r>
                      <m:f>
                        <m:fPr>
                          <m:ctrlPr>
                            <a:rPr lang="es-EC" i="1">
                              <a:latin typeface="Cambria Math"/>
                            </a:rPr>
                          </m:ctrlPr>
                        </m:fPr>
                        <m:num>
                          <m:r>
                            <a:rPr lang="es-EC" i="1">
                              <a:latin typeface="Cambria Math"/>
                            </a:rPr>
                            <m:t>5</m:t>
                          </m:r>
                        </m:num>
                        <m:den>
                          <m:r>
                            <a:rPr lang="es-EC" i="1">
                              <a:latin typeface="Cambria Math"/>
                            </a:rPr>
                            <m:t>16</m:t>
                          </m:r>
                        </m:den>
                      </m:f>
                      <m:r>
                        <a:rPr lang="es-EC" i="1">
                          <a:latin typeface="Cambria Math"/>
                        </a:rPr>
                        <m:t>𝑖𝑛</m:t>
                      </m:r>
                      <m:r>
                        <a:rPr lang="es-EC" i="1">
                          <a:latin typeface="Cambria Math"/>
                        </a:rPr>
                        <m:t>=7.94</m:t>
                      </m:r>
                      <m:r>
                        <a:rPr lang="es-EC" i="1">
                          <a:latin typeface="Cambria Math"/>
                        </a:rPr>
                        <m:t>𝑚𝑚</m:t>
                      </m:r>
                    </m:oMath>
                  </m:oMathPara>
                </a14:m>
                <a:endParaRPr lang="es-EC" dirty="0"/>
              </a:p>
              <a:p>
                <a:pPr>
                  <a:spcAft>
                    <a:spcPts val="600"/>
                  </a:spcAft>
                </a:pPr>
                <a14:m>
                  <m:oMathPara xmlns:m="http://schemas.openxmlformats.org/officeDocument/2006/math">
                    <m:oMathParaPr>
                      <m:jc m:val="left"/>
                    </m:oMathParaPr>
                    <m:oMath xmlns:m="http://schemas.openxmlformats.org/officeDocument/2006/math">
                      <m:r>
                        <a:rPr lang="es-EC" i="1">
                          <a:latin typeface="Cambria Math"/>
                        </a:rPr>
                        <m:t>𝑝</m:t>
                      </m:r>
                      <m:r>
                        <a:rPr lang="es-EC" i="1">
                          <a:latin typeface="Cambria Math"/>
                        </a:rPr>
                        <m:t>=</m:t>
                      </m:r>
                      <m:f>
                        <m:fPr>
                          <m:ctrlPr>
                            <a:rPr lang="es-EC" i="1">
                              <a:latin typeface="Cambria Math"/>
                            </a:rPr>
                          </m:ctrlPr>
                        </m:fPr>
                        <m:num>
                          <m:r>
                            <a:rPr lang="es-EC" i="1">
                              <a:latin typeface="Cambria Math"/>
                            </a:rPr>
                            <m:t>1</m:t>
                          </m:r>
                        </m:num>
                        <m:den>
                          <m:r>
                            <a:rPr lang="es-EC" i="1">
                              <a:latin typeface="Cambria Math"/>
                            </a:rPr>
                            <m:t>18</m:t>
                          </m:r>
                        </m:den>
                      </m:f>
                      <m:r>
                        <a:rPr lang="es-EC" i="1">
                          <a:latin typeface="Cambria Math"/>
                        </a:rPr>
                        <m:t>𝑖𝑛</m:t>
                      </m:r>
                      <m:r>
                        <a:rPr lang="es-EC" i="1">
                          <a:latin typeface="Cambria Math"/>
                        </a:rPr>
                        <m:t>=1.41</m:t>
                      </m:r>
                      <m:r>
                        <a:rPr lang="es-EC" i="1">
                          <a:latin typeface="Cambria Math"/>
                        </a:rPr>
                        <m:t>𝑚𝑚</m:t>
                      </m:r>
                    </m:oMath>
                  </m:oMathPara>
                </a14:m>
                <a:endParaRPr lang="es-EC" dirty="0"/>
              </a:p>
              <a:p>
                <a:pPr>
                  <a:spcAft>
                    <a:spcPts val="600"/>
                  </a:spcAft>
                </a:pPr>
                <a14:m>
                  <m:oMathPara xmlns:m="http://schemas.openxmlformats.org/officeDocument/2006/math">
                    <m:oMathParaPr>
                      <m:jc m:val="centerGroup"/>
                    </m:oMathParaPr>
                    <m:oMath xmlns:m="http://schemas.openxmlformats.org/officeDocument/2006/math">
                      <m:r>
                        <a:rPr lang="es-EC" i="1">
                          <a:latin typeface="Cambria Math"/>
                        </a:rPr>
                        <m:t>𝑑𝑚</m:t>
                      </m:r>
                      <m:r>
                        <a:rPr lang="es-EC" i="1">
                          <a:latin typeface="Cambria Math"/>
                        </a:rPr>
                        <m:t>=</m:t>
                      </m:r>
                      <m:r>
                        <a:rPr lang="es-EC" i="1">
                          <a:latin typeface="Cambria Math"/>
                        </a:rPr>
                        <m:t>𝑑</m:t>
                      </m:r>
                      <m:r>
                        <a:rPr lang="es-EC" i="1">
                          <a:latin typeface="Cambria Math"/>
                        </a:rPr>
                        <m:t>−0.6</m:t>
                      </m:r>
                      <m:r>
                        <a:rPr lang="es-EC" i="1">
                          <a:latin typeface="Cambria Math"/>
                        </a:rPr>
                        <m:t>𝑝</m:t>
                      </m:r>
                      <m:r>
                        <a:rPr lang="es-EC" i="1">
                          <a:latin typeface="Cambria Math"/>
                        </a:rPr>
                        <m:t>=7.091</m:t>
                      </m:r>
                      <m:r>
                        <a:rPr lang="es-EC" i="1">
                          <a:latin typeface="Cambria Math"/>
                        </a:rPr>
                        <m:t>𝑚𝑚</m:t>
                      </m:r>
                    </m:oMath>
                  </m:oMathPara>
                </a14:m>
                <a:endParaRPr lang="es-EC" dirty="0" smtClean="0"/>
              </a:p>
              <a:p>
                <a:pPr>
                  <a:spcAft>
                    <a:spcPts val="600"/>
                  </a:spcAft>
                </a:pPr>
                <a14:m>
                  <m:oMathPara xmlns:m="http://schemas.openxmlformats.org/officeDocument/2006/math">
                    <m:oMathParaPr>
                      <m:jc m:val="left"/>
                    </m:oMathParaPr>
                    <m:oMath xmlns:m="http://schemas.openxmlformats.org/officeDocument/2006/math">
                      <m:r>
                        <a:rPr lang="es-EC" i="1">
                          <a:latin typeface="Cambria Math"/>
                        </a:rPr>
                        <m:t>𝑓</m:t>
                      </m:r>
                      <m:r>
                        <a:rPr lang="es-EC" i="1">
                          <a:latin typeface="Cambria Math"/>
                        </a:rPr>
                        <m:t>=0.15</m:t>
                      </m:r>
                    </m:oMath>
                  </m:oMathPara>
                </a14:m>
                <a:endParaRPr lang="es-EC" dirty="0"/>
              </a:p>
            </p:txBody>
          </p:sp>
        </mc:Choice>
        <mc:Fallback xmlns="">
          <p:sp>
            <p:nvSpPr>
              <p:cNvPr id="17" name="16 Rectángulo"/>
              <p:cNvSpPr>
                <a:spLocks noRot="1" noChangeAspect="1" noMove="1" noResize="1" noEditPoints="1" noAdjustHandles="1" noChangeArrowheads="1" noChangeShapeType="1" noTextEdit="1"/>
              </p:cNvSpPr>
              <p:nvPr/>
            </p:nvSpPr>
            <p:spPr>
              <a:xfrm>
                <a:off x="1187624" y="3717032"/>
                <a:ext cx="2952328" cy="2000484"/>
              </a:xfrm>
              <a:prstGeom prst="rect">
                <a:avLst/>
              </a:prstGeom>
              <a:blipFill rotWithShape="1">
                <a:blip r:embed="rId3"/>
                <a:stretch>
                  <a:fillRect l="-62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19 Rectángulo"/>
              <p:cNvSpPr/>
              <p:nvPr/>
            </p:nvSpPr>
            <p:spPr>
              <a:xfrm>
                <a:off x="5436096" y="4077072"/>
                <a:ext cx="2736304" cy="1398075"/>
              </a:xfrm>
              <a:prstGeom prst="rect">
                <a:avLst/>
              </a:prstGeom>
            </p:spPr>
            <p:txBody>
              <a:bodyPr wrap="square">
                <a:spAutoFit/>
              </a:bodyPr>
              <a:lstStyle/>
              <a:p>
                <a:pPr>
                  <a:spcAft>
                    <a:spcPts val="600"/>
                  </a:spcAft>
                </a:pPr>
                <a14:m>
                  <m:oMathPara xmlns:m="http://schemas.openxmlformats.org/officeDocument/2006/math">
                    <m:oMathParaPr>
                      <m:jc m:val="left"/>
                    </m:oMathParaPr>
                    <m:oMath xmlns:m="http://schemas.openxmlformats.org/officeDocument/2006/math">
                      <m:r>
                        <a:rPr lang="es-EC" i="1">
                          <a:latin typeface="Cambria Math"/>
                        </a:rPr>
                        <m:t>𝜃</m:t>
                      </m:r>
                      <m:r>
                        <a:rPr lang="es-EC" i="1">
                          <a:latin typeface="Cambria Math"/>
                        </a:rPr>
                        <m:t>=60°</m:t>
                      </m:r>
                    </m:oMath>
                  </m:oMathPara>
                </a14:m>
                <a:endParaRPr lang="es-EC" i="1" dirty="0" smtClean="0"/>
              </a:p>
              <a:p>
                <a:pPr>
                  <a:spcAft>
                    <a:spcPts val="600"/>
                  </a:spcAft>
                </a:pPr>
                <a14:m>
                  <m:oMathPara xmlns:m="http://schemas.openxmlformats.org/officeDocument/2006/math">
                    <m:oMathParaPr>
                      <m:jc m:val="left"/>
                    </m:oMathParaPr>
                    <m:oMath xmlns:m="http://schemas.openxmlformats.org/officeDocument/2006/math">
                      <m:r>
                        <a:rPr lang="es-EC" i="1">
                          <a:latin typeface="Cambria Math"/>
                        </a:rPr>
                        <m:t>𝛼</m:t>
                      </m:r>
                      <m:r>
                        <a:rPr lang="es-EC" i="1">
                          <a:latin typeface="Cambria Math"/>
                        </a:rPr>
                        <m:t>=</m:t>
                      </m:r>
                      <m:f>
                        <m:fPr>
                          <m:ctrlPr>
                            <a:rPr lang="es-EC" i="1">
                              <a:latin typeface="Cambria Math"/>
                            </a:rPr>
                          </m:ctrlPr>
                        </m:fPr>
                        <m:num>
                          <m:r>
                            <a:rPr lang="es-EC" i="1">
                              <a:latin typeface="Cambria Math"/>
                            </a:rPr>
                            <m:t>𝜃</m:t>
                          </m:r>
                        </m:num>
                        <m:den>
                          <m:r>
                            <a:rPr lang="es-EC" i="1">
                              <a:latin typeface="Cambria Math"/>
                            </a:rPr>
                            <m:t>2</m:t>
                          </m:r>
                        </m:den>
                      </m:f>
                      <m:r>
                        <a:rPr lang="es-EC" i="1">
                          <a:latin typeface="Cambria Math"/>
                        </a:rPr>
                        <m:t>=30°</m:t>
                      </m:r>
                    </m:oMath>
                  </m:oMathPara>
                </a14:m>
                <a:endParaRPr lang="es-EC" dirty="0"/>
              </a:p>
              <a:p>
                <a:pPr>
                  <a:spcAft>
                    <a:spcPts val="600"/>
                  </a:spcAft>
                </a:pPr>
                <a14:m>
                  <m:oMathPara xmlns:m="http://schemas.openxmlformats.org/officeDocument/2006/math">
                    <m:oMathParaPr>
                      <m:jc m:val="centerGroup"/>
                    </m:oMathParaPr>
                    <m:oMath xmlns:m="http://schemas.openxmlformats.org/officeDocument/2006/math">
                      <m:r>
                        <a:rPr lang="es-EC" i="1">
                          <a:latin typeface="Cambria Math"/>
                        </a:rPr>
                        <m:t>𝐹𝑡</m:t>
                      </m:r>
                      <m:r>
                        <a:rPr lang="es-EC" i="1">
                          <a:latin typeface="Cambria Math"/>
                        </a:rPr>
                        <m:t>=3.417</m:t>
                      </m:r>
                      <m:r>
                        <a:rPr lang="es-EC" i="1">
                          <a:latin typeface="Cambria Math"/>
                        </a:rPr>
                        <m:t>𝑘𝑔𝑓</m:t>
                      </m:r>
                      <m:r>
                        <a:rPr lang="es-EC" i="1">
                          <a:latin typeface="Cambria Math"/>
                        </a:rPr>
                        <m:t>=33.51</m:t>
                      </m:r>
                      <m:r>
                        <a:rPr lang="es-EC" i="1">
                          <a:latin typeface="Cambria Math"/>
                        </a:rPr>
                        <m:t>𝑁</m:t>
                      </m:r>
                    </m:oMath>
                  </m:oMathPara>
                </a14:m>
                <a:endParaRPr lang="es-EC" dirty="0"/>
              </a:p>
            </p:txBody>
          </p:sp>
        </mc:Choice>
        <mc:Fallback xmlns="">
          <p:sp>
            <p:nvSpPr>
              <p:cNvPr id="20" name="19 Rectángulo"/>
              <p:cNvSpPr>
                <a:spLocks noRot="1" noChangeAspect="1" noMove="1" noResize="1" noEditPoints="1" noAdjustHandles="1" noChangeArrowheads="1" noChangeShapeType="1" noTextEdit="1"/>
              </p:cNvSpPr>
              <p:nvPr/>
            </p:nvSpPr>
            <p:spPr>
              <a:xfrm>
                <a:off x="5436096" y="4077072"/>
                <a:ext cx="2736304" cy="1398075"/>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20 Rectángulo"/>
              <p:cNvSpPr/>
              <p:nvPr/>
            </p:nvSpPr>
            <p:spPr>
              <a:xfrm>
                <a:off x="3419872" y="5863410"/>
                <a:ext cx="2592288" cy="646331"/>
              </a:xfrm>
              <a:prstGeom prst="rect">
                <a:avLst/>
              </a:prstGeom>
              <a:noFill/>
              <a:ln w="28575">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𝑇𝑟</m:t>
                      </m:r>
                      <m:r>
                        <a:rPr lang="es-EC" i="1">
                          <a:latin typeface="Cambria Math"/>
                        </a:rPr>
                        <m:t>=28.42</m:t>
                      </m:r>
                      <m:r>
                        <a:rPr lang="es-EC" i="1">
                          <a:latin typeface="Cambria Math"/>
                        </a:rPr>
                        <m:t>𝑁𝑚𝑚</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𝑇𝑏</m:t>
                      </m:r>
                      <m:r>
                        <a:rPr lang="es-EC" i="1">
                          <a:latin typeface="Cambria Math"/>
                        </a:rPr>
                        <m:t>=12.91</m:t>
                      </m:r>
                      <m:r>
                        <a:rPr lang="es-EC" i="1">
                          <a:latin typeface="Cambria Math"/>
                        </a:rPr>
                        <m:t>𝑁𝑚𝑚</m:t>
                      </m:r>
                    </m:oMath>
                  </m:oMathPara>
                </a14:m>
                <a:endParaRPr lang="es-EC" dirty="0"/>
              </a:p>
            </p:txBody>
          </p:sp>
        </mc:Choice>
        <mc:Fallback xmlns="">
          <p:sp>
            <p:nvSpPr>
              <p:cNvPr id="21" name="20 Rectángulo"/>
              <p:cNvSpPr>
                <a:spLocks noRot="1" noChangeAspect="1" noMove="1" noResize="1" noEditPoints="1" noAdjustHandles="1" noChangeArrowheads="1" noChangeShapeType="1" noTextEdit="1"/>
              </p:cNvSpPr>
              <p:nvPr/>
            </p:nvSpPr>
            <p:spPr>
              <a:xfrm>
                <a:off x="3419872" y="5863410"/>
                <a:ext cx="2592288" cy="646331"/>
              </a:xfrm>
              <a:prstGeom prst="rect">
                <a:avLst/>
              </a:prstGeom>
              <a:blipFill rotWithShape="1">
                <a:blip r:embed="rId5"/>
                <a:stretch>
                  <a:fillRect/>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10035800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smtClean="0"/>
              <a:t>TORNILLO DE POTENCIA EJE Z</a:t>
            </a:r>
            <a:br>
              <a:rPr lang="es-EC" sz="4800" dirty="0" smtClean="0"/>
            </a:br>
            <a:r>
              <a:rPr lang="es-EC" sz="3200" dirty="0" smtClean="0"/>
              <a:t>DIÁMETRO </a:t>
            </a:r>
            <a:r>
              <a:rPr lang="es-EC" sz="3200" dirty="0"/>
              <a:t>DEL </a:t>
            </a:r>
            <a:r>
              <a:rPr lang="es-EC" sz="3200" dirty="0" smtClean="0"/>
              <a:t>TORNILLO</a:t>
            </a:r>
            <a:endParaRPr lang="es-EC" sz="4800" dirty="0"/>
          </a:p>
        </p:txBody>
      </p:sp>
      <mc:AlternateContent xmlns:mc="http://schemas.openxmlformats.org/markup-compatibility/2006" xmlns:a14="http://schemas.microsoft.com/office/drawing/2010/main">
        <mc:Choice Requires="a14">
          <p:sp>
            <p:nvSpPr>
              <p:cNvPr id="2" name="1 Rectángulo"/>
              <p:cNvSpPr/>
              <p:nvPr/>
            </p:nvSpPr>
            <p:spPr>
              <a:xfrm>
                <a:off x="1358875" y="2636912"/>
                <a:ext cx="2397275" cy="6109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𝑒𝑓</m:t>
                      </m:r>
                      <m:r>
                        <a:rPr lang="es-EC" i="1" smtClean="0">
                          <a:latin typeface="Cambria Math"/>
                        </a:rPr>
                        <m:t>=</m:t>
                      </m:r>
                      <m:f>
                        <m:fPr>
                          <m:ctrlPr>
                            <a:rPr lang="es-EC" i="1">
                              <a:latin typeface="Cambria Math"/>
                            </a:rPr>
                          </m:ctrlPr>
                        </m:fPr>
                        <m:num>
                          <m:r>
                            <a:rPr lang="es-EC" i="1">
                              <a:latin typeface="Cambria Math"/>
                            </a:rPr>
                            <m:t>𝐹𝑡</m:t>
                          </m:r>
                          <m:r>
                            <a:rPr lang="es-EC" i="1">
                              <a:latin typeface="Cambria Math"/>
                            </a:rPr>
                            <m:t>∙</m:t>
                          </m:r>
                          <m:r>
                            <a:rPr lang="es-EC" i="1">
                              <a:latin typeface="Cambria Math"/>
                            </a:rPr>
                            <m:t>𝑝</m:t>
                          </m:r>
                        </m:num>
                        <m:den>
                          <m:r>
                            <a:rPr lang="es-EC" i="1">
                              <a:latin typeface="Cambria Math"/>
                            </a:rPr>
                            <m:t>2</m:t>
                          </m:r>
                          <m:r>
                            <a:rPr lang="es-EC" i="1">
                              <a:latin typeface="Cambria Math"/>
                            </a:rPr>
                            <m:t>𝜋</m:t>
                          </m:r>
                          <m:r>
                            <a:rPr lang="es-EC" i="1">
                              <a:latin typeface="Cambria Math"/>
                            </a:rPr>
                            <m:t>∙</m:t>
                          </m:r>
                          <m:r>
                            <a:rPr lang="es-EC" i="1">
                              <a:latin typeface="Cambria Math"/>
                            </a:rPr>
                            <m:t>𝑇𝑟</m:t>
                          </m:r>
                        </m:den>
                      </m:f>
                      <m:r>
                        <a:rPr lang="es-EC" i="1">
                          <a:latin typeface="Cambria Math"/>
                        </a:rPr>
                        <m:t>=0.265</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1358875" y="2636912"/>
                <a:ext cx="2397275" cy="610936"/>
              </a:xfrm>
              <a:prstGeom prst="rect">
                <a:avLst/>
              </a:prstGeom>
              <a:blipFill rotWithShape="1">
                <a:blip r:embed="rId2"/>
                <a:stretch>
                  <a:fillRect/>
                </a:stretch>
              </a:blipFill>
            </p:spPr>
            <p:txBody>
              <a:bodyPr/>
              <a:lstStyle/>
              <a:p>
                <a:r>
                  <a:rPr lang="es-EC">
                    <a:noFill/>
                  </a:rPr>
                  <a:t> </a:t>
                </a:r>
              </a:p>
            </p:txBody>
          </p:sp>
        </mc:Fallback>
      </mc:AlternateContent>
      <p:sp>
        <p:nvSpPr>
          <p:cNvPr id="3" name="2 Rectángulo"/>
          <p:cNvSpPr/>
          <p:nvPr/>
        </p:nvSpPr>
        <p:spPr>
          <a:xfrm>
            <a:off x="4131825" y="2758676"/>
            <a:ext cx="3512757" cy="369332"/>
          </a:xfrm>
          <a:prstGeom prst="rect">
            <a:avLst/>
          </a:prstGeom>
        </p:spPr>
        <p:txBody>
          <a:bodyPr wrap="none">
            <a:spAutoFit/>
          </a:bodyPr>
          <a:lstStyle/>
          <a:p>
            <a:r>
              <a:rPr lang="es-EC" dirty="0"/>
              <a:t>Eficiencia del tornillo de potencia</a:t>
            </a:r>
          </a:p>
        </p:txBody>
      </p:sp>
      <mc:AlternateContent xmlns:mc="http://schemas.openxmlformats.org/markup-compatibility/2006" xmlns:a14="http://schemas.microsoft.com/office/drawing/2010/main">
        <mc:Choice Requires="a14">
          <p:sp>
            <p:nvSpPr>
              <p:cNvPr id="4" name="3 Rectángulo"/>
              <p:cNvSpPr/>
              <p:nvPr/>
            </p:nvSpPr>
            <p:spPr>
              <a:xfrm>
                <a:off x="1955950" y="3934811"/>
                <a:ext cx="2146588" cy="1582421"/>
              </a:xfrm>
              <a:prstGeom prst="rect">
                <a:avLst/>
              </a:prstGeom>
            </p:spPr>
            <p:txBody>
              <a:bodyPr wrap="square">
                <a:spAutoFit/>
              </a:bodyPr>
              <a:lstStyle/>
              <a:p>
                <a:pPr>
                  <a:spcAft>
                    <a:spcPts val="1200"/>
                  </a:spcAft>
                </a:pPr>
                <a14:m>
                  <m:oMathPara xmlns:m="http://schemas.openxmlformats.org/officeDocument/2006/math">
                    <m:oMathParaPr>
                      <m:jc m:val="centerGroup"/>
                    </m:oMathParaPr>
                    <m:oMath xmlns:m="http://schemas.openxmlformats.org/officeDocument/2006/math">
                      <m:r>
                        <m:rPr>
                          <m:sty m:val="p"/>
                        </m:rPr>
                        <a:rPr lang="es-EC" i="1" dirty="0" smtClean="0">
                          <a:latin typeface="Cambria Math"/>
                        </a:rPr>
                        <m:t>f</m:t>
                      </m:r>
                      <m:r>
                        <a:rPr lang="es-EC" b="0" i="1" dirty="0" smtClean="0">
                          <a:latin typeface="Cambria Math"/>
                        </a:rPr>
                        <m:t>=</m:t>
                      </m:r>
                      <m:r>
                        <a:rPr lang="es-EC" i="1">
                          <a:latin typeface="Cambria Math"/>
                        </a:rPr>
                        <m:t>0.</m:t>
                      </m:r>
                      <m:r>
                        <a:rPr lang="es-EC" b="0" i="1" smtClean="0">
                          <a:latin typeface="Cambria Math"/>
                        </a:rPr>
                        <m:t>15</m:t>
                      </m:r>
                    </m:oMath>
                  </m:oMathPara>
                </a14:m>
                <a:endParaRPr lang="es-EC" dirty="0"/>
              </a:p>
              <a:p>
                <a:pPr>
                  <a:spcAft>
                    <a:spcPts val="1200"/>
                  </a:spcAft>
                </a:pPr>
                <a14:m>
                  <m:oMathPara xmlns:m="http://schemas.openxmlformats.org/officeDocument/2006/math">
                    <m:oMathParaPr>
                      <m:jc m:val="centerGroup"/>
                    </m:oMathParaPr>
                    <m:oMath xmlns:m="http://schemas.openxmlformats.org/officeDocument/2006/math">
                      <m:r>
                        <a:rPr lang="es-EC" b="0" i="1" smtClean="0">
                          <a:latin typeface="Cambria Math"/>
                        </a:rPr>
                        <m:t>𝑓</m:t>
                      </m:r>
                      <m:r>
                        <a:rPr lang="es-EC" b="0" i="1" smtClean="0">
                          <a:latin typeface="Cambria Math"/>
                        </a:rPr>
                        <m:t>&gt;</m:t>
                      </m:r>
                      <m:f>
                        <m:fPr>
                          <m:ctrlPr>
                            <a:rPr lang="es-EC" i="1">
                              <a:latin typeface="Cambria Math"/>
                            </a:rPr>
                          </m:ctrlPr>
                        </m:fPr>
                        <m:num>
                          <m:r>
                            <a:rPr lang="es-EC" i="1">
                              <a:latin typeface="Cambria Math"/>
                            </a:rPr>
                            <m:t>𝑝</m:t>
                          </m:r>
                        </m:num>
                        <m:den>
                          <m:r>
                            <a:rPr lang="es-EC" i="1">
                              <a:latin typeface="Cambria Math"/>
                            </a:rPr>
                            <m:t>𝜋</m:t>
                          </m:r>
                          <m:r>
                            <a:rPr lang="es-EC" i="1">
                              <a:latin typeface="Cambria Math"/>
                            </a:rPr>
                            <m:t>∙</m:t>
                          </m:r>
                          <m:r>
                            <a:rPr lang="es-EC" i="1">
                              <a:latin typeface="Cambria Math"/>
                            </a:rPr>
                            <m:t>𝑑𝑚</m:t>
                          </m:r>
                        </m:den>
                      </m:f>
                    </m:oMath>
                  </m:oMathPara>
                </a14:m>
                <a:endParaRPr lang="es-EC" dirty="0"/>
              </a:p>
              <a:p>
                <a:pPr>
                  <a:spcAft>
                    <a:spcPts val="1200"/>
                  </a:spcAft>
                </a:pPr>
                <a14:m>
                  <m:oMathPara xmlns:m="http://schemas.openxmlformats.org/officeDocument/2006/math">
                    <m:oMathParaPr>
                      <m:jc m:val="centerGroup"/>
                    </m:oMathParaPr>
                    <m:oMath xmlns:m="http://schemas.openxmlformats.org/officeDocument/2006/math">
                      <m:r>
                        <m:rPr>
                          <m:sty m:val="p"/>
                        </m:rPr>
                        <a:rPr lang="es-EC" i="1" dirty="0" smtClean="0">
                          <a:latin typeface="Cambria Math"/>
                        </a:rPr>
                        <m:t>f</m:t>
                      </m:r>
                      <m:r>
                        <a:rPr lang="es-EC" b="0" i="1" dirty="0" smtClean="0">
                          <a:latin typeface="Cambria Math"/>
                        </a:rPr>
                        <m:t>&gt;</m:t>
                      </m:r>
                      <m:r>
                        <a:rPr lang="es-EC" i="1">
                          <a:latin typeface="Cambria Math"/>
                        </a:rPr>
                        <m:t>0.0</m:t>
                      </m:r>
                      <m:r>
                        <a:rPr lang="es-EC" b="0" i="1" smtClean="0">
                          <a:latin typeface="Cambria Math"/>
                        </a:rPr>
                        <m:t>63</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1955950" y="3934811"/>
                <a:ext cx="2146588" cy="1582421"/>
              </a:xfrm>
              <a:prstGeom prst="rect">
                <a:avLst/>
              </a:prstGeom>
              <a:blipFill rotWithShape="1">
                <a:blip r:embed="rId3"/>
                <a:stretch>
                  <a:fillRect/>
                </a:stretch>
              </a:blipFill>
            </p:spPr>
            <p:txBody>
              <a:bodyPr/>
              <a:lstStyle/>
              <a:p>
                <a:r>
                  <a:rPr lang="es-EC">
                    <a:noFill/>
                  </a:rPr>
                  <a:t> </a:t>
                </a:r>
              </a:p>
            </p:txBody>
          </p:sp>
        </mc:Fallback>
      </mc:AlternateContent>
      <p:sp>
        <p:nvSpPr>
          <p:cNvPr id="10" name="9 Rectángulo"/>
          <p:cNvSpPr/>
          <p:nvPr/>
        </p:nvSpPr>
        <p:spPr>
          <a:xfrm>
            <a:off x="4364359" y="4323574"/>
            <a:ext cx="3664025" cy="646331"/>
          </a:xfrm>
          <a:prstGeom prst="rect">
            <a:avLst/>
          </a:prstGeom>
        </p:spPr>
        <p:txBody>
          <a:bodyPr wrap="square">
            <a:spAutoFit/>
          </a:bodyPr>
          <a:lstStyle/>
          <a:p>
            <a:r>
              <a:rPr lang="es-EC" dirty="0" smtClean="0"/>
              <a:t>Indicador si el tornillo es</a:t>
            </a:r>
          </a:p>
          <a:p>
            <a:r>
              <a:rPr lang="es-EC" dirty="0" smtClean="0"/>
              <a:t>autobloqueante</a:t>
            </a:r>
            <a:endParaRPr lang="es-EC" dirty="0"/>
          </a:p>
        </p:txBody>
      </p:sp>
      <p:sp>
        <p:nvSpPr>
          <p:cNvPr id="5" name="4 Cerrar llave"/>
          <p:cNvSpPr/>
          <p:nvPr/>
        </p:nvSpPr>
        <p:spPr>
          <a:xfrm>
            <a:off x="3756150" y="2492896"/>
            <a:ext cx="375675" cy="10081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2" name="11 Cerrar llave"/>
          <p:cNvSpPr/>
          <p:nvPr/>
        </p:nvSpPr>
        <p:spPr>
          <a:xfrm>
            <a:off x="3763494" y="3855529"/>
            <a:ext cx="375675" cy="158242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655832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smtClean="0"/>
              <a:t>TORNILLO DE POTENCIA EJE Z</a:t>
            </a:r>
            <a:br>
              <a:rPr lang="es-EC" sz="4800" dirty="0" smtClean="0"/>
            </a:br>
            <a:r>
              <a:rPr lang="es-EC" sz="3200" dirty="0" smtClean="0"/>
              <a:t>DIÁMETRO </a:t>
            </a:r>
            <a:r>
              <a:rPr lang="es-EC" sz="3200" dirty="0"/>
              <a:t>DEL </a:t>
            </a:r>
            <a:r>
              <a:rPr lang="es-EC" sz="3200" dirty="0" smtClean="0"/>
              <a:t>TORNILLO</a:t>
            </a:r>
            <a:endParaRPr lang="es-EC" sz="4800" dirty="0"/>
          </a:p>
        </p:txBody>
      </p:sp>
      <mc:AlternateContent xmlns:mc="http://schemas.openxmlformats.org/markup-compatibility/2006" xmlns:a14="http://schemas.microsoft.com/office/drawing/2010/main">
        <mc:Choice Requires="a14">
          <p:sp>
            <p:nvSpPr>
              <p:cNvPr id="6" name="5 Rectángulo"/>
              <p:cNvSpPr/>
              <p:nvPr/>
            </p:nvSpPr>
            <p:spPr>
              <a:xfrm>
                <a:off x="539552" y="2060848"/>
                <a:ext cx="3600400" cy="4392036"/>
              </a:xfrm>
              <a:prstGeom prst="rect">
                <a:avLst/>
              </a:prstGeom>
            </p:spPr>
            <p:txBody>
              <a:bodyPr wrap="square">
                <a:spAutoFit/>
              </a:bodyPr>
              <a:lstStyle/>
              <a:p>
                <a:r>
                  <a:rPr lang="es-EC" sz="2000" i="1" dirty="0" smtClean="0"/>
                  <a:t>Análisis por pandeo:</a:t>
                </a:r>
              </a:p>
              <a:p>
                <a:endParaRPr lang="es-EC" sz="2000" i="1" dirty="0" smtClean="0"/>
              </a:p>
              <a:p>
                <a:pPr>
                  <a:spcAft>
                    <a:spcPts val="1200"/>
                  </a:spcAft>
                </a:pPr>
                <a14:m>
                  <m:oMathPara xmlns:m="http://schemas.openxmlformats.org/officeDocument/2006/math">
                    <m:oMathParaPr>
                      <m:jc m:val="center"/>
                    </m:oMathParaPr>
                    <m:oMath xmlns:m="http://schemas.openxmlformats.org/officeDocument/2006/math">
                      <m:r>
                        <a:rPr lang="es-EC" sz="2000" i="1" smtClean="0">
                          <a:latin typeface="Cambria Math"/>
                        </a:rPr>
                        <m:t>𝑏</m:t>
                      </m:r>
                      <m:r>
                        <a:rPr lang="es-EC" sz="2000" i="1" smtClean="0">
                          <a:latin typeface="Cambria Math"/>
                        </a:rPr>
                        <m:t>=</m:t>
                      </m:r>
                      <m:f>
                        <m:fPr>
                          <m:ctrlPr>
                            <a:rPr lang="es-EC" sz="2000" i="1">
                              <a:latin typeface="Cambria Math"/>
                            </a:rPr>
                          </m:ctrlPr>
                        </m:fPr>
                        <m:num>
                          <m:r>
                            <a:rPr lang="es-EC" sz="2000" i="1">
                              <a:latin typeface="Cambria Math"/>
                            </a:rPr>
                            <m:t>𝐿𝑡</m:t>
                          </m:r>
                        </m:num>
                        <m:den>
                          <m:r>
                            <a:rPr lang="es-EC" sz="2000" i="1">
                              <a:latin typeface="Cambria Math"/>
                            </a:rPr>
                            <m:t>𝑘𝑟</m:t>
                          </m:r>
                        </m:den>
                      </m:f>
                    </m:oMath>
                  </m:oMathPara>
                </a14:m>
                <a:endParaRPr lang="es-EC" sz="2000" dirty="0"/>
              </a:p>
              <a:p>
                <a:pPr>
                  <a:spcAft>
                    <a:spcPts val="1200"/>
                  </a:spcAft>
                </a:pPr>
                <a14:m>
                  <m:oMathPara xmlns:m="http://schemas.openxmlformats.org/officeDocument/2006/math">
                    <m:oMathParaPr>
                      <m:jc m:val="left"/>
                    </m:oMathParaPr>
                    <m:oMath xmlns:m="http://schemas.openxmlformats.org/officeDocument/2006/math">
                      <m:r>
                        <a:rPr lang="es-EC" sz="2000" i="1">
                          <a:latin typeface="Cambria Math"/>
                        </a:rPr>
                        <m:t>𝐿𝑡</m:t>
                      </m:r>
                      <m:r>
                        <a:rPr lang="es-EC" sz="2000" i="1">
                          <a:latin typeface="Cambria Math"/>
                        </a:rPr>
                        <m:t>=393</m:t>
                      </m:r>
                      <m:r>
                        <a:rPr lang="es-EC" sz="2000" i="1">
                          <a:latin typeface="Cambria Math"/>
                        </a:rPr>
                        <m:t>𝑚𝑚</m:t>
                      </m:r>
                    </m:oMath>
                  </m:oMathPara>
                </a14:m>
                <a:endParaRPr lang="es-EC" sz="2000" dirty="0" smtClean="0"/>
              </a:p>
              <a:p>
                <a:pPr>
                  <a:spcAft>
                    <a:spcPts val="1200"/>
                  </a:spcAft>
                </a:pPr>
                <a14:m>
                  <m:oMathPara xmlns:m="http://schemas.openxmlformats.org/officeDocument/2006/math">
                    <m:oMathParaPr>
                      <m:jc m:val="left"/>
                    </m:oMathParaPr>
                    <m:oMath xmlns:m="http://schemas.openxmlformats.org/officeDocument/2006/math">
                      <m:sSub>
                        <m:sSubPr>
                          <m:ctrlPr>
                            <a:rPr lang="es-EC" sz="2000" i="1">
                              <a:latin typeface="Cambria Math"/>
                            </a:rPr>
                          </m:ctrlPr>
                        </m:sSubPr>
                        <m:e>
                          <m:r>
                            <a:rPr lang="es-EC" sz="2000" i="1">
                              <a:latin typeface="Cambria Math"/>
                            </a:rPr>
                            <m:t>𝑟</m:t>
                          </m:r>
                        </m:e>
                        <m:sub>
                          <m:r>
                            <a:rPr lang="es-EC" sz="2000" i="1">
                              <a:latin typeface="Cambria Math"/>
                            </a:rPr>
                            <m:t>𝑚</m:t>
                          </m:r>
                        </m:sub>
                      </m:sSub>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𝑑</m:t>
                              </m:r>
                            </m:e>
                            <m:sub>
                              <m:r>
                                <a:rPr lang="es-EC" sz="2000" i="1">
                                  <a:latin typeface="Cambria Math"/>
                                </a:rPr>
                                <m:t>𝑚</m:t>
                              </m:r>
                            </m:sub>
                          </m:sSub>
                        </m:num>
                        <m:den>
                          <m:r>
                            <a:rPr lang="es-EC" sz="2000" i="1">
                              <a:latin typeface="Cambria Math"/>
                            </a:rPr>
                            <m:t>2</m:t>
                          </m:r>
                        </m:den>
                      </m:f>
                      <m:r>
                        <a:rPr lang="es-EC" sz="2000" i="1">
                          <a:latin typeface="Cambria Math"/>
                        </a:rPr>
                        <m:t>=3.545</m:t>
                      </m:r>
                      <m:r>
                        <a:rPr lang="es-EC" sz="2000" i="1">
                          <a:latin typeface="Cambria Math"/>
                        </a:rPr>
                        <m:t>𝑚𝑚</m:t>
                      </m:r>
                    </m:oMath>
                  </m:oMathPara>
                </a14:m>
                <a:endParaRPr lang="es-EC" sz="2000" dirty="0"/>
              </a:p>
              <a:p>
                <a:pPr>
                  <a:spcAft>
                    <a:spcPts val="1200"/>
                  </a:spcAft>
                </a:pPr>
                <a14:m>
                  <m:oMathPara xmlns:m="http://schemas.openxmlformats.org/officeDocument/2006/math">
                    <m:oMathParaPr>
                      <m:jc m:val="left"/>
                    </m:oMathParaPr>
                    <m:oMath xmlns:m="http://schemas.openxmlformats.org/officeDocument/2006/math">
                      <m:r>
                        <a:rPr lang="es-EC" sz="2000" i="1">
                          <a:latin typeface="Cambria Math"/>
                        </a:rPr>
                        <m:t>𝑘𝑟</m:t>
                      </m:r>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𝑟</m:t>
                              </m:r>
                            </m:e>
                            <m:sub>
                              <m:r>
                                <a:rPr lang="es-EC" sz="2000" i="1">
                                  <a:latin typeface="Cambria Math"/>
                                </a:rPr>
                                <m:t>𝑚</m:t>
                              </m:r>
                            </m:sub>
                          </m:sSub>
                        </m:num>
                        <m:den>
                          <m:r>
                            <a:rPr lang="es-EC" sz="2000" i="1">
                              <a:latin typeface="Cambria Math"/>
                            </a:rPr>
                            <m:t>2</m:t>
                          </m:r>
                        </m:den>
                      </m:f>
                      <m:r>
                        <a:rPr lang="es-EC" sz="2000" i="1">
                          <a:latin typeface="Cambria Math"/>
                        </a:rPr>
                        <m:t>=1.773</m:t>
                      </m:r>
                      <m:r>
                        <a:rPr lang="es-EC" sz="2000" i="1">
                          <a:latin typeface="Cambria Math"/>
                        </a:rPr>
                        <m:t>𝑚𝑚</m:t>
                      </m:r>
                    </m:oMath>
                  </m:oMathPara>
                </a14:m>
                <a:endParaRPr lang="es-EC" sz="2000" dirty="0"/>
              </a:p>
              <a:p>
                <a:pPr>
                  <a:spcAft>
                    <a:spcPts val="1200"/>
                  </a:spcAft>
                </a:pPr>
                <a14:m>
                  <m:oMathPara xmlns:m="http://schemas.openxmlformats.org/officeDocument/2006/math">
                    <m:oMathParaPr>
                      <m:jc m:val="center"/>
                    </m:oMathParaPr>
                    <m:oMath xmlns:m="http://schemas.openxmlformats.org/officeDocument/2006/math">
                      <m:r>
                        <a:rPr lang="es-EC" sz="2000" i="1">
                          <a:latin typeface="Cambria Math"/>
                        </a:rPr>
                        <m:t>𝑏</m:t>
                      </m:r>
                      <m:r>
                        <a:rPr lang="es-EC" sz="2000" i="1">
                          <a:latin typeface="Cambria Math"/>
                        </a:rPr>
                        <m:t>=221.7</m:t>
                      </m:r>
                    </m:oMath>
                  </m:oMathPara>
                </a14:m>
                <a:endParaRPr lang="es-EC" sz="2000" dirty="0" smtClean="0"/>
              </a:p>
              <a:p>
                <a:r>
                  <a:rPr lang="es-EC" sz="2000" dirty="0" smtClean="0"/>
                  <a:t>Como, b&gt;180, entonces es una columna larga</a:t>
                </a:r>
                <a:r>
                  <a:rPr lang="es-EC" sz="2000" dirty="0"/>
                  <a:t>.</a:t>
                </a:r>
              </a:p>
            </p:txBody>
          </p:sp>
        </mc:Choice>
        <mc:Fallback xmlns="">
          <p:sp>
            <p:nvSpPr>
              <p:cNvPr id="6" name="5 Rectángulo"/>
              <p:cNvSpPr>
                <a:spLocks noRot="1" noChangeAspect="1" noMove="1" noResize="1" noEditPoints="1" noAdjustHandles="1" noChangeArrowheads="1" noChangeShapeType="1" noTextEdit="1"/>
              </p:cNvSpPr>
              <p:nvPr/>
            </p:nvSpPr>
            <p:spPr>
              <a:xfrm>
                <a:off x="539552" y="2060848"/>
                <a:ext cx="3600400" cy="4392036"/>
              </a:xfrm>
              <a:prstGeom prst="rect">
                <a:avLst/>
              </a:prstGeom>
              <a:blipFill rotWithShape="1">
                <a:blip r:embed="rId2"/>
                <a:stretch>
                  <a:fillRect l="-1864" t="-693" b="-152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4572000" y="2060848"/>
                <a:ext cx="4392488" cy="3505896"/>
              </a:xfrm>
              <a:prstGeom prst="rect">
                <a:avLst/>
              </a:prstGeom>
            </p:spPr>
            <p:txBody>
              <a:bodyPr wrap="square">
                <a:spAutoFit/>
              </a:bodyPr>
              <a:lstStyle/>
              <a:p>
                <a:r>
                  <a:rPr lang="es-EC" i="1" dirty="0" smtClean="0"/>
                  <a:t>Carga crítica de pandeo</a:t>
                </a:r>
                <a:r>
                  <a:rPr lang="es-EC" i="1" dirty="0"/>
                  <a:t>:</a:t>
                </a:r>
              </a:p>
              <a:p>
                <a:endParaRPr lang="es-EC" i="1" dirty="0" smtClean="0"/>
              </a:p>
              <a:p>
                <a:pPr/>
                <a14:m>
                  <m:oMathPara xmlns:m="http://schemas.openxmlformats.org/officeDocument/2006/math">
                    <m:oMathParaPr>
                      <m:jc m:val="centerGroup"/>
                    </m:oMathParaPr>
                    <m:oMath xmlns:m="http://schemas.openxmlformats.org/officeDocument/2006/math">
                      <m:r>
                        <a:rPr lang="es-EC" i="1">
                          <a:latin typeface="Cambria Math"/>
                        </a:rPr>
                        <m:t>𝑃𝑐𝑟</m:t>
                      </m:r>
                      <m:r>
                        <a:rPr lang="es-EC" i="1">
                          <a:latin typeface="Cambria Math"/>
                        </a:rPr>
                        <m:t>=</m:t>
                      </m:r>
                      <m:f>
                        <m:fPr>
                          <m:ctrlPr>
                            <a:rPr lang="es-EC" i="1">
                              <a:latin typeface="Cambria Math"/>
                            </a:rPr>
                          </m:ctrlPr>
                        </m:fPr>
                        <m:num>
                          <m:r>
                            <a:rPr lang="es-EC" i="1">
                              <a:latin typeface="Cambria Math"/>
                            </a:rPr>
                            <m:t>𝑘𝑡</m:t>
                          </m:r>
                          <m:r>
                            <a:rPr lang="es-EC" i="1">
                              <a:latin typeface="Cambria Math"/>
                            </a:rPr>
                            <m:t>∙</m:t>
                          </m:r>
                          <m:sSup>
                            <m:sSupPr>
                              <m:ctrlPr>
                                <a:rPr lang="es-EC" i="1">
                                  <a:latin typeface="Cambria Math"/>
                                </a:rPr>
                              </m:ctrlPr>
                            </m:sSupPr>
                            <m:e>
                              <m:r>
                                <a:rPr lang="es-EC" i="1">
                                  <a:latin typeface="Cambria Math"/>
                                </a:rPr>
                                <m:t>𝜋</m:t>
                              </m:r>
                            </m:e>
                            <m:sup>
                              <m:r>
                                <a:rPr lang="es-EC" i="1">
                                  <a:latin typeface="Cambria Math"/>
                                </a:rPr>
                                <m:t>2</m:t>
                              </m:r>
                            </m:sup>
                          </m:sSup>
                          <m:r>
                            <a:rPr lang="es-EC" i="1">
                              <a:latin typeface="Cambria Math"/>
                            </a:rPr>
                            <m:t>∙</m:t>
                          </m:r>
                          <m:r>
                            <a:rPr lang="es-EC" i="1">
                              <a:latin typeface="Cambria Math"/>
                            </a:rPr>
                            <m:t>𝐴𝑚</m:t>
                          </m:r>
                          <m:r>
                            <a:rPr lang="es-EC" i="1">
                              <a:latin typeface="Cambria Math"/>
                            </a:rPr>
                            <m:t>∙</m:t>
                          </m:r>
                          <m:r>
                            <a:rPr lang="es-EC" i="1">
                              <a:latin typeface="Cambria Math"/>
                            </a:rPr>
                            <m:t>𝐸</m:t>
                          </m:r>
                        </m:num>
                        <m:den>
                          <m:sSup>
                            <m:sSupPr>
                              <m:ctrlPr>
                                <a:rPr lang="es-EC" i="1">
                                  <a:latin typeface="Cambria Math"/>
                                </a:rPr>
                              </m:ctrlPr>
                            </m:sSupPr>
                            <m:e>
                              <m:d>
                                <m:dPr>
                                  <m:ctrlPr>
                                    <a:rPr lang="es-EC" i="1">
                                      <a:latin typeface="Cambria Math"/>
                                    </a:rPr>
                                  </m:ctrlPr>
                                </m:dPr>
                                <m:e>
                                  <m:f>
                                    <m:fPr>
                                      <m:ctrlPr>
                                        <a:rPr lang="es-EC" i="1">
                                          <a:latin typeface="Cambria Math"/>
                                        </a:rPr>
                                      </m:ctrlPr>
                                    </m:fPr>
                                    <m:num>
                                      <m:r>
                                        <a:rPr lang="es-EC" i="1">
                                          <a:latin typeface="Cambria Math"/>
                                        </a:rPr>
                                        <m:t>𝐿𝑡</m:t>
                                      </m:r>
                                    </m:num>
                                    <m:den>
                                      <m:r>
                                        <a:rPr lang="es-EC" i="1">
                                          <a:latin typeface="Cambria Math"/>
                                        </a:rPr>
                                        <m:t>𝑘𝑟</m:t>
                                      </m:r>
                                    </m:den>
                                  </m:f>
                                </m:e>
                              </m:d>
                            </m:e>
                            <m:sup>
                              <m:r>
                                <a:rPr lang="es-EC" i="1">
                                  <a:latin typeface="Cambria Math"/>
                                </a:rPr>
                                <m:t>2</m:t>
                              </m:r>
                            </m:sup>
                          </m:sSup>
                        </m:den>
                      </m:f>
                    </m:oMath>
                  </m:oMathPara>
                </a14:m>
                <a:endParaRPr lang="es-EC" dirty="0" smtClean="0"/>
              </a:p>
              <a:p>
                <a:endParaRPr lang="es-EC" dirty="0"/>
              </a:p>
              <a:p>
                <a:pPr>
                  <a:spcAft>
                    <a:spcPts val="1200"/>
                  </a:spcAft>
                </a:pPr>
                <a14:m>
                  <m:oMathPara xmlns:m="http://schemas.openxmlformats.org/officeDocument/2006/math">
                    <m:oMathParaPr>
                      <m:jc m:val="left"/>
                    </m:oMathParaPr>
                    <m:oMath xmlns:m="http://schemas.openxmlformats.org/officeDocument/2006/math">
                      <m:r>
                        <a:rPr lang="es-EC" i="1">
                          <a:latin typeface="Cambria Math"/>
                        </a:rPr>
                        <m:t>𝐴𝑚</m:t>
                      </m:r>
                      <m:r>
                        <a:rPr lang="es-EC" i="1">
                          <a:latin typeface="Cambria Math"/>
                        </a:rPr>
                        <m:t>=</m:t>
                      </m:r>
                      <m:r>
                        <a:rPr lang="es-EC" i="1">
                          <a:latin typeface="Cambria Math"/>
                        </a:rPr>
                        <m:t>𝜋</m:t>
                      </m:r>
                      <m:r>
                        <a:rPr lang="es-EC" i="1">
                          <a:latin typeface="Cambria Math"/>
                        </a:rPr>
                        <m:t>∙</m:t>
                      </m:r>
                      <m:sSubSup>
                        <m:sSubSupPr>
                          <m:ctrlPr>
                            <a:rPr lang="es-EC" i="1">
                              <a:latin typeface="Cambria Math"/>
                            </a:rPr>
                          </m:ctrlPr>
                        </m:sSubSupPr>
                        <m:e>
                          <m:r>
                            <a:rPr lang="es-EC" i="1">
                              <a:latin typeface="Cambria Math"/>
                            </a:rPr>
                            <m:t>𝑟</m:t>
                          </m:r>
                        </m:e>
                        <m:sub>
                          <m:r>
                            <a:rPr lang="es-EC" i="1">
                              <a:latin typeface="Cambria Math"/>
                            </a:rPr>
                            <m:t>𝑚</m:t>
                          </m:r>
                        </m:sub>
                        <m:sup>
                          <m:r>
                            <a:rPr lang="es-EC" i="1">
                              <a:latin typeface="Cambria Math"/>
                            </a:rPr>
                            <m:t>2</m:t>
                          </m:r>
                        </m:sup>
                      </m:sSubSup>
                      <m:r>
                        <a:rPr lang="es-EC" i="1">
                          <a:latin typeface="Cambria Math"/>
                        </a:rPr>
                        <m:t>=39.49</m:t>
                      </m:r>
                      <m:r>
                        <a:rPr lang="es-EC" i="1">
                          <a:latin typeface="Cambria Math"/>
                        </a:rPr>
                        <m:t>𝑚</m:t>
                      </m:r>
                      <m:sSup>
                        <m:sSupPr>
                          <m:ctrlPr>
                            <a:rPr lang="es-EC" i="1">
                              <a:latin typeface="Cambria Math"/>
                            </a:rPr>
                          </m:ctrlPr>
                        </m:sSupPr>
                        <m:e>
                          <m:r>
                            <a:rPr lang="es-EC" i="1">
                              <a:latin typeface="Cambria Math"/>
                            </a:rPr>
                            <m:t>𝑚</m:t>
                          </m:r>
                        </m:e>
                        <m:sup>
                          <m:r>
                            <a:rPr lang="es-EC" i="1">
                              <a:latin typeface="Cambria Math"/>
                            </a:rPr>
                            <m:t>2</m:t>
                          </m:r>
                        </m:sup>
                      </m:sSup>
                    </m:oMath>
                  </m:oMathPara>
                </a14:m>
                <a:endParaRPr lang="es-EC" dirty="0"/>
              </a:p>
              <a:p>
                <a:pPr>
                  <a:spcAft>
                    <a:spcPts val="1200"/>
                  </a:spcAft>
                </a:pPr>
                <a14:m>
                  <m:oMathPara xmlns:m="http://schemas.openxmlformats.org/officeDocument/2006/math">
                    <m:oMathParaPr>
                      <m:jc m:val="left"/>
                    </m:oMathParaPr>
                    <m:oMath xmlns:m="http://schemas.openxmlformats.org/officeDocument/2006/math">
                      <m:r>
                        <a:rPr lang="es-EC" i="1">
                          <a:latin typeface="Cambria Math"/>
                        </a:rPr>
                        <m:t>𝐸</m:t>
                      </m:r>
                      <m:r>
                        <a:rPr lang="es-EC" i="1">
                          <a:latin typeface="Cambria Math"/>
                        </a:rPr>
                        <m:t>=200</m:t>
                      </m:r>
                      <m:r>
                        <a:rPr lang="es-EC" i="1">
                          <a:latin typeface="Cambria Math"/>
                        </a:rPr>
                        <m:t>𝐺𝑃𝑎</m:t>
                      </m:r>
                    </m:oMath>
                  </m:oMathPara>
                </a14:m>
                <a:endParaRPr lang="es-EC" dirty="0"/>
              </a:p>
              <a:p>
                <a:pPr>
                  <a:spcAft>
                    <a:spcPts val="1200"/>
                  </a:spcAft>
                </a:pPr>
                <a14:m>
                  <m:oMathPara xmlns:m="http://schemas.openxmlformats.org/officeDocument/2006/math">
                    <m:oMathParaPr>
                      <m:jc m:val="left"/>
                    </m:oMathParaPr>
                    <m:oMath xmlns:m="http://schemas.openxmlformats.org/officeDocument/2006/math">
                      <m:r>
                        <a:rPr lang="es-EC" i="1">
                          <a:latin typeface="Cambria Math"/>
                        </a:rPr>
                        <m:t>𝑆𝑦</m:t>
                      </m:r>
                      <m:r>
                        <a:rPr lang="es-EC" i="1">
                          <a:latin typeface="Cambria Math"/>
                        </a:rPr>
                        <m:t>=200</m:t>
                      </m:r>
                      <m:r>
                        <a:rPr lang="es-EC" i="1">
                          <a:latin typeface="Cambria Math"/>
                        </a:rPr>
                        <m:t>𝑀𝑃𝑎</m:t>
                      </m:r>
                    </m:oMath>
                  </m:oMathPara>
                </a14:m>
                <a:endParaRPr lang="es-EC" dirty="0"/>
              </a:p>
              <a:p>
                <a:pPr>
                  <a:spcAft>
                    <a:spcPts val="1200"/>
                  </a:spcAft>
                </a:pPr>
                <a14:m>
                  <m:oMathPara xmlns:m="http://schemas.openxmlformats.org/officeDocument/2006/math">
                    <m:oMathParaPr>
                      <m:jc m:val="left"/>
                    </m:oMathParaPr>
                    <m:oMath xmlns:m="http://schemas.openxmlformats.org/officeDocument/2006/math">
                      <m:r>
                        <a:rPr lang="es-EC" i="1">
                          <a:latin typeface="Cambria Math"/>
                        </a:rPr>
                        <m:t>𝑘𝑡</m:t>
                      </m:r>
                      <m:r>
                        <a:rPr lang="es-EC" i="1">
                          <a:latin typeface="Cambria Math"/>
                        </a:rPr>
                        <m:t>=1 </m:t>
                      </m:r>
                      <m:d>
                        <m:dPr>
                          <m:ctrlPr>
                            <a:rPr lang="es-EC" b="0" i="1" smtClean="0">
                              <a:latin typeface="Cambria Math"/>
                            </a:rPr>
                          </m:ctrlPr>
                        </m:dPr>
                        <m:e>
                          <m:r>
                            <a:rPr lang="es-EC" b="0" i="1" smtClean="0">
                              <a:latin typeface="Cambria Math"/>
                            </a:rPr>
                            <m:t>𝐴𝑚𝑏𝑜𝑠</m:t>
                          </m:r>
                          <m:r>
                            <a:rPr lang="es-EC" b="0" i="1" smtClean="0">
                              <a:latin typeface="Cambria Math"/>
                            </a:rPr>
                            <m:t> </m:t>
                          </m:r>
                          <m:r>
                            <a:rPr lang="es-EC" b="0" i="1" smtClean="0">
                              <a:latin typeface="Cambria Math"/>
                            </a:rPr>
                            <m:t>𝑒𝑥𝑡𝑟𝑒𝑚𝑜𝑠</m:t>
                          </m:r>
                          <m:r>
                            <a:rPr lang="es-EC" b="0" i="1" smtClean="0">
                              <a:latin typeface="Cambria Math"/>
                            </a:rPr>
                            <m:t> </m:t>
                          </m:r>
                          <m:r>
                            <a:rPr lang="es-EC" b="0" i="1" smtClean="0">
                              <a:latin typeface="Cambria Math"/>
                            </a:rPr>
                            <m:t>𝑠𝑜𝑝𝑜𝑟𝑡𝑎𝑑𝑜𝑠</m:t>
                          </m:r>
                        </m:e>
                      </m:d>
                    </m:oMath>
                  </m:oMathPara>
                </a14:m>
                <a:endParaRPr lang="es-EC" b="0" dirty="0" smtClean="0"/>
              </a:p>
            </p:txBody>
          </p:sp>
        </mc:Choice>
        <mc:Fallback xmlns="">
          <p:sp>
            <p:nvSpPr>
              <p:cNvPr id="7" name="6 Rectángulo"/>
              <p:cNvSpPr>
                <a:spLocks noRot="1" noChangeAspect="1" noMove="1" noResize="1" noEditPoints="1" noAdjustHandles="1" noChangeArrowheads="1" noChangeShapeType="1" noTextEdit="1"/>
              </p:cNvSpPr>
              <p:nvPr/>
            </p:nvSpPr>
            <p:spPr>
              <a:xfrm>
                <a:off x="4572000" y="2060848"/>
                <a:ext cx="4392488" cy="3505896"/>
              </a:xfrm>
              <a:prstGeom prst="rect">
                <a:avLst/>
              </a:prstGeom>
              <a:blipFill rotWithShape="1">
                <a:blip r:embed="rId3"/>
                <a:stretch>
                  <a:fillRect l="-1110" t="-87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4788024" y="5733256"/>
                <a:ext cx="3680994" cy="646331"/>
              </a:xfrm>
              <a:prstGeom prst="rect">
                <a:avLst/>
              </a:prstGeom>
              <a:noFill/>
              <a:ln w="28575">
                <a:solidFill>
                  <a:schemeClr val="tx2"/>
                </a:solidFill>
              </a:ln>
            </p:spPr>
            <p:txBody>
              <a:bodyPr wrap="square">
                <a:spAutoFit/>
              </a:bodyPr>
              <a:lstStyle/>
              <a:p>
                <a14:m>
                  <m:oMath xmlns:m="http://schemas.openxmlformats.org/officeDocument/2006/math">
                    <m:r>
                      <a:rPr lang="es-EC" i="1" smtClean="0">
                        <a:latin typeface="Cambria Math"/>
                      </a:rPr>
                      <m:t>𝑃𝑐𝑟</m:t>
                    </m:r>
                    <m:r>
                      <a:rPr lang="es-EC" i="1" smtClean="0">
                        <a:latin typeface="Cambria Math"/>
                      </a:rPr>
                      <m:t>=1586 </m:t>
                    </m:r>
                    <m:r>
                      <a:rPr lang="es-EC" i="1" smtClean="0">
                        <a:latin typeface="Cambria Math"/>
                      </a:rPr>
                      <m:t>𝑁</m:t>
                    </m:r>
                  </m:oMath>
                </a14:m>
                <a:r>
                  <a:rPr lang="es-EC" dirty="0" smtClean="0"/>
                  <a:t>	Cara crítica</a:t>
                </a:r>
              </a:p>
              <a:p>
                <a14:m>
                  <m:oMath xmlns:m="http://schemas.openxmlformats.org/officeDocument/2006/math">
                    <m:r>
                      <a:rPr lang="es-EC" b="0" i="1" smtClean="0">
                        <a:latin typeface="Cambria Math"/>
                      </a:rPr>
                      <m:t>𝐹𝑡</m:t>
                    </m:r>
                    <m:r>
                      <a:rPr lang="es-EC" i="1">
                        <a:latin typeface="Cambria Math"/>
                      </a:rPr>
                      <m:t>=</m:t>
                    </m:r>
                    <m:r>
                      <a:rPr lang="es-EC" b="0" i="1" smtClean="0">
                        <a:latin typeface="Cambria Math"/>
                      </a:rPr>
                      <m:t>33.51 </m:t>
                    </m:r>
                    <m:r>
                      <a:rPr lang="es-EC" i="1">
                        <a:latin typeface="Cambria Math"/>
                      </a:rPr>
                      <m:t>𝑁</m:t>
                    </m:r>
                    <m:r>
                      <a:rPr lang="es-EC" i="1">
                        <a:latin typeface="Cambria Math"/>
                      </a:rPr>
                      <m:t> </m:t>
                    </m:r>
                  </m:oMath>
                </a14:m>
                <a:r>
                  <a:rPr lang="es-EC" dirty="0" smtClean="0"/>
                  <a:t>	Carga aplicada</a:t>
                </a:r>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4788024" y="5733256"/>
                <a:ext cx="3680994" cy="646331"/>
              </a:xfrm>
              <a:prstGeom prst="rect">
                <a:avLst/>
              </a:prstGeom>
              <a:blipFill rotWithShape="1">
                <a:blip r:embed="rId4"/>
                <a:stretch>
                  <a:fillRect t="-2679" b="-9821"/>
                </a:stretch>
              </a:blipFill>
              <a:ln w="28575">
                <a:solidFill>
                  <a:schemeClr val="tx2"/>
                </a:solidFill>
              </a:ln>
            </p:spPr>
            <p:txBody>
              <a:bodyPr/>
              <a:lstStyle/>
              <a:p>
                <a:r>
                  <a:rPr lang="es-EC">
                    <a:noFill/>
                  </a:rPr>
                  <a:t> </a:t>
                </a:r>
              </a:p>
            </p:txBody>
          </p:sp>
        </mc:Fallback>
      </mc:AlternateContent>
    </p:spTree>
    <p:extLst>
      <p:ext uri="{BB962C8B-B14F-4D97-AF65-F5344CB8AC3E}">
        <p14:creationId xmlns:p14="http://schemas.microsoft.com/office/powerpoint/2010/main" val="20650289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446856" y="404664"/>
            <a:ext cx="8229600" cy="1440160"/>
          </a:xfrm>
        </p:spPr>
        <p:txBody>
          <a:bodyPr>
            <a:normAutofit/>
          </a:bodyPr>
          <a:lstStyle/>
          <a:p>
            <a:pPr algn="ctr"/>
            <a:r>
              <a:rPr lang="es-EC" sz="4800" dirty="0" smtClean="0"/>
              <a:t>TORNILLO DE POTENCIA EJE Z</a:t>
            </a:r>
            <a:br>
              <a:rPr lang="es-EC" sz="4800" dirty="0" smtClean="0"/>
            </a:br>
            <a:r>
              <a:rPr lang="es-EC" sz="3200" dirty="0" smtClean="0"/>
              <a:t>DIÁMETRO </a:t>
            </a:r>
            <a:r>
              <a:rPr lang="es-EC" sz="3200" dirty="0"/>
              <a:t>DEL </a:t>
            </a:r>
            <a:r>
              <a:rPr lang="es-EC" sz="3200" dirty="0" smtClean="0"/>
              <a:t>TORNILLO</a:t>
            </a:r>
            <a:endParaRPr lang="es-EC" sz="4800" dirty="0"/>
          </a:p>
        </p:txBody>
      </p:sp>
      <p:grpSp>
        <p:nvGrpSpPr>
          <p:cNvPr id="10" name="9 Grupo"/>
          <p:cNvGrpSpPr/>
          <p:nvPr/>
        </p:nvGrpSpPr>
        <p:grpSpPr>
          <a:xfrm>
            <a:off x="539552" y="2121925"/>
            <a:ext cx="3384376" cy="4259403"/>
            <a:chOff x="683568" y="1916832"/>
            <a:chExt cx="3384376" cy="4259403"/>
          </a:xfrm>
        </p:grpSpPr>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16832"/>
              <a:ext cx="3384376" cy="4259403"/>
            </a:xfrm>
            <a:prstGeom prst="rect">
              <a:avLst/>
            </a:prstGeom>
            <a:noFill/>
            <a:ln>
              <a:noFill/>
            </a:ln>
          </p:spPr>
        </p:pic>
        <p:sp>
          <p:nvSpPr>
            <p:cNvPr id="4" name="3 Flecha abajo"/>
            <p:cNvSpPr/>
            <p:nvPr/>
          </p:nvSpPr>
          <p:spPr>
            <a:xfrm>
              <a:off x="2627784" y="3425484"/>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CuadroTexto"/>
            <p:cNvSpPr txBox="1"/>
            <p:nvPr/>
          </p:nvSpPr>
          <p:spPr>
            <a:xfrm>
              <a:off x="2236330" y="3419708"/>
              <a:ext cx="319318" cy="369332"/>
            </a:xfrm>
            <a:prstGeom prst="rect">
              <a:avLst/>
            </a:prstGeom>
            <a:noFill/>
          </p:spPr>
          <p:txBody>
            <a:bodyPr wrap="none" rtlCol="0">
              <a:spAutoFit/>
            </a:bodyPr>
            <a:lstStyle/>
            <a:p>
              <a:r>
                <a:rPr lang="es-EC" dirty="0"/>
                <a:t>P</a:t>
              </a:r>
            </a:p>
          </p:txBody>
        </p:sp>
      </p:grpSp>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784496"/>
            <a:ext cx="4599473" cy="1733849"/>
          </a:xfrm>
          <a:prstGeom prst="rect">
            <a:avLst/>
          </a:prstGeom>
          <a:noFill/>
          <a:ln>
            <a:noFill/>
          </a:ln>
        </p:spPr>
      </p:pic>
      <p:sp>
        <p:nvSpPr>
          <p:cNvPr id="14" name="13 Rectángulo"/>
          <p:cNvSpPr/>
          <p:nvPr/>
        </p:nvSpPr>
        <p:spPr>
          <a:xfrm>
            <a:off x="4644008" y="5579948"/>
            <a:ext cx="3910751" cy="369332"/>
          </a:xfrm>
          <a:prstGeom prst="rect">
            <a:avLst/>
          </a:prstGeom>
        </p:spPr>
        <p:txBody>
          <a:bodyPr wrap="none">
            <a:spAutoFit/>
          </a:bodyPr>
          <a:lstStyle/>
          <a:p>
            <a:r>
              <a:rPr lang="es-EC" dirty="0"/>
              <a:t>Diagrama de cuerpo libre - </a:t>
            </a:r>
            <a:r>
              <a:rPr lang="es-EC" dirty="0" smtClean="0"/>
              <a:t>Momento.</a:t>
            </a:r>
            <a:endParaRPr lang="es-EC" dirty="0"/>
          </a:p>
        </p:txBody>
      </p:sp>
      <mc:AlternateContent xmlns:mc="http://schemas.openxmlformats.org/markup-compatibility/2006" xmlns:a14="http://schemas.microsoft.com/office/drawing/2010/main">
        <mc:Choice Requires="a14">
          <p:sp>
            <p:nvSpPr>
              <p:cNvPr id="12" name="11 Rectángulo"/>
              <p:cNvSpPr/>
              <p:nvPr/>
            </p:nvSpPr>
            <p:spPr>
              <a:xfrm>
                <a:off x="5580112" y="2132856"/>
                <a:ext cx="2283959" cy="1754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𝑀𝑝</m:t>
                      </m:r>
                      <m:r>
                        <a:rPr lang="es-EC" i="1" smtClean="0">
                          <a:latin typeface="Cambria Math"/>
                        </a:rPr>
                        <m:t>=</m:t>
                      </m:r>
                      <m:r>
                        <a:rPr lang="es-EC" i="1" smtClean="0">
                          <a:latin typeface="Cambria Math"/>
                        </a:rPr>
                        <m:t>𝑃</m:t>
                      </m:r>
                      <m:r>
                        <a:rPr lang="es-EC" i="1" smtClean="0">
                          <a:latin typeface="Cambria Math"/>
                        </a:rPr>
                        <m:t>∙</m:t>
                      </m:r>
                      <m:r>
                        <a:rPr lang="es-EC" i="1" smtClean="0">
                          <a:latin typeface="Cambria Math"/>
                        </a:rPr>
                        <m:t>𝑧</m:t>
                      </m:r>
                    </m:oMath>
                  </m:oMathPara>
                </a14:m>
                <a:endParaRPr lang="es-EC" i="1" dirty="0" smtClean="0"/>
              </a:p>
              <a:p>
                <a:endParaRPr lang="es-EC" i="1" dirty="0" smtClean="0"/>
              </a:p>
              <a:p>
                <a:pPr/>
                <a14:m>
                  <m:oMathPara xmlns:m="http://schemas.openxmlformats.org/officeDocument/2006/math">
                    <m:oMathParaPr>
                      <m:jc m:val="left"/>
                    </m:oMathParaPr>
                    <m:oMath xmlns:m="http://schemas.openxmlformats.org/officeDocument/2006/math">
                      <m:r>
                        <a:rPr lang="es-EC" b="0" i="1" smtClean="0">
                          <a:latin typeface="Cambria Math"/>
                        </a:rPr>
                        <m:t>𝑃</m:t>
                      </m:r>
                      <m:r>
                        <a:rPr lang="es-EC" b="0" i="1" smtClean="0">
                          <a:latin typeface="Cambria Math"/>
                        </a:rPr>
                        <m:t>=33.51</m:t>
                      </m:r>
                      <m:r>
                        <a:rPr lang="es-EC" b="0" i="1" smtClean="0">
                          <a:latin typeface="Cambria Math"/>
                        </a:rPr>
                        <m:t>𝑁</m:t>
                      </m:r>
                    </m:oMath>
                  </m:oMathPara>
                </a14:m>
                <a:endParaRPr lang="es-EC" b="0" dirty="0" smtClean="0"/>
              </a:p>
              <a:p>
                <a14:m>
                  <m:oMath xmlns:m="http://schemas.openxmlformats.org/officeDocument/2006/math">
                    <m:r>
                      <a:rPr lang="es-EC" b="0" i="1" smtClean="0">
                        <a:latin typeface="Cambria Math"/>
                      </a:rPr>
                      <m:t>𝑧</m:t>
                    </m:r>
                    <m:r>
                      <a:rPr lang="es-EC" i="1">
                        <a:latin typeface="Cambria Math"/>
                      </a:rPr>
                      <m:t>=</m:t>
                    </m:r>
                    <m:r>
                      <a:rPr lang="es-EC" b="0" i="1" smtClean="0">
                        <a:latin typeface="Cambria Math"/>
                      </a:rPr>
                      <m:t>121.03</m:t>
                    </m:r>
                  </m:oMath>
                </a14:m>
                <a:r>
                  <a:rPr lang="es-EC" dirty="0" smtClean="0"/>
                  <a:t>mm</a:t>
                </a:r>
                <a:endParaRPr lang="es-EC" dirty="0"/>
              </a:p>
              <a:p>
                <a:endParaRPr lang="es-EC" dirty="0" smtClean="0"/>
              </a:p>
              <a:p>
                <a:pPr/>
                <a14:m>
                  <m:oMathPara xmlns:m="http://schemas.openxmlformats.org/officeDocument/2006/math">
                    <m:oMathParaPr>
                      <m:jc m:val="centerGroup"/>
                    </m:oMathParaPr>
                    <m:oMath xmlns:m="http://schemas.openxmlformats.org/officeDocument/2006/math">
                      <m:r>
                        <a:rPr lang="es-EC" i="1">
                          <a:latin typeface="Cambria Math"/>
                        </a:rPr>
                        <m:t>𝑀𝑝</m:t>
                      </m:r>
                      <m:r>
                        <a:rPr lang="es-EC" i="1">
                          <a:latin typeface="Cambria Math"/>
                        </a:rPr>
                        <m:t>=4055.63</m:t>
                      </m:r>
                      <m:r>
                        <a:rPr lang="es-EC" b="0" i="1" smtClean="0">
                          <a:latin typeface="Cambria Math"/>
                        </a:rPr>
                        <m:t>𝑁𝑚𝑚</m:t>
                      </m:r>
                    </m:oMath>
                  </m:oMathPara>
                </a14:m>
                <a:endParaRPr lang="es-EC" i="1" dirty="0"/>
              </a:p>
            </p:txBody>
          </p:sp>
        </mc:Choice>
        <mc:Fallback xmlns="">
          <p:sp>
            <p:nvSpPr>
              <p:cNvPr id="12" name="11 Rectángulo"/>
              <p:cNvSpPr>
                <a:spLocks noRot="1" noChangeAspect="1" noMove="1" noResize="1" noEditPoints="1" noAdjustHandles="1" noChangeArrowheads="1" noChangeShapeType="1" noTextEdit="1"/>
              </p:cNvSpPr>
              <p:nvPr/>
            </p:nvSpPr>
            <p:spPr>
              <a:xfrm>
                <a:off x="5580112" y="2132856"/>
                <a:ext cx="2283959" cy="1754326"/>
              </a:xfrm>
              <a:prstGeom prst="rect">
                <a:avLst/>
              </a:prstGeom>
              <a:blipFill rotWithShape="1">
                <a:blip r:embed="rId4"/>
                <a:stretch>
                  <a:fillRect b="-1736"/>
                </a:stretch>
              </a:blipFill>
            </p:spPr>
            <p:txBody>
              <a:bodyPr/>
              <a:lstStyle/>
              <a:p>
                <a:r>
                  <a:rPr lang="es-EC">
                    <a:noFill/>
                  </a:rPr>
                  <a:t> </a:t>
                </a:r>
              </a:p>
            </p:txBody>
          </p:sp>
        </mc:Fallback>
      </mc:AlternateContent>
    </p:spTree>
    <p:extLst>
      <p:ext uri="{BB962C8B-B14F-4D97-AF65-F5344CB8AC3E}">
        <p14:creationId xmlns:p14="http://schemas.microsoft.com/office/powerpoint/2010/main" val="255728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539552" y="44624"/>
            <a:ext cx="8229600" cy="1440160"/>
          </a:xfrm>
        </p:spPr>
        <p:txBody>
          <a:bodyPr>
            <a:normAutofit/>
          </a:bodyPr>
          <a:lstStyle/>
          <a:p>
            <a:pPr algn="ctr"/>
            <a:r>
              <a:rPr lang="es-EC" sz="4800" dirty="0" smtClean="0"/>
              <a:t>TORNILLO DE POTENCIA EJE Z</a:t>
            </a:r>
            <a:br>
              <a:rPr lang="es-EC" sz="4800" dirty="0" smtClean="0"/>
            </a:br>
            <a:r>
              <a:rPr lang="es-EC" sz="3200" dirty="0" smtClean="0"/>
              <a:t>DIÁMETRO </a:t>
            </a:r>
            <a:r>
              <a:rPr lang="es-EC" sz="3200" dirty="0"/>
              <a:t>DEL </a:t>
            </a:r>
            <a:r>
              <a:rPr lang="es-EC" sz="3200" dirty="0" smtClean="0"/>
              <a:t>TORNILLO</a:t>
            </a:r>
            <a:endParaRPr lang="es-EC" sz="4800" dirty="0"/>
          </a:p>
        </p:txBody>
      </p:sp>
      <p:pic>
        <p:nvPicPr>
          <p:cNvPr id="15" name="14 Imagen"/>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00808"/>
            <a:ext cx="6984776" cy="4536504"/>
          </a:xfrm>
          <a:prstGeom prst="rect">
            <a:avLst/>
          </a:prstGeom>
          <a:noFill/>
          <a:ln>
            <a:noFill/>
          </a:ln>
        </p:spPr>
      </p:pic>
      <p:sp>
        <p:nvSpPr>
          <p:cNvPr id="16" name="15 Rectángulo"/>
          <p:cNvSpPr/>
          <p:nvPr/>
        </p:nvSpPr>
        <p:spPr>
          <a:xfrm>
            <a:off x="2001122" y="6237312"/>
            <a:ext cx="5595214" cy="369332"/>
          </a:xfrm>
          <a:prstGeom prst="rect">
            <a:avLst/>
          </a:prstGeom>
        </p:spPr>
        <p:txBody>
          <a:bodyPr wrap="square">
            <a:spAutoFit/>
          </a:bodyPr>
          <a:lstStyle/>
          <a:p>
            <a:r>
              <a:rPr lang="es-EC" dirty="0"/>
              <a:t>Diagrama de Fuerza cortante y Momento </a:t>
            </a:r>
            <a:r>
              <a:rPr lang="es-EC" dirty="0" smtClean="0"/>
              <a:t>flector</a:t>
            </a:r>
          </a:p>
        </p:txBody>
      </p:sp>
    </p:spTree>
    <p:extLst>
      <p:ext uri="{BB962C8B-B14F-4D97-AF65-F5344CB8AC3E}">
        <p14:creationId xmlns:p14="http://schemas.microsoft.com/office/powerpoint/2010/main" val="561494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Marcador de texto"/>
          <p:cNvSpPr>
            <a:spLocks noGrp="1"/>
          </p:cNvSpPr>
          <p:nvPr>
            <p:ph type="body" idx="2"/>
          </p:nvPr>
        </p:nvSpPr>
        <p:spPr>
          <a:xfrm>
            <a:off x="971600" y="1124744"/>
            <a:ext cx="7416824" cy="4752528"/>
          </a:xfrm>
        </p:spPr>
        <p:txBody>
          <a:bodyPr>
            <a:normAutofit/>
          </a:bodyPr>
          <a:lstStyle/>
          <a:p>
            <a:r>
              <a:rPr lang="es-EC" sz="1800" dirty="0"/>
              <a:t>Los errores humanos que se producen en el proceso de soldadura </a:t>
            </a:r>
            <a:r>
              <a:rPr lang="es-EC" sz="1800" dirty="0" smtClean="0"/>
              <a:t>son</a:t>
            </a:r>
            <a:r>
              <a:rPr lang="es-EC" sz="1800" dirty="0"/>
              <a:t>:</a:t>
            </a:r>
          </a:p>
          <a:p>
            <a:r>
              <a:rPr lang="es-EC" sz="1800" dirty="0"/>
              <a:t> </a:t>
            </a:r>
          </a:p>
          <a:p>
            <a:pPr marL="285750" lvl="0" indent="-285750">
              <a:buFont typeface="Arial" pitchFamily="34" charset="0"/>
              <a:buChar char="•"/>
            </a:pPr>
            <a:r>
              <a:rPr lang="es-EC" sz="1800" dirty="0"/>
              <a:t>Variación en la velocidad de avance.</a:t>
            </a:r>
          </a:p>
          <a:p>
            <a:pPr marL="285750" lvl="0" indent="-285750">
              <a:buFont typeface="Arial" pitchFamily="34" charset="0"/>
              <a:buChar char="•"/>
            </a:pPr>
            <a:r>
              <a:rPr lang="es-EC" sz="1800" dirty="0"/>
              <a:t>La tasa de depósito del material de aporte no es constante a lo largo de la junta. </a:t>
            </a:r>
          </a:p>
          <a:p>
            <a:pPr marL="285750" lvl="0" indent="-285750">
              <a:buFont typeface="Arial" pitchFamily="34" charset="0"/>
              <a:buChar char="•"/>
            </a:pPr>
            <a:r>
              <a:rPr lang="es-EC" sz="1800" dirty="0"/>
              <a:t>Error de posicionamiento de la antorcha.</a:t>
            </a:r>
          </a:p>
          <a:p>
            <a:pPr marL="285750" lvl="0" indent="-285750">
              <a:buFont typeface="Arial" pitchFamily="34" charset="0"/>
              <a:buChar char="•"/>
            </a:pPr>
            <a:r>
              <a:rPr lang="es-EC" sz="1800" dirty="0"/>
              <a:t>Bajo volumen de producción</a:t>
            </a:r>
            <a:r>
              <a:rPr lang="es-EC" sz="1800" dirty="0" smtClean="0"/>
              <a:t>.</a:t>
            </a:r>
          </a:p>
          <a:p>
            <a:pPr lvl="0"/>
            <a:r>
              <a:rPr lang="es-EC" sz="1800" dirty="0"/>
              <a:t> </a:t>
            </a:r>
          </a:p>
          <a:p>
            <a:r>
              <a:rPr lang="es-EC" sz="1800" dirty="0"/>
              <a:t>El proceso de soldadura conlleva cierto riesgos para el operario, tales como:</a:t>
            </a:r>
          </a:p>
          <a:p>
            <a:r>
              <a:rPr lang="es-EC" sz="1800" dirty="0"/>
              <a:t> </a:t>
            </a:r>
          </a:p>
          <a:p>
            <a:pPr marL="285750" lvl="0" indent="-285750">
              <a:buFont typeface="Arial" pitchFamily="34" charset="0"/>
              <a:buChar char="•"/>
            </a:pPr>
            <a:r>
              <a:rPr lang="es-EC" sz="1800" dirty="0"/>
              <a:t>Gases contaminantes</a:t>
            </a:r>
          </a:p>
          <a:p>
            <a:pPr marL="285750" lvl="0" indent="-285750">
              <a:buFont typeface="Arial" pitchFamily="34" charset="0"/>
              <a:buChar char="•"/>
            </a:pPr>
            <a:r>
              <a:rPr lang="es-EC" sz="1800" dirty="0"/>
              <a:t>Radiaciones ópticas</a:t>
            </a:r>
          </a:p>
          <a:p>
            <a:pPr marL="285750" lvl="0" indent="-285750">
              <a:buFont typeface="Arial" pitchFamily="34" charset="0"/>
              <a:buChar char="•"/>
            </a:pPr>
            <a:r>
              <a:rPr lang="es-EC" sz="1800" dirty="0"/>
              <a:t>Calor</a:t>
            </a:r>
          </a:p>
          <a:p>
            <a:pPr marL="285750" lvl="0" indent="-285750">
              <a:buFont typeface="Arial" pitchFamily="34" charset="0"/>
              <a:buChar char="•"/>
            </a:pPr>
            <a:r>
              <a:rPr lang="es-EC" sz="1800" dirty="0"/>
              <a:t>Choque eléctrico</a:t>
            </a:r>
          </a:p>
          <a:p>
            <a:pPr algn="just"/>
            <a:endParaRPr lang="es-EC" sz="1800" dirty="0"/>
          </a:p>
        </p:txBody>
      </p:sp>
    </p:spTree>
    <p:extLst>
      <p:ext uri="{BB962C8B-B14F-4D97-AF65-F5344CB8AC3E}">
        <p14:creationId xmlns:p14="http://schemas.microsoft.com/office/powerpoint/2010/main" val="38359069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539552" y="404664"/>
            <a:ext cx="8229600" cy="1440160"/>
          </a:xfrm>
        </p:spPr>
        <p:txBody>
          <a:bodyPr>
            <a:normAutofit/>
          </a:bodyPr>
          <a:lstStyle/>
          <a:p>
            <a:pPr algn="ctr"/>
            <a:r>
              <a:rPr lang="es-EC" sz="4800" dirty="0" smtClean="0"/>
              <a:t>TORNILLO DE POTENCIA EJE Z</a:t>
            </a:r>
            <a:br>
              <a:rPr lang="es-EC" sz="4800" dirty="0" smtClean="0"/>
            </a:br>
            <a:r>
              <a:rPr lang="es-EC" sz="3200" dirty="0" smtClean="0"/>
              <a:t>DIÁMETRO </a:t>
            </a:r>
            <a:r>
              <a:rPr lang="es-EC" sz="3200" dirty="0"/>
              <a:t>DEL </a:t>
            </a:r>
            <a:r>
              <a:rPr lang="es-EC" sz="3200" dirty="0" smtClean="0"/>
              <a:t>TORNILLO</a:t>
            </a:r>
            <a:endParaRPr lang="es-EC" sz="4800" dirty="0"/>
          </a:p>
        </p:txBody>
      </p:sp>
      <mc:AlternateContent xmlns:mc="http://schemas.openxmlformats.org/markup-compatibility/2006" xmlns:a14="http://schemas.microsoft.com/office/drawing/2010/main">
        <mc:Choice Requires="a14">
          <p:sp>
            <p:nvSpPr>
              <p:cNvPr id="2" name="1 Rectángulo"/>
              <p:cNvSpPr/>
              <p:nvPr/>
            </p:nvSpPr>
            <p:spPr>
              <a:xfrm>
                <a:off x="1547664" y="2161742"/>
                <a:ext cx="6336704" cy="2059346"/>
              </a:xfrm>
              <a:prstGeom prst="rect">
                <a:avLst/>
              </a:prstGeom>
            </p:spPr>
            <p:txBody>
              <a:bodyPr wrap="square">
                <a:spAutoFit/>
              </a:bodyPr>
              <a:lstStyle/>
              <a:p>
                <a:pPr>
                  <a:spcAft>
                    <a:spcPts val="1200"/>
                  </a:spcAft>
                </a:pPr>
                <a14:m>
                  <m:oMathPara xmlns:m="http://schemas.openxmlformats.org/officeDocument/2006/math">
                    <m:oMathParaPr>
                      <m:jc m:val="centerGroup"/>
                    </m:oMathParaPr>
                    <m:oMath xmlns:m="http://schemas.openxmlformats.org/officeDocument/2006/math">
                      <m:r>
                        <a:rPr lang="es-EC" i="1">
                          <a:latin typeface="Cambria Math" pitchFamily="18" charset="0"/>
                          <a:ea typeface="Cambria Math" pitchFamily="18" charset="0"/>
                        </a:rPr>
                        <m:t>𝑀𝑎</m:t>
                      </m:r>
                      <m:r>
                        <a:rPr lang="es-EC" i="1">
                          <a:latin typeface="Cambria Math" pitchFamily="18" charset="0"/>
                          <a:ea typeface="Cambria Math" pitchFamily="18" charset="0"/>
                        </a:rPr>
                        <m:t>=4006.22</m:t>
                      </m:r>
                      <m:r>
                        <a:rPr lang="es-EC" i="1">
                          <a:latin typeface="Cambria Math" pitchFamily="18" charset="0"/>
                          <a:ea typeface="Cambria Math" pitchFamily="18" charset="0"/>
                        </a:rPr>
                        <m:t>𝑁𝑚𝑚</m:t>
                      </m:r>
                    </m:oMath>
                  </m:oMathPara>
                </a14:m>
                <a:endParaRPr lang="es-EC" dirty="0">
                  <a:latin typeface="Cambria Math" pitchFamily="18" charset="0"/>
                  <a:ea typeface="Cambria Math" pitchFamily="18" charset="0"/>
                </a:endParaRPr>
              </a:p>
              <a:p>
                <a:pPr>
                  <a:spcAft>
                    <a:spcPts val="1200"/>
                  </a:spcAft>
                </a:pPr>
                <a14:m>
                  <m:oMath xmlns:m="http://schemas.openxmlformats.org/officeDocument/2006/math">
                    <m:r>
                      <a:rPr lang="es-EC" i="1">
                        <a:latin typeface="Cambria Math" pitchFamily="18" charset="0"/>
                        <a:ea typeface="Cambria Math" pitchFamily="18" charset="0"/>
                      </a:rPr>
                      <m:t>𝑆𝑦</m:t>
                    </m:r>
                    <m:r>
                      <a:rPr lang="es-EC" i="1">
                        <a:latin typeface="Cambria Math" pitchFamily="18" charset="0"/>
                        <a:ea typeface="Cambria Math" pitchFamily="18" charset="0"/>
                      </a:rPr>
                      <m:t>=206.81 </m:t>
                    </m:r>
                    <m:r>
                      <a:rPr lang="es-EC" i="1">
                        <a:latin typeface="Cambria Math" pitchFamily="18" charset="0"/>
                        <a:ea typeface="Cambria Math" pitchFamily="18" charset="0"/>
                      </a:rPr>
                      <m:t>𝑀𝑃𝑎</m:t>
                    </m:r>
                  </m:oMath>
                </a14:m>
                <a:r>
                  <a:rPr lang="es-EC" dirty="0">
                    <a:latin typeface="Cambria Math" pitchFamily="18" charset="0"/>
                    <a:ea typeface="Cambria Math" pitchFamily="18" charset="0"/>
                  </a:rPr>
                  <a:t>    </a:t>
                </a:r>
                <a:r>
                  <a:rPr lang="es-EC" sz="1400" dirty="0">
                    <a:latin typeface="Cambria Math" pitchFamily="18" charset="0"/>
                    <a:ea typeface="Cambria Math" pitchFamily="18" charset="0"/>
                  </a:rPr>
                  <a:t>Acero Galvanizado Típico</a:t>
                </a:r>
              </a:p>
              <a:p>
                <a:pPr>
                  <a:spcAft>
                    <a:spcPts val="12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𝐹𝑠</m:t>
                      </m:r>
                      <m:r>
                        <a:rPr lang="es-EC" i="1">
                          <a:latin typeface="Cambria Math" pitchFamily="18" charset="0"/>
                          <a:ea typeface="Cambria Math" pitchFamily="18" charset="0"/>
                        </a:rPr>
                        <m:t>=2</m:t>
                      </m:r>
                    </m:oMath>
                  </m:oMathPara>
                </a14:m>
                <a:endParaRPr lang="es-EC" dirty="0">
                  <a:latin typeface="Cambria Math" pitchFamily="18" charset="0"/>
                  <a:ea typeface="Cambria Math" pitchFamily="18" charset="0"/>
                </a:endParaRPr>
              </a:p>
              <a:p>
                <a:pPr>
                  <a:spcAft>
                    <a:spcPts val="1200"/>
                  </a:spcAft>
                </a:pPr>
                <a14:m>
                  <m:oMathPara xmlns:m="http://schemas.openxmlformats.org/officeDocument/2006/math">
                    <m:oMathParaPr>
                      <m:jc m:val="left"/>
                    </m:oMathParaPr>
                    <m:oMath xmlns:m="http://schemas.openxmlformats.org/officeDocument/2006/math">
                      <m:sSub>
                        <m:sSubPr>
                          <m:ctrlPr>
                            <a:rPr lang="es-EC" i="1">
                              <a:latin typeface="Cambria Math"/>
                              <a:ea typeface="Cambria Math" pitchFamily="18" charset="0"/>
                            </a:rPr>
                          </m:ctrlPr>
                        </m:sSubPr>
                        <m:e>
                          <m:r>
                            <a:rPr lang="es-EC" i="1">
                              <a:latin typeface="Cambria Math" pitchFamily="18" charset="0"/>
                              <a:ea typeface="Cambria Math" pitchFamily="18" charset="0"/>
                            </a:rPr>
                            <m:t>𝜎</m:t>
                          </m:r>
                        </m:e>
                        <m:sub>
                          <m:r>
                            <a:rPr lang="es-EC" i="1">
                              <a:latin typeface="Cambria Math" pitchFamily="18" charset="0"/>
                              <a:ea typeface="Cambria Math" pitchFamily="18" charset="0"/>
                            </a:rPr>
                            <m:t>𝑎𝑑𝑚</m:t>
                          </m:r>
                        </m:sub>
                      </m:sSub>
                      <m:r>
                        <a:rPr lang="es-EC" i="1">
                          <a:latin typeface="Cambria Math" pitchFamily="18" charset="0"/>
                          <a:ea typeface="Cambria Math" pitchFamily="18" charset="0"/>
                        </a:rPr>
                        <m:t>=</m:t>
                      </m:r>
                      <m:f>
                        <m:fPr>
                          <m:ctrlPr>
                            <a:rPr lang="es-EC" i="1">
                              <a:latin typeface="Cambria Math"/>
                              <a:ea typeface="Cambria Math" pitchFamily="18" charset="0"/>
                            </a:rPr>
                          </m:ctrlPr>
                        </m:fPr>
                        <m:num>
                          <m:r>
                            <a:rPr lang="es-EC" i="1">
                              <a:latin typeface="Cambria Math" pitchFamily="18" charset="0"/>
                              <a:ea typeface="Cambria Math" pitchFamily="18" charset="0"/>
                            </a:rPr>
                            <m:t>𝑆𝑦</m:t>
                          </m:r>
                        </m:num>
                        <m:den>
                          <m:r>
                            <a:rPr lang="es-EC" i="1">
                              <a:latin typeface="Cambria Math" pitchFamily="18" charset="0"/>
                              <a:ea typeface="Cambria Math" pitchFamily="18" charset="0"/>
                            </a:rPr>
                            <m:t>𝐹𝑠</m:t>
                          </m:r>
                        </m:den>
                      </m:f>
                      <m:r>
                        <a:rPr lang="es-EC" i="1">
                          <a:latin typeface="Cambria Math" pitchFamily="18" charset="0"/>
                          <a:ea typeface="Cambria Math" pitchFamily="18" charset="0"/>
                        </a:rPr>
                        <m:t>=68.94</m:t>
                      </m:r>
                      <m:r>
                        <a:rPr lang="es-EC" i="1">
                          <a:latin typeface="Cambria Math" pitchFamily="18" charset="0"/>
                          <a:ea typeface="Cambria Math" pitchFamily="18" charset="0"/>
                        </a:rPr>
                        <m:t>𝑀𝑃𝑎</m:t>
                      </m:r>
                    </m:oMath>
                  </m:oMathPara>
                </a14:m>
                <a:endParaRPr lang="es-EC" dirty="0">
                  <a:latin typeface="Cambria Math" pitchFamily="18" charset="0"/>
                  <a:ea typeface="Cambria Math" pitchFamily="18" charset="0"/>
                </a:endParaRPr>
              </a:p>
            </p:txBody>
          </p:sp>
        </mc:Choice>
        <mc:Fallback xmlns="">
          <p:sp>
            <p:nvSpPr>
              <p:cNvPr id="2" name="1 Rectángulo"/>
              <p:cNvSpPr>
                <a:spLocks noRot="1" noChangeAspect="1" noMove="1" noResize="1" noEditPoints="1" noAdjustHandles="1" noChangeArrowheads="1" noChangeShapeType="1" noTextEdit="1"/>
              </p:cNvSpPr>
              <p:nvPr/>
            </p:nvSpPr>
            <p:spPr>
              <a:xfrm>
                <a:off x="1547664" y="2161742"/>
                <a:ext cx="6336704" cy="2059346"/>
              </a:xfrm>
              <a:prstGeom prst="rect">
                <a:avLst/>
              </a:prstGeom>
              <a:blipFill rotWithShape="1">
                <a:blip r:embed="rId2"/>
                <a:stretch>
                  <a:fillRect l="-28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341752" y="4509120"/>
                <a:ext cx="2814424" cy="1064587"/>
              </a:xfrm>
              <a:prstGeom prst="rect">
                <a:avLst/>
              </a:prstGeom>
              <a:ln w="28575">
                <a:solidFill>
                  <a:schemeClr val="tx2"/>
                </a:solidFill>
              </a:ln>
            </p:spPr>
            <p:txBody>
              <a:bodyPr wrap="none">
                <a:spAutoFit/>
              </a:bodyPr>
              <a:lstStyle/>
              <a:p>
                <a:pPr>
                  <a:spcAft>
                    <a:spcPts val="1200"/>
                  </a:spcAft>
                </a:pPr>
                <a14:m>
                  <m:oMathPara xmlns:m="http://schemas.openxmlformats.org/officeDocument/2006/math">
                    <m:oMathParaPr>
                      <m:jc m:val="centerGroup"/>
                    </m:oMathParaPr>
                    <m:oMath xmlns:m="http://schemas.openxmlformats.org/officeDocument/2006/math">
                      <m:r>
                        <a:rPr lang="es-EC" i="1">
                          <a:latin typeface="Cambria Math"/>
                        </a:rPr>
                        <m:t>𝑑</m:t>
                      </m:r>
                      <m:r>
                        <a:rPr lang="es-EC" i="1">
                          <a:latin typeface="Cambria Math"/>
                        </a:rPr>
                        <m:t>=</m:t>
                      </m:r>
                      <m:rad>
                        <m:radPr>
                          <m:ctrlPr>
                            <a:rPr lang="es-EC" i="1">
                              <a:latin typeface="Cambria Math"/>
                            </a:rPr>
                          </m:ctrlPr>
                        </m:radPr>
                        <m:deg>
                          <m:r>
                            <a:rPr lang="es-EC" i="1">
                              <a:latin typeface="Cambria Math"/>
                            </a:rPr>
                            <m:t>3</m:t>
                          </m:r>
                        </m:deg>
                        <m:e>
                          <m:f>
                            <m:fPr>
                              <m:ctrlPr>
                                <a:rPr lang="es-EC" i="1">
                                  <a:latin typeface="Cambria Math"/>
                                </a:rPr>
                              </m:ctrlPr>
                            </m:fPr>
                            <m:num>
                              <m:r>
                                <a:rPr lang="es-EC" i="1">
                                  <a:latin typeface="Cambria Math"/>
                                </a:rPr>
                                <m:t>32∙</m:t>
                              </m:r>
                              <m:r>
                                <a:rPr lang="es-EC" i="1">
                                  <a:latin typeface="Cambria Math"/>
                                </a:rPr>
                                <m:t>𝑀𝑎</m:t>
                              </m:r>
                            </m:num>
                            <m:den>
                              <m:r>
                                <a:rPr lang="es-EC" i="1">
                                  <a:latin typeface="Cambria Math"/>
                                </a:rPr>
                                <m:t>𝜋</m:t>
                              </m:r>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𝑎𝑑𝑚</m:t>
                                  </m:r>
                                </m:sub>
                              </m:sSub>
                            </m:den>
                          </m:f>
                        </m:e>
                      </m:rad>
                      <m:r>
                        <a:rPr lang="es-EC" i="1">
                          <a:latin typeface="Cambria Math"/>
                        </a:rPr>
                        <m:t>=7.34</m:t>
                      </m:r>
                      <m:r>
                        <a:rPr lang="es-EC" i="1">
                          <a:latin typeface="Cambria Math"/>
                        </a:rPr>
                        <m:t>𝑚𝑚</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341752" y="4509120"/>
                <a:ext cx="2814424" cy="1064587"/>
              </a:xfrm>
              <a:prstGeom prst="rect">
                <a:avLst/>
              </a:prstGeom>
              <a:blipFill rotWithShape="1">
                <a:blip r:embed="rId3"/>
                <a:stretch>
                  <a:fillRect/>
                </a:stretch>
              </a:blipFill>
              <a:ln w="28575">
                <a:solidFill>
                  <a:schemeClr val="tx2"/>
                </a:solidFill>
              </a:ln>
            </p:spPr>
            <p:txBody>
              <a:bodyPr/>
              <a:lstStyle/>
              <a:p>
                <a:r>
                  <a:rPr lang="es-EC">
                    <a:noFill/>
                  </a:rPr>
                  <a:t> </a:t>
                </a:r>
              </a:p>
            </p:txBody>
          </p:sp>
        </mc:Fallback>
      </mc:AlternateContent>
      <p:sp>
        <p:nvSpPr>
          <p:cNvPr id="7" name="Cuadro de texto 2"/>
          <p:cNvSpPr txBox="1">
            <a:spLocks noChangeArrowheads="1"/>
          </p:cNvSpPr>
          <p:nvPr/>
        </p:nvSpPr>
        <p:spPr bwMode="auto">
          <a:xfrm>
            <a:off x="1475656" y="5877272"/>
            <a:ext cx="6696744" cy="43204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s-EC" i="1" dirty="0">
                <a:effectLst/>
                <a:ea typeface="Times New Roman"/>
                <a:cs typeface="Times New Roman"/>
              </a:rPr>
              <a:t>Se elige un tornillo 5/16 UNC 18, con una longitud de 420mm</a:t>
            </a:r>
            <a:endParaRPr lang="es-EC" sz="1600" dirty="0">
              <a:effectLst/>
              <a:ea typeface="Times New Roman"/>
              <a:cs typeface="Times New Roman"/>
            </a:endParaRPr>
          </a:p>
        </p:txBody>
      </p:sp>
    </p:spTree>
    <p:extLst>
      <p:ext uri="{BB962C8B-B14F-4D97-AF65-F5344CB8AC3E}">
        <p14:creationId xmlns:p14="http://schemas.microsoft.com/office/powerpoint/2010/main" val="738282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1143000"/>
          </a:xfrm>
        </p:spPr>
        <p:txBody>
          <a:bodyPr/>
          <a:lstStyle/>
          <a:p>
            <a:pPr algn="ctr"/>
            <a:r>
              <a:rPr lang="es-EC" dirty="0"/>
              <a:t>CALCULO VIGA EJE X</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5053445" y="2246014"/>
                <a:ext cx="3767027" cy="4351338"/>
              </a:xfrm>
            </p:spPr>
            <p:txBody>
              <a:bodyPr>
                <a:normAutofit/>
              </a:bodyPr>
              <a:lstStyle/>
              <a:p>
                <a:pPr marL="0" lvl="0" indent="0">
                  <a:buNone/>
                </a:pPr>
                <a:r>
                  <a:rPr lang="es-EC" sz="2000" i="1" dirty="0" smtClean="0"/>
                  <a:t>PERFIL DE ALUMINIO  6063-T5</a:t>
                </a:r>
              </a:p>
              <a:p>
                <a:pPr lvl="0"/>
                <a14:m>
                  <m:oMath xmlns:m="http://schemas.openxmlformats.org/officeDocument/2006/math">
                    <m:sSub>
                      <m:sSubPr>
                        <m:ctrlPr>
                          <a:rPr lang="es-EC" sz="2000" i="1">
                            <a:latin typeface="Cambria Math"/>
                          </a:rPr>
                        </m:ctrlPr>
                      </m:sSubPr>
                      <m:e>
                        <m:r>
                          <a:rPr lang="es-EC" sz="2000" i="1">
                            <a:latin typeface="Cambria Math"/>
                          </a:rPr>
                          <m:t>𝑆</m:t>
                        </m:r>
                      </m:e>
                      <m:sub>
                        <m:r>
                          <a:rPr lang="es-EC" sz="2000" i="1">
                            <a:latin typeface="Cambria Math"/>
                          </a:rPr>
                          <m:t>𝑦</m:t>
                        </m:r>
                      </m:sub>
                    </m:sSub>
                    <m:r>
                      <a:rPr lang="es-EC" sz="2000" i="1">
                        <a:latin typeface="Cambria Math"/>
                      </a:rPr>
                      <m:t>=12,3 </m:t>
                    </m:r>
                    <m:r>
                      <a:rPr lang="es-EC" sz="2000" i="1">
                        <a:latin typeface="Cambria Math"/>
                      </a:rPr>
                      <m:t>𝑀𝑃𝑎𝑠</m:t>
                    </m:r>
                  </m:oMath>
                </a14:m>
                <a:endParaRPr lang="es-EC" sz="2000" dirty="0"/>
              </a:p>
              <a:p>
                <a:pPr lvl="0"/>
                <a14:m>
                  <m:oMath xmlns:m="http://schemas.openxmlformats.org/officeDocument/2006/math">
                    <m:sSub>
                      <m:sSubPr>
                        <m:ctrlPr>
                          <a:rPr lang="es-EC" sz="2000" i="1">
                            <a:latin typeface="Cambria Math"/>
                          </a:rPr>
                        </m:ctrlPr>
                      </m:sSubPr>
                      <m:e>
                        <m:r>
                          <a:rPr lang="es-EC" sz="2000" i="1">
                            <a:latin typeface="Cambria Math"/>
                          </a:rPr>
                          <m:t>𝑆</m:t>
                        </m:r>
                      </m:e>
                      <m:sub>
                        <m:r>
                          <a:rPr lang="es-EC" sz="2000" i="1">
                            <a:latin typeface="Cambria Math"/>
                          </a:rPr>
                          <m:t>𝑢𝑡</m:t>
                        </m:r>
                      </m:sub>
                    </m:sSub>
                    <m:r>
                      <a:rPr lang="es-EC" sz="2000" i="1">
                        <a:latin typeface="Cambria Math"/>
                      </a:rPr>
                      <m:t>=17,6 </m:t>
                    </m:r>
                    <m:r>
                      <a:rPr lang="es-EC" sz="2000" i="1">
                        <a:latin typeface="Cambria Math"/>
                      </a:rPr>
                      <m:t>𝑀𝑃𝑎𝑠</m:t>
                    </m:r>
                  </m:oMath>
                </a14:m>
                <a:endParaRPr lang="es-EC" sz="2000" dirty="0"/>
              </a:p>
              <a:p>
                <a:pPr lvl="0"/>
                <a14:m>
                  <m:oMath xmlns:m="http://schemas.openxmlformats.org/officeDocument/2006/math">
                    <m:sSub>
                      <m:sSubPr>
                        <m:ctrlPr>
                          <a:rPr lang="es-EC" sz="2000" i="1" smtClean="0">
                            <a:solidFill>
                              <a:schemeClr val="tx1"/>
                            </a:solidFill>
                            <a:latin typeface="Cambria Math"/>
                          </a:rPr>
                        </m:ctrlPr>
                      </m:sSubPr>
                      <m:e>
                        <m:r>
                          <a:rPr lang="es-EC" sz="2000" i="1">
                            <a:solidFill>
                              <a:schemeClr val="tx1"/>
                            </a:solidFill>
                            <a:latin typeface="Cambria Math"/>
                          </a:rPr>
                          <m:t>𝑆</m:t>
                        </m:r>
                      </m:e>
                      <m:sub>
                        <m:r>
                          <a:rPr lang="es-EC" sz="2000" i="1">
                            <a:solidFill>
                              <a:schemeClr val="tx1"/>
                            </a:solidFill>
                            <a:latin typeface="Cambria Math"/>
                          </a:rPr>
                          <m:t>𝑦</m:t>
                        </m:r>
                        <m:r>
                          <a:rPr lang="es-EC" sz="2000" i="1">
                            <a:solidFill>
                              <a:schemeClr val="tx1"/>
                            </a:solidFill>
                            <a:latin typeface="Cambria Math"/>
                          </a:rPr>
                          <m:t>−</m:t>
                        </m:r>
                        <m:r>
                          <a:rPr lang="es-EC" sz="2000" i="1">
                            <a:solidFill>
                              <a:schemeClr val="tx1"/>
                            </a:solidFill>
                            <a:latin typeface="Cambria Math"/>
                          </a:rPr>
                          <m:t>𝑚𝑖𝑛</m:t>
                        </m:r>
                      </m:sub>
                    </m:sSub>
                    <m:r>
                      <a:rPr lang="es-EC" sz="2000" i="1">
                        <a:solidFill>
                          <a:schemeClr val="tx1"/>
                        </a:solidFill>
                        <a:latin typeface="Cambria Math"/>
                      </a:rPr>
                      <m:t>=9,5 </m:t>
                    </m:r>
                    <m:r>
                      <a:rPr lang="es-EC" sz="2000" i="1">
                        <a:solidFill>
                          <a:schemeClr val="tx1"/>
                        </a:solidFill>
                        <a:latin typeface="Cambria Math"/>
                      </a:rPr>
                      <m:t>𝑀𝑃𝑎𝑠</m:t>
                    </m:r>
                  </m:oMath>
                </a14:m>
                <a:endParaRPr lang="es-EC" sz="2000" dirty="0">
                  <a:solidFill>
                    <a:schemeClr val="tx1"/>
                  </a:solidFill>
                </a:endParaRPr>
              </a:p>
              <a:p>
                <a:pPr lvl="0"/>
                <a14:m>
                  <m:oMath xmlns:m="http://schemas.openxmlformats.org/officeDocument/2006/math">
                    <m:sSub>
                      <m:sSubPr>
                        <m:ctrlPr>
                          <a:rPr lang="es-EC" sz="2000" i="1">
                            <a:latin typeface="Cambria Math"/>
                          </a:rPr>
                        </m:ctrlPr>
                      </m:sSubPr>
                      <m:e>
                        <m:r>
                          <a:rPr lang="es-EC" sz="2000" i="1">
                            <a:latin typeface="Cambria Math"/>
                          </a:rPr>
                          <m:t>𝑆</m:t>
                        </m:r>
                      </m:e>
                      <m:sub>
                        <m:r>
                          <a:rPr lang="es-EC" sz="2000" i="1">
                            <a:latin typeface="Cambria Math"/>
                          </a:rPr>
                          <m:t>𝑢𝑡</m:t>
                        </m:r>
                        <m:r>
                          <a:rPr lang="es-EC" sz="2000" i="1">
                            <a:latin typeface="Cambria Math"/>
                          </a:rPr>
                          <m:t>−</m:t>
                        </m:r>
                        <m:r>
                          <a:rPr lang="es-EC" sz="2000" i="1">
                            <a:latin typeface="Cambria Math"/>
                          </a:rPr>
                          <m:t>𝑚𝑖𝑛</m:t>
                        </m:r>
                      </m:sub>
                    </m:sSub>
                    <m:r>
                      <a:rPr lang="es-EC" sz="2000" i="1">
                        <a:latin typeface="Cambria Math"/>
                      </a:rPr>
                      <m:t>=13,9 </m:t>
                    </m:r>
                    <m:r>
                      <a:rPr lang="es-EC" sz="2000" i="1">
                        <a:latin typeface="Cambria Math"/>
                      </a:rPr>
                      <m:t>𝑀𝑃𝑎𝑠</m:t>
                    </m:r>
                  </m:oMath>
                </a14:m>
                <a:endParaRPr lang="es-EC" sz="2000" dirty="0"/>
              </a:p>
              <a:p>
                <a:pPr lvl="0"/>
                <a14:m>
                  <m:oMath xmlns:m="http://schemas.openxmlformats.org/officeDocument/2006/math">
                    <m:r>
                      <a:rPr lang="es-EC" sz="2000" i="1">
                        <a:latin typeface="Cambria Math"/>
                      </a:rPr>
                      <m:t>𝐴𝑟𝑒𝑎</m:t>
                    </m:r>
                    <m:r>
                      <a:rPr lang="es-EC" sz="2000" i="1">
                        <a:latin typeface="Cambria Math"/>
                      </a:rPr>
                      <m:t>=569,4144 </m:t>
                    </m:r>
                    <m:sSup>
                      <m:sSupPr>
                        <m:ctrlPr>
                          <a:rPr lang="es-EC" sz="2000" i="1">
                            <a:latin typeface="Cambria Math"/>
                          </a:rPr>
                        </m:ctrlPr>
                      </m:sSupPr>
                      <m:e>
                        <m:r>
                          <a:rPr lang="es-EC" sz="2000" i="1">
                            <a:latin typeface="Cambria Math"/>
                          </a:rPr>
                          <m:t>𝑚𝑚</m:t>
                        </m:r>
                      </m:e>
                      <m:sup>
                        <m:r>
                          <a:rPr lang="es-EC" sz="2000" i="1">
                            <a:latin typeface="Cambria Math"/>
                          </a:rPr>
                          <m:t>2</m:t>
                        </m:r>
                      </m:sup>
                    </m:sSup>
                  </m:oMath>
                </a14:m>
                <a:endParaRPr lang="es-EC" sz="2000" dirty="0"/>
              </a:p>
              <a:p>
                <a:pPr lvl="0"/>
                <a14:m>
                  <m:oMath xmlns:m="http://schemas.openxmlformats.org/officeDocument/2006/math">
                    <m:sSub>
                      <m:sSubPr>
                        <m:ctrlPr>
                          <a:rPr lang="es-EC" sz="2000" i="1">
                            <a:latin typeface="Cambria Math"/>
                          </a:rPr>
                        </m:ctrlPr>
                      </m:sSubPr>
                      <m:e>
                        <m:r>
                          <a:rPr lang="es-EC" sz="2000" i="1">
                            <a:latin typeface="Cambria Math"/>
                          </a:rPr>
                          <m:t>𝐼</m:t>
                        </m:r>
                      </m:e>
                      <m:sub>
                        <m:r>
                          <a:rPr lang="es-EC" sz="2000" i="1">
                            <a:latin typeface="Cambria Math"/>
                          </a:rPr>
                          <m:t>𝑥</m:t>
                        </m:r>
                      </m:sub>
                    </m:sSub>
                    <m:r>
                      <a:rPr lang="es-EC" sz="2000" i="1">
                        <a:latin typeface="Cambria Math"/>
                      </a:rPr>
                      <m:t>=215244,13 </m:t>
                    </m:r>
                    <m:sSup>
                      <m:sSupPr>
                        <m:ctrlPr>
                          <a:rPr lang="es-EC" sz="2000" i="1">
                            <a:latin typeface="Cambria Math"/>
                          </a:rPr>
                        </m:ctrlPr>
                      </m:sSupPr>
                      <m:e>
                        <m:r>
                          <a:rPr lang="es-EC" sz="2000" i="1">
                            <a:latin typeface="Cambria Math"/>
                          </a:rPr>
                          <m:t>𝑚𝑚</m:t>
                        </m:r>
                      </m:e>
                      <m:sup>
                        <m:r>
                          <a:rPr lang="es-EC" sz="2000" i="1">
                            <a:latin typeface="Cambria Math"/>
                          </a:rPr>
                          <m:t>4</m:t>
                        </m:r>
                      </m:sup>
                    </m:sSup>
                    <m:r>
                      <a:rPr lang="es-EC" sz="2000" i="1">
                        <a:latin typeface="Cambria Math"/>
                      </a:rPr>
                      <m:t> </m:t>
                    </m:r>
                  </m:oMath>
                </a14:m>
                <a:endParaRPr lang="es-EC" sz="2000" dirty="0"/>
              </a:p>
              <a:p>
                <a:pPr lvl="0"/>
                <a14:m>
                  <m:oMath xmlns:m="http://schemas.openxmlformats.org/officeDocument/2006/math">
                    <m:sSub>
                      <m:sSubPr>
                        <m:ctrlPr>
                          <a:rPr lang="es-EC" sz="2000" i="1">
                            <a:latin typeface="Cambria Math"/>
                          </a:rPr>
                        </m:ctrlPr>
                      </m:sSubPr>
                      <m:e>
                        <m:r>
                          <a:rPr lang="es-EC" sz="2000" i="1">
                            <a:latin typeface="Cambria Math"/>
                          </a:rPr>
                          <m:t>𝐼</m:t>
                        </m:r>
                      </m:e>
                      <m:sub>
                        <m:r>
                          <a:rPr lang="es-EC" sz="2000" i="1">
                            <a:latin typeface="Cambria Math"/>
                          </a:rPr>
                          <m:t>𝑦</m:t>
                        </m:r>
                      </m:sub>
                    </m:sSub>
                    <m:r>
                      <a:rPr lang="es-EC" sz="2000" i="1">
                        <a:latin typeface="Cambria Math"/>
                      </a:rPr>
                      <m:t>=67646,23 </m:t>
                    </m:r>
                    <m:sSup>
                      <m:sSupPr>
                        <m:ctrlPr>
                          <a:rPr lang="es-EC" sz="2000" i="1">
                            <a:latin typeface="Cambria Math"/>
                          </a:rPr>
                        </m:ctrlPr>
                      </m:sSupPr>
                      <m:e>
                        <m:r>
                          <a:rPr lang="es-EC" sz="2000" i="1">
                            <a:latin typeface="Cambria Math"/>
                          </a:rPr>
                          <m:t>𝑚𝑚</m:t>
                        </m:r>
                      </m:e>
                      <m:sup>
                        <m:r>
                          <a:rPr lang="es-EC" sz="2000" i="1">
                            <a:latin typeface="Cambria Math"/>
                          </a:rPr>
                          <m:t>4</m:t>
                        </m:r>
                      </m:sup>
                    </m:sSup>
                    <m:r>
                      <a:rPr lang="es-EC" sz="2000" i="1">
                        <a:latin typeface="Cambria Math"/>
                      </a:rPr>
                      <m:t> </m:t>
                    </m:r>
                  </m:oMath>
                </a14:m>
                <a:endParaRPr lang="es-EC" sz="2000" dirty="0"/>
              </a:p>
              <a:p>
                <a:pPr lvl="0"/>
                <a14:m>
                  <m:oMath xmlns:m="http://schemas.openxmlformats.org/officeDocument/2006/math">
                    <m:r>
                      <a:rPr lang="es-EC" sz="2000" i="1">
                        <a:latin typeface="Cambria Math"/>
                      </a:rPr>
                      <m:t>𝐽</m:t>
                    </m:r>
                    <m:r>
                      <a:rPr lang="es-EC" sz="2000" i="1">
                        <a:latin typeface="Cambria Math"/>
                      </a:rPr>
                      <m:t>=</m:t>
                    </m:r>
                    <m:sSub>
                      <m:sSubPr>
                        <m:ctrlPr>
                          <a:rPr lang="es-EC" sz="2000" i="1">
                            <a:latin typeface="Cambria Math"/>
                          </a:rPr>
                        </m:ctrlPr>
                      </m:sSubPr>
                      <m:e>
                        <m:r>
                          <a:rPr lang="es-EC" sz="2000" i="1">
                            <a:latin typeface="Cambria Math"/>
                          </a:rPr>
                          <m:t>𝐼</m:t>
                        </m:r>
                      </m:e>
                      <m:sub>
                        <m:r>
                          <a:rPr lang="es-EC" sz="2000" i="1">
                            <a:latin typeface="Cambria Math"/>
                          </a:rPr>
                          <m:t>𝑥</m:t>
                        </m:r>
                      </m:sub>
                    </m:sSub>
                    <m:r>
                      <a:rPr lang="es-EC" sz="2000" i="1">
                        <a:latin typeface="Cambria Math"/>
                      </a:rPr>
                      <m:t>+</m:t>
                    </m:r>
                    <m:sSub>
                      <m:sSubPr>
                        <m:ctrlPr>
                          <a:rPr lang="es-EC" sz="2000" i="1">
                            <a:latin typeface="Cambria Math"/>
                          </a:rPr>
                        </m:ctrlPr>
                      </m:sSubPr>
                      <m:e>
                        <m:r>
                          <a:rPr lang="es-EC" sz="2000" i="1">
                            <a:latin typeface="Cambria Math"/>
                          </a:rPr>
                          <m:t>𝐼</m:t>
                        </m:r>
                      </m:e>
                      <m:sub>
                        <m:r>
                          <a:rPr lang="es-EC" sz="2000" i="1">
                            <a:latin typeface="Cambria Math"/>
                          </a:rPr>
                          <m:t>𝑦</m:t>
                        </m:r>
                      </m:sub>
                    </m:sSub>
                    <m:r>
                      <a:rPr lang="es-EC" sz="2000" i="1">
                        <a:latin typeface="Cambria Math"/>
                      </a:rPr>
                      <m:t>=282890,36</m:t>
                    </m:r>
                    <m:sSup>
                      <m:sSupPr>
                        <m:ctrlPr>
                          <a:rPr lang="es-EC" sz="2000" i="1">
                            <a:latin typeface="Cambria Math"/>
                          </a:rPr>
                        </m:ctrlPr>
                      </m:sSupPr>
                      <m:e>
                        <m:r>
                          <a:rPr lang="es-EC" sz="2000" i="1">
                            <a:latin typeface="Cambria Math"/>
                          </a:rPr>
                          <m:t> </m:t>
                        </m:r>
                        <m:r>
                          <a:rPr lang="es-EC" sz="2000" i="1">
                            <a:latin typeface="Cambria Math"/>
                          </a:rPr>
                          <m:t>𝑚𝑚</m:t>
                        </m:r>
                      </m:e>
                      <m:sup>
                        <m:r>
                          <a:rPr lang="es-EC" sz="2000" i="1">
                            <a:latin typeface="Cambria Math"/>
                          </a:rPr>
                          <m:t>4</m:t>
                        </m:r>
                      </m:sup>
                    </m:sSup>
                  </m:oMath>
                </a14:m>
                <a:endParaRPr lang="es-EC" sz="2000" dirty="0"/>
              </a:p>
              <a:p>
                <a:pPr lvl="0"/>
                <a:endParaRPr lang="es-EC" sz="2000" dirty="0"/>
              </a:p>
              <a:p>
                <a:endParaRPr lang="es-EC" sz="20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5053445" y="2246014"/>
                <a:ext cx="3767027" cy="4351338"/>
              </a:xfrm>
              <a:blipFill rotWithShape="1">
                <a:blip r:embed="rId2"/>
                <a:stretch>
                  <a:fillRect l="-1780" t="-700" r="-162"/>
                </a:stretch>
              </a:blipFill>
            </p:spPr>
            <p:txBody>
              <a:bodyPr/>
              <a:lstStyle/>
              <a:p>
                <a:r>
                  <a:rPr lang="es-EC">
                    <a:noFill/>
                  </a:rPr>
                  <a:t> </a:t>
                </a:r>
              </a:p>
            </p:txBody>
          </p:sp>
        </mc:Fallback>
      </mc:AlternateContent>
      <p:pic>
        <p:nvPicPr>
          <p:cNvPr id="4" name="Imagen 3"/>
          <p:cNvPicPr/>
          <p:nvPr/>
        </p:nvPicPr>
        <p:blipFill rotWithShape="1">
          <a:blip r:embed="rId3"/>
          <a:srcRect l="48090" t="18313" r="9505" b="13739"/>
          <a:stretch/>
        </p:blipFill>
        <p:spPr bwMode="auto">
          <a:xfrm>
            <a:off x="323528" y="1904402"/>
            <a:ext cx="4608512" cy="40448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5682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315416"/>
            <a:ext cx="8191822" cy="1325563"/>
          </a:xfrm>
        </p:spPr>
        <p:txBody>
          <a:bodyPr>
            <a:normAutofit fontScale="90000"/>
          </a:bodyPr>
          <a:lstStyle/>
          <a:p>
            <a:pPr algn="ctr"/>
            <a:r>
              <a:rPr lang="es-EC" dirty="0" smtClean="0"/>
              <a:t>DETERMINACIÓN DE CARGAS EJE X</a:t>
            </a:r>
            <a:endParaRPr lang="es-EC" dirty="0"/>
          </a:p>
        </p:txBody>
      </p:sp>
      <p:sp>
        <p:nvSpPr>
          <p:cNvPr id="4" name="Marcador de contenido 3"/>
          <p:cNvSpPr>
            <a:spLocks noGrp="1"/>
          </p:cNvSpPr>
          <p:nvPr>
            <p:ph sz="half" idx="2"/>
          </p:nvPr>
        </p:nvSpPr>
        <p:spPr>
          <a:xfrm>
            <a:off x="645740" y="6026924"/>
            <a:ext cx="7886700" cy="642436"/>
          </a:xfrm>
        </p:spPr>
        <p:txBody>
          <a:bodyPr>
            <a:noAutofit/>
          </a:bodyPr>
          <a:lstStyle/>
          <a:p>
            <a:pPr marL="0" indent="0" algn="just">
              <a:buNone/>
            </a:pPr>
            <a:r>
              <a:rPr lang="es-EC" sz="2000" dirty="0" smtClean="0"/>
              <a:t>La viga tiene una longitud de 428mm.La </a:t>
            </a:r>
            <a:r>
              <a:rPr lang="es-EC" sz="2000" dirty="0"/>
              <a:t>fuerza F </a:t>
            </a:r>
            <a:r>
              <a:rPr lang="es-EC" sz="2000" dirty="0" smtClean="0"/>
              <a:t>es de 43,93N. </a:t>
            </a:r>
            <a:r>
              <a:rPr lang="es-EC" sz="2000" dirty="0"/>
              <a:t>El momento cortante por torsión T  </a:t>
            </a:r>
            <a:r>
              <a:rPr lang="es-EC" sz="2000" dirty="0" smtClean="0"/>
              <a:t>es </a:t>
            </a:r>
            <a:r>
              <a:rPr lang="es-EC" sz="2000" dirty="0"/>
              <a:t>de 5588,335 N.mm. </a:t>
            </a:r>
          </a:p>
        </p:txBody>
      </p:sp>
      <p:pic>
        <p:nvPicPr>
          <p:cNvPr id="5" name="Imagen 4"/>
          <p:cNvPicPr>
            <a:picLocks noChangeAspect="1"/>
          </p:cNvPicPr>
          <p:nvPr/>
        </p:nvPicPr>
        <p:blipFill>
          <a:blip r:embed="rId2"/>
          <a:stretch>
            <a:fillRect/>
          </a:stretch>
        </p:blipFill>
        <p:spPr>
          <a:xfrm>
            <a:off x="1331640" y="1124891"/>
            <a:ext cx="6392857" cy="4752381"/>
          </a:xfrm>
          <a:prstGeom prst="rect">
            <a:avLst/>
          </a:prstGeom>
        </p:spPr>
      </p:pic>
    </p:spTree>
    <p:extLst>
      <p:ext uri="{BB962C8B-B14F-4D97-AF65-F5344CB8AC3E}">
        <p14:creationId xmlns:p14="http://schemas.microsoft.com/office/powerpoint/2010/main" val="21994508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rotWithShape="1">
          <a:blip r:embed="rId2"/>
          <a:srcRect l="25400" t="29923" r="56671" b="22819"/>
          <a:stretch/>
        </p:blipFill>
        <p:spPr bwMode="auto">
          <a:xfrm>
            <a:off x="323528" y="1772816"/>
            <a:ext cx="3096344" cy="4248472"/>
          </a:xfrm>
          <a:prstGeom prst="rect">
            <a:avLst/>
          </a:prstGeom>
          <a:ln>
            <a:noFill/>
          </a:ln>
          <a:extLst>
            <a:ext uri="{53640926-AAD7-44D8-BBD7-CCE9431645EC}">
              <a14:shadowObscured xmlns:a14="http://schemas.microsoft.com/office/drawing/2010/main"/>
            </a:ext>
          </a:extLst>
        </p:spPr>
      </p:pic>
      <p:sp>
        <p:nvSpPr>
          <p:cNvPr id="5" name="Título 1"/>
          <p:cNvSpPr>
            <a:spLocks noGrp="1"/>
          </p:cNvSpPr>
          <p:nvPr>
            <p:ph type="title"/>
          </p:nvPr>
        </p:nvSpPr>
        <p:spPr>
          <a:xfrm>
            <a:off x="457201" y="-18256"/>
            <a:ext cx="8229600" cy="1143000"/>
          </a:xfrm>
        </p:spPr>
        <p:txBody>
          <a:bodyPr>
            <a:normAutofit fontScale="90000"/>
          </a:bodyPr>
          <a:lstStyle/>
          <a:p>
            <a:pPr algn="ctr"/>
            <a:r>
              <a:rPr lang="es-EC" dirty="0" smtClean="0"/>
              <a:t>DETERMINACIÓN DE CARGAS EJE X</a:t>
            </a:r>
            <a:endParaRPr lang="es-EC" dirty="0"/>
          </a:p>
        </p:txBody>
      </p:sp>
      <mc:AlternateContent xmlns:mc="http://schemas.openxmlformats.org/markup-compatibility/2006" xmlns:a14="http://schemas.microsoft.com/office/drawing/2010/main">
        <mc:Choice Requires="a14">
          <p:sp>
            <p:nvSpPr>
              <p:cNvPr id="6" name="Marcador de contenido 2"/>
              <p:cNvSpPr txBox="1">
                <a:spLocks/>
              </p:cNvSpPr>
              <p:nvPr/>
            </p:nvSpPr>
            <p:spPr>
              <a:xfrm>
                <a:off x="3491880" y="1556792"/>
                <a:ext cx="5472608" cy="5040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s-EC" sz="1800" i="1" smtClean="0">
                              <a:latin typeface="Cambria Math"/>
                            </a:rPr>
                          </m:ctrlPr>
                        </m:sSubPr>
                        <m:e>
                          <m:r>
                            <a:rPr lang="es-EC" sz="1800" i="1">
                              <a:latin typeface="Cambria Math"/>
                            </a:rPr>
                            <m:t>𝑀</m:t>
                          </m:r>
                        </m:e>
                        <m:sub>
                          <m:r>
                            <a:rPr lang="es-EC" sz="1800" i="1">
                              <a:latin typeface="Cambria Math"/>
                            </a:rPr>
                            <m:t>1</m:t>
                          </m:r>
                        </m:sub>
                      </m:sSub>
                      <m:r>
                        <a:rPr lang="es-EC" sz="1800" i="1">
                          <a:latin typeface="Cambria Math"/>
                        </a:rPr>
                        <m:t>=</m:t>
                      </m:r>
                      <m:f>
                        <m:fPr>
                          <m:ctrlPr>
                            <a:rPr lang="es-EC" sz="1800" i="1">
                              <a:latin typeface="Cambria Math"/>
                            </a:rPr>
                          </m:ctrlPr>
                        </m:fPr>
                        <m:num>
                          <m:r>
                            <a:rPr lang="es-EC" sz="1800" i="1">
                              <a:latin typeface="Cambria Math"/>
                            </a:rPr>
                            <m:t>𝐹</m:t>
                          </m:r>
                          <m:r>
                            <a:rPr lang="es-EC" sz="1800" i="1">
                              <a:latin typeface="Cambria Math"/>
                            </a:rPr>
                            <m:t>∗</m:t>
                          </m:r>
                          <m:r>
                            <a:rPr lang="es-EC" sz="1800" i="1">
                              <a:latin typeface="Cambria Math"/>
                            </a:rPr>
                            <m:t>𝑎</m:t>
                          </m:r>
                          <m:r>
                            <a:rPr lang="es-EC" sz="1800" i="1">
                              <a:latin typeface="Cambria Math"/>
                            </a:rPr>
                            <m:t>∗</m:t>
                          </m:r>
                          <m:sSup>
                            <m:sSupPr>
                              <m:ctrlPr>
                                <a:rPr lang="es-EC" sz="1800" i="1">
                                  <a:latin typeface="Cambria Math"/>
                                </a:rPr>
                              </m:ctrlPr>
                            </m:sSupPr>
                            <m:e>
                              <m:r>
                                <a:rPr lang="es-EC" sz="1800" i="1">
                                  <a:latin typeface="Cambria Math"/>
                                </a:rPr>
                                <m:t>𝑏</m:t>
                              </m:r>
                            </m:e>
                            <m:sup>
                              <m:r>
                                <a:rPr lang="es-EC" sz="1800" i="1">
                                  <a:latin typeface="Cambria Math"/>
                                </a:rPr>
                                <m:t>2</m:t>
                              </m:r>
                            </m:sup>
                          </m:sSup>
                        </m:num>
                        <m:den>
                          <m:sSup>
                            <m:sSupPr>
                              <m:ctrlPr>
                                <a:rPr lang="es-EC" sz="1800" i="1">
                                  <a:latin typeface="Cambria Math"/>
                                </a:rPr>
                              </m:ctrlPr>
                            </m:sSupPr>
                            <m:e>
                              <m:r>
                                <a:rPr lang="es-EC" sz="1800" i="1">
                                  <a:latin typeface="Cambria Math"/>
                                </a:rPr>
                                <m:t>𝑙</m:t>
                              </m:r>
                            </m:e>
                            <m:sup>
                              <m:r>
                                <a:rPr lang="es-EC" sz="1800" i="1">
                                  <a:latin typeface="Cambria Math"/>
                                </a:rPr>
                                <m:t>2</m:t>
                              </m:r>
                            </m:sup>
                          </m:sSup>
                        </m:den>
                      </m:f>
                    </m:oMath>
                  </m:oMathPara>
                </a14:m>
                <a:endParaRPr lang="es-EC" sz="1800" dirty="0" smtClean="0"/>
              </a:p>
              <a:p>
                <a:pPr marL="0" indent="0">
                  <a:buNone/>
                </a:pPr>
                <a:endParaRPr lang="es-EC" sz="1800" dirty="0"/>
              </a:p>
              <a:p>
                <a14:m>
                  <m:oMath xmlns:m="http://schemas.openxmlformats.org/officeDocument/2006/math">
                    <m:r>
                      <m:rPr>
                        <m:nor/>
                      </m:rPr>
                      <a:rPr lang="es-EC" sz="1600"/>
                      <m:t>"</m:t>
                    </m:r>
                    <m:r>
                      <m:rPr>
                        <m:nor/>
                      </m:rPr>
                      <a:rPr lang="es-EC" sz="1600"/>
                      <m:t>M</m:t>
                    </m:r>
                    <m:r>
                      <m:rPr>
                        <m:nor/>
                      </m:rPr>
                      <a:rPr lang="es-EC" sz="1600"/>
                      <m:t>1" </m:t>
                    </m:r>
                    <m:r>
                      <a:rPr lang="es-EC" sz="1600" i="1">
                        <a:latin typeface="Cambria Math"/>
                      </a:rPr>
                      <m:t>𝑒𝑠</m:t>
                    </m:r>
                    <m:r>
                      <a:rPr lang="es-EC" sz="1600" i="1">
                        <a:latin typeface="Cambria Math"/>
                      </a:rPr>
                      <m:t> </m:t>
                    </m:r>
                    <m:r>
                      <a:rPr lang="es-EC" sz="1600" i="1">
                        <a:latin typeface="Cambria Math"/>
                      </a:rPr>
                      <m:t>𝑚𝑜𝑚𝑜𝑛𝑒𝑡𝑜</m:t>
                    </m:r>
                    <m:r>
                      <a:rPr lang="es-EC" sz="1600" i="1">
                        <a:latin typeface="Cambria Math"/>
                      </a:rPr>
                      <m:t> </m:t>
                    </m:r>
                    <m:r>
                      <a:rPr lang="es-EC" sz="1600" i="1">
                        <a:latin typeface="Cambria Math"/>
                      </a:rPr>
                      <m:t>𝑓𝑙𝑒𝑐𝑡𝑜𝑟</m:t>
                    </m:r>
                    <m:r>
                      <a:rPr lang="es-EC" sz="1600" i="1">
                        <a:latin typeface="Cambria Math"/>
                      </a:rPr>
                      <m:t> </m:t>
                    </m:r>
                    <m:r>
                      <a:rPr lang="es-EC" sz="1600" i="1">
                        <a:latin typeface="Cambria Math"/>
                      </a:rPr>
                      <m:t>𝑒𝑛</m:t>
                    </m:r>
                    <m:r>
                      <a:rPr lang="es-EC" sz="1600" i="1">
                        <a:latin typeface="Cambria Math"/>
                      </a:rPr>
                      <m:t> </m:t>
                    </m:r>
                    <m:r>
                      <a:rPr lang="es-EC" sz="1600" i="1">
                        <a:latin typeface="Cambria Math"/>
                      </a:rPr>
                      <m:t>𝑒𝑙</m:t>
                    </m:r>
                    <m:r>
                      <a:rPr lang="es-EC" sz="1600" i="1">
                        <a:latin typeface="Cambria Math"/>
                      </a:rPr>
                      <m:t> </m:t>
                    </m:r>
                    <m:r>
                      <a:rPr lang="es-EC" sz="1600" i="1">
                        <a:latin typeface="Cambria Math"/>
                      </a:rPr>
                      <m:t>𝑝𝑟𝑖𝑚𝑒𝑟</m:t>
                    </m:r>
                    <m:r>
                      <a:rPr lang="es-EC" sz="1600" i="1">
                        <a:latin typeface="Cambria Math"/>
                      </a:rPr>
                      <m:t> </m:t>
                    </m:r>
                    <m:r>
                      <a:rPr lang="es-EC" sz="1600" i="1">
                        <a:latin typeface="Cambria Math"/>
                      </a:rPr>
                      <m:t>𝑒𝑚𝑝𝑜𝑡𝑟𝑎𝑚𝑖𝑒𝑛𝑡𝑜</m:t>
                    </m:r>
                  </m:oMath>
                </a14:m>
                <a:endParaRPr lang="es-EC" sz="1600" dirty="0"/>
              </a:p>
              <a:p>
                <a14:m>
                  <m:oMath xmlns:m="http://schemas.openxmlformats.org/officeDocument/2006/math">
                    <m:r>
                      <a:rPr lang="es-EC" sz="1600" i="1">
                        <a:latin typeface="Cambria Math"/>
                      </a:rPr>
                      <m:t>"</m:t>
                    </m:r>
                    <m:r>
                      <a:rPr lang="es-EC" sz="1600" i="1">
                        <a:latin typeface="Cambria Math"/>
                      </a:rPr>
                      <m:t>𝐹</m:t>
                    </m:r>
                    <m:r>
                      <a:rPr lang="es-EC" sz="1600" i="1">
                        <a:latin typeface="Cambria Math"/>
                      </a:rPr>
                      <m:t>" </m:t>
                    </m:r>
                    <m:r>
                      <a:rPr lang="es-EC" sz="1600" i="1">
                        <a:latin typeface="Cambria Math"/>
                      </a:rPr>
                      <m:t>𝑒𝑠</m:t>
                    </m:r>
                    <m:r>
                      <a:rPr lang="es-EC" sz="1600" i="1">
                        <a:latin typeface="Cambria Math"/>
                      </a:rPr>
                      <m:t> </m:t>
                    </m:r>
                    <m:r>
                      <a:rPr lang="es-EC" sz="1600" i="1">
                        <a:latin typeface="Cambria Math"/>
                      </a:rPr>
                      <m:t>𝑓𝑢𝑒𝑟𝑧𝑎</m:t>
                    </m:r>
                    <m:r>
                      <a:rPr lang="es-EC" sz="1600" i="1">
                        <a:latin typeface="Cambria Math"/>
                      </a:rPr>
                      <m:t> </m:t>
                    </m:r>
                    <m:r>
                      <a:rPr lang="es-EC" sz="1600" i="1">
                        <a:latin typeface="Cambria Math"/>
                      </a:rPr>
                      <m:t>𝑎𝑝𝑙𝑖𝑐𝑎𝑑𝑎</m:t>
                    </m:r>
                  </m:oMath>
                </a14:m>
                <a:endParaRPr lang="es-EC" sz="1600" dirty="0"/>
              </a:p>
              <a:p>
                <a14:m>
                  <m:oMath xmlns:m="http://schemas.openxmlformats.org/officeDocument/2006/math">
                    <m:r>
                      <a:rPr lang="es-EC" sz="1600" i="1">
                        <a:latin typeface="Cambria Math"/>
                      </a:rPr>
                      <m:t>"</m:t>
                    </m:r>
                    <m:r>
                      <a:rPr lang="es-EC" sz="1600" i="1">
                        <a:latin typeface="Cambria Math"/>
                      </a:rPr>
                      <m:t>𝑎</m:t>
                    </m:r>
                    <m:r>
                      <a:rPr lang="es-EC" sz="1600" i="1">
                        <a:latin typeface="Cambria Math"/>
                      </a:rPr>
                      <m:t>" </m:t>
                    </m:r>
                    <m:r>
                      <a:rPr lang="es-EC" sz="1600" i="1">
                        <a:latin typeface="Cambria Math"/>
                      </a:rPr>
                      <m:t>𝑒𝑠</m:t>
                    </m:r>
                    <m:r>
                      <a:rPr lang="es-EC" sz="1600" i="1">
                        <a:latin typeface="Cambria Math"/>
                      </a:rPr>
                      <m:t> </m:t>
                    </m:r>
                    <m:r>
                      <a:rPr lang="es-EC" sz="1600" i="1">
                        <a:latin typeface="Cambria Math"/>
                      </a:rPr>
                      <m:t>𝑙𝑎</m:t>
                    </m:r>
                    <m:r>
                      <a:rPr lang="es-EC" sz="1600" i="1">
                        <a:latin typeface="Cambria Math"/>
                      </a:rPr>
                      <m:t> </m:t>
                    </m:r>
                    <m:r>
                      <a:rPr lang="es-EC" sz="1600" i="1">
                        <a:latin typeface="Cambria Math"/>
                      </a:rPr>
                      <m:t>𝑑𝑖𝑠𝑡𝑎𝑛𝑐𝑖𝑎</m:t>
                    </m:r>
                    <m:r>
                      <a:rPr lang="es-EC" sz="1600" i="1">
                        <a:latin typeface="Cambria Math"/>
                      </a:rPr>
                      <m:t> </m:t>
                    </m:r>
                    <m:r>
                      <a:rPr lang="es-EC" sz="1600" i="1">
                        <a:latin typeface="Cambria Math"/>
                      </a:rPr>
                      <m:t>𝑑𝑒𝑠𝑑𝑒</m:t>
                    </m:r>
                    <m:r>
                      <a:rPr lang="es-EC" sz="1600" i="1">
                        <a:latin typeface="Cambria Math"/>
                      </a:rPr>
                      <m:t> </m:t>
                    </m:r>
                    <m:r>
                      <a:rPr lang="es-EC" sz="1600" i="1">
                        <a:latin typeface="Cambria Math"/>
                      </a:rPr>
                      <m:t>𝐹</m:t>
                    </m:r>
                    <m:r>
                      <a:rPr lang="es-EC" sz="1600" i="1">
                        <a:latin typeface="Cambria Math"/>
                      </a:rPr>
                      <m:t> </m:t>
                    </m:r>
                    <m:r>
                      <a:rPr lang="es-EC" sz="1600" i="1">
                        <a:latin typeface="Cambria Math"/>
                      </a:rPr>
                      <m:t>𝑎𝑙</m:t>
                    </m:r>
                    <m:r>
                      <a:rPr lang="es-EC" sz="1600" i="1">
                        <a:latin typeface="Cambria Math"/>
                      </a:rPr>
                      <m:t> </m:t>
                    </m:r>
                    <m:r>
                      <a:rPr lang="es-EC" sz="1600" i="1">
                        <a:latin typeface="Cambria Math"/>
                      </a:rPr>
                      <m:t>𝑝𝑟𝑖𝑚𝑒𝑟</m:t>
                    </m:r>
                    <m:r>
                      <a:rPr lang="es-EC" sz="1600" i="1">
                        <a:latin typeface="Cambria Math"/>
                      </a:rPr>
                      <m:t> </m:t>
                    </m:r>
                    <m:r>
                      <a:rPr lang="es-EC" sz="1600" i="1">
                        <a:latin typeface="Cambria Math"/>
                      </a:rPr>
                      <m:t>𝑒𝑚𝑝𝑜𝑡𝑟𝑎𝑚𝑖𝑒𝑛𝑡𝑜</m:t>
                    </m:r>
                  </m:oMath>
                </a14:m>
                <a:endParaRPr lang="es-EC" sz="1600" dirty="0"/>
              </a:p>
              <a:p>
                <a14:m>
                  <m:oMath xmlns:m="http://schemas.openxmlformats.org/officeDocument/2006/math">
                    <m:r>
                      <a:rPr lang="es-EC" sz="1600" i="1">
                        <a:latin typeface="Cambria Math"/>
                      </a:rPr>
                      <m:t>"</m:t>
                    </m:r>
                    <m:r>
                      <a:rPr lang="es-EC" sz="1600" i="1">
                        <a:latin typeface="Cambria Math"/>
                      </a:rPr>
                      <m:t>𝑏</m:t>
                    </m:r>
                    <m:r>
                      <a:rPr lang="es-EC" sz="1600" i="1">
                        <a:latin typeface="Cambria Math"/>
                      </a:rPr>
                      <m:t>" </m:t>
                    </m:r>
                    <m:r>
                      <a:rPr lang="es-EC" sz="1600" i="1">
                        <a:latin typeface="Cambria Math"/>
                      </a:rPr>
                      <m:t>𝑒𝑠</m:t>
                    </m:r>
                    <m:r>
                      <a:rPr lang="es-EC" sz="1600" i="1">
                        <a:latin typeface="Cambria Math"/>
                      </a:rPr>
                      <m:t> </m:t>
                    </m:r>
                    <m:r>
                      <a:rPr lang="es-EC" sz="1600" i="1">
                        <a:latin typeface="Cambria Math"/>
                      </a:rPr>
                      <m:t>𝑙𝑎</m:t>
                    </m:r>
                    <m:r>
                      <a:rPr lang="es-EC" sz="1600" i="1">
                        <a:latin typeface="Cambria Math"/>
                      </a:rPr>
                      <m:t> </m:t>
                    </m:r>
                    <m:r>
                      <a:rPr lang="es-EC" sz="1600" i="1">
                        <a:latin typeface="Cambria Math"/>
                      </a:rPr>
                      <m:t>𝑑𝑖𝑠𝑡𝑎𝑛𝑐𝑖𝑎</m:t>
                    </m:r>
                    <m:r>
                      <a:rPr lang="es-EC" sz="1600" i="1">
                        <a:latin typeface="Cambria Math"/>
                      </a:rPr>
                      <m:t> </m:t>
                    </m:r>
                    <m:r>
                      <a:rPr lang="es-EC" sz="1600" i="1">
                        <a:latin typeface="Cambria Math"/>
                      </a:rPr>
                      <m:t>𝑑𝑒𝑠𝑑𝑒</m:t>
                    </m:r>
                    <m:r>
                      <a:rPr lang="es-EC" sz="1600" i="1">
                        <a:latin typeface="Cambria Math"/>
                      </a:rPr>
                      <m:t> </m:t>
                    </m:r>
                    <m:r>
                      <a:rPr lang="es-EC" sz="1600" i="1">
                        <a:latin typeface="Cambria Math"/>
                      </a:rPr>
                      <m:t>𝐹</m:t>
                    </m:r>
                    <m:r>
                      <a:rPr lang="es-EC" sz="1600" i="1">
                        <a:latin typeface="Cambria Math"/>
                      </a:rPr>
                      <m:t> </m:t>
                    </m:r>
                    <m:r>
                      <a:rPr lang="es-EC" sz="1600" i="1">
                        <a:latin typeface="Cambria Math"/>
                      </a:rPr>
                      <m:t>𝑎𝑙</m:t>
                    </m:r>
                    <m:r>
                      <a:rPr lang="es-EC" sz="1600" i="1">
                        <a:latin typeface="Cambria Math"/>
                      </a:rPr>
                      <m:t> </m:t>
                    </m:r>
                    <m:r>
                      <a:rPr lang="es-EC" sz="1600" i="1">
                        <a:latin typeface="Cambria Math"/>
                      </a:rPr>
                      <m:t>𝑠𝑒𝑔𝑢𝑛𝑑𝑜</m:t>
                    </m:r>
                    <m:r>
                      <a:rPr lang="es-EC" sz="1600" i="1">
                        <a:latin typeface="Cambria Math"/>
                      </a:rPr>
                      <m:t> </m:t>
                    </m:r>
                    <m:r>
                      <a:rPr lang="es-EC" sz="1600" i="1">
                        <a:latin typeface="Cambria Math"/>
                      </a:rPr>
                      <m:t>𝑒𝑚𝑝𝑜𝑡𝑟𝑎𝑚𝑖𝑒𝑛𝑡𝑜</m:t>
                    </m:r>
                  </m:oMath>
                </a14:m>
                <a:endParaRPr lang="es-EC" sz="1600" dirty="0"/>
              </a:p>
              <a:p>
                <a14:m>
                  <m:oMath xmlns:m="http://schemas.openxmlformats.org/officeDocument/2006/math">
                    <m:r>
                      <a:rPr lang="es-EC" sz="1600" i="1">
                        <a:latin typeface="Cambria Math"/>
                      </a:rPr>
                      <m:t>"</m:t>
                    </m:r>
                    <m:r>
                      <a:rPr lang="es-EC" sz="1600" i="1">
                        <a:latin typeface="Cambria Math"/>
                      </a:rPr>
                      <m:t>𝑙</m:t>
                    </m:r>
                    <m:r>
                      <a:rPr lang="es-EC" sz="1600" i="1">
                        <a:latin typeface="Cambria Math"/>
                      </a:rPr>
                      <m:t>"  </m:t>
                    </m:r>
                    <m:r>
                      <a:rPr lang="es-EC" sz="1600" i="1">
                        <a:latin typeface="Cambria Math"/>
                      </a:rPr>
                      <m:t>𝑙𝑎</m:t>
                    </m:r>
                    <m:r>
                      <a:rPr lang="es-EC" sz="1600" i="1">
                        <a:latin typeface="Cambria Math"/>
                      </a:rPr>
                      <m:t> </m:t>
                    </m:r>
                    <m:r>
                      <a:rPr lang="es-EC" sz="1600" i="1">
                        <a:latin typeface="Cambria Math"/>
                      </a:rPr>
                      <m:t>𝑑𝑖𝑠𝑡𝑎𝑛𝑐𝑖𝑎</m:t>
                    </m:r>
                    <m:r>
                      <a:rPr lang="es-EC" sz="1600" i="1">
                        <a:latin typeface="Cambria Math"/>
                      </a:rPr>
                      <m:t> </m:t>
                    </m:r>
                    <m:r>
                      <a:rPr lang="es-EC" sz="1600" i="1">
                        <a:latin typeface="Cambria Math"/>
                      </a:rPr>
                      <m:t>𝑡𝑜𝑡𝑎𝑙</m:t>
                    </m:r>
                    <m:r>
                      <a:rPr lang="es-EC" sz="1600" i="1">
                        <a:latin typeface="Cambria Math"/>
                      </a:rPr>
                      <m:t> </m:t>
                    </m:r>
                    <m:r>
                      <a:rPr lang="es-EC" sz="1600" i="1">
                        <a:latin typeface="Cambria Math"/>
                      </a:rPr>
                      <m:t>𝑑𝑒</m:t>
                    </m:r>
                    <m:r>
                      <a:rPr lang="es-EC" sz="1600" i="1">
                        <a:latin typeface="Cambria Math"/>
                      </a:rPr>
                      <m:t> </m:t>
                    </m:r>
                    <m:r>
                      <a:rPr lang="es-EC" sz="1600" i="1">
                        <a:latin typeface="Cambria Math"/>
                      </a:rPr>
                      <m:t>𝑙𝑎</m:t>
                    </m:r>
                    <m:r>
                      <a:rPr lang="es-EC" sz="1600" i="1">
                        <a:latin typeface="Cambria Math"/>
                      </a:rPr>
                      <m:t> </m:t>
                    </m:r>
                    <m:r>
                      <a:rPr lang="es-EC" sz="1600" i="1">
                        <a:latin typeface="Cambria Math"/>
                      </a:rPr>
                      <m:t>𝑣𝑖𝑔𝑎</m:t>
                    </m:r>
                  </m:oMath>
                </a14:m>
                <a:endParaRPr lang="es-EC" sz="1600" dirty="0"/>
              </a:p>
              <a:p>
                <a:endParaRPr lang="es-EC" sz="1800" dirty="0" smtClean="0"/>
              </a:p>
              <a:p>
                <a:pPr marL="0" indent="0">
                  <a:buNone/>
                </a:pPr>
                <a:r>
                  <a:rPr lang="es-EC" sz="1800" dirty="0" smtClean="0"/>
                  <a:t>Al </a:t>
                </a:r>
                <a:r>
                  <a:rPr lang="es-EC" sz="1800" dirty="0"/>
                  <a:t>optimizar la </a:t>
                </a:r>
                <a:r>
                  <a:rPr lang="es-EC" sz="1800" dirty="0" smtClean="0"/>
                  <a:t>Ecuación tenemos que</a:t>
                </a:r>
              </a:p>
              <a:p>
                <a:pPr marL="0" indent="0">
                  <a:buNone/>
                </a:pPr>
                <a:endParaRPr lang="es-EC" sz="1800" dirty="0" smtClean="0"/>
              </a:p>
              <a:p>
                <a:pPr marL="0" indent="0">
                  <a:buNone/>
                </a:pPr>
                <a14:m>
                  <m:oMathPara xmlns:m="http://schemas.openxmlformats.org/officeDocument/2006/math">
                    <m:oMathParaPr>
                      <m:jc m:val="centerGroup"/>
                    </m:oMathParaPr>
                    <m:oMath xmlns:m="http://schemas.openxmlformats.org/officeDocument/2006/math">
                      <m:r>
                        <a:rPr lang="es-EC" sz="1800" i="1">
                          <a:latin typeface="Cambria Math"/>
                        </a:rPr>
                        <m:t>𝑎</m:t>
                      </m:r>
                      <m:r>
                        <a:rPr lang="es-EC" sz="1800" i="1">
                          <a:latin typeface="Cambria Math"/>
                        </a:rPr>
                        <m:t>=</m:t>
                      </m:r>
                      <m:f>
                        <m:fPr>
                          <m:ctrlPr>
                            <a:rPr lang="es-EC" sz="1800" i="1">
                              <a:latin typeface="Cambria Math"/>
                            </a:rPr>
                          </m:ctrlPr>
                        </m:fPr>
                        <m:num>
                          <m:r>
                            <a:rPr lang="es-EC" sz="1800" i="1">
                              <a:latin typeface="Cambria Math"/>
                            </a:rPr>
                            <m:t>2</m:t>
                          </m:r>
                          <m:r>
                            <a:rPr lang="es-EC" sz="1800" i="1">
                              <a:latin typeface="Cambria Math"/>
                            </a:rPr>
                            <m:t>𝑙</m:t>
                          </m:r>
                          <m:r>
                            <a:rPr lang="es-EC" sz="1800" i="1">
                              <a:latin typeface="Cambria Math"/>
                            </a:rPr>
                            <m:t>±</m:t>
                          </m:r>
                          <m:r>
                            <a:rPr lang="es-EC" sz="1800" i="1">
                              <a:latin typeface="Cambria Math"/>
                            </a:rPr>
                            <m:t>𝑙</m:t>
                          </m:r>
                        </m:num>
                        <m:den>
                          <m:r>
                            <a:rPr lang="es-EC" sz="1800" i="1">
                              <a:latin typeface="Cambria Math"/>
                            </a:rPr>
                            <m:t>3</m:t>
                          </m:r>
                        </m:den>
                      </m:f>
                      <m:r>
                        <a:rPr lang="es-EC" sz="1800" i="1">
                          <a:latin typeface="Cambria Math"/>
                        </a:rPr>
                        <m:t>=</m:t>
                      </m:r>
                      <m:d>
                        <m:dPr>
                          <m:begChr m:val="{"/>
                          <m:endChr m:val="}"/>
                          <m:ctrlPr>
                            <a:rPr lang="es-EC" sz="1800" i="1">
                              <a:latin typeface="Cambria Math"/>
                            </a:rPr>
                          </m:ctrlPr>
                        </m:dPr>
                        <m:e>
                          <m:m>
                            <m:mPr>
                              <m:mcs>
                                <m:mc>
                                  <m:mcPr>
                                    <m:count m:val="1"/>
                                    <m:mcJc m:val="center"/>
                                  </m:mcPr>
                                </m:mc>
                              </m:mcs>
                              <m:ctrlPr>
                                <a:rPr lang="es-EC" sz="1800" i="1">
                                  <a:latin typeface="Cambria Math"/>
                                </a:rPr>
                              </m:ctrlPr>
                            </m:mPr>
                            <m:mr>
                              <m:e>
                                <m:sSub>
                                  <m:sSubPr>
                                    <m:ctrlPr>
                                      <a:rPr lang="es-EC" sz="1800" i="1">
                                        <a:latin typeface="Cambria Math"/>
                                      </a:rPr>
                                    </m:ctrlPr>
                                  </m:sSubPr>
                                  <m:e>
                                    <m:r>
                                      <a:rPr lang="es-EC" sz="1800" i="1">
                                        <a:latin typeface="Cambria Math"/>
                                      </a:rPr>
                                      <m:t>𝑎</m:t>
                                    </m:r>
                                  </m:e>
                                  <m:sub>
                                    <m:r>
                                      <a:rPr lang="es-EC" sz="1800" i="1">
                                        <a:latin typeface="Cambria Math"/>
                                      </a:rPr>
                                      <m:t>1</m:t>
                                    </m:r>
                                  </m:sub>
                                </m:sSub>
                                <m:r>
                                  <a:rPr lang="es-EC" sz="1800" i="1">
                                    <a:latin typeface="Cambria Math"/>
                                  </a:rPr>
                                  <m:t>=146,66→</m:t>
                                </m:r>
                                <m:sSub>
                                  <m:sSubPr>
                                    <m:ctrlPr>
                                      <a:rPr lang="es-EC" sz="1800" i="1">
                                        <a:latin typeface="Cambria Math"/>
                                      </a:rPr>
                                    </m:ctrlPr>
                                  </m:sSubPr>
                                  <m:e>
                                    <m:r>
                                      <a:rPr lang="es-EC" sz="1800" i="1">
                                        <a:latin typeface="Cambria Math"/>
                                      </a:rPr>
                                      <m:t>𝑀</m:t>
                                    </m:r>
                                  </m:e>
                                  <m:sub>
                                    <m:r>
                                      <a:rPr lang="es-EC" sz="1800" i="1">
                                        <a:latin typeface="Cambria Math"/>
                                      </a:rPr>
                                      <m:t>1</m:t>
                                    </m:r>
                                  </m:sub>
                                </m:sSub>
                                <m:r>
                                  <a:rPr lang="es-EC" sz="1800" i="1">
                                    <a:latin typeface="Cambria Math"/>
                                  </a:rPr>
                                  <m:t> </m:t>
                                </m:r>
                                <m:r>
                                  <a:rPr lang="es-EC" sz="1800" i="1">
                                    <a:latin typeface="Cambria Math"/>
                                  </a:rPr>
                                  <m:t>𝑚𝑎𝑥</m:t>
                                </m:r>
                              </m:e>
                            </m:mr>
                            <m:mr>
                              <m:e>
                                <m:sSub>
                                  <m:sSubPr>
                                    <m:ctrlPr>
                                      <a:rPr lang="es-EC" sz="1800" i="1">
                                        <a:latin typeface="Cambria Math"/>
                                      </a:rPr>
                                    </m:ctrlPr>
                                  </m:sSubPr>
                                  <m:e>
                                    <m:r>
                                      <a:rPr lang="es-EC" sz="1800" i="1">
                                        <a:latin typeface="Cambria Math"/>
                                      </a:rPr>
                                      <m:t>𝑎</m:t>
                                    </m:r>
                                  </m:e>
                                  <m:sub>
                                    <m:r>
                                      <a:rPr lang="es-EC" sz="1800" i="1">
                                        <a:latin typeface="Cambria Math"/>
                                      </a:rPr>
                                      <m:t>2</m:t>
                                    </m:r>
                                  </m:sub>
                                </m:sSub>
                                <m:r>
                                  <a:rPr lang="es-EC" sz="1800" i="1">
                                    <a:latin typeface="Cambria Math"/>
                                  </a:rPr>
                                  <m:t>=428→</m:t>
                                </m:r>
                                <m:sSub>
                                  <m:sSubPr>
                                    <m:ctrlPr>
                                      <a:rPr lang="es-EC" sz="1800" i="1">
                                        <a:latin typeface="Cambria Math"/>
                                      </a:rPr>
                                    </m:ctrlPr>
                                  </m:sSubPr>
                                  <m:e>
                                    <m:r>
                                      <a:rPr lang="es-EC" sz="1800" i="1">
                                        <a:latin typeface="Cambria Math"/>
                                      </a:rPr>
                                      <m:t>𝑀</m:t>
                                    </m:r>
                                  </m:e>
                                  <m:sub>
                                    <m:r>
                                      <a:rPr lang="es-EC" sz="1800" i="1">
                                        <a:latin typeface="Cambria Math"/>
                                      </a:rPr>
                                      <m:t>1</m:t>
                                    </m:r>
                                  </m:sub>
                                </m:sSub>
                                <m:r>
                                  <a:rPr lang="es-EC" sz="1800" i="1">
                                    <a:latin typeface="Cambria Math"/>
                                  </a:rPr>
                                  <m:t> </m:t>
                                </m:r>
                                <m:r>
                                  <a:rPr lang="es-EC" sz="1800" i="1">
                                    <a:latin typeface="Cambria Math"/>
                                  </a:rPr>
                                  <m:t>𝑚𝑖𝑛</m:t>
                                </m:r>
                              </m:e>
                            </m:mr>
                          </m:m>
                        </m:e>
                      </m:d>
                    </m:oMath>
                  </m:oMathPara>
                </a14:m>
                <a:endParaRPr lang="es-EC" sz="1800" dirty="0"/>
              </a:p>
              <a:p>
                <a:pPr marL="0" indent="0">
                  <a:buNone/>
                </a:pPr>
                <a:endParaRPr lang="es-EC" sz="1800" dirty="0" smtClean="0"/>
              </a:p>
              <a:p>
                <a:pPr marL="0" indent="0">
                  <a:buNone/>
                </a:pPr>
                <a:r>
                  <a:rPr lang="es-EC" sz="1800" dirty="0" smtClean="0"/>
                  <a:t>Y para </a:t>
                </a:r>
                <a14:m>
                  <m:oMath xmlns:m="http://schemas.openxmlformats.org/officeDocument/2006/math">
                    <m:sSub>
                      <m:sSubPr>
                        <m:ctrlPr>
                          <a:rPr lang="es-EC" sz="1800" i="1" smtClean="0">
                            <a:latin typeface="Cambria Math"/>
                          </a:rPr>
                        </m:ctrlPr>
                      </m:sSubPr>
                      <m:e>
                        <m:r>
                          <a:rPr lang="es-EC" sz="1800" i="1">
                            <a:latin typeface="Cambria Math" panose="02040503050406030204" pitchFamily="18" charset="0"/>
                          </a:rPr>
                          <m:t>𝑎</m:t>
                        </m:r>
                      </m:e>
                      <m:sub>
                        <m:r>
                          <a:rPr lang="es-EC" sz="1800" b="0" i="1" smtClean="0">
                            <a:latin typeface="Cambria Math" panose="02040503050406030204" pitchFamily="18" charset="0"/>
                          </a:rPr>
                          <m:t>3</m:t>
                        </m:r>
                      </m:sub>
                    </m:sSub>
                    <m:r>
                      <a:rPr lang="es-EC" sz="1800" i="1">
                        <a:latin typeface="Cambria Math" panose="02040503050406030204" pitchFamily="18" charset="0"/>
                      </a:rPr>
                      <m:t>=</m:t>
                    </m:r>
                    <m:r>
                      <a:rPr lang="es-EC" sz="1800" b="0" i="1" smtClean="0">
                        <a:latin typeface="Cambria Math" panose="02040503050406030204" pitchFamily="18" charset="0"/>
                      </a:rPr>
                      <m:t>0</m:t>
                    </m:r>
                    <m:r>
                      <a:rPr lang="es-EC" sz="1800" i="1">
                        <a:latin typeface="Cambria Math" panose="02040503050406030204" pitchFamily="18" charset="0"/>
                      </a:rPr>
                      <m:t>→</m:t>
                    </m:r>
                    <m:sSub>
                      <m:sSubPr>
                        <m:ctrlPr>
                          <a:rPr lang="es-EC" sz="1800" i="1">
                            <a:latin typeface="Cambria Math"/>
                          </a:rPr>
                        </m:ctrlPr>
                      </m:sSubPr>
                      <m:e>
                        <m:r>
                          <a:rPr lang="es-EC" sz="1800" b="0" i="1" smtClean="0">
                            <a:latin typeface="Cambria Math" panose="02040503050406030204" pitchFamily="18" charset="0"/>
                          </a:rPr>
                          <m:t>𝑇</m:t>
                        </m:r>
                      </m:e>
                      <m:sub>
                        <m:r>
                          <a:rPr lang="es-EC" sz="1800" i="1">
                            <a:latin typeface="Cambria Math" panose="02040503050406030204" pitchFamily="18" charset="0"/>
                          </a:rPr>
                          <m:t>1</m:t>
                        </m:r>
                      </m:sub>
                    </m:sSub>
                    <m:r>
                      <a:rPr lang="es-EC" sz="1800" i="1">
                        <a:latin typeface="Cambria Math" panose="02040503050406030204" pitchFamily="18" charset="0"/>
                      </a:rPr>
                      <m:t> </m:t>
                    </m:r>
                    <m:r>
                      <a:rPr lang="es-EC" sz="1800" b="0" i="1" smtClean="0">
                        <a:latin typeface="Cambria Math" panose="02040503050406030204" pitchFamily="18" charset="0"/>
                      </a:rPr>
                      <m:t>𝑚𝑎𝑥</m:t>
                    </m:r>
                  </m:oMath>
                </a14:m>
                <a:endParaRPr lang="es-EC" sz="1800" dirty="0"/>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3491880" y="1556792"/>
                <a:ext cx="5472608" cy="5040560"/>
              </a:xfrm>
              <a:prstGeom prst="rect">
                <a:avLst/>
              </a:prstGeom>
              <a:blipFill rotWithShape="1">
                <a:blip r:embed="rId3"/>
                <a:stretch>
                  <a:fillRect l="-1002" b="-2056"/>
                </a:stretch>
              </a:blipFill>
            </p:spPr>
            <p:txBody>
              <a:bodyPr/>
              <a:lstStyle/>
              <a:p>
                <a:r>
                  <a:rPr lang="es-EC">
                    <a:noFill/>
                  </a:rPr>
                  <a:t> </a:t>
                </a:r>
              </a:p>
            </p:txBody>
          </p:sp>
        </mc:Fallback>
      </mc:AlternateContent>
    </p:spTree>
    <p:extLst>
      <p:ext uri="{BB962C8B-B14F-4D97-AF65-F5344CB8AC3E}">
        <p14:creationId xmlns:p14="http://schemas.microsoft.com/office/powerpoint/2010/main" val="4195575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424168"/>
            <a:ext cx="8229600" cy="636680"/>
          </a:xfrm>
        </p:spPr>
        <p:txBody>
          <a:bodyPr>
            <a:normAutofit/>
          </a:bodyPr>
          <a:lstStyle/>
          <a:p>
            <a:pPr lvl="3" algn="ctr" rtl="0">
              <a:lnSpc>
                <a:spcPct val="90000"/>
              </a:lnSpc>
              <a:spcBef>
                <a:spcPct val="0"/>
              </a:spcBef>
            </a:pPr>
            <a:r>
              <a:rPr lang="es-EC" sz="2000" b="1" i="1" dirty="0">
                <a:latin typeface="Arial" panose="020B0604020202020204" pitchFamily="34" charset="0"/>
                <a:cs typeface="Arial" panose="020B0604020202020204" pitchFamily="34" charset="0"/>
              </a:rPr>
              <a:t>CARGAS PRIMER </a:t>
            </a:r>
            <a:r>
              <a:rPr lang="es-EC" sz="2000" b="1" i="1" dirty="0" smtClean="0">
                <a:latin typeface="Arial" panose="020B0604020202020204" pitchFamily="34" charset="0"/>
                <a:cs typeface="Arial" panose="020B0604020202020204" pitchFamily="34" charset="0"/>
              </a:rPr>
              <a:t>CASO PARA a=146,66mm</a:t>
            </a:r>
            <a:r>
              <a:rPr lang="es-EC" sz="2000" b="1" i="1" dirty="0">
                <a:latin typeface="Arial" panose="020B0604020202020204" pitchFamily="34" charset="0"/>
                <a:cs typeface="Arial" panose="020B0604020202020204" pitchFamily="34" charset="0"/>
              </a:rPr>
              <a:t/>
            </a:r>
            <a:br>
              <a:rPr lang="es-EC" sz="2000" b="1" i="1" dirty="0">
                <a:latin typeface="Arial" panose="020B0604020202020204" pitchFamily="34" charset="0"/>
                <a:cs typeface="Arial" panose="020B0604020202020204" pitchFamily="34" charset="0"/>
              </a:rPr>
            </a:br>
            <a:endParaRPr lang="es-EC" sz="2000" dirty="0">
              <a:latin typeface="Arial" panose="020B0604020202020204" pitchFamily="34" charset="0"/>
              <a:cs typeface="Arial" panose="020B0604020202020204" pitchFamily="34" charset="0"/>
            </a:endParaRPr>
          </a:p>
        </p:txBody>
      </p:sp>
      <p:pic>
        <p:nvPicPr>
          <p:cNvPr id="1031" name="Imagen 1034"/>
          <p:cNvPicPr>
            <a:picLocks noChangeAspect="1" noChangeArrowheads="1"/>
          </p:cNvPicPr>
          <p:nvPr/>
        </p:nvPicPr>
        <p:blipFill>
          <a:blip r:embed="rId2">
            <a:extLst>
              <a:ext uri="{28A0092B-C50C-407E-A947-70E740481C1C}">
                <a14:useLocalDpi xmlns:a14="http://schemas.microsoft.com/office/drawing/2010/main" val="0"/>
              </a:ext>
            </a:extLst>
          </a:blip>
          <a:srcRect l="7408" t="28236" r="56248" b="30035"/>
          <a:stretch>
            <a:fillRect/>
          </a:stretch>
        </p:blipFill>
        <p:spPr bwMode="auto">
          <a:xfrm>
            <a:off x="1105067" y="2147888"/>
            <a:ext cx="2078831"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n 1050"/>
          <p:cNvPicPr>
            <a:picLocks noChangeAspect="1" noChangeArrowheads="1"/>
          </p:cNvPicPr>
          <p:nvPr/>
        </p:nvPicPr>
        <p:blipFill>
          <a:blip r:embed="rId2">
            <a:extLst>
              <a:ext uri="{28A0092B-C50C-407E-A947-70E740481C1C}">
                <a14:useLocalDpi xmlns:a14="http://schemas.microsoft.com/office/drawing/2010/main" val="0"/>
              </a:ext>
            </a:extLst>
          </a:blip>
          <a:srcRect l="55821" t="13805" r="6079" b="53252"/>
          <a:stretch>
            <a:fillRect/>
          </a:stretch>
        </p:blipFill>
        <p:spPr bwMode="auto">
          <a:xfrm>
            <a:off x="869325" y="4081464"/>
            <a:ext cx="2550319" cy="1647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869324" y="17346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9"/>
          <p:cNvSpPr>
            <a:spLocks noChangeArrowheads="1"/>
          </p:cNvSpPr>
          <p:nvPr/>
        </p:nvSpPr>
        <p:spPr bwMode="auto">
          <a:xfrm>
            <a:off x="869324" y="39825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10"/>
          <p:cNvSpPr>
            <a:spLocks noChangeArrowheads="1"/>
          </p:cNvSpPr>
          <p:nvPr/>
        </p:nvSpPr>
        <p:spPr bwMode="auto">
          <a:xfrm>
            <a:off x="467544" y="6001543"/>
            <a:ext cx="335175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Ubicación fuerzas momentos y soportes</a:t>
            </a:r>
            <a:r>
              <a:rPr kumimoji="0" lang="es-EC" sz="1400" b="0" i="0" u="none" strike="noStrike" cap="none" normalizeH="0" baseline="0" dirty="0" smtClean="0">
                <a:ln>
                  <a:noFill/>
                </a:ln>
                <a:solidFill>
                  <a:schemeClr val="tx1"/>
                </a:solidFill>
                <a:effectLst/>
              </a:rPr>
              <a:t> </a:t>
            </a:r>
          </a:p>
        </p:txBody>
      </p:sp>
      <p:sp>
        <p:nvSpPr>
          <p:cNvPr id="10" name="Cuadro de texto 85"/>
          <p:cNvSpPr txBox="1">
            <a:spLocks noChangeArrowheads="1"/>
          </p:cNvSpPr>
          <p:nvPr/>
        </p:nvSpPr>
        <p:spPr bwMode="auto">
          <a:xfrm>
            <a:off x="4337917" y="5324822"/>
            <a:ext cx="4050507" cy="552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i="0" u="none" strike="noStrike" cap="none" normalizeH="0" baseline="0" dirty="0" smtClean="0" bmk="_Toc433823093">
                <a:ln>
                  <a:noFill/>
                </a:ln>
                <a:solidFill>
                  <a:srgbClr val="000000"/>
                </a:solidFill>
                <a:effectLst/>
                <a:ea typeface="Times New Roman" panose="02020603050405020304" pitchFamily="18" charset="0"/>
                <a:cs typeface="Arial" panose="020B0604020202020204" pitchFamily="34" charset="0"/>
              </a:rPr>
              <a:t>Reacciones en los soportes: a) Vista isométrica, b) Vista plano </a:t>
            </a:r>
            <a:r>
              <a:rPr kumimoji="0" lang="es-EC" sz="1400" i="0" u="none" strike="noStrike" cap="none" normalizeH="0" baseline="0" dirty="0" err="1" smtClean="0" bmk="_Toc433823093">
                <a:ln>
                  <a:noFill/>
                </a:ln>
                <a:solidFill>
                  <a:srgbClr val="000000"/>
                </a:solidFill>
                <a:effectLst/>
                <a:ea typeface="Times New Roman" panose="02020603050405020304" pitchFamily="18" charset="0"/>
                <a:cs typeface="Arial" panose="020B0604020202020204" pitchFamily="34" charset="0"/>
              </a:rPr>
              <a:t>XZ</a:t>
            </a:r>
            <a:r>
              <a:rPr kumimoji="0" lang="es-EC" sz="1400" i="0" u="none" strike="noStrike" cap="none" normalizeH="0" baseline="0" dirty="0" smtClean="0" bmk="_Toc433823093">
                <a:ln>
                  <a:noFill/>
                </a:ln>
                <a:solidFill>
                  <a:srgbClr val="000000"/>
                </a:solidFill>
                <a:effectLst/>
                <a:ea typeface="Times New Roman" panose="02020603050405020304" pitchFamily="18" charset="0"/>
                <a:cs typeface="Arial" panose="020B0604020202020204" pitchFamily="34" charset="0"/>
              </a:rPr>
              <a:t>, c) Vista plano </a:t>
            </a:r>
            <a:r>
              <a:rPr kumimoji="0" lang="es-EC" sz="1400" i="0" u="none" strike="noStrike" cap="none" normalizeH="0" baseline="0" dirty="0" err="1" smtClean="0" bmk="_Toc433823093">
                <a:ln>
                  <a:noFill/>
                </a:ln>
                <a:solidFill>
                  <a:srgbClr val="000000"/>
                </a:solidFill>
                <a:effectLst/>
                <a:ea typeface="Times New Roman" panose="02020603050405020304" pitchFamily="18" charset="0"/>
                <a:cs typeface="Arial" panose="020B0604020202020204" pitchFamily="34" charset="0"/>
              </a:rPr>
              <a:t>XY</a:t>
            </a:r>
            <a:r>
              <a:rPr kumimoji="0" lang="es-EC" sz="1400" i="0" u="none" strike="noStrike" cap="none" normalizeH="0" baseline="0" dirty="0" smtClean="0" bmk="_Toc433823093">
                <a:ln>
                  <a:noFill/>
                </a:ln>
                <a:solidFill>
                  <a:srgbClr val="000000"/>
                </a:solidFill>
                <a:effectLst/>
                <a:ea typeface="Times New Roman" panose="02020603050405020304" pitchFamily="18" charset="0"/>
                <a:cs typeface="Arial" panose="020B0604020202020204" pitchFamily="34" charset="0"/>
              </a:rPr>
              <a:t>.</a:t>
            </a:r>
            <a:r>
              <a:rPr kumimoji="0" lang="es-EC" sz="140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 </a:t>
            </a:r>
            <a:endParaRPr kumimoji="0" lang="es-EC" sz="1400" i="0" u="none" strike="noStrike" cap="none" normalizeH="0" baseline="0" dirty="0" smtClean="0">
              <a:ln>
                <a:noFill/>
              </a:ln>
              <a:solidFill>
                <a:schemeClr val="tx1"/>
              </a:solidFill>
              <a:effectLst/>
            </a:endParaRPr>
          </a:p>
        </p:txBody>
      </p:sp>
      <p:pic>
        <p:nvPicPr>
          <p:cNvPr id="1038" name="Imagen 1051"/>
          <p:cNvPicPr>
            <a:picLocks noChangeAspect="1" noChangeArrowheads="1"/>
          </p:cNvPicPr>
          <p:nvPr/>
        </p:nvPicPr>
        <p:blipFill>
          <a:blip r:embed="rId3">
            <a:extLst>
              <a:ext uri="{28A0092B-C50C-407E-A947-70E740481C1C}">
                <a14:useLocalDpi xmlns:a14="http://schemas.microsoft.com/office/drawing/2010/main" val="0"/>
              </a:ext>
            </a:extLst>
          </a:blip>
          <a:srcRect l="3880" t="19452" r="8455" b="17487"/>
          <a:stretch>
            <a:fillRect/>
          </a:stretch>
        </p:blipFill>
        <p:spPr bwMode="auto">
          <a:xfrm>
            <a:off x="4085784" y="2056765"/>
            <a:ext cx="4734688" cy="302841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 de texto 81"/>
          <p:cNvSpPr txBox="1">
            <a:spLocks noChangeArrowheads="1"/>
          </p:cNvSpPr>
          <p:nvPr/>
        </p:nvSpPr>
        <p:spPr bwMode="auto">
          <a:xfrm>
            <a:off x="5087927" y="3962281"/>
            <a:ext cx="292894"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2" name="Cuadro de texto 80"/>
          <p:cNvSpPr txBox="1">
            <a:spLocks noChangeArrowheads="1"/>
          </p:cNvSpPr>
          <p:nvPr/>
        </p:nvSpPr>
        <p:spPr bwMode="auto">
          <a:xfrm>
            <a:off x="7220337" y="3174881"/>
            <a:ext cx="292894"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3" name="Cuadro de texto 21"/>
          <p:cNvSpPr txBox="1">
            <a:spLocks noChangeArrowheads="1"/>
          </p:cNvSpPr>
          <p:nvPr/>
        </p:nvSpPr>
        <p:spPr bwMode="auto">
          <a:xfrm>
            <a:off x="7240577" y="4341694"/>
            <a:ext cx="292894"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4" name="Rectangle 16"/>
          <p:cNvSpPr>
            <a:spLocks noChangeArrowheads="1"/>
          </p:cNvSpPr>
          <p:nvPr/>
        </p:nvSpPr>
        <p:spPr bwMode="auto">
          <a:xfrm>
            <a:off x="4056845" y="20567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8"/>
          <p:cNvSpPr>
            <a:spLocks noChangeArrowheads="1"/>
          </p:cNvSpPr>
          <p:nvPr/>
        </p:nvSpPr>
        <p:spPr bwMode="auto">
          <a:xfrm>
            <a:off x="4056845" y="25139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angle 22"/>
          <p:cNvSpPr>
            <a:spLocks noChangeArrowheads="1"/>
          </p:cNvSpPr>
          <p:nvPr/>
        </p:nvSpPr>
        <p:spPr bwMode="auto">
          <a:xfrm>
            <a:off x="4056845" y="55619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Título 1"/>
          <p:cNvSpPr txBox="1">
            <a:spLocks/>
          </p:cNvSpPr>
          <p:nvPr/>
        </p:nvSpPr>
        <p:spPr>
          <a:xfrm>
            <a:off x="395536" y="-18256"/>
            <a:ext cx="8229600" cy="1143000"/>
          </a:xfrm>
          <a:prstGeom prst="rect">
            <a:avLst/>
          </a:prstGeom>
        </p:spPr>
        <p:txBody>
          <a:bodyPr vert="horz" lIns="0" rIns="0" bIns="0" anchor="b">
            <a:normAutofit fontScale="9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smtClean="0"/>
              <a:t>DETERMINACIÓN DE CARGAS EJE X</a:t>
            </a:r>
            <a:endParaRPr lang="es-EC" dirty="0"/>
          </a:p>
        </p:txBody>
      </p:sp>
    </p:spTree>
    <p:extLst>
      <p:ext uri="{BB962C8B-B14F-4D97-AF65-F5344CB8AC3E}">
        <p14:creationId xmlns:p14="http://schemas.microsoft.com/office/powerpoint/2010/main" val="3323100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96752"/>
            <a:ext cx="8229600" cy="708688"/>
          </a:xfrm>
        </p:spPr>
        <p:txBody>
          <a:bodyPr>
            <a:normAutofit/>
          </a:bodyPr>
          <a:lstStyle/>
          <a:p>
            <a:pPr lvl="3" algn="ctr" rtl="0">
              <a:lnSpc>
                <a:spcPct val="90000"/>
              </a:lnSpc>
              <a:spcBef>
                <a:spcPct val="0"/>
              </a:spcBef>
            </a:pPr>
            <a:r>
              <a:rPr lang="es-EC" sz="2000" b="1" i="1" dirty="0">
                <a:latin typeface="Arial" pitchFamily="34" charset="0"/>
                <a:cs typeface="Arial" pitchFamily="34" charset="0"/>
              </a:rPr>
              <a:t>CARGAS </a:t>
            </a:r>
            <a:r>
              <a:rPr lang="es-EC" sz="2000" b="1" i="1" dirty="0" smtClean="0">
                <a:latin typeface="Arial" pitchFamily="34" charset="0"/>
                <a:cs typeface="Arial" pitchFamily="34" charset="0"/>
              </a:rPr>
              <a:t>SEGUNDO CASO PARA a=378mm  </a:t>
            </a:r>
            <a:r>
              <a:rPr lang="es-EC" sz="2000" b="1" i="1" dirty="0">
                <a:latin typeface="Arial" pitchFamily="34" charset="0"/>
                <a:cs typeface="Arial" pitchFamily="34" charset="0"/>
              </a:rPr>
              <a:t/>
            </a:r>
            <a:br>
              <a:rPr lang="es-EC" sz="2000" b="1" i="1" dirty="0">
                <a:latin typeface="Arial" pitchFamily="34" charset="0"/>
                <a:cs typeface="Arial" pitchFamily="34" charset="0"/>
              </a:rPr>
            </a:br>
            <a:endParaRPr lang="es-EC" sz="2000" dirty="0">
              <a:latin typeface="Arial" pitchFamily="34" charset="0"/>
              <a:cs typeface="Arial" pitchFamily="34" charset="0"/>
            </a:endParaRPr>
          </a:p>
        </p:txBody>
      </p:sp>
      <p:sp>
        <p:nvSpPr>
          <p:cNvPr id="7" name="Rectangle 8"/>
          <p:cNvSpPr>
            <a:spLocks noChangeArrowheads="1"/>
          </p:cNvSpPr>
          <p:nvPr/>
        </p:nvSpPr>
        <p:spPr bwMode="auto">
          <a:xfrm>
            <a:off x="869324" y="17346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9"/>
          <p:cNvSpPr>
            <a:spLocks noChangeArrowheads="1"/>
          </p:cNvSpPr>
          <p:nvPr/>
        </p:nvSpPr>
        <p:spPr bwMode="auto">
          <a:xfrm>
            <a:off x="869324" y="39825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16"/>
          <p:cNvSpPr>
            <a:spLocks noChangeArrowheads="1"/>
          </p:cNvSpPr>
          <p:nvPr/>
        </p:nvSpPr>
        <p:spPr bwMode="auto">
          <a:xfrm>
            <a:off x="4056845" y="20567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8"/>
          <p:cNvSpPr>
            <a:spLocks noChangeArrowheads="1"/>
          </p:cNvSpPr>
          <p:nvPr/>
        </p:nvSpPr>
        <p:spPr bwMode="auto">
          <a:xfrm>
            <a:off x="4056845" y="25139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angle 22"/>
          <p:cNvSpPr>
            <a:spLocks noChangeArrowheads="1"/>
          </p:cNvSpPr>
          <p:nvPr/>
        </p:nvSpPr>
        <p:spPr bwMode="auto">
          <a:xfrm>
            <a:off x="4056845" y="55619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4" name="3 Grupo"/>
          <p:cNvGrpSpPr/>
          <p:nvPr/>
        </p:nvGrpSpPr>
        <p:grpSpPr>
          <a:xfrm>
            <a:off x="387625" y="2136657"/>
            <a:ext cx="2671763" cy="3838574"/>
            <a:chOff x="387625" y="2136657"/>
            <a:chExt cx="2671763" cy="3838574"/>
          </a:xfrm>
        </p:grpSpPr>
        <p:pic>
          <p:nvPicPr>
            <p:cNvPr id="2054" name="Imagen 32"/>
            <p:cNvPicPr>
              <a:picLocks noChangeAspect="1" noChangeArrowheads="1"/>
            </p:cNvPicPr>
            <p:nvPr/>
          </p:nvPicPr>
          <p:blipFill>
            <a:blip r:embed="rId2">
              <a:extLst>
                <a:ext uri="{28A0092B-C50C-407E-A947-70E740481C1C}">
                  <a14:useLocalDpi xmlns:a14="http://schemas.microsoft.com/office/drawing/2010/main" val="0"/>
                </a:ext>
              </a:extLst>
            </a:blip>
            <a:srcRect l="2710" t="37830" r="49065" b="8430"/>
            <a:stretch>
              <a:fillRect/>
            </a:stretch>
          </p:blipFill>
          <p:spPr bwMode="auto">
            <a:xfrm>
              <a:off x="387625" y="2136657"/>
              <a:ext cx="2586038" cy="21621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n 129"/>
            <p:cNvPicPr>
              <a:picLocks noChangeAspect="1" noChangeArrowheads="1"/>
            </p:cNvPicPr>
            <p:nvPr/>
          </p:nvPicPr>
          <p:blipFill>
            <a:blip r:embed="rId2">
              <a:extLst>
                <a:ext uri="{28A0092B-C50C-407E-A947-70E740481C1C}">
                  <a14:useLocalDpi xmlns:a14="http://schemas.microsoft.com/office/drawing/2010/main" val="0"/>
                </a:ext>
              </a:extLst>
            </a:blip>
            <a:srcRect l="53915" t="16867" r="8603" b="51810"/>
            <a:stretch>
              <a:fillRect/>
            </a:stretch>
          </p:blipFill>
          <p:spPr bwMode="auto">
            <a:xfrm>
              <a:off x="387625" y="4298831"/>
              <a:ext cx="2671763" cy="167640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7"/>
          <p:cNvSpPr>
            <a:spLocks noChangeArrowheads="1"/>
          </p:cNvSpPr>
          <p:nvPr/>
        </p:nvSpPr>
        <p:spPr bwMode="auto">
          <a:xfrm>
            <a:off x="387626" y="172339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8"/>
          <p:cNvSpPr>
            <a:spLocks noChangeArrowheads="1"/>
          </p:cNvSpPr>
          <p:nvPr/>
        </p:nvSpPr>
        <p:spPr bwMode="auto">
          <a:xfrm>
            <a:off x="164317" y="5959843"/>
            <a:ext cx="330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i="0" u="none" strike="noStrike" cap="none" normalizeH="0" baseline="0" dirty="0" smtClean="0" bmk="_Toc433823095">
                <a:ln>
                  <a:noFill/>
                </a:ln>
                <a:solidFill>
                  <a:schemeClr val="tx1"/>
                </a:solidFill>
                <a:effectLst/>
                <a:ea typeface="Times New Roman" panose="02020603050405020304" pitchFamily="18" charset="0"/>
                <a:cs typeface="Arial" panose="020B0604020202020204" pitchFamily="34" charset="0"/>
              </a:rPr>
              <a:t>Ubicación fuerzas momentos y soportes.</a:t>
            </a:r>
            <a:endParaRPr kumimoji="0" lang="es-EC" sz="1400" i="0" u="none" strike="noStrike" cap="none" normalizeH="0" baseline="0" dirty="0" smtClean="0">
              <a:ln>
                <a:noFill/>
              </a:ln>
              <a:solidFill>
                <a:schemeClr val="tx1"/>
              </a:solidFill>
              <a:effectLst/>
            </a:endParaRPr>
          </a:p>
        </p:txBody>
      </p:sp>
      <p:sp>
        <p:nvSpPr>
          <p:cNvPr id="27" name="Rectangle 20"/>
          <p:cNvSpPr>
            <a:spLocks noChangeArrowheads="1"/>
          </p:cNvSpPr>
          <p:nvPr/>
        </p:nvSpPr>
        <p:spPr bwMode="auto">
          <a:xfrm>
            <a:off x="3943350" y="220305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8" name="Rectangle 23"/>
          <p:cNvSpPr>
            <a:spLocks noChangeArrowheads="1"/>
          </p:cNvSpPr>
          <p:nvPr/>
        </p:nvSpPr>
        <p:spPr bwMode="auto">
          <a:xfrm>
            <a:off x="3943350" y="243165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9" name="Rectangle 24"/>
          <p:cNvSpPr>
            <a:spLocks noChangeArrowheads="1"/>
          </p:cNvSpPr>
          <p:nvPr/>
        </p:nvSpPr>
        <p:spPr bwMode="auto">
          <a:xfrm>
            <a:off x="4211960" y="5661248"/>
            <a:ext cx="45397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i="0" u="none" strike="noStrike" cap="none" normalizeH="0" baseline="0" dirty="0" smtClean="0" bmk="_Toc433823096">
                <a:ln>
                  <a:noFill/>
                </a:ln>
                <a:solidFill>
                  <a:schemeClr val="tx1"/>
                </a:solidFill>
                <a:effectLst/>
                <a:ea typeface="Times New Roman" panose="02020603050405020304" pitchFamily="18" charset="0"/>
                <a:cs typeface="Arial" panose="020B0604020202020204" pitchFamily="34" charset="0"/>
              </a:rPr>
              <a:t>Reacciones en los soportes: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i="0" u="none" strike="noStrike" cap="none" normalizeH="0" baseline="0" dirty="0" smtClean="0" bmk="_Toc433823096">
                <a:ln>
                  <a:noFill/>
                </a:ln>
                <a:solidFill>
                  <a:schemeClr val="tx1"/>
                </a:solidFill>
                <a:effectLst/>
                <a:ea typeface="Times New Roman" panose="02020603050405020304" pitchFamily="18" charset="0"/>
                <a:cs typeface="Arial" panose="020B0604020202020204" pitchFamily="34" charset="0"/>
              </a:rPr>
              <a:t> a) Vista isométrica, b) Vista plano XZ, c) Vista plano XY.</a:t>
            </a:r>
            <a:endParaRPr kumimoji="0" lang="es-EC" sz="1400" i="0" u="none" strike="noStrike" cap="none" normalizeH="0" baseline="0" dirty="0" smtClean="0">
              <a:ln>
                <a:noFill/>
              </a:ln>
              <a:solidFill>
                <a:schemeClr val="tx1"/>
              </a:solidFill>
              <a:effectLst/>
            </a:endParaRPr>
          </a:p>
        </p:txBody>
      </p:sp>
      <p:grpSp>
        <p:nvGrpSpPr>
          <p:cNvPr id="3" name="2 Grupo"/>
          <p:cNvGrpSpPr/>
          <p:nvPr/>
        </p:nvGrpSpPr>
        <p:grpSpPr>
          <a:xfrm>
            <a:off x="3635896" y="2276872"/>
            <a:ext cx="5256921" cy="2932301"/>
            <a:chOff x="3779575" y="2276872"/>
            <a:chExt cx="5256921" cy="2932301"/>
          </a:xfrm>
        </p:grpSpPr>
        <p:pic>
          <p:nvPicPr>
            <p:cNvPr id="2065" name="Imagen 34"/>
            <p:cNvPicPr>
              <a:picLocks noChangeAspect="1" noChangeArrowheads="1"/>
            </p:cNvPicPr>
            <p:nvPr/>
          </p:nvPicPr>
          <p:blipFill>
            <a:blip r:embed="rId3">
              <a:extLst>
                <a:ext uri="{28A0092B-C50C-407E-A947-70E740481C1C}">
                  <a14:useLocalDpi xmlns:a14="http://schemas.microsoft.com/office/drawing/2010/main" val="0"/>
                </a:ext>
              </a:extLst>
            </a:blip>
            <a:srcRect l="6235" t="30602" r="9348" b="15163"/>
            <a:stretch>
              <a:fillRect/>
            </a:stretch>
          </p:blipFill>
          <p:spPr bwMode="auto">
            <a:xfrm>
              <a:off x="3779575" y="2276872"/>
              <a:ext cx="5256921" cy="2932301"/>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 de texto 24"/>
            <p:cNvSpPr txBox="1">
              <a:spLocks noChangeArrowheads="1"/>
            </p:cNvSpPr>
            <p:nvPr/>
          </p:nvSpPr>
          <p:spPr bwMode="auto">
            <a:xfrm>
              <a:off x="7434825" y="2426097"/>
              <a:ext cx="539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26" name="Cuadro de texto 91"/>
            <p:cNvSpPr txBox="1">
              <a:spLocks noChangeArrowheads="1"/>
            </p:cNvSpPr>
            <p:nvPr/>
          </p:nvSpPr>
          <p:spPr bwMode="auto">
            <a:xfrm>
              <a:off x="7288378" y="3764687"/>
              <a:ext cx="292894"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39" name="Cuadro de texto 91"/>
            <p:cNvSpPr txBox="1">
              <a:spLocks noChangeArrowheads="1"/>
            </p:cNvSpPr>
            <p:nvPr/>
          </p:nvSpPr>
          <p:spPr bwMode="auto">
            <a:xfrm>
              <a:off x="4413647" y="2698631"/>
              <a:ext cx="292894"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s-EC" sz="1100" dirty="0">
                  <a:latin typeface="Calibri" panose="020F0502020204030204" pitchFamily="34" charset="0"/>
                  <a:ea typeface="Times New Roman" panose="02020603050405020304" pitchFamily="18" charset="0"/>
                  <a:cs typeface="Times New Roman" panose="02020603050405020304" pitchFamily="18" charset="0"/>
                </a:rPr>
                <a:t>a</a:t>
              </a:r>
              <a:r>
                <a:rPr kumimoji="0" lang="es-EC"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grpSp>
      <p:sp>
        <p:nvSpPr>
          <p:cNvPr id="21" name="Título 1"/>
          <p:cNvSpPr txBox="1">
            <a:spLocks/>
          </p:cNvSpPr>
          <p:nvPr/>
        </p:nvSpPr>
        <p:spPr>
          <a:xfrm>
            <a:off x="395536" y="-99392"/>
            <a:ext cx="8229600" cy="1143000"/>
          </a:xfrm>
          <a:prstGeom prst="rect">
            <a:avLst/>
          </a:prstGeom>
        </p:spPr>
        <p:txBody>
          <a:bodyPr vert="horz" lIns="0" rIns="0" bIns="0" anchor="b">
            <a:normAutofit fontScale="9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smtClean="0"/>
              <a:t>DETERMINACIÓN DE CARGAS EJE X</a:t>
            </a:r>
            <a:endParaRPr lang="es-EC" dirty="0"/>
          </a:p>
        </p:txBody>
      </p:sp>
    </p:spTree>
    <p:extLst>
      <p:ext uri="{BB962C8B-B14F-4D97-AF65-F5344CB8AC3E}">
        <p14:creationId xmlns:p14="http://schemas.microsoft.com/office/powerpoint/2010/main" val="1204917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856" y="1124744"/>
            <a:ext cx="8229600" cy="504056"/>
          </a:xfrm>
        </p:spPr>
        <p:txBody>
          <a:bodyPr>
            <a:normAutofit/>
          </a:bodyPr>
          <a:lstStyle/>
          <a:p>
            <a:pPr algn="ctr"/>
            <a:r>
              <a:rPr lang="es-EC" sz="2000" b="1" i="1" dirty="0" smtClean="0">
                <a:solidFill>
                  <a:schemeClr val="tx1"/>
                </a:solidFill>
                <a:latin typeface="Arial" panose="020B0604020202020204" pitchFamily="34" charset="0"/>
                <a:cs typeface="Arial" panose="020B0604020202020204" pitchFamily="34" charset="0"/>
              </a:rPr>
              <a:t>CARGAS TERCER CASO PARA a=50mm</a:t>
            </a:r>
            <a:endParaRPr lang="es-EC" sz="2000" b="1" i="1" dirty="0">
              <a:solidFill>
                <a:schemeClr val="tx1"/>
              </a:solidFill>
              <a:latin typeface="Arial" panose="020B0604020202020204" pitchFamily="34" charset="0"/>
              <a:cs typeface="Arial" panose="020B0604020202020204" pitchFamily="34" charset="0"/>
            </a:endParaRPr>
          </a:p>
        </p:txBody>
      </p:sp>
      <p:pic>
        <p:nvPicPr>
          <p:cNvPr id="3074" name="Imagen 133"/>
          <p:cNvPicPr>
            <a:picLocks noChangeAspect="1" noChangeArrowheads="1"/>
          </p:cNvPicPr>
          <p:nvPr/>
        </p:nvPicPr>
        <p:blipFill>
          <a:blip r:embed="rId2">
            <a:extLst>
              <a:ext uri="{28A0092B-C50C-407E-A947-70E740481C1C}">
                <a14:useLocalDpi xmlns:a14="http://schemas.microsoft.com/office/drawing/2010/main" val="0"/>
              </a:ext>
            </a:extLst>
          </a:blip>
          <a:srcRect l="7181" t="29396" r="56110" b="28189"/>
          <a:stretch>
            <a:fillRect/>
          </a:stretch>
        </p:blipFill>
        <p:spPr bwMode="auto">
          <a:xfrm>
            <a:off x="550573" y="1938272"/>
            <a:ext cx="2364581" cy="204787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n 49"/>
          <p:cNvPicPr>
            <a:picLocks noChangeAspect="1" noChangeArrowheads="1"/>
          </p:cNvPicPr>
          <p:nvPr/>
        </p:nvPicPr>
        <p:blipFill>
          <a:blip r:embed="rId2">
            <a:extLst>
              <a:ext uri="{28A0092B-C50C-407E-A947-70E740481C1C}">
                <a14:useLocalDpi xmlns:a14="http://schemas.microsoft.com/office/drawing/2010/main" val="0"/>
              </a:ext>
            </a:extLst>
          </a:blip>
          <a:srcRect l="52159" t="29637" r="3413" b="30843"/>
          <a:stretch>
            <a:fillRect/>
          </a:stretch>
        </p:blipFill>
        <p:spPr bwMode="auto">
          <a:xfrm>
            <a:off x="550572" y="3986147"/>
            <a:ext cx="2950369" cy="1971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50572" y="152500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463892" y="6100148"/>
            <a:ext cx="330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i="0" u="none" strike="noStrike" cap="none" normalizeH="0" baseline="0" dirty="0" smtClean="0" bmk="_Toc433823098">
                <a:ln>
                  <a:noFill/>
                </a:ln>
                <a:solidFill>
                  <a:schemeClr val="tx1"/>
                </a:solidFill>
                <a:effectLst/>
                <a:ea typeface="Times New Roman" panose="02020603050405020304" pitchFamily="18" charset="0"/>
                <a:cs typeface="Arial" panose="020B0604020202020204" pitchFamily="34" charset="0"/>
              </a:rPr>
              <a:t>Ubicación fuerzas momentos y soportes.</a:t>
            </a:r>
            <a:endParaRPr kumimoji="0" lang="es-EC" sz="1400" i="0" u="none" strike="noStrike" cap="none" normalizeH="0" baseline="0" dirty="0" smtClean="0">
              <a:ln>
                <a:noFill/>
              </a:ln>
              <a:solidFill>
                <a:schemeClr val="tx1"/>
              </a:solidFill>
              <a:effectLst/>
            </a:endParaRPr>
          </a:p>
        </p:txBody>
      </p:sp>
      <p:sp>
        <p:nvSpPr>
          <p:cNvPr id="6" name="Rectangle 6"/>
          <p:cNvSpPr>
            <a:spLocks noChangeArrowheads="1"/>
          </p:cNvSpPr>
          <p:nvPr/>
        </p:nvSpPr>
        <p:spPr bwMode="auto">
          <a:xfrm>
            <a:off x="4047186" y="188561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077" name="Imagen 134" descr="Captura de pantalla 2015-08-26 20.05.09"/>
          <p:cNvPicPr>
            <a:picLocks noChangeAspect="1" noChangeArrowheads="1"/>
          </p:cNvPicPr>
          <p:nvPr/>
        </p:nvPicPr>
        <p:blipFill>
          <a:blip r:embed="rId3">
            <a:extLst>
              <a:ext uri="{28A0092B-C50C-407E-A947-70E740481C1C}">
                <a14:useLocalDpi xmlns:a14="http://schemas.microsoft.com/office/drawing/2010/main" val="0"/>
              </a:ext>
            </a:extLst>
          </a:blip>
          <a:srcRect r="3241"/>
          <a:stretch>
            <a:fillRect/>
          </a:stretch>
        </p:blipFill>
        <p:spPr bwMode="auto">
          <a:xfrm>
            <a:off x="3802874" y="2276872"/>
            <a:ext cx="5161614" cy="31393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4724345" y="5661248"/>
            <a:ext cx="38080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u="none" strike="noStrike" cap="none" normalizeH="0" baseline="0" dirty="0" smtClean="0" bmk="_Toc433823099">
                <a:ln>
                  <a:noFill/>
                </a:ln>
                <a:solidFill>
                  <a:schemeClr val="tx1"/>
                </a:solidFill>
                <a:effectLst/>
                <a:ea typeface="Times New Roman" panose="02020603050405020304" pitchFamily="18" charset="0"/>
                <a:cs typeface="Arial" panose="020B0604020202020204" pitchFamily="34" charset="0"/>
              </a:rPr>
              <a:t>Reacciones en los soportes: a) Vista isométrica,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u="none" strike="noStrike" cap="none" normalizeH="0" baseline="0" dirty="0" smtClean="0" bmk="_Toc433823099">
                <a:ln>
                  <a:noFill/>
                </a:ln>
                <a:solidFill>
                  <a:schemeClr val="tx1"/>
                </a:solidFill>
                <a:effectLst/>
                <a:ea typeface="Times New Roman" panose="02020603050405020304" pitchFamily="18" charset="0"/>
                <a:cs typeface="Arial" panose="020B0604020202020204" pitchFamily="34" charset="0"/>
              </a:rPr>
              <a:t> b) Vista plano </a:t>
            </a:r>
            <a:r>
              <a:rPr kumimoji="0" lang="es-EC" sz="1400" u="none" strike="noStrike" cap="none" normalizeH="0" baseline="0" dirty="0" err="1" smtClean="0" bmk="_Toc433823099">
                <a:ln>
                  <a:noFill/>
                </a:ln>
                <a:solidFill>
                  <a:schemeClr val="tx1"/>
                </a:solidFill>
                <a:effectLst/>
                <a:ea typeface="Times New Roman" panose="02020603050405020304" pitchFamily="18" charset="0"/>
                <a:cs typeface="Arial" panose="020B0604020202020204" pitchFamily="34" charset="0"/>
              </a:rPr>
              <a:t>XZ</a:t>
            </a:r>
            <a:r>
              <a:rPr kumimoji="0" lang="es-EC" sz="1400" u="none" strike="noStrike" cap="none" normalizeH="0" baseline="0" dirty="0" smtClean="0" bmk="_Toc433823099">
                <a:ln>
                  <a:noFill/>
                </a:ln>
                <a:solidFill>
                  <a:schemeClr val="tx1"/>
                </a:solidFill>
                <a:effectLst/>
                <a:ea typeface="Times New Roman" panose="02020603050405020304" pitchFamily="18" charset="0"/>
                <a:cs typeface="Arial" panose="020B0604020202020204" pitchFamily="34" charset="0"/>
              </a:rPr>
              <a:t>, c) Vista plano </a:t>
            </a:r>
            <a:r>
              <a:rPr kumimoji="0" lang="es-EC" sz="1400" u="none" strike="noStrike" cap="none" normalizeH="0" baseline="0" dirty="0" err="1" smtClean="0" bmk="_Toc433823099">
                <a:ln>
                  <a:noFill/>
                </a:ln>
                <a:solidFill>
                  <a:schemeClr val="tx1"/>
                </a:solidFill>
                <a:effectLst/>
                <a:ea typeface="Times New Roman" panose="02020603050405020304" pitchFamily="18" charset="0"/>
                <a:cs typeface="Arial" panose="020B0604020202020204" pitchFamily="34" charset="0"/>
              </a:rPr>
              <a:t>XY</a:t>
            </a:r>
            <a:r>
              <a:rPr kumimoji="0" lang="es-EC" sz="1400" u="none" strike="noStrike" cap="none" normalizeH="0" baseline="0" dirty="0" smtClean="0" bmk="_Toc433823099">
                <a:ln>
                  <a:noFill/>
                </a:ln>
                <a:solidFill>
                  <a:schemeClr val="tx1"/>
                </a:solidFill>
                <a:effectLst/>
                <a:ea typeface="Times New Roman" panose="02020603050405020304" pitchFamily="18" charset="0"/>
                <a:cs typeface="Arial" panose="020B0604020202020204" pitchFamily="34" charset="0"/>
              </a:rPr>
              <a:t>.</a:t>
            </a:r>
            <a:r>
              <a:rPr kumimoji="0" lang="es-EC" sz="140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a:t>
            </a:r>
            <a:endParaRPr kumimoji="0" lang="es-EC" sz="1400" u="none" strike="noStrike" cap="none" normalizeH="0" baseline="0" dirty="0" smtClean="0">
              <a:ln>
                <a:noFill/>
              </a:ln>
              <a:solidFill>
                <a:schemeClr val="tx1"/>
              </a:solidFill>
              <a:effectLst/>
            </a:endParaRPr>
          </a:p>
        </p:txBody>
      </p:sp>
      <p:sp>
        <p:nvSpPr>
          <p:cNvPr id="10" name="Título 1"/>
          <p:cNvSpPr txBox="1">
            <a:spLocks/>
          </p:cNvSpPr>
          <p:nvPr/>
        </p:nvSpPr>
        <p:spPr>
          <a:xfrm>
            <a:off x="395536" y="-18256"/>
            <a:ext cx="8229600" cy="1143000"/>
          </a:xfrm>
          <a:prstGeom prst="rect">
            <a:avLst/>
          </a:prstGeom>
        </p:spPr>
        <p:txBody>
          <a:bodyPr vert="horz" lIns="0" rIns="0" bIns="0" anchor="b">
            <a:normAutofit fontScale="9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smtClean="0"/>
              <a:t>DETERMINACIÓN DE CARGAS EJE X</a:t>
            </a:r>
            <a:endParaRPr lang="es-EC" dirty="0"/>
          </a:p>
        </p:txBody>
      </p:sp>
    </p:spTree>
    <p:extLst>
      <p:ext uri="{BB962C8B-B14F-4D97-AF65-F5344CB8AC3E}">
        <p14:creationId xmlns:p14="http://schemas.microsoft.com/office/powerpoint/2010/main" val="13014794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08720"/>
            <a:ext cx="8229600" cy="636680"/>
          </a:xfrm>
        </p:spPr>
        <p:txBody>
          <a:bodyPr>
            <a:noAutofit/>
          </a:bodyPr>
          <a:lstStyle/>
          <a:p>
            <a:pPr algn="ctr"/>
            <a:r>
              <a:rPr lang="es-EC" sz="2800" dirty="0">
                <a:latin typeface="+mn-lt"/>
              </a:rPr>
              <a:t>CALCULO DE </a:t>
            </a:r>
            <a:r>
              <a:rPr lang="es-EC" sz="2800" dirty="0" smtClean="0">
                <a:latin typeface="+mn-lt"/>
              </a:rPr>
              <a:t>ESFUERZOS</a:t>
            </a:r>
            <a:endParaRPr lang="es-EC" sz="2800" dirty="0">
              <a:latin typeface="+mn-lt"/>
            </a:endParaRPr>
          </a:p>
        </p:txBody>
      </p:sp>
      <mc:AlternateContent xmlns:mc="http://schemas.openxmlformats.org/markup-compatibility/2006" xmlns:a14="http://schemas.microsoft.com/office/drawing/2010/main">
        <mc:Choice Requires="a14">
          <p:graphicFrame>
            <p:nvGraphicFramePr>
              <p:cNvPr id="4" name="Marcador de contenido 3"/>
              <p:cNvGraphicFramePr>
                <a:graphicFrameLocks noGrp="1"/>
              </p:cNvGraphicFramePr>
              <p:nvPr>
                <p:ph idx="1"/>
                <p:extLst>
                  <p:ext uri="{D42A27DB-BD31-4B8C-83A1-F6EECF244321}">
                    <p14:modId xmlns:p14="http://schemas.microsoft.com/office/powerpoint/2010/main" val="3833306522"/>
                  </p:ext>
                </p:extLst>
              </p:nvPr>
            </p:nvGraphicFramePr>
            <p:xfrm>
              <a:off x="683568" y="3054962"/>
              <a:ext cx="7704856" cy="3254358"/>
            </p:xfrm>
            <a:graphic>
              <a:graphicData uri="http://schemas.openxmlformats.org/drawingml/2006/table">
                <a:tbl>
                  <a:tblPr firstRow="1" firstCol="1" bandRow="1">
                    <a:tableStyleId>{5C22544A-7EE6-4342-B048-85BDC9FD1C3A}</a:tableStyleId>
                  </a:tblPr>
                  <a:tblGrid>
                    <a:gridCol w="1074531"/>
                    <a:gridCol w="2021993"/>
                    <a:gridCol w="2304166"/>
                    <a:gridCol w="2304166"/>
                  </a:tblGrid>
                  <a:tr h="509337">
                    <a:tc>
                      <a:txBody>
                        <a:bodyPr/>
                        <a:lstStyle/>
                        <a:p>
                          <a:pPr indent="252095" algn="just">
                            <a:lnSpc>
                              <a:spcPct val="150000"/>
                            </a:lnSpc>
                            <a:spcAft>
                              <a:spcPts val="0"/>
                            </a:spcAft>
                          </a:pPr>
                          <a:r>
                            <a:rPr lang="es-EC" sz="1600" dirty="0">
                              <a:effectLst/>
                              <a:latin typeface="Cambria Math" pitchFamily="18" charset="0"/>
                              <a:ea typeface="Cambria Math" pitchFamily="18" charset="0"/>
                            </a:rPr>
                            <a:t> </a:t>
                          </a:r>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1° Caso</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𝒂</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𝟏𝟒𝟔</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𝟔𝟔</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2° Caso</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𝒂</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𝟑𝟕𝟖</m:t>
                              </m:r>
                            </m:oMath>
                          </a14:m>
                          <a:r>
                            <a:rPr lang="es-EC" sz="1600">
                              <a:effectLst/>
                              <a:latin typeface="Cambria Math" pitchFamily="18" charset="0"/>
                              <a:ea typeface="Cambria Math" pitchFamily="18" charset="0"/>
                            </a:rPr>
                            <a:t>)</a:t>
                          </a:r>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3° Caso</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𝒂</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𝟓𝟎</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38753">
                    <a:tc>
                      <a:txBody>
                        <a:bodyPr/>
                        <a:lstStyle/>
                        <a:p>
                          <a:pPr indent="252095" algn="l">
                            <a:lnSpc>
                              <a:spcPct val="150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itchFamily="18" charset="0"/>
                                    <a:ea typeface="Cambria Math" pitchFamily="18" charset="0"/>
                                  </a:rPr>
                                  <m:t>𝑽</m:t>
                                </m:r>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-35,36</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-5,58</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-44,91</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38753">
                    <a:tc>
                      <a:txBody>
                        <a:bodyPr/>
                        <a:lstStyle/>
                        <a:p>
                          <a:pPr indent="252095" algn="l">
                            <a:lnSpc>
                              <a:spcPct val="150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itchFamily="18" charset="0"/>
                                    <a:ea typeface="Cambria Math" pitchFamily="18" charset="0"/>
                                  </a:rPr>
                                  <m:t>𝑴</m:t>
                                </m:r>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-2886,79</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-570,62</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-1770,58</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38753">
                    <a:tc>
                      <a:txBody>
                        <a:bodyPr/>
                        <a:lstStyle/>
                        <a:p>
                          <a:pPr indent="252095" algn="l">
                            <a:lnSpc>
                              <a:spcPct val="150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itchFamily="18" charset="0"/>
                                    <a:ea typeface="Cambria Math" pitchFamily="18" charset="0"/>
                                  </a:rPr>
                                  <m:t>𝑻</m:t>
                                </m:r>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-3725,65</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-652,84</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-4935,49</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90009">
                    <a:tc>
                      <a:txBody>
                        <a:bodyPr/>
                        <a:lstStyle/>
                        <a:p>
                          <a:pPr indent="252095"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Cambria Math" pitchFamily="18" charset="0"/>
                                      </a:rPr>
                                    </m:ctrlPr>
                                  </m:sSubPr>
                                  <m:e>
                                    <m:r>
                                      <a:rPr lang="es-EC" sz="1600">
                                        <a:effectLst/>
                                        <a:latin typeface="Cambria Math" pitchFamily="18" charset="0"/>
                                        <a:ea typeface="Cambria Math" pitchFamily="18" charset="0"/>
                                      </a:rPr>
                                      <m:t>𝝈</m:t>
                                    </m:r>
                                  </m:e>
                                  <m:sub>
                                    <m:r>
                                      <a:rPr lang="es-EC" sz="1600">
                                        <a:effectLst/>
                                        <a:latin typeface="Cambria Math" pitchFamily="18" charset="0"/>
                                        <a:ea typeface="Cambria Math" pitchFamily="18" charset="0"/>
                                      </a:rPr>
                                      <m:t>𝒇𝒍𝒆𝒙𝒊</m:t>
                                    </m:r>
                                    <m:r>
                                      <a:rPr lang="es-EC" sz="1600">
                                        <a:effectLst/>
                                        <a:latin typeface="Cambria Math" pitchFamily="18" charset="0"/>
                                        <a:ea typeface="Cambria Math" pitchFamily="18" charset="0"/>
                                      </a:rPr>
                                      <m:t>ó</m:t>
                                    </m:r>
                                    <m:r>
                                      <a:rPr lang="es-EC" sz="1600">
                                        <a:effectLst/>
                                        <a:latin typeface="Cambria Math" pitchFamily="18" charset="0"/>
                                        <a:ea typeface="Cambria Math" pitchFamily="18" charset="0"/>
                                      </a:rPr>
                                      <m:t>𝒏</m:t>
                                    </m:r>
                                  </m:sub>
                                </m:sSub>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-0,43185679</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-0,08536337</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-0,26487448</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38753">
                    <a:tc>
                      <a:txBody>
                        <a:bodyPr/>
                        <a:lstStyle/>
                        <a:p>
                          <a:pPr indent="252095"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Cambria Math" pitchFamily="18" charset="0"/>
                                      </a:rPr>
                                    </m:ctrlPr>
                                  </m:sSubPr>
                                  <m:e>
                                    <m:r>
                                      <a:rPr lang="es-EC" sz="1600">
                                        <a:effectLst/>
                                        <a:latin typeface="Cambria Math" pitchFamily="18" charset="0"/>
                                        <a:ea typeface="Cambria Math" pitchFamily="18" charset="0"/>
                                      </a:rPr>
                                      <m:t>𝝉</m:t>
                                    </m:r>
                                  </m:e>
                                  <m:sub>
                                    <m:r>
                                      <a:rPr lang="es-EC" sz="1600">
                                        <a:effectLst/>
                                        <a:latin typeface="Cambria Math" pitchFamily="18" charset="0"/>
                                        <a:ea typeface="Cambria Math" pitchFamily="18" charset="0"/>
                                      </a:rPr>
                                      <m:t>𝒕𝒐𝒓𝒔𝒊</m:t>
                                    </m:r>
                                    <m:r>
                                      <a:rPr lang="es-EC" sz="1600">
                                        <a:effectLst/>
                                        <a:latin typeface="Cambria Math" pitchFamily="18" charset="0"/>
                                        <a:ea typeface="Cambria Math" pitchFamily="18" charset="0"/>
                                      </a:rPr>
                                      <m:t>ó</m:t>
                                    </m:r>
                                    <m:r>
                                      <a:rPr lang="es-EC" sz="1600">
                                        <a:effectLst/>
                                        <a:latin typeface="Cambria Math" pitchFamily="18" charset="0"/>
                                        <a:ea typeface="Cambria Math" pitchFamily="18" charset="0"/>
                                      </a:rPr>
                                      <m:t>𝒏</m:t>
                                    </m:r>
                                  </m:sub>
                                </m:sSub>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-0,42407217</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-0,07430952</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-0,56178223</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bl>
              </a:graphicData>
            </a:graphic>
          </p:graphicFrame>
        </mc:Choice>
        <mc:Fallback xmlns="">
          <p:graphicFrame>
            <p:nvGraphicFramePr>
              <p:cNvPr id="4" name="Marcador de contenido 3"/>
              <p:cNvGraphicFramePr>
                <a:graphicFrameLocks noGrp="1"/>
              </p:cNvGraphicFramePr>
              <p:nvPr>
                <p:ph idx="1"/>
                <p:extLst>
                  <p:ext uri="{D42A27DB-BD31-4B8C-83A1-F6EECF244321}">
                    <p14:modId xmlns:p14="http://schemas.microsoft.com/office/powerpoint/2010/main" val="3833306522"/>
                  </p:ext>
                </p:extLst>
              </p:nvPr>
            </p:nvGraphicFramePr>
            <p:xfrm>
              <a:off x="683568" y="3054962"/>
              <a:ext cx="7704856" cy="3254358"/>
            </p:xfrm>
            <a:graphic>
              <a:graphicData uri="http://schemas.openxmlformats.org/drawingml/2006/table">
                <a:tbl>
                  <a:tblPr firstRow="1" firstCol="1" bandRow="1">
                    <a:tableStyleId>{5C22544A-7EE6-4342-B048-85BDC9FD1C3A}</a:tableStyleId>
                  </a:tblPr>
                  <a:tblGrid>
                    <a:gridCol w="1074531"/>
                    <a:gridCol w="2021993"/>
                    <a:gridCol w="2304166"/>
                    <a:gridCol w="2304166"/>
                  </a:tblGrid>
                  <a:tr h="509337">
                    <a:tc>
                      <a:txBody>
                        <a:bodyPr/>
                        <a:lstStyle/>
                        <a:p>
                          <a:pPr indent="252095" algn="just">
                            <a:lnSpc>
                              <a:spcPct val="150000"/>
                            </a:lnSpc>
                            <a:spcAft>
                              <a:spcPts val="0"/>
                            </a:spcAft>
                          </a:pPr>
                          <a:r>
                            <a:rPr lang="es-EC" sz="1600" dirty="0">
                              <a:effectLst/>
                              <a:latin typeface="Cambria Math" pitchFamily="18" charset="0"/>
                              <a:ea typeface="Cambria Math" pitchFamily="18" charset="0"/>
                            </a:rPr>
                            <a:t> </a:t>
                          </a:r>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endParaRPr lang="es-EC"/>
                        </a:p>
                      </a:txBody>
                      <a:tcPr marL="51435" marR="51435" marT="0" marB="0">
                        <a:blipFill rotWithShape="1">
                          <a:blip r:embed="rId2"/>
                          <a:stretch>
                            <a:fillRect l="-53012" t="-9524" r="-228012" b="-535714"/>
                          </a:stretch>
                        </a:blipFill>
                      </a:tcPr>
                    </a:tc>
                    <a:tc>
                      <a:txBody>
                        <a:bodyPr/>
                        <a:lstStyle/>
                        <a:p>
                          <a:endParaRPr lang="es-EC"/>
                        </a:p>
                      </a:txBody>
                      <a:tcPr marL="51435" marR="51435" marT="0" marB="0">
                        <a:blipFill rotWithShape="1">
                          <a:blip r:embed="rId2"/>
                          <a:stretch>
                            <a:fillRect l="-134392" t="-9524" r="-100265" b="-535714"/>
                          </a:stretch>
                        </a:blipFill>
                      </a:tcPr>
                    </a:tc>
                    <a:tc>
                      <a:txBody>
                        <a:bodyPr/>
                        <a:lstStyle/>
                        <a:p>
                          <a:endParaRPr lang="es-EC"/>
                        </a:p>
                      </a:txBody>
                      <a:tcPr marL="51435" marR="51435" marT="0" marB="0">
                        <a:blipFill rotWithShape="1">
                          <a:blip r:embed="rId2"/>
                          <a:stretch>
                            <a:fillRect l="-234392" t="-9524" r="-265" b="-535714"/>
                          </a:stretch>
                        </a:blipFill>
                      </a:tcPr>
                    </a:tc>
                  </a:tr>
                  <a:tr h="538753">
                    <a:tc>
                      <a:txBody>
                        <a:bodyPr/>
                        <a:lstStyle/>
                        <a:p>
                          <a:endParaRPr lang="es-EC"/>
                        </a:p>
                      </a:txBody>
                      <a:tcPr marL="51435" marR="51435" marT="0" marB="0">
                        <a:blipFill rotWithShape="1">
                          <a:blip r:embed="rId2"/>
                          <a:stretch>
                            <a:fillRect t="-104545" r="-618750" b="-411364"/>
                          </a:stretch>
                        </a:blipFill>
                      </a:tcPr>
                    </a:tc>
                    <a:tc>
                      <a:txBody>
                        <a:bodyPr/>
                        <a:lstStyle/>
                        <a:p>
                          <a:endParaRPr lang="es-EC"/>
                        </a:p>
                      </a:txBody>
                      <a:tcPr marL="51435" marR="51435" marT="0" marB="0">
                        <a:blipFill rotWithShape="1">
                          <a:blip r:embed="rId2"/>
                          <a:stretch>
                            <a:fillRect l="-53012" t="-104545" r="-228012" b="-411364"/>
                          </a:stretch>
                        </a:blipFill>
                      </a:tcPr>
                    </a:tc>
                    <a:tc>
                      <a:txBody>
                        <a:bodyPr/>
                        <a:lstStyle/>
                        <a:p>
                          <a:endParaRPr lang="es-EC"/>
                        </a:p>
                      </a:txBody>
                      <a:tcPr marL="51435" marR="51435" marT="0" marB="0">
                        <a:blipFill rotWithShape="1">
                          <a:blip r:embed="rId2"/>
                          <a:stretch>
                            <a:fillRect l="-134392" t="-104545" r="-100265" b="-411364"/>
                          </a:stretch>
                        </a:blipFill>
                      </a:tcPr>
                    </a:tc>
                    <a:tc>
                      <a:txBody>
                        <a:bodyPr/>
                        <a:lstStyle/>
                        <a:p>
                          <a:endParaRPr lang="es-EC"/>
                        </a:p>
                      </a:txBody>
                      <a:tcPr marL="51435" marR="51435" marT="0" marB="0">
                        <a:blipFill rotWithShape="1">
                          <a:blip r:embed="rId2"/>
                          <a:stretch>
                            <a:fillRect l="-234392" t="-104545" r="-265" b="-411364"/>
                          </a:stretch>
                        </a:blipFill>
                      </a:tcPr>
                    </a:tc>
                  </a:tr>
                  <a:tr h="538753">
                    <a:tc>
                      <a:txBody>
                        <a:bodyPr/>
                        <a:lstStyle/>
                        <a:p>
                          <a:endParaRPr lang="es-EC"/>
                        </a:p>
                      </a:txBody>
                      <a:tcPr marL="51435" marR="51435" marT="0" marB="0">
                        <a:blipFill rotWithShape="1">
                          <a:blip r:embed="rId2"/>
                          <a:stretch>
                            <a:fillRect t="-204545" r="-618750" b="-311364"/>
                          </a:stretch>
                        </a:blipFill>
                      </a:tcPr>
                    </a:tc>
                    <a:tc>
                      <a:txBody>
                        <a:bodyPr/>
                        <a:lstStyle/>
                        <a:p>
                          <a:endParaRPr lang="es-EC"/>
                        </a:p>
                      </a:txBody>
                      <a:tcPr marL="51435" marR="51435" marT="0" marB="0">
                        <a:blipFill rotWithShape="1">
                          <a:blip r:embed="rId2"/>
                          <a:stretch>
                            <a:fillRect l="-53012" t="-204545" r="-228012" b="-311364"/>
                          </a:stretch>
                        </a:blipFill>
                      </a:tcPr>
                    </a:tc>
                    <a:tc>
                      <a:txBody>
                        <a:bodyPr/>
                        <a:lstStyle/>
                        <a:p>
                          <a:endParaRPr lang="es-EC"/>
                        </a:p>
                      </a:txBody>
                      <a:tcPr marL="51435" marR="51435" marT="0" marB="0">
                        <a:blipFill rotWithShape="1">
                          <a:blip r:embed="rId2"/>
                          <a:stretch>
                            <a:fillRect l="-134392" t="-204545" r="-100265" b="-311364"/>
                          </a:stretch>
                        </a:blipFill>
                      </a:tcPr>
                    </a:tc>
                    <a:tc>
                      <a:txBody>
                        <a:bodyPr/>
                        <a:lstStyle/>
                        <a:p>
                          <a:endParaRPr lang="es-EC"/>
                        </a:p>
                      </a:txBody>
                      <a:tcPr marL="51435" marR="51435" marT="0" marB="0">
                        <a:blipFill rotWithShape="1">
                          <a:blip r:embed="rId2"/>
                          <a:stretch>
                            <a:fillRect l="-234392" t="-204545" r="-265" b="-311364"/>
                          </a:stretch>
                        </a:blipFill>
                      </a:tcPr>
                    </a:tc>
                  </a:tr>
                  <a:tr h="538753">
                    <a:tc>
                      <a:txBody>
                        <a:bodyPr/>
                        <a:lstStyle/>
                        <a:p>
                          <a:endParaRPr lang="es-EC"/>
                        </a:p>
                      </a:txBody>
                      <a:tcPr marL="51435" marR="51435" marT="0" marB="0">
                        <a:blipFill rotWithShape="1">
                          <a:blip r:embed="rId2"/>
                          <a:stretch>
                            <a:fillRect t="-301124" r="-618750" b="-207865"/>
                          </a:stretch>
                        </a:blipFill>
                      </a:tcPr>
                    </a:tc>
                    <a:tc>
                      <a:txBody>
                        <a:bodyPr/>
                        <a:lstStyle/>
                        <a:p>
                          <a:endParaRPr lang="es-EC"/>
                        </a:p>
                      </a:txBody>
                      <a:tcPr marL="51435" marR="51435" marT="0" marB="0">
                        <a:blipFill rotWithShape="1">
                          <a:blip r:embed="rId2"/>
                          <a:stretch>
                            <a:fillRect l="-53012" t="-301124" r="-228012" b="-207865"/>
                          </a:stretch>
                        </a:blipFill>
                      </a:tcPr>
                    </a:tc>
                    <a:tc>
                      <a:txBody>
                        <a:bodyPr/>
                        <a:lstStyle/>
                        <a:p>
                          <a:endParaRPr lang="es-EC"/>
                        </a:p>
                      </a:txBody>
                      <a:tcPr marL="51435" marR="51435" marT="0" marB="0">
                        <a:blipFill rotWithShape="1">
                          <a:blip r:embed="rId2"/>
                          <a:stretch>
                            <a:fillRect l="-134392" t="-301124" r="-100265" b="-207865"/>
                          </a:stretch>
                        </a:blipFill>
                      </a:tcPr>
                    </a:tc>
                    <a:tc>
                      <a:txBody>
                        <a:bodyPr/>
                        <a:lstStyle/>
                        <a:p>
                          <a:endParaRPr lang="es-EC"/>
                        </a:p>
                      </a:txBody>
                      <a:tcPr marL="51435" marR="51435" marT="0" marB="0">
                        <a:blipFill rotWithShape="1">
                          <a:blip r:embed="rId2"/>
                          <a:stretch>
                            <a:fillRect l="-234392" t="-301124" r="-265" b="-207865"/>
                          </a:stretch>
                        </a:blipFill>
                      </a:tcPr>
                    </a:tc>
                  </a:tr>
                  <a:tr h="590009">
                    <a:tc>
                      <a:txBody>
                        <a:bodyPr/>
                        <a:lstStyle/>
                        <a:p>
                          <a:endParaRPr lang="es-EC"/>
                        </a:p>
                      </a:txBody>
                      <a:tcPr marL="51435" marR="51435" marT="0" marB="0">
                        <a:blipFill rotWithShape="1">
                          <a:blip r:embed="rId2"/>
                          <a:stretch>
                            <a:fillRect t="-368041" r="-618750" b="-90722"/>
                          </a:stretch>
                        </a:blipFill>
                      </a:tcPr>
                    </a:tc>
                    <a:tc>
                      <a:txBody>
                        <a:bodyPr/>
                        <a:lstStyle/>
                        <a:p>
                          <a:endParaRPr lang="es-EC"/>
                        </a:p>
                      </a:txBody>
                      <a:tcPr marL="51435" marR="51435" marT="0" marB="0">
                        <a:blipFill rotWithShape="1">
                          <a:blip r:embed="rId2"/>
                          <a:stretch>
                            <a:fillRect l="-53012" t="-368041" r="-228012" b="-90722"/>
                          </a:stretch>
                        </a:blipFill>
                      </a:tcPr>
                    </a:tc>
                    <a:tc>
                      <a:txBody>
                        <a:bodyPr/>
                        <a:lstStyle/>
                        <a:p>
                          <a:endParaRPr lang="es-EC"/>
                        </a:p>
                      </a:txBody>
                      <a:tcPr marL="51435" marR="51435" marT="0" marB="0">
                        <a:blipFill rotWithShape="1">
                          <a:blip r:embed="rId2"/>
                          <a:stretch>
                            <a:fillRect l="-134392" t="-368041" r="-100265" b="-90722"/>
                          </a:stretch>
                        </a:blipFill>
                      </a:tcPr>
                    </a:tc>
                    <a:tc>
                      <a:txBody>
                        <a:bodyPr/>
                        <a:lstStyle/>
                        <a:p>
                          <a:endParaRPr lang="es-EC"/>
                        </a:p>
                      </a:txBody>
                      <a:tcPr marL="51435" marR="51435" marT="0" marB="0">
                        <a:blipFill rotWithShape="1">
                          <a:blip r:embed="rId2"/>
                          <a:stretch>
                            <a:fillRect l="-234392" t="-368041" r="-265" b="-90722"/>
                          </a:stretch>
                        </a:blipFill>
                      </a:tcPr>
                    </a:tc>
                  </a:tr>
                  <a:tr h="538753">
                    <a:tc>
                      <a:txBody>
                        <a:bodyPr/>
                        <a:lstStyle/>
                        <a:p>
                          <a:endParaRPr lang="es-EC"/>
                        </a:p>
                      </a:txBody>
                      <a:tcPr marL="51435" marR="51435" marT="0" marB="0">
                        <a:blipFill rotWithShape="1">
                          <a:blip r:embed="rId2"/>
                          <a:stretch>
                            <a:fillRect t="-515909" r="-618750"/>
                          </a:stretch>
                        </a:blipFill>
                      </a:tcPr>
                    </a:tc>
                    <a:tc>
                      <a:txBody>
                        <a:bodyPr/>
                        <a:lstStyle/>
                        <a:p>
                          <a:endParaRPr lang="es-EC"/>
                        </a:p>
                      </a:txBody>
                      <a:tcPr marL="51435" marR="51435" marT="0" marB="0">
                        <a:blipFill rotWithShape="1">
                          <a:blip r:embed="rId2"/>
                          <a:stretch>
                            <a:fillRect l="-53012" t="-515909" r="-228012"/>
                          </a:stretch>
                        </a:blipFill>
                      </a:tcPr>
                    </a:tc>
                    <a:tc>
                      <a:txBody>
                        <a:bodyPr/>
                        <a:lstStyle/>
                        <a:p>
                          <a:endParaRPr lang="es-EC"/>
                        </a:p>
                      </a:txBody>
                      <a:tcPr marL="51435" marR="51435" marT="0" marB="0">
                        <a:blipFill rotWithShape="1">
                          <a:blip r:embed="rId2"/>
                          <a:stretch>
                            <a:fillRect l="-134392" t="-515909" r="-100265"/>
                          </a:stretch>
                        </a:blipFill>
                      </a:tcPr>
                    </a:tc>
                    <a:tc>
                      <a:txBody>
                        <a:bodyPr/>
                        <a:lstStyle/>
                        <a:p>
                          <a:endParaRPr lang="es-EC"/>
                        </a:p>
                      </a:txBody>
                      <a:tcPr marL="51435" marR="51435" marT="0" marB="0">
                        <a:blipFill rotWithShape="1">
                          <a:blip r:embed="rId2"/>
                          <a:stretch>
                            <a:fillRect l="-234392" t="-515909" r="-265"/>
                          </a:stretch>
                        </a:blipFill>
                      </a:tcPr>
                    </a:tc>
                  </a:tr>
                </a:tbl>
              </a:graphicData>
            </a:graphic>
          </p:graphicFrame>
        </mc:Fallback>
      </mc:AlternateContent>
      <p:grpSp>
        <p:nvGrpSpPr>
          <p:cNvPr id="3" name="2 Grupo"/>
          <p:cNvGrpSpPr/>
          <p:nvPr/>
        </p:nvGrpSpPr>
        <p:grpSpPr>
          <a:xfrm>
            <a:off x="1187624" y="1699222"/>
            <a:ext cx="6744282" cy="953079"/>
            <a:chOff x="1924636" y="1646959"/>
            <a:chExt cx="6744282" cy="953079"/>
          </a:xfrm>
        </p:grpSpPr>
        <mc:AlternateContent xmlns:mc="http://schemas.openxmlformats.org/markup-compatibility/2006" xmlns:a14="http://schemas.microsoft.com/office/drawing/2010/main">
          <mc:Choice Requires="a14">
            <p:sp>
              <p:nvSpPr>
                <p:cNvPr id="5" name="Rectángulo 4"/>
                <p:cNvSpPr/>
                <p:nvPr/>
              </p:nvSpPr>
              <p:spPr>
                <a:xfrm>
                  <a:off x="2123728" y="1690689"/>
                  <a:ext cx="1160254" cy="5648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𝜎</m:t>
                        </m:r>
                        <m:r>
                          <a:rPr lang="es-EC" i="0">
                            <a:latin typeface="Cambria Math" panose="02040503050406030204" pitchFamily="18" charset="0"/>
                          </a:rPr>
                          <m:t>=</m:t>
                        </m:r>
                        <m:r>
                          <a:rPr lang="es-EC" i="1">
                            <a:latin typeface="Cambria Math" panose="02040503050406030204" pitchFamily="18" charset="0"/>
                          </a:rPr>
                          <m:t>𝑀</m:t>
                        </m:r>
                        <m:r>
                          <a:rPr lang="es-EC" i="0">
                            <a:latin typeface="Cambria Math" panose="02040503050406030204" pitchFamily="18" charset="0"/>
                          </a:rPr>
                          <m:t>∙</m:t>
                        </m:r>
                        <m:f>
                          <m:fPr>
                            <m:ctrlPr>
                              <a:rPr lang="es-EC" i="1">
                                <a:latin typeface="Cambria Math"/>
                              </a:rPr>
                            </m:ctrlPr>
                          </m:fPr>
                          <m:num>
                            <m:r>
                              <a:rPr lang="es-EC" i="1">
                                <a:latin typeface="Cambria Math" panose="02040503050406030204" pitchFamily="18" charset="0"/>
                              </a:rPr>
                              <m:t>𝑐</m:t>
                            </m:r>
                          </m:num>
                          <m:den>
                            <m:r>
                              <a:rPr lang="es-EC" i="1">
                                <a:latin typeface="Cambria Math" panose="02040503050406030204" pitchFamily="18" charset="0"/>
                              </a:rPr>
                              <m:t>𝐼</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2123728" y="1690689"/>
                  <a:ext cx="1160254" cy="564835"/>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469492" y="1646959"/>
                  <a:ext cx="1071768" cy="6085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𝜏</m:t>
                        </m:r>
                        <m:r>
                          <a:rPr lang="es-EC" i="0">
                            <a:latin typeface="Cambria Math" panose="02040503050406030204" pitchFamily="18" charset="0"/>
                          </a:rPr>
                          <m:t>=</m:t>
                        </m:r>
                        <m:r>
                          <a:rPr lang="es-EC" i="1">
                            <a:latin typeface="Cambria Math" panose="02040503050406030204" pitchFamily="18" charset="0"/>
                          </a:rPr>
                          <m:t>𝑇</m:t>
                        </m:r>
                        <m:r>
                          <a:rPr lang="es-EC" i="0">
                            <a:latin typeface="Cambria Math" panose="02040503050406030204" pitchFamily="18" charset="0"/>
                          </a:rPr>
                          <m:t>∙</m:t>
                        </m:r>
                        <m:f>
                          <m:fPr>
                            <m:ctrlPr>
                              <a:rPr lang="es-EC" i="1">
                                <a:latin typeface="Cambria Math"/>
                              </a:rPr>
                            </m:ctrlPr>
                          </m:fPr>
                          <m:num>
                            <m:r>
                              <a:rPr lang="es-EC" i="1">
                                <a:latin typeface="Cambria Math" panose="02040503050406030204" pitchFamily="18" charset="0"/>
                              </a:rPr>
                              <m:t>𝑟</m:t>
                            </m:r>
                          </m:num>
                          <m:den>
                            <m:r>
                              <a:rPr lang="es-EC" i="1">
                                <a:latin typeface="Cambria Math" panose="02040503050406030204" pitchFamily="18" charset="0"/>
                              </a:rPr>
                              <m:t>𝐽</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6469492" y="1646959"/>
                  <a:ext cx="1071768" cy="608565"/>
                </a:xfrm>
                <a:prstGeom prst="rect">
                  <a:avLst/>
                </a:prstGeom>
                <a:blipFill rotWithShape="1">
                  <a:blip r:embed="rId4"/>
                  <a:stretch>
                    <a:fillRect/>
                  </a:stretch>
                </a:blipFill>
              </p:spPr>
              <p:txBody>
                <a:bodyPr/>
                <a:lstStyle/>
                <a:p>
                  <a:r>
                    <a:rPr lang="es-EC">
                      <a:noFill/>
                    </a:rPr>
                    <a:t> </a:t>
                  </a:r>
                </a:p>
              </p:txBody>
            </p:sp>
          </mc:Fallback>
        </mc:AlternateContent>
        <p:sp>
          <p:nvSpPr>
            <p:cNvPr id="7" name="Rectangle 1"/>
            <p:cNvSpPr>
              <a:spLocks noChangeArrowheads="1"/>
            </p:cNvSpPr>
            <p:nvPr/>
          </p:nvSpPr>
          <p:spPr bwMode="auto">
            <a:xfrm>
              <a:off x="1924636" y="2261484"/>
              <a:ext cx="67442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Esfuerzo flector </a:t>
              </a:r>
              <a:r>
                <a:rPr lang="es-EC" sz="1600" b="1" dirty="0">
                  <a:ea typeface="Times New Roman" panose="02020603050405020304" pitchFamily="18" charset="0"/>
                  <a:cs typeface="Arial" panose="020B0604020202020204" pitchFamily="34" charset="0"/>
                </a:rPr>
                <a:t> </a:t>
              </a:r>
              <a:r>
                <a:rPr lang="es-EC" sz="1600" b="1" dirty="0" smtClean="0">
                  <a:ea typeface="Times New Roman" panose="02020603050405020304" pitchFamily="18" charset="0"/>
                  <a:cs typeface="Arial" panose="020B0604020202020204" pitchFamily="34" charset="0"/>
                </a:rPr>
                <a:t>                                        </a:t>
              </a:r>
              <a:r>
                <a:rPr kumimoji="0" lang="es-EC" sz="16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Esfuerzo cortante por torsión.</a:t>
              </a:r>
              <a:r>
                <a:rPr kumimoji="0" lang="es-EC" sz="1600" b="1" i="0" u="none" strike="noStrike" cap="none" normalizeH="0" baseline="0" dirty="0" smtClean="0">
                  <a:ln>
                    <a:noFill/>
                  </a:ln>
                  <a:solidFill>
                    <a:schemeClr val="tx1"/>
                  </a:solidFill>
                  <a:effectLst/>
                </a:rPr>
                <a:t> </a:t>
              </a:r>
            </a:p>
          </p:txBody>
        </p:sp>
      </p:grpSp>
      <p:sp>
        <p:nvSpPr>
          <p:cNvPr id="8" name="Título 1"/>
          <p:cNvSpPr txBox="1">
            <a:spLocks/>
          </p:cNvSpPr>
          <p:nvPr/>
        </p:nvSpPr>
        <p:spPr>
          <a:xfrm>
            <a:off x="395536" y="-162272"/>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X</a:t>
            </a:r>
            <a:endParaRPr lang="es-EC" dirty="0"/>
          </a:p>
        </p:txBody>
      </p:sp>
    </p:spTree>
    <p:extLst>
      <p:ext uri="{BB962C8B-B14F-4D97-AF65-F5344CB8AC3E}">
        <p14:creationId xmlns:p14="http://schemas.microsoft.com/office/powerpoint/2010/main" val="2373983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83568" y="3109056"/>
                <a:ext cx="7886700" cy="896008"/>
              </a:xfrm>
            </p:spPr>
            <p:txBody>
              <a:bodyPr>
                <a:normAutofit/>
              </a:bodyPr>
              <a:lstStyle/>
              <a:p>
                <a:r>
                  <a:rPr lang="es-EC" sz="1800" dirty="0" smtClean="0">
                    <a:latin typeface="Cambria Math" pitchFamily="18" charset="0"/>
                    <a:ea typeface="Cambria Math" pitchFamily="18" charset="0"/>
                  </a:rPr>
                  <a:t>Realizamos </a:t>
                </a:r>
                <a:r>
                  <a:rPr lang="es-EC" sz="1800" dirty="0">
                    <a:latin typeface="Cambria Math" pitchFamily="18" charset="0"/>
                    <a:ea typeface="Cambria Math" pitchFamily="18" charset="0"/>
                  </a:rPr>
                  <a:t>el análisis con el primer caso (</a:t>
                </a:r>
                <a14:m>
                  <m:oMath xmlns:m="http://schemas.openxmlformats.org/officeDocument/2006/math">
                    <m:sSub>
                      <m:sSubPr>
                        <m:ctrlPr>
                          <a:rPr lang="es-EC" sz="1800" i="1">
                            <a:latin typeface="Cambria Math"/>
                            <a:ea typeface="Cambria Math" pitchFamily="18" charset="0"/>
                          </a:rPr>
                        </m:ctrlPr>
                      </m:sSubPr>
                      <m:e>
                        <m:r>
                          <a:rPr lang="es-EC" sz="1800" i="1">
                            <a:latin typeface="Cambria Math" pitchFamily="18" charset="0"/>
                            <a:ea typeface="Cambria Math" pitchFamily="18" charset="0"/>
                          </a:rPr>
                          <m:t>𝜎</m:t>
                        </m:r>
                      </m:e>
                      <m:sub>
                        <m:r>
                          <a:rPr lang="es-EC" sz="1800" i="1">
                            <a:latin typeface="Cambria Math" pitchFamily="18" charset="0"/>
                            <a:ea typeface="Cambria Math" pitchFamily="18" charset="0"/>
                          </a:rPr>
                          <m:t>𝑚𝑎𝑥</m:t>
                        </m:r>
                      </m:sub>
                    </m:sSub>
                  </m:oMath>
                </a14:m>
                <a:r>
                  <a:rPr lang="es-EC" sz="1800" dirty="0">
                    <a:latin typeface="Cambria Math" pitchFamily="18" charset="0"/>
                    <a:ea typeface="Cambria Math" pitchFamily="18" charset="0"/>
                  </a:rPr>
                  <a:t>) y segundo caso </a:t>
                </a:r>
                <a14:m>
                  <m:oMath xmlns:m="http://schemas.openxmlformats.org/officeDocument/2006/math">
                    <m:r>
                      <a:rPr lang="es-EC" sz="1800" i="1">
                        <a:latin typeface="Cambria Math" pitchFamily="18" charset="0"/>
                        <a:ea typeface="Cambria Math" pitchFamily="18" charset="0"/>
                      </a:rPr>
                      <m:t>(</m:t>
                    </m:r>
                    <m:sSub>
                      <m:sSubPr>
                        <m:ctrlPr>
                          <a:rPr lang="es-EC" sz="1800" i="1">
                            <a:latin typeface="Cambria Math"/>
                            <a:ea typeface="Cambria Math" pitchFamily="18" charset="0"/>
                          </a:rPr>
                        </m:ctrlPr>
                      </m:sSubPr>
                      <m:e>
                        <m:r>
                          <a:rPr lang="es-EC" sz="1800" i="1">
                            <a:latin typeface="Cambria Math" pitchFamily="18" charset="0"/>
                            <a:ea typeface="Cambria Math" pitchFamily="18" charset="0"/>
                          </a:rPr>
                          <m:t>𝜎</m:t>
                        </m:r>
                      </m:e>
                      <m:sub>
                        <m:r>
                          <a:rPr lang="es-EC" sz="1800" i="1">
                            <a:latin typeface="Cambria Math" pitchFamily="18" charset="0"/>
                            <a:ea typeface="Cambria Math" pitchFamily="18" charset="0"/>
                          </a:rPr>
                          <m:t>𝑚𝑖𝑛</m:t>
                        </m:r>
                      </m:sub>
                    </m:sSub>
                  </m:oMath>
                </a14:m>
                <a:r>
                  <a:rPr lang="es-EC" sz="1800" dirty="0" smtClean="0">
                    <a:latin typeface="Cambria Math" pitchFamily="18" charset="0"/>
                    <a:ea typeface="Cambria Math" pitchFamily="18" charset="0"/>
                  </a:rPr>
                  <a:t>).</a:t>
                </a:r>
              </a:p>
              <a:p>
                <a:r>
                  <a:rPr lang="es-EC" sz="1800" dirty="0">
                    <a:latin typeface="Cambria Math" pitchFamily="18" charset="0"/>
                    <a:ea typeface="Cambria Math" pitchFamily="18" charset="0"/>
                  </a:rPr>
                  <a:t>Realizamos el análisis con el tercer caso (</a:t>
                </a:r>
                <a14:m>
                  <m:oMath xmlns:m="http://schemas.openxmlformats.org/officeDocument/2006/math">
                    <m:sSub>
                      <m:sSubPr>
                        <m:ctrlPr>
                          <a:rPr lang="es-EC" sz="1800" i="1">
                            <a:latin typeface="Cambria Math"/>
                            <a:ea typeface="Cambria Math" pitchFamily="18" charset="0"/>
                          </a:rPr>
                        </m:ctrlPr>
                      </m:sSubPr>
                      <m:e>
                        <m:r>
                          <a:rPr lang="es-EC" sz="1800" i="1">
                            <a:latin typeface="Cambria Math" pitchFamily="18" charset="0"/>
                            <a:ea typeface="Cambria Math" pitchFamily="18" charset="0"/>
                          </a:rPr>
                          <m:t>𝜏</m:t>
                        </m:r>
                      </m:e>
                      <m:sub>
                        <m:r>
                          <a:rPr lang="es-EC" sz="1800" i="1">
                            <a:latin typeface="Cambria Math" pitchFamily="18" charset="0"/>
                            <a:ea typeface="Cambria Math" pitchFamily="18" charset="0"/>
                          </a:rPr>
                          <m:t>𝑚𝑎𝑥</m:t>
                        </m:r>
                      </m:sub>
                    </m:sSub>
                  </m:oMath>
                </a14:m>
                <a:r>
                  <a:rPr lang="es-EC" sz="1800" dirty="0">
                    <a:latin typeface="Cambria Math" pitchFamily="18" charset="0"/>
                    <a:ea typeface="Cambria Math" pitchFamily="18" charset="0"/>
                  </a:rPr>
                  <a:t>) y segundo </a:t>
                </a:r>
                <a:r>
                  <a:rPr lang="es-EC" sz="1800" dirty="0" smtClean="0">
                    <a:latin typeface="Cambria Math" pitchFamily="18" charset="0"/>
                    <a:ea typeface="Cambria Math" pitchFamily="18" charset="0"/>
                  </a:rPr>
                  <a:t>caso </a:t>
                </a:r>
                <a14:m>
                  <m:oMath xmlns:m="http://schemas.openxmlformats.org/officeDocument/2006/math">
                    <m:r>
                      <a:rPr lang="es-EC" sz="1800" i="1">
                        <a:latin typeface="Cambria Math" pitchFamily="18" charset="0"/>
                        <a:ea typeface="Cambria Math" pitchFamily="18" charset="0"/>
                      </a:rPr>
                      <m:t>(</m:t>
                    </m:r>
                    <m:sSub>
                      <m:sSubPr>
                        <m:ctrlPr>
                          <a:rPr lang="es-EC" sz="1800" i="1">
                            <a:latin typeface="Cambria Math"/>
                            <a:ea typeface="Cambria Math" pitchFamily="18" charset="0"/>
                          </a:rPr>
                        </m:ctrlPr>
                      </m:sSubPr>
                      <m:e>
                        <m:r>
                          <a:rPr lang="es-EC" sz="1800" i="1">
                            <a:latin typeface="Cambria Math" pitchFamily="18" charset="0"/>
                            <a:ea typeface="Cambria Math" pitchFamily="18" charset="0"/>
                          </a:rPr>
                          <m:t>𝜏</m:t>
                        </m:r>
                      </m:e>
                      <m:sub>
                        <m:r>
                          <a:rPr lang="es-EC" sz="1800" i="1">
                            <a:latin typeface="Cambria Math" pitchFamily="18" charset="0"/>
                            <a:ea typeface="Cambria Math" pitchFamily="18" charset="0"/>
                          </a:rPr>
                          <m:t>𝑚𝑖𝑛</m:t>
                        </m:r>
                      </m:sub>
                    </m:sSub>
                  </m:oMath>
                </a14:m>
                <a:r>
                  <a:rPr lang="es-EC" sz="1800" dirty="0" smtClean="0">
                    <a:latin typeface="Cambria Math" pitchFamily="18" charset="0"/>
                    <a:ea typeface="Cambria Math" pitchFamily="18" charset="0"/>
                  </a:rPr>
                  <a:t>). </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83568" y="3109056"/>
                <a:ext cx="7886700" cy="896008"/>
              </a:xfrm>
              <a:blipFill rotWithShape="1">
                <a:blip r:embed="rId2"/>
                <a:stretch>
                  <a:fillRect l="-309" t="-408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3316010552"/>
                  </p:ext>
                </p:extLst>
              </p:nvPr>
            </p:nvGraphicFramePr>
            <p:xfrm>
              <a:off x="2195736" y="4801614"/>
              <a:ext cx="4968553" cy="1363690"/>
            </p:xfrm>
            <a:graphic>
              <a:graphicData uri="http://schemas.openxmlformats.org/drawingml/2006/table">
                <a:tbl>
                  <a:tblPr firstRow="1" firstCol="1" bandRow="1">
                    <a:tableStyleId>{5C22544A-7EE6-4342-B048-85BDC9FD1C3A}</a:tableStyleId>
                  </a:tblPr>
                  <a:tblGrid>
                    <a:gridCol w="451497"/>
                    <a:gridCol w="1946073"/>
                    <a:gridCol w="217297"/>
                    <a:gridCol w="407613"/>
                    <a:gridCol w="1946073"/>
                  </a:tblGrid>
                  <a:tr h="445758">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Cambria Math" pitchFamily="18" charset="0"/>
                                      </a:rPr>
                                    </m:ctrlPr>
                                  </m:sSubPr>
                                  <m:e>
                                    <m:r>
                                      <a:rPr lang="es-EC" sz="1600">
                                        <a:effectLst/>
                                        <a:latin typeface="Cambria Math" pitchFamily="18" charset="0"/>
                                        <a:ea typeface="Cambria Math" pitchFamily="18" charset="0"/>
                                      </a:rPr>
                                      <m:t>𝝈</m:t>
                                    </m:r>
                                  </m:e>
                                  <m:sub>
                                    <m:r>
                                      <a:rPr lang="es-EC" sz="1600">
                                        <a:effectLst/>
                                        <a:latin typeface="Cambria Math" pitchFamily="18" charset="0"/>
                                        <a:ea typeface="Cambria Math" pitchFamily="18" charset="0"/>
                                      </a:rPr>
                                      <m:t>𝒎</m:t>
                                    </m:r>
                                  </m:sub>
                                </m:sSub>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0,17511892</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𝑴𝑷𝒂𝒔</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rowSpan="3">
                      <a:txBody>
                        <a:bodyPr/>
                        <a:lstStyle/>
                        <a:p>
                          <a:pPr algn="just">
                            <a:lnSpc>
                              <a:spcPct val="115000"/>
                            </a:lnSpc>
                            <a:spcAft>
                              <a:spcPts val="0"/>
                            </a:spcAft>
                          </a:pPr>
                          <a:r>
                            <a:rPr lang="es-EC" sz="1600">
                              <a:effectLst/>
                              <a:latin typeface="Cambria Math" pitchFamily="18" charset="0"/>
                              <a:ea typeface="Cambria Math" pitchFamily="18" charset="0"/>
                            </a:rPr>
                            <a:t> </a:t>
                          </a:r>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Cambria Math" pitchFamily="18" charset="0"/>
                                      </a:rPr>
                                    </m:ctrlPr>
                                  </m:sSubPr>
                                  <m:e>
                                    <m:r>
                                      <a:rPr lang="es-EC" sz="1600">
                                        <a:effectLst/>
                                        <a:latin typeface="Cambria Math" pitchFamily="18" charset="0"/>
                                        <a:ea typeface="Cambria Math" pitchFamily="18" charset="0"/>
                                      </a:rPr>
                                      <m:t>𝝈</m:t>
                                    </m:r>
                                  </m:e>
                                  <m:sub>
                                    <m:r>
                                      <a:rPr lang="es-EC" sz="1600">
                                        <a:effectLst/>
                                        <a:latin typeface="Cambria Math" pitchFamily="18" charset="0"/>
                                        <a:ea typeface="Cambria Math" pitchFamily="18" charset="0"/>
                                      </a:rPr>
                                      <m:t>𝒂</m:t>
                                    </m:r>
                                  </m:sub>
                                </m:sSub>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0,08975555</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𝑴𝑷𝒂𝒔</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452362">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Cambria Math" pitchFamily="18" charset="0"/>
                                      </a:rPr>
                                    </m:ctrlPr>
                                  </m:sSubPr>
                                  <m:e>
                                    <m:r>
                                      <a:rPr lang="es-EC" sz="1600">
                                        <a:effectLst/>
                                        <a:latin typeface="Cambria Math" pitchFamily="18" charset="0"/>
                                        <a:ea typeface="Cambria Math" pitchFamily="18" charset="0"/>
                                      </a:rPr>
                                      <m:t>𝝉</m:t>
                                    </m:r>
                                  </m:e>
                                  <m:sub>
                                    <m:r>
                                      <a:rPr lang="es-EC" sz="1600">
                                        <a:effectLst/>
                                        <a:latin typeface="Cambria Math" pitchFamily="18" charset="0"/>
                                        <a:ea typeface="Cambria Math" pitchFamily="18" charset="0"/>
                                      </a:rPr>
                                      <m:t>𝒎</m:t>
                                    </m:r>
                                  </m:sub>
                                </m:sSub>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0,31804588</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vMerge="1">
                      <a:txBody>
                        <a:bodyPr/>
                        <a:lstStyle/>
                        <a:p>
                          <a:endParaRPr lang="es-EC"/>
                        </a:p>
                      </a:txBody>
                      <a:tcPr/>
                    </a:tc>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Cambria Math" pitchFamily="18" charset="0"/>
                                      </a:rPr>
                                    </m:ctrlPr>
                                  </m:sSubPr>
                                  <m:e>
                                    <m:r>
                                      <a:rPr lang="es-EC" sz="1600">
                                        <a:effectLst/>
                                        <a:latin typeface="Cambria Math" pitchFamily="18" charset="0"/>
                                        <a:ea typeface="Cambria Math" pitchFamily="18" charset="0"/>
                                      </a:rPr>
                                      <m:t>𝜏</m:t>
                                    </m:r>
                                  </m:e>
                                  <m:sub>
                                    <m:r>
                                      <a:rPr lang="es-EC" sz="1600">
                                        <a:effectLst/>
                                        <a:latin typeface="Cambria Math" pitchFamily="18" charset="0"/>
                                        <a:ea typeface="Cambria Math" pitchFamily="18" charset="0"/>
                                      </a:rPr>
                                      <m:t>𝑎</m:t>
                                    </m:r>
                                  </m:sub>
                                </m:sSub>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0,24373635</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465570">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Sup>
                                  <m:sSubSupPr>
                                    <m:ctrlPr>
                                      <a:rPr lang="es-EC" sz="1600" i="1">
                                        <a:effectLst/>
                                        <a:latin typeface="Cambria Math"/>
                                        <a:ea typeface="Cambria Math" pitchFamily="18" charset="0"/>
                                      </a:rPr>
                                    </m:ctrlPr>
                                  </m:sSubSupPr>
                                  <m:e>
                                    <m:r>
                                      <a:rPr lang="es-EC" sz="1600">
                                        <a:effectLst/>
                                        <a:latin typeface="Cambria Math" pitchFamily="18" charset="0"/>
                                        <a:ea typeface="Cambria Math" pitchFamily="18" charset="0"/>
                                      </a:rPr>
                                      <m:t>𝝈</m:t>
                                    </m:r>
                                  </m:e>
                                  <m:sub>
                                    <m:r>
                                      <a:rPr lang="es-EC" sz="1600">
                                        <a:effectLst/>
                                        <a:latin typeface="Cambria Math" pitchFamily="18" charset="0"/>
                                        <a:ea typeface="Cambria Math" pitchFamily="18" charset="0"/>
                                      </a:rPr>
                                      <m:t>𝒎</m:t>
                                    </m:r>
                                  </m:sub>
                                  <m:sup>
                                    <m:r>
                                      <a:rPr lang="es-EC" sz="1600">
                                        <a:effectLst/>
                                        <a:latin typeface="Cambria Math" pitchFamily="18" charset="0"/>
                                        <a:ea typeface="Cambria Math" pitchFamily="18" charset="0"/>
                                      </a:rPr>
                                      <m:t>′</m:t>
                                    </m:r>
                                  </m:sup>
                                </m:sSubSup>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0,57803649</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vMerge="1">
                      <a:txBody>
                        <a:bodyPr/>
                        <a:lstStyle/>
                        <a:p>
                          <a:endParaRPr lang="es-EC"/>
                        </a:p>
                      </a:txBody>
                      <a:tcPr/>
                    </a:tc>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Sup>
                                  <m:sSubSupPr>
                                    <m:ctrlPr>
                                      <a:rPr lang="es-EC" sz="1600" i="1">
                                        <a:effectLst/>
                                        <a:latin typeface="Cambria Math"/>
                                        <a:ea typeface="Cambria Math" pitchFamily="18" charset="0"/>
                                      </a:rPr>
                                    </m:ctrlPr>
                                  </m:sSubSupPr>
                                  <m:e>
                                    <m:r>
                                      <a:rPr lang="es-EC" sz="1600">
                                        <a:effectLst/>
                                        <a:latin typeface="Cambria Math" pitchFamily="18" charset="0"/>
                                        <a:ea typeface="Cambria Math" pitchFamily="18" charset="0"/>
                                      </a:rPr>
                                      <m:t>𝜎</m:t>
                                    </m:r>
                                  </m:e>
                                  <m:sub>
                                    <m:r>
                                      <a:rPr lang="es-EC" sz="1600">
                                        <a:effectLst/>
                                        <a:latin typeface="Cambria Math" pitchFamily="18" charset="0"/>
                                        <a:ea typeface="Cambria Math" pitchFamily="18" charset="0"/>
                                      </a:rPr>
                                      <m:t>𝑎</m:t>
                                    </m:r>
                                  </m:sub>
                                  <m:sup>
                                    <m:r>
                                      <a:rPr lang="es-EC" sz="1600">
                                        <a:effectLst/>
                                        <a:latin typeface="Cambria Math" pitchFamily="18" charset="0"/>
                                        <a:ea typeface="Cambria Math" pitchFamily="18" charset="0"/>
                                      </a:rPr>
                                      <m:t>′</m:t>
                                    </m:r>
                                  </m:sup>
                                </m:sSubSup>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0,43159969</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3316010552"/>
                  </p:ext>
                </p:extLst>
              </p:nvPr>
            </p:nvGraphicFramePr>
            <p:xfrm>
              <a:off x="2195736" y="4801614"/>
              <a:ext cx="4968553" cy="1363690"/>
            </p:xfrm>
            <a:graphic>
              <a:graphicData uri="http://schemas.openxmlformats.org/drawingml/2006/table">
                <a:tbl>
                  <a:tblPr firstRow="1" firstCol="1" bandRow="1">
                    <a:tableStyleId>{5C22544A-7EE6-4342-B048-85BDC9FD1C3A}</a:tableStyleId>
                  </a:tblPr>
                  <a:tblGrid>
                    <a:gridCol w="451497"/>
                    <a:gridCol w="1946073"/>
                    <a:gridCol w="217297"/>
                    <a:gridCol w="407613"/>
                    <a:gridCol w="1946073"/>
                  </a:tblGrid>
                  <a:tr h="445758">
                    <a:tc>
                      <a:txBody>
                        <a:bodyPr/>
                        <a:lstStyle/>
                        <a:p>
                          <a:endParaRPr lang="es-EC"/>
                        </a:p>
                      </a:txBody>
                      <a:tcPr marL="51435" marR="51435" marT="0" marB="0">
                        <a:blipFill rotWithShape="1">
                          <a:blip r:embed="rId3"/>
                          <a:stretch>
                            <a:fillRect t="-12329" r="-1002703" b="-206849"/>
                          </a:stretch>
                        </a:blipFill>
                      </a:tcPr>
                    </a:tc>
                    <a:tc>
                      <a:txBody>
                        <a:bodyPr/>
                        <a:lstStyle/>
                        <a:p>
                          <a:endParaRPr lang="es-EC"/>
                        </a:p>
                      </a:txBody>
                      <a:tcPr marL="51435" marR="51435" marT="0" marB="0">
                        <a:blipFill rotWithShape="1">
                          <a:blip r:embed="rId3"/>
                          <a:stretch>
                            <a:fillRect l="-23197" t="-12329" r="-132602" b="-206849"/>
                          </a:stretch>
                        </a:blipFill>
                      </a:tcPr>
                    </a:tc>
                    <a:tc rowSpan="3">
                      <a:txBody>
                        <a:bodyPr/>
                        <a:lstStyle/>
                        <a:p>
                          <a:pPr algn="just">
                            <a:lnSpc>
                              <a:spcPct val="115000"/>
                            </a:lnSpc>
                            <a:spcAft>
                              <a:spcPts val="0"/>
                            </a:spcAft>
                          </a:pPr>
                          <a:r>
                            <a:rPr lang="es-EC" sz="1600">
                              <a:effectLst/>
                              <a:latin typeface="Cambria Math" pitchFamily="18" charset="0"/>
                              <a:ea typeface="Cambria Math" pitchFamily="18" charset="0"/>
                            </a:rPr>
                            <a:t> </a:t>
                          </a:r>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endParaRPr lang="es-EC"/>
                        </a:p>
                      </a:txBody>
                      <a:tcPr marL="51435" marR="51435" marT="0" marB="0">
                        <a:blipFill rotWithShape="1">
                          <a:blip r:embed="rId3"/>
                          <a:stretch>
                            <a:fillRect l="-640299" t="-12329" r="-477612" b="-206849"/>
                          </a:stretch>
                        </a:blipFill>
                      </a:tcPr>
                    </a:tc>
                    <a:tc>
                      <a:txBody>
                        <a:bodyPr/>
                        <a:lstStyle/>
                        <a:p>
                          <a:endParaRPr lang="es-EC"/>
                        </a:p>
                      </a:txBody>
                      <a:tcPr marL="51435" marR="51435" marT="0" marB="0">
                        <a:blipFill rotWithShape="1">
                          <a:blip r:embed="rId3"/>
                          <a:stretch>
                            <a:fillRect l="-155486" t="-12329" r="-313" b="-206849"/>
                          </a:stretch>
                        </a:blipFill>
                      </a:tcPr>
                    </a:tc>
                  </a:tr>
                  <a:tr h="452362">
                    <a:tc>
                      <a:txBody>
                        <a:bodyPr/>
                        <a:lstStyle/>
                        <a:p>
                          <a:endParaRPr lang="es-EC"/>
                        </a:p>
                      </a:txBody>
                      <a:tcPr marL="51435" marR="51435" marT="0" marB="0">
                        <a:blipFill rotWithShape="1">
                          <a:blip r:embed="rId3"/>
                          <a:stretch>
                            <a:fillRect t="-110811" r="-1002703" b="-104054"/>
                          </a:stretch>
                        </a:blipFill>
                      </a:tcPr>
                    </a:tc>
                    <a:tc>
                      <a:txBody>
                        <a:bodyPr/>
                        <a:lstStyle/>
                        <a:p>
                          <a:endParaRPr lang="es-EC"/>
                        </a:p>
                      </a:txBody>
                      <a:tcPr marL="51435" marR="51435" marT="0" marB="0">
                        <a:blipFill rotWithShape="1">
                          <a:blip r:embed="rId3"/>
                          <a:stretch>
                            <a:fillRect l="-23197" t="-110811" r="-132602" b="-104054"/>
                          </a:stretch>
                        </a:blipFill>
                      </a:tcPr>
                    </a:tc>
                    <a:tc vMerge="1">
                      <a:txBody>
                        <a:bodyPr/>
                        <a:lstStyle/>
                        <a:p>
                          <a:endParaRPr lang="es-EC"/>
                        </a:p>
                      </a:txBody>
                      <a:tcPr/>
                    </a:tc>
                    <a:tc>
                      <a:txBody>
                        <a:bodyPr/>
                        <a:lstStyle/>
                        <a:p>
                          <a:endParaRPr lang="es-EC"/>
                        </a:p>
                      </a:txBody>
                      <a:tcPr marL="51435" marR="51435" marT="0" marB="0">
                        <a:blipFill rotWithShape="1">
                          <a:blip r:embed="rId3"/>
                          <a:stretch>
                            <a:fillRect l="-640299" t="-110811" r="-477612" b="-104054"/>
                          </a:stretch>
                        </a:blipFill>
                      </a:tcPr>
                    </a:tc>
                    <a:tc>
                      <a:txBody>
                        <a:bodyPr/>
                        <a:lstStyle/>
                        <a:p>
                          <a:endParaRPr lang="es-EC"/>
                        </a:p>
                      </a:txBody>
                      <a:tcPr marL="51435" marR="51435" marT="0" marB="0">
                        <a:blipFill rotWithShape="1">
                          <a:blip r:embed="rId3"/>
                          <a:stretch>
                            <a:fillRect l="-155486" t="-110811" r="-313" b="-104054"/>
                          </a:stretch>
                        </a:blipFill>
                      </a:tcPr>
                    </a:tc>
                  </a:tr>
                  <a:tr h="465570">
                    <a:tc>
                      <a:txBody>
                        <a:bodyPr/>
                        <a:lstStyle/>
                        <a:p>
                          <a:endParaRPr lang="es-EC"/>
                        </a:p>
                      </a:txBody>
                      <a:tcPr marL="51435" marR="51435" marT="0" marB="0">
                        <a:blipFill rotWithShape="1">
                          <a:blip r:embed="rId3"/>
                          <a:stretch>
                            <a:fillRect t="-205263" r="-1002703" b="-1316"/>
                          </a:stretch>
                        </a:blipFill>
                      </a:tcPr>
                    </a:tc>
                    <a:tc>
                      <a:txBody>
                        <a:bodyPr/>
                        <a:lstStyle/>
                        <a:p>
                          <a:endParaRPr lang="es-EC"/>
                        </a:p>
                      </a:txBody>
                      <a:tcPr marL="51435" marR="51435" marT="0" marB="0">
                        <a:blipFill rotWithShape="1">
                          <a:blip r:embed="rId3"/>
                          <a:stretch>
                            <a:fillRect l="-23197" t="-205263" r="-132602" b="-1316"/>
                          </a:stretch>
                        </a:blipFill>
                      </a:tcPr>
                    </a:tc>
                    <a:tc vMerge="1">
                      <a:txBody>
                        <a:bodyPr/>
                        <a:lstStyle/>
                        <a:p>
                          <a:endParaRPr lang="es-EC"/>
                        </a:p>
                      </a:txBody>
                      <a:tcPr/>
                    </a:tc>
                    <a:tc>
                      <a:txBody>
                        <a:bodyPr/>
                        <a:lstStyle/>
                        <a:p>
                          <a:endParaRPr lang="es-EC"/>
                        </a:p>
                      </a:txBody>
                      <a:tcPr marL="51435" marR="51435" marT="0" marB="0">
                        <a:blipFill rotWithShape="1">
                          <a:blip r:embed="rId3"/>
                          <a:stretch>
                            <a:fillRect l="-640299" t="-205263" r="-477612" b="-1316"/>
                          </a:stretch>
                        </a:blipFill>
                      </a:tcPr>
                    </a:tc>
                    <a:tc>
                      <a:txBody>
                        <a:bodyPr/>
                        <a:lstStyle/>
                        <a:p>
                          <a:endParaRPr lang="es-EC"/>
                        </a:p>
                      </a:txBody>
                      <a:tcPr marL="51435" marR="51435" marT="0" marB="0">
                        <a:blipFill rotWithShape="1">
                          <a:blip r:embed="rId3"/>
                          <a:stretch>
                            <a:fillRect l="-155486" t="-205263" r="-313" b="-1316"/>
                          </a:stretch>
                        </a:blipFill>
                      </a:tcPr>
                    </a:tc>
                  </a:tr>
                </a:tbl>
              </a:graphicData>
            </a:graphic>
          </p:graphicFrame>
        </mc:Fallback>
      </mc:AlternateContent>
      <p:grpSp>
        <p:nvGrpSpPr>
          <p:cNvPr id="6" name="5 Grupo"/>
          <p:cNvGrpSpPr/>
          <p:nvPr/>
        </p:nvGrpSpPr>
        <p:grpSpPr>
          <a:xfrm>
            <a:off x="1254292" y="1918865"/>
            <a:ext cx="6558068" cy="1046175"/>
            <a:chOff x="1398308" y="1918865"/>
            <a:chExt cx="6558068" cy="1046175"/>
          </a:xfrm>
        </p:grpSpPr>
        <mc:AlternateContent xmlns:mc="http://schemas.openxmlformats.org/markup-compatibility/2006" xmlns:a14="http://schemas.microsoft.com/office/drawing/2010/main">
          <mc:Choice Requires="a14">
            <p:sp>
              <p:nvSpPr>
                <p:cNvPr id="9" name="Rectángulo 8"/>
                <p:cNvSpPr/>
                <p:nvPr/>
              </p:nvSpPr>
              <p:spPr>
                <a:xfrm>
                  <a:off x="1398308" y="1918865"/>
                  <a:ext cx="3029676" cy="3864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C" i="1" smtClean="0">
                                <a:latin typeface="Cambria Math"/>
                              </a:rPr>
                            </m:ctrlPr>
                          </m:sSubSupPr>
                          <m:e>
                            <m:r>
                              <a:rPr lang="es-EC" i="1">
                                <a:latin typeface="Cambria Math" panose="02040503050406030204" pitchFamily="18" charset="0"/>
                              </a:rPr>
                              <m:t>𝜎</m:t>
                            </m:r>
                          </m:e>
                          <m:sub>
                            <m:r>
                              <a:rPr lang="es-EC" i="1">
                                <a:latin typeface="Cambria Math" panose="02040503050406030204" pitchFamily="18" charset="0"/>
                              </a:rPr>
                              <m:t>𝑚</m:t>
                            </m:r>
                          </m:sub>
                          <m:sup>
                            <m:r>
                              <a:rPr lang="es-EC" i="0">
                                <a:latin typeface="Cambria Math" panose="02040503050406030204" pitchFamily="18" charset="0"/>
                              </a:rPr>
                              <m:t>′</m:t>
                            </m:r>
                          </m:sup>
                        </m:sSubSup>
                        <m:r>
                          <a:rPr lang="es-EC" i="0">
                            <a:latin typeface="Cambria Math" panose="02040503050406030204" pitchFamily="18" charset="0"/>
                          </a:rPr>
                          <m:t>=</m:t>
                        </m:r>
                        <m:sSup>
                          <m:sSupPr>
                            <m:ctrlPr>
                              <a:rPr lang="es-EC" i="1">
                                <a:latin typeface="Cambria Math"/>
                              </a:rPr>
                            </m:ctrlPr>
                          </m:sSupPr>
                          <m:e>
                            <m:d>
                              <m:dPr>
                                <m:begChr m:val="{"/>
                                <m:endChr m:val="}"/>
                                <m:ctrlPr>
                                  <a:rPr lang="es-EC" i="1">
                                    <a:latin typeface="Cambria Math"/>
                                  </a:rPr>
                                </m:ctrlPr>
                              </m:dPr>
                              <m:e>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𝜎</m:t>
                                            </m:r>
                                          </m:e>
                                          <m:sub>
                                            <m:r>
                                              <a:rPr lang="es-EC" i="1">
                                                <a:latin typeface="Cambria Math" panose="02040503050406030204" pitchFamily="18" charset="0"/>
                                              </a:rPr>
                                              <m:t>𝑚</m:t>
                                            </m:r>
                                          </m:sub>
                                        </m:sSub>
                                      </m:e>
                                    </m:d>
                                  </m:e>
                                  <m:sup>
                                    <m:r>
                                      <a:rPr lang="es-EC" i="0">
                                        <a:latin typeface="Cambria Math" panose="02040503050406030204" pitchFamily="18" charset="0"/>
                                      </a:rPr>
                                      <m:t>2</m:t>
                                    </m:r>
                                  </m:sup>
                                </m:sSup>
                                <m:r>
                                  <a:rPr lang="es-EC" i="0">
                                    <a:latin typeface="Cambria Math" panose="02040503050406030204" pitchFamily="18" charset="0"/>
                                  </a:rPr>
                                  <m:t>+3∗</m:t>
                                </m:r>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𝜏</m:t>
                                            </m:r>
                                          </m:e>
                                          <m:sub>
                                            <m:r>
                                              <a:rPr lang="es-EC" i="1">
                                                <a:latin typeface="Cambria Math" panose="02040503050406030204" pitchFamily="18" charset="0"/>
                                              </a:rPr>
                                              <m:t>𝑚</m:t>
                                            </m:r>
                                          </m:sub>
                                        </m:sSub>
                                      </m:e>
                                    </m:d>
                                  </m:e>
                                  <m:sup>
                                    <m:r>
                                      <a:rPr lang="es-EC" i="0">
                                        <a:latin typeface="Cambria Math" panose="02040503050406030204" pitchFamily="18" charset="0"/>
                                      </a:rPr>
                                      <m:t>2</m:t>
                                    </m:r>
                                  </m:sup>
                                </m:sSup>
                              </m:e>
                            </m:d>
                          </m:e>
                          <m:sup>
                            <m:f>
                              <m:fPr>
                                <m:type m:val="lin"/>
                                <m:ctrlPr>
                                  <a:rPr lang="es-EC" i="1">
                                    <a:latin typeface="Cambria Math"/>
                                  </a:rPr>
                                </m:ctrlPr>
                              </m:fPr>
                              <m:num>
                                <m:r>
                                  <a:rPr lang="es-EC" i="0">
                                    <a:latin typeface="Cambria Math" panose="02040503050406030204" pitchFamily="18" charset="0"/>
                                  </a:rPr>
                                  <m:t>1</m:t>
                                </m:r>
                              </m:num>
                              <m:den>
                                <m:r>
                                  <a:rPr lang="es-EC" i="0">
                                    <a:latin typeface="Cambria Math" panose="02040503050406030204" pitchFamily="18" charset="0"/>
                                  </a:rPr>
                                  <m:t>2</m:t>
                                </m:r>
                              </m:den>
                            </m:f>
                          </m:sup>
                        </m:sSup>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398308" y="1918865"/>
                  <a:ext cx="3029676" cy="386452"/>
                </a:xfrm>
                <a:prstGeom prst="rect">
                  <a:avLst/>
                </a:prstGeom>
                <a:blipFill rotWithShape="1">
                  <a:blip r:embed="rId4"/>
                  <a:stretch>
                    <a:fillRect t="-80952" r="-10463" b="-984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076933" y="1918865"/>
                  <a:ext cx="2879443" cy="3864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C" i="1" smtClean="0">
                                <a:latin typeface="Cambria Math"/>
                              </a:rPr>
                            </m:ctrlPr>
                          </m:sSubSupPr>
                          <m:e>
                            <m:r>
                              <a:rPr lang="es-EC" i="1">
                                <a:latin typeface="Cambria Math" panose="02040503050406030204" pitchFamily="18" charset="0"/>
                              </a:rPr>
                              <m:t>𝜎</m:t>
                            </m:r>
                          </m:e>
                          <m:sub>
                            <m:r>
                              <a:rPr lang="es-EC" i="1">
                                <a:latin typeface="Cambria Math" panose="02040503050406030204" pitchFamily="18" charset="0"/>
                              </a:rPr>
                              <m:t>𝑎</m:t>
                            </m:r>
                          </m:sub>
                          <m:sup>
                            <m:r>
                              <a:rPr lang="es-EC" i="0">
                                <a:latin typeface="Cambria Math" panose="02040503050406030204" pitchFamily="18" charset="0"/>
                              </a:rPr>
                              <m:t>′</m:t>
                            </m:r>
                          </m:sup>
                        </m:sSubSup>
                        <m:r>
                          <a:rPr lang="es-EC" i="0">
                            <a:latin typeface="Cambria Math" panose="02040503050406030204" pitchFamily="18" charset="0"/>
                          </a:rPr>
                          <m:t>=</m:t>
                        </m:r>
                        <m:sSup>
                          <m:sSupPr>
                            <m:ctrlPr>
                              <a:rPr lang="es-EC" i="1">
                                <a:latin typeface="Cambria Math"/>
                              </a:rPr>
                            </m:ctrlPr>
                          </m:sSupPr>
                          <m:e>
                            <m:d>
                              <m:dPr>
                                <m:begChr m:val="{"/>
                                <m:endChr m:val="}"/>
                                <m:ctrlPr>
                                  <a:rPr lang="es-EC" i="1">
                                    <a:latin typeface="Cambria Math"/>
                                  </a:rPr>
                                </m:ctrlPr>
                              </m:dPr>
                              <m:e>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𝜎</m:t>
                                            </m:r>
                                          </m:e>
                                          <m:sub>
                                            <m:r>
                                              <a:rPr lang="es-EC" i="1">
                                                <a:latin typeface="Cambria Math" panose="02040503050406030204" pitchFamily="18" charset="0"/>
                                              </a:rPr>
                                              <m:t>𝑎</m:t>
                                            </m:r>
                                          </m:sub>
                                        </m:sSub>
                                      </m:e>
                                    </m:d>
                                  </m:e>
                                  <m:sup>
                                    <m:r>
                                      <a:rPr lang="es-EC" i="0">
                                        <a:latin typeface="Cambria Math" panose="02040503050406030204" pitchFamily="18" charset="0"/>
                                      </a:rPr>
                                      <m:t>2</m:t>
                                    </m:r>
                                  </m:sup>
                                </m:sSup>
                                <m:r>
                                  <a:rPr lang="es-EC" i="0">
                                    <a:latin typeface="Cambria Math" panose="02040503050406030204" pitchFamily="18" charset="0"/>
                                  </a:rPr>
                                  <m:t>+3∗</m:t>
                                </m:r>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𝜏</m:t>
                                            </m:r>
                                          </m:e>
                                          <m:sub>
                                            <m:r>
                                              <a:rPr lang="es-EC" i="1">
                                                <a:latin typeface="Cambria Math" panose="02040503050406030204" pitchFamily="18" charset="0"/>
                                              </a:rPr>
                                              <m:t>𝑎</m:t>
                                            </m:r>
                                          </m:sub>
                                        </m:sSub>
                                      </m:e>
                                    </m:d>
                                  </m:e>
                                  <m:sup>
                                    <m:r>
                                      <a:rPr lang="es-EC" i="0">
                                        <a:latin typeface="Cambria Math" panose="02040503050406030204" pitchFamily="18" charset="0"/>
                                      </a:rPr>
                                      <m:t>2</m:t>
                                    </m:r>
                                  </m:sup>
                                </m:sSup>
                              </m:e>
                            </m:d>
                          </m:e>
                          <m:sup>
                            <m:f>
                              <m:fPr>
                                <m:type m:val="lin"/>
                                <m:ctrlPr>
                                  <a:rPr lang="es-EC" i="1">
                                    <a:latin typeface="Cambria Math"/>
                                  </a:rPr>
                                </m:ctrlPr>
                              </m:fPr>
                              <m:num>
                                <m:r>
                                  <a:rPr lang="es-EC" i="0">
                                    <a:latin typeface="Cambria Math" panose="02040503050406030204" pitchFamily="18" charset="0"/>
                                  </a:rPr>
                                  <m:t>1</m:t>
                                </m:r>
                              </m:num>
                              <m:den>
                                <m:r>
                                  <a:rPr lang="es-EC" i="0">
                                    <a:latin typeface="Cambria Math" panose="02040503050406030204" pitchFamily="18" charset="0"/>
                                  </a:rPr>
                                  <m:t>2</m:t>
                                </m:r>
                              </m:den>
                            </m:f>
                          </m:sup>
                        </m:sSup>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5076933" y="1918865"/>
                  <a:ext cx="2879443" cy="386452"/>
                </a:xfrm>
                <a:prstGeom prst="rect">
                  <a:avLst/>
                </a:prstGeom>
                <a:blipFill rotWithShape="1">
                  <a:blip r:embed="rId5"/>
                  <a:stretch>
                    <a:fillRect t="-80952" r="-11205" b="-98413"/>
                  </a:stretch>
                </a:blipFill>
              </p:spPr>
              <p:txBody>
                <a:bodyPr/>
                <a:lstStyle/>
                <a:p>
                  <a:r>
                    <a:rPr lang="es-EC">
                      <a:noFill/>
                    </a:rPr>
                    <a:t> </a:t>
                  </a:r>
                </a:p>
              </p:txBody>
            </p:sp>
          </mc:Fallback>
        </mc:AlternateContent>
        <p:sp>
          <p:nvSpPr>
            <p:cNvPr id="11" name="CuadroTexto 10"/>
            <p:cNvSpPr txBox="1"/>
            <p:nvPr/>
          </p:nvSpPr>
          <p:spPr>
            <a:xfrm>
              <a:off x="1900618" y="2318709"/>
              <a:ext cx="1735278" cy="646331"/>
            </a:xfrm>
            <a:prstGeom prst="rect">
              <a:avLst/>
            </a:prstGeom>
            <a:noFill/>
          </p:spPr>
          <p:txBody>
            <a:bodyPr wrap="square" rtlCol="0">
              <a:spAutoFit/>
            </a:bodyPr>
            <a:lstStyle/>
            <a:p>
              <a:pPr algn="ctr"/>
              <a:r>
                <a:rPr lang="es-EC" b="1" dirty="0" smtClean="0"/>
                <a:t>Esfuerzo medio</a:t>
              </a:r>
              <a:endParaRPr lang="es-EC" b="1" dirty="0"/>
            </a:p>
          </p:txBody>
        </p:sp>
        <p:sp>
          <p:nvSpPr>
            <p:cNvPr id="12" name="CuadroTexto 11"/>
            <p:cNvSpPr txBox="1"/>
            <p:nvPr/>
          </p:nvSpPr>
          <p:spPr>
            <a:xfrm>
              <a:off x="5506524" y="2275440"/>
              <a:ext cx="1835240" cy="646331"/>
            </a:xfrm>
            <a:prstGeom prst="rect">
              <a:avLst/>
            </a:prstGeom>
            <a:noFill/>
          </p:spPr>
          <p:txBody>
            <a:bodyPr wrap="square" rtlCol="0">
              <a:spAutoFit/>
            </a:bodyPr>
            <a:lstStyle/>
            <a:p>
              <a:pPr algn="ctr"/>
              <a:r>
                <a:rPr lang="es-EC" b="1" dirty="0" smtClean="0"/>
                <a:t>Esfuerzo alternante</a:t>
              </a:r>
              <a:endParaRPr lang="es-EC" b="1" dirty="0"/>
            </a:p>
          </p:txBody>
        </p:sp>
      </p:grpSp>
      <p:sp>
        <p:nvSpPr>
          <p:cNvPr id="13" name="Título 1"/>
          <p:cNvSpPr txBox="1">
            <a:spLocks/>
          </p:cNvSpPr>
          <p:nvPr/>
        </p:nvSpPr>
        <p:spPr>
          <a:xfrm>
            <a:off x="374848" y="-162272"/>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X</a:t>
            </a:r>
            <a:endParaRPr lang="es-EC" dirty="0"/>
          </a:p>
        </p:txBody>
      </p:sp>
      <p:sp>
        <p:nvSpPr>
          <p:cNvPr id="14" name="Título 1"/>
          <p:cNvSpPr>
            <a:spLocks noGrp="1"/>
          </p:cNvSpPr>
          <p:nvPr>
            <p:ph type="title"/>
          </p:nvPr>
        </p:nvSpPr>
        <p:spPr>
          <a:xfrm>
            <a:off x="518864" y="908720"/>
            <a:ext cx="8229600" cy="636680"/>
          </a:xfrm>
        </p:spPr>
        <p:txBody>
          <a:bodyPr>
            <a:noAutofit/>
          </a:bodyPr>
          <a:lstStyle/>
          <a:p>
            <a:pPr algn="ctr"/>
            <a:r>
              <a:rPr lang="es-EC" sz="2800" dirty="0">
                <a:latin typeface="+mn-lt"/>
              </a:rPr>
              <a:t>CALCULO DE </a:t>
            </a:r>
            <a:r>
              <a:rPr lang="es-EC" sz="2800" dirty="0" smtClean="0">
                <a:latin typeface="+mn-lt"/>
              </a:rPr>
              <a:t>ESFUERZOS</a:t>
            </a:r>
            <a:endParaRPr lang="es-EC" sz="2800" dirty="0">
              <a:latin typeface="+mn-lt"/>
            </a:endParaRPr>
          </a:p>
        </p:txBody>
      </p:sp>
      <p:sp>
        <p:nvSpPr>
          <p:cNvPr id="5" name="4 Rectángulo"/>
          <p:cNvSpPr/>
          <p:nvPr/>
        </p:nvSpPr>
        <p:spPr>
          <a:xfrm>
            <a:off x="3203848" y="4211796"/>
            <a:ext cx="2836867" cy="369332"/>
          </a:xfrm>
          <a:prstGeom prst="rect">
            <a:avLst/>
          </a:prstGeom>
        </p:spPr>
        <p:txBody>
          <a:bodyPr wrap="none">
            <a:spAutoFit/>
          </a:bodyPr>
          <a:lstStyle/>
          <a:p>
            <a:pPr algn="ctr"/>
            <a:r>
              <a:rPr lang="es-EC" b="1" dirty="0"/>
              <a:t>Esfuerzo Von Mises 2°- </a:t>
            </a:r>
            <a:r>
              <a:rPr lang="es-EC" b="1" dirty="0" smtClean="0"/>
              <a:t>3°</a:t>
            </a:r>
            <a:endParaRPr lang="es-EC" b="1" dirty="0"/>
          </a:p>
        </p:txBody>
      </p:sp>
    </p:spTree>
    <p:extLst>
      <p:ext uri="{BB962C8B-B14F-4D97-AF65-F5344CB8AC3E}">
        <p14:creationId xmlns:p14="http://schemas.microsoft.com/office/powerpoint/2010/main" val="41900987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1556792"/>
            <a:ext cx="7886700" cy="2635273"/>
          </a:xfrm>
        </p:spPr>
        <p:txBody>
          <a:bodyPr>
            <a:normAutofit/>
          </a:bodyPr>
          <a:lstStyle/>
          <a:p>
            <a:endParaRPr lang="es-EC" sz="2400" dirty="0" smtClean="0"/>
          </a:p>
          <a:p>
            <a:pPr marL="0" indent="0">
              <a:buNone/>
            </a:pPr>
            <a:r>
              <a:rPr lang="es-EC" sz="2400" dirty="0"/>
              <a:t>El aluminio no tiene límite de resistencia a la </a:t>
            </a:r>
            <a:r>
              <a:rPr lang="es-EC" sz="2400" dirty="0" smtClean="0"/>
              <a:t>fatiga para vida infinita, </a:t>
            </a:r>
            <a:r>
              <a:rPr lang="es-EC" sz="2400" dirty="0" smtClean="0"/>
              <a:t>hallamos </a:t>
            </a:r>
            <a:r>
              <a:rPr lang="es-EC" sz="2400" dirty="0"/>
              <a:t>s</a:t>
            </a:r>
            <a:r>
              <a:rPr lang="es-EC" sz="2400" dirty="0" smtClean="0"/>
              <a:t>u </a:t>
            </a:r>
            <a:r>
              <a:rPr lang="es-EC" sz="2400" dirty="0"/>
              <a:t>resistencia </a:t>
            </a:r>
            <a:r>
              <a:rPr lang="es-EC" sz="2400" dirty="0" smtClean="0"/>
              <a:t>en </a:t>
            </a:r>
            <a:r>
              <a:rPr lang="es-EC" sz="2400" dirty="0"/>
              <a:t>5</a:t>
            </a:r>
            <a:r>
              <a:rPr lang="es-EC" sz="2400" i="1" dirty="0"/>
              <a:t>E</a:t>
            </a:r>
            <a:r>
              <a:rPr lang="es-EC" sz="2400" dirty="0"/>
              <a:t>8 </a:t>
            </a:r>
            <a:r>
              <a:rPr lang="es-EC" sz="2400" dirty="0" smtClean="0"/>
              <a:t>ciclos</a:t>
            </a:r>
            <a:endParaRPr lang="es-EC" sz="2400" dirty="0"/>
          </a:p>
        </p:txBody>
      </p:sp>
      <mc:AlternateContent xmlns:mc="http://schemas.openxmlformats.org/markup-compatibility/2006">
        <mc:Choice xmlns:a14="http://schemas.microsoft.com/office/drawing/2010/main" Requires="a14">
          <p:sp>
            <p:nvSpPr>
              <p:cNvPr id="4" name="Rectángulo 3"/>
              <p:cNvSpPr/>
              <p:nvPr/>
            </p:nvSpPr>
            <p:spPr>
              <a:xfrm>
                <a:off x="2298478" y="3396770"/>
                <a:ext cx="5646739" cy="7443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𝐴</m:t>
                      </m:r>
                      <m:r>
                        <a:rPr lang="es-EC" i="1">
                          <a:latin typeface="Cambria Math" panose="02040503050406030204" pitchFamily="18" charset="0"/>
                        </a:rPr>
                        <m:t>𝑙𝑢𝑚𝑖𝑛𝑖𝑜</m:t>
                      </m:r>
                      <m:r>
                        <a:rPr lang="es-EC" i="0">
                          <a:latin typeface="Cambria Math" panose="02040503050406030204" pitchFamily="18" charset="0"/>
                        </a:rPr>
                        <m:t> </m:t>
                      </m:r>
                      <m:d>
                        <m:dPr>
                          <m:begChr m:val="{"/>
                          <m:endChr m:val="}"/>
                          <m:ctrlPr>
                            <a:rPr lang="es-EC" i="1">
                              <a:latin typeface="Cambria Math"/>
                            </a:rPr>
                          </m:ctrlPr>
                        </m:dPr>
                        <m:e>
                          <m:m>
                            <m:mPr>
                              <m:mcs>
                                <m:mc>
                                  <m:mcPr>
                                    <m:count m:val="1"/>
                                    <m:mcJc m:val="center"/>
                                  </m:mcPr>
                                </m:mc>
                              </m:mcs>
                              <m:ctrlPr>
                                <a:rPr lang="es-EC" i="1">
                                  <a:latin typeface="Cambria Math"/>
                                </a:rPr>
                              </m:ctrlPr>
                            </m:mPr>
                            <m:mr>
                              <m:e>
                                <m:sSub>
                                  <m:sSubPr>
                                    <m:ctrlPr>
                                      <a:rPr lang="es-EC" i="1">
                                        <a:latin typeface="Cambria Math"/>
                                      </a:rPr>
                                    </m:ctrlPr>
                                  </m:sSubPr>
                                  <m:e>
                                    <m:r>
                                      <a:rPr lang="es-EC" i="1">
                                        <a:latin typeface="Cambria Math" panose="02040503050406030204" pitchFamily="18" charset="0"/>
                                      </a:rPr>
                                      <m:t>𝑆</m:t>
                                    </m:r>
                                  </m:e>
                                  <m:sub>
                                    <m:sSubSup>
                                      <m:sSubSupPr>
                                        <m:ctrlPr>
                                          <a:rPr lang="es-EC" i="1">
                                            <a:latin typeface="Cambria Math"/>
                                          </a:rPr>
                                        </m:ctrlPr>
                                      </m:sSubSupPr>
                                      <m:e>
                                        <m:r>
                                          <a:rPr lang="es-EC" i="1">
                                            <a:latin typeface="Cambria Math" panose="02040503050406030204" pitchFamily="18" charset="0"/>
                                          </a:rPr>
                                          <m:t>𝑓</m:t>
                                        </m:r>
                                      </m:e>
                                      <m:sub>
                                        <m:r>
                                          <a:rPr lang="es-EC" i="0">
                                            <a:latin typeface="Cambria Math" panose="02040503050406030204" pitchFamily="18" charset="0"/>
                                          </a:rPr>
                                          <m:t>5</m:t>
                                        </m:r>
                                        <m:r>
                                          <a:rPr lang="es-EC" i="1">
                                            <a:latin typeface="Cambria Math" panose="02040503050406030204" pitchFamily="18" charset="0"/>
                                          </a:rPr>
                                          <m:t>𝐸</m:t>
                                        </m:r>
                                        <m:r>
                                          <a:rPr lang="es-EC" i="0">
                                            <a:latin typeface="Cambria Math" panose="02040503050406030204" pitchFamily="18" charset="0"/>
                                          </a:rPr>
                                          <m:t>8</m:t>
                                        </m:r>
                                      </m:sub>
                                      <m:sup>
                                        <m:r>
                                          <a:rPr lang="es-EC" i="0">
                                            <a:latin typeface="Cambria Math" panose="02040503050406030204" pitchFamily="18" charset="0"/>
                                          </a:rPr>
                                          <m:t>′</m:t>
                                        </m:r>
                                      </m:sup>
                                    </m:sSubSup>
                                  </m:sub>
                                </m:sSub>
                                <m:r>
                                  <a:rPr lang="es-EC" i="0">
                                    <a:latin typeface="Cambria Math" panose="02040503050406030204" pitchFamily="18" charset="0"/>
                                  </a:rPr>
                                  <m:t>≈0,4∗</m:t>
                                </m:r>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𝑢𝑡</m:t>
                                    </m:r>
                                    <m:r>
                                      <a:rPr lang="es-EC" i="0">
                                        <a:latin typeface="Cambria Math" panose="02040503050406030204" pitchFamily="18" charset="0"/>
                                      </a:rPr>
                                      <m:t>            </m:t>
                                    </m:r>
                                  </m:sub>
                                </m:sSub>
                                <m:r>
                                  <a:rPr lang="es-EC" i="0">
                                    <a:latin typeface="Cambria Math" panose="02040503050406030204" pitchFamily="18" charset="0"/>
                                  </a:rPr>
                                  <m:t> </m:t>
                                </m:r>
                                <m:r>
                                  <a:rPr lang="es-EC" i="1">
                                    <a:latin typeface="Cambria Math" panose="02040503050406030204" pitchFamily="18" charset="0"/>
                                  </a:rPr>
                                  <m:t>𝑝𝑎𝑟𝑎</m:t>
                                </m:r>
                                <m:r>
                                  <a:rPr lang="es-EC" i="0">
                                    <a:latin typeface="Cambria Math" panose="02040503050406030204" pitchFamily="18" charset="0"/>
                                  </a:rPr>
                                  <m:t> </m:t>
                                </m:r>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i="0">
                                    <a:latin typeface="Cambria Math" panose="02040503050406030204" pitchFamily="18" charset="0"/>
                                  </a:rPr>
                                  <m:t>&lt;330</m:t>
                                </m:r>
                                <m:r>
                                  <a:rPr lang="es-EC" i="1">
                                    <a:latin typeface="Cambria Math" panose="02040503050406030204" pitchFamily="18" charset="0"/>
                                  </a:rPr>
                                  <m:t>𝑀𝑃𝑎</m:t>
                                </m:r>
                              </m:e>
                            </m:mr>
                            <m:mr>
                              <m:e>
                                <m:sSub>
                                  <m:sSubPr>
                                    <m:ctrlPr>
                                      <a:rPr lang="es-EC" i="1">
                                        <a:latin typeface="Cambria Math"/>
                                      </a:rPr>
                                    </m:ctrlPr>
                                  </m:sSubPr>
                                  <m:e>
                                    <m:r>
                                      <a:rPr lang="es-EC" i="1">
                                        <a:latin typeface="Cambria Math" panose="02040503050406030204" pitchFamily="18" charset="0"/>
                                      </a:rPr>
                                      <m:t>𝑆</m:t>
                                    </m:r>
                                  </m:e>
                                  <m:sub>
                                    <m:sSubSup>
                                      <m:sSubSupPr>
                                        <m:ctrlPr>
                                          <a:rPr lang="es-EC" i="1">
                                            <a:latin typeface="Cambria Math"/>
                                          </a:rPr>
                                        </m:ctrlPr>
                                      </m:sSubSupPr>
                                      <m:e>
                                        <m:r>
                                          <a:rPr lang="es-EC" i="1">
                                            <a:latin typeface="Cambria Math" panose="02040503050406030204" pitchFamily="18" charset="0"/>
                                          </a:rPr>
                                          <m:t>𝑓</m:t>
                                        </m:r>
                                      </m:e>
                                      <m:sub>
                                        <m:r>
                                          <a:rPr lang="es-EC" i="0">
                                            <a:latin typeface="Cambria Math" panose="02040503050406030204" pitchFamily="18" charset="0"/>
                                          </a:rPr>
                                          <m:t>5</m:t>
                                        </m:r>
                                        <m:r>
                                          <a:rPr lang="es-EC" i="1">
                                            <a:latin typeface="Cambria Math" panose="02040503050406030204" pitchFamily="18" charset="0"/>
                                          </a:rPr>
                                          <m:t>𝐸</m:t>
                                        </m:r>
                                        <m:r>
                                          <a:rPr lang="es-EC" i="0">
                                            <a:latin typeface="Cambria Math" panose="02040503050406030204" pitchFamily="18" charset="0"/>
                                          </a:rPr>
                                          <m:t>8</m:t>
                                        </m:r>
                                      </m:sub>
                                      <m:sup>
                                        <m:r>
                                          <a:rPr lang="es-EC" i="0">
                                            <a:latin typeface="Cambria Math" panose="02040503050406030204" pitchFamily="18" charset="0"/>
                                          </a:rPr>
                                          <m:t>′</m:t>
                                        </m:r>
                                      </m:sup>
                                    </m:sSubSup>
                                  </m:sub>
                                </m:sSub>
                                <m:r>
                                  <a:rPr lang="es-EC" i="0">
                                    <a:latin typeface="Cambria Math" panose="02040503050406030204" pitchFamily="18" charset="0"/>
                                  </a:rPr>
                                  <m:t>≈130</m:t>
                                </m:r>
                                <m:r>
                                  <a:rPr lang="es-EC" i="1">
                                    <a:latin typeface="Cambria Math" panose="02040503050406030204" pitchFamily="18" charset="0"/>
                                  </a:rPr>
                                  <m:t>𝑀𝑝𝑎</m:t>
                                </m:r>
                                <m:r>
                                  <a:rPr lang="es-EC" i="0">
                                    <a:latin typeface="Cambria Math" panose="02040503050406030204" pitchFamily="18" charset="0"/>
                                  </a:rPr>
                                  <m:t>          </m:t>
                                </m:r>
                                <m:r>
                                  <a:rPr lang="es-EC" i="1">
                                    <a:latin typeface="Cambria Math" panose="02040503050406030204" pitchFamily="18" charset="0"/>
                                  </a:rPr>
                                  <m:t>𝑝𝑎𝑟𝑎</m:t>
                                </m:r>
                                <m:r>
                                  <a:rPr lang="es-EC" i="0">
                                    <a:latin typeface="Cambria Math" panose="02040503050406030204" pitchFamily="18" charset="0"/>
                                  </a:rPr>
                                  <m:t> </m:t>
                                </m:r>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i="0">
                                    <a:latin typeface="Cambria Math" panose="02040503050406030204" pitchFamily="18" charset="0"/>
                                  </a:rPr>
                                  <m:t>≥330</m:t>
                                </m:r>
                                <m:r>
                                  <a:rPr lang="es-EC" i="1">
                                    <a:latin typeface="Cambria Math" panose="02040503050406030204" pitchFamily="18" charset="0"/>
                                  </a:rPr>
                                  <m:t>𝑀𝑃𝑎</m:t>
                                </m:r>
                              </m:e>
                            </m:mr>
                          </m:m>
                        </m:e>
                      </m:d>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2298478" y="3396770"/>
                <a:ext cx="5646739" cy="744371"/>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3530422" y="5448950"/>
                <a:ext cx="1958100" cy="428322"/>
              </a:xfrm>
              <a:prstGeom prst="rect">
                <a:avLst/>
              </a:prstGeom>
              <a:noFill/>
              <a:ln w="28575">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a:rPr>
                          </m:ctrlPr>
                        </m:sSubPr>
                        <m:e>
                          <m:r>
                            <a:rPr lang="es-EC" i="1">
                              <a:latin typeface="Cambria Math" panose="02040503050406030204" pitchFamily="18" charset="0"/>
                            </a:rPr>
                            <m:t>𝑆</m:t>
                          </m:r>
                        </m:e>
                        <m:sub>
                          <m:sSubSup>
                            <m:sSubSupPr>
                              <m:ctrlPr>
                                <a:rPr lang="es-EC" i="1">
                                  <a:latin typeface="Cambria Math"/>
                                </a:rPr>
                              </m:ctrlPr>
                            </m:sSubSupPr>
                            <m:e>
                              <m:r>
                                <a:rPr lang="es-EC" i="1">
                                  <a:latin typeface="Cambria Math" panose="02040503050406030204" pitchFamily="18" charset="0"/>
                                </a:rPr>
                                <m:t>𝑓</m:t>
                              </m:r>
                            </m:e>
                            <m:sub>
                              <m:r>
                                <a:rPr lang="es-EC" i="0">
                                  <a:latin typeface="Cambria Math" panose="02040503050406030204" pitchFamily="18" charset="0"/>
                                </a:rPr>
                                <m:t>5</m:t>
                              </m:r>
                              <m:r>
                                <a:rPr lang="es-EC" i="1">
                                  <a:latin typeface="Cambria Math" panose="02040503050406030204" pitchFamily="18" charset="0"/>
                                </a:rPr>
                                <m:t>𝐸</m:t>
                              </m:r>
                              <m:r>
                                <a:rPr lang="es-EC" i="0">
                                  <a:latin typeface="Cambria Math" panose="02040503050406030204" pitchFamily="18" charset="0"/>
                                </a:rPr>
                                <m:t>8</m:t>
                              </m:r>
                            </m:sub>
                            <m:sup>
                              <m:r>
                                <a:rPr lang="es-EC" i="0">
                                  <a:latin typeface="Cambria Math" panose="02040503050406030204" pitchFamily="18" charset="0"/>
                                </a:rPr>
                                <m:t>′</m:t>
                              </m:r>
                            </m:sup>
                          </m:sSubSup>
                        </m:sub>
                      </m:sSub>
                      <m:r>
                        <a:rPr lang="es-EC" i="0">
                          <a:latin typeface="Cambria Math" panose="02040503050406030204" pitchFamily="18" charset="0"/>
                        </a:rPr>
                        <m:t>=5,56</m:t>
                      </m:r>
                      <m:r>
                        <a:rPr lang="es-EC" i="1">
                          <a:latin typeface="Cambria Math" panose="02040503050406030204" pitchFamily="18" charset="0"/>
                        </a:rPr>
                        <m:t>𝑀𝑃𝑎</m:t>
                      </m:r>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3530422" y="5448950"/>
                <a:ext cx="1958100" cy="428322"/>
              </a:xfrm>
              <a:prstGeom prst="rect">
                <a:avLst/>
              </a:prstGeom>
              <a:blipFill rotWithShape="1">
                <a:blip r:embed="rId3"/>
                <a:stretch>
                  <a:fillRect/>
                </a:stretch>
              </a:blipFill>
              <a:ln w="28575">
                <a:solidFill>
                  <a:schemeClr val="accent1"/>
                </a:solidFill>
              </a:ln>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3377207" y="4538103"/>
                <a:ext cx="2366674" cy="3693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𝑢𝑡</m:t>
                          </m:r>
                          <m:r>
                            <a:rPr lang="es-EC" i="1">
                              <a:latin typeface="Cambria Math" panose="02040503050406030204" pitchFamily="18" charset="0"/>
                            </a:rPr>
                            <m:t>−</m:t>
                          </m:r>
                          <m:r>
                            <a:rPr lang="es-EC" i="1">
                              <a:latin typeface="Cambria Math" panose="02040503050406030204" pitchFamily="18" charset="0"/>
                            </a:rPr>
                            <m:t>𝑚𝑖𝑛</m:t>
                          </m:r>
                        </m:sub>
                      </m:sSub>
                      <m:r>
                        <a:rPr lang="es-EC" i="1">
                          <a:latin typeface="Cambria Math" panose="02040503050406030204" pitchFamily="18" charset="0"/>
                        </a:rPr>
                        <m:t>=13,9 </m:t>
                      </m:r>
                      <m:r>
                        <a:rPr lang="es-EC" i="1">
                          <a:latin typeface="Cambria Math" panose="02040503050406030204" pitchFamily="18" charset="0"/>
                        </a:rPr>
                        <m:t>𝑀𝑃𝑎𝑠</m:t>
                      </m:r>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3377207" y="4538103"/>
                <a:ext cx="2366674" cy="369332"/>
              </a:xfrm>
              <a:prstGeom prst="rect">
                <a:avLst/>
              </a:prstGeom>
              <a:blipFill rotWithShape="1">
                <a:blip r:embed="rId4"/>
                <a:stretch>
                  <a:fillRect/>
                </a:stretch>
              </a:blipFill>
            </p:spPr>
            <p:txBody>
              <a:bodyPr/>
              <a:lstStyle/>
              <a:p>
                <a:r>
                  <a:rPr lang="es-EC">
                    <a:noFill/>
                  </a:rPr>
                  <a:t> </a:t>
                </a:r>
              </a:p>
            </p:txBody>
          </p:sp>
        </mc:Fallback>
      </mc:AlternateContent>
      <p:sp>
        <p:nvSpPr>
          <p:cNvPr id="7" name="Título 1"/>
          <p:cNvSpPr txBox="1">
            <a:spLocks/>
          </p:cNvSpPr>
          <p:nvPr/>
        </p:nvSpPr>
        <p:spPr>
          <a:xfrm>
            <a:off x="374848" y="-162272"/>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X</a:t>
            </a:r>
            <a:endParaRPr lang="es-EC" dirty="0"/>
          </a:p>
        </p:txBody>
      </p:sp>
      <p:sp>
        <p:nvSpPr>
          <p:cNvPr id="8" name="Título 1"/>
          <p:cNvSpPr txBox="1">
            <a:spLocks/>
          </p:cNvSpPr>
          <p:nvPr/>
        </p:nvSpPr>
        <p:spPr>
          <a:xfrm>
            <a:off x="518864" y="908720"/>
            <a:ext cx="8229600" cy="6366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smtClean="0">
                <a:latin typeface="+mn-lt"/>
              </a:rPr>
              <a:t>FACTOR DE SEGURIDAD</a:t>
            </a:r>
            <a:endParaRPr lang="es-EC" sz="2800" dirty="0">
              <a:latin typeface="+mn-lt"/>
            </a:endParaRPr>
          </a:p>
        </p:txBody>
      </p:sp>
    </p:spTree>
    <p:extLst>
      <p:ext uri="{BB962C8B-B14F-4D97-AF65-F5344CB8AC3E}">
        <p14:creationId xmlns:p14="http://schemas.microsoft.com/office/powerpoint/2010/main" val="344345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467544" y="2780928"/>
            <a:ext cx="8136904" cy="936104"/>
          </a:xfrm>
        </p:spPr>
        <p:txBody>
          <a:bodyPr>
            <a:normAutofit/>
          </a:bodyPr>
          <a:lstStyle/>
          <a:p>
            <a:pPr algn="ctr"/>
            <a:r>
              <a:rPr lang="es-EC" sz="4800" dirty="0" smtClean="0"/>
              <a:t>JUSTIFICACIÓN </a:t>
            </a:r>
            <a:r>
              <a:rPr lang="es-EC" sz="4800" dirty="0"/>
              <a:t>E IMPORTANCIA</a:t>
            </a:r>
          </a:p>
        </p:txBody>
      </p:sp>
    </p:spTree>
    <p:extLst>
      <p:ext uri="{BB962C8B-B14F-4D97-AF65-F5344CB8AC3E}">
        <p14:creationId xmlns:p14="http://schemas.microsoft.com/office/powerpoint/2010/main" val="3769403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93812" y="1628800"/>
            <a:ext cx="7886700" cy="976005"/>
          </a:xfrm>
        </p:spPr>
        <p:txBody>
          <a:bodyPr>
            <a:normAutofit/>
          </a:bodyPr>
          <a:lstStyle/>
          <a:p>
            <a:pPr marL="0" indent="0">
              <a:buNone/>
            </a:pPr>
            <a:r>
              <a:rPr lang="es-EC" sz="1800" dirty="0" smtClean="0"/>
              <a:t>Aplicando </a:t>
            </a:r>
            <a:r>
              <a:rPr lang="es-EC" sz="1800" dirty="0"/>
              <a:t>las constantes de diseño se obtiene la resistencia a la fatiga </a:t>
            </a:r>
            <a:r>
              <a:rPr lang="es-EC" sz="1800" dirty="0" smtClean="0"/>
              <a:t>corregida:</a:t>
            </a:r>
            <a:endParaRPr lang="es-EC" sz="1800" dirty="0"/>
          </a:p>
        </p:txBody>
      </p:sp>
      <mc:AlternateContent xmlns:mc="http://schemas.openxmlformats.org/markup-compatibility/2006">
        <mc:Choice xmlns:a14="http://schemas.microsoft.com/office/drawing/2010/main" Requires="a14">
          <p:sp>
            <p:nvSpPr>
              <p:cNvPr id="9" name="Rectángulo 8"/>
              <p:cNvSpPr/>
              <p:nvPr/>
            </p:nvSpPr>
            <p:spPr>
              <a:xfrm>
                <a:off x="2648044" y="2380754"/>
                <a:ext cx="4708918" cy="4001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𝑓</m:t>
                          </m:r>
                        </m:sub>
                      </m:sSub>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𝐶</m:t>
                          </m:r>
                        </m:e>
                        <m:sub>
                          <m:r>
                            <a:rPr lang="es-EC" i="1">
                              <a:latin typeface="Cambria Math" panose="02040503050406030204" pitchFamily="18" charset="0"/>
                            </a:rPr>
                            <m:t>𝑐𝑎𝑟𝑔𝑎</m:t>
                          </m:r>
                        </m:sub>
                      </m:sSub>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𝐶</m:t>
                          </m:r>
                        </m:e>
                        <m:sub>
                          <m:r>
                            <a:rPr lang="es-EC" i="1">
                              <a:latin typeface="Cambria Math" panose="02040503050406030204" pitchFamily="18" charset="0"/>
                            </a:rPr>
                            <m:t>𝑡𝑎𝑚𝑎</m:t>
                          </m:r>
                          <m:r>
                            <a:rPr lang="es-EC" i="0">
                              <a:latin typeface="Cambria Math" panose="02040503050406030204" pitchFamily="18" charset="0"/>
                            </a:rPr>
                            <m:t>ñ</m:t>
                          </m:r>
                          <m:r>
                            <a:rPr lang="es-EC" i="1">
                              <a:latin typeface="Cambria Math" panose="02040503050406030204" pitchFamily="18" charset="0"/>
                            </a:rPr>
                            <m:t>𝑜</m:t>
                          </m:r>
                        </m:sub>
                      </m:sSub>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𝐶</m:t>
                          </m:r>
                        </m:e>
                        <m:sub>
                          <m:r>
                            <a:rPr lang="es-EC" i="1">
                              <a:latin typeface="Cambria Math" panose="02040503050406030204" pitchFamily="18" charset="0"/>
                            </a:rPr>
                            <m:t>𝑠𝑢𝑝</m:t>
                          </m:r>
                        </m:sub>
                      </m:sSub>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𝐶</m:t>
                          </m:r>
                        </m:e>
                        <m:sub>
                          <m:r>
                            <a:rPr lang="es-EC" i="1">
                              <a:latin typeface="Cambria Math" panose="02040503050406030204" pitchFamily="18" charset="0"/>
                            </a:rPr>
                            <m:t>𝑡𝑒𝑚𝑝</m:t>
                          </m:r>
                        </m:sub>
                      </m:sSub>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𝐶</m:t>
                          </m:r>
                        </m:e>
                        <m:sub>
                          <m:r>
                            <a:rPr lang="es-EC" i="1">
                              <a:latin typeface="Cambria Math" panose="02040503050406030204" pitchFamily="18" charset="0"/>
                            </a:rPr>
                            <m:t>𝑐𝑜𝑛𝑓</m:t>
                          </m:r>
                        </m:sub>
                      </m:sSub>
                      <m:r>
                        <a:rPr lang="es-EC" i="0">
                          <a:latin typeface="Cambria Math" panose="02040503050406030204" pitchFamily="18" charset="0"/>
                        </a:rPr>
                        <m:t>∙</m:t>
                      </m:r>
                      <m:sSubSup>
                        <m:sSubSupPr>
                          <m:ctrlPr>
                            <a:rPr lang="es-EC" i="1">
                              <a:latin typeface="Cambria Math"/>
                            </a:rPr>
                          </m:ctrlPr>
                        </m:sSubSupPr>
                        <m:e>
                          <m:r>
                            <a:rPr lang="es-EC" i="1">
                              <a:latin typeface="Cambria Math" panose="02040503050406030204" pitchFamily="18" charset="0"/>
                            </a:rPr>
                            <m:t>𝑆</m:t>
                          </m:r>
                        </m:e>
                        <m:sub>
                          <m:r>
                            <a:rPr lang="es-EC" i="1">
                              <a:latin typeface="Cambria Math" panose="02040503050406030204" pitchFamily="18" charset="0"/>
                            </a:rPr>
                            <m:t>𝑓</m:t>
                          </m:r>
                        </m:sub>
                        <m:sup>
                          <m:r>
                            <a:rPr lang="es-EC" i="0">
                              <a:latin typeface="Cambria Math" panose="02040503050406030204" pitchFamily="18" charset="0"/>
                            </a:rPr>
                            <m:t>′</m:t>
                          </m:r>
                        </m:sup>
                      </m:sSubSup>
                    </m:oMath>
                  </m:oMathPara>
                </a14:m>
                <a:endParaRPr lang="es-EC" dirty="0"/>
              </a:p>
            </p:txBody>
          </p:sp>
        </mc:Choice>
        <mc:Fallback>
          <p:sp>
            <p:nvSpPr>
              <p:cNvPr id="9" name="Rectángulo 8"/>
              <p:cNvSpPr>
                <a:spLocks noRot="1" noChangeAspect="1" noMove="1" noResize="1" noEditPoints="1" noAdjustHandles="1" noChangeArrowheads="1" noChangeShapeType="1" noTextEdit="1"/>
              </p:cNvSpPr>
              <p:nvPr/>
            </p:nvSpPr>
            <p:spPr>
              <a:xfrm>
                <a:off x="2648044" y="2380754"/>
                <a:ext cx="4708918" cy="400174"/>
              </a:xfrm>
              <a:prstGeom prst="rect">
                <a:avLst/>
              </a:prstGeom>
              <a:blipFill rotWithShape="1">
                <a:blip r:embed="rId2"/>
                <a:stretch>
                  <a:fillRect b="-10769"/>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Rectángulo 11"/>
              <p:cNvSpPr/>
              <p:nvPr/>
            </p:nvSpPr>
            <p:spPr>
              <a:xfrm>
                <a:off x="1331640" y="2924944"/>
                <a:ext cx="6462464" cy="2973443"/>
              </a:xfrm>
              <a:prstGeom prst="rect">
                <a:avLst/>
              </a:prstGeom>
            </p:spPr>
            <p:txBody>
              <a:bodyPr wrap="square">
                <a:spAutoFit/>
              </a:bodyPr>
              <a:lstStyle/>
              <a:p>
                <a:pPr indent="252095" algn="just">
                  <a:lnSpc>
                    <a:spcPct val="150000"/>
                  </a:lnSpc>
                  <a:spcAft>
                    <a:spcPts val="0"/>
                  </a:spcAft>
                </a:pPr>
                <a:r>
                  <a:rPr lang="es-EC" sz="1600" dirty="0" smtClean="0">
                    <a:latin typeface="Arial" panose="020B0604020202020204" pitchFamily="34" charset="0"/>
                    <a:ea typeface="Times New Roman" panose="02020603050405020304" pitchFamily="18" charset="0"/>
                    <a:cs typeface="Times New Roman" panose="02020603050405020304" pitchFamily="18" charset="0"/>
                  </a:rPr>
                  <a:t>Dónde:</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14:m>
                  <m:oMath xmlns:m="http://schemas.openxmlformats.org/officeDocument/2006/math">
                    <m:sSub>
                      <m:sSubPr>
                        <m:ctrlPr>
                          <a:rPr lang="es-EC" sz="1600" i="1">
                            <a:effectLst/>
                            <a:latin typeface="Cambria Math"/>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𝐶</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𝑐𝑎𝑟𝑔𝑎</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=1,  </m:t>
                    </m:r>
                    <m:r>
                      <a:rPr lang="es-EC" sz="1600" i="1">
                        <a:effectLst/>
                        <a:latin typeface="Cambria Math" panose="02040503050406030204" pitchFamily="18" charset="0"/>
                        <a:ea typeface="Times New Roman" panose="02020603050405020304" pitchFamily="18" charset="0"/>
                        <a:cs typeface="Arial" panose="020B0604020202020204" pitchFamily="34" charset="0"/>
                      </a:rPr>
                      <m:t>𝑝𝑎𝑟𝑎</m:t>
                    </m:r>
                    <m:r>
                      <a:rPr lang="es-EC" sz="1600" i="1">
                        <a:effectLst/>
                        <a:latin typeface="Cambria Math" panose="02040503050406030204" pitchFamily="18" charset="0"/>
                        <a:ea typeface="Times New Roman" panose="02020603050405020304" pitchFamily="18" charset="0"/>
                        <a:cs typeface="Arial" panose="020B0604020202020204" pitchFamily="34" charset="0"/>
                      </a:rPr>
                      <m:t> </m:t>
                    </m:r>
                    <m:r>
                      <a:rPr lang="es-EC" sz="1600" i="1">
                        <a:effectLst/>
                        <a:latin typeface="Cambria Math" panose="02040503050406030204" pitchFamily="18" charset="0"/>
                        <a:ea typeface="Times New Roman" panose="02020603050405020304" pitchFamily="18" charset="0"/>
                        <a:cs typeface="Arial" panose="020B0604020202020204" pitchFamily="34" charset="0"/>
                      </a:rPr>
                      <m:t>𝑒𝑠𝑓𝑢𝑒𝑟𝑧𝑜𝑠</m:t>
                    </m:r>
                    <m:r>
                      <a:rPr lang="es-EC" sz="1600" i="1">
                        <a:effectLst/>
                        <a:latin typeface="Cambria Math" panose="02040503050406030204" pitchFamily="18" charset="0"/>
                        <a:ea typeface="Times New Roman" panose="02020603050405020304" pitchFamily="18" charset="0"/>
                        <a:cs typeface="Arial" panose="020B0604020202020204" pitchFamily="34" charset="0"/>
                      </a:rPr>
                      <m:t> </m:t>
                    </m:r>
                    <m:r>
                      <a:rPr lang="es-EC" sz="1600" i="1">
                        <a:effectLst/>
                        <a:latin typeface="Cambria Math" panose="02040503050406030204" pitchFamily="18" charset="0"/>
                        <a:ea typeface="Times New Roman" panose="02020603050405020304" pitchFamily="18" charset="0"/>
                        <a:cs typeface="Arial" panose="020B0604020202020204" pitchFamily="34" charset="0"/>
                      </a:rPr>
                      <m:t>𝑐𝑜𝑚𝑏𝑖𝑛𝑎𝑑𝑜𝑠</m:t>
                    </m:r>
                  </m:oMath>
                </a14:m>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14:m>
                  <m:oMath xmlns:m="http://schemas.openxmlformats.org/officeDocument/2006/math">
                    <m:sSub>
                      <m:sSubPr>
                        <m:ctrlPr>
                          <a:rPr lang="es-EC" sz="1600" i="1">
                            <a:effectLst/>
                            <a:latin typeface="Cambria Math"/>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𝐶</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𝑡𝑎𝑚𝑎</m:t>
                        </m:r>
                        <m:r>
                          <a:rPr lang="es-EC" sz="1600" i="1">
                            <a:effectLst/>
                            <a:latin typeface="Cambria Math" panose="02040503050406030204" pitchFamily="18" charset="0"/>
                            <a:ea typeface="Times New Roman" panose="02020603050405020304" pitchFamily="18" charset="0"/>
                            <a:cs typeface="Arial" panose="020B0604020202020204" pitchFamily="34" charset="0"/>
                          </a:rPr>
                          <m:t>ñ</m:t>
                        </m:r>
                        <m:r>
                          <a:rPr lang="es-EC" sz="1600" i="1">
                            <a:effectLst/>
                            <a:latin typeface="Cambria Math" panose="02040503050406030204" pitchFamily="18" charset="0"/>
                            <a:ea typeface="Times New Roman" panose="02020603050405020304" pitchFamily="18" charset="0"/>
                            <a:cs typeface="Arial" panose="020B0604020202020204" pitchFamily="34" charset="0"/>
                          </a:rPr>
                          <m:t>𝑜</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=1,189∙</m:t>
                    </m:r>
                    <m:sSubSup>
                      <m:sSubSupPr>
                        <m:ctrlPr>
                          <a:rPr lang="es-EC" sz="1600" i="1">
                            <a:effectLst/>
                            <a:latin typeface="Cambria Math"/>
                            <a:ea typeface="Times New Roman" panose="02020603050405020304" pitchFamily="18" charset="0"/>
                            <a:cs typeface="Arial" panose="020B0604020202020204" pitchFamily="34" charset="0"/>
                          </a:rPr>
                        </m:ctrlPr>
                      </m:sSubSupPr>
                      <m:e>
                        <m:r>
                          <a:rPr lang="es-EC" sz="1600" i="1">
                            <a:effectLst/>
                            <a:latin typeface="Cambria Math" panose="02040503050406030204" pitchFamily="18" charset="0"/>
                            <a:ea typeface="Times New Roman" panose="02020603050405020304" pitchFamily="18" charset="0"/>
                            <a:cs typeface="Arial" panose="020B0604020202020204" pitchFamily="34" charset="0"/>
                          </a:rPr>
                          <m:t>𝑑</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𝑒𝑞𝑢𝑖𝑣</m:t>
                        </m:r>
                      </m:sub>
                      <m:sup>
                        <m:r>
                          <a:rPr lang="es-EC" sz="1600" i="1">
                            <a:effectLst/>
                            <a:latin typeface="Cambria Math" panose="02040503050406030204" pitchFamily="18" charset="0"/>
                            <a:ea typeface="Times New Roman" panose="02020603050405020304" pitchFamily="18" charset="0"/>
                            <a:cs typeface="Arial" panose="020B0604020202020204" pitchFamily="34" charset="0"/>
                          </a:rPr>
                          <m:t>−0,097</m:t>
                        </m:r>
                      </m:sup>
                    </m:sSubSup>
                    <m:r>
                      <a:rPr lang="es-EC" sz="1600" i="1">
                        <a:effectLst/>
                        <a:latin typeface="Cambria Math" panose="02040503050406030204" pitchFamily="18" charset="0"/>
                        <a:ea typeface="Times New Roman" panose="02020603050405020304" pitchFamily="18" charset="0"/>
                        <a:cs typeface="Arial" panose="020B0604020202020204" pitchFamily="34" charset="0"/>
                      </a:rPr>
                      <m:t>=1,189∙</m:t>
                    </m:r>
                    <m:sSup>
                      <m:sSupPr>
                        <m:ctrlPr>
                          <a:rPr lang="es-EC" sz="1600" i="1">
                            <a:effectLst/>
                            <a:latin typeface="Cambria Math"/>
                            <a:ea typeface="Times New Roman" panose="02020603050405020304" pitchFamily="18" charset="0"/>
                            <a:cs typeface="Arial" panose="020B0604020202020204" pitchFamily="34" charset="0"/>
                          </a:rPr>
                        </m:ctrlPr>
                      </m:sSupPr>
                      <m:e>
                        <m:d>
                          <m:dPr>
                            <m:ctrlPr>
                              <a:rPr lang="es-EC" sz="1600" i="1">
                                <a:effectLst/>
                                <a:latin typeface="Cambria Math"/>
                                <a:ea typeface="Times New Roman" panose="02020603050405020304" pitchFamily="18" charset="0"/>
                                <a:cs typeface="Arial" panose="020B0604020202020204" pitchFamily="34" charset="0"/>
                              </a:rPr>
                            </m:ctrlPr>
                          </m:dPr>
                          <m:e>
                            <m:rad>
                              <m:radPr>
                                <m:degHide m:val="on"/>
                                <m:ctrlPr>
                                  <a:rPr lang="es-EC" sz="1600" i="1">
                                    <a:effectLst/>
                                    <a:latin typeface="Cambria Math"/>
                                    <a:ea typeface="Times New Roman" panose="02020603050405020304" pitchFamily="18" charset="0"/>
                                    <a:cs typeface="Arial" panose="020B0604020202020204" pitchFamily="34" charset="0"/>
                                  </a:rPr>
                                </m:ctrlPr>
                              </m:radPr>
                              <m:deg/>
                              <m:e>
                                <m:f>
                                  <m:fPr>
                                    <m:ctrlPr>
                                      <a:rPr lang="es-EC" sz="1600" i="1">
                                        <a:effectLst/>
                                        <a:latin typeface="Cambria Math"/>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0,05</m:t>
                                    </m:r>
                                    <m:r>
                                      <a:rPr lang="es-EC" sz="1600" i="1">
                                        <a:effectLst/>
                                        <a:latin typeface="Cambria Math" panose="02040503050406030204" pitchFamily="18" charset="0"/>
                                        <a:ea typeface="Times New Roman" panose="02020603050405020304" pitchFamily="18" charset="0"/>
                                        <a:cs typeface="Arial" panose="020B0604020202020204" pitchFamily="34" charset="0"/>
                                      </a:rPr>
                                      <m:t>𝐴</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0,0766</m:t>
                                    </m:r>
                                  </m:den>
                                </m:f>
                              </m:e>
                            </m:rad>
                          </m:e>
                        </m:d>
                      </m:e>
                      <m:sup>
                        <m:r>
                          <a:rPr lang="es-EC" sz="1600" i="1">
                            <a:effectLst/>
                            <a:latin typeface="Cambria Math" panose="02040503050406030204" pitchFamily="18" charset="0"/>
                            <a:ea typeface="Times New Roman" panose="02020603050405020304" pitchFamily="18" charset="0"/>
                            <a:cs typeface="Arial" panose="020B0604020202020204" pitchFamily="34" charset="0"/>
                          </a:rPr>
                          <m:t>−0.097</m:t>
                        </m:r>
                      </m:sup>
                    </m:sSup>
                    <m:r>
                      <a:rPr lang="es-EC" sz="1600" i="1">
                        <a:effectLst/>
                        <a:latin typeface="Cambria Math" panose="02040503050406030204" pitchFamily="18" charset="0"/>
                        <a:ea typeface="Times New Roman" panose="02020603050405020304" pitchFamily="18" charset="0"/>
                        <a:cs typeface="Arial" panose="020B0604020202020204" pitchFamily="34" charset="0"/>
                      </a:rPr>
                      <m:t>=0,8923</m:t>
                    </m:r>
                  </m:oMath>
                </a14:m>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14:m>
                  <m:oMath xmlns:m="http://schemas.openxmlformats.org/officeDocument/2006/math">
                    <m:sSub>
                      <m:sSubPr>
                        <m:ctrlPr>
                          <a:rPr lang="es-EC" sz="1600" i="1">
                            <a:effectLst/>
                            <a:latin typeface="Cambria Math"/>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𝐶</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𝑠𝑢𝑝</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m:t>
                    </m:r>
                    <m:r>
                      <a:rPr lang="es-EC" sz="1600" i="1">
                        <a:effectLst/>
                        <a:latin typeface="Cambria Math" panose="02040503050406030204" pitchFamily="18" charset="0"/>
                        <a:ea typeface="Times New Roman" panose="02020603050405020304" pitchFamily="18" charset="0"/>
                        <a:cs typeface="Arial" panose="020B0604020202020204" pitchFamily="34" charset="0"/>
                      </a:rPr>
                      <m:t>𝐴</m:t>
                    </m:r>
                    <m:r>
                      <a:rPr lang="es-EC" sz="16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sz="1600" i="1">
                            <a:effectLst/>
                            <a:latin typeface="Cambria Math"/>
                            <a:ea typeface="Times New Roman" panose="02020603050405020304" pitchFamily="18" charset="0"/>
                            <a:cs typeface="Arial" panose="020B0604020202020204" pitchFamily="34" charset="0"/>
                          </a:rPr>
                        </m:ctrlPr>
                      </m:sSupPr>
                      <m:e>
                        <m:d>
                          <m:dPr>
                            <m:ctrlPr>
                              <a:rPr lang="es-EC" sz="1600" i="1">
                                <a:effectLst/>
                                <a:latin typeface="Cambria Math"/>
                                <a:ea typeface="Times New Roman" panose="02020603050405020304" pitchFamily="18" charset="0"/>
                                <a:cs typeface="Arial" panose="020B0604020202020204" pitchFamily="34" charset="0"/>
                              </a:rPr>
                            </m:ctrlPr>
                          </m:dPr>
                          <m:e>
                            <m:sSub>
                              <m:sSubPr>
                                <m:ctrlPr>
                                  <a:rPr lang="es-EC" sz="1600" i="1">
                                    <a:effectLst/>
                                    <a:latin typeface="Cambria Math"/>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𝑆</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𝑢𝑡</m:t>
                                </m:r>
                              </m:sub>
                            </m:sSub>
                          </m:e>
                        </m:d>
                      </m:e>
                      <m:sup>
                        <m:r>
                          <a:rPr lang="es-EC" sz="1600" i="1">
                            <a:effectLst/>
                            <a:latin typeface="Cambria Math" panose="02040503050406030204" pitchFamily="18" charset="0"/>
                            <a:ea typeface="Times New Roman" panose="02020603050405020304" pitchFamily="18" charset="0"/>
                            <a:cs typeface="Arial" panose="020B0604020202020204" pitchFamily="34" charset="0"/>
                          </a:rPr>
                          <m:t>𝑏</m:t>
                        </m:r>
                      </m:sup>
                    </m:sSup>
                    <m:r>
                      <a:rPr lang="es-EC" sz="1600" i="1">
                        <a:effectLst/>
                        <a:latin typeface="Cambria Math" panose="02040503050406030204" pitchFamily="18" charset="0"/>
                        <a:ea typeface="Times New Roman" panose="02020603050405020304" pitchFamily="18" charset="0"/>
                        <a:cs typeface="Arial" panose="020B0604020202020204" pitchFamily="34" charset="0"/>
                      </a:rPr>
                      <m:t>=4.51</m:t>
                    </m:r>
                    <m:sSup>
                      <m:sSupPr>
                        <m:ctrlPr>
                          <a:rPr lang="es-EC" sz="1600" i="1">
                            <a:effectLst/>
                            <a:latin typeface="Cambria Math"/>
                            <a:ea typeface="Times New Roman" panose="02020603050405020304" pitchFamily="18" charset="0"/>
                            <a:cs typeface="Arial" panose="020B0604020202020204" pitchFamily="34" charset="0"/>
                          </a:rPr>
                        </m:ctrlPr>
                      </m:sSupPr>
                      <m:e>
                        <m:d>
                          <m:dPr>
                            <m:ctrlPr>
                              <a:rPr lang="es-EC" sz="1600" i="1">
                                <a:effectLst/>
                                <a:latin typeface="Cambria Math"/>
                                <a:ea typeface="Times New Roman" panose="02020603050405020304" pitchFamily="18" charset="0"/>
                                <a:cs typeface="Arial" panose="020B0604020202020204" pitchFamily="34" charset="0"/>
                              </a:rPr>
                            </m:ctrlPr>
                          </m:dPr>
                          <m:e>
                            <m:r>
                              <a:rPr lang="es-EC" sz="1600" b="0" i="1" smtClean="0">
                                <a:effectLst/>
                                <a:latin typeface="Cambria Math" panose="02040503050406030204" pitchFamily="18" charset="0"/>
                                <a:ea typeface="Times New Roman" panose="02020603050405020304" pitchFamily="18" charset="0"/>
                                <a:cs typeface="Arial" panose="020B0604020202020204" pitchFamily="34" charset="0"/>
                              </a:rPr>
                              <m:t>13,9</m:t>
                            </m:r>
                          </m:e>
                        </m:d>
                      </m:e>
                      <m:sup>
                        <m:r>
                          <a:rPr lang="es-EC" sz="1600" i="1">
                            <a:effectLst/>
                            <a:latin typeface="Cambria Math" panose="02040503050406030204" pitchFamily="18" charset="0"/>
                            <a:ea typeface="Times New Roman" panose="02020603050405020304" pitchFamily="18" charset="0"/>
                            <a:cs typeface="Arial" panose="020B0604020202020204" pitchFamily="34" charset="0"/>
                          </a:rPr>
                          <m:t>−0,265</m:t>
                        </m:r>
                      </m:sup>
                    </m:sSup>
                    <m:r>
                      <a:rPr lang="es-EC" sz="1600" i="1">
                        <a:effectLst/>
                        <a:latin typeface="Cambria Math" panose="02040503050406030204" pitchFamily="18" charset="0"/>
                        <a:ea typeface="Times New Roman" panose="02020603050405020304" pitchFamily="18" charset="0"/>
                        <a:cs typeface="Arial" panose="020B0604020202020204" pitchFamily="34" charset="0"/>
                      </a:rPr>
                      <m:t>=1,03≈1</m:t>
                    </m:r>
                  </m:oMath>
                </a14:m>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14:m>
                  <m:oMath xmlns:m="http://schemas.openxmlformats.org/officeDocument/2006/math">
                    <m:sSub>
                      <m:sSubPr>
                        <m:ctrlPr>
                          <a:rPr lang="es-EC" sz="1600" i="1">
                            <a:effectLst/>
                            <a:latin typeface="Cambria Math"/>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𝐶</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𝑡𝑒𝑚𝑝</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=1    </m:t>
                    </m:r>
                    <m:r>
                      <a:rPr lang="es-EC" sz="1600" i="1">
                        <a:effectLst/>
                        <a:latin typeface="Cambria Math" panose="02040503050406030204" pitchFamily="18" charset="0"/>
                        <a:ea typeface="Times New Roman" panose="02020603050405020304" pitchFamily="18" charset="0"/>
                        <a:cs typeface="Arial" panose="020B0604020202020204" pitchFamily="34" charset="0"/>
                      </a:rPr>
                      <m:t>𝑡𝑒𝑚𝑝𝑒𝑟𝑎𝑡𝑢𝑟𝑎</m:t>
                    </m:r>
                    <m:r>
                      <a:rPr lang="es-EC" sz="1600" i="1">
                        <a:effectLst/>
                        <a:latin typeface="Cambria Math" panose="02040503050406030204" pitchFamily="18" charset="0"/>
                        <a:ea typeface="Times New Roman" panose="02020603050405020304" pitchFamily="18" charset="0"/>
                        <a:cs typeface="Arial" panose="020B0604020202020204" pitchFamily="34" charset="0"/>
                      </a:rPr>
                      <m:t> </m:t>
                    </m:r>
                    <m:r>
                      <a:rPr lang="es-EC" sz="1600" i="1">
                        <a:effectLst/>
                        <a:latin typeface="Cambria Math" panose="02040503050406030204" pitchFamily="18" charset="0"/>
                        <a:ea typeface="Times New Roman" panose="02020603050405020304" pitchFamily="18" charset="0"/>
                        <a:cs typeface="Arial" panose="020B0604020202020204" pitchFamily="34" charset="0"/>
                      </a:rPr>
                      <m:t>𝑚𝑒𝑛𝑜𝑟</m:t>
                    </m:r>
                    <m:r>
                      <a:rPr lang="es-EC" sz="1600" i="1">
                        <a:effectLst/>
                        <a:latin typeface="Cambria Math" panose="02040503050406030204" pitchFamily="18" charset="0"/>
                        <a:ea typeface="Times New Roman" panose="02020603050405020304" pitchFamily="18" charset="0"/>
                        <a:cs typeface="Arial" panose="020B0604020202020204" pitchFamily="34" charset="0"/>
                      </a:rPr>
                      <m:t> </m:t>
                    </m:r>
                    <m:r>
                      <a:rPr lang="es-EC" sz="1600" i="1">
                        <a:effectLst/>
                        <a:latin typeface="Cambria Math" panose="02040503050406030204" pitchFamily="18" charset="0"/>
                        <a:ea typeface="Times New Roman" panose="02020603050405020304" pitchFamily="18" charset="0"/>
                        <a:cs typeface="Arial" panose="020B0604020202020204" pitchFamily="34" charset="0"/>
                      </a:rPr>
                      <m:t>𝑎</m:t>
                    </m:r>
                    <m:r>
                      <a:rPr lang="es-EC" sz="1600" i="1">
                        <a:effectLst/>
                        <a:latin typeface="Cambria Math" panose="02040503050406030204" pitchFamily="18" charset="0"/>
                        <a:ea typeface="Times New Roman" panose="02020603050405020304" pitchFamily="18" charset="0"/>
                        <a:cs typeface="Arial" panose="020B0604020202020204" pitchFamily="34" charset="0"/>
                      </a:rPr>
                      <m:t> 450°</m:t>
                    </m:r>
                    <m:r>
                      <a:rPr lang="es-EC" sz="1600" i="1">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14:m>
                  <m:oMath xmlns:m="http://schemas.openxmlformats.org/officeDocument/2006/math">
                    <m:sSub>
                      <m:sSubPr>
                        <m:ctrlPr>
                          <a:rPr lang="es-EC" sz="1600" i="1">
                            <a:effectLst/>
                            <a:latin typeface="Cambria Math"/>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𝐶</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𝑐𝑜𝑛𝑓</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=0,815 </m:t>
                    </m:r>
                    <m:r>
                      <a:rPr lang="es-EC" sz="1600" i="1">
                        <a:effectLst/>
                        <a:latin typeface="Cambria Math" panose="02040503050406030204" pitchFamily="18" charset="0"/>
                        <a:ea typeface="Times New Roman" panose="02020603050405020304" pitchFamily="18" charset="0"/>
                        <a:cs typeface="Arial" panose="020B0604020202020204" pitchFamily="34" charset="0"/>
                      </a:rPr>
                      <m:t>𝑝𝑎𝑟𝑎</m:t>
                    </m:r>
                    <m:r>
                      <a:rPr lang="es-EC" sz="1600" i="1">
                        <a:effectLst/>
                        <a:latin typeface="Cambria Math" panose="02040503050406030204" pitchFamily="18" charset="0"/>
                        <a:ea typeface="Times New Roman" panose="02020603050405020304" pitchFamily="18" charset="0"/>
                        <a:cs typeface="Arial" panose="020B0604020202020204" pitchFamily="34" charset="0"/>
                      </a:rPr>
                      <m:t> 99%</m:t>
                    </m:r>
                  </m:oMath>
                </a14:m>
                <a:endParaRPr lang="es-EC" sz="1400" dirty="0" smtClean="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p:sp>
            <p:nvSpPr>
              <p:cNvPr id="12" name="Rectángulo 11"/>
              <p:cNvSpPr>
                <a:spLocks noRot="1" noChangeAspect="1" noMove="1" noResize="1" noEditPoints="1" noAdjustHandles="1" noChangeArrowheads="1" noChangeShapeType="1" noTextEdit="1"/>
              </p:cNvSpPr>
              <p:nvPr/>
            </p:nvSpPr>
            <p:spPr>
              <a:xfrm>
                <a:off x="1331640" y="2924944"/>
                <a:ext cx="6462464" cy="2973443"/>
              </a:xfrm>
              <a:prstGeom prst="rect">
                <a:avLst/>
              </a:prstGeom>
              <a:blipFill rotWithShape="1">
                <a:blip r:embed="rId3"/>
                <a:stretch>
                  <a:fillRect l="-283"/>
                </a:stretch>
              </a:blipFill>
            </p:spPr>
            <p:txBody>
              <a:bodyPr/>
              <a:lstStyle/>
              <a:p>
                <a:r>
                  <a:rPr lang="es-EC">
                    <a:noFill/>
                  </a:rPr>
                  <a:t> </a:t>
                </a:r>
              </a:p>
            </p:txBody>
          </p:sp>
        </mc:Fallback>
      </mc:AlternateContent>
      <p:sp>
        <p:nvSpPr>
          <p:cNvPr id="8" name="Título 1"/>
          <p:cNvSpPr txBox="1">
            <a:spLocks/>
          </p:cNvSpPr>
          <p:nvPr/>
        </p:nvSpPr>
        <p:spPr>
          <a:xfrm>
            <a:off x="374848" y="-162272"/>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X</a:t>
            </a:r>
            <a:endParaRPr lang="es-EC" dirty="0"/>
          </a:p>
        </p:txBody>
      </p:sp>
      <p:sp>
        <p:nvSpPr>
          <p:cNvPr id="10" name="Título 1"/>
          <p:cNvSpPr txBox="1">
            <a:spLocks/>
          </p:cNvSpPr>
          <p:nvPr/>
        </p:nvSpPr>
        <p:spPr>
          <a:xfrm>
            <a:off x="518864" y="764704"/>
            <a:ext cx="8229600" cy="6366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smtClean="0">
                <a:latin typeface="+mn-lt"/>
              </a:rPr>
              <a:t>FACTOR DE SEGURIDAD</a:t>
            </a:r>
            <a:endParaRPr lang="es-EC" sz="2800" dirty="0">
              <a:latin typeface="+mn-lt"/>
            </a:endParaRPr>
          </a:p>
        </p:txBody>
      </p:sp>
      <mc:AlternateContent xmlns:mc="http://schemas.openxmlformats.org/markup-compatibility/2006">
        <mc:Choice xmlns:a14="http://schemas.microsoft.com/office/drawing/2010/main" Requires="a14">
          <p:sp>
            <p:nvSpPr>
              <p:cNvPr id="6" name="5 Rectángulo"/>
              <p:cNvSpPr/>
              <p:nvPr/>
            </p:nvSpPr>
            <p:spPr>
              <a:xfrm>
                <a:off x="1805294" y="6056114"/>
                <a:ext cx="5791042" cy="541238"/>
              </a:xfrm>
              <a:prstGeom prst="rect">
                <a:avLst/>
              </a:prstGeom>
              <a:ln w="28575">
                <a:solidFill>
                  <a:schemeClr val="accent1"/>
                </a:solidFill>
              </a:ln>
            </p:spPr>
            <p:txBody>
              <a:bodyPr wrap="square">
                <a:spAutoFit/>
              </a:bodyPr>
              <a:lstStyle/>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a:ea typeface="Times New Roman" panose="02020603050405020304" pitchFamily="18" charset="0"/>
                              <a:cs typeface="Arial" panose="020B0604020202020204" pitchFamily="34" charset="0"/>
                            </a:rPr>
                          </m:ctrlPr>
                        </m:sSubPr>
                        <m:e>
                          <m:r>
                            <a:rPr lang="es-EC" i="1">
                              <a:latin typeface="Cambria Math" panose="02040503050406030204" pitchFamily="18" charset="0"/>
                              <a:ea typeface="Times New Roman" panose="02020603050405020304" pitchFamily="18" charset="0"/>
                              <a:cs typeface="Arial" panose="020B0604020202020204" pitchFamily="34" charset="0"/>
                            </a:rPr>
                            <m:t>𝑆</m:t>
                          </m:r>
                        </m:e>
                        <m:sub>
                          <m:r>
                            <a:rPr lang="es-EC" i="1">
                              <a:latin typeface="Cambria Math" panose="02040503050406030204" pitchFamily="18" charset="0"/>
                              <a:ea typeface="Times New Roman" panose="02020603050405020304" pitchFamily="18" charset="0"/>
                              <a:cs typeface="Arial" panose="020B0604020202020204" pitchFamily="34" charset="0"/>
                            </a:rPr>
                            <m:t>𝑓</m:t>
                          </m:r>
                          <m:r>
                            <a:rPr lang="es-EC" i="1">
                              <a:latin typeface="Cambria Math" panose="02040503050406030204" pitchFamily="18" charset="0"/>
                              <a:ea typeface="Times New Roman" panose="02020603050405020304" pitchFamily="18" charset="0"/>
                              <a:cs typeface="Arial" panose="020B0604020202020204" pitchFamily="34" charset="0"/>
                            </a:rPr>
                            <m:t> 5</m:t>
                          </m:r>
                          <m:r>
                            <a:rPr lang="es-EC" i="1">
                              <a:latin typeface="Cambria Math" panose="02040503050406030204" pitchFamily="18" charset="0"/>
                              <a:ea typeface="Times New Roman" panose="02020603050405020304" pitchFamily="18" charset="0"/>
                              <a:cs typeface="Arial" panose="020B0604020202020204" pitchFamily="34" charset="0"/>
                            </a:rPr>
                            <m:t>𝐸</m:t>
                          </m:r>
                          <m:r>
                            <a:rPr lang="es-EC" i="1">
                              <a:latin typeface="Cambria Math" panose="02040503050406030204" pitchFamily="18" charset="0"/>
                              <a:ea typeface="Times New Roman" panose="02020603050405020304" pitchFamily="18" charset="0"/>
                              <a:cs typeface="Arial" panose="020B0604020202020204" pitchFamily="34" charset="0"/>
                            </a:rPr>
                            <m:t>8</m:t>
                          </m:r>
                        </m:sub>
                      </m:sSub>
                      <m:r>
                        <a:rPr lang="es-EC" i="1">
                          <a:latin typeface="Cambria Math" panose="02040503050406030204" pitchFamily="18" charset="0"/>
                          <a:ea typeface="Times New Roman" panose="02020603050405020304" pitchFamily="18" charset="0"/>
                          <a:cs typeface="Arial" panose="020B0604020202020204" pitchFamily="34" charset="0"/>
                        </a:rPr>
                        <m:t>=1∙0,8923∙1∙1∙0,815∙5,56=4,04 </m:t>
                      </m:r>
                      <m:r>
                        <a:rPr lang="es-EC" i="1">
                          <a:latin typeface="Cambria Math" panose="02040503050406030204" pitchFamily="18" charset="0"/>
                          <a:ea typeface="Times New Roman" panose="02020603050405020304" pitchFamily="18" charset="0"/>
                          <a:cs typeface="Arial" panose="020B0604020202020204" pitchFamily="34" charset="0"/>
                        </a:rPr>
                        <m:t>𝑀𝑃𝑎</m:t>
                      </m:r>
                    </m:oMath>
                  </m:oMathPara>
                </a14:m>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p:txBody>
          </p:sp>
        </mc:Choice>
        <mc:Fallback>
          <p:sp>
            <p:nvSpPr>
              <p:cNvPr id="6" name="5 Rectángulo"/>
              <p:cNvSpPr>
                <a:spLocks noRot="1" noChangeAspect="1" noMove="1" noResize="1" noEditPoints="1" noAdjustHandles="1" noChangeArrowheads="1" noChangeShapeType="1" noTextEdit="1"/>
              </p:cNvSpPr>
              <p:nvPr/>
            </p:nvSpPr>
            <p:spPr>
              <a:xfrm>
                <a:off x="1805294" y="6056114"/>
                <a:ext cx="5791042" cy="541238"/>
              </a:xfrm>
              <a:prstGeom prst="rect">
                <a:avLst/>
              </a:prstGeom>
              <a:blipFill rotWithShape="1">
                <a:blip r:embed="rId4"/>
                <a:stretch>
                  <a:fillRect/>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2180646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2132856"/>
            <a:ext cx="7886700" cy="457631"/>
          </a:xfrm>
        </p:spPr>
        <p:txBody>
          <a:bodyPr>
            <a:normAutofit/>
          </a:bodyPr>
          <a:lstStyle/>
          <a:p>
            <a:pPr marL="0" indent="0">
              <a:buNone/>
            </a:pPr>
            <a:r>
              <a:rPr lang="es-EC" sz="2400" dirty="0" smtClean="0"/>
              <a:t>Usamos </a:t>
            </a:r>
            <a:r>
              <a:rPr lang="es-EC" sz="2400" dirty="0"/>
              <a:t>el criterio de Goodman </a:t>
            </a:r>
            <a:r>
              <a:rPr lang="es-EC" sz="2400" dirty="0" smtClean="0"/>
              <a:t>Modificado:</a:t>
            </a:r>
            <a:endParaRPr lang="es-EC" sz="2400" dirty="0"/>
          </a:p>
        </p:txBody>
      </p:sp>
      <mc:AlternateContent xmlns:mc="http://schemas.openxmlformats.org/markup-compatibility/2006">
        <mc:Choice xmlns:a14="http://schemas.microsoft.com/office/drawing/2010/main" Requires="a14">
          <p:sp>
            <p:nvSpPr>
              <p:cNvPr id="4" name="Rectángulo 3"/>
              <p:cNvSpPr/>
              <p:nvPr/>
            </p:nvSpPr>
            <p:spPr>
              <a:xfrm>
                <a:off x="617794" y="3001970"/>
                <a:ext cx="7992888" cy="1863972"/>
              </a:xfrm>
              <a:prstGeom prst="rect">
                <a:avLst/>
              </a:prstGeom>
            </p:spPr>
            <p:txBody>
              <a:bodyPr wrap="square">
                <a:spAutoFit/>
              </a:bodyPr>
              <a:lstStyle/>
              <a:p>
                <a:pPr>
                  <a:spcAft>
                    <a:spcPts val="2400"/>
                  </a:spcAft>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panose="02040503050406030204" pitchFamily="18" charset="0"/>
                            </a:rPr>
                            <m:t>𝑁</m:t>
                          </m:r>
                        </m:e>
                        <m:sub>
                          <m:r>
                            <a:rPr lang="es-EC" i="1">
                              <a:latin typeface="Cambria Math" panose="02040503050406030204" pitchFamily="18" charset="0"/>
                            </a:rPr>
                            <m:t>𝑓</m:t>
                          </m:r>
                          <m:r>
                            <a:rPr lang="es-EC" i="0">
                              <a:latin typeface="Cambria Math" panose="02040503050406030204" pitchFamily="18" charset="0"/>
                            </a:rPr>
                            <m:t> 5</m:t>
                          </m:r>
                          <m:r>
                            <a:rPr lang="es-EC" i="1">
                              <a:latin typeface="Cambria Math" panose="02040503050406030204" pitchFamily="18" charset="0"/>
                            </a:rPr>
                            <m:t>𝐸</m:t>
                          </m:r>
                          <m:r>
                            <a:rPr lang="es-EC" i="0">
                              <a:latin typeface="Cambria Math" panose="02040503050406030204" pitchFamily="18" charset="0"/>
                            </a:rPr>
                            <m:t>8</m:t>
                          </m:r>
                        </m:sub>
                      </m:sSub>
                      <m:r>
                        <a:rPr lang="es-EC" i="0">
                          <a:latin typeface="Cambria Math" panose="02040503050406030204" pitchFamily="18" charset="0"/>
                        </a:rPr>
                        <m:t>=</m:t>
                      </m:r>
                      <m:f>
                        <m:fPr>
                          <m:ctrlPr>
                            <a:rPr lang="es-EC" i="1" smtClean="0">
                              <a:latin typeface="Cambria Math"/>
                            </a:rPr>
                          </m:ctrlPr>
                        </m:fPr>
                        <m:num>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𝑓</m:t>
                              </m:r>
                              <m:r>
                                <a:rPr lang="es-EC" i="0">
                                  <a:latin typeface="Cambria Math" panose="02040503050406030204" pitchFamily="18" charset="0"/>
                                </a:rPr>
                                <m:t> 5</m:t>
                              </m:r>
                              <m:r>
                                <a:rPr lang="es-EC" i="1">
                                  <a:latin typeface="Cambria Math" panose="02040503050406030204" pitchFamily="18" charset="0"/>
                                </a:rPr>
                                <m:t>𝐸</m:t>
                              </m:r>
                              <m:r>
                                <a:rPr lang="es-EC" i="0">
                                  <a:latin typeface="Cambria Math" panose="02040503050406030204" pitchFamily="18" charset="0"/>
                                </a:rPr>
                                <m:t>8</m:t>
                              </m:r>
                            </m:sub>
                          </m:sSub>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𝑢𝑡</m:t>
                              </m:r>
                            </m:sub>
                          </m:sSub>
                        </m:num>
                        <m:den>
                          <m:sSubSup>
                            <m:sSubSupPr>
                              <m:ctrlPr>
                                <a:rPr lang="es-EC" i="1">
                                  <a:latin typeface="Cambria Math"/>
                                </a:rPr>
                              </m:ctrlPr>
                            </m:sSubSupPr>
                            <m:e>
                              <m:r>
                                <a:rPr lang="es-EC" i="1">
                                  <a:latin typeface="Cambria Math" panose="02040503050406030204" pitchFamily="18" charset="0"/>
                                </a:rPr>
                                <m:t>𝜎</m:t>
                              </m:r>
                            </m:e>
                            <m:sub>
                              <m:r>
                                <a:rPr lang="es-EC" i="1">
                                  <a:latin typeface="Cambria Math" panose="02040503050406030204" pitchFamily="18" charset="0"/>
                                </a:rPr>
                                <m:t>𝑎</m:t>
                              </m:r>
                            </m:sub>
                            <m:sup>
                              <m:r>
                                <a:rPr lang="es-EC" i="0">
                                  <a:latin typeface="Cambria Math" panose="02040503050406030204" pitchFamily="18" charset="0"/>
                                </a:rPr>
                                <m:t>′</m:t>
                              </m:r>
                            </m:sup>
                          </m:sSubSup>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i="0">
                              <a:latin typeface="Cambria Math" panose="02040503050406030204" pitchFamily="18" charset="0"/>
                            </a:rPr>
                            <m:t>+</m:t>
                          </m:r>
                          <m:sSubSup>
                            <m:sSubSupPr>
                              <m:ctrlPr>
                                <a:rPr lang="es-EC" i="1">
                                  <a:latin typeface="Cambria Math"/>
                                </a:rPr>
                              </m:ctrlPr>
                            </m:sSubSupPr>
                            <m:e>
                              <m:r>
                                <a:rPr lang="es-EC" i="1">
                                  <a:latin typeface="Cambria Math" panose="02040503050406030204" pitchFamily="18" charset="0"/>
                                </a:rPr>
                                <m:t>𝜎</m:t>
                              </m:r>
                            </m:e>
                            <m:sub>
                              <m:r>
                                <a:rPr lang="es-EC" i="1">
                                  <a:latin typeface="Cambria Math" panose="02040503050406030204" pitchFamily="18" charset="0"/>
                                </a:rPr>
                                <m:t>𝑚</m:t>
                              </m:r>
                            </m:sub>
                            <m:sup>
                              <m:r>
                                <a:rPr lang="es-EC" i="0">
                                  <a:latin typeface="Cambria Math" panose="02040503050406030204" pitchFamily="18" charset="0"/>
                                </a:rPr>
                                <m:t>′</m:t>
                              </m:r>
                            </m:sup>
                          </m:sSubSup>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𝑆</m:t>
                              </m:r>
                            </m:e>
                            <m:sub>
                              <m:r>
                                <a:rPr lang="es-EC" i="1">
                                  <a:latin typeface="Cambria Math" panose="02040503050406030204" pitchFamily="18" charset="0"/>
                                </a:rPr>
                                <m:t>𝑓</m:t>
                              </m:r>
                              <m:r>
                                <a:rPr lang="es-EC" i="0">
                                  <a:latin typeface="Cambria Math" panose="02040503050406030204" pitchFamily="18" charset="0"/>
                                </a:rPr>
                                <m:t> 5</m:t>
                              </m:r>
                              <m:r>
                                <a:rPr lang="es-EC" i="1">
                                  <a:latin typeface="Cambria Math" panose="02040503050406030204" pitchFamily="18" charset="0"/>
                                </a:rPr>
                                <m:t>𝐸</m:t>
                              </m:r>
                              <m:r>
                                <a:rPr lang="es-EC" i="0">
                                  <a:latin typeface="Cambria Math" panose="02040503050406030204" pitchFamily="18" charset="0"/>
                                </a:rPr>
                                <m:t>8</m:t>
                              </m:r>
                            </m:sub>
                          </m:sSub>
                        </m:den>
                      </m:f>
                    </m:oMath>
                  </m:oMathPara>
                </a14:m>
                <a:endParaRPr lang="es-EC" dirty="0" smtClean="0"/>
              </a:p>
              <a:p>
                <a:pPr>
                  <a:spcAft>
                    <a:spcPts val="2400"/>
                  </a:spcAft>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panose="02040503050406030204" pitchFamily="18" charset="0"/>
                            </a:rPr>
                            <m:t>𝑁</m:t>
                          </m:r>
                        </m:e>
                        <m:sub>
                          <m:r>
                            <a:rPr lang="es-EC" i="1">
                              <a:latin typeface="Cambria Math" panose="02040503050406030204" pitchFamily="18" charset="0"/>
                            </a:rPr>
                            <m:t>𝑓</m:t>
                          </m:r>
                          <m:r>
                            <a:rPr lang="es-EC">
                              <a:latin typeface="Cambria Math" panose="02040503050406030204" pitchFamily="18" charset="0"/>
                            </a:rPr>
                            <m:t> 5</m:t>
                          </m:r>
                          <m:r>
                            <a:rPr lang="es-EC" i="1">
                              <a:latin typeface="Cambria Math" panose="02040503050406030204" pitchFamily="18" charset="0"/>
                            </a:rPr>
                            <m:t>𝐸</m:t>
                          </m:r>
                          <m:r>
                            <a:rPr lang="es-EC">
                              <a:latin typeface="Cambria Math" panose="02040503050406030204" pitchFamily="18" charset="0"/>
                            </a:rPr>
                            <m:t>8</m:t>
                          </m:r>
                        </m:sub>
                      </m:sSub>
                      <m:r>
                        <a:rPr lang="es-EC" b="0" i="1" smtClean="0">
                          <a:latin typeface="Cambria Math"/>
                        </a:rPr>
                        <m:t>=</m:t>
                      </m:r>
                      <m:f>
                        <m:fPr>
                          <m:ctrlPr>
                            <a:rPr lang="es-EC" i="1">
                              <a:latin typeface="Cambria Math"/>
                            </a:rPr>
                          </m:ctrlPr>
                        </m:fPr>
                        <m:num>
                          <m:r>
                            <a:rPr lang="es-EC">
                              <a:latin typeface="Cambria Math" panose="02040503050406030204" pitchFamily="18" charset="0"/>
                            </a:rPr>
                            <m:t>4,04∙13,9 </m:t>
                          </m:r>
                        </m:num>
                        <m:den>
                          <m:r>
                            <a:rPr lang="es-EC">
                              <a:latin typeface="Cambria Math" panose="02040503050406030204" pitchFamily="18" charset="0"/>
                            </a:rPr>
                            <m:t>0,4315∙13,9 +0,57803∙4,04</m:t>
                          </m:r>
                        </m:den>
                      </m:f>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617794" y="3001970"/>
                <a:ext cx="7992888" cy="1863972"/>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3558868" y="5157192"/>
                <a:ext cx="2237268" cy="391582"/>
              </a:xfrm>
              <a:prstGeom prst="rect">
                <a:avLst/>
              </a:prstGeom>
              <a:ln w="28575">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panose="02040503050406030204" pitchFamily="18" charset="0"/>
                            </a:rPr>
                            <m:t>𝑁</m:t>
                          </m:r>
                        </m:e>
                        <m:sub>
                          <m:r>
                            <a:rPr lang="es-EC" i="1">
                              <a:latin typeface="Cambria Math" panose="02040503050406030204" pitchFamily="18" charset="0"/>
                            </a:rPr>
                            <m:t>𝑓</m:t>
                          </m:r>
                          <m:r>
                            <a:rPr lang="es-EC">
                              <a:latin typeface="Cambria Math" panose="02040503050406030204" pitchFamily="18" charset="0"/>
                            </a:rPr>
                            <m:t> 5</m:t>
                          </m:r>
                          <m:r>
                            <a:rPr lang="es-EC" i="1">
                              <a:latin typeface="Cambria Math" panose="02040503050406030204" pitchFamily="18" charset="0"/>
                            </a:rPr>
                            <m:t>𝐸</m:t>
                          </m:r>
                          <m:r>
                            <a:rPr lang="es-EC">
                              <a:latin typeface="Cambria Math" panose="02040503050406030204" pitchFamily="18" charset="0"/>
                            </a:rPr>
                            <m:t>8</m:t>
                          </m:r>
                        </m:sub>
                      </m:sSub>
                      <m:r>
                        <a:rPr lang="es-EC">
                          <a:latin typeface="Cambria Math" panose="02040503050406030204" pitchFamily="18" charset="0"/>
                        </a:rPr>
                        <m:t>=6,73</m:t>
                      </m:r>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3558868" y="5157192"/>
                <a:ext cx="2237268" cy="391582"/>
              </a:xfrm>
              <a:prstGeom prst="rect">
                <a:avLst/>
              </a:prstGeom>
              <a:blipFill rotWithShape="1">
                <a:blip r:embed="rId3"/>
                <a:stretch>
                  <a:fillRect b="-4348"/>
                </a:stretch>
              </a:blipFill>
              <a:ln w="28575">
                <a:solidFill>
                  <a:schemeClr val="accent1"/>
                </a:solidFill>
              </a:ln>
            </p:spPr>
            <p:txBody>
              <a:bodyPr/>
              <a:lstStyle/>
              <a:p>
                <a:r>
                  <a:rPr lang="es-EC">
                    <a:noFill/>
                  </a:rPr>
                  <a:t> </a:t>
                </a:r>
              </a:p>
            </p:txBody>
          </p:sp>
        </mc:Fallback>
      </mc:AlternateContent>
      <p:sp>
        <p:nvSpPr>
          <p:cNvPr id="8" name="Título 1"/>
          <p:cNvSpPr txBox="1">
            <a:spLocks/>
          </p:cNvSpPr>
          <p:nvPr/>
        </p:nvSpPr>
        <p:spPr>
          <a:xfrm>
            <a:off x="374848" y="281168"/>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X</a:t>
            </a:r>
            <a:endParaRPr lang="es-EC" dirty="0"/>
          </a:p>
        </p:txBody>
      </p:sp>
      <p:sp>
        <p:nvSpPr>
          <p:cNvPr id="9" name="Título 1"/>
          <p:cNvSpPr txBox="1">
            <a:spLocks/>
          </p:cNvSpPr>
          <p:nvPr/>
        </p:nvSpPr>
        <p:spPr>
          <a:xfrm>
            <a:off x="518864" y="1208144"/>
            <a:ext cx="8229600" cy="6366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smtClean="0">
                <a:latin typeface="+mn-lt"/>
              </a:rPr>
              <a:t>FACTOR DE SEGURIDAD</a:t>
            </a:r>
            <a:endParaRPr lang="es-EC" sz="2800" dirty="0">
              <a:latin typeface="+mn-lt"/>
            </a:endParaRPr>
          </a:p>
        </p:txBody>
      </p:sp>
    </p:spTree>
    <p:extLst>
      <p:ext uri="{BB962C8B-B14F-4D97-AF65-F5344CB8AC3E}">
        <p14:creationId xmlns:p14="http://schemas.microsoft.com/office/powerpoint/2010/main" val="4019339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642" y="404664"/>
            <a:ext cx="8263830" cy="774585"/>
          </a:xfrm>
        </p:spPr>
        <p:txBody>
          <a:bodyPr>
            <a:normAutofit fontScale="90000"/>
          </a:bodyPr>
          <a:lstStyle/>
          <a:p>
            <a:pPr algn="ctr"/>
            <a:r>
              <a:rPr lang="es-EC" dirty="0" smtClean="0"/>
              <a:t>DETERMINACIÓN DE CARGAS EJE Y</a:t>
            </a:r>
            <a:endParaRPr lang="es-EC" dirty="0"/>
          </a:p>
        </p:txBody>
      </p:sp>
      <p:sp>
        <p:nvSpPr>
          <p:cNvPr id="4" name="Marcador de contenido 3"/>
          <p:cNvSpPr>
            <a:spLocks noGrp="1"/>
          </p:cNvSpPr>
          <p:nvPr>
            <p:ph sz="half" idx="2"/>
          </p:nvPr>
        </p:nvSpPr>
        <p:spPr>
          <a:xfrm>
            <a:off x="683568" y="5301208"/>
            <a:ext cx="7886700" cy="1350774"/>
          </a:xfrm>
        </p:spPr>
        <p:txBody>
          <a:bodyPr>
            <a:noAutofit/>
          </a:bodyPr>
          <a:lstStyle/>
          <a:p>
            <a:pPr marL="0" indent="0" algn="ctr">
              <a:buNone/>
            </a:pPr>
            <a:r>
              <a:rPr lang="es-EC" sz="2000" dirty="0"/>
              <a:t>La viga tiene una longitud de </a:t>
            </a:r>
            <a:r>
              <a:rPr lang="es-EC" sz="2000" dirty="0" smtClean="0"/>
              <a:t>428mm.La </a:t>
            </a:r>
            <a:r>
              <a:rPr lang="es-EC" sz="2000" dirty="0"/>
              <a:t>fuerza F </a:t>
            </a:r>
            <a:r>
              <a:rPr lang="es-EC" sz="2000" dirty="0" smtClean="0"/>
              <a:t>será </a:t>
            </a:r>
            <a:r>
              <a:rPr lang="es-EC" sz="2000" dirty="0"/>
              <a:t>de </a:t>
            </a:r>
            <a:r>
              <a:rPr lang="es-EC" sz="2000" dirty="0" smtClean="0"/>
              <a:t>44,91N.  El </a:t>
            </a:r>
            <a:r>
              <a:rPr lang="es-EC" sz="2000" dirty="0"/>
              <a:t>momento flector M aplicado es de 1770,58 N.mm. El momento cortante por torsión T  generado por la reacción en el soporte es de  4935,49N.mm.</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516" y="1268760"/>
            <a:ext cx="5116969" cy="3761191"/>
          </a:xfrm>
          <a:prstGeom prst="rect">
            <a:avLst/>
          </a:prstGeom>
        </p:spPr>
      </p:pic>
    </p:spTree>
    <p:extLst>
      <p:ext uri="{BB962C8B-B14F-4D97-AF65-F5344CB8AC3E}">
        <p14:creationId xmlns:p14="http://schemas.microsoft.com/office/powerpoint/2010/main" val="3134282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140086" y="1853357"/>
            <a:ext cx="6744282" cy="942960"/>
            <a:chOff x="1564209" y="1729086"/>
            <a:chExt cx="6744282" cy="942960"/>
          </a:xfrm>
        </p:grpSpPr>
        <mc:AlternateContent xmlns:mc="http://schemas.openxmlformats.org/markup-compatibility/2006">
          <mc:Choice xmlns:a14="http://schemas.microsoft.com/office/drawing/2010/main" Requires="a14">
            <p:sp>
              <p:nvSpPr>
                <p:cNvPr id="5" name="Rectángulo 4"/>
                <p:cNvSpPr/>
                <p:nvPr/>
              </p:nvSpPr>
              <p:spPr>
                <a:xfrm>
                  <a:off x="2187610" y="1772816"/>
                  <a:ext cx="1160254" cy="5648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𝜎</m:t>
                        </m:r>
                        <m:r>
                          <a:rPr lang="es-EC" i="0">
                            <a:latin typeface="Cambria Math" panose="02040503050406030204" pitchFamily="18" charset="0"/>
                          </a:rPr>
                          <m:t>=</m:t>
                        </m:r>
                        <m:r>
                          <a:rPr lang="es-EC" i="1">
                            <a:latin typeface="Cambria Math" panose="02040503050406030204" pitchFamily="18" charset="0"/>
                          </a:rPr>
                          <m:t>𝑀</m:t>
                        </m:r>
                        <m:r>
                          <a:rPr lang="es-EC" i="0">
                            <a:latin typeface="Cambria Math" panose="02040503050406030204" pitchFamily="18" charset="0"/>
                          </a:rPr>
                          <m:t>∙</m:t>
                        </m:r>
                        <m:f>
                          <m:fPr>
                            <m:ctrlPr>
                              <a:rPr lang="es-EC" i="1">
                                <a:latin typeface="Cambria Math"/>
                              </a:rPr>
                            </m:ctrlPr>
                          </m:fPr>
                          <m:num>
                            <m:r>
                              <a:rPr lang="es-EC" i="1">
                                <a:latin typeface="Cambria Math" panose="02040503050406030204" pitchFamily="18" charset="0"/>
                              </a:rPr>
                              <m:t>𝑐</m:t>
                            </m:r>
                          </m:num>
                          <m:den>
                            <m:r>
                              <a:rPr lang="es-EC" i="1">
                                <a:latin typeface="Cambria Math" panose="02040503050406030204" pitchFamily="18" charset="0"/>
                              </a:rPr>
                              <m:t>𝐼</m:t>
                            </m:r>
                          </m:den>
                        </m:f>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2187610" y="1772816"/>
                  <a:ext cx="1160254" cy="564835"/>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6020512" y="1729086"/>
                  <a:ext cx="1071768" cy="6085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𝜏</m:t>
                        </m:r>
                        <m:r>
                          <a:rPr lang="es-EC" i="0">
                            <a:latin typeface="Cambria Math" panose="02040503050406030204" pitchFamily="18" charset="0"/>
                          </a:rPr>
                          <m:t>=</m:t>
                        </m:r>
                        <m:r>
                          <a:rPr lang="es-EC" i="1">
                            <a:latin typeface="Cambria Math" panose="02040503050406030204" pitchFamily="18" charset="0"/>
                          </a:rPr>
                          <m:t>𝑇</m:t>
                        </m:r>
                        <m:r>
                          <a:rPr lang="es-EC" i="0">
                            <a:latin typeface="Cambria Math" panose="02040503050406030204" pitchFamily="18" charset="0"/>
                          </a:rPr>
                          <m:t>∙</m:t>
                        </m:r>
                        <m:f>
                          <m:fPr>
                            <m:ctrlPr>
                              <a:rPr lang="es-EC" i="1">
                                <a:latin typeface="Cambria Math"/>
                              </a:rPr>
                            </m:ctrlPr>
                          </m:fPr>
                          <m:num>
                            <m:r>
                              <a:rPr lang="es-EC" i="1">
                                <a:latin typeface="Cambria Math" panose="02040503050406030204" pitchFamily="18" charset="0"/>
                              </a:rPr>
                              <m:t>𝑟</m:t>
                            </m:r>
                          </m:num>
                          <m:den>
                            <m:r>
                              <a:rPr lang="es-EC" i="1">
                                <a:latin typeface="Cambria Math" panose="02040503050406030204" pitchFamily="18" charset="0"/>
                              </a:rPr>
                              <m:t>𝐽</m:t>
                            </m:r>
                          </m:den>
                        </m:f>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6020512" y="1729086"/>
                  <a:ext cx="1071768" cy="608565"/>
                </a:xfrm>
                <a:prstGeom prst="rect">
                  <a:avLst/>
                </a:prstGeom>
                <a:blipFill rotWithShape="1">
                  <a:blip r:embed="rId3"/>
                  <a:stretch>
                    <a:fillRect/>
                  </a:stretch>
                </a:blipFill>
              </p:spPr>
              <p:txBody>
                <a:bodyPr/>
                <a:lstStyle/>
                <a:p>
                  <a:r>
                    <a:rPr lang="es-EC">
                      <a:noFill/>
                    </a:rPr>
                    <a:t> </a:t>
                  </a:r>
                </a:p>
              </p:txBody>
            </p:sp>
          </mc:Fallback>
        </mc:AlternateContent>
        <p:sp>
          <p:nvSpPr>
            <p:cNvPr id="7" name="Rectangle 1"/>
            <p:cNvSpPr>
              <a:spLocks noChangeArrowheads="1"/>
            </p:cNvSpPr>
            <p:nvPr/>
          </p:nvSpPr>
          <p:spPr bwMode="auto">
            <a:xfrm>
              <a:off x="1564209" y="2333492"/>
              <a:ext cx="67442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Esfuerzo flector </a:t>
              </a:r>
              <a:r>
                <a:rPr lang="es-EC" sz="1600" b="1" dirty="0">
                  <a:ea typeface="Times New Roman" panose="02020603050405020304" pitchFamily="18" charset="0"/>
                  <a:cs typeface="Arial" panose="020B0604020202020204" pitchFamily="34" charset="0"/>
                </a:rPr>
                <a:t> </a:t>
              </a:r>
              <a:r>
                <a:rPr lang="es-EC" sz="1600" b="1" dirty="0" smtClean="0">
                  <a:ea typeface="Times New Roman" panose="02020603050405020304" pitchFamily="18" charset="0"/>
                  <a:cs typeface="Arial" panose="020B0604020202020204" pitchFamily="34" charset="0"/>
                </a:rPr>
                <a:t>                                        </a:t>
              </a:r>
              <a:r>
                <a:rPr kumimoji="0" lang="es-EC" sz="16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Esfuerzo cortante por torsión.</a:t>
              </a:r>
              <a:r>
                <a:rPr kumimoji="0" lang="es-EC" sz="1600" b="1" i="0" u="none" strike="noStrike" cap="none" normalizeH="0" baseline="0" dirty="0" smtClean="0">
                  <a:ln>
                    <a:noFill/>
                  </a:ln>
                  <a:solidFill>
                    <a:schemeClr val="tx1"/>
                  </a:solidFill>
                  <a:effectLst/>
                </a:rPr>
                <a:t> </a:t>
              </a:r>
            </a:p>
          </p:txBody>
        </p:sp>
      </p:grpSp>
      <mc:AlternateContent xmlns:mc="http://schemas.openxmlformats.org/markup-compatibility/2006">
        <mc:Choice xmlns:a14="http://schemas.microsoft.com/office/drawing/2010/main" Requires="a14">
          <p:graphicFrame>
            <p:nvGraphicFramePr>
              <p:cNvPr id="8" name="Tabla 7"/>
              <p:cNvGraphicFramePr>
                <a:graphicFrameLocks noGrp="1"/>
              </p:cNvGraphicFramePr>
              <p:nvPr>
                <p:extLst>
                  <p:ext uri="{D42A27DB-BD31-4B8C-83A1-F6EECF244321}">
                    <p14:modId xmlns:p14="http://schemas.microsoft.com/office/powerpoint/2010/main" val="1512167415"/>
                  </p:ext>
                </p:extLst>
              </p:nvPr>
            </p:nvGraphicFramePr>
            <p:xfrm>
              <a:off x="1115616" y="3140968"/>
              <a:ext cx="6736144" cy="3078054"/>
            </p:xfrm>
            <a:graphic>
              <a:graphicData uri="http://schemas.openxmlformats.org/drawingml/2006/table">
                <a:tbl>
                  <a:tblPr firstRow="1" firstCol="1" bandRow="1">
                    <a:tableStyleId>{5C22544A-7EE6-4342-B048-85BDC9FD1C3A}</a:tableStyleId>
                  </a:tblPr>
                  <a:tblGrid>
                    <a:gridCol w="820928"/>
                    <a:gridCol w="1923161"/>
                    <a:gridCol w="2068894"/>
                    <a:gridCol w="1923161"/>
                  </a:tblGrid>
                  <a:tr h="480036">
                    <a:tc>
                      <a:txBody>
                        <a:bodyPr/>
                        <a:lstStyle/>
                        <a:p>
                          <a:pPr algn="just">
                            <a:lnSpc>
                              <a:spcPct val="115000"/>
                            </a:lnSpc>
                            <a:spcAft>
                              <a:spcPts val="0"/>
                            </a:spcAft>
                          </a:pPr>
                          <a:r>
                            <a:rPr lang="es-EC" sz="1600" dirty="0">
                              <a:effectLst/>
                              <a:latin typeface="Cambria Math" pitchFamily="18" charset="0"/>
                              <a:ea typeface="Cambria Math" pitchFamily="18" charset="0"/>
                            </a:rPr>
                            <a:t> </a:t>
                          </a:r>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1° Caso</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𝒂</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𝟓𝟎</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2° Caso</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𝒂</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𝟑𝟑𝟑</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𝟑𝟑</m:t>
                              </m:r>
                            </m:oMath>
                          </a14:m>
                          <a:r>
                            <a:rPr lang="es-EC" sz="1600">
                              <a:effectLst/>
                              <a:latin typeface="Cambria Math" pitchFamily="18" charset="0"/>
                              <a:ea typeface="Cambria Math" pitchFamily="18" charset="0"/>
                            </a:rPr>
                            <a:t>)</a:t>
                          </a:r>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3° Caso</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𝒂</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𝟗𝟓𝟎</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0990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itchFamily="18" charset="0"/>
                                    <a:ea typeface="Cambria Math" pitchFamily="18" charset="0"/>
                                  </a:rPr>
                                  <m:t>𝑽</m:t>
                                </m:r>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-53,51</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a:t>
                          </a:r>
                          <a14:m>
                            <m:oMath xmlns:m="http://schemas.openxmlformats.org/officeDocument/2006/math">
                              <m:r>
                                <a:rPr lang="es-EC" sz="1600">
                                  <a:effectLst/>
                                  <a:latin typeface="Cambria Math" pitchFamily="18" charset="0"/>
                                  <a:ea typeface="Cambria Math" pitchFamily="18" charset="0"/>
                                </a:rPr>
                                <m:t>47,25 [</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-9,39</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0990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itchFamily="18" charset="0"/>
                                    <a:ea typeface="Cambria Math" pitchFamily="18" charset="0"/>
                                  </a:rPr>
                                  <m:t>𝑴</m:t>
                                </m:r>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778,89</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a:t>
                          </a:r>
                          <a14:m>
                            <m:oMath xmlns:m="http://schemas.openxmlformats.org/officeDocument/2006/math">
                              <m:r>
                                <a:rPr lang="es-EC" sz="1600">
                                  <a:effectLst/>
                                  <a:latin typeface="Cambria Math" pitchFamily="18" charset="0"/>
                                  <a:ea typeface="Cambria Math" pitchFamily="18" charset="0"/>
                                </a:rPr>
                                <m:t>7796,40 [</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-1854,26</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0990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itchFamily="18" charset="0"/>
                                    <a:ea typeface="Cambria Math" pitchFamily="18" charset="0"/>
                                  </a:rPr>
                                  <m:t>𝑻</m:t>
                                </m:r>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-1682,05</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a:t>
                          </a:r>
                          <a14:m>
                            <m:oMath xmlns:m="http://schemas.openxmlformats.org/officeDocument/2006/math">
                              <m:r>
                                <a:rPr lang="es-EC" sz="1600">
                                  <a:effectLst/>
                                  <a:latin typeface="Cambria Math" pitchFamily="18" charset="0"/>
                                  <a:ea typeface="Cambria Math" pitchFamily="18" charset="0"/>
                                </a:rPr>
                                <m:t>1180,39 [</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-88,53</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𝑁</m:t>
                              </m:r>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𝑚𝑚</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58402">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itchFamily="18" charset="0"/>
                                        <a:ea typeface="Cambria Math" pitchFamily="18" charset="0"/>
                                      </a:rPr>
                                    </m:ctrlPr>
                                  </m:sSubPr>
                                  <m:e>
                                    <m:r>
                                      <a:rPr lang="es-EC" sz="1600">
                                        <a:effectLst/>
                                        <a:latin typeface="Cambria Math" pitchFamily="18" charset="0"/>
                                        <a:ea typeface="Cambria Math" pitchFamily="18" charset="0"/>
                                      </a:rPr>
                                      <m:t>𝝈</m:t>
                                    </m:r>
                                  </m:e>
                                  <m:sub>
                                    <m:r>
                                      <a:rPr lang="es-EC" sz="1600">
                                        <a:effectLst/>
                                        <a:latin typeface="Cambria Math" pitchFamily="18" charset="0"/>
                                        <a:ea typeface="Cambria Math" pitchFamily="18" charset="0"/>
                                      </a:rPr>
                                      <m:t>𝒇𝒍𝒆𝒙𝒊</m:t>
                                    </m:r>
                                    <m:r>
                                      <a:rPr lang="es-EC" sz="1600">
                                        <a:effectLst/>
                                        <a:latin typeface="Cambria Math" pitchFamily="18" charset="0"/>
                                        <a:ea typeface="Cambria Math" pitchFamily="18" charset="0"/>
                                      </a:rPr>
                                      <m:t>ó</m:t>
                                    </m:r>
                                    <m:r>
                                      <a:rPr lang="es-EC" sz="1600">
                                        <a:effectLst/>
                                        <a:latin typeface="Cambria Math" pitchFamily="18" charset="0"/>
                                        <a:ea typeface="Cambria Math" pitchFamily="18" charset="0"/>
                                      </a:rPr>
                                      <m:t>𝒏</m:t>
                                    </m:r>
                                  </m:sub>
                                </m:sSub>
                              </m:oMath>
                            </m:oMathPara>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0,116520</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-1,16632254</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-0,2773928</a:t>
                          </a:r>
                          <a14:m>
                            <m:oMath xmlns:m="http://schemas.openxmlformats.org/officeDocument/2006/math">
                              <m:r>
                                <a:rPr lang="es-EC" sz="1600">
                                  <a:effectLst/>
                                  <a:latin typeface="Cambria Math" pitchFamily="18" charset="0"/>
                                  <a:ea typeface="Cambria Math" pitchFamily="18" charset="0"/>
                                </a:rPr>
                                <m:t> [</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0990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itchFamily="18" charset="0"/>
                                        <a:ea typeface="Cambria Math" pitchFamily="18" charset="0"/>
                                      </a:rPr>
                                    </m:ctrlPr>
                                  </m:sSubPr>
                                  <m:e>
                                    <m:r>
                                      <a:rPr lang="es-EC" sz="1600">
                                        <a:effectLst/>
                                        <a:latin typeface="Cambria Math" pitchFamily="18" charset="0"/>
                                        <a:ea typeface="Cambria Math" pitchFamily="18" charset="0"/>
                                      </a:rPr>
                                      <m:t>𝝉</m:t>
                                    </m:r>
                                  </m:e>
                                  <m:sub>
                                    <m:r>
                                      <a:rPr lang="es-EC" sz="1600">
                                        <a:effectLst/>
                                        <a:latin typeface="Cambria Math" pitchFamily="18" charset="0"/>
                                        <a:ea typeface="Cambria Math" pitchFamily="18" charset="0"/>
                                      </a:rPr>
                                      <m:t>𝒕𝒐𝒓𝒔𝒊</m:t>
                                    </m:r>
                                    <m:r>
                                      <a:rPr lang="es-EC" sz="1600">
                                        <a:effectLst/>
                                        <a:latin typeface="Cambria Math" pitchFamily="18" charset="0"/>
                                        <a:ea typeface="Cambria Math" pitchFamily="18" charset="0"/>
                                      </a:rPr>
                                      <m:t>ó</m:t>
                                    </m:r>
                                    <m:r>
                                      <a:rPr lang="es-EC" sz="1600">
                                        <a:effectLst/>
                                        <a:latin typeface="Cambria Math" pitchFamily="18" charset="0"/>
                                        <a:ea typeface="Cambria Math" pitchFamily="18" charset="0"/>
                                      </a:rPr>
                                      <m:t>𝒏</m:t>
                                    </m:r>
                                  </m:sub>
                                </m:sSub>
                              </m:oMath>
                            </m:oMathPara>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-0,19145937</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a:effectLst/>
                              <a:latin typeface="Cambria Math" pitchFamily="18" charset="0"/>
                              <a:ea typeface="Cambria Math" pitchFamily="18" charset="0"/>
                            </a:rPr>
                            <a:t>-0,13435791</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600" dirty="0">
                              <a:effectLst/>
                              <a:latin typeface="Cambria Math" pitchFamily="18" charset="0"/>
                              <a:ea typeface="Cambria Math" pitchFamily="18" charset="0"/>
                            </a:rPr>
                            <a:t>-0,01007693</a:t>
                          </a:r>
                          <a14:m>
                            <m:oMath xmlns:m="http://schemas.openxmlformats.org/officeDocument/2006/math">
                              <m:r>
                                <a:rPr lang="es-EC" sz="1600">
                                  <a:effectLst/>
                                  <a:latin typeface="Cambria Math" pitchFamily="18" charset="0"/>
                                  <a:ea typeface="Cambria Math" pitchFamily="18" charset="0"/>
                                </a:rPr>
                                <m:t>[</m:t>
                              </m:r>
                              <m:r>
                                <a:rPr lang="es-EC" sz="1600">
                                  <a:effectLst/>
                                  <a:latin typeface="Cambria Math" pitchFamily="18" charset="0"/>
                                  <a:ea typeface="Cambria Math" pitchFamily="18" charset="0"/>
                                </a:rPr>
                                <m:t>𝑀𝑃𝑎𝑠</m:t>
                              </m:r>
                              <m:r>
                                <a:rPr lang="es-EC" sz="1600">
                                  <a:effectLst/>
                                  <a:latin typeface="Cambria Math" pitchFamily="18" charset="0"/>
                                  <a:ea typeface="Cambria Math" pitchFamily="18" charset="0"/>
                                </a:rPr>
                                <m:t>]</m:t>
                              </m:r>
                            </m:oMath>
                          </a14:m>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bl>
              </a:graphicData>
            </a:graphic>
          </p:graphicFrame>
        </mc:Choice>
        <mc:Fallback>
          <p:graphicFrame>
            <p:nvGraphicFramePr>
              <p:cNvPr id="8" name="Tabla 7"/>
              <p:cNvGraphicFramePr>
                <a:graphicFrameLocks noGrp="1"/>
              </p:cNvGraphicFramePr>
              <p:nvPr>
                <p:extLst>
                  <p:ext uri="{D42A27DB-BD31-4B8C-83A1-F6EECF244321}">
                    <p14:modId xmlns:p14="http://schemas.microsoft.com/office/powerpoint/2010/main" val="1512167415"/>
                  </p:ext>
                </p:extLst>
              </p:nvPr>
            </p:nvGraphicFramePr>
            <p:xfrm>
              <a:off x="1115616" y="3140968"/>
              <a:ext cx="6736144" cy="3078054"/>
            </p:xfrm>
            <a:graphic>
              <a:graphicData uri="http://schemas.openxmlformats.org/drawingml/2006/table">
                <a:tbl>
                  <a:tblPr firstRow="1" firstCol="1" bandRow="1">
                    <a:tableStyleId>{5C22544A-7EE6-4342-B048-85BDC9FD1C3A}</a:tableStyleId>
                  </a:tblPr>
                  <a:tblGrid>
                    <a:gridCol w="820928"/>
                    <a:gridCol w="1923161"/>
                    <a:gridCol w="2068894"/>
                    <a:gridCol w="1923161"/>
                  </a:tblGrid>
                  <a:tr h="480036">
                    <a:tc>
                      <a:txBody>
                        <a:bodyPr/>
                        <a:lstStyle/>
                        <a:p>
                          <a:pPr algn="just">
                            <a:lnSpc>
                              <a:spcPct val="115000"/>
                            </a:lnSpc>
                            <a:spcAft>
                              <a:spcPts val="0"/>
                            </a:spcAft>
                          </a:pPr>
                          <a:r>
                            <a:rPr lang="es-EC" sz="1600" dirty="0">
                              <a:effectLst/>
                              <a:latin typeface="Cambria Math" pitchFamily="18" charset="0"/>
                              <a:ea typeface="Cambria Math" pitchFamily="18" charset="0"/>
                            </a:rPr>
                            <a:t> </a:t>
                          </a:r>
                          <a:endParaRPr lang="es-EC" sz="16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endParaRPr lang="es-EC"/>
                        </a:p>
                      </a:txBody>
                      <a:tcPr marL="51435" marR="51435" marT="0" marB="0">
                        <a:blipFill rotWithShape="1">
                          <a:blip r:embed="rId4"/>
                          <a:stretch>
                            <a:fillRect l="-42857" t="-10127" r="-208254" b="-540506"/>
                          </a:stretch>
                        </a:blipFill>
                      </a:tcPr>
                    </a:tc>
                    <a:tc>
                      <a:txBody>
                        <a:bodyPr/>
                        <a:lstStyle/>
                        <a:p>
                          <a:endParaRPr lang="es-EC"/>
                        </a:p>
                      </a:txBody>
                      <a:tcPr marL="51435" marR="51435" marT="0" marB="0">
                        <a:blipFill rotWithShape="1">
                          <a:blip r:embed="rId4"/>
                          <a:stretch>
                            <a:fillRect l="-132353" t="-10127" r="-92941" b="-540506"/>
                          </a:stretch>
                        </a:blipFill>
                      </a:tcPr>
                    </a:tc>
                    <a:tc>
                      <a:txBody>
                        <a:bodyPr/>
                        <a:lstStyle/>
                        <a:p>
                          <a:endParaRPr lang="es-EC"/>
                        </a:p>
                      </a:txBody>
                      <a:tcPr marL="51435" marR="51435" marT="0" marB="0">
                        <a:blipFill rotWithShape="1">
                          <a:blip r:embed="rId4"/>
                          <a:stretch>
                            <a:fillRect l="-250794" t="-10127" r="-317" b="-540506"/>
                          </a:stretch>
                        </a:blipFill>
                      </a:tcPr>
                    </a:tc>
                  </a:tr>
                  <a:tr h="509904">
                    <a:tc>
                      <a:txBody>
                        <a:bodyPr/>
                        <a:lstStyle/>
                        <a:p>
                          <a:endParaRPr lang="es-EC"/>
                        </a:p>
                      </a:txBody>
                      <a:tcPr marL="51435" marR="51435" marT="0" marB="0">
                        <a:blipFill rotWithShape="1">
                          <a:blip r:embed="rId4"/>
                          <a:stretch>
                            <a:fillRect t="-104819" r="-719259" b="-414458"/>
                          </a:stretch>
                        </a:blipFill>
                      </a:tcPr>
                    </a:tc>
                    <a:tc>
                      <a:txBody>
                        <a:bodyPr/>
                        <a:lstStyle/>
                        <a:p>
                          <a:endParaRPr lang="es-EC"/>
                        </a:p>
                      </a:txBody>
                      <a:tcPr marL="51435" marR="51435" marT="0" marB="0">
                        <a:blipFill rotWithShape="1">
                          <a:blip r:embed="rId4"/>
                          <a:stretch>
                            <a:fillRect l="-42857" t="-104819" r="-208254" b="-414458"/>
                          </a:stretch>
                        </a:blipFill>
                      </a:tcPr>
                    </a:tc>
                    <a:tc>
                      <a:txBody>
                        <a:bodyPr/>
                        <a:lstStyle/>
                        <a:p>
                          <a:endParaRPr lang="es-EC"/>
                        </a:p>
                      </a:txBody>
                      <a:tcPr marL="51435" marR="51435" marT="0" marB="0">
                        <a:blipFill rotWithShape="1">
                          <a:blip r:embed="rId4"/>
                          <a:stretch>
                            <a:fillRect l="-132353" t="-104819" r="-92941" b="-414458"/>
                          </a:stretch>
                        </a:blipFill>
                      </a:tcPr>
                    </a:tc>
                    <a:tc>
                      <a:txBody>
                        <a:bodyPr/>
                        <a:lstStyle/>
                        <a:p>
                          <a:endParaRPr lang="es-EC"/>
                        </a:p>
                      </a:txBody>
                      <a:tcPr marL="51435" marR="51435" marT="0" marB="0">
                        <a:blipFill rotWithShape="1">
                          <a:blip r:embed="rId4"/>
                          <a:stretch>
                            <a:fillRect l="-250794" t="-104819" r="-317" b="-414458"/>
                          </a:stretch>
                        </a:blipFill>
                      </a:tcPr>
                    </a:tc>
                  </a:tr>
                  <a:tr h="509904">
                    <a:tc>
                      <a:txBody>
                        <a:bodyPr/>
                        <a:lstStyle/>
                        <a:p>
                          <a:endParaRPr lang="es-EC"/>
                        </a:p>
                      </a:txBody>
                      <a:tcPr marL="51435" marR="51435" marT="0" marB="0">
                        <a:blipFill rotWithShape="1">
                          <a:blip r:embed="rId4"/>
                          <a:stretch>
                            <a:fillRect t="-202381" r="-719259" b="-309524"/>
                          </a:stretch>
                        </a:blipFill>
                      </a:tcPr>
                    </a:tc>
                    <a:tc>
                      <a:txBody>
                        <a:bodyPr/>
                        <a:lstStyle/>
                        <a:p>
                          <a:endParaRPr lang="es-EC"/>
                        </a:p>
                      </a:txBody>
                      <a:tcPr marL="51435" marR="51435" marT="0" marB="0">
                        <a:blipFill rotWithShape="1">
                          <a:blip r:embed="rId4"/>
                          <a:stretch>
                            <a:fillRect l="-42857" t="-202381" r="-208254" b="-309524"/>
                          </a:stretch>
                        </a:blipFill>
                      </a:tcPr>
                    </a:tc>
                    <a:tc>
                      <a:txBody>
                        <a:bodyPr/>
                        <a:lstStyle/>
                        <a:p>
                          <a:endParaRPr lang="es-EC"/>
                        </a:p>
                      </a:txBody>
                      <a:tcPr marL="51435" marR="51435" marT="0" marB="0">
                        <a:blipFill rotWithShape="1">
                          <a:blip r:embed="rId4"/>
                          <a:stretch>
                            <a:fillRect l="-132353" t="-202381" r="-92941" b="-309524"/>
                          </a:stretch>
                        </a:blipFill>
                      </a:tcPr>
                    </a:tc>
                    <a:tc>
                      <a:txBody>
                        <a:bodyPr/>
                        <a:lstStyle/>
                        <a:p>
                          <a:endParaRPr lang="es-EC"/>
                        </a:p>
                      </a:txBody>
                      <a:tcPr marL="51435" marR="51435" marT="0" marB="0">
                        <a:blipFill rotWithShape="1">
                          <a:blip r:embed="rId4"/>
                          <a:stretch>
                            <a:fillRect l="-250794" t="-202381" r="-317" b="-309524"/>
                          </a:stretch>
                        </a:blipFill>
                      </a:tcPr>
                    </a:tc>
                  </a:tr>
                  <a:tr h="509904">
                    <a:tc>
                      <a:txBody>
                        <a:bodyPr/>
                        <a:lstStyle/>
                        <a:p>
                          <a:endParaRPr lang="es-EC"/>
                        </a:p>
                      </a:txBody>
                      <a:tcPr marL="51435" marR="51435" marT="0" marB="0">
                        <a:blipFill rotWithShape="1">
                          <a:blip r:embed="rId4"/>
                          <a:stretch>
                            <a:fillRect t="-302381" r="-719259" b="-209524"/>
                          </a:stretch>
                        </a:blipFill>
                      </a:tcPr>
                    </a:tc>
                    <a:tc>
                      <a:txBody>
                        <a:bodyPr/>
                        <a:lstStyle/>
                        <a:p>
                          <a:endParaRPr lang="es-EC"/>
                        </a:p>
                      </a:txBody>
                      <a:tcPr marL="51435" marR="51435" marT="0" marB="0">
                        <a:blipFill rotWithShape="1">
                          <a:blip r:embed="rId4"/>
                          <a:stretch>
                            <a:fillRect l="-42857" t="-302381" r="-208254" b="-209524"/>
                          </a:stretch>
                        </a:blipFill>
                      </a:tcPr>
                    </a:tc>
                    <a:tc>
                      <a:txBody>
                        <a:bodyPr/>
                        <a:lstStyle/>
                        <a:p>
                          <a:endParaRPr lang="es-EC"/>
                        </a:p>
                      </a:txBody>
                      <a:tcPr marL="51435" marR="51435" marT="0" marB="0">
                        <a:blipFill rotWithShape="1">
                          <a:blip r:embed="rId4"/>
                          <a:stretch>
                            <a:fillRect l="-132353" t="-302381" r="-92941" b="-209524"/>
                          </a:stretch>
                        </a:blipFill>
                      </a:tcPr>
                    </a:tc>
                    <a:tc>
                      <a:txBody>
                        <a:bodyPr/>
                        <a:lstStyle/>
                        <a:p>
                          <a:endParaRPr lang="es-EC"/>
                        </a:p>
                      </a:txBody>
                      <a:tcPr marL="51435" marR="51435" marT="0" marB="0">
                        <a:blipFill rotWithShape="1">
                          <a:blip r:embed="rId4"/>
                          <a:stretch>
                            <a:fillRect l="-250794" t="-302381" r="-317" b="-209524"/>
                          </a:stretch>
                        </a:blipFill>
                      </a:tcPr>
                    </a:tc>
                  </a:tr>
                  <a:tr h="558402">
                    <a:tc>
                      <a:txBody>
                        <a:bodyPr/>
                        <a:lstStyle/>
                        <a:p>
                          <a:endParaRPr lang="es-EC"/>
                        </a:p>
                      </a:txBody>
                      <a:tcPr marL="51435" marR="51435" marT="0" marB="0">
                        <a:blipFill rotWithShape="1">
                          <a:blip r:embed="rId4"/>
                          <a:stretch>
                            <a:fillRect t="-371429" r="-719259" b="-93407"/>
                          </a:stretch>
                        </a:blipFill>
                      </a:tcPr>
                    </a:tc>
                    <a:tc>
                      <a:txBody>
                        <a:bodyPr/>
                        <a:lstStyle/>
                        <a:p>
                          <a:endParaRPr lang="es-EC"/>
                        </a:p>
                      </a:txBody>
                      <a:tcPr marL="51435" marR="51435" marT="0" marB="0">
                        <a:blipFill rotWithShape="1">
                          <a:blip r:embed="rId4"/>
                          <a:stretch>
                            <a:fillRect l="-42857" t="-371429" r="-208254" b="-93407"/>
                          </a:stretch>
                        </a:blipFill>
                      </a:tcPr>
                    </a:tc>
                    <a:tc>
                      <a:txBody>
                        <a:bodyPr/>
                        <a:lstStyle/>
                        <a:p>
                          <a:endParaRPr lang="es-EC"/>
                        </a:p>
                      </a:txBody>
                      <a:tcPr marL="51435" marR="51435" marT="0" marB="0">
                        <a:blipFill rotWithShape="1">
                          <a:blip r:embed="rId4"/>
                          <a:stretch>
                            <a:fillRect l="-132353" t="-371429" r="-92941" b="-93407"/>
                          </a:stretch>
                        </a:blipFill>
                      </a:tcPr>
                    </a:tc>
                    <a:tc>
                      <a:txBody>
                        <a:bodyPr/>
                        <a:lstStyle/>
                        <a:p>
                          <a:endParaRPr lang="es-EC"/>
                        </a:p>
                      </a:txBody>
                      <a:tcPr marL="51435" marR="51435" marT="0" marB="0">
                        <a:blipFill rotWithShape="1">
                          <a:blip r:embed="rId4"/>
                          <a:stretch>
                            <a:fillRect l="-250794" t="-371429" r="-317" b="-93407"/>
                          </a:stretch>
                        </a:blipFill>
                      </a:tcPr>
                    </a:tc>
                  </a:tr>
                  <a:tr h="509904">
                    <a:tc>
                      <a:txBody>
                        <a:bodyPr/>
                        <a:lstStyle/>
                        <a:p>
                          <a:endParaRPr lang="es-EC"/>
                        </a:p>
                      </a:txBody>
                      <a:tcPr marL="51435" marR="51435" marT="0" marB="0">
                        <a:blipFill rotWithShape="1">
                          <a:blip r:embed="rId4"/>
                          <a:stretch>
                            <a:fillRect t="-510714" r="-719259" b="-1190"/>
                          </a:stretch>
                        </a:blipFill>
                      </a:tcPr>
                    </a:tc>
                    <a:tc>
                      <a:txBody>
                        <a:bodyPr/>
                        <a:lstStyle/>
                        <a:p>
                          <a:endParaRPr lang="es-EC"/>
                        </a:p>
                      </a:txBody>
                      <a:tcPr marL="51435" marR="51435" marT="0" marB="0">
                        <a:blipFill rotWithShape="1">
                          <a:blip r:embed="rId4"/>
                          <a:stretch>
                            <a:fillRect l="-42857" t="-510714" r="-208254" b="-1190"/>
                          </a:stretch>
                        </a:blipFill>
                      </a:tcPr>
                    </a:tc>
                    <a:tc>
                      <a:txBody>
                        <a:bodyPr/>
                        <a:lstStyle/>
                        <a:p>
                          <a:endParaRPr lang="es-EC"/>
                        </a:p>
                      </a:txBody>
                      <a:tcPr marL="51435" marR="51435" marT="0" marB="0">
                        <a:blipFill rotWithShape="1">
                          <a:blip r:embed="rId4"/>
                          <a:stretch>
                            <a:fillRect l="-132353" t="-510714" r="-92941" b="-1190"/>
                          </a:stretch>
                        </a:blipFill>
                      </a:tcPr>
                    </a:tc>
                    <a:tc>
                      <a:txBody>
                        <a:bodyPr/>
                        <a:lstStyle/>
                        <a:p>
                          <a:endParaRPr lang="es-EC"/>
                        </a:p>
                      </a:txBody>
                      <a:tcPr marL="51435" marR="51435" marT="0" marB="0">
                        <a:blipFill rotWithShape="1">
                          <a:blip r:embed="rId4"/>
                          <a:stretch>
                            <a:fillRect l="-250794" t="-510714" r="-317" b="-1190"/>
                          </a:stretch>
                        </a:blipFill>
                      </a:tcPr>
                    </a:tc>
                  </a:tr>
                </a:tbl>
              </a:graphicData>
            </a:graphic>
          </p:graphicFrame>
        </mc:Fallback>
      </mc:AlternateContent>
      <p:grpSp>
        <p:nvGrpSpPr>
          <p:cNvPr id="4" name="3 Grupo"/>
          <p:cNvGrpSpPr/>
          <p:nvPr/>
        </p:nvGrpSpPr>
        <p:grpSpPr>
          <a:xfrm>
            <a:off x="374848" y="-162272"/>
            <a:ext cx="8373616" cy="1707672"/>
            <a:chOff x="374848" y="-162272"/>
            <a:chExt cx="8373616" cy="1707672"/>
          </a:xfrm>
        </p:grpSpPr>
        <p:sp>
          <p:nvSpPr>
            <p:cNvPr id="9" name="Título 1"/>
            <p:cNvSpPr txBox="1">
              <a:spLocks/>
            </p:cNvSpPr>
            <p:nvPr/>
          </p:nvSpPr>
          <p:spPr>
            <a:xfrm>
              <a:off x="374848" y="-162272"/>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a:t>
              </a:r>
              <a:r>
                <a:rPr lang="es-EC" dirty="0" smtClean="0"/>
                <a:t>Y</a:t>
              </a:r>
              <a:endParaRPr lang="es-EC" dirty="0"/>
            </a:p>
          </p:txBody>
        </p:sp>
        <p:sp>
          <p:nvSpPr>
            <p:cNvPr id="10" name="Título 1"/>
            <p:cNvSpPr txBox="1">
              <a:spLocks/>
            </p:cNvSpPr>
            <p:nvPr/>
          </p:nvSpPr>
          <p:spPr>
            <a:xfrm>
              <a:off x="518864" y="908720"/>
              <a:ext cx="8229600" cy="6366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smtClean="0">
                  <a:latin typeface="+mn-lt"/>
                </a:rPr>
                <a:t>CALCULO DE ESFUERZOS</a:t>
              </a:r>
              <a:endParaRPr lang="es-EC" sz="2800" dirty="0">
                <a:latin typeface="+mn-lt"/>
              </a:endParaRPr>
            </a:p>
          </p:txBody>
        </p:sp>
      </p:grpSp>
    </p:spTree>
    <p:extLst>
      <p:ext uri="{BB962C8B-B14F-4D97-AF65-F5344CB8AC3E}">
        <p14:creationId xmlns:p14="http://schemas.microsoft.com/office/powerpoint/2010/main" val="1126539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83568" y="3212977"/>
                <a:ext cx="7886700" cy="792088"/>
              </a:xfrm>
            </p:spPr>
            <p:txBody>
              <a:bodyPr>
                <a:normAutofit/>
              </a:bodyPr>
              <a:lstStyle/>
              <a:p>
                <a:r>
                  <a:rPr lang="es-EC" sz="1800" dirty="0" smtClean="0"/>
                  <a:t>Realizamos </a:t>
                </a:r>
                <a:r>
                  <a:rPr lang="es-EC" sz="1800" dirty="0"/>
                  <a:t>el análisis con el primer caso (</a:t>
                </a:r>
                <a14:m>
                  <m:oMath xmlns:m="http://schemas.openxmlformats.org/officeDocument/2006/math">
                    <m:sSub>
                      <m:sSubPr>
                        <m:ctrlPr>
                          <a:rPr lang="es-EC" sz="1800" i="1"/>
                        </m:ctrlPr>
                      </m:sSubPr>
                      <m:e>
                        <m:r>
                          <a:rPr lang="es-EC" sz="1800" i="1"/>
                          <m:t>𝜎</m:t>
                        </m:r>
                      </m:e>
                      <m:sub>
                        <m:r>
                          <a:rPr lang="es-EC" sz="1800" i="1"/>
                          <m:t>𝑚𝑎𝑥</m:t>
                        </m:r>
                      </m:sub>
                    </m:sSub>
                  </m:oMath>
                </a14:m>
                <a:r>
                  <a:rPr lang="es-EC" sz="1800" dirty="0"/>
                  <a:t>) y segundo caso </a:t>
                </a:r>
                <a14:m>
                  <m:oMath xmlns:m="http://schemas.openxmlformats.org/officeDocument/2006/math">
                    <m:r>
                      <a:rPr lang="es-EC" sz="1800" i="1"/>
                      <m:t>(</m:t>
                    </m:r>
                    <m:sSub>
                      <m:sSubPr>
                        <m:ctrlPr>
                          <a:rPr lang="es-EC" sz="1800" i="1"/>
                        </m:ctrlPr>
                      </m:sSubPr>
                      <m:e>
                        <m:r>
                          <a:rPr lang="es-EC" sz="1800" i="1"/>
                          <m:t>𝜎</m:t>
                        </m:r>
                      </m:e>
                      <m:sub>
                        <m:r>
                          <a:rPr lang="es-EC" sz="1800" i="1"/>
                          <m:t>𝑚𝑖𝑛</m:t>
                        </m:r>
                      </m:sub>
                    </m:sSub>
                  </m:oMath>
                </a14:m>
                <a:r>
                  <a:rPr lang="es-EC" sz="1800" dirty="0" smtClean="0"/>
                  <a:t>).</a:t>
                </a:r>
              </a:p>
              <a:p>
                <a:r>
                  <a:rPr lang="es-EC" sz="1800" dirty="0"/>
                  <a:t>Realizamos el análisis con el primer caso (</a:t>
                </a:r>
                <a14:m>
                  <m:oMath xmlns:m="http://schemas.openxmlformats.org/officeDocument/2006/math">
                    <m:sSub>
                      <m:sSubPr>
                        <m:ctrlPr>
                          <a:rPr lang="es-EC" sz="1800" i="1"/>
                        </m:ctrlPr>
                      </m:sSubPr>
                      <m:e>
                        <m:r>
                          <a:rPr lang="es-EC" sz="1800" i="1"/>
                          <m:t>𝜏</m:t>
                        </m:r>
                      </m:e>
                      <m:sub>
                        <m:r>
                          <a:rPr lang="es-EC" sz="1800" i="1"/>
                          <m:t>𝑚𝑎𝑥</m:t>
                        </m:r>
                      </m:sub>
                    </m:sSub>
                  </m:oMath>
                </a14:m>
                <a:r>
                  <a:rPr lang="es-EC" sz="1800" dirty="0"/>
                  <a:t>) y tercer caso </a:t>
                </a:r>
                <a14:m>
                  <m:oMath xmlns:m="http://schemas.openxmlformats.org/officeDocument/2006/math">
                    <m:r>
                      <a:rPr lang="es-EC" sz="1800" i="1"/>
                      <m:t>(</m:t>
                    </m:r>
                    <m:sSub>
                      <m:sSubPr>
                        <m:ctrlPr>
                          <a:rPr lang="es-EC" sz="1800" i="1"/>
                        </m:ctrlPr>
                      </m:sSubPr>
                      <m:e>
                        <m:r>
                          <a:rPr lang="es-EC" sz="1800" i="1"/>
                          <m:t>𝜏</m:t>
                        </m:r>
                      </m:e>
                      <m:sub>
                        <m:r>
                          <a:rPr lang="es-EC" sz="1800" i="1"/>
                          <m:t>𝑚𝑖𝑛</m:t>
                        </m:r>
                      </m:sub>
                    </m:sSub>
                  </m:oMath>
                </a14:m>
                <a:r>
                  <a:rPr lang="es-EC" sz="1800" dirty="0"/>
                  <a:t>), </a:t>
                </a: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83568" y="3212977"/>
                <a:ext cx="7886700" cy="792088"/>
              </a:xfrm>
              <a:blipFill rotWithShape="1">
                <a:blip r:embed="rId2"/>
                <a:stretch>
                  <a:fillRect l="-309" t="-3846"/>
                </a:stretch>
              </a:blipFill>
            </p:spPr>
            <p:txBody>
              <a:bodyPr/>
              <a:lstStyle/>
              <a:p>
                <a:r>
                  <a:rPr lang="es-EC">
                    <a:noFill/>
                  </a:rPr>
                  <a:t> </a:t>
                </a:r>
              </a:p>
            </p:txBody>
          </p:sp>
        </mc:Fallback>
      </mc:AlternateContent>
      <p:grpSp>
        <p:nvGrpSpPr>
          <p:cNvPr id="7" name="6 Grupo"/>
          <p:cNvGrpSpPr/>
          <p:nvPr/>
        </p:nvGrpSpPr>
        <p:grpSpPr>
          <a:xfrm>
            <a:off x="1038268" y="1916832"/>
            <a:ext cx="3029676" cy="984619"/>
            <a:chOff x="1467208" y="1918865"/>
            <a:chExt cx="3029676" cy="984619"/>
          </a:xfrm>
        </p:grpSpPr>
        <mc:AlternateContent xmlns:mc="http://schemas.openxmlformats.org/markup-compatibility/2006" xmlns:a14="http://schemas.microsoft.com/office/drawing/2010/main">
          <mc:Choice Requires="a14">
            <p:sp>
              <p:nvSpPr>
                <p:cNvPr id="9" name="Rectángulo 8"/>
                <p:cNvSpPr/>
                <p:nvPr/>
              </p:nvSpPr>
              <p:spPr>
                <a:xfrm>
                  <a:off x="1467208" y="1918865"/>
                  <a:ext cx="3029676" cy="3864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C" i="1" smtClean="0">
                                <a:latin typeface="Cambria Math"/>
                              </a:rPr>
                            </m:ctrlPr>
                          </m:sSubSupPr>
                          <m:e>
                            <m:r>
                              <a:rPr lang="es-EC" i="1">
                                <a:latin typeface="Cambria Math" panose="02040503050406030204" pitchFamily="18" charset="0"/>
                              </a:rPr>
                              <m:t>𝜎</m:t>
                            </m:r>
                          </m:e>
                          <m:sub>
                            <m:r>
                              <a:rPr lang="es-EC" i="1">
                                <a:latin typeface="Cambria Math" panose="02040503050406030204" pitchFamily="18" charset="0"/>
                              </a:rPr>
                              <m:t>𝑚</m:t>
                            </m:r>
                          </m:sub>
                          <m:sup>
                            <m:r>
                              <a:rPr lang="es-EC" i="0">
                                <a:latin typeface="Cambria Math" panose="02040503050406030204" pitchFamily="18" charset="0"/>
                              </a:rPr>
                              <m:t>′</m:t>
                            </m:r>
                          </m:sup>
                        </m:sSubSup>
                        <m:r>
                          <a:rPr lang="es-EC" i="0">
                            <a:latin typeface="Cambria Math" panose="02040503050406030204" pitchFamily="18" charset="0"/>
                          </a:rPr>
                          <m:t>=</m:t>
                        </m:r>
                        <m:sSup>
                          <m:sSupPr>
                            <m:ctrlPr>
                              <a:rPr lang="es-EC" i="1">
                                <a:latin typeface="Cambria Math"/>
                              </a:rPr>
                            </m:ctrlPr>
                          </m:sSupPr>
                          <m:e>
                            <m:d>
                              <m:dPr>
                                <m:begChr m:val="{"/>
                                <m:endChr m:val="}"/>
                                <m:ctrlPr>
                                  <a:rPr lang="es-EC" i="1">
                                    <a:latin typeface="Cambria Math"/>
                                  </a:rPr>
                                </m:ctrlPr>
                              </m:dPr>
                              <m:e>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𝜎</m:t>
                                            </m:r>
                                          </m:e>
                                          <m:sub>
                                            <m:r>
                                              <a:rPr lang="es-EC" i="1">
                                                <a:latin typeface="Cambria Math" panose="02040503050406030204" pitchFamily="18" charset="0"/>
                                              </a:rPr>
                                              <m:t>𝑚</m:t>
                                            </m:r>
                                          </m:sub>
                                        </m:sSub>
                                      </m:e>
                                    </m:d>
                                  </m:e>
                                  <m:sup>
                                    <m:r>
                                      <a:rPr lang="es-EC" i="0">
                                        <a:latin typeface="Cambria Math" panose="02040503050406030204" pitchFamily="18" charset="0"/>
                                      </a:rPr>
                                      <m:t>2</m:t>
                                    </m:r>
                                  </m:sup>
                                </m:sSup>
                                <m:r>
                                  <a:rPr lang="es-EC" i="0">
                                    <a:latin typeface="Cambria Math" panose="02040503050406030204" pitchFamily="18" charset="0"/>
                                  </a:rPr>
                                  <m:t>+3∗</m:t>
                                </m:r>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𝜏</m:t>
                                            </m:r>
                                          </m:e>
                                          <m:sub>
                                            <m:r>
                                              <a:rPr lang="es-EC" i="1">
                                                <a:latin typeface="Cambria Math" panose="02040503050406030204" pitchFamily="18" charset="0"/>
                                              </a:rPr>
                                              <m:t>𝑚</m:t>
                                            </m:r>
                                          </m:sub>
                                        </m:sSub>
                                      </m:e>
                                    </m:d>
                                  </m:e>
                                  <m:sup>
                                    <m:r>
                                      <a:rPr lang="es-EC" i="0">
                                        <a:latin typeface="Cambria Math" panose="02040503050406030204" pitchFamily="18" charset="0"/>
                                      </a:rPr>
                                      <m:t>2</m:t>
                                    </m:r>
                                  </m:sup>
                                </m:sSup>
                              </m:e>
                            </m:d>
                          </m:e>
                          <m:sup>
                            <m:f>
                              <m:fPr>
                                <m:type m:val="lin"/>
                                <m:ctrlPr>
                                  <a:rPr lang="es-EC" i="1">
                                    <a:latin typeface="Cambria Math"/>
                                  </a:rPr>
                                </m:ctrlPr>
                              </m:fPr>
                              <m:num>
                                <m:r>
                                  <a:rPr lang="es-EC" i="0">
                                    <a:latin typeface="Cambria Math" panose="02040503050406030204" pitchFamily="18" charset="0"/>
                                  </a:rPr>
                                  <m:t>1</m:t>
                                </m:r>
                              </m:num>
                              <m:den>
                                <m:r>
                                  <a:rPr lang="es-EC" i="0">
                                    <a:latin typeface="Cambria Math" panose="02040503050406030204" pitchFamily="18" charset="0"/>
                                  </a:rPr>
                                  <m:t>2</m:t>
                                </m:r>
                              </m:den>
                            </m:f>
                          </m:sup>
                        </m:sSup>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956277" y="1918865"/>
                  <a:ext cx="3024866" cy="386452"/>
                </a:xfrm>
                <a:prstGeom prst="rect">
                  <a:avLst/>
                </a:prstGeom>
                <a:blipFill rotWithShape="0">
                  <a:blip r:embed="rId3"/>
                  <a:stretch>
                    <a:fillRect t="-80952" r="-10685" b="-98413"/>
                  </a:stretch>
                </a:blipFill>
              </p:spPr>
              <p:txBody>
                <a:bodyPr/>
                <a:lstStyle/>
                <a:p>
                  <a:r>
                    <a:rPr lang="es-EC">
                      <a:noFill/>
                    </a:rPr>
                    <a:t> </a:t>
                  </a:r>
                </a:p>
              </p:txBody>
            </p:sp>
          </mc:Fallback>
        </mc:AlternateContent>
        <p:sp>
          <p:nvSpPr>
            <p:cNvPr id="11" name="CuadroTexto 10"/>
            <p:cNvSpPr txBox="1"/>
            <p:nvPr/>
          </p:nvSpPr>
          <p:spPr>
            <a:xfrm>
              <a:off x="2120620" y="2318709"/>
              <a:ext cx="1588154" cy="584775"/>
            </a:xfrm>
            <a:prstGeom prst="rect">
              <a:avLst/>
            </a:prstGeom>
            <a:noFill/>
          </p:spPr>
          <p:txBody>
            <a:bodyPr wrap="square" rtlCol="0">
              <a:spAutoFit/>
            </a:bodyPr>
            <a:lstStyle/>
            <a:p>
              <a:pPr algn="ctr"/>
              <a:r>
                <a:rPr lang="es-EC" sz="1600" b="1" dirty="0" smtClean="0"/>
                <a:t>Esfuerzo medio</a:t>
              </a:r>
              <a:endParaRPr lang="es-EC" sz="1600" b="1" dirty="0"/>
            </a:p>
          </p:txBody>
        </p:sp>
      </p:grpSp>
      <p:grpSp>
        <p:nvGrpSpPr>
          <p:cNvPr id="8" name="7 Grupo"/>
          <p:cNvGrpSpPr/>
          <p:nvPr/>
        </p:nvGrpSpPr>
        <p:grpSpPr>
          <a:xfrm>
            <a:off x="5076056" y="1844824"/>
            <a:ext cx="2879443" cy="1016531"/>
            <a:chOff x="4572000" y="1918865"/>
            <a:chExt cx="2879443" cy="1016531"/>
          </a:xfrm>
        </p:grpSpPr>
        <mc:AlternateContent xmlns:mc="http://schemas.openxmlformats.org/markup-compatibility/2006" xmlns:a14="http://schemas.microsoft.com/office/drawing/2010/main">
          <mc:Choice Requires="a14">
            <p:sp>
              <p:nvSpPr>
                <p:cNvPr id="10" name="Rectángulo 9"/>
                <p:cNvSpPr/>
                <p:nvPr/>
              </p:nvSpPr>
              <p:spPr>
                <a:xfrm>
                  <a:off x="4572000" y="1918865"/>
                  <a:ext cx="2879443" cy="3864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C" i="1" smtClean="0">
                                <a:latin typeface="Cambria Math"/>
                              </a:rPr>
                            </m:ctrlPr>
                          </m:sSubSupPr>
                          <m:e>
                            <m:r>
                              <a:rPr lang="es-EC" i="1">
                                <a:latin typeface="Cambria Math" panose="02040503050406030204" pitchFamily="18" charset="0"/>
                              </a:rPr>
                              <m:t>𝜎</m:t>
                            </m:r>
                          </m:e>
                          <m:sub>
                            <m:r>
                              <a:rPr lang="es-EC" i="1">
                                <a:latin typeface="Cambria Math" panose="02040503050406030204" pitchFamily="18" charset="0"/>
                              </a:rPr>
                              <m:t>𝑎</m:t>
                            </m:r>
                          </m:sub>
                          <m:sup>
                            <m:r>
                              <a:rPr lang="es-EC" i="0">
                                <a:latin typeface="Cambria Math" panose="02040503050406030204" pitchFamily="18" charset="0"/>
                              </a:rPr>
                              <m:t>′</m:t>
                            </m:r>
                          </m:sup>
                        </m:sSubSup>
                        <m:r>
                          <a:rPr lang="es-EC" i="0">
                            <a:latin typeface="Cambria Math" panose="02040503050406030204" pitchFamily="18" charset="0"/>
                          </a:rPr>
                          <m:t>=</m:t>
                        </m:r>
                        <m:sSup>
                          <m:sSupPr>
                            <m:ctrlPr>
                              <a:rPr lang="es-EC" i="1">
                                <a:latin typeface="Cambria Math"/>
                              </a:rPr>
                            </m:ctrlPr>
                          </m:sSupPr>
                          <m:e>
                            <m:d>
                              <m:dPr>
                                <m:begChr m:val="{"/>
                                <m:endChr m:val="}"/>
                                <m:ctrlPr>
                                  <a:rPr lang="es-EC" i="1">
                                    <a:latin typeface="Cambria Math"/>
                                  </a:rPr>
                                </m:ctrlPr>
                              </m:dPr>
                              <m:e>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𝜎</m:t>
                                            </m:r>
                                          </m:e>
                                          <m:sub>
                                            <m:r>
                                              <a:rPr lang="es-EC" i="1">
                                                <a:latin typeface="Cambria Math" panose="02040503050406030204" pitchFamily="18" charset="0"/>
                                              </a:rPr>
                                              <m:t>𝑎</m:t>
                                            </m:r>
                                          </m:sub>
                                        </m:sSub>
                                      </m:e>
                                    </m:d>
                                  </m:e>
                                  <m:sup>
                                    <m:r>
                                      <a:rPr lang="es-EC" i="0">
                                        <a:latin typeface="Cambria Math" panose="02040503050406030204" pitchFamily="18" charset="0"/>
                                      </a:rPr>
                                      <m:t>2</m:t>
                                    </m:r>
                                  </m:sup>
                                </m:sSup>
                                <m:r>
                                  <a:rPr lang="es-EC" i="0">
                                    <a:latin typeface="Cambria Math" panose="02040503050406030204" pitchFamily="18" charset="0"/>
                                  </a:rPr>
                                  <m:t>+3∗</m:t>
                                </m:r>
                                <m:sSup>
                                  <m:sSupPr>
                                    <m:ctrlPr>
                                      <a:rPr lang="es-EC" i="1">
                                        <a:latin typeface="Cambria Math"/>
                                      </a:rPr>
                                    </m:ctrlPr>
                                  </m:sSupPr>
                                  <m:e>
                                    <m:d>
                                      <m:dPr>
                                        <m:begChr m:val="["/>
                                        <m:end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𝜏</m:t>
                                            </m:r>
                                          </m:e>
                                          <m:sub>
                                            <m:r>
                                              <a:rPr lang="es-EC" i="1">
                                                <a:latin typeface="Cambria Math" panose="02040503050406030204" pitchFamily="18" charset="0"/>
                                              </a:rPr>
                                              <m:t>𝑎</m:t>
                                            </m:r>
                                          </m:sub>
                                        </m:sSub>
                                      </m:e>
                                    </m:d>
                                  </m:e>
                                  <m:sup>
                                    <m:r>
                                      <a:rPr lang="es-EC" i="0">
                                        <a:latin typeface="Cambria Math" panose="02040503050406030204" pitchFamily="18" charset="0"/>
                                      </a:rPr>
                                      <m:t>2</m:t>
                                    </m:r>
                                  </m:sup>
                                </m:sSup>
                              </m:e>
                            </m:d>
                          </m:e>
                          <m:sup>
                            <m:f>
                              <m:fPr>
                                <m:type m:val="lin"/>
                                <m:ctrlPr>
                                  <a:rPr lang="es-EC" i="1">
                                    <a:latin typeface="Cambria Math"/>
                                  </a:rPr>
                                </m:ctrlPr>
                              </m:fPr>
                              <m:num>
                                <m:r>
                                  <a:rPr lang="es-EC" i="0">
                                    <a:latin typeface="Cambria Math" panose="02040503050406030204" pitchFamily="18" charset="0"/>
                                  </a:rPr>
                                  <m:t>1</m:t>
                                </m:r>
                              </m:num>
                              <m:den>
                                <m:r>
                                  <a:rPr lang="es-EC" i="0">
                                    <a:latin typeface="Cambria Math" panose="02040503050406030204" pitchFamily="18" charset="0"/>
                                  </a:rPr>
                                  <m:t>2</m:t>
                                </m:r>
                              </m:den>
                            </m:f>
                          </m:sup>
                        </m:sSup>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096000" y="1918865"/>
                  <a:ext cx="2874633" cy="386452"/>
                </a:xfrm>
                <a:prstGeom prst="rect">
                  <a:avLst/>
                </a:prstGeom>
                <a:blipFill rotWithShape="0">
                  <a:blip r:embed="rId4"/>
                  <a:stretch>
                    <a:fillRect t="-80952" r="-11017" b="-98413"/>
                  </a:stretch>
                </a:blipFill>
              </p:spPr>
              <p:txBody>
                <a:bodyPr/>
                <a:lstStyle/>
                <a:p>
                  <a:r>
                    <a:rPr lang="es-EC">
                      <a:noFill/>
                    </a:rPr>
                    <a:t> </a:t>
                  </a:r>
                </a:p>
              </p:txBody>
            </p:sp>
          </mc:Fallback>
        </mc:AlternateContent>
        <p:sp>
          <p:nvSpPr>
            <p:cNvPr id="12" name="CuadroTexto 11"/>
            <p:cNvSpPr txBox="1"/>
            <p:nvPr/>
          </p:nvSpPr>
          <p:spPr>
            <a:xfrm>
              <a:off x="5076056" y="2350621"/>
              <a:ext cx="1835240" cy="584775"/>
            </a:xfrm>
            <a:prstGeom prst="rect">
              <a:avLst/>
            </a:prstGeom>
            <a:noFill/>
          </p:spPr>
          <p:txBody>
            <a:bodyPr wrap="square" rtlCol="0">
              <a:spAutoFit/>
            </a:bodyPr>
            <a:lstStyle/>
            <a:p>
              <a:pPr algn="ctr"/>
              <a:r>
                <a:rPr lang="es-EC" sz="1600" b="1" dirty="0" smtClean="0"/>
                <a:t>Esfuerzo alternante</a:t>
              </a:r>
              <a:endParaRPr lang="es-EC" sz="1600" b="1" dirty="0"/>
            </a:p>
          </p:txBody>
        </p:sp>
      </p:grpSp>
      <mc:AlternateContent xmlns:mc="http://schemas.openxmlformats.org/markup-compatibility/2006">
        <mc:Choice xmlns:a14="http://schemas.microsoft.com/office/drawing/2010/main" Requires="a14">
          <p:graphicFrame>
            <p:nvGraphicFramePr>
              <p:cNvPr id="4" name="Tabla 3"/>
              <p:cNvGraphicFramePr>
                <a:graphicFrameLocks noGrp="1"/>
              </p:cNvGraphicFramePr>
              <p:nvPr>
                <p:extLst>
                  <p:ext uri="{D42A27DB-BD31-4B8C-83A1-F6EECF244321}">
                    <p14:modId xmlns:p14="http://schemas.microsoft.com/office/powerpoint/2010/main" val="67000973"/>
                  </p:ext>
                </p:extLst>
              </p:nvPr>
            </p:nvGraphicFramePr>
            <p:xfrm>
              <a:off x="2267744" y="4725144"/>
              <a:ext cx="4993364" cy="1589044"/>
            </p:xfrm>
            <a:graphic>
              <a:graphicData uri="http://schemas.openxmlformats.org/drawingml/2006/table">
                <a:tbl>
                  <a:tblPr firstRow="1" firstCol="1" bandRow="1">
                    <a:tableStyleId>{5C22544A-7EE6-4342-B048-85BDC9FD1C3A}</a:tableStyleId>
                  </a:tblPr>
                  <a:tblGrid>
                    <a:gridCol w="334987"/>
                    <a:gridCol w="2092008"/>
                    <a:gridCol w="183232"/>
                    <a:gridCol w="305480"/>
                    <a:gridCol w="2077657"/>
                  </a:tblGrid>
                  <a:tr h="453621">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itchFamily="18" charset="0"/>
                                        <a:ea typeface="Cambria Math" pitchFamily="18" charset="0"/>
                                      </a:rPr>
                                    </m:ctrlPr>
                                  </m:sSubPr>
                                  <m:e>
                                    <m:r>
                                      <a:rPr lang="es-EC" sz="1800">
                                        <a:effectLst/>
                                        <a:latin typeface="Cambria Math" pitchFamily="18" charset="0"/>
                                        <a:ea typeface="Cambria Math" pitchFamily="18" charset="0"/>
                                      </a:rPr>
                                      <m:t>𝝈</m:t>
                                    </m:r>
                                  </m:e>
                                  <m:sub>
                                    <m:r>
                                      <a:rPr lang="es-EC" sz="1800">
                                        <a:effectLst/>
                                        <a:latin typeface="Cambria Math" pitchFamily="18" charset="0"/>
                                        <a:ea typeface="Cambria Math" pitchFamily="18" charset="0"/>
                                      </a:rPr>
                                      <m:t>𝒎</m:t>
                                    </m:r>
                                  </m:sub>
                                </m:sSub>
                              </m:oMath>
                            </m:oMathPara>
                          </a14:m>
                          <a:endParaRPr lang="es-EC" sz="18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a:effectLst/>
                              <a:latin typeface="Cambria Math" pitchFamily="18" charset="0"/>
                              <a:ea typeface="Cambria Math" pitchFamily="18" charset="0"/>
                            </a:rPr>
                            <a:t>0,52490124</a:t>
                          </a:r>
                          <a14:m>
                            <m:oMath xmlns:m="http://schemas.openxmlformats.org/officeDocument/2006/math">
                              <m:r>
                                <a:rPr lang="es-EC" sz="1800">
                                  <a:effectLst/>
                                  <a:latin typeface="Cambria Math" pitchFamily="18" charset="0"/>
                                  <a:ea typeface="Cambria Math" pitchFamily="18" charset="0"/>
                                </a:rPr>
                                <m:t>[</m:t>
                              </m:r>
                              <m:r>
                                <a:rPr lang="es-EC" sz="1800">
                                  <a:effectLst/>
                                  <a:latin typeface="Cambria Math" pitchFamily="18" charset="0"/>
                                  <a:ea typeface="Cambria Math" pitchFamily="18" charset="0"/>
                                </a:rPr>
                                <m:t>𝑴𝑷𝒂𝒔</m:t>
                              </m:r>
                              <m:r>
                                <a:rPr lang="es-EC" sz="1800">
                                  <a:effectLst/>
                                  <a:latin typeface="Cambria Math" pitchFamily="18" charset="0"/>
                                  <a:ea typeface="Cambria Math" pitchFamily="18" charset="0"/>
                                </a:rPr>
                                <m:t>]</m:t>
                              </m:r>
                            </m:oMath>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a:effectLst/>
                              <a:latin typeface="Cambria Math" pitchFamily="18" charset="0"/>
                              <a:ea typeface="Cambria Math" pitchFamily="18" charset="0"/>
                            </a:rPr>
                            <a:t> </a:t>
                          </a:r>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itchFamily="18" charset="0"/>
                                        <a:ea typeface="Cambria Math" pitchFamily="18" charset="0"/>
                                      </a:rPr>
                                    </m:ctrlPr>
                                  </m:sSubPr>
                                  <m:e>
                                    <m:r>
                                      <a:rPr lang="es-EC" sz="1800">
                                        <a:effectLst/>
                                        <a:latin typeface="Cambria Math" pitchFamily="18" charset="0"/>
                                        <a:ea typeface="Cambria Math" pitchFamily="18" charset="0"/>
                                      </a:rPr>
                                      <m:t>𝝈</m:t>
                                    </m:r>
                                  </m:e>
                                  <m:sub>
                                    <m:r>
                                      <a:rPr lang="es-EC" sz="1800">
                                        <a:effectLst/>
                                        <a:latin typeface="Cambria Math" pitchFamily="18" charset="0"/>
                                        <a:ea typeface="Cambria Math" pitchFamily="18" charset="0"/>
                                      </a:rPr>
                                      <m:t>𝒂</m:t>
                                    </m:r>
                                  </m:sub>
                                </m:sSub>
                              </m:oMath>
                            </m:oMathPara>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dirty="0">
                              <a:effectLst/>
                              <a:latin typeface="Cambria Math" pitchFamily="18" charset="0"/>
                              <a:ea typeface="Cambria Math" pitchFamily="18" charset="0"/>
                            </a:rPr>
                            <a:t>0,6414213</a:t>
                          </a:r>
                          <a14:m>
                            <m:oMath xmlns:m="http://schemas.openxmlformats.org/officeDocument/2006/math">
                              <m:r>
                                <a:rPr lang="es-EC" sz="1800">
                                  <a:effectLst/>
                                  <a:latin typeface="Cambria Math" pitchFamily="18" charset="0"/>
                                  <a:ea typeface="Cambria Math" pitchFamily="18" charset="0"/>
                                </a:rPr>
                                <m:t>[</m:t>
                              </m:r>
                              <m:r>
                                <a:rPr lang="es-EC" sz="1800">
                                  <a:effectLst/>
                                  <a:latin typeface="Cambria Math" pitchFamily="18" charset="0"/>
                                  <a:ea typeface="Cambria Math" pitchFamily="18" charset="0"/>
                                </a:rPr>
                                <m:t>𝑴𝑷𝒂𝒔</m:t>
                              </m:r>
                              <m:r>
                                <a:rPr lang="es-EC" sz="1800">
                                  <a:effectLst/>
                                  <a:latin typeface="Cambria Math" pitchFamily="18" charset="0"/>
                                  <a:ea typeface="Cambria Math" pitchFamily="18" charset="0"/>
                                </a:rPr>
                                <m:t>]</m:t>
                              </m:r>
                            </m:oMath>
                          </a14:m>
                          <a:endParaRPr lang="es-EC" sz="18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58809">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itchFamily="18" charset="0"/>
                                        <a:ea typeface="Cambria Math" pitchFamily="18" charset="0"/>
                                      </a:rPr>
                                    </m:ctrlPr>
                                  </m:sSubPr>
                                  <m:e>
                                    <m:r>
                                      <a:rPr lang="es-EC" sz="1800">
                                        <a:effectLst/>
                                        <a:latin typeface="Cambria Math" pitchFamily="18" charset="0"/>
                                        <a:ea typeface="Cambria Math" pitchFamily="18" charset="0"/>
                                      </a:rPr>
                                      <m:t>𝝉</m:t>
                                    </m:r>
                                  </m:e>
                                  <m:sub>
                                    <m:r>
                                      <a:rPr lang="es-EC" sz="1800">
                                        <a:effectLst/>
                                        <a:latin typeface="Cambria Math" pitchFamily="18" charset="0"/>
                                        <a:ea typeface="Cambria Math" pitchFamily="18" charset="0"/>
                                      </a:rPr>
                                      <m:t>𝒎</m:t>
                                    </m:r>
                                  </m:sub>
                                </m:sSub>
                              </m:oMath>
                            </m:oMathPara>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a:effectLst/>
                              <a:latin typeface="Cambria Math" pitchFamily="18" charset="0"/>
                              <a:ea typeface="Cambria Math" pitchFamily="18" charset="0"/>
                            </a:rPr>
                            <a:t>0,16290864</a:t>
                          </a:r>
                          <a14:m>
                            <m:oMath xmlns:m="http://schemas.openxmlformats.org/officeDocument/2006/math">
                              <m:r>
                                <a:rPr lang="es-EC" sz="1800">
                                  <a:effectLst/>
                                  <a:latin typeface="Cambria Math" pitchFamily="18" charset="0"/>
                                  <a:ea typeface="Cambria Math" pitchFamily="18" charset="0"/>
                                </a:rPr>
                                <m:t>[</m:t>
                              </m:r>
                              <m:r>
                                <a:rPr lang="es-EC" sz="1800">
                                  <a:effectLst/>
                                  <a:latin typeface="Cambria Math" pitchFamily="18" charset="0"/>
                                  <a:ea typeface="Cambria Math" pitchFamily="18" charset="0"/>
                                </a:rPr>
                                <m:t>𝑀𝑃𝑎𝑠</m:t>
                              </m:r>
                              <m:r>
                                <a:rPr lang="es-EC" sz="1800">
                                  <a:effectLst/>
                                  <a:latin typeface="Cambria Math" pitchFamily="18" charset="0"/>
                                  <a:ea typeface="Cambria Math" pitchFamily="18" charset="0"/>
                                </a:rPr>
                                <m:t>]</m:t>
                              </m:r>
                            </m:oMath>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a:effectLst/>
                              <a:latin typeface="Cambria Math" pitchFamily="18" charset="0"/>
                              <a:ea typeface="Cambria Math" pitchFamily="18" charset="0"/>
                            </a:rPr>
                            <a:t> </a:t>
                          </a:r>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itchFamily="18" charset="0"/>
                                        <a:ea typeface="Cambria Math" pitchFamily="18" charset="0"/>
                                      </a:rPr>
                                    </m:ctrlPr>
                                  </m:sSubPr>
                                  <m:e>
                                    <m:r>
                                      <a:rPr lang="es-EC" sz="1800">
                                        <a:effectLst/>
                                        <a:latin typeface="Cambria Math" pitchFamily="18" charset="0"/>
                                        <a:ea typeface="Cambria Math" pitchFamily="18" charset="0"/>
                                      </a:rPr>
                                      <m:t>𝜏</m:t>
                                    </m:r>
                                  </m:e>
                                  <m:sub>
                                    <m:r>
                                      <a:rPr lang="es-EC" sz="1800">
                                        <a:effectLst/>
                                        <a:latin typeface="Cambria Math" pitchFamily="18" charset="0"/>
                                        <a:ea typeface="Cambria Math" pitchFamily="18" charset="0"/>
                                      </a:rPr>
                                      <m:t>𝑎</m:t>
                                    </m:r>
                                  </m:sub>
                                </m:sSub>
                              </m:oMath>
                            </m:oMathPara>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dirty="0">
                              <a:effectLst/>
                              <a:latin typeface="Cambria Math" pitchFamily="18" charset="0"/>
                              <a:ea typeface="Cambria Math" pitchFamily="18" charset="0"/>
                            </a:rPr>
                            <a:t>0,02855073</a:t>
                          </a:r>
                          <a14:m>
                            <m:oMath xmlns:m="http://schemas.openxmlformats.org/officeDocument/2006/math">
                              <m:r>
                                <a:rPr lang="es-EC" sz="1800">
                                  <a:effectLst/>
                                  <a:latin typeface="Cambria Math" pitchFamily="18" charset="0"/>
                                  <a:ea typeface="Cambria Math" pitchFamily="18" charset="0"/>
                                </a:rPr>
                                <m:t>[</m:t>
                              </m:r>
                              <m:r>
                                <a:rPr lang="es-EC" sz="1800">
                                  <a:effectLst/>
                                  <a:latin typeface="Cambria Math" pitchFamily="18" charset="0"/>
                                  <a:ea typeface="Cambria Math" pitchFamily="18" charset="0"/>
                                </a:rPr>
                                <m:t>𝑀𝑃𝑎𝑠</m:t>
                              </m:r>
                              <m:r>
                                <a:rPr lang="es-EC" sz="1800">
                                  <a:effectLst/>
                                  <a:latin typeface="Cambria Math" pitchFamily="18" charset="0"/>
                                  <a:ea typeface="Cambria Math" pitchFamily="18" charset="0"/>
                                </a:rPr>
                                <m:t>]</m:t>
                              </m:r>
                            </m:oMath>
                          </a14:m>
                          <a:endParaRPr lang="es-EC" sz="18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r h="57661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Sup>
                                  <m:sSubSupPr>
                                    <m:ctrlPr>
                                      <a:rPr lang="es-EC" sz="1800" i="1">
                                        <a:effectLst/>
                                        <a:latin typeface="Cambria Math" pitchFamily="18" charset="0"/>
                                        <a:ea typeface="Cambria Math" pitchFamily="18" charset="0"/>
                                      </a:rPr>
                                    </m:ctrlPr>
                                  </m:sSubSupPr>
                                  <m:e>
                                    <m:r>
                                      <a:rPr lang="es-EC" sz="1800">
                                        <a:effectLst/>
                                        <a:latin typeface="Cambria Math" pitchFamily="18" charset="0"/>
                                        <a:ea typeface="Cambria Math" pitchFamily="18" charset="0"/>
                                      </a:rPr>
                                      <m:t>𝝈</m:t>
                                    </m:r>
                                  </m:e>
                                  <m:sub>
                                    <m:r>
                                      <a:rPr lang="es-EC" sz="1800">
                                        <a:effectLst/>
                                        <a:latin typeface="Cambria Math" pitchFamily="18" charset="0"/>
                                        <a:ea typeface="Cambria Math" pitchFamily="18" charset="0"/>
                                      </a:rPr>
                                      <m:t>𝒎</m:t>
                                    </m:r>
                                  </m:sub>
                                  <m:sup>
                                    <m:r>
                                      <a:rPr lang="es-EC" sz="1800">
                                        <a:effectLst/>
                                        <a:latin typeface="Cambria Math" pitchFamily="18" charset="0"/>
                                        <a:ea typeface="Cambria Math" pitchFamily="18" charset="0"/>
                                      </a:rPr>
                                      <m:t>′</m:t>
                                    </m:r>
                                  </m:sup>
                                </m:sSubSup>
                              </m:oMath>
                            </m:oMathPara>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a:effectLst/>
                              <a:latin typeface="Cambria Math" pitchFamily="18" charset="0"/>
                              <a:ea typeface="Cambria Math" pitchFamily="18" charset="0"/>
                            </a:rPr>
                            <a:t>0,59593539</a:t>
                          </a:r>
                          <a14:m>
                            <m:oMath xmlns:m="http://schemas.openxmlformats.org/officeDocument/2006/math">
                              <m:r>
                                <a:rPr lang="es-EC" sz="1800">
                                  <a:effectLst/>
                                  <a:latin typeface="Cambria Math" pitchFamily="18" charset="0"/>
                                  <a:ea typeface="Cambria Math" pitchFamily="18" charset="0"/>
                                </a:rPr>
                                <m:t>[</m:t>
                              </m:r>
                              <m:r>
                                <a:rPr lang="es-EC" sz="1800">
                                  <a:effectLst/>
                                  <a:latin typeface="Cambria Math" pitchFamily="18" charset="0"/>
                                  <a:ea typeface="Cambria Math" pitchFamily="18" charset="0"/>
                                </a:rPr>
                                <m:t>𝑀𝑃𝑎𝑠</m:t>
                              </m:r>
                              <m:r>
                                <a:rPr lang="es-EC" sz="1800">
                                  <a:effectLst/>
                                  <a:latin typeface="Cambria Math" pitchFamily="18" charset="0"/>
                                  <a:ea typeface="Cambria Math" pitchFamily="18" charset="0"/>
                                </a:rPr>
                                <m:t>]</m:t>
                              </m:r>
                            </m:oMath>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a:effectLst/>
                              <a:latin typeface="Cambria Math" pitchFamily="18" charset="0"/>
                              <a:ea typeface="Cambria Math" pitchFamily="18" charset="0"/>
                            </a:rPr>
                            <a:t> </a:t>
                          </a:r>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Sup>
                                  <m:sSubSupPr>
                                    <m:ctrlPr>
                                      <a:rPr lang="es-EC" sz="1800" i="1">
                                        <a:effectLst/>
                                        <a:latin typeface="Cambria Math" pitchFamily="18" charset="0"/>
                                        <a:ea typeface="Cambria Math" pitchFamily="18" charset="0"/>
                                      </a:rPr>
                                    </m:ctrlPr>
                                  </m:sSubSupPr>
                                  <m:e>
                                    <m:r>
                                      <a:rPr lang="es-EC" sz="1800">
                                        <a:effectLst/>
                                        <a:latin typeface="Cambria Math" pitchFamily="18" charset="0"/>
                                        <a:ea typeface="Cambria Math" pitchFamily="18" charset="0"/>
                                      </a:rPr>
                                      <m:t>𝜎</m:t>
                                    </m:r>
                                  </m:e>
                                  <m:sub>
                                    <m:r>
                                      <a:rPr lang="es-EC" sz="1800">
                                        <a:effectLst/>
                                        <a:latin typeface="Cambria Math" pitchFamily="18" charset="0"/>
                                        <a:ea typeface="Cambria Math" pitchFamily="18" charset="0"/>
                                      </a:rPr>
                                      <m:t>𝑎</m:t>
                                    </m:r>
                                  </m:sub>
                                  <m:sup>
                                    <m:r>
                                      <a:rPr lang="es-EC" sz="1800">
                                        <a:effectLst/>
                                        <a:latin typeface="Cambria Math" pitchFamily="18" charset="0"/>
                                        <a:ea typeface="Cambria Math" pitchFamily="18" charset="0"/>
                                      </a:rPr>
                                      <m:t>′</m:t>
                                    </m:r>
                                  </m:sup>
                                </m:sSubSup>
                              </m:oMath>
                            </m:oMathPara>
                          </a14:m>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pPr algn="just">
                            <a:lnSpc>
                              <a:spcPct val="115000"/>
                            </a:lnSpc>
                            <a:spcAft>
                              <a:spcPts val="0"/>
                            </a:spcAft>
                          </a:pPr>
                          <a:r>
                            <a:rPr lang="es-EC" sz="1800" dirty="0">
                              <a:effectLst/>
                              <a:latin typeface="Cambria Math" pitchFamily="18" charset="0"/>
                              <a:ea typeface="Cambria Math" pitchFamily="18" charset="0"/>
                            </a:rPr>
                            <a:t>0,64332473</a:t>
                          </a:r>
                          <a14:m>
                            <m:oMath xmlns:m="http://schemas.openxmlformats.org/officeDocument/2006/math">
                              <m:r>
                                <a:rPr lang="es-EC" sz="1800">
                                  <a:effectLst/>
                                  <a:latin typeface="Cambria Math" pitchFamily="18" charset="0"/>
                                  <a:ea typeface="Cambria Math" pitchFamily="18" charset="0"/>
                                </a:rPr>
                                <m:t>[</m:t>
                              </m:r>
                              <m:r>
                                <a:rPr lang="es-EC" sz="1800">
                                  <a:effectLst/>
                                  <a:latin typeface="Cambria Math" pitchFamily="18" charset="0"/>
                                  <a:ea typeface="Cambria Math" pitchFamily="18" charset="0"/>
                                </a:rPr>
                                <m:t>𝑀𝑃𝑎𝑠</m:t>
                              </m:r>
                              <m:r>
                                <a:rPr lang="es-EC" sz="1800">
                                  <a:effectLst/>
                                  <a:latin typeface="Cambria Math" pitchFamily="18" charset="0"/>
                                  <a:ea typeface="Cambria Math" pitchFamily="18" charset="0"/>
                                </a:rPr>
                                <m:t>]</m:t>
                              </m:r>
                            </m:oMath>
                          </a14:m>
                          <a:endParaRPr lang="es-EC" sz="1800" dirty="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r>
                </a:tbl>
              </a:graphicData>
            </a:graphic>
          </p:graphicFrame>
        </mc:Choice>
        <mc:Fallback>
          <p:graphicFrame>
            <p:nvGraphicFramePr>
              <p:cNvPr id="4" name="Tabla 3"/>
              <p:cNvGraphicFramePr>
                <a:graphicFrameLocks noGrp="1"/>
              </p:cNvGraphicFramePr>
              <p:nvPr>
                <p:extLst>
                  <p:ext uri="{D42A27DB-BD31-4B8C-83A1-F6EECF244321}">
                    <p14:modId xmlns:p14="http://schemas.microsoft.com/office/powerpoint/2010/main" val="67000973"/>
                  </p:ext>
                </p:extLst>
              </p:nvPr>
            </p:nvGraphicFramePr>
            <p:xfrm>
              <a:off x="2267744" y="4725144"/>
              <a:ext cx="4993364" cy="1589044"/>
            </p:xfrm>
            <a:graphic>
              <a:graphicData uri="http://schemas.openxmlformats.org/drawingml/2006/table">
                <a:tbl>
                  <a:tblPr firstRow="1" firstCol="1" bandRow="1">
                    <a:tableStyleId>{5C22544A-7EE6-4342-B048-85BDC9FD1C3A}</a:tableStyleId>
                  </a:tblPr>
                  <a:tblGrid>
                    <a:gridCol w="334987"/>
                    <a:gridCol w="2092008"/>
                    <a:gridCol w="183232"/>
                    <a:gridCol w="305480"/>
                    <a:gridCol w="2077657"/>
                  </a:tblGrid>
                  <a:tr h="453621">
                    <a:tc>
                      <a:txBody>
                        <a:bodyPr/>
                        <a:lstStyle/>
                        <a:p>
                          <a:endParaRPr lang="es-EC"/>
                        </a:p>
                      </a:txBody>
                      <a:tcPr marL="51435" marR="51435" marT="0" marB="0">
                        <a:blipFill rotWithShape="1">
                          <a:blip r:embed="rId5"/>
                          <a:stretch>
                            <a:fillRect t="-13333" r="-1390909" b="-248000"/>
                          </a:stretch>
                        </a:blipFill>
                      </a:tcPr>
                    </a:tc>
                    <a:tc>
                      <a:txBody>
                        <a:bodyPr/>
                        <a:lstStyle/>
                        <a:p>
                          <a:endParaRPr lang="es-EC"/>
                        </a:p>
                      </a:txBody>
                      <a:tcPr marL="51435" marR="51435" marT="0" marB="0">
                        <a:blipFill rotWithShape="1">
                          <a:blip r:embed="rId5"/>
                          <a:stretch>
                            <a:fillRect l="-16035" t="-13333" r="-123032" b="-248000"/>
                          </a:stretch>
                        </a:blipFill>
                      </a:tcPr>
                    </a:tc>
                    <a:tc>
                      <a:txBody>
                        <a:bodyPr/>
                        <a:lstStyle/>
                        <a:p>
                          <a:pPr algn="just">
                            <a:lnSpc>
                              <a:spcPct val="115000"/>
                            </a:lnSpc>
                            <a:spcAft>
                              <a:spcPts val="0"/>
                            </a:spcAft>
                          </a:pPr>
                          <a:r>
                            <a:rPr lang="es-EC" sz="1800">
                              <a:effectLst/>
                              <a:latin typeface="Cambria Math" pitchFamily="18" charset="0"/>
                              <a:ea typeface="Cambria Math" pitchFamily="18" charset="0"/>
                            </a:rPr>
                            <a:t> </a:t>
                          </a:r>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endParaRPr lang="es-EC"/>
                        </a:p>
                      </a:txBody>
                      <a:tcPr marL="51435" marR="51435" marT="0" marB="0">
                        <a:blipFill rotWithShape="1">
                          <a:blip r:embed="rId5"/>
                          <a:stretch>
                            <a:fillRect l="-856000" t="-13333" r="-684000" b="-248000"/>
                          </a:stretch>
                        </a:blipFill>
                      </a:tcPr>
                    </a:tc>
                    <a:tc>
                      <a:txBody>
                        <a:bodyPr/>
                        <a:lstStyle/>
                        <a:p>
                          <a:endParaRPr lang="es-EC"/>
                        </a:p>
                      </a:txBody>
                      <a:tcPr marL="51435" marR="51435" marT="0" marB="0">
                        <a:blipFill rotWithShape="1">
                          <a:blip r:embed="rId5"/>
                          <a:stretch>
                            <a:fillRect l="-140176" t="-13333" r="-293" b="-248000"/>
                          </a:stretch>
                        </a:blipFill>
                      </a:tcPr>
                    </a:tc>
                  </a:tr>
                  <a:tr h="558809">
                    <a:tc>
                      <a:txBody>
                        <a:bodyPr/>
                        <a:lstStyle/>
                        <a:p>
                          <a:endParaRPr lang="es-EC"/>
                        </a:p>
                      </a:txBody>
                      <a:tcPr marL="51435" marR="51435" marT="0" marB="0">
                        <a:blipFill rotWithShape="1">
                          <a:blip r:embed="rId5"/>
                          <a:stretch>
                            <a:fillRect t="-93407" r="-1390909" b="-104396"/>
                          </a:stretch>
                        </a:blipFill>
                      </a:tcPr>
                    </a:tc>
                    <a:tc>
                      <a:txBody>
                        <a:bodyPr/>
                        <a:lstStyle/>
                        <a:p>
                          <a:endParaRPr lang="es-EC"/>
                        </a:p>
                      </a:txBody>
                      <a:tcPr marL="51435" marR="51435" marT="0" marB="0">
                        <a:blipFill rotWithShape="1">
                          <a:blip r:embed="rId5"/>
                          <a:stretch>
                            <a:fillRect l="-16035" t="-93407" r="-123032" b="-104396"/>
                          </a:stretch>
                        </a:blipFill>
                      </a:tcPr>
                    </a:tc>
                    <a:tc>
                      <a:txBody>
                        <a:bodyPr/>
                        <a:lstStyle/>
                        <a:p>
                          <a:pPr algn="just">
                            <a:lnSpc>
                              <a:spcPct val="115000"/>
                            </a:lnSpc>
                            <a:spcAft>
                              <a:spcPts val="0"/>
                            </a:spcAft>
                          </a:pPr>
                          <a:r>
                            <a:rPr lang="es-EC" sz="1800">
                              <a:effectLst/>
                              <a:latin typeface="Cambria Math" pitchFamily="18" charset="0"/>
                              <a:ea typeface="Cambria Math" pitchFamily="18" charset="0"/>
                            </a:rPr>
                            <a:t> </a:t>
                          </a:r>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endParaRPr lang="es-EC"/>
                        </a:p>
                      </a:txBody>
                      <a:tcPr marL="51435" marR="51435" marT="0" marB="0">
                        <a:blipFill rotWithShape="1">
                          <a:blip r:embed="rId5"/>
                          <a:stretch>
                            <a:fillRect l="-856000" t="-93407" r="-684000" b="-104396"/>
                          </a:stretch>
                        </a:blipFill>
                      </a:tcPr>
                    </a:tc>
                    <a:tc>
                      <a:txBody>
                        <a:bodyPr/>
                        <a:lstStyle/>
                        <a:p>
                          <a:endParaRPr lang="es-EC"/>
                        </a:p>
                      </a:txBody>
                      <a:tcPr marL="51435" marR="51435" marT="0" marB="0">
                        <a:blipFill rotWithShape="1">
                          <a:blip r:embed="rId5"/>
                          <a:stretch>
                            <a:fillRect l="-140176" t="-93407" r="-293" b="-104396"/>
                          </a:stretch>
                        </a:blipFill>
                      </a:tcPr>
                    </a:tc>
                  </a:tr>
                  <a:tr h="576614">
                    <a:tc>
                      <a:txBody>
                        <a:bodyPr/>
                        <a:lstStyle/>
                        <a:p>
                          <a:endParaRPr lang="es-EC"/>
                        </a:p>
                      </a:txBody>
                      <a:tcPr marL="51435" marR="51435" marT="0" marB="0">
                        <a:blipFill rotWithShape="1">
                          <a:blip r:embed="rId5"/>
                          <a:stretch>
                            <a:fillRect t="-185263" r="-1390909"/>
                          </a:stretch>
                        </a:blipFill>
                      </a:tcPr>
                    </a:tc>
                    <a:tc>
                      <a:txBody>
                        <a:bodyPr/>
                        <a:lstStyle/>
                        <a:p>
                          <a:endParaRPr lang="es-EC"/>
                        </a:p>
                      </a:txBody>
                      <a:tcPr marL="51435" marR="51435" marT="0" marB="0">
                        <a:blipFill rotWithShape="1">
                          <a:blip r:embed="rId5"/>
                          <a:stretch>
                            <a:fillRect l="-16035" t="-185263" r="-123032"/>
                          </a:stretch>
                        </a:blipFill>
                      </a:tcPr>
                    </a:tc>
                    <a:tc>
                      <a:txBody>
                        <a:bodyPr/>
                        <a:lstStyle/>
                        <a:p>
                          <a:pPr algn="just">
                            <a:lnSpc>
                              <a:spcPct val="115000"/>
                            </a:lnSpc>
                            <a:spcAft>
                              <a:spcPts val="0"/>
                            </a:spcAft>
                          </a:pPr>
                          <a:r>
                            <a:rPr lang="es-EC" sz="1800">
                              <a:effectLst/>
                              <a:latin typeface="Cambria Math" pitchFamily="18" charset="0"/>
                              <a:ea typeface="Cambria Math" pitchFamily="18" charset="0"/>
                            </a:rPr>
                            <a:t> </a:t>
                          </a:r>
                          <a:endParaRPr lang="es-EC" sz="1800">
                            <a:solidFill>
                              <a:srgbClr val="365F91"/>
                            </a:solidFill>
                            <a:effectLst/>
                            <a:latin typeface="Cambria Math" pitchFamily="18" charset="0"/>
                            <a:ea typeface="Cambria Math" pitchFamily="18" charset="0"/>
                            <a:cs typeface="Times New Roman" panose="02020603050405020304" pitchFamily="18" charset="0"/>
                          </a:endParaRPr>
                        </a:p>
                      </a:txBody>
                      <a:tcPr marL="51435" marR="51435" marT="0" marB="0"/>
                    </a:tc>
                    <a:tc>
                      <a:txBody>
                        <a:bodyPr/>
                        <a:lstStyle/>
                        <a:p>
                          <a:endParaRPr lang="es-EC"/>
                        </a:p>
                      </a:txBody>
                      <a:tcPr marL="51435" marR="51435" marT="0" marB="0">
                        <a:blipFill rotWithShape="1">
                          <a:blip r:embed="rId5"/>
                          <a:stretch>
                            <a:fillRect l="-856000" t="-185263" r="-684000"/>
                          </a:stretch>
                        </a:blipFill>
                      </a:tcPr>
                    </a:tc>
                    <a:tc>
                      <a:txBody>
                        <a:bodyPr/>
                        <a:lstStyle/>
                        <a:p>
                          <a:endParaRPr lang="es-EC"/>
                        </a:p>
                      </a:txBody>
                      <a:tcPr marL="51435" marR="51435" marT="0" marB="0">
                        <a:blipFill rotWithShape="1">
                          <a:blip r:embed="rId5"/>
                          <a:stretch>
                            <a:fillRect l="-140176" t="-185263" r="-293"/>
                          </a:stretch>
                        </a:blipFill>
                      </a:tcPr>
                    </a:tc>
                  </a:tr>
                </a:tbl>
              </a:graphicData>
            </a:graphic>
          </p:graphicFrame>
        </mc:Fallback>
      </mc:AlternateContent>
      <p:grpSp>
        <p:nvGrpSpPr>
          <p:cNvPr id="13" name="12 Grupo"/>
          <p:cNvGrpSpPr/>
          <p:nvPr/>
        </p:nvGrpSpPr>
        <p:grpSpPr>
          <a:xfrm>
            <a:off x="374848" y="-162272"/>
            <a:ext cx="8373616" cy="1707672"/>
            <a:chOff x="374848" y="-162272"/>
            <a:chExt cx="8373616" cy="1707672"/>
          </a:xfrm>
        </p:grpSpPr>
        <p:sp>
          <p:nvSpPr>
            <p:cNvPr id="14" name="Título 1"/>
            <p:cNvSpPr txBox="1">
              <a:spLocks/>
            </p:cNvSpPr>
            <p:nvPr/>
          </p:nvSpPr>
          <p:spPr>
            <a:xfrm>
              <a:off x="374848" y="-162272"/>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a:t>
              </a:r>
              <a:r>
                <a:rPr lang="es-EC" dirty="0" smtClean="0"/>
                <a:t>Y</a:t>
              </a:r>
              <a:endParaRPr lang="es-EC" dirty="0"/>
            </a:p>
          </p:txBody>
        </p:sp>
        <p:sp>
          <p:nvSpPr>
            <p:cNvPr id="15" name="Título 1"/>
            <p:cNvSpPr txBox="1">
              <a:spLocks/>
            </p:cNvSpPr>
            <p:nvPr/>
          </p:nvSpPr>
          <p:spPr>
            <a:xfrm>
              <a:off x="518864" y="908720"/>
              <a:ext cx="8229600" cy="6366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smtClean="0">
                  <a:latin typeface="+mn-lt"/>
                </a:rPr>
                <a:t>CALCULO DE ESFUERZOS</a:t>
              </a:r>
              <a:endParaRPr lang="es-EC" sz="2800" dirty="0">
                <a:latin typeface="+mn-lt"/>
              </a:endParaRPr>
            </a:p>
          </p:txBody>
        </p:sp>
      </p:grpSp>
      <p:sp>
        <p:nvSpPr>
          <p:cNvPr id="6" name="5 Rectángulo"/>
          <p:cNvSpPr/>
          <p:nvPr/>
        </p:nvSpPr>
        <p:spPr>
          <a:xfrm>
            <a:off x="3419872" y="4211796"/>
            <a:ext cx="2687659" cy="369332"/>
          </a:xfrm>
          <a:prstGeom prst="rect">
            <a:avLst/>
          </a:prstGeom>
        </p:spPr>
        <p:txBody>
          <a:bodyPr wrap="none">
            <a:spAutoFit/>
          </a:bodyPr>
          <a:lstStyle/>
          <a:p>
            <a:pPr algn="ctr"/>
            <a:r>
              <a:rPr lang="es-EC" dirty="0"/>
              <a:t>Esfuerzo Von Mises 2°- 3°</a:t>
            </a:r>
            <a:endParaRPr lang="es-EC" dirty="0"/>
          </a:p>
        </p:txBody>
      </p:sp>
    </p:spTree>
    <p:extLst>
      <p:ext uri="{BB962C8B-B14F-4D97-AF65-F5344CB8AC3E}">
        <p14:creationId xmlns:p14="http://schemas.microsoft.com/office/powerpoint/2010/main" val="487556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5576" y="2204864"/>
            <a:ext cx="7886700" cy="432048"/>
          </a:xfrm>
        </p:spPr>
        <p:txBody>
          <a:bodyPr>
            <a:normAutofit/>
          </a:bodyPr>
          <a:lstStyle/>
          <a:p>
            <a:pPr marL="0" indent="0">
              <a:buNone/>
            </a:pPr>
            <a:r>
              <a:rPr lang="es-EC" sz="2000" dirty="0" smtClean="0"/>
              <a:t>Usamos </a:t>
            </a:r>
            <a:r>
              <a:rPr lang="es-EC" sz="2000" dirty="0"/>
              <a:t>el criterio de Goodman </a:t>
            </a:r>
            <a:r>
              <a:rPr lang="es-EC" sz="2000" dirty="0" smtClean="0"/>
              <a:t>Modificado: </a:t>
            </a:r>
            <a:endParaRPr lang="es-EC" sz="2000" dirty="0"/>
          </a:p>
        </p:txBody>
      </p:sp>
      <mc:AlternateContent xmlns:mc="http://schemas.openxmlformats.org/markup-compatibility/2006">
        <mc:Choice xmlns:a14="http://schemas.microsoft.com/office/drawing/2010/main" Requires="a14">
          <p:sp>
            <p:nvSpPr>
              <p:cNvPr id="4" name="Rectángulo 3"/>
              <p:cNvSpPr/>
              <p:nvPr/>
            </p:nvSpPr>
            <p:spPr>
              <a:xfrm>
                <a:off x="374848" y="3140968"/>
                <a:ext cx="8798926" cy="1992405"/>
              </a:xfrm>
              <a:prstGeom prst="rect">
                <a:avLst/>
              </a:prstGeom>
            </p:spPr>
            <p:txBody>
              <a:bodyPr wrap="square">
                <a:spAutoFit/>
              </a:bodyPr>
              <a:lstStyle/>
              <a:p>
                <a:pPr>
                  <a:spcAft>
                    <a:spcPts val="2400"/>
                  </a:spcAft>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𝑁</m:t>
                          </m:r>
                        </m:e>
                        <m:sub>
                          <m:r>
                            <a:rPr lang="es-EC" sz="2000" i="1">
                              <a:latin typeface="Cambria Math"/>
                            </a:rPr>
                            <m:t>𝑓</m:t>
                          </m:r>
                          <m:r>
                            <a:rPr lang="es-EC" sz="2000" i="1">
                              <a:latin typeface="Cambria Math"/>
                            </a:rPr>
                            <m:t> 5</m:t>
                          </m:r>
                          <m:r>
                            <a:rPr lang="es-EC" sz="2000" i="1">
                              <a:latin typeface="Cambria Math"/>
                            </a:rPr>
                            <m:t>𝐸</m:t>
                          </m:r>
                          <m:r>
                            <a:rPr lang="es-EC" sz="2000" i="1">
                              <a:latin typeface="Cambria Math"/>
                            </a:rPr>
                            <m:t>8</m:t>
                          </m:r>
                        </m:sub>
                      </m:sSub>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𝑆</m:t>
                              </m:r>
                            </m:e>
                            <m:sub>
                              <m:r>
                                <a:rPr lang="es-EC" sz="2000" i="1">
                                  <a:latin typeface="Cambria Math"/>
                                </a:rPr>
                                <m:t>𝑓</m:t>
                              </m:r>
                              <m:r>
                                <a:rPr lang="es-EC" sz="2000" i="1">
                                  <a:latin typeface="Cambria Math"/>
                                </a:rPr>
                                <m:t> 5</m:t>
                              </m:r>
                              <m:r>
                                <a:rPr lang="es-EC" sz="2000" i="1">
                                  <a:latin typeface="Cambria Math"/>
                                </a:rPr>
                                <m:t>𝐸</m:t>
                              </m:r>
                              <m:r>
                                <a:rPr lang="es-EC" sz="2000" i="1">
                                  <a:latin typeface="Cambria Math"/>
                                </a:rPr>
                                <m:t>8</m:t>
                              </m:r>
                            </m:sub>
                          </m:sSub>
                          <m:r>
                            <a:rPr lang="es-EC" sz="2000" i="1">
                              <a:latin typeface="Cambria Math"/>
                            </a:rPr>
                            <m:t>∗</m:t>
                          </m:r>
                          <m:sSub>
                            <m:sSubPr>
                              <m:ctrlPr>
                                <a:rPr lang="es-EC" sz="2000" i="1">
                                  <a:latin typeface="Cambria Math"/>
                                </a:rPr>
                              </m:ctrlPr>
                            </m:sSubPr>
                            <m:e>
                              <m:r>
                                <a:rPr lang="es-EC" sz="2000" i="1">
                                  <a:latin typeface="Cambria Math"/>
                                </a:rPr>
                                <m:t>𝑆</m:t>
                              </m:r>
                            </m:e>
                            <m:sub>
                              <m:r>
                                <a:rPr lang="es-EC" sz="2000" i="1">
                                  <a:latin typeface="Cambria Math"/>
                                </a:rPr>
                                <m:t>𝑢𝑡</m:t>
                              </m:r>
                            </m:sub>
                          </m:sSub>
                        </m:num>
                        <m:den>
                          <m:sSubSup>
                            <m:sSubSupPr>
                              <m:ctrlPr>
                                <a:rPr lang="es-EC" sz="2000" i="1">
                                  <a:latin typeface="Cambria Math"/>
                                </a:rPr>
                              </m:ctrlPr>
                            </m:sSubSupPr>
                            <m:e>
                              <m:r>
                                <a:rPr lang="es-EC" sz="2000" i="1">
                                  <a:latin typeface="Cambria Math"/>
                                </a:rPr>
                                <m:t>𝜎</m:t>
                              </m:r>
                            </m:e>
                            <m:sub>
                              <m:r>
                                <a:rPr lang="es-EC" sz="2000" i="1">
                                  <a:latin typeface="Cambria Math"/>
                                </a:rPr>
                                <m:t>𝑎</m:t>
                              </m:r>
                            </m:sub>
                            <m:sup>
                              <m:r>
                                <a:rPr lang="es-EC" sz="2000" i="1">
                                  <a:latin typeface="Cambria Math"/>
                                </a:rPr>
                                <m:t>′</m:t>
                              </m:r>
                            </m:sup>
                          </m:sSubSup>
                          <m:r>
                            <a:rPr lang="es-EC" sz="2000" i="1">
                              <a:latin typeface="Cambria Math"/>
                            </a:rPr>
                            <m:t>∗</m:t>
                          </m:r>
                          <m:sSub>
                            <m:sSubPr>
                              <m:ctrlPr>
                                <a:rPr lang="es-EC" sz="2000" i="1">
                                  <a:latin typeface="Cambria Math"/>
                                </a:rPr>
                              </m:ctrlPr>
                            </m:sSubPr>
                            <m:e>
                              <m:r>
                                <a:rPr lang="es-EC" sz="2000" i="1">
                                  <a:latin typeface="Cambria Math"/>
                                </a:rPr>
                                <m:t>𝑆</m:t>
                              </m:r>
                            </m:e>
                            <m:sub>
                              <m:r>
                                <a:rPr lang="es-EC" sz="2000" i="1">
                                  <a:latin typeface="Cambria Math"/>
                                </a:rPr>
                                <m:t>𝑢𝑡</m:t>
                              </m:r>
                            </m:sub>
                          </m:sSub>
                          <m:r>
                            <a:rPr lang="es-EC" sz="2000" i="1">
                              <a:latin typeface="Cambria Math"/>
                            </a:rPr>
                            <m:t>+</m:t>
                          </m:r>
                          <m:sSubSup>
                            <m:sSubSupPr>
                              <m:ctrlPr>
                                <a:rPr lang="es-EC" sz="2000" i="1">
                                  <a:latin typeface="Cambria Math"/>
                                </a:rPr>
                              </m:ctrlPr>
                            </m:sSubSupPr>
                            <m:e>
                              <m:r>
                                <a:rPr lang="es-EC" sz="2000" i="1">
                                  <a:latin typeface="Cambria Math"/>
                                </a:rPr>
                                <m:t>𝜎</m:t>
                              </m:r>
                            </m:e>
                            <m:sub>
                              <m:r>
                                <a:rPr lang="es-EC" sz="2000" i="1">
                                  <a:latin typeface="Cambria Math"/>
                                </a:rPr>
                                <m:t>𝑚</m:t>
                              </m:r>
                            </m:sub>
                            <m:sup>
                              <m:r>
                                <a:rPr lang="es-EC" sz="2000" i="1">
                                  <a:latin typeface="Cambria Math"/>
                                </a:rPr>
                                <m:t>′</m:t>
                              </m:r>
                            </m:sup>
                          </m:sSubSup>
                          <m:r>
                            <a:rPr lang="es-EC" sz="2000" i="1">
                              <a:latin typeface="Cambria Math"/>
                            </a:rPr>
                            <m:t>∗</m:t>
                          </m:r>
                          <m:sSub>
                            <m:sSubPr>
                              <m:ctrlPr>
                                <a:rPr lang="es-EC" sz="2000" i="1">
                                  <a:latin typeface="Cambria Math"/>
                                </a:rPr>
                              </m:ctrlPr>
                            </m:sSubPr>
                            <m:e>
                              <m:r>
                                <a:rPr lang="es-EC" sz="2000" i="1">
                                  <a:latin typeface="Cambria Math"/>
                                </a:rPr>
                                <m:t>𝑆</m:t>
                              </m:r>
                            </m:e>
                            <m:sub>
                              <m:r>
                                <a:rPr lang="es-EC" sz="2000" i="1">
                                  <a:latin typeface="Cambria Math"/>
                                </a:rPr>
                                <m:t>𝑓</m:t>
                              </m:r>
                              <m:r>
                                <a:rPr lang="es-EC" sz="2000" i="1">
                                  <a:latin typeface="Cambria Math"/>
                                </a:rPr>
                                <m:t> 5</m:t>
                              </m:r>
                              <m:r>
                                <a:rPr lang="es-EC" sz="2000" i="1">
                                  <a:latin typeface="Cambria Math"/>
                                </a:rPr>
                                <m:t>𝐸</m:t>
                              </m:r>
                              <m:r>
                                <a:rPr lang="es-EC" sz="2000" i="1">
                                  <a:latin typeface="Cambria Math"/>
                                </a:rPr>
                                <m:t>8</m:t>
                              </m:r>
                            </m:sub>
                          </m:sSub>
                        </m:den>
                      </m:f>
                    </m:oMath>
                  </m:oMathPara>
                </a14:m>
                <a:endParaRPr lang="es-EC" sz="2000" dirty="0" smtClean="0"/>
              </a:p>
              <a:p>
                <a:pPr>
                  <a:spcAft>
                    <a:spcPts val="2400"/>
                  </a:spcAft>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𝑁</m:t>
                          </m:r>
                        </m:e>
                        <m:sub>
                          <m:r>
                            <a:rPr lang="es-EC" sz="2000" i="1">
                              <a:latin typeface="Cambria Math"/>
                            </a:rPr>
                            <m:t>𝑓</m:t>
                          </m:r>
                          <m:r>
                            <a:rPr lang="es-EC" sz="2000" i="1">
                              <a:latin typeface="Cambria Math"/>
                            </a:rPr>
                            <m:t> 5</m:t>
                          </m:r>
                          <m:r>
                            <a:rPr lang="es-EC" sz="2000" i="1">
                              <a:latin typeface="Cambria Math"/>
                            </a:rPr>
                            <m:t>𝐸</m:t>
                          </m:r>
                          <m:r>
                            <a:rPr lang="es-EC" sz="2000" i="1">
                              <a:latin typeface="Cambria Math"/>
                            </a:rPr>
                            <m:t>8</m:t>
                          </m:r>
                        </m:sub>
                      </m:sSub>
                      <m:r>
                        <a:rPr lang="es-EC" sz="2000" i="1">
                          <a:latin typeface="Cambria Math"/>
                        </a:rPr>
                        <m:t>=</m:t>
                      </m:r>
                      <m:f>
                        <m:fPr>
                          <m:ctrlPr>
                            <a:rPr lang="es-EC" sz="2000" i="1">
                              <a:latin typeface="Cambria Math"/>
                            </a:rPr>
                          </m:ctrlPr>
                        </m:fPr>
                        <m:num>
                          <m:r>
                            <a:rPr lang="es-EC" sz="2000" i="1">
                              <a:latin typeface="Cambria Math"/>
                            </a:rPr>
                            <m:t>4,04 ∗13,9 </m:t>
                          </m:r>
                        </m:num>
                        <m:den>
                          <m:r>
                            <a:rPr lang="es-EC" sz="2000">
                              <a:latin typeface="Cambria Math"/>
                            </a:rPr>
                            <m:t>0,59593539</m:t>
                          </m:r>
                          <m:r>
                            <a:rPr lang="es-EC" sz="2000" i="1">
                              <a:latin typeface="Cambria Math"/>
                            </a:rPr>
                            <m:t>∗13,9 +</m:t>
                          </m:r>
                          <m:r>
                            <a:rPr lang="es-EC" sz="2000">
                              <a:latin typeface="Cambria Math"/>
                            </a:rPr>
                            <m:t>0,64332473</m:t>
                          </m:r>
                          <m:r>
                            <a:rPr lang="es-EC" sz="2000" i="1">
                              <a:latin typeface="Cambria Math"/>
                            </a:rPr>
                            <m:t>∗4,04</m:t>
                          </m:r>
                        </m:den>
                      </m:f>
                    </m:oMath>
                  </m:oMathPara>
                </a14:m>
                <a:endParaRPr lang="es-EC" sz="2000" dirty="0"/>
              </a:p>
            </p:txBody>
          </p:sp>
        </mc:Choice>
        <mc:Fallback>
          <p:sp>
            <p:nvSpPr>
              <p:cNvPr id="4" name="Rectángulo 3"/>
              <p:cNvSpPr>
                <a:spLocks noRot="1" noChangeAspect="1" noMove="1" noResize="1" noEditPoints="1" noAdjustHandles="1" noChangeArrowheads="1" noChangeShapeType="1" noTextEdit="1"/>
              </p:cNvSpPr>
              <p:nvPr/>
            </p:nvSpPr>
            <p:spPr>
              <a:xfrm>
                <a:off x="374848" y="3140968"/>
                <a:ext cx="8798926" cy="1992405"/>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3347864" y="5517232"/>
                <a:ext cx="2592288" cy="491288"/>
              </a:xfrm>
              <a:prstGeom prst="rect">
                <a:avLst/>
              </a:prstGeom>
              <a:ln w="28575">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panose="02040503050406030204" pitchFamily="18" charset="0"/>
                            </a:rPr>
                            <m:t>𝑁</m:t>
                          </m:r>
                        </m:e>
                        <m:sub>
                          <m:r>
                            <a:rPr lang="es-EC" sz="2400" i="1">
                              <a:latin typeface="Cambria Math" panose="02040503050406030204" pitchFamily="18" charset="0"/>
                            </a:rPr>
                            <m:t>𝑓</m:t>
                          </m:r>
                          <m:r>
                            <a:rPr lang="es-EC" sz="2400">
                              <a:latin typeface="Cambria Math" panose="02040503050406030204" pitchFamily="18" charset="0"/>
                            </a:rPr>
                            <m:t> 5</m:t>
                          </m:r>
                          <m:r>
                            <a:rPr lang="es-EC" sz="2400" i="1">
                              <a:latin typeface="Cambria Math" panose="02040503050406030204" pitchFamily="18" charset="0"/>
                            </a:rPr>
                            <m:t>𝐸</m:t>
                          </m:r>
                          <m:r>
                            <a:rPr lang="es-EC" sz="2400">
                              <a:latin typeface="Cambria Math" panose="02040503050406030204" pitchFamily="18" charset="0"/>
                            </a:rPr>
                            <m:t>8</m:t>
                          </m:r>
                        </m:sub>
                      </m:sSub>
                      <m:r>
                        <a:rPr lang="es-EC" sz="2400">
                          <a:latin typeface="Cambria Math" panose="02040503050406030204" pitchFamily="18" charset="0"/>
                        </a:rPr>
                        <m:t>=</m:t>
                      </m:r>
                      <m:r>
                        <a:rPr lang="es-EC" sz="2400" i="1">
                          <a:latin typeface="Cambria Math"/>
                        </a:rPr>
                        <m:t>5,16</m:t>
                      </m:r>
                    </m:oMath>
                  </m:oMathPara>
                </a14:m>
                <a:endParaRPr lang="es-EC" sz="2400" dirty="0"/>
              </a:p>
            </p:txBody>
          </p:sp>
        </mc:Choice>
        <mc:Fallback>
          <p:sp>
            <p:nvSpPr>
              <p:cNvPr id="5" name="Rectángulo 4"/>
              <p:cNvSpPr>
                <a:spLocks noRot="1" noChangeAspect="1" noMove="1" noResize="1" noEditPoints="1" noAdjustHandles="1" noChangeArrowheads="1" noChangeShapeType="1" noTextEdit="1"/>
              </p:cNvSpPr>
              <p:nvPr/>
            </p:nvSpPr>
            <p:spPr>
              <a:xfrm>
                <a:off x="3347864" y="5517232"/>
                <a:ext cx="2592288" cy="491288"/>
              </a:xfrm>
              <a:prstGeom prst="rect">
                <a:avLst/>
              </a:prstGeom>
              <a:blipFill rotWithShape="1">
                <a:blip r:embed="rId3"/>
                <a:stretch>
                  <a:fillRect b="-6977"/>
                </a:stretch>
              </a:blipFill>
              <a:ln w="28575">
                <a:solidFill>
                  <a:schemeClr val="accent1"/>
                </a:solidFill>
              </a:ln>
            </p:spPr>
            <p:txBody>
              <a:bodyPr/>
              <a:lstStyle/>
              <a:p>
                <a:r>
                  <a:rPr lang="es-EC">
                    <a:noFill/>
                  </a:rPr>
                  <a:t> </a:t>
                </a:r>
              </a:p>
            </p:txBody>
          </p:sp>
        </mc:Fallback>
      </mc:AlternateContent>
      <p:grpSp>
        <p:nvGrpSpPr>
          <p:cNvPr id="6" name="5 Grupo"/>
          <p:cNvGrpSpPr/>
          <p:nvPr/>
        </p:nvGrpSpPr>
        <p:grpSpPr>
          <a:xfrm>
            <a:off x="374848" y="-162272"/>
            <a:ext cx="8373616" cy="1707672"/>
            <a:chOff x="374848" y="-162272"/>
            <a:chExt cx="8373616" cy="1707672"/>
          </a:xfrm>
        </p:grpSpPr>
        <p:sp>
          <p:nvSpPr>
            <p:cNvPr id="7" name="Título 1"/>
            <p:cNvSpPr txBox="1">
              <a:spLocks/>
            </p:cNvSpPr>
            <p:nvPr/>
          </p:nvSpPr>
          <p:spPr>
            <a:xfrm>
              <a:off x="374848" y="-162272"/>
              <a:ext cx="8229600" cy="11430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dirty="0"/>
                <a:t>CALCULO VIGA EJE </a:t>
              </a:r>
              <a:r>
                <a:rPr lang="es-EC" dirty="0" smtClean="0"/>
                <a:t>Y</a:t>
              </a:r>
              <a:endParaRPr lang="es-EC" dirty="0"/>
            </a:p>
          </p:txBody>
        </p:sp>
        <p:sp>
          <p:nvSpPr>
            <p:cNvPr id="8" name="Título 1"/>
            <p:cNvSpPr txBox="1">
              <a:spLocks/>
            </p:cNvSpPr>
            <p:nvPr/>
          </p:nvSpPr>
          <p:spPr>
            <a:xfrm>
              <a:off x="518864" y="908720"/>
              <a:ext cx="8229600" cy="6366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smtClean="0">
                  <a:latin typeface="+mn-lt"/>
                </a:rPr>
                <a:t>FACTOR DE SEGURIDAD</a:t>
              </a:r>
              <a:endParaRPr lang="es-EC" sz="2800" dirty="0">
                <a:latin typeface="+mn-lt"/>
              </a:endParaRPr>
            </a:p>
          </p:txBody>
        </p:sp>
      </p:grpSp>
    </p:spTree>
    <p:extLst>
      <p:ext uri="{BB962C8B-B14F-4D97-AF65-F5344CB8AC3E}">
        <p14:creationId xmlns:p14="http://schemas.microsoft.com/office/powerpoint/2010/main" val="3249301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467544" y="2780928"/>
            <a:ext cx="8136904" cy="936104"/>
          </a:xfrm>
        </p:spPr>
        <p:txBody>
          <a:bodyPr>
            <a:noAutofit/>
          </a:bodyPr>
          <a:lstStyle/>
          <a:p>
            <a:pPr algn="ctr"/>
            <a:r>
              <a:rPr lang="es-EC" sz="6000" dirty="0" smtClean="0"/>
              <a:t>DISEÑO ELECTRÓNICO</a:t>
            </a:r>
            <a:endParaRPr lang="es-EC" sz="6000" dirty="0"/>
          </a:p>
        </p:txBody>
      </p:sp>
    </p:spTree>
    <p:extLst>
      <p:ext uri="{BB962C8B-B14F-4D97-AF65-F5344CB8AC3E}">
        <p14:creationId xmlns:p14="http://schemas.microsoft.com/office/powerpoint/2010/main" val="11524751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39552" y="404664"/>
            <a:ext cx="8229600"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SELECCIÓN DE MOTORES</a:t>
            </a:r>
            <a:br>
              <a:rPr lang="es-EC" sz="4800" dirty="0" smtClean="0"/>
            </a:br>
            <a:r>
              <a:rPr lang="es-EC" sz="3200" dirty="0" smtClean="0"/>
              <a:t>MOTOR </a:t>
            </a:r>
            <a:r>
              <a:rPr lang="es-EC" sz="3200" dirty="0"/>
              <a:t>EJE X</a:t>
            </a:r>
            <a:endParaRPr lang="es-EC" sz="4800" dirty="0"/>
          </a:p>
        </p:txBody>
      </p:sp>
      <p:pic>
        <p:nvPicPr>
          <p:cNvPr id="5" name="Imagen 4"/>
          <p:cNvPicPr>
            <a:picLocks noChangeAspect="1"/>
          </p:cNvPicPr>
          <p:nvPr/>
        </p:nvPicPr>
        <p:blipFill rotWithShape="1">
          <a:blip r:embed="rId2"/>
          <a:srcRect l="3785" t="4011" r="56393" b="5172"/>
          <a:stretch/>
        </p:blipFill>
        <p:spPr>
          <a:xfrm>
            <a:off x="611560" y="2071836"/>
            <a:ext cx="2584360" cy="4381500"/>
          </a:xfrm>
          <a:prstGeom prst="rect">
            <a:avLst/>
          </a:prstGeom>
        </p:spPr>
      </p:pic>
      <mc:AlternateContent xmlns:mc="http://schemas.openxmlformats.org/markup-compatibility/2006" xmlns:a14="http://schemas.microsoft.com/office/drawing/2010/main">
        <mc:Choice Requires="a14">
          <p:sp>
            <p:nvSpPr>
              <p:cNvPr id="6" name="5 Rectángulo"/>
              <p:cNvSpPr/>
              <p:nvPr/>
            </p:nvSpPr>
            <p:spPr>
              <a:xfrm>
                <a:off x="3456384" y="2132856"/>
                <a:ext cx="5364088" cy="43651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𝑓</m:t>
                          </m:r>
                        </m:e>
                        <m:sub>
                          <m:r>
                            <a:rPr lang="es-EC" sz="2000" i="1">
                              <a:latin typeface="Cambria Math"/>
                            </a:rPr>
                            <m:t>𝑟𝑜𝑑𝑎𝑑𝑢𝑟𝑎</m:t>
                          </m:r>
                        </m:sub>
                      </m:sSub>
                      <m:r>
                        <a:rPr lang="es-EC" sz="2000" i="1">
                          <a:latin typeface="Cambria Math"/>
                        </a:rPr>
                        <m:t>=</m:t>
                      </m:r>
                      <m:f>
                        <m:fPr>
                          <m:ctrlPr>
                            <a:rPr lang="es-EC" sz="2000" i="1">
                              <a:latin typeface="Cambria Math"/>
                            </a:rPr>
                          </m:ctrlPr>
                        </m:fPr>
                        <m:num>
                          <m:sSub>
                            <m:sSubPr>
                              <m:ctrlPr>
                                <a:rPr lang="es-EC" sz="2000" i="1">
                                  <a:latin typeface="Cambria Math"/>
                                </a:rPr>
                              </m:ctrlPr>
                            </m:sSubPr>
                            <m:e>
                              <m:r>
                                <a:rPr lang="es-EC" sz="2000" i="1">
                                  <a:latin typeface="Cambria Math"/>
                                </a:rPr>
                                <m:t>𝜇</m:t>
                              </m:r>
                            </m:e>
                            <m:sub>
                              <m:r>
                                <a:rPr lang="es-EC" sz="2000" i="1">
                                  <a:latin typeface="Cambria Math"/>
                                </a:rPr>
                                <m:t>𝑟</m:t>
                              </m:r>
                            </m:sub>
                          </m:sSub>
                          <m:r>
                            <a:rPr lang="es-EC" sz="2000" i="1">
                              <a:latin typeface="Cambria Math"/>
                            </a:rPr>
                            <m:t>∗</m:t>
                          </m:r>
                          <m:r>
                            <a:rPr lang="es-EC" sz="2000" i="1">
                              <a:latin typeface="Cambria Math"/>
                            </a:rPr>
                            <m:t>𝑁</m:t>
                          </m:r>
                        </m:num>
                        <m:den>
                          <m:r>
                            <a:rPr lang="es-EC" sz="2000" i="1">
                              <a:latin typeface="Cambria Math"/>
                            </a:rPr>
                            <m:t>𝑅</m:t>
                          </m:r>
                        </m:den>
                      </m:f>
                    </m:oMath>
                  </m:oMathPara>
                </a14:m>
                <a:endParaRPr lang="es-EC" sz="2000" dirty="0" smtClean="0"/>
              </a:p>
              <a:p>
                <a:endParaRPr lang="es-EC" sz="2000" dirty="0" smtClean="0"/>
              </a:p>
              <a:p>
                <a:r>
                  <a:rPr lang="es-EC" sz="2000" dirty="0"/>
                  <a:t>Dónde</a:t>
                </a:r>
                <a:r>
                  <a:rPr lang="es-EC" sz="2000" dirty="0" smtClean="0"/>
                  <a:t>:</a:t>
                </a:r>
              </a:p>
              <a:p>
                <a:endParaRPr lang="es-EC" sz="2000" dirty="0"/>
              </a:p>
              <a:p>
                <a:pPr lvl="0"/>
                <a14:m>
                  <m:oMath xmlns:m="http://schemas.openxmlformats.org/officeDocument/2006/math">
                    <m:sSub>
                      <m:sSubPr>
                        <m:ctrlPr>
                          <a:rPr lang="es-EC" sz="2000" i="1">
                            <a:latin typeface="Cambria Math"/>
                          </a:rPr>
                        </m:ctrlPr>
                      </m:sSubPr>
                      <m:e>
                        <m:r>
                          <a:rPr lang="es-EC" sz="2000" i="1">
                            <a:latin typeface="Cambria Math"/>
                          </a:rPr>
                          <m:t>𝜇</m:t>
                        </m:r>
                      </m:e>
                      <m:sub>
                        <m:r>
                          <a:rPr lang="es-EC" sz="2000" i="1">
                            <a:latin typeface="Cambria Math"/>
                          </a:rPr>
                          <m:t>𝑟</m:t>
                        </m:r>
                      </m:sub>
                    </m:sSub>
                    <m:r>
                      <a:rPr lang="es-EC" sz="2000" i="1">
                        <a:latin typeface="Cambria Math"/>
                      </a:rPr>
                      <m:t> </m:t>
                    </m:r>
                  </m:oMath>
                </a14:m>
                <a:r>
                  <a:rPr lang="es-EC" sz="2000" dirty="0"/>
                  <a:t>es el coeficiente de rozamiento por rodadura el cual es 0,1mm en el caso de rodamientos.</a:t>
                </a:r>
              </a:p>
              <a:p>
                <a:pPr lvl="0"/>
                <a14:m>
                  <m:oMath xmlns:m="http://schemas.openxmlformats.org/officeDocument/2006/math">
                    <m:r>
                      <a:rPr lang="es-EC" sz="2000" i="1">
                        <a:latin typeface="Cambria Math"/>
                      </a:rPr>
                      <m:t>𝑁</m:t>
                    </m:r>
                    <m:r>
                      <a:rPr lang="es-EC" sz="2000" i="1">
                        <a:latin typeface="Cambria Math"/>
                      </a:rPr>
                      <m:t> </m:t>
                    </m:r>
                  </m:oMath>
                </a14:m>
                <a:r>
                  <a:rPr lang="es-EC" sz="2000" dirty="0"/>
                  <a:t>la normal es de 43,93 N</a:t>
                </a:r>
              </a:p>
              <a:p>
                <a:pPr lvl="0"/>
                <a14:m>
                  <m:oMath xmlns:m="http://schemas.openxmlformats.org/officeDocument/2006/math">
                    <m:r>
                      <a:rPr lang="es-EC" sz="2000" i="1">
                        <a:latin typeface="Cambria Math"/>
                      </a:rPr>
                      <m:t>𝑅</m:t>
                    </m:r>
                  </m:oMath>
                </a14:m>
                <a:r>
                  <a:rPr lang="es-EC" sz="2000" dirty="0"/>
                  <a:t> es el radio exterior del rodamiento en este caso es de 8,5 </a:t>
                </a:r>
                <a:r>
                  <a:rPr lang="es-EC" sz="2000" dirty="0" smtClean="0"/>
                  <a:t>mm</a:t>
                </a:r>
              </a:p>
              <a:p>
                <a:pPr lvl="0"/>
                <a:endParaRPr lang="es-EC" sz="2000" dirty="0"/>
              </a:p>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𝑓</m:t>
                          </m:r>
                        </m:e>
                        <m:sub>
                          <m:r>
                            <a:rPr lang="es-EC" sz="2000" i="1">
                              <a:latin typeface="Cambria Math"/>
                            </a:rPr>
                            <m:t>𝑟𝑜𝑑𝑎𝑑𝑢𝑟𝑎</m:t>
                          </m:r>
                        </m:sub>
                      </m:sSub>
                      <m:r>
                        <a:rPr lang="es-EC" sz="2000" i="1">
                          <a:latin typeface="Cambria Math"/>
                        </a:rPr>
                        <m:t>=</m:t>
                      </m:r>
                      <m:f>
                        <m:fPr>
                          <m:ctrlPr>
                            <a:rPr lang="es-EC" sz="2000" i="1">
                              <a:latin typeface="Cambria Math"/>
                            </a:rPr>
                          </m:ctrlPr>
                        </m:fPr>
                        <m:num>
                          <m:r>
                            <a:rPr lang="es-EC" sz="2000" i="1">
                              <a:latin typeface="Cambria Math"/>
                            </a:rPr>
                            <m:t>0,1∗43,93</m:t>
                          </m:r>
                        </m:num>
                        <m:den>
                          <m:r>
                            <a:rPr lang="es-EC" sz="2000" i="1">
                              <a:latin typeface="Cambria Math"/>
                            </a:rPr>
                            <m:t>8,5</m:t>
                          </m:r>
                        </m:den>
                      </m:f>
                      <m:r>
                        <a:rPr lang="es-EC" sz="2000" i="1">
                          <a:latin typeface="Cambria Math"/>
                        </a:rPr>
                        <m:t>=0,516 </m:t>
                      </m:r>
                      <m:r>
                        <a:rPr lang="es-EC" sz="2000" i="1">
                          <a:latin typeface="Cambria Math"/>
                        </a:rPr>
                        <m:t>𝑁</m:t>
                      </m:r>
                    </m:oMath>
                  </m:oMathPara>
                </a14:m>
                <a:endParaRPr lang="es-EC" sz="2000" dirty="0" smtClean="0"/>
              </a:p>
              <a:p>
                <a:endParaRPr lang="es-EC" sz="2000" dirty="0"/>
              </a:p>
            </p:txBody>
          </p:sp>
        </mc:Choice>
        <mc:Fallback xmlns="">
          <p:sp>
            <p:nvSpPr>
              <p:cNvPr id="6" name="5 Rectángulo"/>
              <p:cNvSpPr>
                <a:spLocks noRot="1" noChangeAspect="1" noMove="1" noResize="1" noEditPoints="1" noAdjustHandles="1" noChangeArrowheads="1" noChangeShapeType="1" noTextEdit="1"/>
              </p:cNvSpPr>
              <p:nvPr/>
            </p:nvSpPr>
            <p:spPr>
              <a:xfrm>
                <a:off x="3456384" y="2132856"/>
                <a:ext cx="5364088" cy="4365104"/>
              </a:xfrm>
              <a:prstGeom prst="rect">
                <a:avLst/>
              </a:prstGeom>
              <a:blipFill rotWithShape="1">
                <a:blip r:embed="rId3"/>
                <a:stretch>
                  <a:fillRect l="-1250" r="-1023"/>
                </a:stretch>
              </a:blipFill>
            </p:spPr>
            <p:txBody>
              <a:bodyPr/>
              <a:lstStyle/>
              <a:p>
                <a:r>
                  <a:rPr lang="es-EC">
                    <a:noFill/>
                  </a:rPr>
                  <a:t> </a:t>
                </a:r>
              </a:p>
            </p:txBody>
          </p:sp>
        </mc:Fallback>
      </mc:AlternateContent>
    </p:spTree>
    <p:extLst>
      <p:ext uri="{BB962C8B-B14F-4D97-AF65-F5344CB8AC3E}">
        <p14:creationId xmlns:p14="http://schemas.microsoft.com/office/powerpoint/2010/main" val="599543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39552" y="404664"/>
            <a:ext cx="8229600"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SELECCIÓN DE MOTORES</a:t>
            </a:r>
            <a:br>
              <a:rPr lang="es-EC" sz="4800" dirty="0" smtClean="0"/>
            </a:br>
            <a:r>
              <a:rPr lang="es-EC" sz="3200" dirty="0" smtClean="0"/>
              <a:t>MOTOR </a:t>
            </a:r>
            <a:r>
              <a:rPr lang="es-EC" sz="3200" dirty="0"/>
              <a:t>EJE X</a:t>
            </a:r>
            <a:endParaRPr lang="es-EC" sz="4800" dirty="0"/>
          </a:p>
        </p:txBody>
      </p:sp>
      <mc:AlternateContent xmlns:mc="http://schemas.openxmlformats.org/markup-compatibility/2006" xmlns:a14="http://schemas.microsoft.com/office/drawing/2010/main">
        <mc:Choice Requires="a14">
          <p:sp>
            <p:nvSpPr>
              <p:cNvPr id="2" name="1 Rectángulo"/>
              <p:cNvSpPr/>
              <p:nvPr/>
            </p:nvSpPr>
            <p:spPr>
              <a:xfrm>
                <a:off x="1043608" y="2034743"/>
                <a:ext cx="7128792" cy="3698513"/>
              </a:xfrm>
              <a:prstGeom prst="rect">
                <a:avLst/>
              </a:prstGeom>
            </p:spPr>
            <p:txBody>
              <a:bodyPr wrap="square">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s-EC" i="1">
                              <a:latin typeface="Cambria Math"/>
                              <a:ea typeface="Cambria Math" pitchFamily="18" charset="0"/>
                            </a:rPr>
                          </m:ctrlPr>
                        </m:sSubPr>
                        <m:e>
                          <m:r>
                            <a:rPr lang="es-EC" i="1">
                              <a:latin typeface="Cambria Math" pitchFamily="18" charset="0"/>
                              <a:ea typeface="Cambria Math" pitchFamily="18" charset="0"/>
                            </a:rPr>
                            <m:t>𝑓</m:t>
                          </m:r>
                        </m:e>
                        <m:sub>
                          <m:r>
                            <a:rPr lang="es-EC" i="1">
                              <a:latin typeface="Cambria Math" pitchFamily="18" charset="0"/>
                              <a:ea typeface="Cambria Math" pitchFamily="18" charset="0"/>
                            </a:rPr>
                            <m:t>𝑓𝑟𝑖𝑐𝑖𝑜𝑛</m:t>
                          </m:r>
                        </m:sub>
                      </m:sSub>
                      <m:r>
                        <a:rPr lang="es-EC" i="1">
                          <a:latin typeface="Cambria Math" pitchFamily="18" charset="0"/>
                          <a:ea typeface="Cambria Math" pitchFamily="18" charset="0"/>
                        </a:rPr>
                        <m:t>=</m:t>
                      </m:r>
                      <m:r>
                        <a:rPr lang="es-EC" i="1">
                          <a:latin typeface="Cambria Math" pitchFamily="18" charset="0"/>
                          <a:ea typeface="Cambria Math" pitchFamily="18" charset="0"/>
                        </a:rPr>
                        <m:t>𝜇</m:t>
                      </m:r>
                      <m:r>
                        <a:rPr lang="es-EC" i="1" smtClean="0">
                          <a:latin typeface="Cambria Math"/>
                          <a:ea typeface="Cambria Math"/>
                        </a:rPr>
                        <m:t>∙</m:t>
                      </m:r>
                      <m:r>
                        <a:rPr lang="es-EC" i="1">
                          <a:latin typeface="Cambria Math" pitchFamily="18" charset="0"/>
                          <a:ea typeface="Cambria Math" pitchFamily="18" charset="0"/>
                        </a:rPr>
                        <m:t>𝑓𝑐𝑜𝑛𝑡𝑎𝑐𝑡𝑜</m:t>
                      </m:r>
                    </m:oMath>
                  </m:oMathPara>
                </a14:m>
                <a:endParaRPr lang="es-EC" dirty="0" smtClean="0">
                  <a:latin typeface="Cambria Math" pitchFamily="18" charset="0"/>
                  <a:ea typeface="Cambria Math" pitchFamily="18" charset="0"/>
                </a:endParaRPr>
              </a:p>
              <a:p>
                <a:pPr>
                  <a:spcAft>
                    <a:spcPts val="600"/>
                  </a:spcAft>
                </a:pPr>
                <a:r>
                  <a:rPr lang="es-EC" dirty="0" smtClean="0">
                    <a:latin typeface="Cambria Math" pitchFamily="18" charset="0"/>
                    <a:ea typeface="Cambria Math" pitchFamily="18" charset="0"/>
                  </a:rPr>
                  <a:t>Dónde:</a:t>
                </a:r>
              </a:p>
              <a:p>
                <a:pPr>
                  <a:spcAft>
                    <a:spcPts val="600"/>
                  </a:spcAft>
                </a:pPr>
                <a:endParaRPr lang="es-EC" dirty="0">
                  <a:latin typeface="Cambria Math" pitchFamily="18" charset="0"/>
                  <a:ea typeface="Cambria Math" pitchFamily="18" charset="0"/>
                </a:endParaRPr>
              </a:p>
              <a:p>
                <a:pPr lvl="0">
                  <a:spcAft>
                    <a:spcPts val="600"/>
                  </a:spcAft>
                </a:pPr>
                <a14:m>
                  <m:oMath xmlns:m="http://schemas.openxmlformats.org/officeDocument/2006/math">
                    <m:r>
                      <a:rPr lang="es-EC" i="1">
                        <a:latin typeface="Cambria Math" pitchFamily="18" charset="0"/>
                        <a:ea typeface="Cambria Math" pitchFamily="18" charset="0"/>
                      </a:rPr>
                      <m:t>𝜇</m:t>
                    </m:r>
                    <m:r>
                      <a:rPr lang="es-EC" i="1">
                        <a:latin typeface="Cambria Math" pitchFamily="18" charset="0"/>
                        <a:ea typeface="Cambria Math" pitchFamily="18" charset="0"/>
                      </a:rPr>
                      <m:t>  </m:t>
                    </m:r>
                  </m:oMath>
                </a14:m>
                <a:r>
                  <a:rPr lang="es-EC" dirty="0">
                    <a:latin typeface="Cambria Math" pitchFamily="18" charset="0"/>
                    <a:ea typeface="Cambria Math" pitchFamily="18" charset="0"/>
                  </a:rPr>
                  <a:t>es el coeficiente de rozamiento, que es de </a:t>
                </a:r>
                <a:r>
                  <a:rPr lang="es-EC" dirty="0" smtClean="0">
                    <a:latin typeface="Cambria Math" pitchFamily="18" charset="0"/>
                    <a:ea typeface="Cambria Math" pitchFamily="18" charset="0"/>
                  </a:rPr>
                  <a:t>0,42.</a:t>
                </a:r>
              </a:p>
              <a:p>
                <a:pPr lvl="0">
                  <a:spcAft>
                    <a:spcPts val="600"/>
                  </a:spcAft>
                </a:pPr>
                <a14:m>
                  <m:oMath xmlns:m="http://schemas.openxmlformats.org/officeDocument/2006/math">
                    <m:r>
                      <a:rPr lang="es-EC" i="1">
                        <a:latin typeface="Cambria Math" pitchFamily="18" charset="0"/>
                        <a:ea typeface="Cambria Math" pitchFamily="18" charset="0"/>
                      </a:rPr>
                      <m:t>𝑓𝑐𝑜𝑛𝑡𝑎𝑐𝑡𝑜</m:t>
                    </m:r>
                  </m:oMath>
                </a14:m>
                <a:r>
                  <a:rPr lang="es-EC" dirty="0">
                    <a:latin typeface="Cambria Math" pitchFamily="18" charset="0"/>
                    <a:ea typeface="Cambria Math" pitchFamily="18" charset="0"/>
                  </a:rPr>
                  <a:t> la fuerza producida por el torque que es de 87,31 </a:t>
                </a:r>
                <a:r>
                  <a:rPr lang="es-EC" dirty="0" smtClean="0">
                    <a:latin typeface="Cambria Math" pitchFamily="18" charset="0"/>
                    <a:ea typeface="Cambria Math" pitchFamily="18" charset="0"/>
                  </a:rPr>
                  <a:t>N.</a:t>
                </a:r>
              </a:p>
              <a:p>
                <a:pPr lvl="0">
                  <a:spcAft>
                    <a:spcPts val="600"/>
                  </a:spcAft>
                </a:pPr>
                <a:endParaRPr lang="es-EC" dirty="0" smtClean="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sSub>
                        <m:sSubPr>
                          <m:ctrlPr>
                            <a:rPr lang="es-EC" i="1">
                              <a:latin typeface="Cambria Math"/>
                              <a:ea typeface="Cambria Math" pitchFamily="18" charset="0"/>
                            </a:rPr>
                          </m:ctrlPr>
                        </m:sSubPr>
                        <m:e>
                          <m:r>
                            <a:rPr lang="es-EC" i="1">
                              <a:latin typeface="Cambria Math" pitchFamily="18" charset="0"/>
                              <a:ea typeface="Cambria Math" pitchFamily="18" charset="0"/>
                            </a:rPr>
                            <m:t>𝑓</m:t>
                          </m:r>
                        </m:e>
                        <m:sub>
                          <m:r>
                            <a:rPr lang="es-EC" i="1">
                              <a:latin typeface="Cambria Math" pitchFamily="18" charset="0"/>
                              <a:ea typeface="Cambria Math" pitchFamily="18" charset="0"/>
                            </a:rPr>
                            <m:t>𝑓𝑟𝑖𝑐𝑖𝑜𝑛</m:t>
                          </m:r>
                        </m:sub>
                      </m:sSub>
                      <m:r>
                        <a:rPr lang="es-EC" i="1">
                          <a:latin typeface="Cambria Math" pitchFamily="18" charset="0"/>
                          <a:ea typeface="Cambria Math" pitchFamily="18" charset="0"/>
                        </a:rPr>
                        <m:t>=0,42</m:t>
                      </m:r>
                      <m:r>
                        <a:rPr lang="es-EC" i="1" smtClean="0">
                          <a:latin typeface="Cambria Math"/>
                          <a:ea typeface="Cambria Math"/>
                        </a:rPr>
                        <m:t>∙</m:t>
                      </m:r>
                      <m:r>
                        <a:rPr lang="es-EC" i="1">
                          <a:latin typeface="Cambria Math" pitchFamily="18" charset="0"/>
                          <a:ea typeface="Cambria Math" pitchFamily="18" charset="0"/>
                        </a:rPr>
                        <m:t>87,31=36,67 </m:t>
                      </m:r>
                      <m:r>
                        <a:rPr lang="es-EC" i="1">
                          <a:latin typeface="Cambria Math" pitchFamily="18" charset="0"/>
                          <a:ea typeface="Cambria Math" pitchFamily="18" charset="0"/>
                        </a:rPr>
                        <m:t>𝑁</m:t>
                      </m:r>
                    </m:oMath>
                  </m:oMathPara>
                </a14:m>
                <a:endParaRPr lang="es-EC" dirty="0" smtClean="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𝐹</m:t>
                      </m:r>
                      <m:r>
                        <a:rPr lang="es-EC" i="1">
                          <a:latin typeface="Cambria Math" pitchFamily="18" charset="0"/>
                          <a:ea typeface="Cambria Math" pitchFamily="18" charset="0"/>
                        </a:rPr>
                        <m:t>=</m:t>
                      </m:r>
                      <m:r>
                        <a:rPr lang="es-EC" i="1">
                          <a:latin typeface="Cambria Math" pitchFamily="18" charset="0"/>
                          <a:ea typeface="Cambria Math" pitchFamily="18" charset="0"/>
                        </a:rPr>
                        <m:t>𝑚</m:t>
                      </m:r>
                      <m:r>
                        <a:rPr lang="es-EC" i="1" smtClean="0">
                          <a:latin typeface="Cambria Math"/>
                          <a:ea typeface="Cambria Math"/>
                        </a:rPr>
                        <m:t>∙</m:t>
                      </m:r>
                      <m:r>
                        <a:rPr lang="es-EC" i="1">
                          <a:latin typeface="Cambria Math" pitchFamily="18" charset="0"/>
                          <a:ea typeface="Cambria Math" pitchFamily="18" charset="0"/>
                        </a:rPr>
                        <m:t>𝑎</m:t>
                      </m:r>
                      <m:r>
                        <a:rPr lang="es-EC" i="1">
                          <a:latin typeface="Cambria Math" pitchFamily="18" charset="0"/>
                          <a:ea typeface="Cambria Math" pitchFamily="18" charset="0"/>
                        </a:rPr>
                        <m:t>+</m:t>
                      </m:r>
                      <m:sSub>
                        <m:sSubPr>
                          <m:ctrlPr>
                            <a:rPr lang="es-EC" i="1">
                              <a:latin typeface="Cambria Math"/>
                              <a:ea typeface="Cambria Math" pitchFamily="18" charset="0"/>
                            </a:rPr>
                          </m:ctrlPr>
                        </m:sSubPr>
                        <m:e>
                          <m:r>
                            <a:rPr lang="es-EC" i="1">
                              <a:latin typeface="Cambria Math" pitchFamily="18" charset="0"/>
                              <a:ea typeface="Cambria Math" pitchFamily="18" charset="0"/>
                            </a:rPr>
                            <m:t>𝑓</m:t>
                          </m:r>
                        </m:e>
                        <m:sub>
                          <m:r>
                            <a:rPr lang="es-EC" i="1">
                              <a:latin typeface="Cambria Math" pitchFamily="18" charset="0"/>
                              <a:ea typeface="Cambria Math" pitchFamily="18" charset="0"/>
                            </a:rPr>
                            <m:t>𝑟𝑜𝑑𝑎𝑑𝑢𝑟𝑎</m:t>
                          </m:r>
                        </m:sub>
                      </m:sSub>
                      <m:r>
                        <a:rPr lang="es-EC" i="1">
                          <a:latin typeface="Cambria Math" pitchFamily="18" charset="0"/>
                          <a:ea typeface="Cambria Math" pitchFamily="18" charset="0"/>
                        </a:rPr>
                        <m:t>+</m:t>
                      </m:r>
                      <m:sSub>
                        <m:sSubPr>
                          <m:ctrlPr>
                            <a:rPr lang="es-EC" i="1">
                              <a:latin typeface="Cambria Math"/>
                              <a:ea typeface="Cambria Math" pitchFamily="18" charset="0"/>
                            </a:rPr>
                          </m:ctrlPr>
                        </m:sSubPr>
                        <m:e>
                          <m:r>
                            <a:rPr lang="es-EC" i="1">
                              <a:latin typeface="Cambria Math" pitchFamily="18" charset="0"/>
                              <a:ea typeface="Cambria Math" pitchFamily="18" charset="0"/>
                            </a:rPr>
                            <m:t>𝑓</m:t>
                          </m:r>
                        </m:e>
                        <m:sub>
                          <m:r>
                            <a:rPr lang="es-EC" i="1">
                              <a:latin typeface="Cambria Math" pitchFamily="18" charset="0"/>
                              <a:ea typeface="Cambria Math" pitchFamily="18" charset="0"/>
                            </a:rPr>
                            <m:t>𝑓𝑟𝑖𝑐𝑖𝑜𝑛</m:t>
                          </m:r>
                        </m:sub>
                      </m:sSub>
                    </m:oMath>
                  </m:oMathPara>
                </a14:m>
                <a:endParaRPr lang="es-EC" dirty="0" smtClean="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𝐹</m:t>
                      </m:r>
                      <m:r>
                        <a:rPr lang="es-EC" i="1">
                          <a:latin typeface="Cambria Math" pitchFamily="18" charset="0"/>
                          <a:ea typeface="Cambria Math" pitchFamily="18" charset="0"/>
                        </a:rPr>
                        <m:t>=</m:t>
                      </m:r>
                      <m:r>
                        <a:rPr lang="es-EC">
                          <a:latin typeface="Cambria Math" pitchFamily="18" charset="0"/>
                          <a:ea typeface="Cambria Math" pitchFamily="18" charset="0"/>
                        </a:rPr>
                        <m:t>4,48334</m:t>
                      </m:r>
                      <m:r>
                        <a:rPr lang="es-EC" i="1">
                          <a:latin typeface="Cambria Math" pitchFamily="18" charset="0"/>
                          <a:ea typeface="Cambria Math" pitchFamily="18" charset="0"/>
                        </a:rPr>
                        <m:t>∙</m:t>
                      </m:r>
                      <m:r>
                        <a:rPr lang="es-EC">
                          <a:latin typeface="Cambria Math" pitchFamily="18" charset="0"/>
                          <a:ea typeface="Cambria Math" pitchFamily="18" charset="0"/>
                        </a:rPr>
                        <m:t>0,5+0,516+36,67</m:t>
                      </m:r>
                    </m:oMath>
                  </m:oMathPara>
                </a14:m>
                <a:endParaRPr lang="es-EC" dirty="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𝐹</m:t>
                      </m:r>
                      <m:r>
                        <a:rPr lang="es-EC">
                          <a:latin typeface="Cambria Math" pitchFamily="18" charset="0"/>
                          <a:ea typeface="Cambria Math" pitchFamily="18" charset="0"/>
                        </a:rPr>
                        <m:t>=39,43 </m:t>
                      </m:r>
                      <m:r>
                        <m:rPr>
                          <m:sty m:val="p"/>
                        </m:rPr>
                        <a:rPr lang="es-EC">
                          <a:latin typeface="Cambria Math" pitchFamily="18" charset="0"/>
                          <a:ea typeface="Cambria Math" pitchFamily="18" charset="0"/>
                        </a:rPr>
                        <m:t>N</m:t>
                      </m:r>
                      <m:r>
                        <a:rPr lang="es-EC">
                          <a:latin typeface="Cambria Math" pitchFamily="18" charset="0"/>
                          <a:ea typeface="Cambria Math" pitchFamily="18" charset="0"/>
                        </a:rPr>
                        <m:t> </m:t>
                      </m:r>
                    </m:oMath>
                  </m:oMathPara>
                </a14:m>
                <a:endParaRPr lang="es-EC" dirty="0">
                  <a:latin typeface="Cambria Math" pitchFamily="18" charset="0"/>
                  <a:ea typeface="Cambria Math" pitchFamily="18" charset="0"/>
                </a:endParaRPr>
              </a:p>
            </p:txBody>
          </p:sp>
        </mc:Choice>
        <mc:Fallback xmlns="">
          <p:sp>
            <p:nvSpPr>
              <p:cNvPr id="2" name="1 Rectángulo"/>
              <p:cNvSpPr>
                <a:spLocks noRot="1" noChangeAspect="1" noMove="1" noResize="1" noEditPoints="1" noAdjustHandles="1" noChangeArrowheads="1" noChangeShapeType="1" noTextEdit="1"/>
              </p:cNvSpPr>
              <p:nvPr/>
            </p:nvSpPr>
            <p:spPr>
              <a:xfrm>
                <a:off x="1043608" y="2034743"/>
                <a:ext cx="7128792" cy="3698513"/>
              </a:xfrm>
              <a:prstGeom prst="rect">
                <a:avLst/>
              </a:prstGeom>
              <a:blipFill rotWithShape="1">
                <a:blip r:embed="rId2"/>
                <a:stretch>
                  <a:fillRect l="-68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899592" y="5981218"/>
                <a:ext cx="7488832" cy="400110"/>
              </a:xfrm>
              <a:prstGeom prst="rect">
                <a:avLst/>
              </a:prstGeom>
              <a:noFill/>
              <a:ln w="28575">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𝑇𝑜𝑟𝑞𝑢𝑒</m:t>
                      </m:r>
                      <m:r>
                        <a:rPr lang="es-EC" sz="2000" i="1">
                          <a:latin typeface="Cambria Math" pitchFamily="18" charset="0"/>
                          <a:ea typeface="Cambria Math" pitchFamily="18" charset="0"/>
                        </a:rPr>
                        <m:t> </m:t>
                      </m:r>
                      <m:r>
                        <a:rPr lang="es-EC" sz="2000" i="1">
                          <a:latin typeface="Cambria Math" pitchFamily="18" charset="0"/>
                          <a:ea typeface="Cambria Math" pitchFamily="18" charset="0"/>
                        </a:rPr>
                        <m:t>𝑚𝑜𝑡𝑜𝑟</m:t>
                      </m:r>
                      <m:r>
                        <a:rPr lang="es-EC" sz="2000" i="1">
                          <a:latin typeface="Cambria Math" pitchFamily="18" charset="0"/>
                          <a:ea typeface="Cambria Math" pitchFamily="18" charset="0"/>
                        </a:rPr>
                        <m:t>=</m:t>
                      </m:r>
                      <m:r>
                        <a:rPr lang="es-EC" sz="2000" i="1">
                          <a:latin typeface="Cambria Math" pitchFamily="18" charset="0"/>
                          <a:ea typeface="Cambria Math" pitchFamily="18" charset="0"/>
                        </a:rPr>
                        <m:t>𝑓</m:t>
                      </m:r>
                      <m:r>
                        <a:rPr lang="es-EC" sz="2000" i="1">
                          <a:latin typeface="Cambria Math" pitchFamily="18" charset="0"/>
                          <a:ea typeface="Cambria Math" pitchFamily="18" charset="0"/>
                        </a:rPr>
                        <m:t>∗</m:t>
                      </m:r>
                      <m:r>
                        <a:rPr lang="es-EC" sz="2000" i="1">
                          <a:latin typeface="Cambria Math" pitchFamily="18" charset="0"/>
                          <a:ea typeface="Cambria Math" pitchFamily="18" charset="0"/>
                        </a:rPr>
                        <m:t>𝑟</m:t>
                      </m:r>
                      <m:r>
                        <a:rPr lang="es-EC" sz="2000" i="1">
                          <a:latin typeface="Cambria Math" pitchFamily="18" charset="0"/>
                          <a:ea typeface="Cambria Math" pitchFamily="18" charset="0"/>
                        </a:rPr>
                        <m:t>=39,43∗4,7746=188 </m:t>
                      </m:r>
                      <m:r>
                        <a:rPr lang="es-EC" sz="2000" i="1">
                          <a:latin typeface="Cambria Math" pitchFamily="18" charset="0"/>
                          <a:ea typeface="Cambria Math" pitchFamily="18" charset="0"/>
                        </a:rPr>
                        <m:t>𝑁</m:t>
                      </m:r>
                      <m:r>
                        <a:rPr lang="es-EC" sz="2000" i="1">
                          <a:latin typeface="Cambria Math" pitchFamily="18" charset="0"/>
                          <a:ea typeface="Cambria Math" pitchFamily="18" charset="0"/>
                        </a:rPr>
                        <m:t>.</m:t>
                      </m:r>
                      <m:r>
                        <a:rPr lang="es-EC" sz="2000" i="1">
                          <a:latin typeface="Cambria Math" pitchFamily="18" charset="0"/>
                          <a:ea typeface="Cambria Math" pitchFamily="18" charset="0"/>
                        </a:rPr>
                        <m:t>𝑚𝑚</m:t>
                      </m:r>
                      <m:r>
                        <a:rPr lang="es-EC" sz="2000" i="1">
                          <a:latin typeface="Cambria Math" pitchFamily="18" charset="0"/>
                          <a:ea typeface="Cambria Math" pitchFamily="18" charset="0"/>
                        </a:rPr>
                        <m:t>=0,188</m:t>
                      </m:r>
                      <m:r>
                        <a:rPr lang="es-EC" sz="2000" i="1">
                          <a:latin typeface="Cambria Math" pitchFamily="18" charset="0"/>
                          <a:ea typeface="Cambria Math" pitchFamily="18" charset="0"/>
                        </a:rPr>
                        <m:t>𝑁𝑚</m:t>
                      </m:r>
                    </m:oMath>
                  </m:oMathPara>
                </a14:m>
                <a:endParaRPr lang="es-EC" sz="2000" dirty="0">
                  <a:latin typeface="Cambria Math" pitchFamily="18" charset="0"/>
                  <a:ea typeface="Cambria Math" pitchFamily="18" charset="0"/>
                </a:endParaRPr>
              </a:p>
            </p:txBody>
          </p:sp>
        </mc:Choice>
        <mc:Fallback xmlns="">
          <p:sp>
            <p:nvSpPr>
              <p:cNvPr id="4" name="3 Rectángulo"/>
              <p:cNvSpPr>
                <a:spLocks noRot="1" noChangeAspect="1" noMove="1" noResize="1" noEditPoints="1" noAdjustHandles="1" noChangeArrowheads="1" noChangeShapeType="1" noTextEdit="1"/>
              </p:cNvSpPr>
              <p:nvPr/>
            </p:nvSpPr>
            <p:spPr>
              <a:xfrm>
                <a:off x="899592" y="5981218"/>
                <a:ext cx="7488832" cy="400110"/>
              </a:xfrm>
              <a:prstGeom prst="rect">
                <a:avLst/>
              </a:prstGeom>
              <a:blipFill rotWithShape="1">
                <a:blip r:embed="rId3"/>
                <a:stretch>
                  <a:fillRect b="-11268"/>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5109359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39552" y="404664"/>
            <a:ext cx="8229600"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SELECCIÓN DE MOTORES</a:t>
            </a:r>
            <a:br>
              <a:rPr lang="es-EC" sz="4800" dirty="0" smtClean="0"/>
            </a:br>
            <a:r>
              <a:rPr lang="es-EC" sz="3200" dirty="0" smtClean="0"/>
              <a:t>MOTOR </a:t>
            </a:r>
            <a:r>
              <a:rPr lang="es-EC" sz="3200" dirty="0"/>
              <a:t>EJE X</a:t>
            </a:r>
            <a:endParaRPr lang="es-EC" sz="4800" dirty="0"/>
          </a:p>
        </p:txBody>
      </p:sp>
      <p:grpSp>
        <p:nvGrpSpPr>
          <p:cNvPr id="5" name="4 Grupo"/>
          <p:cNvGrpSpPr/>
          <p:nvPr/>
        </p:nvGrpSpPr>
        <p:grpSpPr>
          <a:xfrm>
            <a:off x="683568" y="2276872"/>
            <a:ext cx="8013576" cy="3862795"/>
            <a:chOff x="1875790" y="2276872"/>
            <a:chExt cx="5406934" cy="1541780"/>
          </a:xfrm>
        </p:grpSpPr>
        <p:pic>
          <p:nvPicPr>
            <p:cNvPr id="11" name="10 Imagen"/>
            <p:cNvPicPr/>
            <p:nvPr/>
          </p:nvPicPr>
          <p:blipFill>
            <a:blip r:embed="rId2">
              <a:extLst>
                <a:ext uri="{28A0092B-C50C-407E-A947-70E740481C1C}">
                  <a14:useLocalDpi xmlns:a14="http://schemas.microsoft.com/office/drawing/2010/main" val="0"/>
                </a:ext>
              </a:extLst>
            </a:blip>
            <a:srcRect/>
            <a:stretch>
              <a:fillRect/>
            </a:stretch>
          </p:blipFill>
          <p:spPr bwMode="auto">
            <a:xfrm>
              <a:off x="1876742" y="2276872"/>
              <a:ext cx="5390515" cy="1541780"/>
            </a:xfrm>
            <a:prstGeom prst="rect">
              <a:avLst/>
            </a:prstGeom>
            <a:noFill/>
            <a:ln>
              <a:noFill/>
            </a:ln>
          </p:spPr>
        </p:pic>
        <p:sp>
          <p:nvSpPr>
            <p:cNvPr id="9" name="56 Rectángulo"/>
            <p:cNvSpPr/>
            <p:nvPr/>
          </p:nvSpPr>
          <p:spPr>
            <a:xfrm>
              <a:off x="1875790" y="3635693"/>
              <a:ext cx="5363845" cy="152400"/>
            </a:xfrm>
            <a:prstGeom prst="rect">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56 Rectángulo"/>
            <p:cNvSpPr/>
            <p:nvPr/>
          </p:nvSpPr>
          <p:spPr>
            <a:xfrm>
              <a:off x="1918879" y="3055394"/>
              <a:ext cx="5363845" cy="152400"/>
            </a:xfrm>
            <a:prstGeom prst="rect">
              <a:avLst/>
            </a:prstGeom>
            <a:noFill/>
            <a:ln w="25400">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12" name="11 Rectángulo"/>
          <p:cNvSpPr/>
          <p:nvPr/>
        </p:nvSpPr>
        <p:spPr>
          <a:xfrm>
            <a:off x="1907704" y="6237312"/>
            <a:ext cx="5526360" cy="369332"/>
          </a:xfrm>
          <a:prstGeom prst="rect">
            <a:avLst/>
          </a:prstGeom>
        </p:spPr>
        <p:txBody>
          <a:bodyPr wrap="square">
            <a:spAutoFit/>
          </a:bodyPr>
          <a:lstStyle/>
          <a:p>
            <a:pPr algn="ctr"/>
            <a:r>
              <a:rPr lang="es-EC" b="1" dirty="0"/>
              <a:t>Catálogo de selección de motores – Japan Servo.</a:t>
            </a:r>
          </a:p>
        </p:txBody>
      </p:sp>
    </p:spTree>
    <p:extLst>
      <p:ext uri="{BB962C8B-B14F-4D97-AF65-F5344CB8AC3E}">
        <p14:creationId xmlns:p14="http://schemas.microsoft.com/office/powerpoint/2010/main" val="2142793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Marcador de texto"/>
          <p:cNvSpPr>
            <a:spLocks noGrp="1"/>
          </p:cNvSpPr>
          <p:nvPr>
            <p:ph type="body" idx="2"/>
          </p:nvPr>
        </p:nvSpPr>
        <p:spPr>
          <a:xfrm>
            <a:off x="971600" y="1052736"/>
            <a:ext cx="7416824" cy="5328592"/>
          </a:xfrm>
        </p:spPr>
        <p:txBody>
          <a:bodyPr>
            <a:noAutofit/>
          </a:bodyPr>
          <a:lstStyle/>
          <a:p>
            <a:pPr algn="just"/>
            <a:r>
              <a:rPr lang="es-EC" sz="2000" dirty="0" smtClean="0"/>
              <a:t>Se  ha incrementado el </a:t>
            </a:r>
            <a:r>
              <a:rPr lang="es-EC" sz="2000" dirty="0"/>
              <a:t>desarrollo tecnológico de hardware, OpenSource como Arduino, ha tenido como resultado la creación de tecnología de calidad con precios reducidos. </a:t>
            </a:r>
            <a:endParaRPr lang="es-EC" sz="2000" dirty="0" smtClean="0"/>
          </a:p>
          <a:p>
            <a:pPr algn="just"/>
            <a:endParaRPr lang="es-EC" sz="2000" dirty="0"/>
          </a:p>
          <a:p>
            <a:pPr algn="just"/>
            <a:r>
              <a:rPr lang="es-EC" sz="2000" dirty="0"/>
              <a:t>En la industria siderúrgica local, el proceso de fabricación de vigas estructurales, es en su mayoría de forma </a:t>
            </a:r>
            <a:r>
              <a:rPr lang="es-EC" sz="2000" dirty="0" smtClean="0"/>
              <a:t>manual.</a:t>
            </a:r>
          </a:p>
          <a:p>
            <a:pPr algn="just"/>
            <a:endParaRPr lang="es-EC" sz="2000" dirty="0" smtClean="0"/>
          </a:p>
          <a:p>
            <a:pPr algn="just"/>
            <a:r>
              <a:rPr lang="es-EC" sz="2000" dirty="0" smtClean="0"/>
              <a:t>Se </a:t>
            </a:r>
            <a:r>
              <a:rPr lang="es-EC" sz="2000" dirty="0"/>
              <a:t>necesita desarrollar una solución tecnológica para realizar cordones de soldadura continuos de amplia </a:t>
            </a:r>
            <a:r>
              <a:rPr lang="es-EC" sz="2000" dirty="0" smtClean="0"/>
              <a:t>longitud.</a:t>
            </a:r>
          </a:p>
          <a:p>
            <a:pPr algn="just"/>
            <a:endParaRPr lang="es-EC" sz="2000" dirty="0"/>
          </a:p>
          <a:p>
            <a:pPr algn="just"/>
            <a:r>
              <a:rPr lang="es-EC" sz="2000" dirty="0" smtClean="0"/>
              <a:t>El </a:t>
            </a:r>
            <a:r>
              <a:rPr lang="es-EC" sz="2000" dirty="0"/>
              <a:t>presente proyecto pretende la fabricación de un sensor con similares características a los que existen comercialmente fuera del país, y la fabricación de un sistema mecánico de movimiento, conformando así un sistema de seguimiento de juntas de soldadura que pueda detectar y corregir la posición de la antorcha.</a:t>
            </a:r>
          </a:p>
          <a:p>
            <a:pPr algn="just"/>
            <a:endParaRPr lang="es-EC" sz="2000" dirty="0"/>
          </a:p>
        </p:txBody>
      </p:sp>
    </p:spTree>
    <p:extLst>
      <p:ext uri="{BB962C8B-B14F-4D97-AF65-F5344CB8AC3E}">
        <p14:creationId xmlns:p14="http://schemas.microsoft.com/office/powerpoint/2010/main" val="13614176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39552" y="116632"/>
            <a:ext cx="8229600"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SELECCIÓN DE MOTORES</a:t>
            </a:r>
            <a:br>
              <a:rPr lang="es-EC" sz="4800" dirty="0" smtClean="0"/>
            </a:br>
            <a:r>
              <a:rPr lang="es-EC" sz="3200" dirty="0" smtClean="0"/>
              <a:t>MOTOR </a:t>
            </a:r>
            <a:r>
              <a:rPr lang="es-EC" sz="3200" dirty="0"/>
              <a:t>EJE Y</a:t>
            </a:r>
            <a:endParaRPr lang="es-EC" sz="4800" dirty="0"/>
          </a:p>
        </p:txBody>
      </p:sp>
      <mc:AlternateContent xmlns:mc="http://schemas.openxmlformats.org/markup-compatibility/2006" xmlns:a14="http://schemas.microsoft.com/office/drawing/2010/main">
        <mc:Choice Requires="a14">
          <p:sp>
            <p:nvSpPr>
              <p:cNvPr id="2" name="1 Rectángulo"/>
              <p:cNvSpPr/>
              <p:nvPr/>
            </p:nvSpPr>
            <p:spPr>
              <a:xfrm>
                <a:off x="539552" y="1772816"/>
                <a:ext cx="7992888" cy="7119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m:t>
                      </m:r>
                      <m:r>
                        <a:rPr lang="es-EC" i="1">
                          <a:latin typeface="Cambria Math"/>
                        </a:rPr>
                        <m:t>=</m:t>
                      </m:r>
                      <m:r>
                        <a:rPr lang="es-EC" i="1">
                          <a:latin typeface="Cambria Math"/>
                        </a:rPr>
                        <m:t>𝑚</m:t>
                      </m:r>
                      <m:r>
                        <a:rPr lang="es-EC" i="1">
                          <a:latin typeface="Cambria Math"/>
                        </a:rPr>
                        <m:t>∗</m:t>
                      </m:r>
                      <m:r>
                        <a:rPr lang="es-EC" i="1">
                          <a:latin typeface="Cambria Math"/>
                        </a:rPr>
                        <m:t>𝑎</m:t>
                      </m:r>
                      <m:r>
                        <a:rPr lang="es-EC" i="1">
                          <a:latin typeface="Cambria Math"/>
                        </a:rPr>
                        <m:t>+</m:t>
                      </m:r>
                      <m:sSub>
                        <m:sSubPr>
                          <m:ctrlPr>
                            <a:rPr lang="es-EC" i="1">
                              <a:latin typeface="Cambria Math"/>
                            </a:rPr>
                          </m:ctrlPr>
                        </m:sSubPr>
                        <m:e>
                          <m:r>
                            <a:rPr lang="es-EC" i="1">
                              <a:latin typeface="Cambria Math"/>
                            </a:rPr>
                            <m:t>𝑓</m:t>
                          </m:r>
                        </m:e>
                        <m:sub>
                          <m:r>
                            <a:rPr lang="es-EC" i="1">
                              <a:latin typeface="Cambria Math"/>
                            </a:rPr>
                            <m:t>𝑟𝑜𝑑𝑎𝑑𝑢𝑟𝑎</m:t>
                          </m:r>
                        </m:sub>
                      </m:sSub>
                      <m:r>
                        <a:rPr lang="es-EC" i="1">
                          <a:latin typeface="Cambria Math"/>
                        </a:rPr>
                        <m:t>+</m:t>
                      </m:r>
                      <m:sSub>
                        <m:sSubPr>
                          <m:ctrlPr>
                            <a:rPr lang="es-EC" i="1">
                              <a:latin typeface="Cambria Math"/>
                            </a:rPr>
                          </m:ctrlPr>
                        </m:sSubPr>
                        <m:e>
                          <m:r>
                            <a:rPr lang="es-EC" i="1">
                              <a:latin typeface="Cambria Math"/>
                            </a:rPr>
                            <m:t>𝑓</m:t>
                          </m:r>
                        </m:e>
                        <m:sub>
                          <m:r>
                            <a:rPr lang="es-EC" i="1">
                              <a:latin typeface="Cambria Math"/>
                            </a:rPr>
                            <m:t>𝑓𝑟𝑖𝑐𝑖𝑜𝑛</m:t>
                          </m:r>
                        </m:sub>
                      </m:sSub>
                      <m:r>
                        <a:rPr lang="es-EC" i="1">
                          <a:latin typeface="Cambria Math"/>
                        </a:rPr>
                        <m:t>=</m:t>
                      </m:r>
                      <m:r>
                        <a:rPr lang="es-EC">
                          <a:latin typeface="Cambria Math"/>
                        </a:rPr>
                        <m:t>4,582</m:t>
                      </m:r>
                      <m:r>
                        <a:rPr lang="es-EC" i="1">
                          <a:latin typeface="Cambria Math"/>
                        </a:rPr>
                        <m:t>∗</m:t>
                      </m:r>
                      <m:r>
                        <a:rPr lang="es-EC">
                          <a:latin typeface="Cambria Math"/>
                        </a:rPr>
                        <m:t>0,5+0,528+32,38=35,19 </m:t>
                      </m:r>
                      <m:r>
                        <m:rPr>
                          <m:sty m:val="p"/>
                        </m:rPr>
                        <a:rPr lang="es-EC">
                          <a:latin typeface="Cambria Math"/>
                        </a:rPr>
                        <m:t>N</m:t>
                      </m:r>
                      <m:r>
                        <a:rPr lang="es-EC">
                          <a:latin typeface="Cambria Math"/>
                        </a:rPr>
                        <m:t> </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𝑇𝑜𝑟𝑞𝑢𝑒</m:t>
                      </m:r>
                      <m:r>
                        <a:rPr lang="es-EC" i="1">
                          <a:latin typeface="Cambria Math"/>
                        </a:rPr>
                        <m:t> </m:t>
                      </m:r>
                      <m:r>
                        <a:rPr lang="es-EC" i="1">
                          <a:latin typeface="Cambria Math"/>
                        </a:rPr>
                        <m:t>𝑚𝑜𝑡𝑜𝑟</m:t>
                      </m:r>
                      <m:r>
                        <a:rPr lang="es-EC" i="1">
                          <a:latin typeface="Cambria Math"/>
                        </a:rPr>
                        <m:t>=</m:t>
                      </m:r>
                      <m:r>
                        <a:rPr lang="es-EC" i="1">
                          <a:latin typeface="Cambria Math"/>
                        </a:rPr>
                        <m:t>𝑓</m:t>
                      </m:r>
                      <m:r>
                        <a:rPr lang="es-EC" i="1">
                          <a:latin typeface="Cambria Math"/>
                        </a:rPr>
                        <m:t>∗</m:t>
                      </m:r>
                      <m:r>
                        <a:rPr lang="es-EC" i="1">
                          <a:latin typeface="Cambria Math"/>
                        </a:rPr>
                        <m:t>𝑟</m:t>
                      </m:r>
                      <m:r>
                        <a:rPr lang="es-EC" i="1">
                          <a:latin typeface="Cambria Math"/>
                        </a:rPr>
                        <m:t>=35,10∗6,366=223,45 </m:t>
                      </m:r>
                      <m:r>
                        <a:rPr lang="es-EC" i="1">
                          <a:latin typeface="Cambria Math"/>
                        </a:rPr>
                        <m:t>𝑁</m:t>
                      </m:r>
                      <m:r>
                        <a:rPr lang="es-EC" i="1">
                          <a:latin typeface="Cambria Math"/>
                        </a:rPr>
                        <m:t>.</m:t>
                      </m:r>
                      <m:r>
                        <a:rPr lang="es-EC" i="1">
                          <a:latin typeface="Cambria Math"/>
                        </a:rPr>
                        <m:t>𝑚𝑚</m:t>
                      </m:r>
                      <m:r>
                        <a:rPr lang="es-EC" i="1">
                          <a:latin typeface="Cambria Math"/>
                        </a:rPr>
                        <m:t>=0,22345</m:t>
                      </m:r>
                      <m:r>
                        <a:rPr lang="es-EC" i="1">
                          <a:latin typeface="Cambria Math"/>
                        </a:rPr>
                        <m:t>𝑁𝑚</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539552" y="1772816"/>
                <a:ext cx="7992888" cy="711926"/>
              </a:xfrm>
              <a:prstGeom prst="rect">
                <a:avLst/>
              </a:prstGeom>
              <a:blipFill rotWithShape="1">
                <a:blip r:embed="rId2"/>
                <a:stretch>
                  <a:fillRect b="-5983"/>
                </a:stretch>
              </a:blipFill>
            </p:spPr>
            <p:txBody>
              <a:bodyPr/>
              <a:lstStyle/>
              <a:p>
                <a:r>
                  <a:rPr lang="es-EC">
                    <a:noFill/>
                  </a:rPr>
                  <a:t> </a:t>
                </a:r>
              </a:p>
            </p:txBody>
          </p:sp>
        </mc:Fallback>
      </mc:AlternateContent>
      <p:grpSp>
        <p:nvGrpSpPr>
          <p:cNvPr id="4" name="3 Grupo"/>
          <p:cNvGrpSpPr/>
          <p:nvPr/>
        </p:nvGrpSpPr>
        <p:grpSpPr>
          <a:xfrm>
            <a:off x="1032813" y="2636912"/>
            <a:ext cx="7139587" cy="3514508"/>
            <a:chOff x="1392853" y="2722804"/>
            <a:chExt cx="5363845" cy="2635250"/>
          </a:xfrm>
        </p:grpSpPr>
        <p:pic>
          <p:nvPicPr>
            <p:cNvPr id="13" name="12 Imagen"/>
            <p:cNvPicPr/>
            <p:nvPr/>
          </p:nvPicPr>
          <p:blipFill rotWithShape="1">
            <a:blip r:embed="rId3"/>
            <a:srcRect l="6468" t="11922" r="32627" b="34747"/>
            <a:stretch/>
          </p:blipFill>
          <p:spPr bwMode="auto">
            <a:xfrm>
              <a:off x="1403648" y="2722804"/>
              <a:ext cx="5353050" cy="2635250"/>
            </a:xfrm>
            <a:prstGeom prst="rect">
              <a:avLst/>
            </a:prstGeom>
            <a:ln>
              <a:noFill/>
            </a:ln>
            <a:extLst>
              <a:ext uri="{53640926-AAD7-44D8-BBD7-CCE9431645EC}">
                <a14:shadowObscured xmlns:a14="http://schemas.microsoft.com/office/drawing/2010/main"/>
              </a:ext>
            </a:extLst>
          </p:spPr>
        </p:pic>
        <p:sp>
          <p:nvSpPr>
            <p:cNvPr id="14" name="55 Rectángulo"/>
            <p:cNvSpPr/>
            <p:nvPr/>
          </p:nvSpPr>
          <p:spPr>
            <a:xfrm>
              <a:off x="1392853" y="4961812"/>
              <a:ext cx="5363845" cy="152400"/>
            </a:xfrm>
            <a:prstGeom prst="rect">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6" name="5 Rectángulo"/>
          <p:cNvSpPr/>
          <p:nvPr/>
        </p:nvSpPr>
        <p:spPr>
          <a:xfrm>
            <a:off x="1259632" y="6228020"/>
            <a:ext cx="6678488" cy="369332"/>
          </a:xfrm>
          <a:prstGeom prst="rect">
            <a:avLst/>
          </a:prstGeom>
        </p:spPr>
        <p:txBody>
          <a:bodyPr wrap="square">
            <a:spAutoFit/>
          </a:bodyPr>
          <a:lstStyle/>
          <a:p>
            <a:pPr algn="ctr"/>
            <a:r>
              <a:rPr lang="es-EC" b="1" dirty="0"/>
              <a:t>Catálogo de selección de </a:t>
            </a:r>
            <a:r>
              <a:rPr lang="es-EC" b="1" dirty="0" smtClean="0"/>
              <a:t>motores - </a:t>
            </a:r>
            <a:r>
              <a:rPr lang="es-EC" b="1" dirty="0" err="1" smtClean="0"/>
              <a:t>Minebea</a:t>
            </a:r>
            <a:r>
              <a:rPr lang="es-EC" b="1" dirty="0" smtClean="0"/>
              <a:t> Co.</a:t>
            </a:r>
            <a:endParaRPr lang="es-EC" b="1" dirty="0"/>
          </a:p>
        </p:txBody>
      </p:sp>
    </p:spTree>
    <p:extLst>
      <p:ext uri="{BB962C8B-B14F-4D97-AF65-F5344CB8AC3E}">
        <p14:creationId xmlns:p14="http://schemas.microsoft.com/office/powerpoint/2010/main" val="30468364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39552" y="116632"/>
            <a:ext cx="8229600"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SELECCIÓN DE MOTORES</a:t>
            </a:r>
            <a:br>
              <a:rPr lang="es-EC" sz="4800" dirty="0" smtClean="0"/>
            </a:br>
            <a:r>
              <a:rPr lang="es-EC" sz="3200" dirty="0" smtClean="0"/>
              <a:t>MOTOR </a:t>
            </a:r>
            <a:r>
              <a:rPr lang="es-EC" sz="3200" dirty="0"/>
              <a:t>EJE </a:t>
            </a:r>
            <a:r>
              <a:rPr lang="es-EC" sz="3200" dirty="0" smtClean="0"/>
              <a:t>Z</a:t>
            </a:r>
            <a:endParaRPr lang="es-EC" sz="4800" dirty="0"/>
          </a:p>
        </p:txBody>
      </p:sp>
      <p:sp>
        <p:nvSpPr>
          <p:cNvPr id="5" name="Rectangle 1"/>
          <p:cNvSpPr>
            <a:spLocks noChangeArrowheads="1"/>
          </p:cNvSpPr>
          <p:nvPr/>
        </p:nvSpPr>
        <p:spPr bwMode="auto">
          <a:xfrm>
            <a:off x="936104" y="1794302"/>
            <a:ext cx="62281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lang="es-EC" sz="1600" dirty="0" smtClean="0">
                <a:ea typeface="Times New Roman" pitchFamily="18" charset="0"/>
                <a:cs typeface="Arial" pitchFamily="34" charset="0"/>
              </a:rPr>
              <a:t>S</a:t>
            </a:r>
            <a:r>
              <a:rPr kumimoji="0" lang="es-EC" sz="1600" b="0" i="0" u="none" strike="noStrike" cap="none" normalizeH="0" baseline="0" dirty="0" smtClean="0">
                <a:ln>
                  <a:noFill/>
                </a:ln>
                <a:solidFill>
                  <a:schemeClr val="tx1"/>
                </a:solidFill>
                <a:effectLst/>
                <a:ea typeface="Times New Roman" pitchFamily="18" charset="0"/>
                <a:cs typeface="Arial" pitchFamily="34" charset="0"/>
              </a:rPr>
              <a:t>e obtuvo el torque para el motor del eje Z, el cual es de </a:t>
            </a:r>
            <a:r>
              <a:rPr kumimoji="0" lang="es-EC" sz="1600" b="0" i="1" u="none" strike="noStrike" cap="none" normalizeH="0" baseline="0" dirty="0" smtClean="0">
                <a:ln>
                  <a:noFill/>
                </a:ln>
                <a:solidFill>
                  <a:schemeClr val="tx1"/>
                </a:solidFill>
                <a:effectLst/>
                <a:ea typeface="Times New Roman" pitchFamily="18" charset="0"/>
                <a:cs typeface="Arial" pitchFamily="34" charset="0"/>
              </a:rPr>
              <a:t>28.42Nmm. </a:t>
            </a:r>
            <a:endParaRPr kumimoji="0" lang="es-EC" sz="1600" b="0" i="0" u="none" strike="noStrike" cap="none" normalizeH="0" baseline="0" dirty="0" smtClean="0">
              <a:ln>
                <a:noFill/>
              </a:ln>
              <a:solidFill>
                <a:schemeClr val="tx1"/>
              </a:solidFill>
              <a:effectLst/>
              <a:cs typeface="Arial" pitchFamily="34" charset="0"/>
            </a:endParaRPr>
          </a:p>
        </p:txBody>
      </p:sp>
      <p:grpSp>
        <p:nvGrpSpPr>
          <p:cNvPr id="8" name="7 Grupo"/>
          <p:cNvGrpSpPr/>
          <p:nvPr/>
        </p:nvGrpSpPr>
        <p:grpSpPr>
          <a:xfrm>
            <a:off x="971600" y="2276872"/>
            <a:ext cx="7028437" cy="3919790"/>
            <a:chOff x="1619672" y="2996952"/>
            <a:chExt cx="5374640" cy="2635250"/>
          </a:xfrm>
        </p:grpSpPr>
        <p:pic>
          <p:nvPicPr>
            <p:cNvPr id="10" name="9 Imagen"/>
            <p:cNvPicPr/>
            <p:nvPr/>
          </p:nvPicPr>
          <p:blipFill rotWithShape="1">
            <a:blip r:embed="rId2"/>
            <a:srcRect l="6468" t="11922" r="32627" b="34747"/>
            <a:stretch/>
          </p:blipFill>
          <p:spPr bwMode="auto">
            <a:xfrm>
              <a:off x="1619672" y="2996952"/>
              <a:ext cx="5353050" cy="2635250"/>
            </a:xfrm>
            <a:prstGeom prst="rect">
              <a:avLst/>
            </a:prstGeom>
            <a:ln>
              <a:noFill/>
            </a:ln>
            <a:extLst>
              <a:ext uri="{53640926-AAD7-44D8-BBD7-CCE9431645EC}">
                <a14:shadowObscured xmlns:a14="http://schemas.microsoft.com/office/drawing/2010/main"/>
              </a:ext>
            </a:extLst>
          </p:spPr>
        </p:pic>
        <p:sp>
          <p:nvSpPr>
            <p:cNvPr id="11" name="48 Rectángulo"/>
            <p:cNvSpPr/>
            <p:nvPr/>
          </p:nvSpPr>
          <p:spPr>
            <a:xfrm>
              <a:off x="1630467" y="3755132"/>
              <a:ext cx="5363845" cy="118110"/>
            </a:xfrm>
            <a:prstGeom prst="rect">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50 Rectángulo"/>
            <p:cNvSpPr/>
            <p:nvPr/>
          </p:nvSpPr>
          <p:spPr>
            <a:xfrm>
              <a:off x="1619672" y="4498082"/>
              <a:ext cx="5363845" cy="118110"/>
            </a:xfrm>
            <a:prstGeom prst="rect">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15" name="14 Rectángulo"/>
          <p:cNvSpPr/>
          <p:nvPr/>
        </p:nvSpPr>
        <p:spPr>
          <a:xfrm>
            <a:off x="1187624" y="6228020"/>
            <a:ext cx="6678488" cy="369332"/>
          </a:xfrm>
          <a:prstGeom prst="rect">
            <a:avLst/>
          </a:prstGeom>
        </p:spPr>
        <p:txBody>
          <a:bodyPr wrap="square">
            <a:spAutoFit/>
          </a:bodyPr>
          <a:lstStyle/>
          <a:p>
            <a:pPr algn="ctr"/>
            <a:r>
              <a:rPr lang="es-EC" b="1" dirty="0"/>
              <a:t>Catálogo de selección de </a:t>
            </a:r>
            <a:r>
              <a:rPr lang="es-EC" b="1" dirty="0" smtClean="0"/>
              <a:t>motores - </a:t>
            </a:r>
            <a:r>
              <a:rPr lang="es-EC" b="1" dirty="0" err="1" smtClean="0"/>
              <a:t>Minebea</a:t>
            </a:r>
            <a:r>
              <a:rPr lang="es-EC" b="1" dirty="0" smtClean="0"/>
              <a:t> Co.</a:t>
            </a:r>
            <a:endParaRPr lang="es-EC" b="1" dirty="0"/>
          </a:p>
        </p:txBody>
      </p:sp>
    </p:spTree>
    <p:extLst>
      <p:ext uri="{BB962C8B-B14F-4D97-AF65-F5344CB8AC3E}">
        <p14:creationId xmlns:p14="http://schemas.microsoft.com/office/powerpoint/2010/main" val="33166722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39552" y="116632"/>
            <a:ext cx="8229600"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SELECCIÓN DE MOTORES</a:t>
            </a:r>
            <a:br>
              <a:rPr lang="es-EC" sz="4800" dirty="0" smtClean="0"/>
            </a:br>
            <a:r>
              <a:rPr lang="es-EC" sz="3200" dirty="0" smtClean="0"/>
              <a:t>MOTOR </a:t>
            </a:r>
            <a:r>
              <a:rPr lang="es-EC" sz="3200" dirty="0"/>
              <a:t>EJE B</a:t>
            </a:r>
            <a:endParaRPr lang="es-EC" sz="4800" dirty="0"/>
          </a:p>
        </p:txBody>
      </p:sp>
      <p:sp>
        <p:nvSpPr>
          <p:cNvPr id="5" name="Rectangle 1"/>
          <p:cNvSpPr>
            <a:spLocks noChangeArrowheads="1"/>
          </p:cNvSpPr>
          <p:nvPr/>
        </p:nvSpPr>
        <p:spPr bwMode="auto">
          <a:xfrm>
            <a:off x="683568" y="1866310"/>
            <a:ext cx="62281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lang="es-EC" sz="1600" dirty="0" smtClean="0">
                <a:ea typeface="Times New Roman" pitchFamily="18" charset="0"/>
                <a:cs typeface="Arial" pitchFamily="34" charset="0"/>
              </a:rPr>
              <a:t>S</a:t>
            </a:r>
            <a:r>
              <a:rPr kumimoji="0" lang="es-EC" sz="1600" b="0" i="0" u="none" strike="noStrike" cap="none" normalizeH="0" baseline="0" dirty="0" smtClean="0">
                <a:ln>
                  <a:noFill/>
                </a:ln>
                <a:solidFill>
                  <a:schemeClr val="tx1"/>
                </a:solidFill>
                <a:effectLst/>
                <a:ea typeface="Times New Roman" pitchFamily="18" charset="0"/>
                <a:cs typeface="Arial" pitchFamily="34" charset="0"/>
              </a:rPr>
              <a:t>e obtuvo el torque para el motor del eje Z, el cual es de </a:t>
            </a:r>
            <a:r>
              <a:rPr kumimoji="0" lang="es-EC" sz="1600" b="0" i="1" u="none" strike="noStrike" cap="none" normalizeH="0" baseline="0" dirty="0" smtClean="0">
                <a:ln>
                  <a:noFill/>
                </a:ln>
                <a:solidFill>
                  <a:schemeClr val="tx1"/>
                </a:solidFill>
                <a:effectLst/>
                <a:ea typeface="Times New Roman" pitchFamily="18" charset="0"/>
                <a:cs typeface="Arial" pitchFamily="34" charset="0"/>
              </a:rPr>
              <a:t>28.42Nmm. </a:t>
            </a:r>
            <a:endParaRPr kumimoji="0" lang="es-EC" sz="1600" b="0" i="0" u="none" strike="noStrike" cap="none" normalizeH="0" baseline="0" dirty="0" smtClean="0">
              <a:ln>
                <a:noFill/>
              </a:ln>
              <a:solidFill>
                <a:schemeClr val="tx1"/>
              </a:solidFill>
              <a:effectLst/>
              <a:cs typeface="Arial" pitchFamily="34" charset="0"/>
            </a:endParaRPr>
          </a:p>
        </p:txBody>
      </p:sp>
      <p:pic>
        <p:nvPicPr>
          <p:cNvPr id="9" name="8 Imagen" descr="Turnigy™ MG959 V2 Alloy DG/MG Servo 30kg / 0.15sec / 78g"/>
          <p:cNvPicPr/>
          <p:nvPr/>
        </p:nvPicPr>
        <p:blipFill rotWithShape="1">
          <a:blip r:embed="rId2">
            <a:extLst>
              <a:ext uri="{28A0092B-C50C-407E-A947-70E740481C1C}">
                <a14:useLocalDpi xmlns:a14="http://schemas.microsoft.com/office/drawing/2010/main" val="0"/>
              </a:ext>
            </a:extLst>
          </a:blip>
          <a:srcRect l="18054" t="3865" r="16637" b="2174"/>
          <a:stretch/>
        </p:blipFill>
        <p:spPr bwMode="auto">
          <a:xfrm>
            <a:off x="467544" y="2544155"/>
            <a:ext cx="2592288" cy="2685045"/>
          </a:xfrm>
          <a:prstGeom prst="rect">
            <a:avLst/>
          </a:prstGeom>
          <a:noFill/>
          <a:ln>
            <a:noFill/>
          </a:ln>
          <a:extLst>
            <a:ext uri="{53640926-AAD7-44D8-BBD7-CCE9431645EC}">
              <a14:shadowObscured xmlns:a14="http://schemas.microsoft.com/office/drawing/2010/main"/>
            </a:ext>
          </a:extLst>
        </p:spPr>
      </p:pic>
      <p:sp>
        <p:nvSpPr>
          <p:cNvPr id="13" name="Cuadro de texto 2"/>
          <p:cNvSpPr txBox="1">
            <a:spLocks noChangeArrowheads="1"/>
          </p:cNvSpPr>
          <p:nvPr/>
        </p:nvSpPr>
        <p:spPr bwMode="auto">
          <a:xfrm>
            <a:off x="3456384" y="2484185"/>
            <a:ext cx="5364088" cy="346509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50000"/>
              </a:lnSpc>
              <a:spcAft>
                <a:spcPts val="0"/>
              </a:spcAft>
            </a:pPr>
            <a:r>
              <a:rPr lang="es-EC" b="1" dirty="0">
                <a:solidFill>
                  <a:srgbClr val="000000"/>
                </a:solidFill>
                <a:effectLst/>
                <a:ea typeface="Times New Roman"/>
              </a:rPr>
              <a:t>Voltaje de operación: </a:t>
            </a:r>
            <a:r>
              <a:rPr lang="es-EC" b="0" dirty="0">
                <a:solidFill>
                  <a:srgbClr val="000000"/>
                </a:solidFill>
                <a:effectLst/>
                <a:ea typeface="Times New Roman"/>
              </a:rPr>
              <a:t>4.8v~6v</a:t>
            </a:r>
            <a:r>
              <a:rPr lang="es-EC" b="1" dirty="0">
                <a:solidFill>
                  <a:srgbClr val="000000"/>
                </a:solidFill>
                <a:effectLst/>
                <a:ea typeface="Times New Roman"/>
              </a:rPr>
              <a:t/>
            </a:r>
            <a:br>
              <a:rPr lang="es-EC" b="1" dirty="0">
                <a:solidFill>
                  <a:srgbClr val="000000"/>
                </a:solidFill>
                <a:effectLst/>
                <a:ea typeface="Times New Roman"/>
              </a:rPr>
            </a:br>
            <a:r>
              <a:rPr lang="es-EC" b="1" dirty="0">
                <a:solidFill>
                  <a:srgbClr val="000000"/>
                </a:solidFill>
                <a:effectLst/>
                <a:ea typeface="Times New Roman"/>
              </a:rPr>
              <a:t>Velocidad de operación (4.8v): </a:t>
            </a:r>
            <a:r>
              <a:rPr lang="es-EC" b="0" dirty="0">
                <a:solidFill>
                  <a:srgbClr val="000000"/>
                </a:solidFill>
                <a:effectLst/>
                <a:ea typeface="Times New Roman"/>
              </a:rPr>
              <a:t>0.17sec / 60 grados</a:t>
            </a:r>
            <a:r>
              <a:rPr lang="es-EC" b="1" dirty="0">
                <a:solidFill>
                  <a:srgbClr val="000000"/>
                </a:solidFill>
                <a:effectLst/>
                <a:ea typeface="Times New Roman"/>
              </a:rPr>
              <a:t/>
            </a:r>
            <a:br>
              <a:rPr lang="es-EC" b="1" dirty="0">
                <a:solidFill>
                  <a:srgbClr val="000000"/>
                </a:solidFill>
                <a:effectLst/>
                <a:ea typeface="Times New Roman"/>
              </a:rPr>
            </a:br>
            <a:r>
              <a:rPr lang="es-EC" b="1" dirty="0">
                <a:solidFill>
                  <a:srgbClr val="000000"/>
                </a:solidFill>
                <a:effectLst/>
                <a:ea typeface="Times New Roman"/>
              </a:rPr>
              <a:t>Velocidad de operación (6.0v): </a:t>
            </a:r>
            <a:r>
              <a:rPr lang="es-EC" b="0" dirty="0">
                <a:solidFill>
                  <a:srgbClr val="000000"/>
                </a:solidFill>
                <a:effectLst/>
                <a:ea typeface="Times New Roman"/>
              </a:rPr>
              <a:t>0.15sec / 60 grados</a:t>
            </a:r>
            <a:r>
              <a:rPr lang="es-EC" b="1" dirty="0">
                <a:solidFill>
                  <a:srgbClr val="000000"/>
                </a:solidFill>
                <a:effectLst/>
                <a:ea typeface="Times New Roman"/>
              </a:rPr>
              <a:t/>
            </a:r>
            <a:br>
              <a:rPr lang="es-EC" b="1" dirty="0">
                <a:solidFill>
                  <a:srgbClr val="000000"/>
                </a:solidFill>
                <a:effectLst/>
                <a:ea typeface="Times New Roman"/>
              </a:rPr>
            </a:br>
            <a:r>
              <a:rPr lang="es-EC" b="1" dirty="0">
                <a:solidFill>
                  <a:srgbClr val="000000"/>
                </a:solidFill>
                <a:effectLst/>
                <a:ea typeface="Times New Roman"/>
              </a:rPr>
              <a:t>Stall torque @ 4.8V: </a:t>
            </a:r>
            <a:r>
              <a:rPr lang="es-EC" b="0" dirty="0">
                <a:solidFill>
                  <a:srgbClr val="000000"/>
                </a:solidFill>
                <a:effectLst/>
                <a:ea typeface="Times New Roman"/>
              </a:rPr>
              <a:t>25.0 kg.cm</a:t>
            </a:r>
            <a:r>
              <a:rPr lang="es-EC" b="1" dirty="0">
                <a:solidFill>
                  <a:srgbClr val="000000"/>
                </a:solidFill>
                <a:effectLst/>
                <a:ea typeface="Times New Roman"/>
              </a:rPr>
              <a:t/>
            </a:r>
            <a:br>
              <a:rPr lang="es-EC" b="1" dirty="0">
                <a:solidFill>
                  <a:srgbClr val="000000"/>
                </a:solidFill>
                <a:effectLst/>
                <a:ea typeface="Times New Roman"/>
              </a:rPr>
            </a:br>
            <a:r>
              <a:rPr lang="es-EC" b="1" dirty="0">
                <a:solidFill>
                  <a:srgbClr val="000000"/>
                </a:solidFill>
                <a:effectLst/>
                <a:ea typeface="Times New Roman"/>
              </a:rPr>
              <a:t>Stall torque @ 6.0V: </a:t>
            </a:r>
            <a:r>
              <a:rPr lang="es-EC" b="0" dirty="0">
                <a:solidFill>
                  <a:srgbClr val="000000"/>
                </a:solidFill>
                <a:effectLst/>
                <a:ea typeface="Times New Roman"/>
              </a:rPr>
              <a:t>30.0 kg.cm</a:t>
            </a:r>
            <a:endParaRPr lang="es-EC" dirty="0">
              <a:effectLst/>
              <a:ea typeface="Times New Roman"/>
            </a:endParaRPr>
          </a:p>
          <a:p>
            <a:pPr>
              <a:lnSpc>
                <a:spcPct val="150000"/>
              </a:lnSpc>
              <a:spcAft>
                <a:spcPts val="0"/>
              </a:spcAft>
            </a:pPr>
            <a:r>
              <a:rPr lang="es-EC" b="1" dirty="0">
                <a:solidFill>
                  <a:srgbClr val="000000"/>
                </a:solidFill>
                <a:effectLst/>
                <a:ea typeface="Times New Roman"/>
              </a:rPr>
              <a:t>Material: </a:t>
            </a:r>
            <a:r>
              <a:rPr lang="es-EC" b="0" dirty="0">
                <a:solidFill>
                  <a:srgbClr val="000000"/>
                </a:solidFill>
                <a:effectLst/>
                <a:ea typeface="Times New Roman"/>
              </a:rPr>
              <a:t>Aluminio</a:t>
            </a:r>
            <a:endParaRPr lang="es-EC" dirty="0">
              <a:effectLst/>
              <a:ea typeface="Times New Roman"/>
            </a:endParaRPr>
          </a:p>
          <a:p>
            <a:pPr>
              <a:lnSpc>
                <a:spcPct val="150000"/>
              </a:lnSpc>
              <a:spcAft>
                <a:spcPts val="0"/>
              </a:spcAft>
            </a:pPr>
            <a:r>
              <a:rPr lang="es-EC" b="1" dirty="0">
                <a:solidFill>
                  <a:srgbClr val="000000"/>
                </a:solidFill>
                <a:effectLst/>
                <a:ea typeface="Times New Roman"/>
              </a:rPr>
              <a:t>Tipo de engranes: </a:t>
            </a:r>
            <a:r>
              <a:rPr lang="es-EC" b="0" dirty="0">
                <a:solidFill>
                  <a:srgbClr val="000000"/>
                </a:solidFill>
                <a:effectLst/>
                <a:ea typeface="Times New Roman"/>
              </a:rPr>
              <a:t>Todos de metal</a:t>
            </a:r>
            <a:endParaRPr lang="es-EC" dirty="0">
              <a:effectLst/>
              <a:ea typeface="Times New Roman"/>
            </a:endParaRPr>
          </a:p>
          <a:p>
            <a:pPr>
              <a:lnSpc>
                <a:spcPct val="150000"/>
              </a:lnSpc>
              <a:spcAft>
                <a:spcPts val="0"/>
              </a:spcAft>
            </a:pPr>
            <a:r>
              <a:rPr lang="es-EC" b="1" dirty="0">
                <a:solidFill>
                  <a:srgbClr val="000000"/>
                </a:solidFill>
                <a:effectLst/>
                <a:ea typeface="Times New Roman"/>
              </a:rPr>
              <a:t>Peso: </a:t>
            </a:r>
            <a:r>
              <a:rPr lang="es-EC" b="0" dirty="0">
                <a:solidFill>
                  <a:srgbClr val="000000"/>
                </a:solidFill>
                <a:effectLst/>
                <a:ea typeface="Times New Roman"/>
              </a:rPr>
              <a:t>78 g</a:t>
            </a:r>
            <a:endParaRPr lang="es-EC" dirty="0">
              <a:effectLst/>
              <a:ea typeface="Times New Roman"/>
            </a:endParaRPr>
          </a:p>
        </p:txBody>
      </p:sp>
      <p:sp>
        <p:nvSpPr>
          <p:cNvPr id="2" name="1 Rectángulo"/>
          <p:cNvSpPr/>
          <p:nvPr/>
        </p:nvSpPr>
        <p:spPr>
          <a:xfrm>
            <a:off x="395536" y="5373216"/>
            <a:ext cx="2703484" cy="584775"/>
          </a:xfrm>
          <a:prstGeom prst="rect">
            <a:avLst/>
          </a:prstGeom>
        </p:spPr>
        <p:txBody>
          <a:bodyPr wrap="square">
            <a:spAutoFit/>
          </a:bodyPr>
          <a:lstStyle/>
          <a:p>
            <a:pPr algn="ctr"/>
            <a:r>
              <a:rPr lang="es-EC" sz="1600" b="1" dirty="0"/>
              <a:t>Servomotor Turnigy Modelo </a:t>
            </a:r>
            <a:r>
              <a:rPr lang="es-EC" sz="1600" b="1" dirty="0" smtClean="0"/>
              <a:t>Mg959</a:t>
            </a:r>
            <a:endParaRPr lang="es-EC" sz="1600" b="1" dirty="0"/>
          </a:p>
        </p:txBody>
      </p:sp>
    </p:spTree>
    <p:extLst>
      <p:ext uri="{BB962C8B-B14F-4D97-AF65-F5344CB8AC3E}">
        <p14:creationId xmlns:p14="http://schemas.microsoft.com/office/powerpoint/2010/main" val="17820621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46856" y="404664"/>
            <a:ext cx="8229600" cy="1440160"/>
          </a:xfrm>
          <a:prstGeom prst="rect">
            <a:avLst/>
          </a:prstGeom>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SELECCIÓN </a:t>
            </a:r>
            <a:r>
              <a:rPr lang="es-EC" sz="4800" dirty="0"/>
              <a:t>DE DRIVERS DE MOTORES A PASO</a:t>
            </a:r>
          </a:p>
        </p:txBody>
      </p:sp>
      <p:pic>
        <p:nvPicPr>
          <p:cNvPr id="7" name="6 Imagen" descr="https://a.pololu-files.com/picture/0J4578.1200.jpg?c171a8f68733c1b8c094925e676964d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132856"/>
            <a:ext cx="2952328" cy="2808312"/>
          </a:xfrm>
          <a:prstGeom prst="rect">
            <a:avLst/>
          </a:prstGeom>
          <a:noFill/>
          <a:ln>
            <a:noFill/>
          </a:ln>
        </p:spPr>
      </p:pic>
      <p:sp>
        <p:nvSpPr>
          <p:cNvPr id="4" name="3 Rectángulo"/>
          <p:cNvSpPr/>
          <p:nvPr/>
        </p:nvSpPr>
        <p:spPr>
          <a:xfrm>
            <a:off x="581979" y="4941168"/>
            <a:ext cx="3014543" cy="369332"/>
          </a:xfrm>
          <a:prstGeom prst="rect">
            <a:avLst/>
          </a:prstGeom>
        </p:spPr>
        <p:txBody>
          <a:bodyPr wrap="none">
            <a:spAutoFit/>
          </a:bodyPr>
          <a:lstStyle/>
          <a:p>
            <a:r>
              <a:rPr lang="es-EC" b="1" dirty="0"/>
              <a:t>Driver motor a paso A4988</a:t>
            </a:r>
          </a:p>
        </p:txBody>
      </p:sp>
      <mc:AlternateContent xmlns:mc="http://schemas.openxmlformats.org/markup-compatibility/2006" xmlns:a14="http://schemas.microsoft.com/office/drawing/2010/main">
        <mc:Choice Requires="a14">
          <p:graphicFrame>
            <p:nvGraphicFramePr>
              <p:cNvPr id="8" name="7 Tabla"/>
              <p:cNvGraphicFramePr>
                <a:graphicFrameLocks noGrp="1"/>
              </p:cNvGraphicFramePr>
              <p:nvPr>
                <p:extLst>
                  <p:ext uri="{D42A27DB-BD31-4B8C-83A1-F6EECF244321}">
                    <p14:modId xmlns:p14="http://schemas.microsoft.com/office/powerpoint/2010/main" val="2537831789"/>
                  </p:ext>
                </p:extLst>
              </p:nvPr>
            </p:nvGraphicFramePr>
            <p:xfrm>
              <a:off x="5004048" y="2636911"/>
              <a:ext cx="3096344" cy="2222957"/>
            </p:xfrm>
            <a:graphic>
              <a:graphicData uri="http://schemas.openxmlformats.org/drawingml/2006/table">
                <a:tbl>
                  <a:tblPr firstRow="1" firstCol="1" bandRow="1">
                    <a:tableStyleId>{5C22544A-7EE6-4342-B048-85BDC9FD1C3A}</a:tableStyleId>
                  </a:tblPr>
                  <a:tblGrid>
                    <a:gridCol w="1548172"/>
                    <a:gridCol w="1548172"/>
                  </a:tblGrid>
                  <a:tr h="491301">
                    <a:tc>
                      <a:txBody>
                        <a:bodyPr/>
                        <a:lstStyle/>
                        <a:p>
                          <a:pPr algn="ctr">
                            <a:lnSpc>
                              <a:spcPct val="115000"/>
                            </a:lnSpc>
                            <a:spcAft>
                              <a:spcPts val="0"/>
                            </a:spcAft>
                          </a:pPr>
                          <a:r>
                            <a:rPr lang="es-EC" sz="2000" dirty="0">
                              <a:effectLst/>
                              <a:latin typeface="Cambria Math" pitchFamily="18" charset="0"/>
                              <a:ea typeface="Cambria Math" pitchFamily="18" charset="0"/>
                            </a:rPr>
                            <a:t>EJE</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itchFamily="18" charset="0"/>
                                    <a:ea typeface="Cambria Math" pitchFamily="18" charset="0"/>
                                  </a:rPr>
                                  <m:t>[</m:t>
                                </m:r>
                                <m:r>
                                  <a:rPr lang="es-EC" sz="2000">
                                    <a:effectLst/>
                                    <a:latin typeface="Cambria Math" pitchFamily="18" charset="0"/>
                                    <a:ea typeface="Cambria Math" pitchFamily="18" charset="0"/>
                                  </a:rPr>
                                  <m:t>𝑨</m:t>
                                </m:r>
                                <m:r>
                                  <a:rPr lang="es-EC" sz="2000">
                                    <a:effectLst/>
                                    <a:latin typeface="Cambria Math" pitchFamily="18" charset="0"/>
                                    <a:ea typeface="Cambria Math" pitchFamily="18" charset="0"/>
                                  </a:rPr>
                                  <m:t>]</m:t>
                                </m:r>
                              </m:oMath>
                            </m:oMathPara>
                          </a14:m>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43291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itchFamily="18" charset="0"/>
                                    <a:ea typeface="Cambria Math" pitchFamily="18" charset="0"/>
                                  </a:rPr>
                                  <m:t>𝐌𝐨𝐭𝐨𝐫</m:t>
                                </m:r>
                                <m:r>
                                  <a:rPr lang="es-EC" sz="2000">
                                    <a:effectLst/>
                                    <a:latin typeface="Cambria Math" pitchFamily="18" charset="0"/>
                                    <a:ea typeface="Cambria Math" pitchFamily="18" charset="0"/>
                                  </a:rPr>
                                  <m:t> </m:t>
                                </m:r>
                                <m:r>
                                  <a:rPr lang="es-EC" sz="2000">
                                    <a:effectLst/>
                                    <a:latin typeface="Cambria Math" pitchFamily="18" charset="0"/>
                                    <a:ea typeface="Cambria Math" pitchFamily="18" charset="0"/>
                                  </a:rPr>
                                  <m:t>𝐗</m:t>
                                </m:r>
                              </m:oMath>
                            </m:oMathPara>
                          </a14:m>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1.2 </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43291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itchFamily="18" charset="0"/>
                                    <a:ea typeface="Cambria Math" pitchFamily="18" charset="0"/>
                                  </a:rPr>
                                  <m:t>𝐌𝐨𝐭𝐨𝐫</m:t>
                                </m:r>
                                <m:r>
                                  <a:rPr lang="es-EC" sz="2000">
                                    <a:effectLst/>
                                    <a:latin typeface="Cambria Math" pitchFamily="18" charset="0"/>
                                    <a:ea typeface="Cambria Math" pitchFamily="18" charset="0"/>
                                  </a:rPr>
                                  <m:t> </m:t>
                                </m:r>
                                <m:r>
                                  <a:rPr lang="es-EC" sz="2000">
                                    <a:effectLst/>
                                    <a:latin typeface="Cambria Math" pitchFamily="18" charset="0"/>
                                    <a:ea typeface="Cambria Math" pitchFamily="18" charset="0"/>
                                  </a:rPr>
                                  <m:t>𝐘𝟏</m:t>
                                </m:r>
                              </m:oMath>
                            </m:oMathPara>
                          </a14:m>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1.2 </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43291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itchFamily="18" charset="0"/>
                                    <a:ea typeface="Cambria Math" pitchFamily="18" charset="0"/>
                                  </a:rPr>
                                  <m:t>𝐌𝐨𝐭𝐨𝐫</m:t>
                                </m:r>
                                <m:r>
                                  <a:rPr lang="es-EC" sz="2000">
                                    <a:effectLst/>
                                    <a:latin typeface="Cambria Math" pitchFamily="18" charset="0"/>
                                    <a:ea typeface="Cambria Math" pitchFamily="18" charset="0"/>
                                  </a:rPr>
                                  <m:t> </m:t>
                                </m:r>
                                <m:r>
                                  <a:rPr lang="es-EC" sz="2000">
                                    <a:effectLst/>
                                    <a:latin typeface="Cambria Math" pitchFamily="18" charset="0"/>
                                    <a:ea typeface="Cambria Math" pitchFamily="18" charset="0"/>
                                  </a:rPr>
                                  <m:t>𝐘𝟐</m:t>
                                </m:r>
                              </m:oMath>
                            </m:oMathPara>
                          </a14:m>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1.2 </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432914">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itchFamily="18" charset="0"/>
                                    <a:ea typeface="Cambria Math" pitchFamily="18" charset="0"/>
                                  </a:rPr>
                                  <m:t>𝐌𝐨𝐭𝐨𝐫</m:t>
                                </m:r>
                                <m:r>
                                  <a:rPr lang="es-EC" sz="2000">
                                    <a:effectLst/>
                                    <a:latin typeface="Cambria Math" pitchFamily="18" charset="0"/>
                                    <a:ea typeface="Cambria Math" pitchFamily="18" charset="0"/>
                                  </a:rPr>
                                  <m:t> </m:t>
                                </m:r>
                                <m:r>
                                  <a:rPr lang="es-EC" sz="2000">
                                    <a:effectLst/>
                                    <a:latin typeface="Cambria Math" pitchFamily="18" charset="0"/>
                                    <a:ea typeface="Cambria Math" pitchFamily="18" charset="0"/>
                                  </a:rPr>
                                  <m:t>𝐙</m:t>
                                </m:r>
                              </m:oMath>
                            </m:oMathPara>
                          </a14:m>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1.2 </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mc:Choice>
        <mc:Fallback xmlns="">
          <p:graphicFrame>
            <p:nvGraphicFramePr>
              <p:cNvPr id="8" name="7 Tabla"/>
              <p:cNvGraphicFramePr>
                <a:graphicFrameLocks noGrp="1"/>
              </p:cNvGraphicFramePr>
              <p:nvPr>
                <p:extLst>
                  <p:ext uri="{D42A27DB-BD31-4B8C-83A1-F6EECF244321}">
                    <p14:modId xmlns:p14="http://schemas.microsoft.com/office/powerpoint/2010/main" val="2537831789"/>
                  </p:ext>
                </p:extLst>
              </p:nvPr>
            </p:nvGraphicFramePr>
            <p:xfrm>
              <a:off x="5004048" y="2636911"/>
              <a:ext cx="3096344" cy="2222957"/>
            </p:xfrm>
            <a:graphic>
              <a:graphicData uri="http://schemas.openxmlformats.org/drawingml/2006/table">
                <a:tbl>
                  <a:tblPr firstRow="1" firstCol="1" bandRow="1">
                    <a:tableStyleId>{5C22544A-7EE6-4342-B048-85BDC9FD1C3A}</a:tableStyleId>
                  </a:tblPr>
                  <a:tblGrid>
                    <a:gridCol w="1548172"/>
                    <a:gridCol w="1548172"/>
                  </a:tblGrid>
                  <a:tr h="491301">
                    <a:tc>
                      <a:txBody>
                        <a:bodyPr/>
                        <a:lstStyle/>
                        <a:p>
                          <a:pPr algn="ctr">
                            <a:lnSpc>
                              <a:spcPct val="115000"/>
                            </a:lnSpc>
                            <a:spcAft>
                              <a:spcPts val="0"/>
                            </a:spcAft>
                          </a:pPr>
                          <a:r>
                            <a:rPr lang="es-EC" sz="2000" dirty="0">
                              <a:effectLst/>
                              <a:latin typeface="Cambria Math" pitchFamily="18" charset="0"/>
                              <a:ea typeface="Cambria Math" pitchFamily="18" charset="0"/>
                            </a:rPr>
                            <a:t>EJE</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endParaRPr lang="es-EC"/>
                        </a:p>
                      </a:txBody>
                      <a:tcPr marL="68580" marR="68580" marT="0" marB="0">
                        <a:blipFill rotWithShape="1">
                          <a:blip r:embed="rId3"/>
                          <a:stretch>
                            <a:fillRect l="-100394" t="-13750" b="-363750"/>
                          </a:stretch>
                        </a:blipFill>
                      </a:tcPr>
                    </a:tc>
                  </a:tr>
                  <a:tr h="432914">
                    <a:tc>
                      <a:txBody>
                        <a:bodyPr/>
                        <a:lstStyle/>
                        <a:p>
                          <a:endParaRPr lang="es-EC"/>
                        </a:p>
                      </a:txBody>
                      <a:tcPr marL="68580" marR="68580" marT="0" marB="0">
                        <a:blipFill rotWithShape="1">
                          <a:blip r:embed="rId3"/>
                          <a:stretch>
                            <a:fillRect l="-394" t="-128169" r="-100000" b="-309859"/>
                          </a:stretch>
                        </a:blipFill>
                      </a:tcPr>
                    </a:tc>
                    <a:tc>
                      <a:txBody>
                        <a:bodyPr/>
                        <a:lstStyle/>
                        <a:p>
                          <a:pPr algn="ctr">
                            <a:lnSpc>
                              <a:spcPct val="115000"/>
                            </a:lnSpc>
                            <a:spcAft>
                              <a:spcPts val="0"/>
                            </a:spcAft>
                          </a:pPr>
                          <a:r>
                            <a:rPr lang="es-EC" sz="2000" dirty="0">
                              <a:effectLst/>
                              <a:latin typeface="Cambria Math" pitchFamily="18" charset="0"/>
                              <a:ea typeface="Cambria Math" pitchFamily="18" charset="0"/>
                            </a:rPr>
                            <a:t>1.2 </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432914">
                    <a:tc>
                      <a:txBody>
                        <a:bodyPr/>
                        <a:lstStyle/>
                        <a:p>
                          <a:endParaRPr lang="es-EC"/>
                        </a:p>
                      </a:txBody>
                      <a:tcPr marL="68580" marR="68580" marT="0" marB="0">
                        <a:blipFill rotWithShape="1">
                          <a:blip r:embed="rId3"/>
                          <a:stretch>
                            <a:fillRect l="-394" t="-228169" r="-100000" b="-209859"/>
                          </a:stretch>
                        </a:blipFill>
                      </a:tcPr>
                    </a:tc>
                    <a:tc>
                      <a:txBody>
                        <a:bodyPr/>
                        <a:lstStyle/>
                        <a:p>
                          <a:pPr algn="ctr">
                            <a:lnSpc>
                              <a:spcPct val="115000"/>
                            </a:lnSpc>
                            <a:spcAft>
                              <a:spcPts val="0"/>
                            </a:spcAft>
                          </a:pPr>
                          <a:r>
                            <a:rPr lang="es-EC" sz="2000" dirty="0">
                              <a:effectLst/>
                              <a:latin typeface="Cambria Math" pitchFamily="18" charset="0"/>
                              <a:ea typeface="Cambria Math" pitchFamily="18" charset="0"/>
                            </a:rPr>
                            <a:t>1.2 </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432914">
                    <a:tc>
                      <a:txBody>
                        <a:bodyPr/>
                        <a:lstStyle/>
                        <a:p>
                          <a:endParaRPr lang="es-EC"/>
                        </a:p>
                      </a:txBody>
                      <a:tcPr marL="68580" marR="68580" marT="0" marB="0">
                        <a:blipFill rotWithShape="1">
                          <a:blip r:embed="rId3"/>
                          <a:stretch>
                            <a:fillRect l="-394" t="-328169" r="-100000" b="-109859"/>
                          </a:stretch>
                        </a:blipFill>
                      </a:tcPr>
                    </a:tc>
                    <a:tc>
                      <a:txBody>
                        <a:bodyPr/>
                        <a:lstStyle/>
                        <a:p>
                          <a:pPr algn="ctr">
                            <a:lnSpc>
                              <a:spcPct val="115000"/>
                            </a:lnSpc>
                            <a:spcAft>
                              <a:spcPts val="0"/>
                            </a:spcAft>
                          </a:pPr>
                          <a:r>
                            <a:rPr lang="es-EC" sz="2000">
                              <a:effectLst/>
                              <a:latin typeface="Cambria Math" pitchFamily="18" charset="0"/>
                              <a:ea typeface="Cambria Math" pitchFamily="18" charset="0"/>
                            </a:rPr>
                            <a:t>1.2 </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432914">
                    <a:tc>
                      <a:txBody>
                        <a:bodyPr/>
                        <a:lstStyle/>
                        <a:p>
                          <a:endParaRPr lang="es-EC"/>
                        </a:p>
                      </a:txBody>
                      <a:tcPr marL="68580" marR="68580" marT="0" marB="0">
                        <a:blipFill rotWithShape="1">
                          <a:blip r:embed="rId3"/>
                          <a:stretch>
                            <a:fillRect l="-394" t="-428169" r="-100000" b="-9859"/>
                          </a:stretch>
                        </a:blipFill>
                      </a:tcPr>
                    </a:tc>
                    <a:tc>
                      <a:txBody>
                        <a:bodyPr/>
                        <a:lstStyle/>
                        <a:p>
                          <a:pPr algn="ctr">
                            <a:lnSpc>
                              <a:spcPct val="115000"/>
                            </a:lnSpc>
                            <a:spcAft>
                              <a:spcPts val="0"/>
                            </a:spcAft>
                          </a:pPr>
                          <a:r>
                            <a:rPr lang="es-EC" sz="2000" dirty="0">
                              <a:effectLst/>
                              <a:latin typeface="Cambria Math" pitchFamily="18" charset="0"/>
                              <a:ea typeface="Cambria Math" pitchFamily="18" charset="0"/>
                            </a:rPr>
                            <a:t>1.2 </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mc:Fallback>
      </mc:AlternateContent>
      <p:sp>
        <p:nvSpPr>
          <p:cNvPr id="10" name="9 Rectángulo"/>
          <p:cNvSpPr/>
          <p:nvPr/>
        </p:nvSpPr>
        <p:spPr>
          <a:xfrm>
            <a:off x="5148064" y="5003884"/>
            <a:ext cx="3009285" cy="369332"/>
          </a:xfrm>
          <a:prstGeom prst="rect">
            <a:avLst/>
          </a:prstGeom>
        </p:spPr>
        <p:txBody>
          <a:bodyPr wrap="none">
            <a:spAutoFit/>
          </a:bodyPr>
          <a:lstStyle/>
          <a:p>
            <a:r>
              <a:rPr lang="es-EC" b="1" dirty="0"/>
              <a:t>Corrientes Motores a paso</a:t>
            </a:r>
          </a:p>
        </p:txBody>
      </p:sp>
      <p:sp>
        <p:nvSpPr>
          <p:cNvPr id="14" name="13 Rectángulo"/>
          <p:cNvSpPr/>
          <p:nvPr/>
        </p:nvSpPr>
        <p:spPr>
          <a:xfrm>
            <a:off x="611560" y="5445224"/>
            <a:ext cx="4144938" cy="1015663"/>
          </a:xfrm>
          <a:prstGeom prst="rect">
            <a:avLst/>
          </a:prstGeom>
        </p:spPr>
        <p:txBody>
          <a:bodyPr wrap="square">
            <a:spAutoFit/>
          </a:bodyPr>
          <a:lstStyle/>
          <a:p>
            <a:pPr marL="342900" indent="-342900">
              <a:buFont typeface="Arial" pitchFamily="34" charset="0"/>
              <a:buChar char="•"/>
            </a:pPr>
            <a:r>
              <a:rPr lang="es-EC" sz="2000" dirty="0" smtClean="0">
                <a:latin typeface="Cambria Math" pitchFamily="18" charset="0"/>
                <a:ea typeface="Cambria Math" pitchFamily="18" charset="0"/>
              </a:rPr>
              <a:t>Voltaje de operación: 8 a35V</a:t>
            </a:r>
          </a:p>
          <a:p>
            <a:pPr marL="342900" indent="-342900">
              <a:buFont typeface="Arial" pitchFamily="34" charset="0"/>
              <a:buChar char="•"/>
            </a:pPr>
            <a:r>
              <a:rPr lang="es-EC" sz="2000" dirty="0" smtClean="0">
                <a:latin typeface="Cambria Math" pitchFamily="18" charset="0"/>
                <a:ea typeface="Cambria Math" pitchFamily="18" charset="0"/>
              </a:rPr>
              <a:t>Posee un regulador de corriente de hasta 2A</a:t>
            </a:r>
          </a:p>
        </p:txBody>
      </p:sp>
    </p:spTree>
    <p:extLst>
      <p:ext uri="{BB962C8B-B14F-4D97-AF65-F5344CB8AC3E}">
        <p14:creationId xmlns:p14="http://schemas.microsoft.com/office/powerpoint/2010/main" val="11030129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27384"/>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DIMENSIONAMIENTO </a:t>
            </a:r>
            <a:r>
              <a:rPr lang="es-EC" sz="4400" dirty="0"/>
              <a:t>DE </a:t>
            </a:r>
            <a:r>
              <a:rPr lang="es-EC" sz="4400" dirty="0" smtClean="0"/>
              <a:t>ELEMENTOS</a:t>
            </a:r>
          </a:p>
          <a:p>
            <a:pPr algn="ctr"/>
            <a:r>
              <a:rPr lang="es-EC" sz="3200" dirty="0" smtClean="0"/>
              <a:t>CONTROL </a:t>
            </a:r>
            <a:r>
              <a:rPr lang="es-EC" sz="3200" dirty="0"/>
              <a:t>LASER</a:t>
            </a:r>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431485" y="1844509"/>
            <a:ext cx="4284531" cy="3744732"/>
          </a:xfrm>
          <a:prstGeom prst="rect">
            <a:avLst/>
          </a:prstGeom>
          <a:noFill/>
          <a:ln>
            <a:noFill/>
          </a:ln>
        </p:spPr>
      </p:pic>
      <mc:AlternateContent xmlns:mc="http://schemas.openxmlformats.org/markup-compatibility/2006" xmlns:a14="http://schemas.microsoft.com/office/drawing/2010/main">
        <mc:Choice Requires="a14">
          <p:sp>
            <p:nvSpPr>
              <p:cNvPr id="5" name="4 Rectángulo"/>
              <p:cNvSpPr/>
              <p:nvPr/>
            </p:nvSpPr>
            <p:spPr>
              <a:xfrm>
                <a:off x="2267744" y="5781351"/>
                <a:ext cx="1388522" cy="523220"/>
              </a:xfrm>
              <a:prstGeom prst="rect">
                <a:avLst/>
              </a:prstGeom>
              <a:noFill/>
              <a:ln w="28575">
                <a:solidFill>
                  <a:schemeClr val="accent1"/>
                </a:solidFill>
              </a:ln>
            </p:spPr>
            <p:txBody>
              <a:bodyPr wrap="none">
                <a:spAutoFit/>
              </a:bodyPr>
              <a:lstStyle/>
              <a:p>
                <a:pPr>
                  <a:spcAft>
                    <a:spcPts val="1200"/>
                  </a:spcAft>
                </a:pPr>
                <a14:m>
                  <m:oMathPara xmlns:m="http://schemas.openxmlformats.org/officeDocument/2006/math">
                    <m:oMathParaPr>
                      <m:jc m:val="centerGroup"/>
                    </m:oMathParaPr>
                    <m:oMath xmlns:m="http://schemas.openxmlformats.org/officeDocument/2006/math">
                      <m:r>
                        <a:rPr lang="es-EC" i="1" smtClean="0">
                          <a:latin typeface="Cambria Math" pitchFamily="18" charset="0"/>
                          <a:ea typeface="Cambria Math" pitchFamily="18" charset="0"/>
                        </a:rPr>
                        <m:t>𝑅</m:t>
                      </m:r>
                      <m:r>
                        <a:rPr lang="es-EC" i="1" smtClean="0">
                          <a:latin typeface="Cambria Math" pitchFamily="18" charset="0"/>
                          <a:ea typeface="Cambria Math" pitchFamily="18" charset="0"/>
                        </a:rPr>
                        <m:t>1=22</m:t>
                      </m:r>
                      <m:r>
                        <a:rPr lang="es-EC" b="0" i="1" smtClean="0">
                          <a:latin typeface="Cambria Math"/>
                          <a:ea typeface="Cambria Math" pitchFamily="18" charset="0"/>
                        </a:rPr>
                        <m:t>𝐾</m:t>
                      </m:r>
                      <m:r>
                        <m:rPr>
                          <m:sty m:val="p"/>
                        </m:rPr>
                        <a:rPr lang="es-EC">
                          <a:latin typeface="Cambria Math" pitchFamily="18" charset="0"/>
                          <a:ea typeface="Cambria Math" pitchFamily="18" charset="0"/>
                        </a:rPr>
                        <m:t>Ω</m:t>
                      </m:r>
                    </m:oMath>
                  </m:oMathPara>
                </a14:m>
                <a:endParaRPr lang="es-EC" dirty="0">
                  <a:latin typeface="Cambria Math" pitchFamily="18" charset="0"/>
                  <a:ea typeface="Cambria Math" pitchFamily="18" charset="0"/>
                </a:endParaRPr>
              </a:p>
            </p:txBody>
          </p:sp>
        </mc:Choice>
        <mc:Fallback xmlns="">
          <p:sp>
            <p:nvSpPr>
              <p:cNvPr id="5" name="4 Rectángulo"/>
              <p:cNvSpPr>
                <a:spLocks noRot="1" noChangeAspect="1" noMove="1" noResize="1" noEditPoints="1" noAdjustHandles="1" noChangeArrowheads="1" noChangeShapeType="1" noTextEdit="1"/>
              </p:cNvSpPr>
              <p:nvPr/>
            </p:nvSpPr>
            <p:spPr>
              <a:xfrm>
                <a:off x="2267744" y="5781351"/>
                <a:ext cx="1388522" cy="523220"/>
              </a:xfrm>
              <a:prstGeom prst="rect">
                <a:avLst/>
              </a:prstGeom>
              <a:blipFill rotWithShape="1">
                <a:blip r:embed="rId3"/>
                <a:stretch>
                  <a:fillRect/>
                </a:stretch>
              </a:blipFill>
              <a:ln w="28575">
                <a:solidFill>
                  <a:schemeClr val="accent1"/>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5364088" y="1844824"/>
                <a:ext cx="2808312" cy="4651081"/>
              </a:xfrm>
              <a:prstGeom prst="rect">
                <a:avLst/>
              </a:prstGeom>
            </p:spPr>
            <p:txBody>
              <a:bodyPr wrap="square">
                <a:spAutoFit/>
              </a:bodyPr>
              <a:lstStyle/>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a:rPr>
                        <m:t>𝑅</m:t>
                      </m:r>
                      <m:r>
                        <a:rPr lang="es-EC" sz="2000" i="1">
                          <a:latin typeface="Cambria Math"/>
                        </a:rPr>
                        <m:t>1=</m:t>
                      </m:r>
                      <m:f>
                        <m:fPr>
                          <m:ctrlPr>
                            <a:rPr lang="es-EC" sz="2000" i="1">
                              <a:latin typeface="Cambria Math"/>
                            </a:rPr>
                          </m:ctrlPr>
                        </m:fPr>
                        <m:num>
                          <m:r>
                            <a:rPr lang="es-EC" sz="2000" i="1">
                              <a:latin typeface="Cambria Math"/>
                            </a:rPr>
                            <m:t>𝑉𝑏</m:t>
                          </m:r>
                          <m:r>
                            <a:rPr lang="es-EC" sz="2000" i="1">
                              <a:latin typeface="Cambria Math"/>
                            </a:rPr>
                            <m:t>−0.7</m:t>
                          </m:r>
                        </m:num>
                        <m:den>
                          <m:r>
                            <a:rPr lang="es-EC" sz="2000" i="1">
                              <a:latin typeface="Cambria Math"/>
                            </a:rPr>
                            <m:t>𝐼𝑏</m:t>
                          </m:r>
                        </m:den>
                      </m:f>
                    </m:oMath>
                  </m:oMathPara>
                </a14:m>
                <a:endParaRPr lang="es-EC" sz="2000" i="1" dirty="0" smtClean="0">
                  <a:latin typeface="Cambria Math" pitchFamily="18" charset="0"/>
                  <a:ea typeface="Cambria Math" pitchFamily="18" charset="0"/>
                </a:endParaRPr>
              </a:p>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𝑃</m:t>
                      </m:r>
                      <m:r>
                        <a:rPr lang="es-EC" sz="2000" i="1">
                          <a:latin typeface="Cambria Math" pitchFamily="18" charset="0"/>
                          <a:ea typeface="Cambria Math" pitchFamily="18" charset="0"/>
                        </a:rPr>
                        <m:t>=200</m:t>
                      </m:r>
                      <m:r>
                        <a:rPr lang="es-EC" sz="2000" i="1">
                          <a:latin typeface="Cambria Math" pitchFamily="18" charset="0"/>
                          <a:ea typeface="Cambria Math" pitchFamily="18" charset="0"/>
                        </a:rPr>
                        <m:t>𝑚𝑊</m:t>
                      </m:r>
                    </m:oMath>
                  </m:oMathPara>
                </a14:m>
                <a:endParaRPr lang="es-EC" sz="2000" dirty="0">
                  <a:latin typeface="Cambria Math" pitchFamily="18" charset="0"/>
                  <a:ea typeface="Cambria Math" pitchFamily="18" charset="0"/>
                </a:endParaRPr>
              </a:p>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𝛽</m:t>
                      </m:r>
                      <m:r>
                        <a:rPr lang="es-EC" sz="2000" i="1">
                          <a:latin typeface="Cambria Math" pitchFamily="18" charset="0"/>
                          <a:ea typeface="Cambria Math" pitchFamily="18" charset="0"/>
                        </a:rPr>
                        <m:t>=90</m:t>
                      </m:r>
                    </m:oMath>
                  </m:oMathPara>
                </a14:m>
                <a:endParaRPr lang="es-EC" sz="2000" dirty="0">
                  <a:latin typeface="Cambria Math" pitchFamily="18" charset="0"/>
                  <a:ea typeface="Cambria Math" pitchFamily="18" charset="0"/>
                </a:endParaRPr>
              </a:p>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𝑉𝑐</m:t>
                      </m:r>
                      <m:r>
                        <a:rPr lang="es-EC" sz="2000" i="1">
                          <a:latin typeface="Cambria Math" pitchFamily="18" charset="0"/>
                          <a:ea typeface="Cambria Math" pitchFamily="18" charset="0"/>
                        </a:rPr>
                        <m:t>=12 </m:t>
                      </m:r>
                      <m:r>
                        <a:rPr lang="es-EC" sz="2000" i="1">
                          <a:latin typeface="Cambria Math" pitchFamily="18" charset="0"/>
                          <a:ea typeface="Cambria Math" pitchFamily="18" charset="0"/>
                        </a:rPr>
                        <m:t>𝑉</m:t>
                      </m:r>
                    </m:oMath>
                  </m:oMathPara>
                </a14:m>
                <a:endParaRPr lang="es-EC" sz="2000" dirty="0">
                  <a:latin typeface="Cambria Math" pitchFamily="18" charset="0"/>
                  <a:ea typeface="Cambria Math" pitchFamily="18" charset="0"/>
                </a:endParaRPr>
              </a:p>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𝑉𝑏</m:t>
                      </m:r>
                      <m:r>
                        <a:rPr lang="es-EC" sz="2000" i="1">
                          <a:latin typeface="Cambria Math" pitchFamily="18" charset="0"/>
                          <a:ea typeface="Cambria Math" pitchFamily="18" charset="0"/>
                        </a:rPr>
                        <m:t>=5 </m:t>
                      </m:r>
                      <m:r>
                        <a:rPr lang="es-EC" sz="2000" i="1">
                          <a:latin typeface="Cambria Math" pitchFamily="18" charset="0"/>
                          <a:ea typeface="Cambria Math" pitchFamily="18" charset="0"/>
                        </a:rPr>
                        <m:t>𝑉</m:t>
                      </m:r>
                    </m:oMath>
                  </m:oMathPara>
                </a14:m>
                <a:endParaRPr lang="es-EC" sz="2000" dirty="0">
                  <a:latin typeface="Cambria Math" pitchFamily="18" charset="0"/>
                  <a:ea typeface="Cambria Math" pitchFamily="18" charset="0"/>
                </a:endParaRPr>
              </a:p>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𝐼𝑐</m:t>
                      </m:r>
                      <m:r>
                        <a:rPr lang="es-EC" sz="2000" i="1">
                          <a:latin typeface="Cambria Math" pitchFamily="18" charset="0"/>
                          <a:ea typeface="Cambria Math" pitchFamily="18" charset="0"/>
                        </a:rPr>
                        <m:t>=</m:t>
                      </m:r>
                      <m:f>
                        <m:fPr>
                          <m:ctrlPr>
                            <a:rPr lang="es-EC" sz="2000" i="1">
                              <a:latin typeface="Cambria Math"/>
                              <a:ea typeface="Cambria Math" pitchFamily="18" charset="0"/>
                            </a:rPr>
                          </m:ctrlPr>
                        </m:fPr>
                        <m:num>
                          <m:r>
                            <a:rPr lang="es-EC" sz="2000" i="1">
                              <a:latin typeface="Cambria Math" pitchFamily="18" charset="0"/>
                              <a:ea typeface="Cambria Math" pitchFamily="18" charset="0"/>
                            </a:rPr>
                            <m:t>𝑃</m:t>
                          </m:r>
                        </m:num>
                        <m:den>
                          <m:r>
                            <a:rPr lang="es-EC" sz="2000" i="1">
                              <a:latin typeface="Cambria Math" pitchFamily="18" charset="0"/>
                              <a:ea typeface="Cambria Math" pitchFamily="18" charset="0"/>
                            </a:rPr>
                            <m:t>𝑉𝑐</m:t>
                          </m:r>
                        </m:den>
                      </m:f>
                      <m:r>
                        <a:rPr lang="es-EC" sz="2000" i="1">
                          <a:latin typeface="Cambria Math" pitchFamily="18" charset="0"/>
                          <a:ea typeface="Cambria Math" pitchFamily="18" charset="0"/>
                        </a:rPr>
                        <m:t>=16.67 </m:t>
                      </m:r>
                      <m:r>
                        <a:rPr lang="es-EC" sz="2000" i="1">
                          <a:latin typeface="Cambria Math" pitchFamily="18" charset="0"/>
                          <a:ea typeface="Cambria Math" pitchFamily="18" charset="0"/>
                        </a:rPr>
                        <m:t>𝑚𝐴</m:t>
                      </m:r>
                    </m:oMath>
                  </m:oMathPara>
                </a14:m>
                <a:endParaRPr lang="es-EC" sz="2000" dirty="0">
                  <a:latin typeface="Cambria Math" pitchFamily="18" charset="0"/>
                  <a:ea typeface="Cambria Math" pitchFamily="18" charset="0"/>
                </a:endParaRPr>
              </a:p>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𝐼𝑏</m:t>
                      </m:r>
                      <m:r>
                        <a:rPr lang="es-EC" sz="2000" i="1">
                          <a:latin typeface="Cambria Math" pitchFamily="18" charset="0"/>
                          <a:ea typeface="Cambria Math" pitchFamily="18" charset="0"/>
                        </a:rPr>
                        <m:t>=</m:t>
                      </m:r>
                      <m:f>
                        <m:fPr>
                          <m:ctrlPr>
                            <a:rPr lang="es-EC" sz="2000" i="1">
                              <a:latin typeface="Cambria Math"/>
                              <a:ea typeface="Cambria Math" pitchFamily="18" charset="0"/>
                            </a:rPr>
                          </m:ctrlPr>
                        </m:fPr>
                        <m:num>
                          <m:r>
                            <a:rPr lang="es-EC" sz="2000" i="1">
                              <a:latin typeface="Cambria Math" pitchFamily="18" charset="0"/>
                              <a:ea typeface="Cambria Math" pitchFamily="18" charset="0"/>
                            </a:rPr>
                            <m:t>𝐼𝑐</m:t>
                          </m:r>
                        </m:num>
                        <m:den>
                          <m:r>
                            <a:rPr lang="es-EC" sz="2000" i="1">
                              <a:latin typeface="Cambria Math" pitchFamily="18" charset="0"/>
                              <a:ea typeface="Cambria Math" pitchFamily="18" charset="0"/>
                            </a:rPr>
                            <m:t>𝛽</m:t>
                          </m:r>
                        </m:den>
                      </m:f>
                      <m:r>
                        <a:rPr lang="es-EC" sz="2000" i="1">
                          <a:latin typeface="Cambria Math" pitchFamily="18" charset="0"/>
                          <a:ea typeface="Cambria Math" pitchFamily="18" charset="0"/>
                        </a:rPr>
                        <m:t>=0.185 </m:t>
                      </m:r>
                      <m:r>
                        <a:rPr lang="es-EC" sz="2000" i="1">
                          <a:latin typeface="Cambria Math" pitchFamily="18" charset="0"/>
                          <a:ea typeface="Cambria Math" pitchFamily="18" charset="0"/>
                        </a:rPr>
                        <m:t>𝑚𝐴</m:t>
                      </m:r>
                    </m:oMath>
                  </m:oMathPara>
                </a14:m>
                <a:endParaRPr lang="es-EC" sz="2000" dirty="0">
                  <a:latin typeface="Cambria Math" pitchFamily="18" charset="0"/>
                  <a:ea typeface="Cambria Math" pitchFamily="18" charset="0"/>
                </a:endParaRPr>
              </a:p>
              <a:p>
                <a:pPr>
                  <a:spcAft>
                    <a:spcPts val="1200"/>
                  </a:spcAft>
                </a:pPr>
                <a14:m>
                  <m:oMathPara xmlns:m="http://schemas.openxmlformats.org/officeDocument/2006/math">
                    <m:oMathParaPr>
                      <m:jc m:val="centerGroup"/>
                    </m:oMathParaPr>
                    <m:oMath xmlns:m="http://schemas.openxmlformats.org/officeDocument/2006/math">
                      <m:r>
                        <a:rPr lang="es-EC" sz="2000" i="1">
                          <a:latin typeface="Cambria Math" pitchFamily="18" charset="0"/>
                          <a:ea typeface="Cambria Math" pitchFamily="18" charset="0"/>
                        </a:rPr>
                        <m:t>𝑅</m:t>
                      </m:r>
                      <m:r>
                        <a:rPr lang="es-EC" sz="2000" i="1">
                          <a:latin typeface="Cambria Math" pitchFamily="18" charset="0"/>
                          <a:ea typeface="Cambria Math" pitchFamily="18" charset="0"/>
                        </a:rPr>
                        <m:t>1=23220 </m:t>
                      </m:r>
                      <m:r>
                        <m:rPr>
                          <m:sty m:val="p"/>
                        </m:rPr>
                        <a:rPr lang="es-EC" sz="2000">
                          <a:latin typeface="Cambria Math" pitchFamily="18" charset="0"/>
                          <a:ea typeface="Cambria Math" pitchFamily="18" charset="0"/>
                        </a:rPr>
                        <m:t>Ω</m:t>
                      </m:r>
                    </m:oMath>
                  </m:oMathPara>
                </a14:m>
                <a:endParaRPr lang="es-EC" sz="2000" dirty="0">
                  <a:latin typeface="Cambria Math" pitchFamily="18" charset="0"/>
                  <a:ea typeface="Cambria Math" pitchFamily="18" charset="0"/>
                </a:endParaRPr>
              </a:p>
            </p:txBody>
          </p:sp>
        </mc:Choice>
        <mc:Fallback xmlns="">
          <p:sp>
            <p:nvSpPr>
              <p:cNvPr id="11" name="10 Rectángulo"/>
              <p:cNvSpPr>
                <a:spLocks noRot="1" noChangeAspect="1" noMove="1" noResize="1" noEditPoints="1" noAdjustHandles="1" noChangeArrowheads="1" noChangeShapeType="1" noTextEdit="1"/>
              </p:cNvSpPr>
              <p:nvPr/>
            </p:nvSpPr>
            <p:spPr>
              <a:xfrm>
                <a:off x="5364088" y="1844824"/>
                <a:ext cx="2808312" cy="4651081"/>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0104877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27384"/>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DIMENSIONAMIENTO </a:t>
            </a:r>
            <a:r>
              <a:rPr lang="es-EC" sz="4400" dirty="0"/>
              <a:t>DE </a:t>
            </a:r>
            <a:r>
              <a:rPr lang="es-EC" sz="4400" dirty="0" smtClean="0"/>
              <a:t>ELEMENTOS</a:t>
            </a:r>
          </a:p>
          <a:p>
            <a:pPr algn="ctr"/>
            <a:r>
              <a:rPr lang="es-EC" sz="3200" dirty="0"/>
              <a:t> DISPARO DE ANTORCHA</a:t>
            </a:r>
          </a:p>
        </p:txBody>
      </p:sp>
      <mc:AlternateContent xmlns:mc="http://schemas.openxmlformats.org/markup-compatibility/2006" xmlns:a14="http://schemas.microsoft.com/office/drawing/2010/main">
        <mc:Choice Requires="a14">
          <p:sp>
            <p:nvSpPr>
              <p:cNvPr id="2" name="1 Rectángulo"/>
              <p:cNvSpPr/>
              <p:nvPr/>
            </p:nvSpPr>
            <p:spPr>
              <a:xfrm>
                <a:off x="5832648" y="1949339"/>
                <a:ext cx="3131840" cy="4410503"/>
              </a:xfrm>
              <a:prstGeom prst="rect">
                <a:avLst/>
              </a:prstGeom>
            </p:spPr>
            <p:txBody>
              <a:bodyPr wrap="square">
                <a:spAutoFit/>
              </a:bodyPr>
              <a:lstStyle/>
              <a:p>
                <a:pPr>
                  <a:spcAft>
                    <a:spcPts val="600"/>
                  </a:spcAft>
                </a:pPr>
                <a14:m>
                  <m:oMathPara xmlns:m="http://schemas.openxmlformats.org/officeDocument/2006/math">
                    <m:oMathParaPr>
                      <m:jc m:val="centerGroup"/>
                    </m:oMathParaPr>
                    <m:oMath xmlns:m="http://schemas.openxmlformats.org/officeDocument/2006/math">
                      <m:r>
                        <a:rPr lang="es-EC" i="1" smtClean="0">
                          <a:latin typeface="Cambria Math" pitchFamily="18" charset="0"/>
                          <a:ea typeface="Cambria Math" pitchFamily="18" charset="0"/>
                        </a:rPr>
                        <m:t>𝑅</m:t>
                      </m:r>
                      <m:r>
                        <a:rPr lang="es-EC" b="0" i="1" smtClean="0">
                          <a:latin typeface="Cambria Math" pitchFamily="18" charset="0"/>
                          <a:ea typeface="Cambria Math" pitchFamily="18" charset="0"/>
                        </a:rPr>
                        <m:t>4</m:t>
                      </m:r>
                      <m:r>
                        <a:rPr lang="es-EC" i="1" smtClean="0">
                          <a:latin typeface="Cambria Math" pitchFamily="18" charset="0"/>
                          <a:ea typeface="Cambria Math" pitchFamily="18" charset="0"/>
                        </a:rPr>
                        <m:t>=</m:t>
                      </m:r>
                      <m:f>
                        <m:fPr>
                          <m:ctrlPr>
                            <a:rPr lang="es-EC" i="1">
                              <a:latin typeface="Cambria Math"/>
                              <a:ea typeface="Cambria Math" pitchFamily="18" charset="0"/>
                            </a:rPr>
                          </m:ctrlPr>
                        </m:fPr>
                        <m:num>
                          <m:r>
                            <a:rPr lang="es-EC" i="1">
                              <a:latin typeface="Cambria Math" pitchFamily="18" charset="0"/>
                              <a:ea typeface="Cambria Math" pitchFamily="18" charset="0"/>
                            </a:rPr>
                            <m:t>𝑉𝑏</m:t>
                          </m:r>
                          <m:r>
                            <a:rPr lang="es-EC" i="1">
                              <a:latin typeface="Cambria Math" pitchFamily="18" charset="0"/>
                              <a:ea typeface="Cambria Math" pitchFamily="18" charset="0"/>
                            </a:rPr>
                            <m:t>−0.7</m:t>
                          </m:r>
                        </m:num>
                        <m:den>
                          <m:r>
                            <a:rPr lang="es-EC" i="1">
                              <a:latin typeface="Cambria Math" pitchFamily="18" charset="0"/>
                              <a:ea typeface="Cambria Math" pitchFamily="18" charset="0"/>
                            </a:rPr>
                            <m:t>𝐼𝑏</m:t>
                          </m:r>
                        </m:den>
                      </m:f>
                    </m:oMath>
                  </m:oMathPara>
                </a14:m>
                <a:endParaRPr lang="es-EC" i="1" dirty="0" smtClean="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𝛽</m:t>
                      </m:r>
                      <m:r>
                        <a:rPr lang="es-EC" i="1">
                          <a:latin typeface="Cambria Math" pitchFamily="18" charset="0"/>
                          <a:ea typeface="Cambria Math" pitchFamily="18" charset="0"/>
                        </a:rPr>
                        <m:t>=90</m:t>
                      </m:r>
                    </m:oMath>
                  </m:oMathPara>
                </a14:m>
                <a:endParaRPr lang="es-EC" dirty="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𝑅𝑐</m:t>
                      </m:r>
                      <m:r>
                        <a:rPr lang="es-EC" i="1">
                          <a:latin typeface="Cambria Math" pitchFamily="18" charset="0"/>
                          <a:ea typeface="Cambria Math" pitchFamily="18" charset="0"/>
                        </a:rPr>
                        <m:t>=71.2 Ω</m:t>
                      </m:r>
                    </m:oMath>
                  </m:oMathPara>
                </a14:m>
                <a:endParaRPr lang="es-EC" dirty="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𝑉𝑐</m:t>
                      </m:r>
                      <m:r>
                        <a:rPr lang="es-EC" i="1">
                          <a:latin typeface="Cambria Math" pitchFamily="18" charset="0"/>
                          <a:ea typeface="Cambria Math" pitchFamily="18" charset="0"/>
                        </a:rPr>
                        <m:t>=5 </m:t>
                      </m:r>
                      <m:r>
                        <a:rPr lang="es-EC" i="1">
                          <a:latin typeface="Cambria Math" pitchFamily="18" charset="0"/>
                          <a:ea typeface="Cambria Math" pitchFamily="18" charset="0"/>
                        </a:rPr>
                        <m:t>𝑉</m:t>
                      </m:r>
                    </m:oMath>
                  </m:oMathPara>
                </a14:m>
                <a:endParaRPr lang="es-EC" dirty="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𝑉𝑏</m:t>
                      </m:r>
                      <m:r>
                        <a:rPr lang="es-EC" i="1">
                          <a:latin typeface="Cambria Math" pitchFamily="18" charset="0"/>
                          <a:ea typeface="Cambria Math" pitchFamily="18" charset="0"/>
                        </a:rPr>
                        <m:t>=5 </m:t>
                      </m:r>
                      <m:r>
                        <a:rPr lang="es-EC" i="1">
                          <a:latin typeface="Cambria Math" pitchFamily="18" charset="0"/>
                          <a:ea typeface="Cambria Math" pitchFamily="18" charset="0"/>
                        </a:rPr>
                        <m:t>𝑉</m:t>
                      </m:r>
                    </m:oMath>
                  </m:oMathPara>
                </a14:m>
                <a:endParaRPr lang="es-EC" dirty="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𝐼𝑐</m:t>
                      </m:r>
                      <m:r>
                        <a:rPr lang="es-EC" b="0" i="1" smtClean="0">
                          <a:latin typeface="Cambria Math"/>
                          <a:ea typeface="Cambria Math" pitchFamily="18" charset="0"/>
                        </a:rPr>
                        <m:t>2</m:t>
                      </m:r>
                      <m:r>
                        <a:rPr lang="es-EC" i="1">
                          <a:latin typeface="Cambria Math" pitchFamily="18" charset="0"/>
                          <a:ea typeface="Cambria Math" pitchFamily="18" charset="0"/>
                        </a:rPr>
                        <m:t>=</m:t>
                      </m:r>
                      <m:f>
                        <m:fPr>
                          <m:ctrlPr>
                            <a:rPr lang="es-EC" i="1">
                              <a:latin typeface="Cambria Math"/>
                              <a:ea typeface="Cambria Math" pitchFamily="18" charset="0"/>
                            </a:rPr>
                          </m:ctrlPr>
                        </m:fPr>
                        <m:num>
                          <m:r>
                            <a:rPr lang="es-EC" i="1">
                              <a:latin typeface="Cambria Math" pitchFamily="18" charset="0"/>
                              <a:ea typeface="Cambria Math" pitchFamily="18" charset="0"/>
                            </a:rPr>
                            <m:t>𝑉𝑐</m:t>
                          </m:r>
                        </m:num>
                        <m:den>
                          <m:r>
                            <a:rPr lang="es-EC" i="1">
                              <a:latin typeface="Cambria Math" pitchFamily="18" charset="0"/>
                              <a:ea typeface="Cambria Math" pitchFamily="18" charset="0"/>
                            </a:rPr>
                            <m:t>𝑅𝑐</m:t>
                          </m:r>
                        </m:den>
                      </m:f>
                      <m:r>
                        <a:rPr lang="es-EC" i="1">
                          <a:latin typeface="Cambria Math" pitchFamily="18" charset="0"/>
                          <a:ea typeface="Cambria Math" pitchFamily="18" charset="0"/>
                        </a:rPr>
                        <m:t>=70.225 </m:t>
                      </m:r>
                      <m:r>
                        <a:rPr lang="es-EC" i="1">
                          <a:latin typeface="Cambria Math" pitchFamily="18" charset="0"/>
                          <a:ea typeface="Cambria Math" pitchFamily="18" charset="0"/>
                        </a:rPr>
                        <m:t>𝑚𝐴</m:t>
                      </m:r>
                    </m:oMath>
                  </m:oMathPara>
                </a14:m>
                <a:endParaRPr lang="es-EC" dirty="0">
                  <a:latin typeface="Cambria Math" pitchFamily="18" charset="0"/>
                  <a:ea typeface="Cambria Math" pitchFamily="18" charset="0"/>
                </a:endParaRPr>
              </a:p>
              <a:p>
                <a:pPr>
                  <a:spcAft>
                    <a:spcPts val="600"/>
                  </a:spcAft>
                </a:pPr>
                <a14:m>
                  <m:oMath xmlns:m="http://schemas.openxmlformats.org/officeDocument/2006/math">
                    <m:r>
                      <a:rPr lang="es-EC" i="1">
                        <a:latin typeface="Cambria Math" pitchFamily="18" charset="0"/>
                        <a:ea typeface="Cambria Math" pitchFamily="18" charset="0"/>
                      </a:rPr>
                      <m:t>𝐼𝑐</m:t>
                    </m:r>
                    <m:r>
                      <a:rPr lang="es-EC" b="0" i="1" smtClean="0">
                        <a:latin typeface="Cambria Math"/>
                        <a:ea typeface="Cambria Math" pitchFamily="18" charset="0"/>
                      </a:rPr>
                      <m:t>1</m:t>
                    </m:r>
                    <m:r>
                      <a:rPr lang="es-EC" i="1">
                        <a:latin typeface="Cambria Math" pitchFamily="18" charset="0"/>
                        <a:ea typeface="Cambria Math" pitchFamily="18" charset="0"/>
                      </a:rPr>
                      <m:t>=20 </m:t>
                    </m:r>
                    <m:r>
                      <a:rPr lang="es-EC" i="1">
                        <a:latin typeface="Cambria Math" pitchFamily="18" charset="0"/>
                        <a:ea typeface="Cambria Math" pitchFamily="18" charset="0"/>
                      </a:rPr>
                      <m:t>𝑚𝐴</m:t>
                    </m:r>
                  </m:oMath>
                </a14:m>
                <a:r>
                  <a:rPr lang="es-EC" dirty="0">
                    <a:latin typeface="Cambria Math" pitchFamily="18" charset="0"/>
                    <a:ea typeface="Cambria Math" pitchFamily="18" charset="0"/>
                  </a:rPr>
                  <a:t> </a:t>
                </a:r>
                <a:r>
                  <a:rPr lang="es-EC" dirty="0" smtClean="0">
                    <a:latin typeface="Cambria Math" pitchFamily="18" charset="0"/>
                    <a:ea typeface="Cambria Math" pitchFamily="18" charset="0"/>
                  </a:rPr>
                  <a:t>;</a:t>
                </a:r>
              </a:p>
              <a:p>
                <a:pPr>
                  <a:spcAft>
                    <a:spcPts val="600"/>
                  </a:spcAft>
                </a:pPr>
                <a:r>
                  <a:rPr lang="es-EC" i="1" dirty="0" smtClean="0">
                    <a:latin typeface="Cambria Math" pitchFamily="18" charset="0"/>
                    <a:ea typeface="Cambria Math" pitchFamily="18" charset="0"/>
                  </a:rPr>
                  <a:t> </a:t>
                </a:r>
                <a14:m>
                  <m:oMath xmlns:m="http://schemas.openxmlformats.org/officeDocument/2006/math">
                    <m:r>
                      <a:rPr lang="es-EC" i="1">
                        <a:latin typeface="Cambria Math" pitchFamily="18" charset="0"/>
                        <a:ea typeface="Cambria Math" pitchFamily="18" charset="0"/>
                      </a:rPr>
                      <m:t>𝐼𝑐</m:t>
                    </m:r>
                    <m:r>
                      <a:rPr lang="es-EC" i="1">
                        <a:latin typeface="Cambria Math" pitchFamily="18" charset="0"/>
                        <a:ea typeface="Cambria Math" pitchFamily="18" charset="0"/>
                      </a:rPr>
                      <m:t>=</m:t>
                    </m:r>
                    <m:r>
                      <a:rPr lang="es-EC" i="1">
                        <a:latin typeface="Cambria Math" pitchFamily="18" charset="0"/>
                        <a:ea typeface="Cambria Math" pitchFamily="18" charset="0"/>
                      </a:rPr>
                      <m:t>𝐼𝑐</m:t>
                    </m:r>
                    <m:r>
                      <a:rPr lang="es-EC" i="1">
                        <a:latin typeface="Cambria Math" pitchFamily="18" charset="0"/>
                        <a:ea typeface="Cambria Math" pitchFamily="18" charset="0"/>
                      </a:rPr>
                      <m:t>1+</m:t>
                    </m:r>
                    <m:r>
                      <a:rPr lang="es-EC" i="1">
                        <a:latin typeface="Cambria Math" pitchFamily="18" charset="0"/>
                        <a:ea typeface="Cambria Math" pitchFamily="18" charset="0"/>
                      </a:rPr>
                      <m:t>𝐼𝑐</m:t>
                    </m:r>
                    <m:r>
                      <a:rPr lang="es-EC" i="1">
                        <a:latin typeface="Cambria Math" pitchFamily="18" charset="0"/>
                        <a:ea typeface="Cambria Math" pitchFamily="18" charset="0"/>
                      </a:rPr>
                      <m:t>2=90.225 </m:t>
                    </m:r>
                    <m:r>
                      <a:rPr lang="es-EC" i="1">
                        <a:latin typeface="Cambria Math" pitchFamily="18" charset="0"/>
                        <a:ea typeface="Cambria Math" pitchFamily="18" charset="0"/>
                      </a:rPr>
                      <m:t>𝑚𝐴</m:t>
                    </m:r>
                  </m:oMath>
                </a14:m>
                <a:endParaRPr lang="es-EC" dirty="0">
                  <a:latin typeface="Cambria Math" pitchFamily="18" charset="0"/>
                  <a:ea typeface="Cambria Math" pitchFamily="18" charset="0"/>
                </a:endParaRPr>
              </a:p>
              <a:p>
                <a:pPr>
                  <a:spcAft>
                    <a:spcPts val="600"/>
                  </a:spcAft>
                </a:pPr>
                <a14:m>
                  <m:oMathPara xmlns:m="http://schemas.openxmlformats.org/officeDocument/2006/math">
                    <m:oMathParaPr>
                      <m:jc m:val="left"/>
                    </m:oMathParaPr>
                    <m:oMath xmlns:m="http://schemas.openxmlformats.org/officeDocument/2006/math">
                      <m:r>
                        <a:rPr lang="es-EC" i="1">
                          <a:latin typeface="Cambria Math" pitchFamily="18" charset="0"/>
                          <a:ea typeface="Cambria Math" pitchFamily="18" charset="0"/>
                        </a:rPr>
                        <m:t>𝐼𝑏</m:t>
                      </m:r>
                      <m:r>
                        <a:rPr lang="es-EC" i="1">
                          <a:latin typeface="Cambria Math" pitchFamily="18" charset="0"/>
                          <a:ea typeface="Cambria Math" pitchFamily="18" charset="0"/>
                        </a:rPr>
                        <m:t>=</m:t>
                      </m:r>
                      <m:f>
                        <m:fPr>
                          <m:ctrlPr>
                            <a:rPr lang="es-EC" i="1">
                              <a:latin typeface="Cambria Math"/>
                              <a:ea typeface="Cambria Math" pitchFamily="18" charset="0"/>
                            </a:rPr>
                          </m:ctrlPr>
                        </m:fPr>
                        <m:num>
                          <m:r>
                            <a:rPr lang="es-EC" i="1">
                              <a:latin typeface="Cambria Math" pitchFamily="18" charset="0"/>
                              <a:ea typeface="Cambria Math" pitchFamily="18" charset="0"/>
                            </a:rPr>
                            <m:t>𝐼𝑐</m:t>
                          </m:r>
                        </m:num>
                        <m:den>
                          <m:r>
                            <a:rPr lang="es-EC" i="1">
                              <a:latin typeface="Cambria Math" pitchFamily="18" charset="0"/>
                              <a:ea typeface="Cambria Math" pitchFamily="18" charset="0"/>
                            </a:rPr>
                            <m:t>𝛽</m:t>
                          </m:r>
                        </m:den>
                      </m:f>
                      <m:r>
                        <a:rPr lang="es-EC" i="1">
                          <a:latin typeface="Cambria Math" pitchFamily="18" charset="0"/>
                          <a:ea typeface="Cambria Math" pitchFamily="18" charset="0"/>
                        </a:rPr>
                        <m:t>=1.002 </m:t>
                      </m:r>
                      <m:r>
                        <a:rPr lang="es-EC" i="1">
                          <a:latin typeface="Cambria Math" pitchFamily="18" charset="0"/>
                          <a:ea typeface="Cambria Math" pitchFamily="18" charset="0"/>
                        </a:rPr>
                        <m:t>𝑚𝐴</m:t>
                      </m:r>
                    </m:oMath>
                  </m:oMathPara>
                </a14:m>
                <a:endParaRPr lang="es-EC" dirty="0" smtClean="0">
                  <a:latin typeface="Cambria Math" pitchFamily="18" charset="0"/>
                  <a:ea typeface="Cambria Math" pitchFamily="18" charset="0"/>
                </a:endParaRPr>
              </a:p>
              <a:p>
                <a:pPr>
                  <a:spcAft>
                    <a:spcPts val="600"/>
                  </a:spcAft>
                </a:pPr>
                <a14:m>
                  <m:oMathPara xmlns:m="http://schemas.openxmlformats.org/officeDocument/2006/math">
                    <m:oMathParaPr>
                      <m:jc m:val="centerGroup"/>
                    </m:oMathParaPr>
                    <m:oMath xmlns:m="http://schemas.openxmlformats.org/officeDocument/2006/math">
                      <m:r>
                        <a:rPr lang="es-EC" i="1">
                          <a:latin typeface="Cambria Math" pitchFamily="18" charset="0"/>
                          <a:ea typeface="Cambria Math" pitchFamily="18" charset="0"/>
                        </a:rPr>
                        <m:t>𝑅</m:t>
                      </m:r>
                      <m:r>
                        <a:rPr lang="es-EC" i="1">
                          <a:latin typeface="Cambria Math" pitchFamily="18" charset="0"/>
                          <a:ea typeface="Cambria Math" pitchFamily="18" charset="0"/>
                        </a:rPr>
                        <m:t>4=4289.29 </m:t>
                      </m:r>
                      <m:r>
                        <m:rPr>
                          <m:sty m:val="p"/>
                        </m:rPr>
                        <a:rPr lang="es-EC">
                          <a:latin typeface="Cambria Math" pitchFamily="18" charset="0"/>
                          <a:ea typeface="Cambria Math" pitchFamily="18" charset="0"/>
                        </a:rPr>
                        <m:t>Ω</m:t>
                      </m:r>
                    </m:oMath>
                  </m:oMathPara>
                </a14:m>
                <a:endParaRPr lang="es-EC" dirty="0">
                  <a:latin typeface="Cambria Math" pitchFamily="18" charset="0"/>
                  <a:ea typeface="Cambria Math" pitchFamily="18" charset="0"/>
                </a:endParaRPr>
              </a:p>
            </p:txBody>
          </p:sp>
        </mc:Choice>
        <mc:Fallback xmlns="">
          <p:sp>
            <p:nvSpPr>
              <p:cNvPr id="2" name="1 Rectángulo"/>
              <p:cNvSpPr>
                <a:spLocks noRot="1" noChangeAspect="1" noMove="1" noResize="1" noEditPoints="1" noAdjustHandles="1" noChangeArrowheads="1" noChangeShapeType="1" noTextEdit="1"/>
              </p:cNvSpPr>
              <p:nvPr/>
            </p:nvSpPr>
            <p:spPr>
              <a:xfrm>
                <a:off x="5832648" y="1949339"/>
                <a:ext cx="3131840" cy="4410503"/>
              </a:xfrm>
              <a:prstGeom prst="rect">
                <a:avLst/>
              </a:prstGeom>
              <a:blipFill rotWithShape="1">
                <a:blip r:embed="rId2"/>
                <a:stretch>
                  <a:fillRect l="-584"/>
                </a:stretch>
              </a:blipFill>
            </p:spPr>
            <p:txBody>
              <a:bodyPr/>
              <a:lstStyle/>
              <a:p>
                <a:r>
                  <a:rPr lang="es-EC">
                    <a:noFill/>
                  </a:rPr>
                  <a:t> </a:t>
                </a:r>
              </a:p>
            </p:txBody>
          </p:sp>
        </mc:Fallback>
      </mc:AlternateContent>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916832"/>
            <a:ext cx="5328592" cy="3672408"/>
          </a:xfrm>
          <a:prstGeom prst="rect">
            <a:avLst/>
          </a:prstGeom>
          <a:noFill/>
          <a:ln>
            <a:noFill/>
          </a:ln>
        </p:spPr>
      </p:pic>
      <mc:AlternateContent xmlns:mc="http://schemas.openxmlformats.org/markup-compatibility/2006" xmlns:a14="http://schemas.microsoft.com/office/drawing/2010/main">
        <mc:Choice Requires="a14">
          <p:sp>
            <p:nvSpPr>
              <p:cNvPr id="7" name="6 Rectángulo"/>
              <p:cNvSpPr/>
              <p:nvPr/>
            </p:nvSpPr>
            <p:spPr>
              <a:xfrm>
                <a:off x="2968610" y="6021288"/>
                <a:ext cx="1459374" cy="446276"/>
              </a:xfrm>
              <a:prstGeom prst="rect">
                <a:avLst/>
              </a:prstGeom>
              <a:noFill/>
              <a:ln w="28575">
                <a:solidFill>
                  <a:schemeClr val="accent1"/>
                </a:solidFill>
              </a:ln>
            </p:spPr>
            <p:txBody>
              <a:bodyPr wrap="none">
                <a:spAutoFit/>
              </a:bodyPr>
              <a:lstStyle/>
              <a:p>
                <a:pPr>
                  <a:spcAft>
                    <a:spcPts val="600"/>
                  </a:spcAft>
                </a:pPr>
                <a14:m>
                  <m:oMathPara xmlns:m="http://schemas.openxmlformats.org/officeDocument/2006/math">
                    <m:oMathParaPr>
                      <m:jc m:val="centerGroup"/>
                    </m:oMathParaPr>
                    <m:oMath xmlns:m="http://schemas.openxmlformats.org/officeDocument/2006/math">
                      <m:r>
                        <a:rPr lang="es-EC" i="1" smtClean="0">
                          <a:latin typeface="Cambria Math" pitchFamily="18" charset="0"/>
                          <a:ea typeface="Cambria Math" pitchFamily="18" charset="0"/>
                        </a:rPr>
                        <m:t>𝑅</m:t>
                      </m:r>
                      <m:r>
                        <a:rPr lang="es-EC" i="1" smtClean="0">
                          <a:latin typeface="Cambria Math" pitchFamily="18" charset="0"/>
                          <a:ea typeface="Cambria Math" pitchFamily="18" charset="0"/>
                        </a:rPr>
                        <m:t>4=4.7</m:t>
                      </m:r>
                      <m:r>
                        <a:rPr lang="es-EC" b="0" i="1" smtClean="0">
                          <a:latin typeface="Cambria Math"/>
                          <a:ea typeface="Cambria Math" pitchFamily="18" charset="0"/>
                        </a:rPr>
                        <m:t>𝑘</m:t>
                      </m:r>
                      <m:r>
                        <a:rPr lang="es-EC" i="1">
                          <a:latin typeface="Cambria Math" pitchFamily="18" charset="0"/>
                          <a:ea typeface="Cambria Math" pitchFamily="18" charset="0"/>
                        </a:rPr>
                        <m:t> </m:t>
                      </m:r>
                      <m:r>
                        <m:rPr>
                          <m:sty m:val="p"/>
                        </m:rPr>
                        <a:rPr lang="es-EC">
                          <a:latin typeface="Cambria Math" pitchFamily="18" charset="0"/>
                          <a:ea typeface="Cambria Math" pitchFamily="18" charset="0"/>
                        </a:rPr>
                        <m:t>Ω</m:t>
                      </m:r>
                    </m:oMath>
                  </m:oMathPara>
                </a14:m>
                <a:endParaRPr lang="es-EC" dirty="0">
                  <a:latin typeface="Cambria Math" pitchFamily="18" charset="0"/>
                  <a:ea typeface="Cambria Math" pitchFamily="18"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2968610" y="6021288"/>
                <a:ext cx="1459374" cy="446276"/>
              </a:xfrm>
              <a:prstGeom prst="rect">
                <a:avLst/>
              </a:prstGeom>
              <a:blipFill rotWithShape="1">
                <a:blip r:embed="rId4"/>
                <a:stretch>
                  <a:fillRect/>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37716245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27384"/>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DIMENSIONAMIENTO </a:t>
            </a:r>
            <a:r>
              <a:rPr lang="es-EC" sz="4400" dirty="0"/>
              <a:t>DE </a:t>
            </a:r>
            <a:r>
              <a:rPr lang="es-EC" sz="4400" dirty="0" smtClean="0"/>
              <a:t>ELEMENTOS</a:t>
            </a:r>
          </a:p>
          <a:p>
            <a:pPr algn="ctr"/>
            <a:r>
              <a:rPr lang="es-EC" sz="3200" dirty="0" smtClean="0"/>
              <a:t>ALIMENTACIÓN </a:t>
            </a:r>
            <a:r>
              <a:rPr lang="es-EC" sz="3200" dirty="0"/>
              <a:t>SERVOMOTOR</a:t>
            </a:r>
          </a:p>
        </p:txBody>
      </p:sp>
      <mc:AlternateContent xmlns:mc="http://schemas.openxmlformats.org/markup-compatibility/2006" xmlns:a14="http://schemas.microsoft.com/office/drawing/2010/main">
        <mc:Choice Requires="a14">
          <p:sp>
            <p:nvSpPr>
              <p:cNvPr id="5" name="4 Rectángulo"/>
              <p:cNvSpPr/>
              <p:nvPr/>
            </p:nvSpPr>
            <p:spPr>
              <a:xfrm>
                <a:off x="1259632" y="4941168"/>
                <a:ext cx="6912768" cy="9840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𝑅</m:t>
                      </m:r>
                      <m:r>
                        <a:rPr lang="es-EC" i="1">
                          <a:latin typeface="Cambria Math"/>
                        </a:rPr>
                        <m:t>2 = </m:t>
                      </m:r>
                      <m:r>
                        <a:rPr lang="es-EC" i="1">
                          <a:latin typeface="Cambria Math"/>
                        </a:rPr>
                        <m:t>𝑅</m:t>
                      </m:r>
                      <m:r>
                        <a:rPr lang="es-EC" i="1">
                          <a:latin typeface="Cambria Math"/>
                        </a:rPr>
                        <m:t>3</m:t>
                      </m:r>
                      <m:d>
                        <m:dPr>
                          <m:ctrlPr>
                            <a:rPr lang="es-EC" i="1">
                              <a:latin typeface="Cambria Math"/>
                            </a:rPr>
                          </m:ctrlPr>
                        </m:dPr>
                        <m:e>
                          <m:d>
                            <m:dPr>
                              <m:ctrlPr>
                                <a:rPr lang="es-EC" i="1">
                                  <a:latin typeface="Cambria Math"/>
                                </a:rPr>
                              </m:ctrlPr>
                            </m:dPr>
                            <m:e>
                              <m:f>
                                <m:fPr>
                                  <m:ctrlPr>
                                    <a:rPr lang="es-EC" i="1">
                                      <a:latin typeface="Cambria Math"/>
                                    </a:rPr>
                                  </m:ctrlPr>
                                </m:fPr>
                                <m:num>
                                  <m:r>
                                    <a:rPr lang="es-EC" i="1">
                                      <a:latin typeface="Cambria Math"/>
                                    </a:rPr>
                                    <m:t>𝑉𝑜𝑢𝑡</m:t>
                                  </m:r>
                                </m:num>
                                <m:den>
                                  <m:r>
                                    <a:rPr lang="es-EC" i="1">
                                      <a:latin typeface="Cambria Math"/>
                                    </a:rPr>
                                    <m:t>1.25</m:t>
                                  </m:r>
                                </m:den>
                              </m:f>
                            </m:e>
                          </m:d>
                          <m:r>
                            <a:rPr lang="es-EC" i="1">
                              <a:latin typeface="Cambria Math"/>
                            </a:rPr>
                            <m:t>−1</m:t>
                          </m:r>
                        </m:e>
                      </m:d>
                      <m:r>
                        <a:rPr lang="es-EC" i="1">
                          <a:latin typeface="Cambria Math"/>
                        </a:rPr>
                        <m:t>=100</m:t>
                      </m:r>
                      <m:d>
                        <m:dPr>
                          <m:ctrlPr>
                            <a:rPr lang="es-EC" i="1">
                              <a:latin typeface="Cambria Math"/>
                            </a:rPr>
                          </m:ctrlPr>
                        </m:dPr>
                        <m:e>
                          <m:d>
                            <m:dPr>
                              <m:ctrlPr>
                                <a:rPr lang="es-EC" i="1">
                                  <a:latin typeface="Cambria Math"/>
                                </a:rPr>
                              </m:ctrlPr>
                            </m:dPr>
                            <m:e>
                              <m:d>
                                <m:dPr>
                                  <m:ctrlPr>
                                    <a:rPr lang="es-EC" i="1">
                                      <a:latin typeface="Cambria Math"/>
                                    </a:rPr>
                                  </m:ctrlPr>
                                </m:dPr>
                                <m:e>
                                  <m:f>
                                    <m:fPr>
                                      <m:ctrlPr>
                                        <a:rPr lang="es-EC" i="1">
                                          <a:latin typeface="Cambria Math"/>
                                        </a:rPr>
                                      </m:ctrlPr>
                                    </m:fPr>
                                    <m:num>
                                      <m:r>
                                        <a:rPr lang="es-EC" i="1">
                                          <a:latin typeface="Cambria Math"/>
                                        </a:rPr>
                                        <m:t>6</m:t>
                                      </m:r>
                                    </m:num>
                                    <m:den>
                                      <m:r>
                                        <a:rPr lang="es-EC" i="1">
                                          <a:latin typeface="Cambria Math"/>
                                        </a:rPr>
                                        <m:t>1.25</m:t>
                                      </m:r>
                                    </m:den>
                                  </m:f>
                                </m:e>
                              </m:d>
                              <m:r>
                                <a:rPr lang="es-EC" i="1">
                                  <a:latin typeface="Cambria Math"/>
                                </a:rPr>
                                <m:t>−1</m:t>
                              </m:r>
                            </m:e>
                          </m:d>
                        </m:e>
                      </m:d>
                      <m:r>
                        <a:rPr lang="es-EC" i="1">
                          <a:latin typeface="Cambria Math"/>
                        </a:rPr>
                        <m:t>=380</m:t>
                      </m:r>
                      <m:r>
                        <m:rPr>
                          <m:sty m:val="p"/>
                        </m:rPr>
                        <a:rPr lang="es-EC">
                          <a:latin typeface="Cambria Math"/>
                        </a:rPr>
                        <m:t>Ω</m:t>
                      </m:r>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1259632" y="4941168"/>
                <a:ext cx="6912768" cy="984052"/>
              </a:xfrm>
              <a:prstGeom prst="rect">
                <a:avLst/>
              </a:prstGeom>
              <a:blipFill rotWithShape="1">
                <a:blip r:embed="rId2"/>
                <a:stretch>
                  <a:fillRect/>
                </a:stretch>
              </a:blipFill>
            </p:spPr>
            <p:txBody>
              <a:bodyPr/>
              <a:lstStyle/>
              <a:p>
                <a:r>
                  <a:rPr lang="es-EC">
                    <a:noFill/>
                  </a:rPr>
                  <a:t> </a:t>
                </a:r>
              </a:p>
            </p:txBody>
          </p:sp>
        </mc:Fallback>
      </mc:AlternateContent>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b="4319"/>
          <a:stretch/>
        </p:blipFill>
        <p:spPr bwMode="auto">
          <a:xfrm>
            <a:off x="899592" y="1976827"/>
            <a:ext cx="7255179" cy="28923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06671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27384"/>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DIMENSIONAMIENTO </a:t>
            </a:r>
            <a:r>
              <a:rPr lang="es-EC" sz="4400" dirty="0"/>
              <a:t>DE </a:t>
            </a:r>
            <a:r>
              <a:rPr lang="es-EC" sz="4400" dirty="0" smtClean="0"/>
              <a:t>ELEMENTOS</a:t>
            </a:r>
          </a:p>
          <a:p>
            <a:pPr algn="ctr"/>
            <a:r>
              <a:rPr lang="es-EC" sz="3200" dirty="0" smtClean="0"/>
              <a:t>ALIMENTACIÓN </a:t>
            </a:r>
            <a:r>
              <a:rPr lang="es-EC" sz="3200" dirty="0"/>
              <a:t>SERVOMOTOR</a:t>
            </a:r>
          </a:p>
        </p:txBody>
      </p:sp>
      <p:sp>
        <p:nvSpPr>
          <p:cNvPr id="10" name="9 Rectángulo"/>
          <p:cNvSpPr/>
          <p:nvPr/>
        </p:nvSpPr>
        <p:spPr>
          <a:xfrm>
            <a:off x="827584" y="2361074"/>
            <a:ext cx="7488832" cy="967957"/>
          </a:xfrm>
          <a:prstGeom prst="rect">
            <a:avLst/>
          </a:prstGeom>
        </p:spPr>
        <p:txBody>
          <a:bodyPr wrap="square">
            <a:spAutoFit/>
          </a:bodyPr>
          <a:lstStyle/>
          <a:p>
            <a:pPr algn="just">
              <a:lnSpc>
                <a:spcPct val="150000"/>
              </a:lnSpc>
              <a:spcBef>
                <a:spcPts val="600"/>
              </a:spcBef>
              <a:spcAft>
                <a:spcPts val="600"/>
              </a:spcAft>
            </a:pPr>
            <a:r>
              <a:rPr lang="es-EC" sz="2000" dirty="0"/>
              <a:t>Utilizamos una resistencia de 390 Ω para R2 (valor normalizado), y calculamos cuanto cambio la salida de voltaje con este valor. </a:t>
            </a:r>
          </a:p>
        </p:txBody>
      </p:sp>
      <mc:AlternateContent xmlns:mc="http://schemas.openxmlformats.org/markup-compatibility/2006" xmlns:a14="http://schemas.microsoft.com/office/drawing/2010/main">
        <mc:Choice Requires="a14">
          <p:sp>
            <p:nvSpPr>
              <p:cNvPr id="2" name="1 Rectángulo"/>
              <p:cNvSpPr/>
              <p:nvPr/>
            </p:nvSpPr>
            <p:spPr>
              <a:xfrm>
                <a:off x="1331640" y="3988917"/>
                <a:ext cx="6192688" cy="8082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 = 1.25</m:t>
                      </m:r>
                      <m:d>
                        <m:dPr>
                          <m:ctrlPr>
                            <a:rPr lang="es-EC" i="1">
                              <a:latin typeface="Cambria Math"/>
                            </a:rPr>
                          </m:ctrlPr>
                        </m:dPr>
                        <m:e>
                          <m:r>
                            <a:rPr lang="es-EC" i="1">
                              <a:latin typeface="Cambria Math"/>
                            </a:rPr>
                            <m:t>1+</m:t>
                          </m:r>
                          <m:d>
                            <m:dPr>
                              <m:ctrlPr>
                                <a:rPr lang="es-EC" i="1">
                                  <a:latin typeface="Cambria Math"/>
                                </a:rPr>
                              </m:ctrlPr>
                            </m:dPr>
                            <m:e>
                              <m:f>
                                <m:fPr>
                                  <m:ctrlPr>
                                    <a:rPr lang="es-EC" i="1">
                                      <a:latin typeface="Cambria Math"/>
                                    </a:rPr>
                                  </m:ctrlPr>
                                </m:fPr>
                                <m:num>
                                  <m:r>
                                    <a:rPr lang="es-EC" i="1">
                                      <a:latin typeface="Cambria Math"/>
                                    </a:rPr>
                                    <m:t>𝑅</m:t>
                                  </m:r>
                                  <m:r>
                                    <a:rPr lang="es-EC" i="1">
                                      <a:latin typeface="Cambria Math"/>
                                    </a:rPr>
                                    <m:t>2</m:t>
                                  </m:r>
                                </m:num>
                                <m:den>
                                  <m:r>
                                    <a:rPr lang="es-EC" i="1">
                                      <a:latin typeface="Cambria Math"/>
                                    </a:rPr>
                                    <m:t>𝑅</m:t>
                                  </m:r>
                                  <m:r>
                                    <a:rPr lang="es-EC" i="1">
                                      <a:latin typeface="Cambria Math"/>
                                    </a:rPr>
                                    <m:t>3</m:t>
                                  </m:r>
                                </m:den>
                              </m:f>
                            </m:e>
                          </m:d>
                        </m:e>
                      </m:d>
                      <m:r>
                        <a:rPr lang="es-EC" i="1">
                          <a:latin typeface="Cambria Math"/>
                        </a:rPr>
                        <m:t>=1.25</m:t>
                      </m:r>
                      <m:d>
                        <m:dPr>
                          <m:ctrlPr>
                            <a:rPr lang="es-EC" i="1">
                              <a:latin typeface="Cambria Math"/>
                            </a:rPr>
                          </m:ctrlPr>
                        </m:dPr>
                        <m:e>
                          <m:r>
                            <a:rPr lang="es-EC" i="1">
                              <a:latin typeface="Cambria Math"/>
                            </a:rPr>
                            <m:t>1+</m:t>
                          </m:r>
                          <m:d>
                            <m:dPr>
                              <m:ctrlPr>
                                <a:rPr lang="es-EC" i="1">
                                  <a:latin typeface="Cambria Math"/>
                                </a:rPr>
                              </m:ctrlPr>
                            </m:dPr>
                            <m:e>
                              <m:f>
                                <m:fPr>
                                  <m:ctrlPr>
                                    <a:rPr lang="es-EC" i="1">
                                      <a:latin typeface="Cambria Math"/>
                                    </a:rPr>
                                  </m:ctrlPr>
                                </m:fPr>
                                <m:num>
                                  <m:r>
                                    <a:rPr lang="es-EC" i="1">
                                      <a:latin typeface="Cambria Math"/>
                                    </a:rPr>
                                    <m:t>390</m:t>
                                  </m:r>
                                </m:num>
                                <m:den>
                                  <m:r>
                                    <a:rPr lang="es-EC" i="1">
                                      <a:latin typeface="Cambria Math"/>
                                    </a:rPr>
                                    <m:t>100</m:t>
                                  </m:r>
                                </m:den>
                              </m:f>
                            </m:e>
                          </m:d>
                        </m:e>
                      </m:d>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1331640" y="3988917"/>
                <a:ext cx="6192688" cy="808235"/>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168352" y="5291916"/>
                <a:ext cx="2627784" cy="369332"/>
              </a:xfrm>
              <a:prstGeom prst="rect">
                <a:avLst/>
              </a:prstGeom>
              <a:noFill/>
              <a:ln w="28575">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 =6,12 </m:t>
                      </m:r>
                      <m:r>
                        <a:rPr lang="es-EC" i="1">
                          <a:latin typeface="Cambria Math"/>
                        </a:rPr>
                        <m:t>𝑣𝑜𝑙𝑡𝑖𝑜𝑠</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168352" y="5291916"/>
                <a:ext cx="2627784" cy="369332"/>
              </a:xfrm>
              <a:prstGeom prst="rect">
                <a:avLst/>
              </a:prstGeom>
              <a:blipFill rotWithShape="1">
                <a:blip r:embed="rId3"/>
                <a:stretch>
                  <a:fillRect/>
                </a:stretch>
              </a:blipFill>
              <a:ln w="28575">
                <a:solidFill>
                  <a:schemeClr val="accent1"/>
                </a:solidFill>
              </a:ln>
            </p:spPr>
            <p:txBody>
              <a:bodyPr/>
              <a:lstStyle/>
              <a:p>
                <a:r>
                  <a:rPr lang="es-EC">
                    <a:noFill/>
                  </a:rPr>
                  <a:t> </a:t>
                </a:r>
              </a:p>
            </p:txBody>
          </p:sp>
        </mc:Fallback>
      </mc:AlternateContent>
    </p:spTree>
    <p:extLst>
      <p:ext uri="{BB962C8B-B14F-4D97-AF65-F5344CB8AC3E}">
        <p14:creationId xmlns:p14="http://schemas.microsoft.com/office/powerpoint/2010/main" val="28406741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27384"/>
            <a:ext cx="8748464" cy="14401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DIMENSIONAMIENTO </a:t>
            </a:r>
            <a:r>
              <a:rPr lang="es-EC" sz="4400" dirty="0"/>
              <a:t>DE </a:t>
            </a:r>
            <a:r>
              <a:rPr lang="es-EC" sz="4400" dirty="0" smtClean="0"/>
              <a:t>ELEMENTOS</a:t>
            </a:r>
          </a:p>
          <a:p>
            <a:pPr algn="ctr"/>
            <a:r>
              <a:rPr lang="es-EC" sz="3200" dirty="0" smtClean="0"/>
              <a:t>SELECCIÓN </a:t>
            </a:r>
            <a:r>
              <a:rPr lang="es-EC" sz="3200" dirty="0"/>
              <a:t>DE FUENTE DE ALIMENTACIÓN</a:t>
            </a:r>
          </a:p>
        </p:txBody>
      </p:sp>
      <mc:AlternateContent xmlns:mc="http://schemas.openxmlformats.org/markup-compatibility/2006" xmlns:a14="http://schemas.microsoft.com/office/drawing/2010/main">
        <mc:Choice Requires="a14">
          <p:graphicFrame>
            <p:nvGraphicFramePr>
              <p:cNvPr id="5" name="4 Tabla"/>
              <p:cNvGraphicFramePr>
                <a:graphicFrameLocks noGrp="1"/>
              </p:cNvGraphicFramePr>
              <p:nvPr>
                <p:extLst>
                  <p:ext uri="{D42A27DB-BD31-4B8C-83A1-F6EECF244321}">
                    <p14:modId xmlns:p14="http://schemas.microsoft.com/office/powerpoint/2010/main" val="1066274165"/>
                  </p:ext>
                </p:extLst>
              </p:nvPr>
            </p:nvGraphicFramePr>
            <p:xfrm>
              <a:off x="827584" y="1999539"/>
              <a:ext cx="7344816" cy="2869621"/>
            </p:xfrm>
            <a:graphic>
              <a:graphicData uri="http://schemas.openxmlformats.org/drawingml/2006/table">
                <a:tbl>
                  <a:tblPr firstRow="1" firstCol="1" bandRow="1">
                    <a:tableStyleId>{5C22544A-7EE6-4342-B048-85BDC9FD1C3A}</a:tableStyleId>
                  </a:tblPr>
                  <a:tblGrid>
                    <a:gridCol w="3067234"/>
                    <a:gridCol w="3067234"/>
                    <a:gridCol w="602646"/>
                    <a:gridCol w="607702"/>
                  </a:tblGrid>
                  <a:tr h="196994">
                    <a:tc>
                      <a:txBody>
                        <a:bodyPr/>
                        <a:lstStyle/>
                        <a:p>
                          <a:pPr algn="ctr">
                            <a:lnSpc>
                              <a:spcPct val="115000"/>
                            </a:lnSpc>
                            <a:spcAft>
                              <a:spcPts val="0"/>
                            </a:spcAft>
                          </a:pPr>
                          <a:r>
                            <a:rPr lang="es-EC" sz="2000" dirty="0">
                              <a:effectLst/>
                              <a:latin typeface="Cambria Math" pitchFamily="18" charset="0"/>
                              <a:ea typeface="Cambria Math" pitchFamily="18" charset="0"/>
                            </a:rPr>
                            <a:t>Carga</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Descripción</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itchFamily="18" charset="0"/>
                                    <a:ea typeface="Cambria Math" pitchFamily="18" charset="0"/>
                                  </a:rPr>
                                  <m:t>[</m:t>
                                </m:r>
                                <m:r>
                                  <a:rPr lang="es-EC" sz="2000">
                                    <a:effectLst/>
                                    <a:latin typeface="Cambria Math" pitchFamily="18" charset="0"/>
                                    <a:ea typeface="Cambria Math" pitchFamily="18" charset="0"/>
                                  </a:rPr>
                                  <m:t>𝑽</m:t>
                                </m:r>
                                <m:r>
                                  <a:rPr lang="es-EC" sz="2000">
                                    <a:effectLst/>
                                    <a:latin typeface="Cambria Math" pitchFamily="18" charset="0"/>
                                    <a:ea typeface="Cambria Math" pitchFamily="18" charset="0"/>
                                  </a:rPr>
                                  <m:t>]</m:t>
                                </m:r>
                              </m:oMath>
                            </m:oMathPara>
                          </a14:m>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itchFamily="18" charset="0"/>
                                    <a:ea typeface="Cambria Math" pitchFamily="18" charset="0"/>
                                  </a:rPr>
                                  <m:t>[</m:t>
                                </m:r>
                                <m:r>
                                  <a:rPr lang="es-EC" sz="2000">
                                    <a:effectLst/>
                                    <a:latin typeface="Cambria Math" pitchFamily="18" charset="0"/>
                                    <a:ea typeface="Cambria Math" pitchFamily="18" charset="0"/>
                                  </a:rPr>
                                  <m:t>𝑨</m:t>
                                </m:r>
                                <m:r>
                                  <a:rPr lang="es-EC" sz="2000">
                                    <a:effectLst/>
                                    <a:latin typeface="Cambria Math" pitchFamily="18" charset="0"/>
                                    <a:ea typeface="Cambria Math" pitchFamily="18" charset="0"/>
                                  </a:rPr>
                                  <m:t>]</m:t>
                                </m:r>
                              </m:oMath>
                            </m:oMathPara>
                          </a14:m>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305883">
                    <a:tc>
                      <a:txBody>
                        <a:bodyPr/>
                        <a:lstStyle/>
                        <a:p>
                          <a:pPr algn="just">
                            <a:lnSpc>
                              <a:spcPct val="115000"/>
                            </a:lnSpc>
                            <a:spcAft>
                              <a:spcPts val="0"/>
                            </a:spcAft>
                          </a:pPr>
                          <a:r>
                            <a:rPr lang="es-EC" sz="2000">
                              <a:effectLst/>
                              <a:latin typeface="Cambria Math" pitchFamily="18" charset="0"/>
                              <a:ea typeface="Cambria Math" pitchFamily="18" charset="0"/>
                            </a:rPr>
                            <a:t>Motor X</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X</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305883">
                    <a:tc>
                      <a:txBody>
                        <a:bodyPr/>
                        <a:lstStyle/>
                        <a:p>
                          <a:pPr algn="just">
                            <a:lnSpc>
                              <a:spcPct val="115000"/>
                            </a:lnSpc>
                            <a:spcAft>
                              <a:spcPts val="0"/>
                            </a:spcAft>
                          </a:pPr>
                          <a:r>
                            <a:rPr lang="es-EC" sz="2000">
                              <a:effectLst/>
                              <a:latin typeface="Cambria Math" pitchFamily="18" charset="0"/>
                              <a:ea typeface="Cambria Math" pitchFamily="18" charset="0"/>
                            </a:rPr>
                            <a:t>Motor Y1</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Y1</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305883">
                    <a:tc>
                      <a:txBody>
                        <a:bodyPr/>
                        <a:lstStyle/>
                        <a:p>
                          <a:pPr algn="just">
                            <a:lnSpc>
                              <a:spcPct val="115000"/>
                            </a:lnSpc>
                            <a:spcAft>
                              <a:spcPts val="0"/>
                            </a:spcAft>
                          </a:pPr>
                          <a:r>
                            <a:rPr lang="es-EC" sz="2000">
                              <a:effectLst/>
                              <a:latin typeface="Cambria Math" pitchFamily="18" charset="0"/>
                              <a:ea typeface="Cambria Math" pitchFamily="18" charset="0"/>
                            </a:rPr>
                            <a:t>Motor Y2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Y2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12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305883">
                    <a:tc>
                      <a:txBody>
                        <a:bodyPr/>
                        <a:lstStyle/>
                        <a:p>
                          <a:pPr algn="just">
                            <a:lnSpc>
                              <a:spcPct val="115000"/>
                            </a:lnSpc>
                            <a:spcAft>
                              <a:spcPts val="0"/>
                            </a:spcAft>
                          </a:pPr>
                          <a:r>
                            <a:rPr lang="es-EC" sz="2000">
                              <a:effectLst/>
                              <a:latin typeface="Cambria Math" pitchFamily="18" charset="0"/>
                              <a:ea typeface="Cambria Math" pitchFamily="18" charset="0"/>
                            </a:rPr>
                            <a:t>Motor Z</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Z</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12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611765">
                    <a:tc>
                      <a:txBody>
                        <a:bodyPr/>
                        <a:lstStyle/>
                        <a:p>
                          <a:pPr algn="just">
                            <a:lnSpc>
                              <a:spcPct val="115000"/>
                            </a:lnSpc>
                            <a:spcAft>
                              <a:spcPts val="0"/>
                            </a:spcAft>
                          </a:pPr>
                          <a:r>
                            <a:rPr lang="es-EC" sz="2000">
                              <a:effectLst/>
                              <a:latin typeface="Cambria Math" pitchFamily="18" charset="0"/>
                              <a:ea typeface="Cambria Math" pitchFamily="18" charset="0"/>
                            </a:rPr>
                            <a:t>Servo</a:t>
                          </a:r>
                        </a:p>
                        <a:p>
                          <a:pPr algn="just">
                            <a:lnSpc>
                              <a:spcPct val="115000"/>
                            </a:lnSpc>
                            <a:spcAft>
                              <a:spcPts val="0"/>
                            </a:spcAft>
                          </a:pPr>
                          <a:r>
                            <a:rPr lang="es-EC" sz="2000">
                              <a:effectLst/>
                              <a:latin typeface="Cambria Math" pitchFamily="18" charset="0"/>
                              <a:ea typeface="Cambria Math" pitchFamily="18" charset="0"/>
                            </a:rPr>
                            <a:t>Laser</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servo motor eje B</a:t>
                          </a:r>
                        </a:p>
                        <a:p>
                          <a:pPr algn="just">
                            <a:lnSpc>
                              <a:spcPct val="115000"/>
                            </a:lnSpc>
                            <a:spcAft>
                              <a:spcPts val="0"/>
                            </a:spcAft>
                          </a:pPr>
                          <a:r>
                            <a:rPr lang="es-EC" sz="2000">
                              <a:effectLst/>
                              <a:latin typeface="Cambria Math" pitchFamily="18" charset="0"/>
                              <a:ea typeface="Cambria Math" pitchFamily="18" charset="0"/>
                            </a:rPr>
                            <a:t>Potencia PWM Laser</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12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415981">
                    <a:tc>
                      <a:txBody>
                        <a:bodyPr/>
                        <a:lstStyle/>
                        <a:p>
                          <a:pPr algn="just">
                            <a:lnSpc>
                              <a:spcPct val="115000"/>
                            </a:lnSpc>
                            <a:spcAft>
                              <a:spcPts val="0"/>
                            </a:spcAft>
                          </a:pPr>
                          <a:r>
                            <a:rPr lang="es-EC" sz="2000">
                              <a:effectLst/>
                              <a:latin typeface="Cambria Math" pitchFamily="18" charset="0"/>
                              <a:ea typeface="Cambria Math" pitchFamily="18" charset="0"/>
                            </a:rPr>
                            <a:t>Control</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Lógica de control</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5</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mc:Choice>
        <mc:Fallback xmlns="">
          <p:graphicFrame>
            <p:nvGraphicFramePr>
              <p:cNvPr id="5" name="4 Tabla"/>
              <p:cNvGraphicFramePr>
                <a:graphicFrameLocks noGrp="1"/>
              </p:cNvGraphicFramePr>
              <p:nvPr>
                <p:extLst>
                  <p:ext uri="{D42A27DB-BD31-4B8C-83A1-F6EECF244321}">
                    <p14:modId xmlns:p14="http://schemas.microsoft.com/office/powerpoint/2010/main" val="1066274165"/>
                  </p:ext>
                </p:extLst>
              </p:nvPr>
            </p:nvGraphicFramePr>
            <p:xfrm>
              <a:off x="827584" y="1999539"/>
              <a:ext cx="7344816" cy="2720396"/>
            </p:xfrm>
            <a:graphic>
              <a:graphicData uri="http://schemas.openxmlformats.org/drawingml/2006/table">
                <a:tbl>
                  <a:tblPr firstRow="1" firstCol="1" bandRow="1">
                    <a:tableStyleId>{5C22544A-7EE6-4342-B048-85BDC9FD1C3A}</a:tableStyleId>
                  </a:tblPr>
                  <a:tblGrid>
                    <a:gridCol w="3067234"/>
                    <a:gridCol w="3067234"/>
                    <a:gridCol w="602646"/>
                    <a:gridCol w="607702"/>
                  </a:tblGrid>
                  <a:tr h="350520">
                    <a:tc>
                      <a:txBody>
                        <a:bodyPr/>
                        <a:lstStyle/>
                        <a:p>
                          <a:pPr algn="ctr">
                            <a:lnSpc>
                              <a:spcPct val="115000"/>
                            </a:lnSpc>
                            <a:spcAft>
                              <a:spcPts val="0"/>
                            </a:spcAft>
                          </a:pPr>
                          <a:r>
                            <a:rPr lang="es-EC" sz="2000" dirty="0">
                              <a:effectLst/>
                              <a:latin typeface="Cambria Math" pitchFamily="18" charset="0"/>
                              <a:ea typeface="Cambria Math" pitchFamily="18" charset="0"/>
                            </a:rPr>
                            <a:t>Carga</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Descripción</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endParaRPr lang="es-EC"/>
                        </a:p>
                      </a:txBody>
                      <a:tcPr marL="68580" marR="68580" marT="0" marB="0">
                        <a:blipFill rotWithShape="1">
                          <a:blip r:embed="rId2"/>
                          <a:stretch>
                            <a:fillRect l="-1017172" t="-17544" r="-101010" b="-700000"/>
                          </a:stretch>
                        </a:blipFill>
                      </a:tcPr>
                    </a:tc>
                    <a:tc>
                      <a:txBody>
                        <a:bodyPr/>
                        <a:lstStyle/>
                        <a:p>
                          <a:endParaRPr lang="es-EC"/>
                        </a:p>
                      </a:txBody>
                      <a:tcPr marL="68580" marR="68580" marT="0" marB="0">
                        <a:blipFill rotWithShape="1">
                          <a:blip r:embed="rId2"/>
                          <a:stretch>
                            <a:fillRect l="-1106000" t="-17544" b="-700000"/>
                          </a:stretch>
                        </a:blipFill>
                      </a:tcPr>
                    </a:tc>
                  </a:tr>
                  <a:tr h="320675">
                    <a:tc>
                      <a:txBody>
                        <a:bodyPr/>
                        <a:lstStyle/>
                        <a:p>
                          <a:pPr algn="just">
                            <a:lnSpc>
                              <a:spcPct val="115000"/>
                            </a:lnSpc>
                            <a:spcAft>
                              <a:spcPts val="0"/>
                            </a:spcAft>
                          </a:pPr>
                          <a:r>
                            <a:rPr lang="es-EC" sz="2000">
                              <a:effectLst/>
                              <a:latin typeface="Cambria Math" pitchFamily="18" charset="0"/>
                              <a:ea typeface="Cambria Math" pitchFamily="18" charset="0"/>
                            </a:rPr>
                            <a:t>Motor X</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X</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320675">
                    <a:tc>
                      <a:txBody>
                        <a:bodyPr/>
                        <a:lstStyle/>
                        <a:p>
                          <a:pPr algn="just">
                            <a:lnSpc>
                              <a:spcPct val="115000"/>
                            </a:lnSpc>
                            <a:spcAft>
                              <a:spcPts val="0"/>
                            </a:spcAft>
                          </a:pPr>
                          <a:r>
                            <a:rPr lang="es-EC" sz="2000">
                              <a:effectLst/>
                              <a:latin typeface="Cambria Math" pitchFamily="18" charset="0"/>
                              <a:ea typeface="Cambria Math" pitchFamily="18" charset="0"/>
                            </a:rPr>
                            <a:t>Motor Y1</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Y1</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320675">
                    <a:tc>
                      <a:txBody>
                        <a:bodyPr/>
                        <a:lstStyle/>
                        <a:p>
                          <a:pPr algn="just">
                            <a:lnSpc>
                              <a:spcPct val="115000"/>
                            </a:lnSpc>
                            <a:spcAft>
                              <a:spcPts val="0"/>
                            </a:spcAft>
                          </a:pPr>
                          <a:r>
                            <a:rPr lang="es-EC" sz="2000">
                              <a:effectLst/>
                              <a:latin typeface="Cambria Math" pitchFamily="18" charset="0"/>
                              <a:ea typeface="Cambria Math" pitchFamily="18" charset="0"/>
                            </a:rPr>
                            <a:t>Motor Y2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Y2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12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320675">
                    <a:tc>
                      <a:txBody>
                        <a:bodyPr/>
                        <a:lstStyle/>
                        <a:p>
                          <a:pPr algn="just">
                            <a:lnSpc>
                              <a:spcPct val="115000"/>
                            </a:lnSpc>
                            <a:spcAft>
                              <a:spcPts val="0"/>
                            </a:spcAft>
                          </a:pPr>
                          <a:r>
                            <a:rPr lang="es-EC" sz="2000">
                              <a:effectLst/>
                              <a:latin typeface="Cambria Math" pitchFamily="18" charset="0"/>
                              <a:ea typeface="Cambria Math" pitchFamily="18" charset="0"/>
                            </a:rPr>
                            <a:t>Motor Z</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motor a pasos Z</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12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671195">
                    <a:tc>
                      <a:txBody>
                        <a:bodyPr/>
                        <a:lstStyle/>
                        <a:p>
                          <a:pPr algn="just">
                            <a:lnSpc>
                              <a:spcPct val="115000"/>
                            </a:lnSpc>
                            <a:spcAft>
                              <a:spcPts val="0"/>
                            </a:spcAft>
                          </a:pPr>
                          <a:r>
                            <a:rPr lang="es-EC" sz="2000">
                              <a:effectLst/>
                              <a:latin typeface="Cambria Math" pitchFamily="18" charset="0"/>
                              <a:ea typeface="Cambria Math" pitchFamily="18" charset="0"/>
                            </a:rPr>
                            <a:t>Servo</a:t>
                          </a:r>
                        </a:p>
                        <a:p>
                          <a:pPr algn="just">
                            <a:lnSpc>
                              <a:spcPct val="115000"/>
                            </a:lnSpc>
                            <a:spcAft>
                              <a:spcPts val="0"/>
                            </a:spcAft>
                          </a:pPr>
                          <a:r>
                            <a:rPr lang="es-EC" sz="2000">
                              <a:effectLst/>
                              <a:latin typeface="Cambria Math" pitchFamily="18" charset="0"/>
                              <a:ea typeface="Cambria Math" pitchFamily="18" charset="0"/>
                            </a:rPr>
                            <a:t>Laser</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Potencia servo motor eje B</a:t>
                          </a:r>
                        </a:p>
                        <a:p>
                          <a:pPr algn="just">
                            <a:lnSpc>
                              <a:spcPct val="115000"/>
                            </a:lnSpc>
                            <a:spcAft>
                              <a:spcPts val="0"/>
                            </a:spcAft>
                          </a:pPr>
                          <a:r>
                            <a:rPr lang="es-EC" sz="2000">
                              <a:effectLst/>
                              <a:latin typeface="Cambria Math" pitchFamily="18" charset="0"/>
                              <a:ea typeface="Cambria Math" pitchFamily="18" charset="0"/>
                            </a:rPr>
                            <a:t>Potencia PWM Laser</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12</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415981">
                    <a:tc>
                      <a:txBody>
                        <a:bodyPr/>
                        <a:lstStyle/>
                        <a:p>
                          <a:pPr algn="just">
                            <a:lnSpc>
                              <a:spcPct val="115000"/>
                            </a:lnSpc>
                            <a:spcAft>
                              <a:spcPts val="0"/>
                            </a:spcAft>
                          </a:pPr>
                          <a:r>
                            <a:rPr lang="es-EC" sz="2000">
                              <a:effectLst/>
                              <a:latin typeface="Cambria Math" pitchFamily="18" charset="0"/>
                              <a:ea typeface="Cambria Math" pitchFamily="18" charset="0"/>
                            </a:rPr>
                            <a:t>Control</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Lógica de control</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5</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mc:Fallback>
      </mc:AlternateContent>
      <p:sp>
        <p:nvSpPr>
          <p:cNvPr id="6" name="5 Rectángulo"/>
          <p:cNvSpPr/>
          <p:nvPr/>
        </p:nvSpPr>
        <p:spPr>
          <a:xfrm>
            <a:off x="2051720" y="5219908"/>
            <a:ext cx="5030736" cy="369332"/>
          </a:xfrm>
          <a:prstGeom prst="rect">
            <a:avLst/>
          </a:prstGeom>
        </p:spPr>
        <p:txBody>
          <a:bodyPr wrap="none">
            <a:spAutoFit/>
          </a:bodyPr>
          <a:lstStyle/>
          <a:p>
            <a:r>
              <a:rPr lang="es-EC" b="1" dirty="0"/>
              <a:t>Corriente y voltajes máximos para cada carga</a:t>
            </a:r>
          </a:p>
        </p:txBody>
      </p:sp>
      <p:sp>
        <p:nvSpPr>
          <p:cNvPr id="7" name="6 Rectángulo"/>
          <p:cNvSpPr/>
          <p:nvPr/>
        </p:nvSpPr>
        <p:spPr>
          <a:xfrm>
            <a:off x="827584" y="5867980"/>
            <a:ext cx="3458383" cy="369332"/>
          </a:xfrm>
          <a:prstGeom prst="rect">
            <a:avLst/>
          </a:prstGeom>
        </p:spPr>
        <p:txBody>
          <a:bodyPr wrap="none">
            <a:spAutoFit/>
          </a:bodyPr>
          <a:lstStyle/>
          <a:p>
            <a:r>
              <a:rPr lang="es-EC" dirty="0" smtClean="0">
                <a:latin typeface="Cambria Math" pitchFamily="18" charset="0"/>
                <a:ea typeface="Cambria Math" pitchFamily="18" charset="0"/>
              </a:rPr>
              <a:t>Se necesitan: 9 </a:t>
            </a:r>
            <a:r>
              <a:rPr lang="es-EC" dirty="0">
                <a:latin typeface="Cambria Math" pitchFamily="18" charset="0"/>
                <a:ea typeface="Cambria Math" pitchFamily="18" charset="0"/>
              </a:rPr>
              <a:t>A </a:t>
            </a:r>
            <a:r>
              <a:rPr lang="es-EC" dirty="0" err="1">
                <a:latin typeface="Cambria Math" pitchFamily="18" charset="0"/>
                <a:ea typeface="Cambria Math" pitchFamily="18" charset="0"/>
              </a:rPr>
              <a:t>a</a:t>
            </a:r>
            <a:r>
              <a:rPr lang="es-EC" dirty="0">
                <a:latin typeface="Cambria Math" pitchFamily="18" charset="0"/>
                <a:ea typeface="Cambria Math" pitchFamily="18" charset="0"/>
              </a:rPr>
              <a:t> 12 V, y 1 A </a:t>
            </a:r>
            <a:r>
              <a:rPr lang="es-EC" dirty="0" err="1">
                <a:latin typeface="Cambria Math" pitchFamily="18" charset="0"/>
                <a:ea typeface="Cambria Math" pitchFamily="18" charset="0"/>
              </a:rPr>
              <a:t>a</a:t>
            </a:r>
            <a:r>
              <a:rPr lang="es-EC" dirty="0">
                <a:latin typeface="Cambria Math" pitchFamily="18" charset="0"/>
                <a:ea typeface="Cambria Math" pitchFamily="18" charset="0"/>
              </a:rPr>
              <a:t> 5 </a:t>
            </a:r>
          </a:p>
        </p:txBody>
      </p:sp>
    </p:spTree>
    <p:extLst>
      <p:ext uri="{BB962C8B-B14F-4D97-AF65-F5344CB8AC3E}">
        <p14:creationId xmlns:p14="http://schemas.microsoft.com/office/powerpoint/2010/main" val="35274666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620688"/>
            <a:ext cx="8748464" cy="7200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000" dirty="0" smtClean="0"/>
              <a:t>SELECCIÓN </a:t>
            </a:r>
            <a:r>
              <a:rPr lang="es-EC" sz="4000" dirty="0"/>
              <a:t>DE FUENTE DE ALIMENTACIÓN</a:t>
            </a: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275974" y="1942728"/>
            <a:ext cx="4314282" cy="2880320"/>
          </a:xfrm>
          <a:prstGeom prst="rect">
            <a:avLst/>
          </a:prstGeom>
          <a:noFill/>
          <a:ln>
            <a:noFill/>
          </a:ln>
        </p:spPr>
      </p:pic>
      <p:graphicFrame>
        <p:nvGraphicFramePr>
          <p:cNvPr id="2" name="1 Tabla"/>
          <p:cNvGraphicFramePr>
            <a:graphicFrameLocks noGrp="1"/>
          </p:cNvGraphicFramePr>
          <p:nvPr>
            <p:extLst>
              <p:ext uri="{D42A27DB-BD31-4B8C-83A1-F6EECF244321}">
                <p14:modId xmlns:p14="http://schemas.microsoft.com/office/powerpoint/2010/main" val="3852042517"/>
              </p:ext>
            </p:extLst>
          </p:nvPr>
        </p:nvGraphicFramePr>
        <p:xfrm>
          <a:off x="5076056" y="1916832"/>
          <a:ext cx="3528392" cy="2624666"/>
        </p:xfrm>
        <a:graphic>
          <a:graphicData uri="http://schemas.openxmlformats.org/drawingml/2006/table">
            <a:tbl>
              <a:tblPr firstRow="1" firstCol="1" bandRow="1">
                <a:tableStyleId>{5C22544A-7EE6-4342-B048-85BDC9FD1C3A}</a:tableStyleId>
              </a:tblPr>
              <a:tblGrid>
                <a:gridCol w="1764196"/>
                <a:gridCol w="1764196"/>
              </a:tblGrid>
              <a:tr h="323040">
                <a:tc>
                  <a:txBody>
                    <a:bodyPr/>
                    <a:lstStyle/>
                    <a:p>
                      <a:pPr algn="ctr">
                        <a:lnSpc>
                          <a:spcPct val="115000"/>
                        </a:lnSpc>
                        <a:spcAft>
                          <a:spcPts val="0"/>
                        </a:spcAft>
                      </a:pPr>
                      <a:r>
                        <a:rPr lang="es-EC" sz="1800" dirty="0">
                          <a:effectLst/>
                          <a:latin typeface="Cambria Math" pitchFamily="18" charset="0"/>
                          <a:ea typeface="Cambria Math" pitchFamily="18" charset="0"/>
                        </a:rPr>
                        <a:t>Carga</a:t>
                      </a:r>
                      <a:endParaRPr lang="es-EC" sz="18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1800" dirty="0">
                          <a:effectLst/>
                          <a:latin typeface="Cambria Math" pitchFamily="18" charset="0"/>
                          <a:ea typeface="Cambria Math" pitchFamily="18" charset="0"/>
                        </a:rPr>
                        <a:t>Entrada</a:t>
                      </a:r>
                      <a:endParaRPr lang="es-EC" sz="1800" dirty="0">
                        <a:solidFill>
                          <a:srgbClr val="365F91"/>
                        </a:solidFill>
                        <a:effectLst/>
                        <a:latin typeface="Cambria Math" pitchFamily="18" charset="0"/>
                        <a:ea typeface="Cambria Math" pitchFamily="18" charset="0"/>
                        <a:cs typeface="Times New Roman"/>
                      </a:endParaRPr>
                    </a:p>
                  </a:txBody>
                  <a:tcPr marL="68580" marR="68580" marT="0" marB="0"/>
                </a:tc>
              </a:tr>
              <a:tr h="666253">
                <a:tc>
                  <a:txBody>
                    <a:bodyPr/>
                    <a:lstStyle/>
                    <a:p>
                      <a:pPr algn="just">
                        <a:lnSpc>
                          <a:spcPct val="115000"/>
                        </a:lnSpc>
                        <a:spcAft>
                          <a:spcPts val="0"/>
                        </a:spcAft>
                      </a:pPr>
                      <a:r>
                        <a:rPr lang="es-EC" sz="1800" dirty="0">
                          <a:effectLst/>
                          <a:latin typeface="Cambria Math" pitchFamily="18" charset="0"/>
                          <a:ea typeface="Cambria Math" pitchFamily="18" charset="0"/>
                        </a:rPr>
                        <a:t>Motor X, Motor Z</a:t>
                      </a:r>
                      <a:endParaRPr lang="es-EC" sz="18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1800" dirty="0">
                          <a:effectLst/>
                          <a:latin typeface="Cambria Math" pitchFamily="18" charset="0"/>
                          <a:ea typeface="Cambria Math" pitchFamily="18" charset="0"/>
                        </a:rPr>
                        <a:t>(1) </a:t>
                      </a:r>
                      <a:r>
                        <a:rPr lang="es-EC" sz="1800" dirty="0" smtClean="0">
                          <a:effectLst/>
                          <a:latin typeface="Cambria Math" pitchFamily="18" charset="0"/>
                          <a:ea typeface="Cambria Math" pitchFamily="18" charset="0"/>
                        </a:rPr>
                        <a:t>VMOT1</a:t>
                      </a:r>
                      <a:endParaRPr lang="es-EC" sz="1800" dirty="0">
                        <a:solidFill>
                          <a:srgbClr val="365F91"/>
                        </a:solidFill>
                        <a:effectLst/>
                        <a:latin typeface="Cambria Math" pitchFamily="18" charset="0"/>
                        <a:ea typeface="Cambria Math" pitchFamily="18" charset="0"/>
                        <a:cs typeface="Times New Roman"/>
                      </a:endParaRPr>
                    </a:p>
                  </a:txBody>
                  <a:tcPr marL="68580" marR="68580" marT="0" marB="0"/>
                </a:tc>
              </a:tr>
              <a:tr h="666253">
                <a:tc>
                  <a:txBody>
                    <a:bodyPr/>
                    <a:lstStyle/>
                    <a:p>
                      <a:pPr algn="just">
                        <a:lnSpc>
                          <a:spcPct val="115000"/>
                        </a:lnSpc>
                        <a:spcAft>
                          <a:spcPts val="0"/>
                        </a:spcAft>
                      </a:pPr>
                      <a:r>
                        <a:rPr lang="es-EC" sz="1800">
                          <a:effectLst/>
                          <a:latin typeface="Cambria Math" pitchFamily="18" charset="0"/>
                          <a:ea typeface="Cambria Math" pitchFamily="18" charset="0"/>
                        </a:rPr>
                        <a:t>Motor Y1, Motor Y1</a:t>
                      </a:r>
                      <a:endParaRPr lang="es-EC" sz="18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1800" dirty="0" smtClean="0">
                          <a:effectLst/>
                          <a:latin typeface="Cambria Math" pitchFamily="18" charset="0"/>
                          <a:ea typeface="Cambria Math" pitchFamily="18" charset="0"/>
                        </a:rPr>
                        <a:t>(2) VMOT2</a:t>
                      </a:r>
                      <a:endParaRPr lang="es-EC" sz="1800" dirty="0">
                        <a:solidFill>
                          <a:srgbClr val="365F91"/>
                        </a:solidFill>
                        <a:effectLst/>
                        <a:latin typeface="Cambria Math" pitchFamily="18" charset="0"/>
                        <a:ea typeface="Cambria Math" pitchFamily="18" charset="0"/>
                        <a:cs typeface="Times New Roman"/>
                      </a:endParaRPr>
                    </a:p>
                  </a:txBody>
                  <a:tcPr marL="68580" marR="68580" marT="0" marB="0"/>
                </a:tc>
              </a:tr>
              <a:tr h="323040">
                <a:tc>
                  <a:txBody>
                    <a:bodyPr/>
                    <a:lstStyle/>
                    <a:p>
                      <a:pPr algn="just">
                        <a:lnSpc>
                          <a:spcPct val="115000"/>
                        </a:lnSpc>
                        <a:spcAft>
                          <a:spcPts val="0"/>
                        </a:spcAft>
                      </a:pPr>
                      <a:r>
                        <a:rPr lang="es-EC" sz="1800">
                          <a:effectLst/>
                          <a:latin typeface="Cambria Math" pitchFamily="18" charset="0"/>
                          <a:ea typeface="Cambria Math" pitchFamily="18" charset="0"/>
                        </a:rPr>
                        <a:t>Servo</a:t>
                      </a:r>
                      <a:endParaRPr lang="es-EC" sz="18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1800">
                          <a:effectLst/>
                          <a:latin typeface="Cambria Math" pitchFamily="18" charset="0"/>
                          <a:ea typeface="Cambria Math" pitchFamily="18" charset="0"/>
                        </a:rPr>
                        <a:t>(3) VSERVO</a:t>
                      </a:r>
                      <a:endParaRPr lang="es-EC" sz="1800">
                        <a:solidFill>
                          <a:srgbClr val="365F91"/>
                        </a:solidFill>
                        <a:effectLst/>
                        <a:latin typeface="Cambria Math" pitchFamily="18" charset="0"/>
                        <a:ea typeface="Cambria Math" pitchFamily="18" charset="0"/>
                        <a:cs typeface="Times New Roman"/>
                      </a:endParaRPr>
                    </a:p>
                  </a:txBody>
                  <a:tcPr marL="68580" marR="68580" marT="0" marB="0"/>
                </a:tc>
              </a:tr>
              <a:tr h="323040">
                <a:tc>
                  <a:txBody>
                    <a:bodyPr/>
                    <a:lstStyle/>
                    <a:p>
                      <a:pPr algn="just">
                        <a:lnSpc>
                          <a:spcPct val="115000"/>
                        </a:lnSpc>
                        <a:spcAft>
                          <a:spcPts val="0"/>
                        </a:spcAft>
                      </a:pPr>
                      <a:r>
                        <a:rPr lang="es-EC" sz="1800">
                          <a:effectLst/>
                          <a:latin typeface="Cambria Math" pitchFamily="18" charset="0"/>
                          <a:ea typeface="Cambria Math" pitchFamily="18" charset="0"/>
                        </a:rPr>
                        <a:t>Laser</a:t>
                      </a:r>
                      <a:endParaRPr lang="es-EC" sz="18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1800">
                          <a:effectLst/>
                          <a:latin typeface="Cambria Math" pitchFamily="18" charset="0"/>
                          <a:ea typeface="Cambria Math" pitchFamily="18" charset="0"/>
                        </a:rPr>
                        <a:t>(4) VLASER</a:t>
                      </a:r>
                      <a:endParaRPr lang="es-EC" sz="1800">
                        <a:solidFill>
                          <a:srgbClr val="365F91"/>
                        </a:solidFill>
                        <a:effectLst/>
                        <a:latin typeface="Cambria Math" pitchFamily="18" charset="0"/>
                        <a:ea typeface="Cambria Math" pitchFamily="18" charset="0"/>
                        <a:cs typeface="Times New Roman"/>
                      </a:endParaRPr>
                    </a:p>
                  </a:txBody>
                  <a:tcPr marL="68580" marR="68580" marT="0" marB="0"/>
                </a:tc>
              </a:tr>
              <a:tr h="323040">
                <a:tc>
                  <a:txBody>
                    <a:bodyPr/>
                    <a:lstStyle/>
                    <a:p>
                      <a:pPr algn="just">
                        <a:lnSpc>
                          <a:spcPct val="115000"/>
                        </a:lnSpc>
                        <a:spcAft>
                          <a:spcPts val="0"/>
                        </a:spcAft>
                      </a:pPr>
                      <a:r>
                        <a:rPr lang="es-EC" sz="1800">
                          <a:effectLst/>
                          <a:latin typeface="Cambria Math" pitchFamily="18" charset="0"/>
                          <a:ea typeface="Cambria Math" pitchFamily="18" charset="0"/>
                        </a:rPr>
                        <a:t>Control</a:t>
                      </a:r>
                      <a:endParaRPr lang="es-EC" sz="18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1800" dirty="0">
                          <a:effectLst/>
                          <a:latin typeface="Cambria Math" pitchFamily="18" charset="0"/>
                          <a:ea typeface="Cambria Math" pitchFamily="18" charset="0"/>
                        </a:rPr>
                        <a:t>(5) VCC</a:t>
                      </a:r>
                      <a:endParaRPr lang="es-EC" sz="18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p:sp>
        <p:nvSpPr>
          <p:cNvPr id="4" name="3 Rectángulo"/>
          <p:cNvSpPr/>
          <p:nvPr/>
        </p:nvSpPr>
        <p:spPr>
          <a:xfrm>
            <a:off x="5148064" y="4797152"/>
            <a:ext cx="3384376" cy="646331"/>
          </a:xfrm>
          <a:prstGeom prst="rect">
            <a:avLst/>
          </a:prstGeom>
        </p:spPr>
        <p:txBody>
          <a:bodyPr wrap="square">
            <a:spAutoFit/>
          </a:bodyPr>
          <a:lstStyle/>
          <a:p>
            <a:pPr algn="ctr"/>
            <a:r>
              <a:rPr lang="es-EC" b="1" dirty="0"/>
              <a:t>Distribución de las cargas en la fuente de alimentación</a:t>
            </a:r>
          </a:p>
        </p:txBody>
      </p:sp>
      <p:sp>
        <p:nvSpPr>
          <p:cNvPr id="9" name="8 Rectángulo"/>
          <p:cNvSpPr/>
          <p:nvPr/>
        </p:nvSpPr>
        <p:spPr>
          <a:xfrm>
            <a:off x="875769" y="5457998"/>
            <a:ext cx="3264183" cy="923330"/>
          </a:xfrm>
          <a:prstGeom prst="rect">
            <a:avLst/>
          </a:prstGeom>
        </p:spPr>
        <p:txBody>
          <a:bodyPr wrap="square">
            <a:spAutoFit/>
          </a:bodyPr>
          <a:lstStyle/>
          <a:p>
            <a:r>
              <a:rPr lang="es-EC" dirty="0" smtClean="0">
                <a:latin typeface="Cambria Math" pitchFamily="18" charset="0"/>
                <a:ea typeface="Cambria Math" pitchFamily="18" charset="0"/>
              </a:rPr>
              <a:t>Proporciona:</a:t>
            </a:r>
          </a:p>
          <a:p>
            <a:pPr marL="285750" indent="-285750">
              <a:buFont typeface="Arial" pitchFamily="34" charset="0"/>
              <a:buChar char="•"/>
            </a:pPr>
            <a:r>
              <a:rPr lang="es-EC" dirty="0" smtClean="0">
                <a:latin typeface="Cambria Math" pitchFamily="18" charset="0"/>
                <a:ea typeface="Cambria Math" pitchFamily="18" charset="0"/>
              </a:rPr>
              <a:t>14 </a:t>
            </a:r>
            <a:r>
              <a:rPr lang="es-EC" dirty="0">
                <a:latin typeface="Cambria Math" pitchFamily="18" charset="0"/>
                <a:ea typeface="Cambria Math" pitchFamily="18" charset="0"/>
              </a:rPr>
              <a:t>A </a:t>
            </a:r>
            <a:r>
              <a:rPr lang="es-EC" dirty="0" err="1">
                <a:latin typeface="Cambria Math" pitchFamily="18" charset="0"/>
                <a:ea typeface="Cambria Math" pitchFamily="18" charset="0"/>
              </a:rPr>
              <a:t>a</a:t>
            </a:r>
            <a:r>
              <a:rPr lang="es-EC" dirty="0">
                <a:latin typeface="Cambria Math" pitchFamily="18" charset="0"/>
                <a:ea typeface="Cambria Math" pitchFamily="18" charset="0"/>
              </a:rPr>
              <a:t> 12 </a:t>
            </a:r>
            <a:r>
              <a:rPr lang="es-EC" dirty="0" smtClean="0">
                <a:latin typeface="Cambria Math" pitchFamily="18" charset="0"/>
                <a:ea typeface="Cambria Math" pitchFamily="18" charset="0"/>
              </a:rPr>
              <a:t>V</a:t>
            </a:r>
          </a:p>
          <a:p>
            <a:pPr marL="285750" indent="-285750">
              <a:buFont typeface="Arial" pitchFamily="34" charset="0"/>
              <a:buChar char="•"/>
            </a:pPr>
            <a:r>
              <a:rPr lang="es-EC" dirty="0" smtClean="0">
                <a:latin typeface="Cambria Math" pitchFamily="18" charset="0"/>
                <a:ea typeface="Cambria Math" pitchFamily="18" charset="0"/>
              </a:rPr>
              <a:t>10 </a:t>
            </a:r>
            <a:r>
              <a:rPr lang="es-EC" dirty="0">
                <a:latin typeface="Cambria Math" pitchFamily="18" charset="0"/>
                <a:ea typeface="Cambria Math" pitchFamily="18" charset="0"/>
              </a:rPr>
              <a:t>A </a:t>
            </a:r>
            <a:r>
              <a:rPr lang="es-EC" dirty="0" err="1">
                <a:latin typeface="Cambria Math" pitchFamily="18" charset="0"/>
                <a:ea typeface="Cambria Math" pitchFamily="18" charset="0"/>
              </a:rPr>
              <a:t>a</a:t>
            </a:r>
            <a:r>
              <a:rPr lang="es-EC" dirty="0">
                <a:latin typeface="Cambria Math" pitchFamily="18" charset="0"/>
                <a:ea typeface="Cambria Math" pitchFamily="18" charset="0"/>
              </a:rPr>
              <a:t> 5V.</a:t>
            </a:r>
          </a:p>
        </p:txBody>
      </p:sp>
      <p:sp>
        <p:nvSpPr>
          <p:cNvPr id="10" name="9 Rectángulo"/>
          <p:cNvSpPr/>
          <p:nvPr/>
        </p:nvSpPr>
        <p:spPr>
          <a:xfrm>
            <a:off x="1331640" y="4941168"/>
            <a:ext cx="2790764" cy="369332"/>
          </a:xfrm>
          <a:prstGeom prst="rect">
            <a:avLst/>
          </a:prstGeom>
        </p:spPr>
        <p:txBody>
          <a:bodyPr wrap="none">
            <a:spAutoFit/>
          </a:bodyPr>
          <a:lstStyle/>
          <a:p>
            <a:r>
              <a:rPr lang="es-EC" b="1" dirty="0"/>
              <a:t>Fuente de alimentación </a:t>
            </a:r>
          </a:p>
        </p:txBody>
      </p:sp>
    </p:spTree>
    <p:extLst>
      <p:ext uri="{BB962C8B-B14F-4D97-AF65-F5344CB8AC3E}">
        <p14:creationId xmlns:p14="http://schemas.microsoft.com/office/powerpoint/2010/main" val="2501261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2 Título"/>
          <p:cNvSpPr txBox="1">
            <a:spLocks/>
          </p:cNvSpPr>
          <p:nvPr/>
        </p:nvSpPr>
        <p:spPr>
          <a:xfrm>
            <a:off x="539552" y="1124744"/>
            <a:ext cx="8136904" cy="936104"/>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800" dirty="0" smtClean="0"/>
              <a:t>POSIBLES SOLUCIONES</a:t>
            </a:r>
            <a:endParaRPr lang="es-EC" sz="4800" dirty="0"/>
          </a:p>
        </p:txBody>
      </p:sp>
      <p:sp>
        <p:nvSpPr>
          <p:cNvPr id="8" name="22 Título"/>
          <p:cNvSpPr txBox="1">
            <a:spLocks/>
          </p:cNvSpPr>
          <p:nvPr/>
        </p:nvSpPr>
        <p:spPr>
          <a:xfrm>
            <a:off x="683568" y="2924944"/>
            <a:ext cx="8136904" cy="2088233"/>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457200" indent="-457200">
              <a:buFont typeface="Arial" pitchFamily="34" charset="0"/>
              <a:buChar char="•"/>
            </a:pPr>
            <a:r>
              <a:rPr lang="es-EC" sz="3200" dirty="0" smtClean="0"/>
              <a:t>SISTEMA MECÁNICO DE MOVIMIENTO</a:t>
            </a:r>
          </a:p>
          <a:p>
            <a:pPr marL="457200" indent="-457200">
              <a:buFont typeface="Arial" pitchFamily="34" charset="0"/>
              <a:buChar char="•"/>
            </a:pPr>
            <a:endParaRPr lang="es-EC" sz="3200" dirty="0"/>
          </a:p>
          <a:p>
            <a:pPr marL="457200" indent="-457200">
              <a:buFont typeface="Arial" pitchFamily="34" charset="0"/>
              <a:buChar char="•"/>
            </a:pPr>
            <a:r>
              <a:rPr lang="es-EC" sz="3200" dirty="0" smtClean="0"/>
              <a:t>MEDICIÓN DEL POSICIONAMIENTO DE LA JUNTA</a:t>
            </a:r>
          </a:p>
        </p:txBody>
      </p:sp>
    </p:spTree>
    <p:extLst>
      <p:ext uri="{BB962C8B-B14F-4D97-AF65-F5344CB8AC3E}">
        <p14:creationId xmlns:p14="http://schemas.microsoft.com/office/powerpoint/2010/main" val="25166429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pic>
        <p:nvPicPr>
          <p:cNvPr id="8" name="0 Imagen"/>
          <p:cNvPicPr/>
          <p:nvPr/>
        </p:nvPicPr>
        <p:blipFill rotWithShape="1">
          <a:blip r:embed="rId2">
            <a:extLst>
              <a:ext uri="{28A0092B-C50C-407E-A947-70E740481C1C}">
                <a14:useLocalDpi xmlns:a14="http://schemas.microsoft.com/office/drawing/2010/main" val="0"/>
              </a:ext>
            </a:extLst>
          </a:blip>
          <a:srcRect b="47749"/>
          <a:stretch/>
        </p:blipFill>
        <p:spPr>
          <a:xfrm>
            <a:off x="1475656" y="1628800"/>
            <a:ext cx="6093183" cy="4248472"/>
          </a:xfrm>
          <a:prstGeom prst="rect">
            <a:avLst/>
          </a:prstGeom>
        </p:spPr>
      </p:pic>
      <p:sp>
        <p:nvSpPr>
          <p:cNvPr id="5" name="4 Rectángulo"/>
          <p:cNvSpPr/>
          <p:nvPr/>
        </p:nvSpPr>
        <p:spPr>
          <a:xfrm>
            <a:off x="2051720" y="6093296"/>
            <a:ext cx="5323445" cy="369332"/>
          </a:xfrm>
          <a:prstGeom prst="rect">
            <a:avLst/>
          </a:prstGeom>
        </p:spPr>
        <p:txBody>
          <a:bodyPr wrap="none">
            <a:spAutoFit/>
          </a:bodyPr>
          <a:lstStyle/>
          <a:p>
            <a:r>
              <a:rPr lang="es-EC" b="1" dirty="0" smtClean="0">
                <a:latin typeface="Cambria Math" pitchFamily="18" charset="0"/>
                <a:ea typeface="Cambria Math" pitchFamily="18" charset="0"/>
              </a:rPr>
              <a:t>Determinación </a:t>
            </a:r>
            <a:r>
              <a:rPr lang="es-EC" b="1" dirty="0">
                <a:latin typeface="Cambria Math" pitchFamily="18" charset="0"/>
                <a:ea typeface="Cambria Math" pitchFamily="18" charset="0"/>
              </a:rPr>
              <a:t>del ancho de </a:t>
            </a:r>
            <a:r>
              <a:rPr lang="es-EC" b="1" dirty="0" smtClean="0">
                <a:latin typeface="Cambria Math" pitchFamily="18" charset="0"/>
                <a:ea typeface="Cambria Math" pitchFamily="18" charset="0"/>
              </a:rPr>
              <a:t>pista según la  IPC2221A</a:t>
            </a:r>
            <a:endParaRPr lang="es-EC" b="1" dirty="0">
              <a:latin typeface="Cambria Math" pitchFamily="18" charset="0"/>
              <a:ea typeface="Cambria Math" pitchFamily="18" charset="0"/>
            </a:endParaRPr>
          </a:p>
        </p:txBody>
      </p:sp>
    </p:spTree>
    <p:extLst>
      <p:ext uri="{BB962C8B-B14F-4D97-AF65-F5344CB8AC3E}">
        <p14:creationId xmlns:p14="http://schemas.microsoft.com/office/powerpoint/2010/main" val="22200975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pic>
        <p:nvPicPr>
          <p:cNvPr id="6" name="0 Imagen"/>
          <p:cNvPicPr/>
          <p:nvPr/>
        </p:nvPicPr>
        <p:blipFill rotWithShape="1">
          <a:blip r:embed="rId2">
            <a:extLst>
              <a:ext uri="{28A0092B-C50C-407E-A947-70E740481C1C}">
                <a14:useLocalDpi xmlns:a14="http://schemas.microsoft.com/office/drawing/2010/main" val="0"/>
              </a:ext>
            </a:extLst>
          </a:blip>
          <a:srcRect t="53187"/>
          <a:stretch/>
        </p:blipFill>
        <p:spPr>
          <a:xfrm>
            <a:off x="1259632" y="1628800"/>
            <a:ext cx="6408712" cy="4320480"/>
          </a:xfrm>
          <a:prstGeom prst="rect">
            <a:avLst/>
          </a:prstGeom>
        </p:spPr>
      </p:pic>
      <p:sp>
        <p:nvSpPr>
          <p:cNvPr id="7" name="6 Rectángulo"/>
          <p:cNvSpPr/>
          <p:nvPr/>
        </p:nvSpPr>
        <p:spPr>
          <a:xfrm>
            <a:off x="1907704" y="6093296"/>
            <a:ext cx="5323445" cy="369332"/>
          </a:xfrm>
          <a:prstGeom prst="rect">
            <a:avLst/>
          </a:prstGeom>
        </p:spPr>
        <p:txBody>
          <a:bodyPr wrap="none">
            <a:spAutoFit/>
          </a:bodyPr>
          <a:lstStyle/>
          <a:p>
            <a:r>
              <a:rPr lang="es-EC" b="1" dirty="0" smtClean="0">
                <a:latin typeface="Cambria Math" pitchFamily="18" charset="0"/>
                <a:ea typeface="Cambria Math" pitchFamily="18" charset="0"/>
              </a:rPr>
              <a:t>Determinación </a:t>
            </a:r>
            <a:r>
              <a:rPr lang="es-EC" b="1" dirty="0">
                <a:latin typeface="Cambria Math" pitchFamily="18" charset="0"/>
                <a:ea typeface="Cambria Math" pitchFamily="18" charset="0"/>
              </a:rPr>
              <a:t>del ancho de </a:t>
            </a:r>
            <a:r>
              <a:rPr lang="es-EC" b="1" dirty="0" smtClean="0">
                <a:latin typeface="Cambria Math" pitchFamily="18" charset="0"/>
                <a:ea typeface="Cambria Math" pitchFamily="18" charset="0"/>
              </a:rPr>
              <a:t>pista según la  IPC2221A</a:t>
            </a:r>
            <a:endParaRPr lang="es-EC" b="1" dirty="0">
              <a:latin typeface="Cambria Math" pitchFamily="18" charset="0"/>
              <a:ea typeface="Cambria Math" pitchFamily="18" charset="0"/>
            </a:endParaRPr>
          </a:p>
        </p:txBody>
      </p:sp>
    </p:spTree>
    <p:extLst>
      <p:ext uri="{BB962C8B-B14F-4D97-AF65-F5344CB8AC3E}">
        <p14:creationId xmlns:p14="http://schemas.microsoft.com/office/powerpoint/2010/main" val="34433753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graphicFrame>
        <p:nvGraphicFramePr>
          <p:cNvPr id="2" name="1 Tabla"/>
          <p:cNvGraphicFramePr>
            <a:graphicFrameLocks noGrp="1"/>
          </p:cNvGraphicFramePr>
          <p:nvPr>
            <p:extLst>
              <p:ext uri="{D42A27DB-BD31-4B8C-83A1-F6EECF244321}">
                <p14:modId xmlns:p14="http://schemas.microsoft.com/office/powerpoint/2010/main" val="2691428174"/>
              </p:ext>
            </p:extLst>
          </p:nvPr>
        </p:nvGraphicFramePr>
        <p:xfrm>
          <a:off x="1619672" y="2060848"/>
          <a:ext cx="6045701" cy="3084576"/>
        </p:xfrm>
        <a:graphic>
          <a:graphicData uri="http://schemas.openxmlformats.org/drawingml/2006/table">
            <a:tbl>
              <a:tblPr firstRow="1" firstCol="1" bandRow="1">
                <a:tableStyleId>{5C22544A-7EE6-4342-B048-85BDC9FD1C3A}</a:tableStyleId>
              </a:tblPr>
              <a:tblGrid>
                <a:gridCol w="1875656"/>
                <a:gridCol w="1756410"/>
                <a:gridCol w="2413635"/>
              </a:tblGrid>
              <a:tr h="296545">
                <a:tc>
                  <a:txBody>
                    <a:bodyPr/>
                    <a:lstStyle/>
                    <a:p>
                      <a:pPr algn="ctr">
                        <a:lnSpc>
                          <a:spcPct val="115000"/>
                        </a:lnSpc>
                        <a:spcAft>
                          <a:spcPts val="0"/>
                        </a:spcAft>
                      </a:pPr>
                      <a:r>
                        <a:rPr lang="es-EC" sz="2200" dirty="0">
                          <a:effectLst/>
                          <a:latin typeface="Cambria Math" pitchFamily="18" charset="0"/>
                          <a:ea typeface="Cambria Math" pitchFamily="18" charset="0"/>
                        </a:rPr>
                        <a:t>Carga</a:t>
                      </a:r>
                      <a:endParaRPr lang="es-EC" sz="22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200">
                          <a:effectLst/>
                          <a:latin typeface="Cambria Math" pitchFamily="18" charset="0"/>
                          <a:ea typeface="Cambria Math" pitchFamily="18" charset="0"/>
                        </a:rPr>
                        <a:t>Amperaje [A]</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200" dirty="0">
                          <a:effectLst/>
                          <a:latin typeface="Cambria Math" pitchFamily="18" charset="0"/>
                          <a:ea typeface="Cambria Math" pitchFamily="18" charset="0"/>
                        </a:rPr>
                        <a:t>Ancho de pista </a:t>
                      </a:r>
                      <a:r>
                        <a:rPr lang="es-EC" sz="2200" dirty="0" smtClean="0">
                          <a:effectLst/>
                          <a:latin typeface="Cambria Math" pitchFamily="18" charset="0"/>
                          <a:ea typeface="Cambria Math" pitchFamily="18" charset="0"/>
                        </a:rPr>
                        <a:t>[</a:t>
                      </a:r>
                      <a:r>
                        <a:rPr lang="es-EC" sz="2200" dirty="0" err="1" smtClean="0">
                          <a:effectLst/>
                          <a:latin typeface="Cambria Math" pitchFamily="18" charset="0"/>
                          <a:ea typeface="Cambria Math" pitchFamily="18" charset="0"/>
                        </a:rPr>
                        <a:t>th</a:t>
                      </a:r>
                      <a:r>
                        <a:rPr lang="es-EC" sz="2200" dirty="0">
                          <a:effectLst/>
                          <a:latin typeface="Cambria Math" pitchFamily="18" charset="0"/>
                          <a:ea typeface="Cambria Math" pitchFamily="18" charset="0"/>
                        </a:rPr>
                        <a:t>]</a:t>
                      </a:r>
                      <a:endParaRPr lang="es-EC" sz="2200" dirty="0">
                        <a:solidFill>
                          <a:srgbClr val="365F91"/>
                        </a:solidFill>
                        <a:effectLst/>
                        <a:latin typeface="Cambria Math" pitchFamily="18" charset="0"/>
                        <a:ea typeface="Cambria Math" pitchFamily="18" charset="0"/>
                        <a:cs typeface="Times New Roman"/>
                      </a:endParaRPr>
                    </a:p>
                  </a:txBody>
                  <a:tcPr marL="68580" marR="68580" marT="0" marB="0"/>
                </a:tc>
              </a:tr>
              <a:tr h="255905">
                <a:tc>
                  <a:txBody>
                    <a:bodyPr/>
                    <a:lstStyle/>
                    <a:p>
                      <a:pPr algn="just">
                        <a:lnSpc>
                          <a:spcPct val="115000"/>
                        </a:lnSpc>
                        <a:spcAft>
                          <a:spcPts val="0"/>
                        </a:spcAft>
                      </a:pPr>
                      <a:r>
                        <a:rPr lang="es-EC" sz="2200">
                          <a:effectLst/>
                          <a:latin typeface="Cambria Math" pitchFamily="18" charset="0"/>
                          <a:ea typeface="Cambria Math" pitchFamily="18" charset="0"/>
                        </a:rPr>
                        <a:t>VMOT1</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4</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50</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r>
              <a:tr h="273050">
                <a:tc>
                  <a:txBody>
                    <a:bodyPr/>
                    <a:lstStyle/>
                    <a:p>
                      <a:pPr algn="just">
                        <a:lnSpc>
                          <a:spcPct val="115000"/>
                        </a:lnSpc>
                        <a:spcAft>
                          <a:spcPts val="0"/>
                        </a:spcAft>
                      </a:pPr>
                      <a:r>
                        <a:rPr lang="es-EC" sz="2200">
                          <a:effectLst/>
                          <a:latin typeface="Cambria Math" pitchFamily="18" charset="0"/>
                          <a:ea typeface="Cambria Math" pitchFamily="18" charset="0"/>
                        </a:rPr>
                        <a:t>VMOT2</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4</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dirty="0">
                          <a:effectLst/>
                          <a:latin typeface="Cambria Math" pitchFamily="18" charset="0"/>
                          <a:ea typeface="Cambria Math" pitchFamily="18" charset="0"/>
                        </a:rPr>
                        <a:t>50</a:t>
                      </a:r>
                      <a:endParaRPr lang="es-EC" sz="2200" dirty="0">
                        <a:solidFill>
                          <a:srgbClr val="365F91"/>
                        </a:solidFill>
                        <a:effectLst/>
                        <a:latin typeface="Cambria Math" pitchFamily="18" charset="0"/>
                        <a:ea typeface="Cambria Math" pitchFamily="18" charset="0"/>
                        <a:cs typeface="Times New Roman"/>
                      </a:endParaRPr>
                    </a:p>
                  </a:txBody>
                  <a:tcPr marL="68580" marR="68580" marT="0" marB="0"/>
                </a:tc>
              </a:tr>
              <a:tr h="259080">
                <a:tc>
                  <a:txBody>
                    <a:bodyPr/>
                    <a:lstStyle/>
                    <a:p>
                      <a:pPr algn="just">
                        <a:lnSpc>
                          <a:spcPct val="115000"/>
                        </a:lnSpc>
                        <a:spcAft>
                          <a:spcPts val="0"/>
                        </a:spcAft>
                      </a:pPr>
                      <a:r>
                        <a:rPr lang="es-EC" sz="2200">
                          <a:effectLst/>
                          <a:latin typeface="Cambria Math" pitchFamily="18" charset="0"/>
                          <a:ea typeface="Cambria Math" pitchFamily="18" charset="0"/>
                        </a:rPr>
                        <a:t>VCC</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1</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dirty="0">
                          <a:effectLst/>
                          <a:latin typeface="Cambria Math" pitchFamily="18" charset="0"/>
                          <a:ea typeface="Cambria Math" pitchFamily="18" charset="0"/>
                        </a:rPr>
                        <a:t>15</a:t>
                      </a:r>
                      <a:endParaRPr lang="es-EC" sz="2200" dirty="0">
                        <a:solidFill>
                          <a:srgbClr val="365F91"/>
                        </a:solidFill>
                        <a:effectLst/>
                        <a:latin typeface="Cambria Math" pitchFamily="18" charset="0"/>
                        <a:ea typeface="Cambria Math" pitchFamily="18" charset="0"/>
                        <a:cs typeface="Times New Roman"/>
                      </a:endParaRPr>
                    </a:p>
                  </a:txBody>
                  <a:tcPr marL="68580" marR="68580" marT="0" marB="0"/>
                </a:tc>
              </a:tr>
              <a:tr h="271145">
                <a:tc>
                  <a:txBody>
                    <a:bodyPr/>
                    <a:lstStyle/>
                    <a:p>
                      <a:pPr algn="just">
                        <a:lnSpc>
                          <a:spcPct val="115000"/>
                        </a:lnSpc>
                        <a:spcAft>
                          <a:spcPts val="0"/>
                        </a:spcAft>
                      </a:pPr>
                      <a:r>
                        <a:rPr lang="es-EC" sz="2200">
                          <a:effectLst/>
                          <a:latin typeface="Cambria Math" pitchFamily="18" charset="0"/>
                          <a:ea typeface="Cambria Math" pitchFamily="18" charset="0"/>
                        </a:rPr>
                        <a:t>Motor X</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2</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25</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r>
              <a:tr h="274955">
                <a:tc>
                  <a:txBody>
                    <a:bodyPr/>
                    <a:lstStyle/>
                    <a:p>
                      <a:pPr algn="just">
                        <a:lnSpc>
                          <a:spcPct val="115000"/>
                        </a:lnSpc>
                        <a:spcAft>
                          <a:spcPts val="0"/>
                        </a:spcAft>
                      </a:pPr>
                      <a:r>
                        <a:rPr lang="es-EC" sz="2200">
                          <a:effectLst/>
                          <a:latin typeface="Cambria Math" pitchFamily="18" charset="0"/>
                          <a:ea typeface="Cambria Math" pitchFamily="18" charset="0"/>
                        </a:rPr>
                        <a:t>Motor Y1</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2</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dirty="0">
                          <a:effectLst/>
                          <a:latin typeface="Cambria Math" pitchFamily="18" charset="0"/>
                          <a:ea typeface="Cambria Math" pitchFamily="18" charset="0"/>
                        </a:rPr>
                        <a:t>25</a:t>
                      </a:r>
                      <a:endParaRPr lang="es-EC" sz="2200" dirty="0">
                        <a:solidFill>
                          <a:srgbClr val="365F91"/>
                        </a:solidFill>
                        <a:effectLst/>
                        <a:latin typeface="Cambria Math" pitchFamily="18" charset="0"/>
                        <a:ea typeface="Cambria Math" pitchFamily="18" charset="0"/>
                        <a:cs typeface="Times New Roman"/>
                      </a:endParaRPr>
                    </a:p>
                  </a:txBody>
                  <a:tcPr marL="68580" marR="68580" marT="0" marB="0"/>
                </a:tc>
              </a:tr>
              <a:tr h="270510">
                <a:tc>
                  <a:txBody>
                    <a:bodyPr/>
                    <a:lstStyle/>
                    <a:p>
                      <a:pPr algn="just">
                        <a:lnSpc>
                          <a:spcPct val="115000"/>
                        </a:lnSpc>
                        <a:spcAft>
                          <a:spcPts val="0"/>
                        </a:spcAft>
                      </a:pPr>
                      <a:r>
                        <a:rPr lang="es-EC" sz="2200">
                          <a:effectLst/>
                          <a:latin typeface="Cambria Math" pitchFamily="18" charset="0"/>
                          <a:ea typeface="Cambria Math" pitchFamily="18" charset="0"/>
                        </a:rPr>
                        <a:t>Motor Y2</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2</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25</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r>
              <a:tr h="265430">
                <a:tc>
                  <a:txBody>
                    <a:bodyPr/>
                    <a:lstStyle/>
                    <a:p>
                      <a:pPr algn="just">
                        <a:lnSpc>
                          <a:spcPct val="115000"/>
                        </a:lnSpc>
                        <a:spcAft>
                          <a:spcPts val="0"/>
                        </a:spcAft>
                      </a:pPr>
                      <a:r>
                        <a:rPr lang="es-EC" sz="2200">
                          <a:effectLst/>
                          <a:latin typeface="Cambria Math" pitchFamily="18" charset="0"/>
                          <a:ea typeface="Cambria Math" pitchFamily="18" charset="0"/>
                        </a:rPr>
                        <a:t>Motor Y3</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a:effectLst/>
                          <a:latin typeface="Cambria Math" pitchFamily="18" charset="0"/>
                          <a:ea typeface="Cambria Math" pitchFamily="18" charset="0"/>
                        </a:rPr>
                        <a:t>2</a:t>
                      </a:r>
                      <a:endParaRPr lang="es-EC" sz="22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200" dirty="0">
                          <a:effectLst/>
                          <a:latin typeface="Cambria Math" pitchFamily="18" charset="0"/>
                          <a:ea typeface="Cambria Math" pitchFamily="18" charset="0"/>
                        </a:rPr>
                        <a:t>25</a:t>
                      </a:r>
                      <a:endParaRPr lang="es-EC" sz="22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p:sp>
        <p:nvSpPr>
          <p:cNvPr id="4" name="3 Rectángulo"/>
          <p:cNvSpPr/>
          <p:nvPr/>
        </p:nvSpPr>
        <p:spPr>
          <a:xfrm>
            <a:off x="2973782" y="5373216"/>
            <a:ext cx="3453253" cy="369332"/>
          </a:xfrm>
          <a:prstGeom prst="rect">
            <a:avLst/>
          </a:prstGeom>
        </p:spPr>
        <p:txBody>
          <a:bodyPr wrap="none">
            <a:spAutoFit/>
          </a:bodyPr>
          <a:lstStyle/>
          <a:p>
            <a:r>
              <a:rPr lang="es-EC" b="1" dirty="0"/>
              <a:t>Ancho de pistas determinados</a:t>
            </a:r>
          </a:p>
        </p:txBody>
      </p:sp>
    </p:spTree>
    <p:extLst>
      <p:ext uri="{BB962C8B-B14F-4D97-AF65-F5344CB8AC3E}">
        <p14:creationId xmlns:p14="http://schemas.microsoft.com/office/powerpoint/2010/main" val="9389061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pic>
        <p:nvPicPr>
          <p:cNvPr id="4" name="3 Imagen"/>
          <p:cNvPicPr>
            <a:picLocks noChangeAspect="1"/>
          </p:cNvPicPr>
          <p:nvPr/>
        </p:nvPicPr>
        <p:blipFill>
          <a:blip r:embed="rId2"/>
          <a:stretch>
            <a:fillRect/>
          </a:stretch>
        </p:blipFill>
        <p:spPr>
          <a:xfrm>
            <a:off x="1446712" y="1628800"/>
            <a:ext cx="6253730" cy="4320000"/>
          </a:xfrm>
          <a:prstGeom prst="rect">
            <a:avLst/>
          </a:prstGeom>
        </p:spPr>
      </p:pic>
      <p:sp>
        <p:nvSpPr>
          <p:cNvPr id="2" name="1 Rectángulo"/>
          <p:cNvSpPr/>
          <p:nvPr/>
        </p:nvSpPr>
        <p:spPr>
          <a:xfrm>
            <a:off x="2639195" y="6093296"/>
            <a:ext cx="4148123" cy="369332"/>
          </a:xfrm>
          <a:prstGeom prst="rect">
            <a:avLst/>
          </a:prstGeom>
        </p:spPr>
        <p:txBody>
          <a:bodyPr wrap="none">
            <a:spAutoFit/>
          </a:bodyPr>
          <a:lstStyle/>
          <a:p>
            <a:pPr algn="ctr"/>
            <a:r>
              <a:rPr lang="es-EC" b="1" dirty="0"/>
              <a:t>Tarjeta PCB Control – Capa de pistas </a:t>
            </a:r>
          </a:p>
        </p:txBody>
      </p:sp>
    </p:spTree>
    <p:extLst>
      <p:ext uri="{BB962C8B-B14F-4D97-AF65-F5344CB8AC3E}">
        <p14:creationId xmlns:p14="http://schemas.microsoft.com/office/powerpoint/2010/main" val="32987417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pic>
        <p:nvPicPr>
          <p:cNvPr id="6" name="5 Imagen"/>
          <p:cNvPicPr>
            <a:picLocks noChangeAspect="1"/>
          </p:cNvPicPr>
          <p:nvPr/>
        </p:nvPicPr>
        <p:blipFill>
          <a:blip r:embed="rId2"/>
          <a:stretch>
            <a:fillRect/>
          </a:stretch>
        </p:blipFill>
        <p:spPr>
          <a:xfrm>
            <a:off x="1403939" y="1701288"/>
            <a:ext cx="6264405" cy="4320000"/>
          </a:xfrm>
          <a:prstGeom prst="rect">
            <a:avLst/>
          </a:prstGeom>
        </p:spPr>
      </p:pic>
      <p:sp>
        <p:nvSpPr>
          <p:cNvPr id="7" name="6 Rectángulo"/>
          <p:cNvSpPr/>
          <p:nvPr/>
        </p:nvSpPr>
        <p:spPr>
          <a:xfrm>
            <a:off x="1709936" y="6228020"/>
            <a:ext cx="5670376" cy="369332"/>
          </a:xfrm>
          <a:prstGeom prst="rect">
            <a:avLst/>
          </a:prstGeom>
        </p:spPr>
        <p:txBody>
          <a:bodyPr wrap="square">
            <a:spAutoFit/>
          </a:bodyPr>
          <a:lstStyle/>
          <a:p>
            <a:pPr algn="ctr"/>
            <a:r>
              <a:rPr lang="es-EC" b="1" dirty="0"/>
              <a:t>Tarjeta PCB Control – Capa de Componentes </a:t>
            </a:r>
          </a:p>
        </p:txBody>
      </p:sp>
    </p:spTree>
    <p:extLst>
      <p:ext uri="{BB962C8B-B14F-4D97-AF65-F5344CB8AC3E}">
        <p14:creationId xmlns:p14="http://schemas.microsoft.com/office/powerpoint/2010/main" val="10564652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pic>
        <p:nvPicPr>
          <p:cNvPr id="5" name="4 Imagen"/>
          <p:cNvPicPr>
            <a:picLocks noChangeAspect="1"/>
          </p:cNvPicPr>
          <p:nvPr/>
        </p:nvPicPr>
        <p:blipFill>
          <a:blip r:embed="rId2"/>
          <a:stretch>
            <a:fillRect/>
          </a:stretch>
        </p:blipFill>
        <p:spPr>
          <a:xfrm rot="5400000">
            <a:off x="1597504" y="553165"/>
            <a:ext cx="2168730" cy="4320000"/>
          </a:xfrm>
          <a:prstGeom prst="rect">
            <a:avLst/>
          </a:prstGeom>
        </p:spPr>
      </p:pic>
      <p:pic>
        <p:nvPicPr>
          <p:cNvPr id="8" name="7 Imagen"/>
          <p:cNvPicPr>
            <a:picLocks noChangeAspect="1"/>
          </p:cNvPicPr>
          <p:nvPr/>
        </p:nvPicPr>
        <p:blipFill>
          <a:blip r:embed="rId3"/>
          <a:stretch>
            <a:fillRect/>
          </a:stretch>
        </p:blipFill>
        <p:spPr>
          <a:xfrm rot="5400000">
            <a:off x="1578594" y="3118054"/>
            <a:ext cx="2206547" cy="4320000"/>
          </a:xfrm>
          <a:prstGeom prst="rect">
            <a:avLst/>
          </a:prstGeom>
        </p:spPr>
      </p:pic>
      <p:sp>
        <p:nvSpPr>
          <p:cNvPr id="2" name="1 Rectángulo"/>
          <p:cNvSpPr/>
          <p:nvPr/>
        </p:nvSpPr>
        <p:spPr>
          <a:xfrm>
            <a:off x="5148064" y="2276872"/>
            <a:ext cx="2718048" cy="646331"/>
          </a:xfrm>
          <a:prstGeom prst="rect">
            <a:avLst/>
          </a:prstGeom>
        </p:spPr>
        <p:txBody>
          <a:bodyPr wrap="square">
            <a:spAutoFit/>
          </a:bodyPr>
          <a:lstStyle/>
          <a:p>
            <a:r>
              <a:rPr lang="es-EC" b="1" dirty="0"/>
              <a:t>Tarjeta PCB Conexión – Capa de Pistas </a:t>
            </a:r>
          </a:p>
        </p:txBody>
      </p:sp>
      <p:sp>
        <p:nvSpPr>
          <p:cNvPr id="4" name="3 Rectángulo"/>
          <p:cNvSpPr/>
          <p:nvPr/>
        </p:nvSpPr>
        <p:spPr>
          <a:xfrm>
            <a:off x="5148064" y="4954888"/>
            <a:ext cx="2885009" cy="646331"/>
          </a:xfrm>
          <a:prstGeom prst="rect">
            <a:avLst/>
          </a:prstGeom>
        </p:spPr>
        <p:txBody>
          <a:bodyPr wrap="square">
            <a:spAutoFit/>
          </a:bodyPr>
          <a:lstStyle/>
          <a:p>
            <a:r>
              <a:rPr lang="es-EC" b="1" dirty="0"/>
              <a:t>Tarjeta PCB Conexión – Capa de Componentes </a:t>
            </a:r>
          </a:p>
        </p:txBody>
      </p:sp>
    </p:spTree>
    <p:extLst>
      <p:ext uri="{BB962C8B-B14F-4D97-AF65-F5344CB8AC3E}">
        <p14:creationId xmlns:p14="http://schemas.microsoft.com/office/powerpoint/2010/main" val="39864050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pic>
        <p:nvPicPr>
          <p:cNvPr id="7" name="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628800"/>
            <a:ext cx="6210212" cy="4320000"/>
          </a:xfrm>
          <a:prstGeom prst="rect">
            <a:avLst/>
          </a:prstGeom>
        </p:spPr>
      </p:pic>
      <p:sp>
        <p:nvSpPr>
          <p:cNvPr id="6" name="5 Rectángulo"/>
          <p:cNvSpPr/>
          <p:nvPr/>
        </p:nvSpPr>
        <p:spPr>
          <a:xfrm>
            <a:off x="2123728" y="6084004"/>
            <a:ext cx="4903074" cy="369332"/>
          </a:xfrm>
          <a:prstGeom prst="rect">
            <a:avLst/>
          </a:prstGeom>
        </p:spPr>
        <p:txBody>
          <a:bodyPr wrap="none">
            <a:spAutoFit/>
          </a:bodyPr>
          <a:lstStyle/>
          <a:p>
            <a:r>
              <a:rPr lang="es-EC" b="1" dirty="0"/>
              <a:t>Tarjeta electrónica de Control - Elaboración</a:t>
            </a:r>
          </a:p>
        </p:txBody>
      </p:sp>
    </p:spTree>
    <p:extLst>
      <p:ext uri="{BB962C8B-B14F-4D97-AF65-F5344CB8AC3E}">
        <p14:creationId xmlns:p14="http://schemas.microsoft.com/office/powerpoint/2010/main" val="15623008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548680"/>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 TARJETA PCB</a:t>
            </a:r>
            <a:endParaRPr lang="es-EC" sz="4400" dirty="0" smtClean="0"/>
          </a:p>
        </p:txBody>
      </p:sp>
      <p:pic>
        <p:nvPicPr>
          <p:cNvPr id="5" name="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06" y="1556792"/>
            <a:ext cx="6332754" cy="4500000"/>
          </a:xfrm>
          <a:prstGeom prst="rect">
            <a:avLst/>
          </a:prstGeom>
        </p:spPr>
      </p:pic>
      <p:sp>
        <p:nvSpPr>
          <p:cNvPr id="2" name="1 Rectángulo"/>
          <p:cNvSpPr/>
          <p:nvPr/>
        </p:nvSpPr>
        <p:spPr>
          <a:xfrm>
            <a:off x="1230780" y="6131865"/>
            <a:ext cx="6678488" cy="369332"/>
          </a:xfrm>
          <a:prstGeom prst="rect">
            <a:avLst/>
          </a:prstGeom>
        </p:spPr>
        <p:txBody>
          <a:bodyPr wrap="square">
            <a:spAutoFit/>
          </a:bodyPr>
          <a:lstStyle/>
          <a:p>
            <a:pPr algn="ctr"/>
            <a:r>
              <a:rPr lang="es-EC" b="1" dirty="0"/>
              <a:t>Tarjeta electrónica Control con elementos soldados </a:t>
            </a:r>
          </a:p>
        </p:txBody>
      </p:sp>
    </p:spTree>
    <p:extLst>
      <p:ext uri="{BB962C8B-B14F-4D97-AF65-F5344CB8AC3E}">
        <p14:creationId xmlns:p14="http://schemas.microsoft.com/office/powerpoint/2010/main" val="10841542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260648"/>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DEL SENSOR</a:t>
            </a:r>
            <a:endParaRPr lang="es-EC" sz="4400" dirty="0" smtClean="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876" y="1412776"/>
            <a:ext cx="6930516" cy="4752528"/>
          </a:xfrm>
          <a:prstGeom prst="rect">
            <a:avLst/>
          </a:prstGeom>
          <a:noFill/>
          <a:ln>
            <a:noFill/>
          </a:ln>
        </p:spPr>
      </p:pic>
      <p:sp>
        <p:nvSpPr>
          <p:cNvPr id="4" name="3 Rectángulo"/>
          <p:cNvSpPr/>
          <p:nvPr/>
        </p:nvSpPr>
        <p:spPr>
          <a:xfrm>
            <a:off x="2411760" y="6309320"/>
            <a:ext cx="4066691" cy="369332"/>
          </a:xfrm>
          <a:prstGeom prst="rect">
            <a:avLst/>
          </a:prstGeom>
        </p:spPr>
        <p:txBody>
          <a:bodyPr wrap="none">
            <a:spAutoFit/>
          </a:bodyPr>
          <a:lstStyle/>
          <a:p>
            <a:r>
              <a:rPr lang="es-EC" b="1" dirty="0"/>
              <a:t>Rango de medición del sensor Laser</a:t>
            </a:r>
          </a:p>
        </p:txBody>
      </p:sp>
    </p:spTree>
    <p:extLst>
      <p:ext uri="{BB962C8B-B14F-4D97-AF65-F5344CB8AC3E}">
        <p14:creationId xmlns:p14="http://schemas.microsoft.com/office/powerpoint/2010/main" val="3849859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024" y="260648"/>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DISEÑO </a:t>
            </a:r>
            <a:r>
              <a:rPr lang="es-EC" sz="4400" dirty="0"/>
              <a:t>DEL SENSOR</a:t>
            </a:r>
            <a:endParaRPr lang="es-EC" sz="4400" dirty="0" smtClean="0"/>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09" y="1694430"/>
            <a:ext cx="4615439" cy="2238626"/>
          </a:xfrm>
          <a:prstGeom prst="rect">
            <a:avLst/>
          </a:prstGeom>
          <a:noFill/>
          <a:ln>
            <a:noFill/>
          </a:ln>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728214"/>
            <a:ext cx="3771977" cy="4293074"/>
          </a:xfrm>
          <a:prstGeom prst="rect">
            <a:avLst/>
          </a:prstGeom>
          <a:noFill/>
          <a:ln>
            <a:noFill/>
          </a:ln>
        </p:spPr>
      </p:pic>
      <p:sp>
        <p:nvSpPr>
          <p:cNvPr id="2" name="1 Rectángulo"/>
          <p:cNvSpPr/>
          <p:nvPr/>
        </p:nvSpPr>
        <p:spPr>
          <a:xfrm>
            <a:off x="360040" y="4653136"/>
            <a:ext cx="4572000" cy="923330"/>
          </a:xfrm>
          <a:prstGeom prst="rect">
            <a:avLst/>
          </a:prstGeom>
        </p:spPr>
        <p:txBody>
          <a:bodyPr>
            <a:spAutoFit/>
          </a:bodyPr>
          <a:lstStyle/>
          <a:p>
            <a:r>
              <a:rPr lang="es-EC" dirty="0"/>
              <a:t>Una vez obtenido del diseño geométrico, se realizó el prototipo del sensor láser en una impresora 3d,</a:t>
            </a:r>
          </a:p>
        </p:txBody>
      </p:sp>
    </p:spTree>
    <p:extLst>
      <p:ext uri="{BB962C8B-B14F-4D97-AF65-F5344CB8AC3E}">
        <p14:creationId xmlns:p14="http://schemas.microsoft.com/office/powerpoint/2010/main" val="2125325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Título"/>
          <p:cNvSpPr>
            <a:spLocks noGrp="1"/>
          </p:cNvSpPr>
          <p:nvPr>
            <p:ph type="title"/>
          </p:nvPr>
        </p:nvSpPr>
        <p:spPr>
          <a:xfrm>
            <a:off x="467544" y="762440"/>
            <a:ext cx="8363272" cy="794352"/>
          </a:xfrm>
        </p:spPr>
        <p:txBody>
          <a:bodyPr>
            <a:noAutofit/>
          </a:bodyPr>
          <a:lstStyle/>
          <a:p>
            <a:pPr algn="ctr"/>
            <a:r>
              <a:rPr lang="es-EC" sz="4000" dirty="0"/>
              <a:t>SISTEMA MECÁNICO DE </a:t>
            </a:r>
            <a:r>
              <a:rPr lang="es-EC" sz="4000" dirty="0" smtClean="0"/>
              <a:t>MOVIMIENTO</a:t>
            </a:r>
            <a:endParaRPr lang="es-EC" sz="3600" dirty="0"/>
          </a:p>
        </p:txBody>
      </p:sp>
      <p:sp>
        <p:nvSpPr>
          <p:cNvPr id="16" name="15 Marcador de texto"/>
          <p:cNvSpPr>
            <a:spLocks noGrp="1"/>
          </p:cNvSpPr>
          <p:nvPr>
            <p:ph type="body" idx="1"/>
          </p:nvPr>
        </p:nvSpPr>
        <p:spPr/>
        <p:txBody>
          <a:bodyPr/>
          <a:lstStyle/>
          <a:p>
            <a:pPr algn="ctr"/>
            <a:r>
              <a:rPr lang="es-EC" sz="2000" dirty="0" smtClean="0"/>
              <a:t>BRAZO ARTICULADO</a:t>
            </a:r>
            <a:endParaRPr lang="es-EC" sz="2000" dirty="0"/>
          </a:p>
        </p:txBody>
      </p:sp>
      <p:pic>
        <p:nvPicPr>
          <p:cNvPr id="13" name="12 Marcador de contenido" descr="C:\Users\ESTEBAN\Dropbox\tesis novacero\Tesis\Escrito\robot_antropomorfico.jp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bwMode="auto">
          <a:xfrm>
            <a:off x="412566" y="2493296"/>
            <a:ext cx="4303450" cy="3600000"/>
          </a:xfrm>
          <a:prstGeom prst="rect">
            <a:avLst/>
          </a:prstGeom>
          <a:noFill/>
          <a:ln>
            <a:noFill/>
          </a:ln>
        </p:spPr>
      </p:pic>
      <p:sp>
        <p:nvSpPr>
          <p:cNvPr id="25" name="27 Marcador de texto"/>
          <p:cNvSpPr>
            <a:spLocks noGrp="1"/>
          </p:cNvSpPr>
          <p:nvPr>
            <p:ph type="body" idx="2"/>
          </p:nvPr>
        </p:nvSpPr>
        <p:spPr>
          <a:xfrm>
            <a:off x="5004048" y="2708920"/>
            <a:ext cx="3744416" cy="3024336"/>
          </a:xfrm>
        </p:spPr>
        <p:txBody>
          <a:bodyPr>
            <a:normAutofit/>
          </a:bodyPr>
          <a:lstStyle/>
          <a:p>
            <a:endParaRPr lang="es-EC" sz="2000" dirty="0" smtClean="0"/>
          </a:p>
          <a:p>
            <a:r>
              <a:rPr lang="es-EC" sz="2000" dirty="0" smtClean="0"/>
              <a:t>Movimiento rotacional y angular.</a:t>
            </a:r>
          </a:p>
          <a:p>
            <a:endParaRPr lang="es-EC" sz="2000" dirty="0"/>
          </a:p>
          <a:p>
            <a:r>
              <a:rPr lang="es-EC" sz="2000" dirty="0" smtClean="0"/>
              <a:t>Requiere de interpolación.</a:t>
            </a:r>
          </a:p>
          <a:p>
            <a:endParaRPr lang="es-EC" sz="2000" dirty="0" smtClean="0"/>
          </a:p>
          <a:p>
            <a:r>
              <a:rPr lang="es-EC" sz="2000" dirty="0" smtClean="0"/>
              <a:t>Difícil de construir.</a:t>
            </a:r>
            <a:endParaRPr lang="es-EC" sz="2000" dirty="0"/>
          </a:p>
          <a:p>
            <a:endParaRPr lang="es-EC" sz="2000" dirty="0"/>
          </a:p>
        </p:txBody>
      </p:sp>
    </p:spTree>
    <p:extLst>
      <p:ext uri="{BB962C8B-B14F-4D97-AF65-F5344CB8AC3E}">
        <p14:creationId xmlns:p14="http://schemas.microsoft.com/office/powerpoint/2010/main" val="19665330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Título"/>
          <p:cNvSpPr>
            <a:spLocks noGrp="1"/>
          </p:cNvSpPr>
          <p:nvPr>
            <p:ph type="title"/>
          </p:nvPr>
        </p:nvSpPr>
        <p:spPr>
          <a:xfrm>
            <a:off x="395536" y="2276872"/>
            <a:ext cx="8424936" cy="2232248"/>
          </a:xfrm>
        </p:spPr>
        <p:txBody>
          <a:bodyPr>
            <a:noAutofit/>
          </a:bodyPr>
          <a:lstStyle/>
          <a:p>
            <a:pPr algn="ctr"/>
            <a:r>
              <a:rPr lang="es-EC" sz="6000" dirty="0"/>
              <a:t>PROGRAMACIÓN Y CONTROL </a:t>
            </a:r>
          </a:p>
        </p:txBody>
      </p:sp>
    </p:spTree>
    <p:extLst>
      <p:ext uri="{BB962C8B-B14F-4D97-AF65-F5344CB8AC3E}">
        <p14:creationId xmlns:p14="http://schemas.microsoft.com/office/powerpoint/2010/main" val="16455957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1 Rectángulo"/>
          <p:cNvSpPr/>
          <p:nvPr/>
        </p:nvSpPr>
        <p:spPr>
          <a:xfrm>
            <a:off x="683568" y="1807656"/>
            <a:ext cx="7776864" cy="1015663"/>
          </a:xfrm>
          <a:prstGeom prst="rect">
            <a:avLst/>
          </a:prstGeom>
        </p:spPr>
        <p:txBody>
          <a:bodyPr wrap="square">
            <a:spAutoFit/>
          </a:bodyPr>
          <a:lstStyle/>
          <a:p>
            <a:pPr algn="just"/>
            <a:r>
              <a:rPr lang="es-EC" sz="2000" dirty="0"/>
              <a:t>Para realizar la captación y procesamiento de imagen nos ayudamos de algunas funciones de la librería </a:t>
            </a:r>
            <a:r>
              <a:rPr lang="es-EC" sz="2000" dirty="0" smtClean="0"/>
              <a:t>OPENCV, implementadas con el desarrollador de aplicaciones Qt Creator.</a:t>
            </a:r>
            <a:endParaRPr lang="es-EC" sz="2000" b="1" dirty="0"/>
          </a:p>
        </p:txBody>
      </p:sp>
      <p:pic>
        <p:nvPicPr>
          <p:cNvPr id="16386" name="Picture 2" descr="E:\opencv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382765"/>
            <a:ext cx="3662965" cy="119027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E:\logotipo-qtcrea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082024"/>
            <a:ext cx="3600400" cy="1798742"/>
          </a:xfrm>
          <a:prstGeom prst="rect">
            <a:avLst/>
          </a:prstGeom>
          <a:noFill/>
          <a:extLst>
            <a:ext uri="{909E8E84-426E-40DD-AFC4-6F175D3DCCD1}">
              <a14:hiddenFill xmlns:a14="http://schemas.microsoft.com/office/drawing/2010/main">
                <a:solidFill>
                  <a:srgbClr val="FFFFFF"/>
                </a:solidFill>
              </a14:hiddenFill>
            </a:ext>
          </a:extLst>
        </p:spPr>
      </p:pic>
      <p:sp>
        <p:nvSpPr>
          <p:cNvPr id="12" name="1 Título"/>
          <p:cNvSpPr txBox="1">
            <a:spLocks/>
          </p:cNvSpPr>
          <p:nvPr/>
        </p:nvSpPr>
        <p:spPr>
          <a:xfrm>
            <a:off x="323528" y="260648"/>
            <a:ext cx="8748464" cy="8640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PROGRAMACIÓN </a:t>
            </a:r>
            <a:r>
              <a:rPr lang="es-EC" sz="4400" dirty="0"/>
              <a:t>Y CONTROL </a:t>
            </a:r>
            <a:endParaRPr lang="es-EC" sz="4400" dirty="0" smtClean="0"/>
          </a:p>
        </p:txBody>
      </p:sp>
    </p:spTree>
    <p:extLst>
      <p:ext uri="{BB962C8B-B14F-4D97-AF65-F5344CB8AC3E}">
        <p14:creationId xmlns:p14="http://schemas.microsoft.com/office/powerpoint/2010/main" val="13705879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11" name="10 Grupo"/>
          <p:cNvGrpSpPr/>
          <p:nvPr/>
        </p:nvGrpSpPr>
        <p:grpSpPr>
          <a:xfrm>
            <a:off x="1403648" y="1340768"/>
            <a:ext cx="6286450" cy="5112568"/>
            <a:chOff x="1447031" y="1484784"/>
            <a:chExt cx="6286450" cy="5112568"/>
          </a:xfrm>
        </p:grpSpPr>
        <p:pic>
          <p:nvPicPr>
            <p:cNvPr id="819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45630"/>
            <a:stretch/>
          </p:blipFill>
          <p:spPr bwMode="auto">
            <a:xfrm>
              <a:off x="1447031" y="1484784"/>
              <a:ext cx="6286450" cy="475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Elipse"/>
            <p:cNvSpPr/>
            <p:nvPr/>
          </p:nvSpPr>
          <p:spPr>
            <a:xfrm>
              <a:off x="5162578" y="6251826"/>
              <a:ext cx="360040" cy="34552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accent1"/>
                  </a:solidFill>
                </a:rPr>
                <a:t>1</a:t>
              </a:r>
              <a:endParaRPr lang="es-EC" dirty="0">
                <a:solidFill>
                  <a:schemeClr val="accent1"/>
                </a:solidFill>
              </a:endParaRPr>
            </a:p>
          </p:txBody>
        </p:sp>
      </p:grpSp>
      <p:sp>
        <p:nvSpPr>
          <p:cNvPr id="16" name="1 Título"/>
          <p:cNvSpPr txBox="1">
            <a:spLocks/>
          </p:cNvSpPr>
          <p:nvPr/>
        </p:nvSpPr>
        <p:spPr>
          <a:xfrm>
            <a:off x="323528" y="116632"/>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spTree>
    <p:extLst>
      <p:ext uri="{BB962C8B-B14F-4D97-AF65-F5344CB8AC3E}">
        <p14:creationId xmlns:p14="http://schemas.microsoft.com/office/powerpoint/2010/main" val="16187034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2" name="1 Grupo"/>
          <p:cNvGrpSpPr/>
          <p:nvPr/>
        </p:nvGrpSpPr>
        <p:grpSpPr>
          <a:xfrm>
            <a:off x="1763688" y="1196752"/>
            <a:ext cx="5780129" cy="5349839"/>
            <a:chOff x="2099382" y="1330444"/>
            <a:chExt cx="5780129" cy="5349839"/>
          </a:xfrm>
        </p:grpSpPr>
        <p:pic>
          <p:nvPicPr>
            <p:cNvPr id="1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3503" t="52015"/>
            <a:stretch/>
          </p:blipFill>
          <p:spPr bwMode="auto">
            <a:xfrm>
              <a:off x="2099382" y="1640283"/>
              <a:ext cx="5780129"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Elipse"/>
            <p:cNvSpPr/>
            <p:nvPr/>
          </p:nvSpPr>
          <p:spPr>
            <a:xfrm>
              <a:off x="4817187" y="1330444"/>
              <a:ext cx="360040" cy="34552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accent1"/>
                  </a:solidFill>
                </a:rPr>
                <a:t>1</a:t>
              </a:r>
              <a:endParaRPr lang="es-EC" dirty="0">
                <a:solidFill>
                  <a:schemeClr val="accent1"/>
                </a:solidFill>
              </a:endParaRPr>
            </a:p>
          </p:txBody>
        </p:sp>
      </p:grpSp>
      <p:sp>
        <p:nvSpPr>
          <p:cNvPr id="16" name="1 Título"/>
          <p:cNvSpPr txBox="1">
            <a:spLocks/>
          </p:cNvSpPr>
          <p:nvPr/>
        </p:nvSpPr>
        <p:spPr>
          <a:xfrm>
            <a:off x="395536" y="116632"/>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spTree>
    <p:extLst>
      <p:ext uri="{BB962C8B-B14F-4D97-AF65-F5344CB8AC3E}">
        <p14:creationId xmlns:p14="http://schemas.microsoft.com/office/powerpoint/2010/main" val="24704064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Tabla"/>
          <p:cNvGraphicFramePr>
            <a:graphicFrameLocks noGrp="1"/>
          </p:cNvGraphicFramePr>
          <p:nvPr>
            <p:extLst>
              <p:ext uri="{D42A27DB-BD31-4B8C-83A1-F6EECF244321}">
                <p14:modId xmlns:p14="http://schemas.microsoft.com/office/powerpoint/2010/main" val="3865610750"/>
              </p:ext>
            </p:extLst>
          </p:nvPr>
        </p:nvGraphicFramePr>
        <p:xfrm>
          <a:off x="2110143" y="2195572"/>
          <a:ext cx="4910129" cy="3093720"/>
        </p:xfrm>
        <a:graphic>
          <a:graphicData uri="http://schemas.openxmlformats.org/drawingml/2006/table">
            <a:tbl>
              <a:tblPr firstRow="1" firstCol="1" bandRow="1">
                <a:tableStyleId>{5C22544A-7EE6-4342-B048-85BDC9FD1C3A}</a:tableStyleId>
              </a:tblPr>
              <a:tblGrid>
                <a:gridCol w="2949884"/>
                <a:gridCol w="899160"/>
                <a:gridCol w="1061085"/>
              </a:tblGrid>
              <a:tr h="229955">
                <a:tc>
                  <a:txBody>
                    <a:bodyPr/>
                    <a:lstStyle/>
                    <a:p>
                      <a:pPr algn="ctr">
                        <a:lnSpc>
                          <a:spcPct val="115000"/>
                        </a:lnSpc>
                        <a:spcAft>
                          <a:spcPts val="0"/>
                        </a:spcAft>
                      </a:pPr>
                      <a:r>
                        <a:rPr lang="es-EC" sz="2000" dirty="0">
                          <a:effectLst/>
                          <a:latin typeface="Cambria Math" pitchFamily="18" charset="0"/>
                          <a:ea typeface="Cambria Math" pitchFamily="18" charset="0"/>
                        </a:rPr>
                        <a:t>Propiedad</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gridSpan="2">
                  <a:txBody>
                    <a:bodyPr/>
                    <a:lstStyle/>
                    <a:p>
                      <a:pPr algn="ctr">
                        <a:lnSpc>
                          <a:spcPct val="115000"/>
                        </a:lnSpc>
                        <a:spcAft>
                          <a:spcPts val="0"/>
                        </a:spcAft>
                      </a:pPr>
                      <a:r>
                        <a:rPr lang="es-EC" sz="2000" dirty="0">
                          <a:effectLst/>
                          <a:latin typeface="Cambria Math" pitchFamily="18" charset="0"/>
                          <a:ea typeface="Cambria Math" pitchFamily="18" charset="0"/>
                        </a:rPr>
                        <a:t>Valor</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hMerge="1">
                  <a:txBody>
                    <a:bodyPr/>
                    <a:lstStyle/>
                    <a:p>
                      <a:endParaRPr lang="es-EC"/>
                    </a:p>
                  </a:txBody>
                  <a:tcPr/>
                </a:tc>
              </a:tr>
              <a:tr h="285710">
                <a:tc>
                  <a:txBody>
                    <a:bodyPr/>
                    <a:lstStyle/>
                    <a:p>
                      <a:pPr>
                        <a:lnSpc>
                          <a:spcPct val="150000"/>
                        </a:lnSpc>
                        <a:spcAft>
                          <a:spcPts val="0"/>
                        </a:spcAft>
                      </a:pPr>
                      <a:r>
                        <a:rPr lang="es-EC" sz="2000">
                          <a:effectLst/>
                          <a:latin typeface="Cambria Math" pitchFamily="18" charset="0"/>
                          <a:ea typeface="Cambria Math" pitchFamily="18" charset="0"/>
                        </a:rPr>
                        <a:t>Brillo</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dirty="0">
                          <a:effectLst/>
                          <a:latin typeface="Cambria Math" pitchFamily="18" charset="0"/>
                          <a:ea typeface="Cambria Math" pitchFamily="18" charset="0"/>
                        </a:rPr>
                        <a:t>0 </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Mínimo</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285710">
                <a:tc>
                  <a:txBody>
                    <a:bodyPr/>
                    <a:lstStyle/>
                    <a:p>
                      <a:pPr algn="just">
                        <a:lnSpc>
                          <a:spcPct val="150000"/>
                        </a:lnSpc>
                        <a:spcAft>
                          <a:spcPts val="0"/>
                        </a:spcAft>
                      </a:pPr>
                      <a:r>
                        <a:rPr lang="es-EC" sz="2000">
                          <a:effectLst/>
                          <a:latin typeface="Cambria Math" pitchFamily="18" charset="0"/>
                          <a:ea typeface="Cambria Math" pitchFamily="18" charset="0"/>
                        </a:rPr>
                        <a:t>Contraste</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dirty="0">
                          <a:effectLst/>
                          <a:latin typeface="Cambria Math" pitchFamily="18" charset="0"/>
                          <a:ea typeface="Cambria Math" pitchFamily="18" charset="0"/>
                        </a:rPr>
                        <a:t>255</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Máximo</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285710">
                <a:tc>
                  <a:txBody>
                    <a:bodyPr/>
                    <a:lstStyle/>
                    <a:p>
                      <a:pPr algn="just">
                        <a:lnSpc>
                          <a:spcPct val="150000"/>
                        </a:lnSpc>
                        <a:spcAft>
                          <a:spcPts val="0"/>
                        </a:spcAft>
                      </a:pPr>
                      <a:r>
                        <a:rPr lang="es-EC" sz="2000">
                          <a:effectLst/>
                          <a:latin typeface="Cambria Math" pitchFamily="18" charset="0"/>
                          <a:ea typeface="Cambria Math" pitchFamily="18" charset="0"/>
                        </a:rPr>
                        <a:t>Saturación</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dirty="0">
                          <a:effectLst/>
                          <a:latin typeface="Cambria Math" pitchFamily="18" charset="0"/>
                          <a:ea typeface="Cambria Math" pitchFamily="18" charset="0"/>
                        </a:rPr>
                        <a:t>200</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Alta</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285710">
                <a:tc>
                  <a:txBody>
                    <a:bodyPr/>
                    <a:lstStyle/>
                    <a:p>
                      <a:pPr algn="just">
                        <a:lnSpc>
                          <a:spcPct val="150000"/>
                        </a:lnSpc>
                        <a:spcAft>
                          <a:spcPts val="0"/>
                        </a:spcAft>
                      </a:pPr>
                      <a:r>
                        <a:rPr lang="es-EC" sz="2000">
                          <a:effectLst/>
                          <a:latin typeface="Cambria Math" pitchFamily="18" charset="0"/>
                          <a:ea typeface="Cambria Math" pitchFamily="18" charset="0"/>
                        </a:rPr>
                        <a:t>Ganancia</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dirty="0">
                          <a:effectLst/>
                          <a:latin typeface="Cambria Math" pitchFamily="18" charset="0"/>
                          <a:ea typeface="Cambria Math" pitchFamily="18" charset="0"/>
                        </a:rPr>
                        <a:t>0</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Mínima</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285710">
                <a:tc>
                  <a:txBody>
                    <a:bodyPr/>
                    <a:lstStyle/>
                    <a:p>
                      <a:pPr algn="just">
                        <a:lnSpc>
                          <a:spcPct val="150000"/>
                        </a:lnSpc>
                        <a:spcAft>
                          <a:spcPts val="0"/>
                        </a:spcAft>
                      </a:pPr>
                      <a:r>
                        <a:rPr lang="es-EC" sz="2000">
                          <a:effectLst/>
                          <a:latin typeface="Cambria Math" pitchFamily="18" charset="0"/>
                          <a:ea typeface="Cambria Math" pitchFamily="18" charset="0"/>
                        </a:rPr>
                        <a:t>Exposición</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dirty="0">
                          <a:effectLst/>
                          <a:latin typeface="Cambria Math" pitchFamily="18" charset="0"/>
                          <a:ea typeface="Cambria Math" pitchFamily="18" charset="0"/>
                        </a:rPr>
                        <a:t>-1</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Mínima</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285710">
                <a:tc>
                  <a:txBody>
                    <a:bodyPr/>
                    <a:lstStyle/>
                    <a:p>
                      <a:pPr algn="just">
                        <a:lnSpc>
                          <a:spcPct val="150000"/>
                        </a:lnSpc>
                        <a:spcAft>
                          <a:spcPts val="0"/>
                        </a:spcAft>
                      </a:pPr>
                      <a:r>
                        <a:rPr lang="es-EC" sz="2000">
                          <a:effectLst/>
                          <a:latin typeface="Cambria Math" pitchFamily="18" charset="0"/>
                          <a:ea typeface="Cambria Math" pitchFamily="18" charset="0"/>
                        </a:rPr>
                        <a:t>Balance de blancos</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a:effectLst/>
                          <a:latin typeface="Cambria Math" pitchFamily="18" charset="0"/>
                          <a:ea typeface="Cambria Math" pitchFamily="18" charset="0"/>
                        </a:rPr>
                        <a:t>10000</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just">
                        <a:lnSpc>
                          <a:spcPct val="115000"/>
                        </a:lnSpc>
                        <a:spcAft>
                          <a:spcPts val="0"/>
                        </a:spcAft>
                      </a:pPr>
                      <a:r>
                        <a:rPr lang="es-EC" sz="2000" dirty="0">
                          <a:effectLst/>
                          <a:latin typeface="Cambria Math" pitchFamily="18" charset="0"/>
                          <a:ea typeface="Cambria Math" pitchFamily="18" charset="0"/>
                        </a:rPr>
                        <a:t>Máximo</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p:sp>
        <p:nvSpPr>
          <p:cNvPr id="6" name="5 Rectángulo"/>
          <p:cNvSpPr/>
          <p:nvPr/>
        </p:nvSpPr>
        <p:spPr>
          <a:xfrm>
            <a:off x="2686207" y="5219908"/>
            <a:ext cx="3791679" cy="369332"/>
          </a:xfrm>
          <a:prstGeom prst="rect">
            <a:avLst/>
          </a:prstGeom>
        </p:spPr>
        <p:txBody>
          <a:bodyPr wrap="none">
            <a:spAutoFit/>
          </a:bodyPr>
          <a:lstStyle/>
          <a:p>
            <a:r>
              <a:rPr lang="es-EC" b="1" dirty="0"/>
              <a:t>Parámetros óptimos de la cámara</a:t>
            </a:r>
          </a:p>
        </p:txBody>
      </p:sp>
      <p:sp>
        <p:nvSpPr>
          <p:cNvPr id="10" name="1 Título"/>
          <p:cNvSpPr txBox="1">
            <a:spLocks/>
          </p:cNvSpPr>
          <p:nvPr/>
        </p:nvSpPr>
        <p:spPr>
          <a:xfrm>
            <a:off x="323528"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spTree>
    <p:extLst>
      <p:ext uri="{BB962C8B-B14F-4D97-AF65-F5344CB8AC3E}">
        <p14:creationId xmlns:p14="http://schemas.microsoft.com/office/powerpoint/2010/main" val="19936715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476672"/>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pic>
        <p:nvPicPr>
          <p:cNvPr id="14" name="13 Marcador de contenido"/>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6016" y="4185344"/>
            <a:ext cx="4173832" cy="2340000"/>
          </a:xfrm>
          <a:prstGeom prst="rect">
            <a:avLst/>
          </a:prstGeom>
          <a:noFill/>
          <a:ln>
            <a:noFill/>
          </a:ln>
        </p:spPr>
      </p:pic>
      <p:pic>
        <p:nvPicPr>
          <p:cNvPr id="15" name="14 Marcador de contenido"/>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23528" y="1484784"/>
            <a:ext cx="4163918" cy="2340000"/>
          </a:xfrm>
          <a:prstGeom prst="rect">
            <a:avLst/>
          </a:prstGeom>
          <a:noFill/>
          <a:ln>
            <a:noFill/>
          </a:ln>
        </p:spPr>
      </p:pic>
      <p:sp>
        <p:nvSpPr>
          <p:cNvPr id="16" name="15 Rectángulo"/>
          <p:cNvSpPr/>
          <p:nvPr/>
        </p:nvSpPr>
        <p:spPr>
          <a:xfrm>
            <a:off x="4989741" y="2420888"/>
            <a:ext cx="3614707" cy="369332"/>
          </a:xfrm>
          <a:prstGeom prst="rect">
            <a:avLst/>
          </a:prstGeom>
        </p:spPr>
        <p:txBody>
          <a:bodyPr wrap="none">
            <a:spAutoFit/>
          </a:bodyPr>
          <a:lstStyle/>
          <a:p>
            <a:r>
              <a:rPr lang="es-EC" dirty="0"/>
              <a:t>Cámara con parámetros de fabrica </a:t>
            </a:r>
          </a:p>
        </p:txBody>
      </p:sp>
      <p:sp>
        <p:nvSpPr>
          <p:cNvPr id="17" name="16 Cerrar llave"/>
          <p:cNvSpPr/>
          <p:nvPr/>
        </p:nvSpPr>
        <p:spPr>
          <a:xfrm>
            <a:off x="4662264" y="1484784"/>
            <a:ext cx="269776" cy="23042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8" name="17 Abrir llave"/>
          <p:cNvSpPr/>
          <p:nvPr/>
        </p:nvSpPr>
        <p:spPr>
          <a:xfrm>
            <a:off x="4211960" y="4221088"/>
            <a:ext cx="288032" cy="230425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9" name="18 Rectángulo"/>
          <p:cNvSpPr/>
          <p:nvPr/>
        </p:nvSpPr>
        <p:spPr>
          <a:xfrm>
            <a:off x="414254" y="5157192"/>
            <a:ext cx="3797706" cy="369332"/>
          </a:xfrm>
          <a:prstGeom prst="rect">
            <a:avLst/>
          </a:prstGeom>
        </p:spPr>
        <p:txBody>
          <a:bodyPr wrap="none">
            <a:spAutoFit/>
          </a:bodyPr>
          <a:lstStyle/>
          <a:p>
            <a:r>
              <a:rPr lang="es-EC" dirty="0"/>
              <a:t>Cámara con los parámetros óptimos </a:t>
            </a:r>
          </a:p>
        </p:txBody>
      </p:sp>
    </p:spTree>
    <p:extLst>
      <p:ext uri="{BB962C8B-B14F-4D97-AF65-F5344CB8AC3E}">
        <p14:creationId xmlns:p14="http://schemas.microsoft.com/office/powerpoint/2010/main" val="7570009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476672"/>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grpSp>
        <p:nvGrpSpPr>
          <p:cNvPr id="39" name="1046 Grupo"/>
          <p:cNvGrpSpPr>
            <a:grpSpLocks noChangeAspect="1"/>
          </p:cNvGrpSpPr>
          <p:nvPr/>
        </p:nvGrpSpPr>
        <p:grpSpPr>
          <a:xfrm>
            <a:off x="827584" y="1746472"/>
            <a:ext cx="7488832" cy="4130800"/>
            <a:chOff x="0" y="0"/>
            <a:chExt cx="5141344" cy="2889849"/>
          </a:xfrm>
        </p:grpSpPr>
        <p:pic>
          <p:nvPicPr>
            <p:cNvPr id="40" name="39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41344" cy="2889849"/>
            </a:xfrm>
            <a:prstGeom prst="rect">
              <a:avLst/>
            </a:prstGeom>
            <a:noFill/>
            <a:ln>
              <a:noFill/>
            </a:ln>
          </p:spPr>
        </p:pic>
        <p:grpSp>
          <p:nvGrpSpPr>
            <p:cNvPr id="41" name="76 Grupo"/>
            <p:cNvGrpSpPr/>
            <p:nvPr/>
          </p:nvGrpSpPr>
          <p:grpSpPr>
            <a:xfrm>
              <a:off x="1137028" y="51756"/>
              <a:ext cx="992092" cy="991238"/>
              <a:chOff x="76023" y="0"/>
              <a:chExt cx="992671" cy="630246"/>
            </a:xfrm>
          </p:grpSpPr>
          <p:cxnSp>
            <p:nvCxnSpPr>
              <p:cNvPr id="57" name="313 Conector recto de flecha"/>
              <p:cNvCxnSpPr/>
              <p:nvPr/>
            </p:nvCxnSpPr>
            <p:spPr>
              <a:xfrm>
                <a:off x="655608" y="94891"/>
                <a:ext cx="413086" cy="535355"/>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8" name="314 Rectángulo"/>
              <p:cNvSpPr/>
              <p:nvPr/>
            </p:nvSpPr>
            <p:spPr>
              <a:xfrm>
                <a:off x="76023" y="0"/>
                <a:ext cx="578409" cy="29910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0"/>
                  </a:spcAft>
                  <a:tabLst>
                    <a:tab pos="180340" algn="l"/>
                  </a:tabLst>
                </a:pPr>
                <a:r>
                  <a:rPr lang="es-EC" sz="1300" dirty="0" smtClean="0">
                    <a:effectLst/>
                    <a:latin typeface="Arial"/>
                    <a:ea typeface="Times New Roman"/>
                    <a:cs typeface="Times New Roman"/>
                  </a:rPr>
                  <a:t>R: 171</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G:	0</a:t>
                </a:r>
                <a:endParaRPr lang="es-EC" sz="1300" dirty="0">
                  <a:effectLst/>
                  <a:ea typeface="Times New Roman"/>
                  <a:cs typeface="Times New Roman"/>
                </a:endParaRPr>
              </a:p>
              <a:p>
                <a:pPr>
                  <a:lnSpc>
                    <a:spcPct val="115000"/>
                  </a:lnSpc>
                  <a:spcAft>
                    <a:spcPts val="0"/>
                  </a:spcAft>
                  <a:tabLst>
                    <a:tab pos="180340" algn="l"/>
                  </a:tabLst>
                </a:pPr>
                <a:r>
                  <a:rPr lang="es-EC" sz="1300" dirty="0" smtClean="0">
                    <a:effectLst/>
                    <a:latin typeface="Arial"/>
                    <a:ea typeface="Times New Roman"/>
                    <a:cs typeface="Times New Roman"/>
                  </a:rPr>
                  <a:t>B: 220</a:t>
                </a:r>
                <a:endParaRPr lang="es-EC" sz="1300" dirty="0">
                  <a:effectLst/>
                  <a:ea typeface="Times New Roman"/>
                  <a:cs typeface="Times New Roman"/>
                </a:endParaRPr>
              </a:p>
            </p:txBody>
          </p:sp>
        </p:grpSp>
        <p:grpSp>
          <p:nvGrpSpPr>
            <p:cNvPr id="42" name="84 Grupo"/>
            <p:cNvGrpSpPr/>
            <p:nvPr/>
          </p:nvGrpSpPr>
          <p:grpSpPr>
            <a:xfrm>
              <a:off x="4226945" y="698742"/>
              <a:ext cx="740949" cy="824819"/>
              <a:chOff x="-86385" y="-276672"/>
              <a:chExt cx="741993" cy="826378"/>
            </a:xfrm>
          </p:grpSpPr>
          <p:cxnSp>
            <p:nvCxnSpPr>
              <p:cNvPr id="55" name="86 Conector recto de flecha"/>
              <p:cNvCxnSpPr>
                <a:stCxn id="56" idx="0"/>
              </p:cNvCxnSpPr>
              <p:nvPr/>
            </p:nvCxnSpPr>
            <p:spPr>
              <a:xfrm flipH="1" flipV="1">
                <a:off x="-86385" y="-276672"/>
                <a:ext cx="414190" cy="276671"/>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6" name="87 Rectángulo"/>
              <p:cNvSpPr/>
              <p:nvPr/>
            </p:nvSpPr>
            <p:spPr>
              <a:xfrm>
                <a:off x="0" y="-1"/>
                <a:ext cx="655608" cy="54970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0"/>
                  </a:spcAft>
                  <a:tabLst>
                    <a:tab pos="180340" algn="l"/>
                  </a:tabLst>
                </a:pPr>
                <a:r>
                  <a:rPr lang="es-EC" sz="1300" dirty="0">
                    <a:effectLst/>
                    <a:latin typeface="Arial"/>
                    <a:ea typeface="Times New Roman"/>
                    <a:cs typeface="Times New Roman"/>
                  </a:rPr>
                  <a:t>R: </a:t>
                </a:r>
                <a:r>
                  <a:rPr lang="es-EC" sz="1300" dirty="0" smtClean="0">
                    <a:effectLst/>
                    <a:latin typeface="Arial"/>
                    <a:ea typeface="Times New Roman"/>
                    <a:cs typeface="Times New Roman"/>
                  </a:rPr>
                  <a:t>0</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G:	4</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B: </a:t>
                </a:r>
                <a:r>
                  <a:rPr lang="es-EC" sz="1300" dirty="0" smtClean="0">
                    <a:effectLst/>
                    <a:latin typeface="Arial"/>
                    <a:ea typeface="Times New Roman"/>
                    <a:cs typeface="Times New Roman"/>
                  </a:rPr>
                  <a:t>227</a:t>
                </a:r>
                <a:endParaRPr lang="es-EC" sz="1300" dirty="0">
                  <a:effectLst/>
                  <a:ea typeface="Times New Roman"/>
                  <a:cs typeface="Times New Roman"/>
                </a:endParaRPr>
              </a:p>
            </p:txBody>
          </p:sp>
        </p:grpSp>
        <p:grpSp>
          <p:nvGrpSpPr>
            <p:cNvPr id="43" name="90 Grupo"/>
            <p:cNvGrpSpPr/>
            <p:nvPr/>
          </p:nvGrpSpPr>
          <p:grpSpPr>
            <a:xfrm>
              <a:off x="146649" y="388190"/>
              <a:ext cx="843149" cy="658726"/>
              <a:chOff x="-285757" y="-389369"/>
              <a:chExt cx="845662" cy="660260"/>
            </a:xfrm>
          </p:grpSpPr>
          <p:cxnSp>
            <p:nvCxnSpPr>
              <p:cNvPr id="53" name="102 Conector recto de flecha"/>
              <p:cNvCxnSpPr/>
              <p:nvPr/>
            </p:nvCxnSpPr>
            <p:spPr>
              <a:xfrm>
                <a:off x="369740" y="-127743"/>
                <a:ext cx="190165" cy="398634"/>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112 Rectángulo"/>
              <p:cNvSpPr/>
              <p:nvPr/>
            </p:nvSpPr>
            <p:spPr>
              <a:xfrm>
                <a:off x="-285757" y="-389369"/>
                <a:ext cx="655608" cy="52621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0"/>
                  </a:spcAft>
                  <a:tabLst>
                    <a:tab pos="180340" algn="l"/>
                  </a:tabLst>
                </a:pPr>
                <a:r>
                  <a:rPr lang="es-EC" sz="1300" dirty="0">
                    <a:effectLst/>
                    <a:latin typeface="Arial"/>
                    <a:ea typeface="Times New Roman"/>
                    <a:cs typeface="Times New Roman"/>
                  </a:rPr>
                  <a:t>R: </a:t>
                </a:r>
                <a:r>
                  <a:rPr lang="es-EC" sz="1300" dirty="0" smtClean="0">
                    <a:effectLst/>
                    <a:latin typeface="Arial"/>
                    <a:ea typeface="Times New Roman"/>
                    <a:cs typeface="Times New Roman"/>
                  </a:rPr>
                  <a:t>95</a:t>
                </a:r>
                <a:endParaRPr lang="es-EC" sz="1300" dirty="0">
                  <a:effectLst/>
                  <a:ea typeface="Times New Roman"/>
                  <a:cs typeface="Times New Roman"/>
                </a:endParaRPr>
              </a:p>
              <a:p>
                <a:pPr>
                  <a:lnSpc>
                    <a:spcPct val="115000"/>
                  </a:lnSpc>
                  <a:spcAft>
                    <a:spcPts val="0"/>
                  </a:spcAft>
                  <a:tabLst>
                    <a:tab pos="180340" algn="l"/>
                  </a:tabLst>
                </a:pPr>
                <a:r>
                  <a:rPr lang="es-EC" sz="1300" dirty="0" smtClean="0">
                    <a:effectLst/>
                    <a:latin typeface="Arial"/>
                    <a:ea typeface="Times New Roman"/>
                    <a:cs typeface="Times New Roman"/>
                  </a:rPr>
                  <a:t>G:110</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B: </a:t>
                </a:r>
                <a:r>
                  <a:rPr lang="es-EC" sz="1300" dirty="0" smtClean="0">
                    <a:effectLst/>
                    <a:latin typeface="Arial"/>
                    <a:ea typeface="Times New Roman"/>
                    <a:cs typeface="Times New Roman"/>
                  </a:rPr>
                  <a:t>103</a:t>
                </a:r>
                <a:endParaRPr lang="es-EC" sz="1300" dirty="0">
                  <a:effectLst/>
                  <a:ea typeface="Times New Roman"/>
                  <a:cs typeface="Times New Roman"/>
                </a:endParaRPr>
              </a:p>
            </p:txBody>
          </p:sp>
        </p:grpSp>
        <p:grpSp>
          <p:nvGrpSpPr>
            <p:cNvPr id="44" name="1029 Grupo"/>
            <p:cNvGrpSpPr/>
            <p:nvPr/>
          </p:nvGrpSpPr>
          <p:grpSpPr>
            <a:xfrm>
              <a:off x="1061049" y="983411"/>
              <a:ext cx="570339" cy="852170"/>
              <a:chOff x="0" y="-328316"/>
              <a:chExt cx="571698" cy="854528"/>
            </a:xfrm>
          </p:grpSpPr>
          <p:cxnSp>
            <p:nvCxnSpPr>
              <p:cNvPr id="51" name="1032 Conector recto de flecha"/>
              <p:cNvCxnSpPr/>
              <p:nvPr/>
            </p:nvCxnSpPr>
            <p:spPr>
              <a:xfrm flipV="1">
                <a:off x="327804" y="-328316"/>
                <a:ext cx="78250" cy="328316"/>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2" name="1035 Rectángulo"/>
              <p:cNvSpPr/>
              <p:nvPr/>
            </p:nvSpPr>
            <p:spPr>
              <a:xfrm>
                <a:off x="0" y="0"/>
                <a:ext cx="571698" cy="52621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0"/>
                  </a:spcAft>
                  <a:tabLst>
                    <a:tab pos="180340" algn="l"/>
                  </a:tabLst>
                </a:pPr>
                <a:r>
                  <a:rPr lang="es-EC" sz="1300" dirty="0">
                    <a:effectLst/>
                    <a:latin typeface="Arial"/>
                    <a:ea typeface="Times New Roman"/>
                    <a:cs typeface="Times New Roman"/>
                  </a:rPr>
                  <a:t>R: </a:t>
                </a:r>
                <a:r>
                  <a:rPr lang="es-EC" sz="1300" dirty="0" smtClean="0">
                    <a:effectLst/>
                    <a:latin typeface="Arial"/>
                    <a:ea typeface="Times New Roman"/>
                    <a:cs typeface="Times New Roman"/>
                  </a:rPr>
                  <a:t>17</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G:	147</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B: </a:t>
                </a:r>
                <a:r>
                  <a:rPr lang="es-EC" sz="1300" dirty="0" smtClean="0">
                    <a:effectLst/>
                    <a:latin typeface="Arial"/>
                    <a:ea typeface="Times New Roman"/>
                    <a:cs typeface="Times New Roman"/>
                  </a:rPr>
                  <a:t>99</a:t>
                </a:r>
                <a:endParaRPr lang="es-EC" sz="1300" dirty="0">
                  <a:effectLst/>
                  <a:ea typeface="Times New Roman"/>
                  <a:cs typeface="Times New Roman"/>
                </a:endParaRPr>
              </a:p>
            </p:txBody>
          </p:sp>
        </p:grpSp>
        <p:grpSp>
          <p:nvGrpSpPr>
            <p:cNvPr id="45" name="1036 Grupo"/>
            <p:cNvGrpSpPr/>
            <p:nvPr/>
          </p:nvGrpSpPr>
          <p:grpSpPr>
            <a:xfrm>
              <a:off x="2096219" y="1630392"/>
              <a:ext cx="960813" cy="759806"/>
              <a:chOff x="-307261" y="-235030"/>
              <a:chExt cx="962869" cy="761242"/>
            </a:xfrm>
          </p:grpSpPr>
          <p:cxnSp>
            <p:nvCxnSpPr>
              <p:cNvPr id="49" name="1037 Conector recto de flecha"/>
              <p:cNvCxnSpPr/>
              <p:nvPr/>
            </p:nvCxnSpPr>
            <p:spPr>
              <a:xfrm flipH="1" flipV="1">
                <a:off x="-307261" y="-235030"/>
                <a:ext cx="307242" cy="321238"/>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0" name="1038 Rectángulo"/>
              <p:cNvSpPr/>
              <p:nvPr/>
            </p:nvSpPr>
            <p:spPr>
              <a:xfrm>
                <a:off x="0" y="0"/>
                <a:ext cx="655608" cy="52621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0"/>
                  </a:spcAft>
                  <a:tabLst>
                    <a:tab pos="180340" algn="l"/>
                  </a:tabLst>
                </a:pPr>
                <a:r>
                  <a:rPr lang="es-EC" sz="1300" dirty="0">
                    <a:effectLst/>
                    <a:latin typeface="Arial"/>
                    <a:ea typeface="Times New Roman"/>
                    <a:cs typeface="Times New Roman"/>
                  </a:rPr>
                  <a:t>R: </a:t>
                </a:r>
                <a:r>
                  <a:rPr lang="es-EC" sz="1300" dirty="0" smtClean="0">
                    <a:effectLst/>
                    <a:latin typeface="Arial"/>
                    <a:ea typeface="Times New Roman"/>
                    <a:cs typeface="Times New Roman"/>
                  </a:rPr>
                  <a:t>171</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G:	1</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B: </a:t>
                </a:r>
                <a:r>
                  <a:rPr lang="es-EC" sz="1300" dirty="0" smtClean="0">
                    <a:effectLst/>
                    <a:latin typeface="Arial"/>
                    <a:ea typeface="Times New Roman"/>
                    <a:cs typeface="Times New Roman"/>
                  </a:rPr>
                  <a:t>1</a:t>
                </a:r>
                <a:endParaRPr lang="es-EC" sz="1300" dirty="0">
                  <a:effectLst/>
                  <a:ea typeface="Times New Roman"/>
                  <a:cs typeface="Times New Roman"/>
                </a:endParaRPr>
              </a:p>
            </p:txBody>
          </p:sp>
        </p:grpSp>
        <p:grpSp>
          <p:nvGrpSpPr>
            <p:cNvPr id="46" name="1042 Grupo"/>
            <p:cNvGrpSpPr/>
            <p:nvPr/>
          </p:nvGrpSpPr>
          <p:grpSpPr>
            <a:xfrm>
              <a:off x="3424687" y="690113"/>
              <a:ext cx="654050" cy="1092201"/>
              <a:chOff x="0" y="-568169"/>
              <a:chExt cx="655608" cy="1094381"/>
            </a:xfrm>
          </p:grpSpPr>
          <p:cxnSp>
            <p:nvCxnSpPr>
              <p:cNvPr id="47" name="1043 Conector recto de flecha"/>
              <p:cNvCxnSpPr/>
              <p:nvPr/>
            </p:nvCxnSpPr>
            <p:spPr>
              <a:xfrm flipH="1" flipV="1">
                <a:off x="0" y="-568169"/>
                <a:ext cx="327804" cy="56817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8" name="1044 Rectángulo"/>
              <p:cNvSpPr/>
              <p:nvPr/>
            </p:nvSpPr>
            <p:spPr>
              <a:xfrm>
                <a:off x="0" y="0"/>
                <a:ext cx="655608" cy="52621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0"/>
                  </a:spcAft>
                  <a:tabLst>
                    <a:tab pos="180340" algn="l"/>
                  </a:tabLst>
                </a:pPr>
                <a:r>
                  <a:rPr lang="es-EC" sz="1300" dirty="0">
                    <a:effectLst/>
                    <a:latin typeface="Arial"/>
                    <a:ea typeface="Times New Roman"/>
                    <a:cs typeface="Times New Roman"/>
                  </a:rPr>
                  <a:t>R: </a:t>
                </a:r>
                <a:r>
                  <a:rPr lang="es-EC" sz="1300" dirty="0" smtClean="0">
                    <a:effectLst/>
                    <a:latin typeface="Arial"/>
                    <a:ea typeface="Times New Roman"/>
                    <a:cs typeface="Times New Roman"/>
                  </a:rPr>
                  <a:t>0</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G:	47</a:t>
                </a:r>
                <a:endParaRPr lang="es-EC" sz="1300" dirty="0">
                  <a:effectLst/>
                  <a:ea typeface="Times New Roman"/>
                  <a:cs typeface="Times New Roman"/>
                </a:endParaRPr>
              </a:p>
              <a:p>
                <a:pPr>
                  <a:lnSpc>
                    <a:spcPct val="115000"/>
                  </a:lnSpc>
                  <a:spcAft>
                    <a:spcPts val="0"/>
                  </a:spcAft>
                  <a:tabLst>
                    <a:tab pos="180340" algn="l"/>
                  </a:tabLst>
                </a:pPr>
                <a:r>
                  <a:rPr lang="es-EC" sz="1300" dirty="0">
                    <a:effectLst/>
                    <a:latin typeface="Arial"/>
                    <a:ea typeface="Times New Roman"/>
                    <a:cs typeface="Times New Roman"/>
                  </a:rPr>
                  <a:t>B: </a:t>
                </a:r>
                <a:r>
                  <a:rPr lang="es-EC" sz="1300" dirty="0" smtClean="0">
                    <a:effectLst/>
                    <a:latin typeface="Arial"/>
                    <a:ea typeface="Times New Roman"/>
                    <a:cs typeface="Times New Roman"/>
                  </a:rPr>
                  <a:t>225</a:t>
                </a:r>
                <a:endParaRPr lang="es-EC" sz="1300" dirty="0">
                  <a:effectLst/>
                  <a:ea typeface="Times New Roman"/>
                  <a:cs typeface="Times New Roman"/>
                </a:endParaRPr>
              </a:p>
            </p:txBody>
          </p:sp>
        </p:grpSp>
      </p:grpSp>
      <p:sp>
        <p:nvSpPr>
          <p:cNvPr id="5" name="4 Rectángulo"/>
          <p:cNvSpPr/>
          <p:nvPr/>
        </p:nvSpPr>
        <p:spPr>
          <a:xfrm>
            <a:off x="3131840" y="6021288"/>
            <a:ext cx="3255378" cy="369332"/>
          </a:xfrm>
          <a:prstGeom prst="rect">
            <a:avLst/>
          </a:prstGeom>
        </p:spPr>
        <p:txBody>
          <a:bodyPr wrap="none">
            <a:spAutoFit/>
          </a:bodyPr>
          <a:lstStyle/>
          <a:p>
            <a:r>
              <a:rPr lang="es-EC" b="1" dirty="0"/>
              <a:t>Intensidades RGB de interés</a:t>
            </a:r>
          </a:p>
        </p:txBody>
      </p:sp>
    </p:spTree>
    <p:extLst>
      <p:ext uri="{BB962C8B-B14F-4D97-AF65-F5344CB8AC3E}">
        <p14:creationId xmlns:p14="http://schemas.microsoft.com/office/powerpoint/2010/main" val="26783444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graphicFrame>
        <p:nvGraphicFramePr>
          <p:cNvPr id="2" name="1 Tabla"/>
          <p:cNvGraphicFramePr>
            <a:graphicFrameLocks noGrp="1"/>
          </p:cNvGraphicFramePr>
          <p:nvPr>
            <p:extLst>
              <p:ext uri="{D42A27DB-BD31-4B8C-83A1-F6EECF244321}">
                <p14:modId xmlns:p14="http://schemas.microsoft.com/office/powerpoint/2010/main" val="1946273877"/>
              </p:ext>
            </p:extLst>
          </p:nvPr>
        </p:nvGraphicFramePr>
        <p:xfrm>
          <a:off x="5220073" y="3723332"/>
          <a:ext cx="3456383" cy="2072640"/>
        </p:xfrm>
        <a:graphic>
          <a:graphicData uri="http://schemas.openxmlformats.org/drawingml/2006/table">
            <a:tbl>
              <a:tblPr firstRow="1" firstCol="1" bandRow="1">
                <a:tableStyleId>{5C22544A-7EE6-4342-B048-85BDC9FD1C3A}</a:tableStyleId>
              </a:tblPr>
              <a:tblGrid>
                <a:gridCol w="1136661"/>
                <a:gridCol w="1167594"/>
                <a:gridCol w="1152128"/>
              </a:tblGrid>
              <a:tr h="314618">
                <a:tc rowSpan="2">
                  <a:txBody>
                    <a:bodyPr/>
                    <a:lstStyle/>
                    <a:p>
                      <a:pPr algn="ctr">
                        <a:lnSpc>
                          <a:spcPct val="115000"/>
                        </a:lnSpc>
                        <a:spcAft>
                          <a:spcPts val="0"/>
                        </a:spcAft>
                      </a:pPr>
                      <a:r>
                        <a:rPr lang="es-EC" sz="2000" dirty="0">
                          <a:effectLst/>
                          <a:latin typeface="Cambria Math" pitchFamily="18" charset="0"/>
                          <a:ea typeface="Cambria Math" pitchFamily="18" charset="0"/>
                        </a:rPr>
                        <a:t>|</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nchor="ctr"/>
                </a:tc>
                <a:tc gridSpan="2">
                  <a:txBody>
                    <a:bodyPr/>
                    <a:lstStyle/>
                    <a:p>
                      <a:pPr algn="ctr">
                        <a:lnSpc>
                          <a:spcPct val="115000"/>
                        </a:lnSpc>
                        <a:spcAft>
                          <a:spcPts val="0"/>
                        </a:spcAft>
                      </a:pPr>
                      <a:r>
                        <a:rPr lang="es-EC" sz="2000" dirty="0">
                          <a:effectLst/>
                          <a:latin typeface="Cambria Math" pitchFamily="18" charset="0"/>
                          <a:ea typeface="Cambria Math" pitchFamily="18" charset="0"/>
                        </a:rPr>
                        <a:t>Rango</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hMerge="1">
                  <a:txBody>
                    <a:bodyPr/>
                    <a:lstStyle/>
                    <a:p>
                      <a:endParaRPr lang="es-EC"/>
                    </a:p>
                  </a:txBody>
                  <a:tcPr/>
                </a:tc>
              </a:tr>
              <a:tr h="314618">
                <a:tc vMerge="1">
                  <a:txBody>
                    <a:bodyPr/>
                    <a:lstStyle/>
                    <a:p>
                      <a:endParaRPr lang="es-EC"/>
                    </a:p>
                  </a:txBody>
                  <a:tcPr/>
                </a:tc>
                <a:tc>
                  <a:txBody>
                    <a:bodyPr/>
                    <a:lstStyle/>
                    <a:p>
                      <a:pPr algn="ctr">
                        <a:lnSpc>
                          <a:spcPct val="115000"/>
                        </a:lnSpc>
                        <a:spcAft>
                          <a:spcPts val="0"/>
                        </a:spcAft>
                      </a:pPr>
                      <a:r>
                        <a:rPr lang="es-EC" sz="2000">
                          <a:effectLst/>
                          <a:latin typeface="Cambria Math" pitchFamily="18" charset="0"/>
                          <a:ea typeface="Cambria Math" pitchFamily="18" charset="0"/>
                        </a:rPr>
                        <a:t>Min</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Max</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410371">
                <a:tc>
                  <a:txBody>
                    <a:bodyPr/>
                    <a:lstStyle/>
                    <a:p>
                      <a:pPr algn="ctr">
                        <a:lnSpc>
                          <a:spcPct val="150000"/>
                        </a:lnSpc>
                        <a:spcAft>
                          <a:spcPts val="0"/>
                        </a:spcAft>
                      </a:pPr>
                      <a:r>
                        <a:rPr lang="es-EC" sz="2000">
                          <a:effectLst/>
                          <a:latin typeface="Cambria Math" pitchFamily="18" charset="0"/>
                          <a:ea typeface="Cambria Math" pitchFamily="18" charset="0"/>
                        </a:rPr>
                        <a:t>R</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100</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255</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r h="410371">
                <a:tc>
                  <a:txBody>
                    <a:bodyPr/>
                    <a:lstStyle/>
                    <a:p>
                      <a:pPr algn="ctr">
                        <a:lnSpc>
                          <a:spcPct val="150000"/>
                        </a:lnSpc>
                        <a:spcAft>
                          <a:spcPts val="0"/>
                        </a:spcAft>
                      </a:pPr>
                      <a:r>
                        <a:rPr lang="es-EC" sz="2000">
                          <a:effectLst/>
                          <a:latin typeface="Cambria Math" pitchFamily="18" charset="0"/>
                          <a:ea typeface="Cambria Math" pitchFamily="18" charset="0"/>
                        </a:rPr>
                        <a:t>G</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0</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50</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r>
              <a:tr h="410371">
                <a:tc>
                  <a:txBody>
                    <a:bodyPr/>
                    <a:lstStyle/>
                    <a:p>
                      <a:pPr algn="ctr">
                        <a:lnSpc>
                          <a:spcPct val="150000"/>
                        </a:lnSpc>
                        <a:spcAft>
                          <a:spcPts val="0"/>
                        </a:spcAft>
                      </a:pPr>
                      <a:r>
                        <a:rPr lang="es-EC" sz="2000">
                          <a:effectLst/>
                          <a:latin typeface="Cambria Math" pitchFamily="18" charset="0"/>
                          <a:ea typeface="Cambria Math" pitchFamily="18" charset="0"/>
                        </a:rPr>
                        <a:t>B</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a:effectLst/>
                          <a:latin typeface="Cambria Math" pitchFamily="18" charset="0"/>
                          <a:ea typeface="Cambria Math" pitchFamily="18" charset="0"/>
                        </a:rPr>
                        <a:t>0</a:t>
                      </a:r>
                      <a:endParaRPr lang="es-EC" sz="2000">
                        <a:solidFill>
                          <a:srgbClr val="365F91"/>
                        </a:solidFill>
                        <a:effectLst/>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s-EC" sz="2000" dirty="0">
                          <a:effectLst/>
                          <a:latin typeface="Cambria Math" pitchFamily="18" charset="0"/>
                          <a:ea typeface="Cambria Math" pitchFamily="18" charset="0"/>
                        </a:rPr>
                        <a:t>255</a:t>
                      </a:r>
                      <a:endParaRPr lang="es-EC" sz="2000" dirty="0">
                        <a:solidFill>
                          <a:srgbClr val="365F91"/>
                        </a:solidFill>
                        <a:effectLst/>
                        <a:latin typeface="Cambria Math" pitchFamily="18" charset="0"/>
                        <a:ea typeface="Cambria Math" pitchFamily="18" charset="0"/>
                        <a:cs typeface="Times New Roman"/>
                      </a:endParaRPr>
                    </a:p>
                  </a:txBody>
                  <a:tcPr marL="68580" marR="68580" marT="0" marB="0"/>
                </a:tc>
              </a:tr>
            </a:tbl>
          </a:graphicData>
        </a:graphic>
      </p:graphicFrame>
      <p:sp>
        <p:nvSpPr>
          <p:cNvPr id="3" name="2 Rectángulo"/>
          <p:cNvSpPr/>
          <p:nvPr/>
        </p:nvSpPr>
        <p:spPr>
          <a:xfrm>
            <a:off x="5608110" y="5939988"/>
            <a:ext cx="2971198" cy="369332"/>
          </a:xfrm>
          <a:prstGeom prst="rect">
            <a:avLst/>
          </a:prstGeom>
        </p:spPr>
        <p:txBody>
          <a:bodyPr wrap="none">
            <a:spAutoFit/>
          </a:bodyPr>
          <a:lstStyle/>
          <a:p>
            <a:r>
              <a:rPr lang="es-EC" b="1" dirty="0"/>
              <a:t>Intervalos para filtro RGB</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1916832"/>
            <a:ext cx="4360605" cy="2448272"/>
          </a:xfrm>
          <a:prstGeom prst="rect">
            <a:avLst/>
          </a:prstGeom>
          <a:noFill/>
          <a:ln>
            <a:noFill/>
          </a:ln>
        </p:spPr>
      </p:pic>
      <p:sp>
        <p:nvSpPr>
          <p:cNvPr id="6" name="5 Rectángulo"/>
          <p:cNvSpPr/>
          <p:nvPr/>
        </p:nvSpPr>
        <p:spPr>
          <a:xfrm>
            <a:off x="306285" y="4509120"/>
            <a:ext cx="4553747" cy="369332"/>
          </a:xfrm>
          <a:prstGeom prst="rect">
            <a:avLst/>
          </a:prstGeom>
        </p:spPr>
        <p:txBody>
          <a:bodyPr wrap="none">
            <a:spAutoFit/>
          </a:bodyPr>
          <a:lstStyle/>
          <a:p>
            <a:pPr algn="ctr"/>
            <a:r>
              <a:rPr lang="es-EC" b="1" dirty="0"/>
              <a:t>Imagen Binaria resultante del filtro RGB</a:t>
            </a:r>
          </a:p>
        </p:txBody>
      </p:sp>
    </p:spTree>
    <p:extLst>
      <p:ext uri="{BB962C8B-B14F-4D97-AF65-F5344CB8AC3E}">
        <p14:creationId xmlns:p14="http://schemas.microsoft.com/office/powerpoint/2010/main" val="14228891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844824"/>
            <a:ext cx="7344816" cy="386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9592" y="1916832"/>
            <a:ext cx="7397397" cy="385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2555776" y="5867980"/>
            <a:ext cx="4246034" cy="369332"/>
          </a:xfrm>
          <a:prstGeom prst="rect">
            <a:avLst/>
          </a:prstGeom>
          <a:solidFill>
            <a:schemeClr val="bg1"/>
          </a:solidFill>
        </p:spPr>
        <p:txBody>
          <a:bodyPr wrap="none">
            <a:spAutoFit/>
          </a:bodyPr>
          <a:lstStyle/>
          <a:p>
            <a:r>
              <a:rPr lang="es-EC" b="1" dirty="0"/>
              <a:t>Calculo del promedio de la línea láser</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sp>
        <p:nvSpPr>
          <p:cNvPr id="2" name="1 Rectángulo"/>
          <p:cNvSpPr/>
          <p:nvPr/>
        </p:nvSpPr>
        <p:spPr>
          <a:xfrm>
            <a:off x="2555776" y="5867980"/>
            <a:ext cx="4320480" cy="369332"/>
          </a:xfrm>
          <a:prstGeom prst="rect">
            <a:avLst/>
          </a:prstGeom>
          <a:solidFill>
            <a:schemeClr val="bg1"/>
          </a:solidFill>
        </p:spPr>
        <p:txBody>
          <a:bodyPr wrap="square">
            <a:spAutoFit/>
          </a:bodyPr>
          <a:lstStyle/>
          <a:p>
            <a:pPr algn="ctr"/>
            <a:r>
              <a:rPr lang="es-EC" b="1" dirty="0"/>
              <a:t>Intensidad de pixeles, fila 132</a:t>
            </a:r>
          </a:p>
        </p:txBody>
      </p:sp>
    </p:spTree>
    <p:extLst>
      <p:ext uri="{BB962C8B-B14F-4D97-AF65-F5344CB8AC3E}">
        <p14:creationId xmlns:p14="http://schemas.microsoft.com/office/powerpoint/2010/main" val="12296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700"/>
                                        <p:tgtEl>
                                          <p:spTgt spid="2"/>
                                        </p:tgtEl>
                                      </p:cBhvr>
                                    </p:animEffect>
                                    <p:set>
                                      <p:cBhvr>
                                        <p:cTn id="7" dur="1" fill="hold">
                                          <p:stCondLst>
                                            <p:cond delay="6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554"/>
                                        </p:tgtEl>
                                      </p:cBhvr>
                                    </p:animEffect>
                                    <p:set>
                                      <p:cBhvr>
                                        <p:cTn id="10" dur="1" fill="hold">
                                          <p:stCondLst>
                                            <p:cond delay="499"/>
                                          </p:stCondLst>
                                        </p:cTn>
                                        <p:tgtEl>
                                          <p:spTgt spid="23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1 Título"/>
          <p:cNvSpPr txBox="1">
            <a:spLocks/>
          </p:cNvSpPr>
          <p:nvPr/>
        </p:nvSpPr>
        <p:spPr>
          <a:xfrm>
            <a:off x="216024" y="692696"/>
            <a:ext cx="8748464" cy="864096"/>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4400" dirty="0" smtClean="0"/>
              <a:t>DESARROLLO </a:t>
            </a:r>
            <a:r>
              <a:rPr lang="es-EC" sz="4400" dirty="0"/>
              <a:t>DEL ALGORITMO DE CONTROL</a:t>
            </a:r>
            <a:endParaRPr lang="es-EC" sz="4400" dirty="0" smtClean="0"/>
          </a:p>
        </p:txBody>
      </p:sp>
      <p:grpSp>
        <p:nvGrpSpPr>
          <p:cNvPr id="3" name="2 Grupo"/>
          <p:cNvGrpSpPr/>
          <p:nvPr/>
        </p:nvGrpSpPr>
        <p:grpSpPr>
          <a:xfrm>
            <a:off x="1619672" y="1988840"/>
            <a:ext cx="5904656" cy="4041740"/>
            <a:chOff x="2123728" y="1772816"/>
            <a:chExt cx="5904656" cy="404174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772816"/>
              <a:ext cx="5904656" cy="3560160"/>
            </a:xfrm>
            <a:prstGeom prst="rect">
              <a:avLst/>
            </a:prstGeom>
            <a:noFill/>
            <a:ln>
              <a:noFill/>
            </a:ln>
          </p:spPr>
        </p:pic>
        <p:sp>
          <p:nvSpPr>
            <p:cNvPr id="2" name="1 Rectángulo"/>
            <p:cNvSpPr/>
            <p:nvPr/>
          </p:nvSpPr>
          <p:spPr>
            <a:xfrm>
              <a:off x="3520459" y="5445224"/>
              <a:ext cx="2995757" cy="369332"/>
            </a:xfrm>
            <a:prstGeom prst="rect">
              <a:avLst/>
            </a:prstGeom>
          </p:spPr>
          <p:txBody>
            <a:bodyPr wrap="none">
              <a:spAutoFit/>
            </a:bodyPr>
            <a:lstStyle/>
            <a:p>
              <a:r>
                <a:rPr lang="es-EC" b="1" dirty="0"/>
                <a:t>Promedio de la línea láser</a:t>
              </a:r>
            </a:p>
          </p:txBody>
        </p:sp>
      </p:grpSp>
    </p:spTree>
    <p:extLst>
      <p:ext uri="{BB962C8B-B14F-4D97-AF65-F5344CB8AC3E}">
        <p14:creationId xmlns:p14="http://schemas.microsoft.com/office/powerpoint/2010/main" val="41749696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1029</TotalTime>
  <Words>5115</Words>
  <Application>Microsoft Office PowerPoint</Application>
  <PresentationFormat>Presentación en pantalla (4:3)</PresentationFormat>
  <Paragraphs>932</Paragraphs>
  <Slides>139</Slides>
  <Notes>47</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139</vt:i4>
      </vt:variant>
    </vt:vector>
  </HeadingPairs>
  <TitlesOfParts>
    <vt:vector size="141" baseType="lpstr">
      <vt:lpstr>Flujo</vt:lpstr>
      <vt:lpstr>Visio.Drawing.15</vt:lpstr>
      <vt:lpstr>UNIVERSIDAD DE LAS FUERZAS ARMADAS - ESPE</vt:lpstr>
      <vt:lpstr>DESCRIPCIÓN DEL PROBLEMA</vt:lpstr>
      <vt:lpstr>Presentación de PowerPoint</vt:lpstr>
      <vt:lpstr>Presentación de PowerPoint</vt:lpstr>
      <vt:lpstr>Presentación de PowerPoint</vt:lpstr>
      <vt:lpstr>JUSTIFICACIÓN E IMPORTANCIA</vt:lpstr>
      <vt:lpstr>Presentación de PowerPoint</vt:lpstr>
      <vt:lpstr>Presentación de PowerPoint</vt:lpstr>
      <vt:lpstr>SISTEMA MECÁNICO DE MOVIMIENTO</vt:lpstr>
      <vt:lpstr>SISTEMA MECÁNICO DE MOVIMIENTO</vt:lpstr>
      <vt:lpstr>MEDICIÓN DEL POSICIONAMIENTO DE LA JUNTA</vt:lpstr>
      <vt:lpstr>MEDICIÓN DEL POSICIONAMIENTO DE LA JUNTA</vt:lpstr>
      <vt:lpstr>MEDICIÓN DEL POSICIONAMIENTO DE LA JUNTA</vt:lpstr>
      <vt:lpstr>MEDICIÓN DEL POSICIONAMIENTO DE LA JUNTA</vt:lpstr>
      <vt:lpstr>SENSORES LASER PARA SOLDADURA</vt:lpstr>
      <vt:lpstr>OBJETIVOS</vt:lpstr>
      <vt:lpstr>OBJETIVO GENERAL</vt:lpstr>
      <vt:lpstr>OBJETIVOS ESPECÍFICOS</vt:lpstr>
      <vt:lpstr>MARCO TEÓRICO</vt:lpstr>
      <vt:lpstr>VISIÓN ARTIFICIAL</vt:lpstr>
      <vt:lpstr>VISIÓN ARTIFICIAL</vt:lpstr>
      <vt:lpstr>VISIÓN ARTIFICIAL</vt:lpstr>
      <vt:lpstr>VISIÓN ARTIFICIAL</vt:lpstr>
      <vt:lpstr>TRIANGULACIÓN LASER</vt:lpstr>
      <vt:lpstr>DETERMINACIÓN DE DISTANCIA EN Z</vt:lpstr>
      <vt:lpstr>DETERMINACIÓN DE DISTANCIA EN Z</vt:lpstr>
      <vt:lpstr>DETERMINACIÓN DE DISTANCIA EN Z</vt:lpstr>
      <vt:lpstr>DETERMINACIÓN DE DISTANCIA EN X</vt:lpstr>
      <vt:lpstr>DETERMINACIÓN DE DISTANCIA EN X</vt:lpstr>
      <vt:lpstr>DISEÑO MECANICO</vt:lpstr>
      <vt:lpstr>CUARTO EJE (CABEZAL) DIÁMETRO DEL EJE</vt:lpstr>
      <vt:lpstr>CUARTO EJE (CABEZAL) DIÁMETRO DEL EJE</vt:lpstr>
      <vt:lpstr>CUARTO EJE (CABEZAL) DIÁMETRO DEL EJE</vt:lpstr>
      <vt:lpstr>CUARTO EJE (CABEZAL) DIÁMETRO DEL EJE</vt:lpstr>
      <vt:lpstr>CUARTO EJE (CABEZAL) DIÁMETRO DEL EJE</vt:lpstr>
      <vt:lpstr>CUARTO EJE (CABEZAL) TORQUE PARA EL EJE B</vt:lpstr>
      <vt:lpstr>CUARTO EJE (CABEZAL) SELECCIÓN DE RODAMIENTOS</vt:lpstr>
      <vt:lpstr>CUARTO EJE (CABEZAL) SELECCIÓN DE RODAMIENTOS</vt:lpstr>
      <vt:lpstr>CUARTO EJE (CABEZAL) SELECCIÓN DE RODAMIENTOS</vt:lpstr>
      <vt:lpstr>CUARTO EJE SOPORTE DEL CABEZAL</vt:lpstr>
      <vt:lpstr>CUARTO EJE SOPORTE DEL CABEZAL</vt:lpstr>
      <vt:lpstr>CUARTO EJE SOPORTE DEL CABEZAL</vt:lpstr>
      <vt:lpstr>CUARTO EJE SOPORTE DEL CABEZAL</vt:lpstr>
      <vt:lpstr>TORNILLO DE POTENCIA EJE Z DIÁMETRO DEL TORNILLO</vt:lpstr>
      <vt:lpstr>TORNILLO DE POTENCIA EJE Z DIÁMETRO DEL TORNILLO</vt:lpstr>
      <vt:lpstr>TORNILLO DE POTENCIA EJE Z DIÁMETRO DEL TORNILLO</vt:lpstr>
      <vt:lpstr>TORNILLO DE POTENCIA EJE Z DIÁMETRO DEL TORNILLO</vt:lpstr>
      <vt:lpstr>TORNILLO DE POTENCIA EJE Z DIÁMETRO DEL TORNILLO</vt:lpstr>
      <vt:lpstr>TORNILLO DE POTENCIA EJE Z DIÁMETRO DEL TORNILLO</vt:lpstr>
      <vt:lpstr>TORNILLO DE POTENCIA EJE Z DIÁMETRO DEL TORNILLO</vt:lpstr>
      <vt:lpstr>CALCULO VIGA EJE X</vt:lpstr>
      <vt:lpstr>DETERMINACIÓN DE CARGAS EJE X</vt:lpstr>
      <vt:lpstr>DETERMINACIÓN DE CARGAS EJE X</vt:lpstr>
      <vt:lpstr>CARGAS PRIMER CASO PARA a=146,66mm </vt:lpstr>
      <vt:lpstr>CARGAS SEGUNDO CASO PARA a=378mm   </vt:lpstr>
      <vt:lpstr>CARGAS TERCER CASO PARA a=50mm</vt:lpstr>
      <vt:lpstr>CALCULO DE ESFUERZOS</vt:lpstr>
      <vt:lpstr>CALCULO DE ESFUERZOS</vt:lpstr>
      <vt:lpstr>Presentación de PowerPoint</vt:lpstr>
      <vt:lpstr>Presentación de PowerPoint</vt:lpstr>
      <vt:lpstr>Presentación de PowerPoint</vt:lpstr>
      <vt:lpstr>DETERMINACIÓN DE CARGAS EJE Y</vt:lpstr>
      <vt:lpstr>Presentación de PowerPoint</vt:lpstr>
      <vt:lpstr>Presentación de PowerPoint</vt:lpstr>
      <vt:lpstr>Presentación de PowerPoint</vt:lpstr>
      <vt:lpstr>DISEÑO ELECTRÓNICO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PROGRAMACIÓN Y CONTROL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Y PUESTA A PUNTO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Presentación de PowerPoint</vt:lpstr>
      <vt:lpstr>Presentación de PowerPoint</vt:lpstr>
      <vt:lpstr>Presentación de PowerPoint</vt:lpstr>
      <vt:lpstr>RECOMENDACIONES</vt:lpstr>
      <vt:lpstr>Presentación de PowerPoint</vt:lpstr>
      <vt:lpstr>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ESTEBAN</dc:creator>
  <cp:lastModifiedBy>ESTEBAN</cp:lastModifiedBy>
  <cp:revision>98</cp:revision>
  <dcterms:created xsi:type="dcterms:W3CDTF">2015-11-06T19:06:59Z</dcterms:created>
  <dcterms:modified xsi:type="dcterms:W3CDTF">2015-11-10T16:30:55Z</dcterms:modified>
</cp:coreProperties>
</file>