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8" r:id="rId2"/>
    <p:sldId id="313" r:id="rId3"/>
    <p:sldId id="314" r:id="rId4"/>
    <p:sldId id="260" r:id="rId5"/>
    <p:sldId id="306" r:id="rId6"/>
    <p:sldId id="311" r:id="rId7"/>
    <p:sldId id="315" r:id="rId8"/>
    <p:sldId id="309" r:id="rId9"/>
    <p:sldId id="316" r:id="rId10"/>
    <p:sldId id="307" r:id="rId11"/>
    <p:sldId id="308" r:id="rId12"/>
    <p:sldId id="312" r:id="rId13"/>
    <p:sldId id="317" r:id="rId14"/>
    <p:sldId id="318" r:id="rId15"/>
    <p:sldId id="320" r:id="rId16"/>
    <p:sldId id="319" r:id="rId17"/>
    <p:sldId id="321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4" r:id="rId29"/>
    <p:sldId id="333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5" r:id="rId50"/>
    <p:sldId id="356" r:id="rId51"/>
    <p:sldId id="361" r:id="rId52"/>
    <p:sldId id="358" r:id="rId53"/>
    <p:sldId id="359" r:id="rId54"/>
    <p:sldId id="360" r:id="rId55"/>
    <p:sldId id="362" r:id="rId56"/>
    <p:sldId id="363" r:id="rId57"/>
    <p:sldId id="364" r:id="rId58"/>
    <p:sldId id="369" r:id="rId59"/>
    <p:sldId id="366" r:id="rId60"/>
    <p:sldId id="367" r:id="rId61"/>
    <p:sldId id="368" r:id="rId62"/>
    <p:sldId id="305" r:id="rId6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6600"/>
    <a:srgbClr val="FFFF99"/>
    <a:srgbClr val="AAC6B5"/>
    <a:srgbClr val="9EB78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3854" autoAdjust="0"/>
  </p:normalViewPr>
  <p:slideViewPr>
    <p:cSldViewPr>
      <p:cViewPr varScale="1">
        <p:scale>
          <a:sx n="74" d="100"/>
          <a:sy n="74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36014195100612423"/>
          <c:y val="2.8252405949256341E-2"/>
          <c:w val="0.60910804899387572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INVERSIÓN</c:v>
          </c:tx>
          <c:marker>
            <c:symbol val="none"/>
          </c:marker>
          <c:xVal>
            <c:strRef>
              <c:f>Hoja1!$B$3:$B$17</c:f>
              <c:strCache>
                <c:ptCount val="15"/>
                <c:pt idx="0">
                  <c:v>COSTO DE LOS MATERIALES </c:v>
                </c:pt>
                <c:pt idx="1">
                  <c:v>COSTO USO DEL BANCO DE PRUEBAS</c:v>
                </c:pt>
                <c:pt idx="2">
                  <c:v>COSTOS INDIRECTOS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xVal>
          <c:yVal>
            <c:numRef>
              <c:f>Hoja1!$E$3:$E$17</c:f>
              <c:numCache>
                <c:formatCode>#,##0.00</c:formatCode>
                <c:ptCount val="15"/>
                <c:pt idx="0">
                  <c:v>-4050.13</c:v>
                </c:pt>
                <c:pt idx="1">
                  <c:v>-14688.130000000001</c:v>
                </c:pt>
                <c:pt idx="2">
                  <c:v>-15508.130000000001</c:v>
                </c:pt>
                <c:pt idx="3">
                  <c:v>-13168.130000000001</c:v>
                </c:pt>
                <c:pt idx="4">
                  <c:v>-10828.130000000001</c:v>
                </c:pt>
                <c:pt idx="5">
                  <c:v>-8488.130000000001</c:v>
                </c:pt>
                <c:pt idx="6">
                  <c:v>-6148.130000000001</c:v>
                </c:pt>
                <c:pt idx="7">
                  <c:v>-3808.130000000001</c:v>
                </c:pt>
                <c:pt idx="8">
                  <c:v>-1468.130000000001</c:v>
                </c:pt>
                <c:pt idx="9">
                  <c:v>871.86999999999898</c:v>
                </c:pt>
                <c:pt idx="10">
                  <c:v>3211.869999999999</c:v>
                </c:pt>
                <c:pt idx="11">
                  <c:v>5551.869999999999</c:v>
                </c:pt>
                <c:pt idx="12">
                  <c:v>7891.869999999999</c:v>
                </c:pt>
                <c:pt idx="13">
                  <c:v>10231.869999999999</c:v>
                </c:pt>
                <c:pt idx="14">
                  <c:v>12571.869999999999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23392"/>
        <c:axId val="32566080"/>
      </c:scatterChart>
      <c:valAx>
        <c:axId val="32523392"/>
        <c:scaling>
          <c:orientation val="minMax"/>
        </c:scaling>
        <c:delete val="1"/>
        <c:axPos val="b"/>
        <c:majorTickMark val="out"/>
        <c:minorTickMark val="none"/>
        <c:tickLblPos val="nextTo"/>
        <c:crossAx val="32566080"/>
        <c:crosses val="autoZero"/>
        <c:crossBetween val="midCat"/>
      </c:valAx>
      <c:valAx>
        <c:axId val="325660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25233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F05D154-C517-4B85-AB9F-C59B1898930F}" type="datetimeFigureOut">
              <a:rPr lang="es-ES"/>
              <a:pPr>
                <a:defRPr/>
              </a:pPr>
              <a:t>02/10/2014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B42856-928D-46DD-B7DA-6108A5825C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39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AF630E1-03CA-43D8-8542-9E631ACC6017}" type="datetimeFigureOut">
              <a:rPr lang="es-ES"/>
              <a:pPr>
                <a:defRPr/>
              </a:pPr>
              <a:t>02/10/2014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9529A82-D25B-4D27-93FF-342850E7C3E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9847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43E18DD-10AE-40D3-AC27-4A48A711F19E}" type="slidenum">
              <a:rPr lang="es-ES" altLang="es-EC"/>
              <a:pPr/>
              <a:t>1</a:t>
            </a:fld>
            <a:endParaRPr lang="es-ES" alt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3A7E94-4825-495C-BE4C-287ED6F91355}" type="slidenum">
              <a:rPr lang="es-ES" altLang="es-EC"/>
              <a:pPr/>
              <a:t>4</a:t>
            </a:fld>
            <a:endParaRPr lang="es-ES" alt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3A7E94-4825-495C-BE4C-287ED6F91355}" type="slidenum">
              <a:rPr lang="es-ES" altLang="es-EC"/>
              <a:pPr/>
              <a:t>5</a:t>
            </a:fld>
            <a:endParaRPr lang="es-ES" alt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altLang="es-EC" dirty="0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3A7E94-4825-495C-BE4C-287ED6F91355}" type="slidenum">
              <a:rPr lang="es-ES" altLang="es-EC"/>
              <a:pPr/>
              <a:t>6</a:t>
            </a:fld>
            <a:endParaRPr lang="es-ES" alt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1116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1EB299-35AC-4092-AADF-0CD377AC8C54}" type="slidenum">
              <a:rPr lang="es-ES" altLang="es-EC"/>
              <a:pPr/>
              <a:t>62</a:t>
            </a:fld>
            <a:endParaRPr lang="es-ES" alt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407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9711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0255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7653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183460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3035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550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085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901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56282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906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cs typeface="+mn-cs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../../New%20folder/00025.M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../../New%20folder/00033.MT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78924" y="4581128"/>
            <a:ext cx="5425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DIRECTOR</a:t>
            </a:r>
            <a:r>
              <a:rPr lang="es-ES" b="1" dirty="0"/>
              <a:t>: INGENIERO LUIS ECHEVERRÍA.</a:t>
            </a:r>
            <a:endParaRPr lang="es-EC" b="1" dirty="0"/>
          </a:p>
          <a:p>
            <a:r>
              <a:rPr lang="es-ES" b="1" dirty="0" smtClean="0"/>
              <a:t>CODIRECTOR</a:t>
            </a:r>
            <a:r>
              <a:rPr lang="es-ES" b="1" dirty="0"/>
              <a:t>: INGENIERO PEDRO MERCHÁN.</a:t>
            </a:r>
            <a:endParaRPr lang="es-EC" b="1" dirty="0"/>
          </a:p>
        </p:txBody>
      </p:sp>
      <p:sp>
        <p:nvSpPr>
          <p:cNvPr id="3" name="2 Rectángulo"/>
          <p:cNvSpPr/>
          <p:nvPr/>
        </p:nvSpPr>
        <p:spPr>
          <a:xfrm>
            <a:off x="3844301" y="364594"/>
            <a:ext cx="490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/>
              <a:t>CARRERA DE INGENIERÍA MECÁNICA</a:t>
            </a:r>
            <a:endParaRPr lang="es-EC" sz="2000" dirty="0"/>
          </a:p>
        </p:txBody>
      </p:sp>
      <p:sp>
        <p:nvSpPr>
          <p:cNvPr id="4" name="3 Rectángulo"/>
          <p:cNvSpPr/>
          <p:nvPr/>
        </p:nvSpPr>
        <p:spPr>
          <a:xfrm>
            <a:off x="1331640" y="1164387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TITULO: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“</a:t>
            </a:r>
            <a:r>
              <a:rPr lang="es-ES" b="1" dirty="0"/>
              <a:t>DISEÑO E IMPLEMENTACIÓN DE UN SISTEMA DE ADQUISICIÓN DE DATOS Y REGISTRO, DE LA COMPROBACIÓN FUNCIONAL DEL MOTOR ATAR 09K50 VERSIÓN C11 EN EL BANCO DE PRUEBA DEL ESCUADRÓN DE MANTENIMIENTO No.2122”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331640" y="3358733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PROYECTO PREVIO A LA OBTENCIÓN DEL TÍTULO DE</a:t>
            </a:r>
            <a:endParaRPr lang="es-EC" b="1" dirty="0"/>
          </a:p>
          <a:p>
            <a:r>
              <a:rPr lang="es-ES" b="1" dirty="0"/>
              <a:t>INGENIERO MECÁNICO.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1425570" y="4077072"/>
            <a:ext cx="7034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ALUMNO: FRANCISCO </a:t>
            </a:r>
            <a:r>
              <a:rPr lang="es-ES" b="1" dirty="0"/>
              <a:t>JOSÉ ROVIRA RIVADENEIRA</a:t>
            </a:r>
            <a:endParaRPr lang="es-EC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</a:rPr>
              <a:t>Banco de pruebas de motor.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1" y="908720"/>
            <a:ext cx="8763397" cy="4929411"/>
          </a:xfrm>
        </p:spPr>
      </p:pic>
    </p:spTree>
    <p:extLst>
      <p:ext uri="{BB962C8B-B14F-4D97-AF65-F5344CB8AC3E}">
        <p14:creationId xmlns:p14="http://schemas.microsoft.com/office/powerpoint/2010/main" val="1629406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5760"/>
            <a:ext cx="8229600" cy="1143000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</a:rPr>
              <a:t>Tablero de control.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5" y="908720"/>
            <a:ext cx="8891411" cy="5001419"/>
          </a:xfrm>
        </p:spPr>
      </p:pic>
    </p:spTree>
    <p:extLst>
      <p:ext uri="{BB962C8B-B14F-4D97-AF65-F5344CB8AC3E}">
        <p14:creationId xmlns:p14="http://schemas.microsoft.com/office/powerpoint/2010/main" val="3007989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0594" y="116632"/>
            <a:ext cx="4287910" cy="648072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</a:rPr>
              <a:t>Señal Eléctrica.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82202" y="993502"/>
            <a:ext cx="8610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Es la </a:t>
            </a:r>
            <a:r>
              <a:rPr lang="es-ES" dirty="0"/>
              <a:t>variación de una corriente eléctrica u otra </a:t>
            </a:r>
            <a:r>
              <a:rPr lang="es-ES" dirty="0" smtClean="0"/>
              <a:t>magnitud, </a:t>
            </a:r>
            <a:r>
              <a:rPr lang="es-ES" dirty="0"/>
              <a:t>que se utiliza para transmitir </a:t>
            </a:r>
            <a:r>
              <a:rPr lang="es-ES" dirty="0" smtClean="0"/>
              <a:t>información.</a:t>
            </a:r>
            <a:endParaRPr lang="es-EC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http://hazaeljm.files.wordpress.com/2009/01/muestre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27684"/>
            <a:ext cx="2289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18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536504" cy="936104"/>
          </a:xfrm>
        </p:spPr>
        <p:txBody>
          <a:bodyPr/>
          <a:lstStyle/>
          <a:p>
            <a:pPr lvl="1"/>
            <a:r>
              <a:rPr lang="es-EC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Medición de las </a:t>
            </a:r>
            <a:r>
              <a:rPr lang="es-EC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señales.</a:t>
            </a:r>
            <a:endParaRPr lang="es-EC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pic>
        <p:nvPicPr>
          <p:cNvPr id="8" name="Picture 3" descr="C:\Users\Pancho\Desktop\Tesis\BANCO DE PRUEBAS\Fotos\DSC00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9279"/>
            <a:ext cx="4141470" cy="310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Pancho\Desktop\Tesis\BANCO DE PRUEBAS\Fotos\DSC002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50849"/>
            <a:ext cx="440817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71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536504" cy="936104"/>
          </a:xfrm>
        </p:spPr>
        <p:txBody>
          <a:bodyPr/>
          <a:lstStyle/>
          <a:p>
            <a:pPr lvl="1"/>
            <a:r>
              <a:rPr lang="es-EC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Determinación del requerimiento.</a:t>
            </a:r>
            <a:endParaRPr lang="es-EC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539552" y="1469390"/>
            <a:ext cx="84249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"/>
            </a:pPr>
            <a:r>
              <a:rPr lang="es-ES" dirty="0">
                <a:latin typeface="Arial"/>
                <a:ea typeface="Times New Roman"/>
              </a:rPr>
              <a:t>Un módulo de 3 entradas </a:t>
            </a:r>
            <a:r>
              <a:rPr lang="es-ES" dirty="0" smtClean="0">
                <a:latin typeface="Arial"/>
                <a:ea typeface="Times New Roman"/>
              </a:rPr>
              <a:t>analógicas, </a:t>
            </a:r>
            <a:r>
              <a:rPr lang="es-ES" dirty="0">
                <a:latin typeface="Arial"/>
                <a:ea typeface="Times New Roman"/>
              </a:rPr>
              <a:t>que debe ser capaz de leer directamente la señal de 0 a 100 mili voltios, que generan  las termocupla tipo "K y J”, y el transductor </a:t>
            </a:r>
            <a:r>
              <a:rPr lang="es-ES" dirty="0" smtClean="0">
                <a:latin typeface="Arial"/>
                <a:ea typeface="Times New Roman"/>
              </a:rPr>
              <a:t>PT100.</a:t>
            </a:r>
            <a:endParaRPr lang="es-EC" sz="1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"/>
            </a:pPr>
            <a:r>
              <a:rPr lang="es-ES" dirty="0">
                <a:latin typeface="Arial"/>
                <a:ea typeface="Times New Roman"/>
              </a:rPr>
              <a:t>Un módulo de 4 entradas </a:t>
            </a:r>
            <a:r>
              <a:rPr lang="es-ES" dirty="0" smtClean="0">
                <a:latin typeface="Arial"/>
                <a:ea typeface="Times New Roman"/>
              </a:rPr>
              <a:t>analógicas, </a:t>
            </a:r>
            <a:r>
              <a:rPr lang="es-ES" dirty="0">
                <a:latin typeface="Arial"/>
                <a:ea typeface="Times New Roman"/>
              </a:rPr>
              <a:t>que debe ser capaz de leer directamente la señal de 0 a 100 mili voltios, que generan  las termocupla tipo "J”. </a:t>
            </a:r>
            <a:endParaRPr lang="es-EC" sz="1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"/>
            </a:pPr>
            <a:r>
              <a:rPr lang="es-ES" dirty="0">
                <a:latin typeface="Arial"/>
                <a:ea typeface="Times New Roman"/>
              </a:rPr>
              <a:t>Un módulo de 21 entradas </a:t>
            </a:r>
            <a:r>
              <a:rPr lang="es-ES" dirty="0" smtClean="0">
                <a:latin typeface="Arial"/>
                <a:ea typeface="Times New Roman"/>
              </a:rPr>
              <a:t>analógicas, </a:t>
            </a:r>
            <a:r>
              <a:rPr lang="es-ES" dirty="0">
                <a:latin typeface="Arial"/>
                <a:ea typeface="Times New Roman"/>
              </a:rPr>
              <a:t>que debe ser capaz de leer directamente la señal de 0 a 100 mili voltios, que generan  los  sensores de </a:t>
            </a:r>
            <a:r>
              <a:rPr lang="es-ES" dirty="0" smtClean="0">
                <a:latin typeface="Arial"/>
                <a:ea typeface="Times New Roman"/>
              </a:rPr>
              <a:t>presión.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85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EC" sz="2000" b="1" dirty="0" smtClean="0"/>
              <a:t>SELECCIÓN </a:t>
            </a:r>
            <a:r>
              <a:rPr lang="es-EC" sz="2000" b="1" dirty="0"/>
              <a:t>DEL SISTEMA DE ADQUISICIÓN DE DATOS.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s-EC" sz="2000" dirty="0" smtClean="0"/>
          </a:p>
          <a:p>
            <a:pPr marL="457200" indent="-457200" algn="just">
              <a:buFont typeface="+mj-lt"/>
              <a:buAutoNum type="arabicPeriod" startAt="3"/>
            </a:pPr>
            <a:endParaRPr lang="es-EC" sz="2000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Sistema de adquisición de datos.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 smtClean="0"/>
              <a:t>Selección </a:t>
            </a:r>
            <a:r>
              <a:rPr lang="es-EC" sz="2000" b="1" dirty="0"/>
              <a:t>del sistema de adquisición de datos</a:t>
            </a:r>
            <a:r>
              <a:rPr lang="es-EC" sz="2000" b="1" dirty="0" smtClean="0"/>
              <a:t>.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46417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>
                <a:solidFill>
                  <a:schemeClr val="tx1"/>
                </a:solidFill>
              </a:rPr>
              <a:t>Sistema de adquisición de datos.</a:t>
            </a:r>
            <a:br>
              <a:rPr lang="es-EC" sz="2000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51520" y="1124744"/>
            <a:ext cx="7059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un conjunto de equipos que permiten tomar muestras de fenómenos físicos en tiempo real y transformarlos en tensiones eléctricas digitalizadas de manera que un ordenador pueda procesar estos datos que representan informáticamente al fenómeno físico.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833" name="Picture 1" descr="http://www.ni.com/images/features/esa/111201_fg_daq_info_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6990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3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marL="285750" lvl="1" indent="-285750"/>
            <a:r>
              <a:rPr lang="es-EC" sz="2000" dirty="0">
                <a:solidFill>
                  <a:schemeClr val="tx1"/>
                </a:solidFill>
              </a:rPr>
              <a:t>Selección del sistema de </a:t>
            </a:r>
            <a:r>
              <a:rPr lang="es-EC" sz="2000" dirty="0" smtClean="0">
                <a:solidFill>
                  <a:schemeClr val="tx1"/>
                </a:solidFill>
              </a:rPr>
              <a:t>adquisición.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 descr="NI 92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2108"/>
            <a:ext cx="3175000" cy="230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6" descr="NI 920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38" y="3541117"/>
            <a:ext cx="315849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9" descr="http://sine.ni.com/cms/images/datasheet/9174_laptop_v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62131"/>
            <a:ext cx="47625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652120" y="45811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cDAQ</a:t>
            </a:r>
            <a:r>
              <a:rPr lang="es-EC" dirty="0" smtClean="0"/>
              <a:t> 9174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67905" y="5863410"/>
            <a:ext cx="167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Módulo 9205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99202" y="3171785"/>
            <a:ext cx="164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Módulo 9211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369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s-EC" sz="2000" b="1" dirty="0"/>
              <a:t>SELECCIÓN DE LOS PROGRAMAS Y PROGRAMACIÓN PARA EL CONTROL Y REGISTRO. </a:t>
            </a:r>
            <a:endParaRPr lang="es-EC" sz="2000" dirty="0" smtClean="0"/>
          </a:p>
          <a:p>
            <a:pPr marL="457200" indent="-457200" algn="just">
              <a:buFont typeface="+mj-lt"/>
              <a:buAutoNum type="arabicPeriod" startAt="4"/>
            </a:pPr>
            <a:endParaRPr lang="es-EC" sz="2000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Selección de los programas para realizar el control y registro de la comprobación funcional</a:t>
            </a:r>
            <a:r>
              <a:rPr lang="es-EC" sz="2000" b="1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EC" sz="2000" b="1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Programación del sistema de adquisición y control de datos</a:t>
            </a:r>
            <a:r>
              <a:rPr lang="es-EC" sz="2000" b="1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EC" sz="2000" b="1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Programación del sistema de registro de datos</a:t>
            </a:r>
            <a:r>
              <a:rPr lang="es-EC" sz="2000" b="1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EC" sz="2000" b="1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Pruebas de funcionamiento y comprobación del software</a:t>
            </a:r>
            <a:r>
              <a:rPr lang="es-EC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38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16216" y="228600"/>
            <a:ext cx="2627784" cy="752128"/>
          </a:xfrm>
        </p:spPr>
        <p:txBody>
          <a:bodyPr/>
          <a:lstStyle/>
          <a:p>
            <a:pPr lvl="1"/>
            <a:r>
              <a:rPr lang="es-EC" sz="2000" dirty="0">
                <a:solidFill>
                  <a:schemeClr val="tx1"/>
                </a:solidFill>
              </a:rPr>
              <a:t>Selección de los </a:t>
            </a:r>
            <a:r>
              <a:rPr lang="es-EC" sz="2000" dirty="0" smtClean="0">
                <a:solidFill>
                  <a:schemeClr val="tx1"/>
                </a:solidFill>
              </a:rPr>
              <a:t>programas.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3" y="995047"/>
            <a:ext cx="792088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el desarrollo del proyecto de tesis, utilizaremos el software LabView, versión 12.0 de 32 bits, ya</a:t>
            </a:r>
            <a:r>
              <a:rPr kumimoji="0" lang="es-ES" altLang="es-EC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el hardware adquirido es de la Cía. </a:t>
            </a:r>
            <a:r>
              <a:rPr kumimoji="0" lang="es-ES" altLang="es-EC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National</a:t>
            </a:r>
            <a:r>
              <a:rPr kumimoji="0" lang="es-ES" altLang="es-EC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Instruments.</a:t>
            </a:r>
            <a:endParaRPr kumimoji="0" lang="es-EC" alt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5" name="Imagen 36" descr="http://forums.ni.com/t5/image/serverpage/image-id/91552iD1D7451AEF77732F?v=mpbl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2122"/>
            <a:ext cx="5534360" cy="2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8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97768"/>
            <a:ext cx="8229600" cy="1143000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</a:rPr>
              <a:t>Temario: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67544" y="161892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b="1" dirty="0" smtClean="0"/>
              <a:t>DESCRIPCIÓN </a:t>
            </a:r>
            <a:r>
              <a:rPr lang="es-EC" b="1" dirty="0"/>
              <a:t>GENERAL DEL PROYECTO</a:t>
            </a:r>
            <a:r>
              <a:rPr lang="es-EC" b="1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EC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b="1" dirty="0" smtClean="0"/>
              <a:t>ANÁLISIS </a:t>
            </a:r>
            <a:r>
              <a:rPr lang="es-EC" b="1" dirty="0"/>
              <a:t>DEL PROBLEMA</a:t>
            </a:r>
            <a:r>
              <a:rPr lang="es-EC" b="1" dirty="0" smtClean="0"/>
              <a:t>.</a:t>
            </a:r>
            <a:endParaRPr lang="es-EC" dirty="0" smtClean="0"/>
          </a:p>
          <a:p>
            <a:pPr marL="342900" indent="-342900" algn="just">
              <a:buFont typeface="+mj-lt"/>
              <a:buAutoNum type="arabicPeriod"/>
            </a:pPr>
            <a:endParaRPr lang="es-EC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b="1" dirty="0" smtClean="0"/>
              <a:t>SELECCIÓN </a:t>
            </a:r>
            <a:r>
              <a:rPr lang="es-EC" b="1" dirty="0"/>
              <a:t>DEL SISTEMA DE ADQUISICIÓN DE DATOS</a:t>
            </a:r>
            <a:r>
              <a:rPr lang="es-EC" b="1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EC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b="1" dirty="0" smtClean="0"/>
              <a:t>SELECCIÓN </a:t>
            </a:r>
            <a:r>
              <a:rPr lang="es-EC" b="1" dirty="0"/>
              <a:t>DE LOS PROGRAMAS Y PROGRAMACIÓN PARA EL CONTROL Y </a:t>
            </a:r>
            <a:r>
              <a:rPr lang="es-EC" b="1" dirty="0" smtClean="0"/>
              <a:t>REGISTRO</a:t>
            </a:r>
            <a:r>
              <a:rPr lang="es-EC" b="1" dirty="0"/>
              <a:t>. </a:t>
            </a:r>
            <a:endParaRPr lang="es-EC" b="1" dirty="0" smtClean="0"/>
          </a:p>
          <a:p>
            <a:pPr marL="342900" indent="-342900" algn="just">
              <a:buFont typeface="+mj-lt"/>
              <a:buAutoNum type="arabicPeriod"/>
            </a:pPr>
            <a:endParaRPr lang="es-EC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b="1" dirty="0" smtClean="0"/>
              <a:t>IMPLEMENTACIÓN.</a:t>
            </a:r>
          </a:p>
          <a:p>
            <a:pPr marL="342900" indent="-342900" algn="just">
              <a:buFont typeface="+mj-lt"/>
              <a:buAutoNum type="arabicPeriod"/>
            </a:pPr>
            <a:endParaRPr lang="es-EC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b="1" dirty="0" smtClean="0"/>
              <a:t>ANÁLISIS </a:t>
            </a:r>
            <a:r>
              <a:rPr lang="es-EC" b="1" dirty="0"/>
              <a:t>ECONÓMICO </a:t>
            </a:r>
            <a:r>
              <a:rPr lang="es-EC" b="1" dirty="0" smtClean="0"/>
              <a:t>FINANCIERO.</a:t>
            </a:r>
          </a:p>
          <a:p>
            <a:pPr marL="342900" indent="-342900" algn="just">
              <a:buFont typeface="+mj-lt"/>
              <a:buAutoNum type="arabicPeriod"/>
            </a:pPr>
            <a:endParaRPr lang="es-EC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b="1" dirty="0"/>
              <a:t>CONCLUSIONES Y </a:t>
            </a:r>
            <a:r>
              <a:rPr lang="es-EC" b="1" dirty="0" smtClean="0"/>
              <a:t>RECOMENDACIONES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9468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228600"/>
            <a:ext cx="4139952" cy="752128"/>
          </a:xfrm>
        </p:spPr>
        <p:txBody>
          <a:bodyPr/>
          <a:lstStyle/>
          <a:p>
            <a:pPr marL="285750" lvl="1" indent="-285750"/>
            <a:r>
              <a:rPr lang="es-EC" sz="2000" dirty="0">
                <a:solidFill>
                  <a:schemeClr val="tx1"/>
                </a:solidFill>
              </a:rPr>
              <a:t>Programación del sistema de adquisición y </a:t>
            </a:r>
            <a:r>
              <a:rPr lang="es-EC" sz="2000" dirty="0" smtClean="0">
                <a:solidFill>
                  <a:schemeClr val="tx1"/>
                </a:solidFill>
              </a:rPr>
              <a:t>control.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12125" y="827420"/>
            <a:ext cx="559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Herramientas de LabView para adquisición de datos.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67410" cy="2844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1" y="3068960"/>
            <a:ext cx="4170247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248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228600"/>
            <a:ext cx="4139952" cy="752128"/>
          </a:xfrm>
        </p:spPr>
        <p:txBody>
          <a:bodyPr/>
          <a:lstStyle/>
          <a:p>
            <a:pPr marL="285750" lvl="1" indent="-285750"/>
            <a:r>
              <a:rPr lang="es-EC" sz="2000" dirty="0">
                <a:solidFill>
                  <a:schemeClr val="tx1"/>
                </a:solidFill>
              </a:rPr>
              <a:t>Programación del sistema de adquisición y </a:t>
            </a:r>
            <a:r>
              <a:rPr lang="es-EC" sz="2000" dirty="0" smtClean="0">
                <a:solidFill>
                  <a:schemeClr val="tx1"/>
                </a:solidFill>
              </a:rPr>
              <a:t>control.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80720"/>
              </p:ext>
            </p:extLst>
          </p:nvPr>
        </p:nvGraphicFramePr>
        <p:xfrm>
          <a:off x="435726" y="1052736"/>
          <a:ext cx="3704226" cy="4525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866"/>
                <a:gridCol w="573244"/>
                <a:gridCol w="357187"/>
                <a:gridCol w="437722"/>
                <a:gridCol w="555874"/>
                <a:gridCol w="89207"/>
                <a:gridCol w="458359"/>
                <a:gridCol w="768767"/>
              </a:tblGrid>
              <a:tr h="436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CONEXIÓN AL TABLERO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TARJETA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CONEXIÓN A LA TARJETA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SEÑAL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INST 1 IN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RPM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Revoluciones o porcentaje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INST GROUND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TB00 04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err="1">
                          <a:solidFill>
                            <a:schemeClr val="tx1"/>
                          </a:solidFill>
                          <a:effectLst/>
                        </a:rPr>
                        <a:t>Pca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Presión del combustible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TB00 02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TB02 09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err="1">
                          <a:solidFill>
                            <a:schemeClr val="tx1"/>
                          </a:solidFill>
                          <a:effectLst/>
                        </a:rPr>
                        <a:t>Prp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Presión de la bomba principal de combustible.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TB02 07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TB02 14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Prp PC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Presión de la bomba de combustible PC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TB02 12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TB00 19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PiTD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Presión de inyección del turbo-arrancador.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TB00 17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TB00 14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Pid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Presión de inyección de arranque.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TB00 12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TB03 04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Pib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Presión de inyección base.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TB03 02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TB02 24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Pip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Presión de inyección principal.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TB02 22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TB02 29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err="1">
                          <a:solidFill>
                            <a:schemeClr val="tx1"/>
                          </a:solidFill>
                          <a:effectLst/>
                        </a:rPr>
                        <a:t>PiRA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Presión de las rampas.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TB02 27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TB01 09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PiAB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Presión de los anillos quemadores.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TB01 07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7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TIERRA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solidFill>
                            <a:schemeClr val="tx1"/>
                          </a:solidFill>
                          <a:effectLst/>
                        </a:rPr>
                        <a:t>COMÚN</a:t>
                      </a:r>
                      <a:endParaRPr lang="es-EC" sz="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07" marR="25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7421"/>
              </p:ext>
            </p:extLst>
          </p:nvPr>
        </p:nvGraphicFramePr>
        <p:xfrm>
          <a:off x="4499992" y="1052736"/>
          <a:ext cx="3888432" cy="4821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648072"/>
                <a:gridCol w="360040"/>
                <a:gridCol w="360040"/>
                <a:gridCol w="636108"/>
                <a:gridCol w="155980"/>
                <a:gridCol w="297896"/>
                <a:gridCol w="926240"/>
              </a:tblGrid>
              <a:tr h="497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CONEXIÓN AL TABLERO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TARJETA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CONEXIÓN A LA TARJETA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SEÑAL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TB02 04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Presión de aceite.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TB02 02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24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PhRV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Presión de aceite del reenvío.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22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TB02 19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PHP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Alta presión de aceite.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TB02 17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TB01 14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Pot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Presión de abertura de tobera.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TB01 12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TB02 34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Pft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Presión de cierre de tobera.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TB02 32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09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P1 </a:t>
                      </a: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Reg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Presión 1 regulada.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07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TB01 29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P2 Reg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Presión 2 regulada.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TB01 27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TB01 24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P2 But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Presión 2 topes.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TB01 22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34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P2 Red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Presión 2 reducida.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32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TB01 04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P2 Red PC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P2 reducida PC.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TB01 02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29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P2 Par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P2 cárter central.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TB00 27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8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TIERRA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9205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COMÚN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9286" marR="29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7544" y="68340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Módulos 9205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515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228600"/>
            <a:ext cx="4139952" cy="752128"/>
          </a:xfrm>
        </p:spPr>
        <p:txBody>
          <a:bodyPr/>
          <a:lstStyle/>
          <a:p>
            <a:pPr marL="285750" lvl="1" indent="-285750"/>
            <a:r>
              <a:rPr lang="es-EC" sz="2000" dirty="0">
                <a:solidFill>
                  <a:schemeClr val="tx1"/>
                </a:solidFill>
              </a:rPr>
              <a:t>Programación del sistema de adquisición y </a:t>
            </a:r>
            <a:r>
              <a:rPr lang="es-EC" sz="2000" dirty="0" smtClean="0">
                <a:solidFill>
                  <a:schemeClr val="tx1"/>
                </a:solidFill>
              </a:rPr>
              <a:t>control.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91404" y="1340768"/>
            <a:ext cx="184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Módulo 9211 (0)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81293"/>
              </p:ext>
            </p:extLst>
          </p:nvPr>
        </p:nvGraphicFramePr>
        <p:xfrm>
          <a:off x="971600" y="1771777"/>
          <a:ext cx="6840760" cy="2953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584"/>
                <a:gridCol w="1277693"/>
                <a:gridCol w="676426"/>
                <a:gridCol w="450950"/>
                <a:gridCol w="1503168"/>
                <a:gridCol w="420027"/>
                <a:gridCol w="707349"/>
                <a:gridCol w="1053563"/>
              </a:tblGrid>
              <a:tr h="356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CONEXIÓN AL TABLERO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TARJETA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CONEXIÓN A LA TARJETA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SEÑAL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6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TB04 04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Temperatura del motor al piloto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TB04 05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816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Temperatura Ambiente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636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Tca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Temperatura Carburante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2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TIERRA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COMUN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3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228600"/>
            <a:ext cx="4139952" cy="752128"/>
          </a:xfrm>
        </p:spPr>
        <p:txBody>
          <a:bodyPr/>
          <a:lstStyle/>
          <a:p>
            <a:pPr marL="285750" lvl="1" indent="-285750"/>
            <a:r>
              <a:rPr lang="es-EC" sz="2000" dirty="0">
                <a:solidFill>
                  <a:schemeClr val="tx1"/>
                </a:solidFill>
              </a:rPr>
              <a:t>Programación del sistema de adquisición y </a:t>
            </a:r>
            <a:r>
              <a:rPr lang="es-EC" sz="2000" dirty="0" smtClean="0">
                <a:solidFill>
                  <a:schemeClr val="tx1"/>
                </a:solidFill>
              </a:rPr>
              <a:t>control.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1342133"/>
            <a:ext cx="178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Módulo 9211(1)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91380"/>
              </p:ext>
            </p:extLst>
          </p:nvPr>
        </p:nvGraphicFramePr>
        <p:xfrm>
          <a:off x="395536" y="1723207"/>
          <a:ext cx="8496944" cy="3845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368152"/>
                <a:gridCol w="864096"/>
                <a:gridCol w="1008112"/>
                <a:gridCol w="1440160"/>
                <a:gridCol w="504056"/>
                <a:gridCol w="720080"/>
                <a:gridCol w="1584176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CONEXIÓN AL TABLERO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TARJETA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CONEXIÓN A LA TARJETA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SEÑAL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TB00 42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Ø1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Cojinete 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TB00 41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81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TB01 42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Ø2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Cojinete 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TB01 41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52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TB02 42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Ø3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Cojinete 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TB02 41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3136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TB01 51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IPT4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Información del voltaje del indicador T4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TB01 52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TIERRA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9211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COMUN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6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228600"/>
            <a:ext cx="4139952" cy="752128"/>
          </a:xfrm>
        </p:spPr>
        <p:txBody>
          <a:bodyPr/>
          <a:lstStyle/>
          <a:p>
            <a:pPr marL="285750" lvl="1" indent="-285750"/>
            <a:r>
              <a:rPr lang="es-EC" sz="2000" dirty="0">
                <a:solidFill>
                  <a:schemeClr val="tx1"/>
                </a:solidFill>
              </a:rPr>
              <a:t>Programación del sistema de adquisición y </a:t>
            </a:r>
            <a:r>
              <a:rPr lang="es-EC" sz="2000" dirty="0" smtClean="0">
                <a:solidFill>
                  <a:schemeClr val="tx1"/>
                </a:solidFill>
              </a:rPr>
              <a:t>control.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755412"/>
            <a:ext cx="23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Tipos de conexiones:</a:t>
            </a:r>
            <a:endParaRPr lang="es-EC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4188772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89" y="1310607"/>
            <a:ext cx="4188775" cy="240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88" y="3616907"/>
            <a:ext cx="4259027" cy="26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88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712968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Programación para la adquisición y visualización de la señal de RPM.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401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814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Programación para la adquisición y visualización de las señales de presiones.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45" y="1311275"/>
            <a:ext cx="5121910" cy="4235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4730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Programación del filtro a usar para estabilizar las señales de presiones.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52" y="1268760"/>
            <a:ext cx="5154295" cy="463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995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3" y="7554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Análisis matemático que se debe aplicar a los valores voltaicos de las señales de presión, para encontrar su curva característica.</a:t>
            </a:r>
            <a:endParaRPr lang="es-EC" dirty="0"/>
          </a:p>
        </p:txBody>
      </p:sp>
      <p:pic>
        <p:nvPicPr>
          <p:cNvPr id="7" name="6 Imagen" descr="C:\Users\Pancho\Desktop\FOTOS BANCO ACTUAL\PARAMETRIZACION\13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378042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Pancho\Desktop\FOTOS BANCO ACTUAL\PARAMETRIZACION\13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6697"/>
            <a:ext cx="3780421" cy="216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64" y="2575808"/>
            <a:ext cx="4504508" cy="229335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335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839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Programación para la adquisición y visualización de las señales de temperatura.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5" y="1340768"/>
            <a:ext cx="7743969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6734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sz="2000" b="1" dirty="0" smtClean="0"/>
              <a:t>DESCRIPCIÓN </a:t>
            </a:r>
            <a:r>
              <a:rPr lang="es-EC" sz="2000" b="1" dirty="0"/>
              <a:t>GENERAL DEL </a:t>
            </a:r>
            <a:r>
              <a:rPr lang="es-EC" sz="2000" b="1" dirty="0" smtClean="0"/>
              <a:t>PROYECTO.</a:t>
            </a:r>
          </a:p>
          <a:p>
            <a:pPr marL="342900" indent="-342900" algn="just">
              <a:buFont typeface="+mj-lt"/>
              <a:buAutoNum type="arabicPeriod"/>
            </a:pPr>
            <a:endParaRPr lang="es-EC" sz="2000" b="1" dirty="0" smtClean="0"/>
          </a:p>
          <a:p>
            <a:pPr marL="342900" indent="-342900" algn="just">
              <a:buFont typeface="+mj-lt"/>
              <a:buAutoNum type="arabicPeriod"/>
            </a:pPr>
            <a:endParaRPr lang="es-EC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 smtClean="0"/>
              <a:t>Antecedentes.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 smtClean="0"/>
              <a:t>Objetivo General.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 smtClean="0"/>
              <a:t>Objetivos Específicos.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 smtClean="0"/>
              <a:t>Alcance </a:t>
            </a:r>
            <a:r>
              <a:rPr lang="es-EC" sz="2000" b="1" dirty="0"/>
              <a:t>del </a:t>
            </a:r>
            <a:r>
              <a:rPr lang="es-EC" sz="2000" b="1" dirty="0" smtClean="0"/>
              <a:t>Proyecto.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 smtClean="0"/>
              <a:t>Justificación.</a:t>
            </a:r>
            <a:endParaRPr lang="es-EC" sz="2000" b="1" dirty="0"/>
          </a:p>
          <a:p>
            <a:pPr marL="342900" indent="-342900" algn="just">
              <a:buFont typeface="+mj-lt"/>
              <a:buAutoNum type="arabicPeriod"/>
            </a:pPr>
            <a:endParaRPr lang="es-EC" b="1" dirty="0" smtClean="0"/>
          </a:p>
        </p:txBody>
      </p:sp>
    </p:spTree>
    <p:extLst>
      <p:ext uri="{BB962C8B-B14F-4D97-AF65-F5344CB8AC3E}">
        <p14:creationId xmlns:p14="http://schemas.microsoft.com/office/powerpoint/2010/main" val="1926957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archivo BANCO DE PRUEBAS.VI, estructura global.</a:t>
            </a:r>
            <a:endParaRPr lang="es-EC" dirty="0"/>
          </a:p>
        </p:txBody>
      </p:sp>
      <p:pic>
        <p:nvPicPr>
          <p:cNvPr id="10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569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3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flat sequence, ingreso de datos.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99288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9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panel frontal, ingreso de datos.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2089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8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flat sequence, ventilación.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5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panel frontal, ventilación.</a:t>
            </a:r>
            <a:endParaRPr lang="es-EC" dirty="0"/>
          </a:p>
        </p:txBody>
      </p:sp>
      <p:pic>
        <p:nvPicPr>
          <p:cNvPr id="10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2809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flat sequence, arranque.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196753"/>
            <a:ext cx="8208912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panel frontal, arranque.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0648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flat sequence, comprobaciones funcionales régimen.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2809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panel frontal, comprobaciones funcionales régimen.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2809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flat sequence, comprobaciones funcionales, temperatura 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809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5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Antecedente.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83671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El Ecuador adquirió a la empresa Denel Aviation una flota de aviones supersónicos Cheetah, para el fortalecimiento de las Fuerzas Armadas, los cuales fueron entregados a la Fuerza Aérea Ecuatoriana.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9064" y="1988840"/>
            <a:ext cx="8113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El Escuadrón de Mantenimiento N°2122, es </a:t>
            </a:r>
            <a:r>
              <a:rPr lang="es-EC" dirty="0" smtClean="0"/>
              <a:t>encargado </a:t>
            </a:r>
            <a:r>
              <a:rPr lang="es-EC" dirty="0"/>
              <a:t>del mantenimiento </a:t>
            </a:r>
            <a:r>
              <a:rPr lang="es-EC" dirty="0" smtClean="0"/>
              <a:t>del </a:t>
            </a:r>
            <a:r>
              <a:rPr lang="es-EC" dirty="0"/>
              <a:t>avión Cheetah, </a:t>
            </a:r>
            <a:r>
              <a:rPr lang="es-EC" dirty="0" smtClean="0"/>
              <a:t>posee múltiples </a:t>
            </a:r>
            <a:r>
              <a:rPr lang="es-EC" dirty="0"/>
              <a:t>especialidades de mantenimiento</a:t>
            </a:r>
            <a:r>
              <a:rPr lang="es-EC" dirty="0" smtClean="0"/>
              <a:t>, </a:t>
            </a:r>
            <a:r>
              <a:rPr lang="es-EC" dirty="0"/>
              <a:t>entre ellas la sección de Motores.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19064" y="141700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19064" y="3212976"/>
            <a:ext cx="8257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La Sección Motores ATAR del Escuadrón Mantenimiento N°2122 es la encargada de planificar, mantener, reparar y entregar motores disponibles, para lo cual cuenta con un banco de pruebas de motores que le permite realizar las comprobaciones </a:t>
            </a:r>
            <a:r>
              <a:rPr lang="es-EC" dirty="0" smtClean="0"/>
              <a:t>funcionales, posterior a la reparación o inspección.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467544" y="465313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El banco de pruebas actualmente funciona con un sistema de </a:t>
            </a:r>
            <a:r>
              <a:rPr lang="es-EC" dirty="0" smtClean="0"/>
              <a:t>indicación </a:t>
            </a:r>
            <a:r>
              <a:rPr lang="es-EC" dirty="0"/>
              <a:t>en un tablero de </a:t>
            </a:r>
            <a:r>
              <a:rPr lang="es-EC" dirty="0" smtClean="0"/>
              <a:t>control, </a:t>
            </a:r>
            <a:r>
              <a:rPr lang="es-EC" dirty="0"/>
              <a:t>de los datos que genera el motor, en su comprobación funcional, pero no posee la capacidad de almacenar los datos generados, de esta manera surge el problema y su solución.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panel frontal, comprobaciones funcionales temperatura.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208912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9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flat sequence, comprobaciones funcionales presiones.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089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5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74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panel frontal, comprobaciones funcionales presiones.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809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9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521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flat sequence, parada de motor.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8092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51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panel frontal, parada de motor.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2809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549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 las opciones de registro de datos.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9" y="1739777"/>
            <a:ext cx="3931265" cy="305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19885"/>
            <a:ext cx="2523490" cy="3618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26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del registro de datos.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980"/>
            <a:ext cx="3528392" cy="413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00" y="1363980"/>
            <a:ext cx="3111500" cy="413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68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0912" y="53752"/>
            <a:ext cx="8229600" cy="1143000"/>
          </a:xfrm>
        </p:spPr>
        <p:txBody>
          <a:bodyPr/>
          <a:lstStyle/>
          <a:p>
            <a:r>
              <a:rPr lang="es-EC" dirty="0" smtClean="0"/>
              <a:t>Programación.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755412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Presentación de la programación de las alertas.</a:t>
            </a:r>
            <a:endParaRPr lang="es-EC" dirty="0"/>
          </a:p>
        </p:txBody>
      </p:sp>
      <p:pic>
        <p:nvPicPr>
          <p:cNvPr id="114691" name="Imagen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16" y="1385590"/>
            <a:ext cx="1536700" cy="100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 de texto 82"/>
          <p:cNvSpPr txBox="1">
            <a:spLocks noChangeArrowheads="1"/>
          </p:cNvSpPr>
          <p:nvPr/>
        </p:nvSpPr>
        <p:spPr bwMode="auto">
          <a:xfrm>
            <a:off x="1403648" y="2420888"/>
            <a:ext cx="15367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Ilustración 4.35 Alerta sobre temperatura en T4.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89" name="Imagen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87014"/>
            <a:ext cx="1606550" cy="121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81"/>
          <p:cNvSpPr txBox="1">
            <a:spLocks noChangeArrowheads="1"/>
          </p:cNvSpPr>
          <p:nvPr/>
        </p:nvSpPr>
        <p:spPr bwMode="auto">
          <a:xfrm>
            <a:off x="1331640" y="4335487"/>
            <a:ext cx="16065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Ilustración 4.36 Alarma sobre la </a:t>
            </a:r>
            <a:r>
              <a:rPr kumimoji="0" lang="es-EC" altLang="es-EC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pesión</a:t>
            </a:r>
            <a:r>
              <a:rPr kumimoji="0" lang="es-EC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carburante (</a:t>
            </a:r>
            <a:r>
              <a:rPr kumimoji="0" lang="es-EC" altLang="es-EC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Pca</a:t>
            </a:r>
            <a:r>
              <a:rPr kumimoji="0" lang="es-EC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63888" y="1268760"/>
            <a:ext cx="38164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primera alerta se la programa con el </a:t>
            </a:r>
            <a:r>
              <a:rPr kumimoji="0" lang="es-ES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property</a:t>
            </a:r>
            <a:r>
              <a:rPr kumimoji="0" lang="es-ES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node</a:t>
            </a:r>
            <a:r>
              <a:rPr kumimoji="0" lang="es-ES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blinking</a:t>
            </a:r>
            <a:r>
              <a:rPr kumimoji="0" lang="es-ES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que nos alerta si es que se sale de los parámetros establecidos,  si es el caso, el indicador se pondrá de un color rojo de fondo y titilará. 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563888" y="3023081"/>
            <a:ext cx="38164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el segundo es que si no existe la presión de combustible (</a:t>
            </a:r>
            <a:r>
              <a:rPr kumimoji="0" lang="es-ES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Pca</a:t>
            </a:r>
            <a:r>
              <a:rPr kumimoji="0" lang="es-ES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entre 1.9 y 2.3 bares, no se puede arrancar el motor, se pueden realizar ventilaciones, pero no arrancar el motor. La cual también se programa sobre la propiedad de habilitado o no del botón de continuación.</a:t>
            </a:r>
            <a:endParaRPr kumimoji="0" lang="es-ES" alt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76056" y="53752"/>
            <a:ext cx="4104456" cy="133183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Pruebas de Funcionamiento.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" name="12 Imagen">
            <a:hlinkClick r:id="rId2" action="ppaction://hlinkfile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" y="2136666"/>
            <a:ext cx="4458970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>
            <a:hlinkClick r:id="rId4" action="ppaction://hlinkfile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2132856"/>
            <a:ext cx="4457700" cy="2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2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827584" y="980728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s-EC" sz="2000" b="1" dirty="0" smtClean="0"/>
              <a:t>IMPLEMENTACIÓN.</a:t>
            </a:r>
            <a:endParaRPr lang="es-EC" sz="2000" b="1" dirty="0"/>
          </a:p>
          <a:p>
            <a:r>
              <a:rPr lang="es-EC" sz="2000" b="1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Instalación del sistema DAQ.</a:t>
            </a:r>
          </a:p>
          <a:p>
            <a:endParaRPr lang="es-EC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Integración de los componentes.</a:t>
            </a:r>
          </a:p>
          <a:p>
            <a:pPr lvl="0"/>
            <a:endParaRPr lang="es-EC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Protocolo de pruebas.</a:t>
            </a:r>
          </a:p>
          <a:p>
            <a:pPr lvl="0"/>
            <a:endParaRPr lang="es-EC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/>
              <a:t>Pruebas técnicas.</a:t>
            </a:r>
          </a:p>
          <a:p>
            <a:endParaRPr lang="es-EC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b="1" dirty="0" smtClean="0"/>
              <a:t>Comprobación </a:t>
            </a:r>
            <a:r>
              <a:rPr lang="es-EC" sz="2000" b="1" dirty="0"/>
              <a:t>de parámetros de operación.</a:t>
            </a:r>
          </a:p>
        </p:txBody>
      </p:sp>
    </p:spTree>
    <p:extLst>
      <p:ext uri="{BB962C8B-B14F-4D97-AF65-F5344CB8AC3E}">
        <p14:creationId xmlns:p14="http://schemas.microsoft.com/office/powerpoint/2010/main" val="189896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Objetivos: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9064" y="836712"/>
            <a:ext cx="8257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OBJETIVO </a:t>
            </a:r>
            <a:r>
              <a:rPr lang="es-ES" b="1" dirty="0" smtClean="0"/>
              <a:t>GENERAL.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Diseñar </a:t>
            </a:r>
            <a:r>
              <a:rPr lang="es-ES" dirty="0"/>
              <a:t>e implementar un sistema de adquisición de datos y registro, de las comprobaciones funcionales del motor ATAR 09K50 versión C11, en el banco de pruebas del Escuadrón de Mantenimiento N°2122.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19064" y="141700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419064" y="2623552"/>
            <a:ext cx="8257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OBJETIVOS ESPECÍFICOS.</a:t>
            </a:r>
          </a:p>
          <a:p>
            <a:pPr algn="just"/>
            <a:r>
              <a:rPr lang="es-ES" b="1" dirty="0"/>
              <a:t> </a:t>
            </a:r>
            <a:endParaRPr lang="es-EC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Seleccionar y comprar un sistema de adquisición de datos adecuado a las necesidades de medición del banco de pruebas.</a:t>
            </a:r>
            <a:endParaRPr lang="es-EC" sz="12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C" sz="12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Elaborar un software que permita realizar el control de los datos de la comprobación funcional del motor ATAR 09K50 versión C11.</a:t>
            </a:r>
            <a:endParaRPr lang="es-EC" sz="12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C" sz="12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Generar una base de datos que permita registrar la comprobación funcional y ser utilizada como historial del proceso de mantenimiento.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4145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 smtClean="0">
                <a:solidFill>
                  <a:schemeClr val="tx1"/>
                </a:solidFill>
              </a:rPr>
              <a:t>Instalación </a:t>
            </a:r>
            <a:r>
              <a:rPr lang="es-EC" sz="2000" dirty="0">
                <a:solidFill>
                  <a:schemeClr val="tx1"/>
                </a:solidFill>
              </a:rPr>
              <a:t>del sistema DAQ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  <a:r>
              <a:rPr lang="es-EC" sz="2000" dirty="0">
                <a:solidFill>
                  <a:schemeClr val="tx1"/>
                </a:solidFill>
              </a:rPr>
              <a:t/>
            </a:r>
            <a:br>
              <a:rPr lang="es-EC" sz="2000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C:\Users\Pancho\Desktop\FOTOS BANCO ACTUAL\DSC00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896110" cy="4822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93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 smtClean="0">
                <a:solidFill>
                  <a:schemeClr val="tx1"/>
                </a:solidFill>
              </a:rPr>
              <a:t>Instalación </a:t>
            </a:r>
            <a:r>
              <a:rPr lang="es-EC" sz="2000" dirty="0">
                <a:solidFill>
                  <a:schemeClr val="tx1"/>
                </a:solidFill>
              </a:rPr>
              <a:t>del sistema DAQ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  <a:r>
              <a:rPr lang="es-EC" sz="2000" dirty="0">
                <a:solidFill>
                  <a:schemeClr val="tx1"/>
                </a:solidFill>
              </a:rPr>
              <a:t/>
            </a:r>
            <a:br>
              <a:rPr lang="es-EC" sz="2000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C:\Users\Pancho\Desktop\FOTOS BANCO ACTUAL\DSC010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0891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81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>
                <a:solidFill>
                  <a:schemeClr val="tx1"/>
                </a:solidFill>
              </a:rPr>
              <a:t>Protocolo de pruebas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764704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Fuera del banco de prueba:</a:t>
            </a:r>
          </a:p>
          <a:p>
            <a:r>
              <a:rPr lang="es-EC" sz="1600" dirty="0"/>
              <a:t>–	Alimentar la generación de 220 y 380 voltios 50 Hz, en el cuarto auxiliar.</a:t>
            </a:r>
          </a:p>
          <a:p>
            <a:endParaRPr lang="es-EC" sz="1600" dirty="0"/>
          </a:p>
          <a:p>
            <a:r>
              <a:rPr lang="es-EC" sz="1600" dirty="0"/>
              <a:t>Parte posterior, cuarto de alimentación:</a:t>
            </a:r>
          </a:p>
          <a:p>
            <a:r>
              <a:rPr lang="es-EC" sz="1600" dirty="0"/>
              <a:t>–	Encender la alimentación eléctrica en el tablero principal.</a:t>
            </a:r>
          </a:p>
          <a:p>
            <a:r>
              <a:rPr lang="es-EC" sz="1600" dirty="0"/>
              <a:t>–	Encender la generación de 28 voltios DC.</a:t>
            </a:r>
          </a:p>
          <a:p>
            <a:endParaRPr lang="es-EC" sz="1600" dirty="0"/>
          </a:p>
          <a:p>
            <a:r>
              <a:rPr lang="es-EC" sz="1600" dirty="0"/>
              <a:t>Dentro del tablero:</a:t>
            </a:r>
          </a:p>
          <a:p>
            <a:r>
              <a:rPr lang="es-EC" sz="1600" dirty="0"/>
              <a:t>–	Alimentar el tablero y sus sistemas con 380, 220 voltios 50 Hz.</a:t>
            </a:r>
          </a:p>
          <a:p>
            <a:r>
              <a:rPr lang="es-EC" sz="1600" dirty="0"/>
              <a:t>–	Alimentar el banco de pruebas con 110 voltios AC.</a:t>
            </a:r>
          </a:p>
          <a:p>
            <a:r>
              <a:rPr lang="es-EC" sz="1600" dirty="0"/>
              <a:t>–	Energizar el tablero de control.</a:t>
            </a:r>
          </a:p>
          <a:p>
            <a:endParaRPr lang="es-EC" sz="1600" dirty="0"/>
          </a:p>
          <a:p>
            <a:r>
              <a:rPr lang="es-EC" sz="1600" dirty="0"/>
              <a:t>Sistema de Adquisición de Datos:</a:t>
            </a:r>
          </a:p>
          <a:p>
            <a:r>
              <a:rPr lang="es-EC" sz="1600" dirty="0"/>
              <a:t>–	Energizar el chasis, conectándolo al sistema de 110V.</a:t>
            </a:r>
          </a:p>
          <a:p>
            <a:r>
              <a:rPr lang="es-EC" sz="1600" dirty="0"/>
              <a:t>–	Conectar los cuatro módulos a sus respectivas líneas.</a:t>
            </a:r>
          </a:p>
          <a:p>
            <a:r>
              <a:rPr lang="es-EC" sz="1600" dirty="0"/>
              <a:t>–	Conectar el puerto USB al computador.</a:t>
            </a:r>
          </a:p>
          <a:p>
            <a:r>
              <a:rPr lang="es-EC" sz="1600" dirty="0"/>
              <a:t>–	Verificar que este encendida la luz del chasis, “</a:t>
            </a:r>
            <a:r>
              <a:rPr lang="es-EC" sz="1600" dirty="0" err="1"/>
              <a:t>ready</a:t>
            </a:r>
            <a:r>
              <a:rPr lang="es-EC" sz="1600" dirty="0"/>
              <a:t>”.</a:t>
            </a:r>
          </a:p>
          <a:p>
            <a:endParaRPr lang="es-EC" sz="1600" dirty="0"/>
          </a:p>
          <a:p>
            <a:r>
              <a:rPr lang="es-EC" sz="1600" dirty="0"/>
              <a:t>Coordinaciones de seguridad operacional:</a:t>
            </a:r>
          </a:p>
          <a:p>
            <a:r>
              <a:rPr lang="es-EC" sz="1600" dirty="0"/>
              <a:t>–	Llamar al personal de rescate.</a:t>
            </a:r>
          </a:p>
          <a:p>
            <a:r>
              <a:rPr lang="es-EC" sz="1600" dirty="0"/>
              <a:t>–	Verificar que el extintor se encuentre en buenas condiciones.</a:t>
            </a:r>
          </a:p>
        </p:txBody>
      </p:sp>
    </p:spTree>
    <p:extLst>
      <p:ext uri="{BB962C8B-B14F-4D97-AF65-F5344CB8AC3E}">
        <p14:creationId xmlns:p14="http://schemas.microsoft.com/office/powerpoint/2010/main" val="222093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>
                <a:solidFill>
                  <a:schemeClr val="tx1"/>
                </a:solidFill>
              </a:rPr>
              <a:t>Pruebas </a:t>
            </a:r>
            <a:r>
              <a:rPr lang="es-EC" sz="2000" dirty="0" smtClean="0">
                <a:solidFill>
                  <a:schemeClr val="tx1"/>
                </a:solidFill>
              </a:rPr>
              <a:t>técnicas</a:t>
            </a:r>
            <a:r>
              <a:rPr lang="es-EC" sz="2000" dirty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3643" y="548680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En el proceso de ingresos de datos:</a:t>
            </a:r>
          </a:p>
          <a:p>
            <a:r>
              <a:rPr lang="es-EC" sz="1600" dirty="0"/>
              <a:t>Permite al operador, obtener todos los datos técnicos característicos del motor, sin tener que recurrir a las cartillas de trabajo, ya que el software le entrega los valores característicos automáticamente calculados con el ingreso de los datos.</a:t>
            </a:r>
          </a:p>
          <a:p>
            <a:endParaRPr lang="es-EC" sz="1600" dirty="0"/>
          </a:p>
          <a:p>
            <a:r>
              <a:rPr lang="es-EC" sz="1600" dirty="0"/>
              <a:t>En el proceso de ventilación:</a:t>
            </a:r>
          </a:p>
          <a:p>
            <a:r>
              <a:rPr lang="es-EC" sz="1600" dirty="0"/>
              <a:t>Este proyecto permite realizar la prueba de desempeño del motor en una ventilación, obtener su gráfica de desempeño y sus valores.</a:t>
            </a:r>
          </a:p>
          <a:p>
            <a:endParaRPr lang="es-EC" sz="1600" dirty="0"/>
          </a:p>
          <a:p>
            <a:r>
              <a:rPr lang="es-EC" sz="1600" dirty="0"/>
              <a:t>En el proceso de arranque:</a:t>
            </a:r>
          </a:p>
          <a:p>
            <a:r>
              <a:rPr lang="es-EC" sz="1600" dirty="0"/>
              <a:t>Este proyecto permite realizar la prueba de desempeño del motor en un arranque, obtener su gráfica y sus valores.</a:t>
            </a:r>
          </a:p>
          <a:p>
            <a:endParaRPr lang="es-EC" sz="1600" dirty="0"/>
          </a:p>
          <a:p>
            <a:r>
              <a:rPr lang="es-EC" sz="1600" dirty="0"/>
              <a:t>En el proceso de comprobación:</a:t>
            </a:r>
          </a:p>
          <a:p>
            <a:r>
              <a:rPr lang="es-EC" sz="1600" dirty="0"/>
              <a:t>Este proyecto permite realizar pruebas de las comprobaciones de los parámetros de revoluciones, temperatura y presiones del motor.</a:t>
            </a:r>
          </a:p>
          <a:p>
            <a:endParaRPr lang="es-EC" sz="1600" dirty="0"/>
          </a:p>
          <a:p>
            <a:r>
              <a:rPr lang="es-EC" sz="1600" dirty="0"/>
              <a:t>En el proceso de parada del motor:</a:t>
            </a:r>
          </a:p>
          <a:p>
            <a:r>
              <a:rPr lang="es-EC" sz="1600" dirty="0"/>
              <a:t>Este proyecto permite realizar, el desempeño del motor en el apagado, obtener la gráfica y sus valores.</a:t>
            </a:r>
          </a:p>
          <a:p>
            <a:endParaRPr lang="es-EC" sz="1600" dirty="0"/>
          </a:p>
          <a:p>
            <a:r>
              <a:rPr lang="es-EC" sz="1600" dirty="0"/>
              <a:t>Este proyecto permite también realizar las pruebas de grabación de datos lo que genera una base de datos de operación.</a:t>
            </a:r>
          </a:p>
        </p:txBody>
      </p:sp>
    </p:spTree>
    <p:extLst>
      <p:ext uri="{BB962C8B-B14F-4D97-AF65-F5344CB8AC3E}">
        <p14:creationId xmlns:p14="http://schemas.microsoft.com/office/powerpoint/2010/main" val="222093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0594" y="269776"/>
            <a:ext cx="4287910" cy="854968"/>
          </a:xfrm>
        </p:spPr>
        <p:txBody>
          <a:bodyPr/>
          <a:lstStyle/>
          <a:p>
            <a:pPr lvl="1"/>
            <a:r>
              <a:rPr lang="es-EC" sz="2000" dirty="0">
                <a:solidFill>
                  <a:schemeClr val="tx1"/>
                </a:solidFill>
              </a:rPr>
              <a:t>Comprobación de parámetros de operación</a:t>
            </a:r>
            <a:r>
              <a:rPr lang="es-EC" sz="2000" dirty="0" smtClean="0">
                <a:solidFill>
                  <a:schemeClr val="tx1"/>
                </a:solidFill>
              </a:rPr>
              <a:t>..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4598"/>
            <a:ext cx="4717494" cy="264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C:\Users\Pancho\Desktop\Tesis\Tesis def labview\Pruebas\Pruebas Pasadas\19550 1222 ve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00" y="4030757"/>
            <a:ext cx="5279256" cy="14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936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539552" y="1052737"/>
            <a:ext cx="6318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EC" sz="2000" b="1" dirty="0" smtClean="0"/>
              <a:t>ANÁLISIS </a:t>
            </a:r>
            <a:r>
              <a:rPr lang="es-EC" sz="2000" b="1" dirty="0"/>
              <a:t>ECONÓMICO FINANCIERO</a:t>
            </a:r>
          </a:p>
          <a:p>
            <a:r>
              <a:rPr lang="es-EC" sz="2000" b="1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000" b="1" dirty="0" smtClean="0"/>
              <a:t>Análisis Económico.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000" b="1" dirty="0" smtClean="0"/>
              <a:t>Análisis </a:t>
            </a:r>
            <a:r>
              <a:rPr lang="es-EC" sz="2000" b="1" dirty="0"/>
              <a:t>B/C, TIR, </a:t>
            </a:r>
            <a:r>
              <a:rPr lang="es-EC" sz="2000" b="1" dirty="0" smtClean="0"/>
              <a:t>VAN.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000" b="1" dirty="0" smtClean="0"/>
              <a:t>Análisis </a:t>
            </a:r>
            <a:r>
              <a:rPr lang="es-EC" sz="2000" b="1" dirty="0"/>
              <a:t>Financiero.</a:t>
            </a:r>
          </a:p>
        </p:txBody>
      </p:sp>
    </p:spTree>
    <p:extLst>
      <p:ext uri="{BB962C8B-B14F-4D97-AF65-F5344CB8AC3E}">
        <p14:creationId xmlns:p14="http://schemas.microsoft.com/office/powerpoint/2010/main" val="1487016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 smtClean="0">
                <a:solidFill>
                  <a:schemeClr val="tx1"/>
                </a:solidFill>
              </a:rPr>
              <a:t>Análisis económico.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94474"/>
              </p:ext>
            </p:extLst>
          </p:nvPr>
        </p:nvGraphicFramePr>
        <p:xfrm>
          <a:off x="899589" y="1844823"/>
          <a:ext cx="7056786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3"/>
                <a:gridCol w="3528393"/>
              </a:tblGrid>
              <a:tr h="2854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COSTO TOTAL DEL PROYECTO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5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Costos de los Materiales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4.050,13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Costos del Uso del Banco de pruebas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10.638,00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Costos Indirectos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820,00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04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15.508,13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9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>
                <a:solidFill>
                  <a:schemeClr val="tx1"/>
                </a:solidFill>
              </a:rPr>
              <a:t>Análisis B/C, TIR, VAN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41584"/>
              </p:ext>
            </p:extLst>
          </p:nvPr>
        </p:nvGraphicFramePr>
        <p:xfrm>
          <a:off x="755576" y="908720"/>
          <a:ext cx="2952328" cy="452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962"/>
                <a:gridCol w="499676"/>
                <a:gridCol w="498845"/>
                <a:gridCol w="498845"/>
              </a:tblGrid>
              <a:tr h="2514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COSTO DE LOS MATERIALES 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15/09/2014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-4.050,13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-4.050,13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COSTO USO DEL BANCO DE PRUEBAS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15/09/2014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-10.638,00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-14.688,13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COSTOS INDIRECTOS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15/09/2014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-820,00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-15.508,13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-13.168,13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-10.828,13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-8.488,13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-6.148,13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-3.808,13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-1.468,13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871,87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3.211,87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5.551,87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7.891,87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10.231,87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15/10/2014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2.340,00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12.571,87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TIR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-0,01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5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chemeClr val="tx1"/>
                          </a:solidFill>
                          <a:effectLst/>
                        </a:rPr>
                        <a:t>VAN</a:t>
                      </a:r>
                      <a:endParaRPr lang="es-EC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chemeClr val="tx1"/>
                          </a:solidFill>
                          <a:effectLst/>
                        </a:rPr>
                        <a:t>435,91</a:t>
                      </a:r>
                      <a:endParaRPr lang="es-EC" sz="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371" marR="203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577848063"/>
              </p:ext>
            </p:extLst>
          </p:nvPr>
        </p:nvGraphicFramePr>
        <p:xfrm>
          <a:off x="3851920" y="1988840"/>
          <a:ext cx="49339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684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>
                <a:solidFill>
                  <a:schemeClr val="tx1"/>
                </a:solidFill>
              </a:rPr>
              <a:t>Análisis </a:t>
            </a:r>
            <a:r>
              <a:rPr lang="es-EC" sz="2000" dirty="0" smtClean="0">
                <a:solidFill>
                  <a:schemeClr val="tx1"/>
                </a:solidFill>
              </a:rPr>
              <a:t>Financiero.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45723"/>
              </p:ext>
            </p:extLst>
          </p:nvPr>
        </p:nvGraphicFramePr>
        <p:xfrm>
          <a:off x="1835696" y="2902040"/>
          <a:ext cx="6057155" cy="167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585"/>
                <a:gridCol w="2019285"/>
                <a:gridCol w="2019285"/>
              </a:tblGrid>
              <a:tr h="3617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Financiamiento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Fuerza Aérea Ecuatoriana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14.688,13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94,71 %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Alumno egresado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820,00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5,29 %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322064" y="980728"/>
            <a:ext cx="8426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Después de realizar el análisis financiero, con la ayuda de los indicadores, podemos observar que se requiere apenas de 7 meses para recuperar la inversión, por lo que el proyecto tiene viabilidad financiera.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69009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539552" y="1052737"/>
            <a:ext cx="6318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s-EC" sz="2000" b="1" dirty="0" smtClean="0"/>
              <a:t>CONCLUSIONES Y RECOMENDACIONES</a:t>
            </a:r>
            <a:endParaRPr lang="es-EC" sz="2000" b="1" dirty="0"/>
          </a:p>
          <a:p>
            <a:r>
              <a:rPr lang="es-EC" sz="2000" b="1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000" b="1" dirty="0" smtClean="0"/>
              <a:t>Conclusiones</a:t>
            </a:r>
            <a:r>
              <a:rPr lang="es-EC" sz="2000" b="1" dirty="0" smtClean="0"/>
              <a:t>.</a:t>
            </a:r>
            <a:endParaRPr lang="es-EC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000" b="1" dirty="0" smtClean="0"/>
              <a:t>Recomendaciones.</a:t>
            </a:r>
            <a:endParaRPr lang="es-EC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1640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933460" y="197768"/>
            <a:ext cx="4103036" cy="998984"/>
          </a:xfrm>
        </p:spPr>
        <p:txBody>
          <a:bodyPr/>
          <a:lstStyle/>
          <a:p>
            <a:pPr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Alcance y Justificación.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296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08060" y="904652"/>
            <a:ext cx="83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/>
              <a:t>A</a:t>
            </a:r>
            <a:r>
              <a:rPr lang="es-EC" sz="2000" b="1" dirty="0" smtClean="0"/>
              <a:t>lcance: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dirty="0" smtClean="0"/>
              <a:t>Diseñar</a:t>
            </a:r>
            <a:r>
              <a:rPr lang="es-EC" dirty="0"/>
              <a:t>, adquirir, instalar, y monitorear un sistema integral de adquisición de datos y registro, de las comprobaciones funcionales del motor ATAR 09K50 versión </a:t>
            </a:r>
            <a:r>
              <a:rPr lang="es-EC" dirty="0" smtClean="0"/>
              <a:t>C11.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C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C" dirty="0" smtClean="0"/>
              <a:t>Servir </a:t>
            </a:r>
            <a:r>
              <a:rPr lang="es-EC" dirty="0"/>
              <a:t>a la FAE con los conocimientos adquiridos en la </a:t>
            </a:r>
            <a:r>
              <a:rPr lang="es-EC" dirty="0" smtClean="0"/>
              <a:t>E.S.P.E.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419064" y="2829123"/>
            <a:ext cx="8329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 smtClean="0"/>
              <a:t>Justificación: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/>
              <a:t>Herramientas importantes para el proceso de </a:t>
            </a:r>
            <a:r>
              <a:rPr lang="es-ES" dirty="0" smtClean="0"/>
              <a:t>mantenimiento.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Reducción </a:t>
            </a:r>
            <a:r>
              <a:rPr lang="es-ES" dirty="0"/>
              <a:t>en </a:t>
            </a:r>
            <a:r>
              <a:rPr lang="es-ES" dirty="0" smtClean="0"/>
              <a:t>el tiempo </a:t>
            </a:r>
            <a:r>
              <a:rPr lang="es-ES" dirty="0"/>
              <a:t>de las comprobaciones funcionales del </a:t>
            </a:r>
            <a:r>
              <a:rPr lang="es-ES" dirty="0" smtClean="0"/>
              <a:t>motor.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Implementación </a:t>
            </a:r>
            <a:r>
              <a:rPr lang="es-ES" dirty="0"/>
              <a:t>del desarrollo tecnológico en el Escuadrón de Mantenimiento N°2122 de la FAE (Fuerza Aérea Ecuatoriana</a:t>
            </a:r>
            <a:r>
              <a:rPr lang="es-ES" dirty="0" smtClean="0"/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Independencia tecnológica.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5469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 smtClean="0">
                <a:solidFill>
                  <a:schemeClr val="tx1"/>
                </a:solidFill>
              </a:rPr>
              <a:t>Conclusiones.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749017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600" dirty="0"/>
              <a:t>Se seleccionó y compró un sistema de adquisición de datos que le permite a un computador recibir las señales de los diferentes instrumentos de medición que hay en el banco de pruebas.</a:t>
            </a:r>
          </a:p>
          <a:p>
            <a:pPr algn="just"/>
            <a:r>
              <a:rPr lang="es-ES" sz="1600" dirty="0"/>
              <a:t> </a:t>
            </a:r>
            <a:endParaRPr lang="es-EC" sz="1600" dirty="0"/>
          </a:p>
          <a:p>
            <a:pPr lvl="0" algn="just"/>
            <a:r>
              <a:rPr lang="es-EC" sz="1600" dirty="0"/>
              <a:t>Se elaboró un software que permite realizar el control de los datos de la comprobación funcional del motor ATAR 09K50 versión C11.</a:t>
            </a:r>
          </a:p>
          <a:p>
            <a:pPr algn="just"/>
            <a:r>
              <a:rPr lang="es-ES" sz="1600" dirty="0"/>
              <a:t> </a:t>
            </a:r>
            <a:endParaRPr lang="es-EC" sz="1600" dirty="0"/>
          </a:p>
          <a:p>
            <a:pPr lvl="0" algn="just"/>
            <a:r>
              <a:rPr lang="es-EC" sz="1600" dirty="0"/>
              <a:t>Se generó un software que almacene los datos y permita registrar la comprobación funcional y esto le permite ser utilizada como un historial del proceso de mantenimiento de los motores.</a:t>
            </a:r>
          </a:p>
          <a:p>
            <a:pPr algn="just"/>
            <a:r>
              <a:rPr lang="es-ES" sz="1600" dirty="0"/>
              <a:t> </a:t>
            </a:r>
            <a:endParaRPr lang="es-EC" sz="1600" dirty="0"/>
          </a:p>
          <a:p>
            <a:pPr lvl="0" algn="just"/>
            <a:r>
              <a:rPr lang="es-EC" sz="1600" dirty="0"/>
              <a:t>Se sirvió a la Fuerza Aérea Ecuatoriana con los conocimientos adquiridos en la E.S.P.E para la mejora tecnológica de la Institución.</a:t>
            </a:r>
          </a:p>
          <a:p>
            <a:pPr algn="just"/>
            <a:r>
              <a:rPr lang="es-ES" sz="1600" dirty="0"/>
              <a:t> </a:t>
            </a:r>
            <a:endParaRPr lang="es-EC" sz="1600" dirty="0"/>
          </a:p>
          <a:p>
            <a:pPr lvl="0" algn="just"/>
            <a:r>
              <a:rPr lang="es-EC" sz="1600" dirty="0"/>
              <a:t>Se logró reducir el tiempo de las comprobaciones funcionales del motor, lo que implica manejar mejor nuestros escasos recursos.</a:t>
            </a:r>
          </a:p>
          <a:p>
            <a:pPr algn="just"/>
            <a:r>
              <a:rPr lang="es-ES" sz="1600" dirty="0"/>
              <a:t> </a:t>
            </a:r>
            <a:endParaRPr lang="es-EC" sz="1600" dirty="0"/>
          </a:p>
          <a:p>
            <a:pPr lvl="0" algn="just"/>
            <a:r>
              <a:rPr lang="es-EC" sz="1600" dirty="0"/>
              <a:t>El sistema de adquisición de datos, genera mayor confortabilidad en los procesos de trabajo del personal.</a:t>
            </a:r>
          </a:p>
          <a:p>
            <a:pPr algn="just"/>
            <a:r>
              <a:rPr lang="es-ES" sz="1600" b="1" dirty="0"/>
              <a:t> </a:t>
            </a:r>
            <a:endParaRPr lang="es-EC" sz="1600" dirty="0"/>
          </a:p>
          <a:p>
            <a:pPr lvl="0" algn="just"/>
            <a:r>
              <a:rPr lang="es-EC" sz="1600" dirty="0"/>
              <a:t>Se diseñó e implementó un sistema de adquisición de datos y registro, de las comprobaciones funcionales del motor ATAR 09K50 versión C11, en el banco de pruebas del Escuadrón de Mantenimiento N°2122.</a:t>
            </a:r>
          </a:p>
        </p:txBody>
      </p:sp>
    </p:spTree>
    <p:extLst>
      <p:ext uri="{BB962C8B-B14F-4D97-AF65-F5344CB8AC3E}">
        <p14:creationId xmlns:p14="http://schemas.microsoft.com/office/powerpoint/2010/main" val="178823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580112" y="269776"/>
            <a:ext cx="3528392" cy="854968"/>
          </a:xfrm>
        </p:spPr>
        <p:txBody>
          <a:bodyPr/>
          <a:lstStyle/>
          <a:p>
            <a:pPr lvl="1"/>
            <a:r>
              <a:rPr lang="es-EC" sz="2000" dirty="0" smtClean="0">
                <a:solidFill>
                  <a:schemeClr val="tx1"/>
                </a:solidFill>
              </a:rPr>
              <a:t>Recomendaciones.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2064" y="836712"/>
            <a:ext cx="8570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dirty="0"/>
              <a:t>Se lleve el control y seguimiento de los reportes que genera, el banco de pruebas para establecer el historial de funcionamiento de los motores.</a:t>
            </a:r>
          </a:p>
          <a:p>
            <a:pPr algn="just"/>
            <a:r>
              <a:rPr lang="es-ES" dirty="0"/>
              <a:t> </a:t>
            </a:r>
            <a:endParaRPr lang="es-EC" dirty="0"/>
          </a:p>
          <a:p>
            <a:pPr lvl="0" algn="just"/>
            <a:r>
              <a:rPr lang="es-EC" dirty="0"/>
              <a:t>Se planifique el mantenimiento y calibración del sistema de adquisición de datos instalados, de forma anual.</a:t>
            </a:r>
          </a:p>
          <a:p>
            <a:pPr algn="just"/>
            <a:r>
              <a:rPr lang="es-ES" dirty="0"/>
              <a:t> </a:t>
            </a:r>
            <a:endParaRPr lang="es-EC" dirty="0"/>
          </a:p>
          <a:p>
            <a:pPr lvl="0" algn="just"/>
            <a:r>
              <a:rPr lang="es-EC" dirty="0"/>
              <a:t>Se continúe apoyando aplicaciones de desarrollo con esta tecnología ya que mejoran los procesos de mantenimiento de la FAE.</a:t>
            </a:r>
          </a:p>
        </p:txBody>
      </p:sp>
    </p:spTree>
    <p:extLst>
      <p:ext uri="{BB962C8B-B14F-4D97-AF65-F5344CB8AC3E}">
        <p14:creationId xmlns:p14="http://schemas.microsoft.com/office/powerpoint/2010/main" val="178823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0594" name="2 Marcador de contenido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altLang="es-EC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500166" y="2357430"/>
            <a:ext cx="6316159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+mn-cs"/>
              </a:rPr>
              <a:t>GRACIAS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s-EC" sz="2000" b="1" dirty="0"/>
              <a:t>ANÁLISIS DEL </a:t>
            </a:r>
            <a:r>
              <a:rPr lang="es-EC" sz="2000" b="1" dirty="0" smtClean="0"/>
              <a:t>PROBLEMA.</a:t>
            </a:r>
            <a:endParaRPr lang="es-EC" sz="2000" dirty="0" smtClean="0"/>
          </a:p>
          <a:p>
            <a:pPr marL="457200" indent="-457200" algn="just">
              <a:buFont typeface="+mj-lt"/>
              <a:buAutoNum type="arabicPeriod" startAt="2"/>
            </a:pPr>
            <a:endParaRPr lang="es-EC" sz="2000" dirty="0" smtClean="0"/>
          </a:p>
          <a:p>
            <a:pPr marL="457200" indent="-457200" algn="just">
              <a:buFont typeface="+mj-lt"/>
              <a:buAutoNum type="arabicPeriod" startAt="2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Motor ATAR 09K50 versión C11.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b="1" dirty="0" smtClean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Banco de pruebas del motor ATAR 09K50 versión C11</a:t>
            </a:r>
            <a:r>
              <a:rPr lang="es-EC" sz="2000" b="1" dirty="0" smtClean="0"/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EC" sz="2000" b="1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Señal Eléctrica.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EC" sz="2000" b="1" dirty="0"/>
              <a:t>Medición y determinación de las señales del banco</a:t>
            </a:r>
            <a:r>
              <a:rPr lang="es-EC" sz="2000" b="1" dirty="0" smtClean="0"/>
              <a:t>.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34482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0912" y="116632"/>
            <a:ext cx="8229600" cy="1143000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</a:rPr>
              <a:t>Motor ATAR 09K50.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1" y="836712"/>
            <a:ext cx="8763397" cy="4929411"/>
          </a:xfrm>
        </p:spPr>
      </p:pic>
    </p:spTree>
    <p:extLst>
      <p:ext uri="{BB962C8B-B14F-4D97-AF65-F5344CB8AC3E}">
        <p14:creationId xmlns:p14="http://schemas.microsoft.com/office/powerpoint/2010/main" val="170676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442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CARRERA DE INGENIERÍA MECÁNICA</a:t>
            </a:r>
            <a:endParaRPr lang="es-EC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33664" y="142874"/>
            <a:ext cx="4546848" cy="1125886"/>
          </a:xfrm>
        </p:spPr>
        <p:txBody>
          <a:bodyPr/>
          <a:lstStyle/>
          <a:p>
            <a:pPr>
              <a:defRPr/>
            </a:pPr>
            <a:r>
              <a:rPr lang="es-EC" sz="2400" dirty="0">
                <a:solidFill>
                  <a:schemeClr val="tx1"/>
                </a:solidFill>
              </a:rPr>
              <a:t>Motor ATAR </a:t>
            </a:r>
            <a:r>
              <a:rPr lang="es-EC" sz="2400" dirty="0" smtClean="0">
                <a:solidFill>
                  <a:schemeClr val="tx1"/>
                </a:solidFill>
              </a:rPr>
              <a:t>09K50.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53661"/>
              </p:ext>
            </p:extLst>
          </p:nvPr>
        </p:nvGraphicFramePr>
        <p:xfrm>
          <a:off x="2378809" y="2903954"/>
          <a:ext cx="4569455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/>
                <a:gridCol w="1656219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Régimen en 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T4 en °C.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Ralentí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34.5 ± 1.2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Máximo Potencia Militar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100 ±  0.7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750 ± 10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Mínimo Post Combustión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 ±  0.7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750 ± 10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Máximo Post Combustión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 ±  0.7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750 ± 10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Sobre velocidad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105.9 ± 0.7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710 a 735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93681"/>
              </p:ext>
            </p:extLst>
          </p:nvPr>
        </p:nvGraphicFramePr>
        <p:xfrm>
          <a:off x="467544" y="1176670"/>
          <a:ext cx="8229601" cy="1172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194"/>
                <a:gridCol w="2042587"/>
                <a:gridCol w="2044233"/>
                <a:gridCol w="2042587"/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Condiciones de Potencia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Full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Dry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 o Potencia Militar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Max A/B o Máximo Post Combustión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Take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Overthrust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 o Potencia de Despegue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Banco de pruebas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10719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lbs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15348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lbs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No aplica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Instalado en el avión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10417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lbs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13338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lbs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13294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</a:rPr>
                        <a:t>lbs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68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2509</Words>
  <Application>Microsoft Office PowerPoint</Application>
  <PresentationFormat>Presentación en pantalla (4:3)</PresentationFormat>
  <Paragraphs>873</Paragraphs>
  <Slides>62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4" baseType="lpstr">
      <vt:lpstr>Diseño predeterminado</vt:lpstr>
      <vt:lpstr>CorelDRAW</vt:lpstr>
      <vt:lpstr>Presentación de PowerPoint</vt:lpstr>
      <vt:lpstr>Temario:</vt:lpstr>
      <vt:lpstr>Presentación de PowerPoint</vt:lpstr>
      <vt:lpstr>Antecedente.</vt:lpstr>
      <vt:lpstr>Objetivos:</vt:lpstr>
      <vt:lpstr>Alcance y Justificación.</vt:lpstr>
      <vt:lpstr>Presentación de PowerPoint</vt:lpstr>
      <vt:lpstr>Motor ATAR 09K50.</vt:lpstr>
      <vt:lpstr>Motor ATAR 09K50.</vt:lpstr>
      <vt:lpstr>Banco de pruebas de motor.</vt:lpstr>
      <vt:lpstr>Tablero de control.</vt:lpstr>
      <vt:lpstr>Señal Eléctrica.</vt:lpstr>
      <vt:lpstr>Medición de las señales.</vt:lpstr>
      <vt:lpstr>Determinación del requerimiento.</vt:lpstr>
      <vt:lpstr>Presentación de PowerPoint</vt:lpstr>
      <vt:lpstr>Sistema de adquisición de datos. </vt:lpstr>
      <vt:lpstr>Selección del sistema de adquisición.</vt:lpstr>
      <vt:lpstr>Presentación de PowerPoint</vt:lpstr>
      <vt:lpstr>Selección de los programas.</vt:lpstr>
      <vt:lpstr>Programación del sistema de adquisición y control.</vt:lpstr>
      <vt:lpstr>Programación del sistema de adquisición y control.</vt:lpstr>
      <vt:lpstr>Programación del sistema de adquisición y control.</vt:lpstr>
      <vt:lpstr>Programación del sistema de adquisición y control.</vt:lpstr>
      <vt:lpstr>Programación del sistema de adquisición y control.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Programación.</vt:lpstr>
      <vt:lpstr>Pruebas de Funcionamiento.</vt:lpstr>
      <vt:lpstr>Presentación de PowerPoint</vt:lpstr>
      <vt:lpstr>Instalación del sistema DAQ. </vt:lpstr>
      <vt:lpstr>Instalación del sistema DAQ. </vt:lpstr>
      <vt:lpstr>Protocolo de pruebas.</vt:lpstr>
      <vt:lpstr>Pruebas técnicas.</vt:lpstr>
      <vt:lpstr>Comprobación de parámetros de operación..</vt:lpstr>
      <vt:lpstr>Presentación de PowerPoint</vt:lpstr>
      <vt:lpstr>Análisis económico.</vt:lpstr>
      <vt:lpstr>Análisis B/C, TIR, VAN.</vt:lpstr>
      <vt:lpstr>Análisis Financiero.</vt:lpstr>
      <vt:lpstr>Presentación de PowerPoint</vt:lpstr>
      <vt:lpstr>Conclusiones.</vt:lpstr>
      <vt:lpstr>Recomendaciones.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Canola</dc:title>
  <dc:creator>Diego Paredes Parra</dc:creator>
  <cp:lastModifiedBy>Pancho</cp:lastModifiedBy>
  <cp:revision>191</cp:revision>
  <dcterms:created xsi:type="dcterms:W3CDTF">2008-02-13T16:07:44Z</dcterms:created>
  <dcterms:modified xsi:type="dcterms:W3CDTF">2014-10-02T15:53:14Z</dcterms:modified>
</cp:coreProperties>
</file>