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3" r:id="rId6"/>
    <p:sldId id="305" r:id="rId7"/>
    <p:sldId id="307" r:id="rId8"/>
    <p:sldId id="260" r:id="rId9"/>
    <p:sldId id="262" r:id="rId10"/>
    <p:sldId id="291" r:id="rId11"/>
    <p:sldId id="261" r:id="rId12"/>
    <p:sldId id="306" r:id="rId13"/>
    <p:sldId id="290" r:id="rId14"/>
    <p:sldId id="264" r:id="rId15"/>
    <p:sldId id="266" r:id="rId16"/>
    <p:sldId id="265" r:id="rId17"/>
    <p:sldId id="267" r:id="rId18"/>
    <p:sldId id="308" r:id="rId19"/>
    <p:sldId id="268" r:id="rId20"/>
    <p:sldId id="270" r:id="rId21"/>
    <p:sldId id="303" r:id="rId22"/>
    <p:sldId id="269" r:id="rId23"/>
    <p:sldId id="271" r:id="rId24"/>
    <p:sldId id="289" r:id="rId25"/>
    <p:sldId id="309" r:id="rId26"/>
    <p:sldId id="273" r:id="rId27"/>
    <p:sldId id="272" r:id="rId28"/>
    <p:sldId id="274" r:id="rId29"/>
    <p:sldId id="275" r:id="rId30"/>
    <p:sldId id="310" r:id="rId31"/>
    <p:sldId id="293" r:id="rId32"/>
    <p:sldId id="276" r:id="rId33"/>
    <p:sldId id="278" r:id="rId34"/>
    <p:sldId id="294" r:id="rId35"/>
    <p:sldId id="311" r:id="rId36"/>
    <p:sldId id="295" r:id="rId37"/>
    <p:sldId id="280" r:id="rId38"/>
    <p:sldId id="282" r:id="rId39"/>
    <p:sldId id="296" r:id="rId40"/>
    <p:sldId id="297" r:id="rId41"/>
    <p:sldId id="283" r:id="rId42"/>
    <p:sldId id="312" r:id="rId43"/>
    <p:sldId id="285" r:id="rId44"/>
    <p:sldId id="284" r:id="rId45"/>
    <p:sldId id="286" r:id="rId46"/>
    <p:sldId id="299" r:id="rId47"/>
    <p:sldId id="300" r:id="rId48"/>
    <p:sldId id="301" r:id="rId49"/>
    <p:sldId id="302" r:id="rId50"/>
    <p:sldId id="298" r:id="rId5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24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B179-4A2F-469C-A322-472F76FFAE82}" type="datetimeFigureOut">
              <a:rPr lang="es-EC" smtClean="0"/>
              <a:pPr/>
              <a:t>13/11/2015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A248-503B-422B-816E-FCDA1346F9C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Ceon</a:t>
            </a:r>
            <a:r>
              <a:rPr lang="en-US" dirty="0" smtClean="0"/>
              <a:t> = </a:t>
            </a:r>
            <a:r>
              <a:rPr lang="en-US" dirty="0" err="1" smtClean="0"/>
              <a:t>consumo</a:t>
            </a:r>
            <a:r>
              <a:rPr lang="en-US" dirty="0" smtClean="0"/>
              <a:t> de </a:t>
            </a:r>
            <a:r>
              <a:rPr lang="en-US" dirty="0" err="1" smtClean="0"/>
              <a:t>kwh</a:t>
            </a:r>
            <a:r>
              <a:rPr lang="en-US" dirty="0" smtClean="0"/>
              <a:t>/</a:t>
            </a:r>
            <a:r>
              <a:rPr lang="en-US" dirty="0" err="1" smtClean="0"/>
              <a:t>anio</a:t>
            </a:r>
            <a:endParaRPr lang="en-US" dirty="0" smtClean="0"/>
          </a:p>
          <a:p>
            <a:r>
              <a:rPr lang="en-US" dirty="0" err="1" smtClean="0"/>
              <a:t>Ceoi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energía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ínesimos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Wn</a:t>
            </a:r>
            <a:r>
              <a:rPr lang="en-US" dirty="0" smtClean="0"/>
              <a:t> = </a:t>
            </a:r>
            <a:r>
              <a:rPr lang="en-US" dirty="0" err="1" smtClean="0"/>
              <a:t>entrada</a:t>
            </a:r>
            <a:r>
              <a:rPr lang="en-US" dirty="0" smtClean="0"/>
              <a:t> de </a:t>
            </a:r>
            <a:r>
              <a:rPr lang="en-US" dirty="0" err="1" smtClean="0"/>
              <a:t>energía</a:t>
            </a:r>
            <a:r>
              <a:rPr lang="en-US" dirty="0" smtClean="0"/>
              <a:t> en </a:t>
            </a:r>
            <a:r>
              <a:rPr lang="en-US" dirty="0" err="1" smtClean="0"/>
              <a:t>wh</a:t>
            </a:r>
            <a:r>
              <a:rPr lang="en-US" dirty="0" smtClean="0"/>
              <a:t>/s </a:t>
            </a:r>
            <a:r>
              <a:rPr lang="en-US" dirty="0" err="1" smtClean="0"/>
              <a:t>incluye</a:t>
            </a:r>
            <a:r>
              <a:rPr lang="en-US" dirty="0" smtClean="0"/>
              <a:t> el magnetron       </a:t>
            </a:r>
            <a:r>
              <a:rPr lang="en-US" dirty="0" err="1" smtClean="0"/>
              <a:t>ortoedro</a:t>
            </a:r>
            <a:endParaRPr lang="en-US" dirty="0" smtClean="0"/>
          </a:p>
          <a:p>
            <a:r>
              <a:rPr lang="en-US" dirty="0" smtClean="0"/>
              <a:t>A= </a:t>
            </a:r>
            <a:r>
              <a:rPr lang="en-US" dirty="0" err="1" smtClean="0"/>
              <a:t>ancho</a:t>
            </a:r>
            <a:endParaRPr lang="en-US" dirty="0" smtClean="0"/>
          </a:p>
          <a:p>
            <a:r>
              <a:rPr lang="en-US" dirty="0" smtClean="0"/>
              <a:t>B=</a:t>
            </a:r>
            <a:r>
              <a:rPr lang="en-US" dirty="0" err="1" smtClean="0"/>
              <a:t>profundo</a:t>
            </a:r>
            <a:endParaRPr lang="en-US" dirty="0" smtClean="0"/>
          </a:p>
          <a:p>
            <a:r>
              <a:rPr lang="en-US" dirty="0" smtClean="0"/>
              <a:t>C=alto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;  tm =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       E=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energía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ciclo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completo</a:t>
            </a:r>
            <a:endParaRPr lang="en-US" baseline="0" dirty="0" smtClean="0"/>
          </a:p>
          <a:p>
            <a:r>
              <a:rPr lang="en-US" baseline="0" dirty="0" err="1" smtClean="0"/>
              <a:t>Uio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contenido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humedad</a:t>
            </a:r>
            <a:r>
              <a:rPr lang="en-US" baseline="0" dirty="0" smtClean="0"/>
              <a:t> nominal</a:t>
            </a:r>
          </a:p>
          <a:p>
            <a:r>
              <a:rPr lang="en-US" baseline="0" dirty="0" err="1" smtClean="0"/>
              <a:t>Ufo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contenido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humedad</a:t>
            </a:r>
            <a:r>
              <a:rPr lang="en-US" baseline="0" dirty="0" smtClean="0"/>
              <a:t> final  nominal</a:t>
            </a:r>
          </a:p>
          <a:p>
            <a:r>
              <a:rPr lang="en-US" baseline="0" dirty="0" smtClean="0"/>
              <a:t>L 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nominal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 ;  lm 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medido</a:t>
            </a:r>
            <a:r>
              <a:rPr lang="en-US" baseline="0" dirty="0" smtClean="0"/>
              <a:t>                </a:t>
            </a:r>
            <a:r>
              <a:rPr lang="en-US" baseline="0" dirty="0" err="1" smtClean="0"/>
              <a:t>wi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masa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luego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secado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33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Entalpía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cantidad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calor</a:t>
            </a:r>
            <a:r>
              <a:rPr lang="en-US" baseline="0" dirty="0" smtClean="0"/>
              <a:t> en un kg de </a:t>
            </a:r>
            <a:r>
              <a:rPr lang="en-US" baseline="0" dirty="0" err="1" smtClean="0"/>
              <a:t>sustancia</a:t>
            </a:r>
            <a:r>
              <a:rPr lang="en-US" baseline="0" dirty="0" smtClean="0"/>
              <a:t>  ; tqm1 =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suministrada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durante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prueba</a:t>
            </a:r>
            <a:endParaRPr lang="en-US" baseline="0" dirty="0" smtClean="0"/>
          </a:p>
          <a:p>
            <a:r>
              <a:rPr lang="en-US" baseline="0" dirty="0" smtClean="0"/>
              <a:t>Cp qm1 = </a:t>
            </a:r>
            <a:r>
              <a:rPr lang="en-US" baseline="0" dirty="0" err="1" smtClean="0"/>
              <a:t>calor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endParaRPr lang="en-US" baseline="0" dirty="0" smtClean="0"/>
          </a:p>
          <a:p>
            <a:r>
              <a:rPr lang="en-US" baseline="0" dirty="0" smtClean="0"/>
              <a:t>Hqm2 = </a:t>
            </a:r>
            <a:r>
              <a:rPr lang="en-US" baseline="0" dirty="0" err="1" smtClean="0"/>
              <a:t>entalpía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humedad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aire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tbh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bulbo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humedo</a:t>
            </a:r>
            <a:r>
              <a:rPr lang="en-US" baseline="0" dirty="0" smtClean="0"/>
              <a:t>    </a:t>
            </a:r>
            <a:r>
              <a:rPr lang="en-US" baseline="0" dirty="0" err="1" smtClean="0"/>
              <a:t>hqm</a:t>
            </a:r>
            <a:r>
              <a:rPr lang="en-US" baseline="0" dirty="0" smtClean="0"/>
              <a:t> =</a:t>
            </a:r>
            <a:r>
              <a:rPr lang="en-US" baseline="0" dirty="0" err="1" smtClean="0"/>
              <a:t>calor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  P=  </a:t>
            </a:r>
            <a:r>
              <a:rPr lang="en-US" baseline="0" dirty="0" err="1" smtClean="0"/>
              <a:t>promedio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electrica</a:t>
            </a:r>
            <a:r>
              <a:rPr lang="en-US" baseline="0" dirty="0" smtClean="0"/>
              <a:t> total de </a:t>
            </a:r>
            <a:r>
              <a:rPr lang="en-US" baseline="0" dirty="0" err="1" smtClean="0"/>
              <a:t>entrada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aparato</a:t>
            </a:r>
            <a:r>
              <a:rPr lang="en-US" baseline="0" dirty="0" smtClean="0"/>
              <a:t>  COP </a:t>
            </a:r>
            <a:r>
              <a:rPr lang="en-US" baseline="0" dirty="0" err="1" smtClean="0"/>
              <a:t>cantidad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removido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38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carga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ensayo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seco</a:t>
            </a:r>
            <a:r>
              <a:rPr lang="en-US" baseline="0" dirty="0" smtClean="0"/>
              <a:t>     </a:t>
            </a:r>
            <a:r>
              <a:rPr lang="en-US" baseline="0" dirty="0" err="1" smtClean="0"/>
              <a:t>Tw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lavado</a:t>
            </a:r>
            <a:endParaRPr lang="en-US" baseline="0" dirty="0" smtClean="0"/>
          </a:p>
          <a:p>
            <a:r>
              <a:rPr lang="en-US" baseline="0" dirty="0" smtClean="0"/>
              <a:t>WC = </a:t>
            </a:r>
            <a:r>
              <a:rPr lang="en-US" baseline="0" dirty="0" err="1" smtClean="0"/>
              <a:t>carga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ensayo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luego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extracción</a:t>
            </a:r>
            <a:endParaRPr lang="en-US" baseline="0" dirty="0" smtClean="0"/>
          </a:p>
          <a:p>
            <a:r>
              <a:rPr lang="en-US" baseline="0" dirty="0" smtClean="0"/>
              <a:t>P = </a:t>
            </a:r>
            <a:r>
              <a:rPr lang="en-US" baseline="0" dirty="0" err="1" smtClean="0"/>
              <a:t>densidad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 a la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aplicable</a:t>
            </a:r>
            <a:r>
              <a:rPr lang="en-US" baseline="0" dirty="0" smtClean="0"/>
              <a:t>  ; Hw=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caliente</a:t>
            </a:r>
            <a:endParaRPr lang="en-US" baseline="0" dirty="0" smtClean="0"/>
          </a:p>
          <a:p>
            <a:r>
              <a:rPr lang="en-US" baseline="0" dirty="0" err="1" smtClean="0"/>
              <a:t>Cw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fría</a:t>
            </a:r>
            <a:endParaRPr lang="en-US" baseline="0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45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A248-503B-422B-816E-FCDA1346F9CF}" type="slidenum">
              <a:rPr lang="es-EC" smtClean="0"/>
              <a:pPr/>
              <a:t>50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A467-D6F4-4F6A-BE3A-7EBB14AB3092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0A43-7BC0-4081-9D0C-1DAAFFC2BB81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5DDE-761C-435A-829C-1C1D49A38D6A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D40-952B-4A56-980D-535362EAEC96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714-C719-482E-85E0-3C9280B65BB0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4A8-11CF-4A56-A843-CAA9D0E6ACEA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E528-2C61-40F8-BEA4-649F09D530CE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F408-9C0E-40CC-AC20-02ADD5B083AA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41E-E10C-46FD-B8FE-2901ED4C47E9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8F4E-9DEA-45CF-92D3-81B88457AE33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7544-000D-4E6F-BCA6-6D800A63E804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BA4182-70AE-4676-8586-261602576043}" type="datetime1">
              <a:rPr lang="es-EC" smtClean="0"/>
              <a:pPr/>
              <a:t>13/11/2015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643249-F85F-4894-A44D-7282D4BD752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ENSAYO%20DE%20EFICIENCIA%20ENERG&#201;TICA%20PARA%20TELEVISORES23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4632" cy="261972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3600" dirty="0" smtClean="0"/>
              <a:t>UNIVERSIDAD DE LAS FUERZAS ARMADAS-ESPE</a:t>
            </a:r>
            <a:endParaRPr lang="es-EC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2520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dirty="0" smtClean="0"/>
              <a:t>PROYECTO DE INVESTIGACI</a:t>
            </a:r>
            <a:r>
              <a:rPr lang="en-US" dirty="0" smtClean="0"/>
              <a:t>ÓN </a:t>
            </a:r>
          </a:p>
          <a:p>
            <a:pPr algn="ctr"/>
            <a:r>
              <a:rPr lang="en-US" dirty="0" smtClean="0"/>
              <a:t>“DISE</a:t>
            </a:r>
            <a:r>
              <a:rPr lang="es-EC" dirty="0" smtClean="0"/>
              <a:t>Ñ</a:t>
            </a:r>
            <a:r>
              <a:rPr lang="en-US" dirty="0" smtClean="0"/>
              <a:t>O Y DIMENSIONAMIENTO DE UN LABORATORIO DE EFICIENCIA ENERGÉTICA PARA EL DEPARTAMENTO DE ELÉCTRICA –ELECTRÓNICA DE LA ESPE”</a:t>
            </a:r>
          </a:p>
          <a:p>
            <a:endParaRPr lang="en-US" dirty="0" smtClean="0"/>
          </a:p>
          <a:p>
            <a:r>
              <a:rPr lang="en-US" dirty="0" smtClean="0"/>
              <a:t>AUTOR: DIANA HUERA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295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TELEVISOR (RTE 117 ; IEC 62807)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MUESTREO 2895-1</a:t>
            </a:r>
          </a:p>
          <a:p>
            <a:r>
              <a:rPr lang="es-EC" dirty="0" smtClean="0"/>
              <a:t>Un muestreo de aceptación consiste en evaluar un colectivo homogéneo a través de una muestra aleatoria</a:t>
            </a:r>
          </a:p>
          <a:p>
            <a:r>
              <a:rPr lang="es-EC" dirty="0" smtClean="0"/>
              <a:t>Y en este caso se va a utilizar el esquema 1 a,</a:t>
            </a:r>
          </a:p>
          <a:p>
            <a:r>
              <a:rPr lang="es-EC" dirty="0" smtClean="0"/>
              <a:t>Donde solo un </a:t>
            </a:r>
            <a:r>
              <a:rPr lang="en-US" dirty="0" err="1" smtClean="0"/>
              <a:t>ítem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certificado</a:t>
            </a:r>
            <a:r>
              <a:rPr lang="en-US" dirty="0" smtClean="0"/>
              <a:t> los </a:t>
            </a:r>
            <a:r>
              <a:rPr lang="en-US" dirty="0" err="1" smtClean="0"/>
              <a:t>ítems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 no </a:t>
            </a:r>
            <a:endParaRPr lang="es-EC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2" y="2276872"/>
            <a:ext cx="40671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788024" y="17008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EFICIENCIA ENERGÉTICA</a:t>
            </a:r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TELEVISOR/ EQUIPOS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11</a:t>
            </a:fld>
            <a:endParaRPr lang="es-EC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(LAVADORA-SECADORA)(</a:t>
            </a:r>
            <a:r>
              <a:rPr lang="es-EC" dirty="0" smtClean="0"/>
              <a:t>RTE 124 IEC 60456 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MUESTREO (LAVADORA-SECADORA)(</a:t>
            </a:r>
            <a:r>
              <a:rPr lang="es-EC" sz="2800" dirty="0" smtClean="0"/>
              <a:t>RTE 124 IEC 60456 </a:t>
            </a:r>
            <a:r>
              <a:rPr lang="en-US" sz="2800" dirty="0" smtClean="0"/>
              <a:t>)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2600" dirty="0" smtClean="0"/>
              <a:t>Evalúa el colectivo homogéneo, a través de una muestra aleatoria para decidir la aceptación y rechazo, es aceptada la muestra si cumple con:</a:t>
            </a:r>
          </a:p>
          <a:p>
            <a:pPr algn="just"/>
            <a:r>
              <a:rPr lang="es-EC" sz="2600" dirty="0" smtClean="0"/>
              <a:t>El consumo de energía probado (</a:t>
            </a:r>
            <a:r>
              <a:rPr lang="es-EC" sz="2600" dirty="0" err="1" smtClean="0"/>
              <a:t>kWh</a:t>
            </a:r>
            <a:r>
              <a:rPr lang="es-EC" sz="2600" dirty="0" smtClean="0"/>
              <a:t> / ciclo) no podrá exceder de la nominal del consumo de energía en más de un 10%.</a:t>
            </a:r>
          </a:p>
          <a:p>
            <a:pPr algn="just"/>
            <a:r>
              <a:rPr lang="es-EC" sz="2600" dirty="0" smtClean="0"/>
              <a:t>El consumo de agua probado (litros / ciclo)no podrá exceder de la nominal del consumo de agua en más de un 10%.</a:t>
            </a:r>
          </a:p>
          <a:p>
            <a:pPr lvl="0"/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LAVADORA-SECADORA(ETIQUETA)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9674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INFORME DE RESULTADOS</a:t>
            </a:r>
            <a:endParaRPr lang="es-EC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96772"/>
            <a:ext cx="7488832" cy="52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LAVADORA-SECADORA(</a:t>
            </a:r>
            <a:r>
              <a:rPr lang="es-EC" sz="3200" dirty="0" smtClean="0"/>
              <a:t>RTE 124 IEC 60456 </a:t>
            </a:r>
            <a:r>
              <a:rPr lang="en-US" sz="3200" dirty="0" smtClean="0"/>
              <a:t>)</a:t>
            </a:r>
            <a:endParaRPr lang="es-EC" sz="3200" dirty="0"/>
          </a:p>
        </p:txBody>
      </p:sp>
      <p:pic>
        <p:nvPicPr>
          <p:cNvPr id="8" name="7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038600" cy="27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4320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28882"/>
            <a:ext cx="1368152" cy="565678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EQUIPOS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17</a:t>
            </a:fld>
            <a:endParaRPr lang="es-EC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3395"/>
            <a:ext cx="8136904" cy="522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REFRIGERADORA(</a:t>
            </a:r>
            <a:r>
              <a:rPr lang="es-EC" dirty="0" smtClean="0"/>
              <a:t>ETIQUETA RTE 035 INEN  2206 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REFRIGERADORA(</a:t>
            </a:r>
            <a:r>
              <a:rPr lang="es-EC" sz="2000" dirty="0" smtClean="0"/>
              <a:t>ETIQUETA RTE 035 INEN  2206 </a:t>
            </a:r>
            <a:r>
              <a:rPr lang="en-US" sz="2000" dirty="0" smtClean="0"/>
              <a:t>)</a:t>
            </a:r>
            <a:endParaRPr lang="es-EC" sz="20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t="1299"/>
          <a:stretch>
            <a:fillRect/>
          </a:stretch>
        </p:blipFill>
        <p:spPr bwMode="auto">
          <a:xfrm>
            <a:off x="827584" y="836712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EMISIONES DE C02</a:t>
            </a:r>
            <a:endParaRPr lang="es-EC" dirty="0"/>
          </a:p>
        </p:txBody>
      </p:sp>
      <p:pic>
        <p:nvPicPr>
          <p:cNvPr id="4" name="3 Marcador de contenido" descr="http://solargis.info/doc/_pics/freemaps/1000px/ghi/SolarGIS-Solar-map-World-map-e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 DE RESULTADOS</a:t>
            </a:r>
            <a:endParaRPr lang="es-EC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51" y="1268760"/>
            <a:ext cx="7868381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400" b="1" dirty="0" smtClean="0"/>
              <a:t>CONSUMO DE ENERGÍA DE REFERENCIA DE LA REFRIGERADORA</a:t>
            </a:r>
            <a:endParaRPr lang="es-EC" sz="2400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9840"/>
            <a:ext cx="8208912" cy="48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REFRIGERADORA(</a:t>
            </a:r>
            <a:r>
              <a:rPr lang="es-EC" sz="3600" dirty="0" smtClean="0"/>
              <a:t>RTE 035 INEN  2206 </a:t>
            </a:r>
            <a:r>
              <a:rPr lang="en-US" sz="3600" dirty="0" smtClean="0"/>
              <a:t>)</a:t>
            </a:r>
            <a:endParaRPr lang="es-EC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MUESTREO </a:t>
            </a:r>
          </a:p>
          <a:p>
            <a:pPr algn="ctr"/>
            <a:r>
              <a:rPr lang="en-US" dirty="0" smtClean="0"/>
              <a:t>Si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defectuosas</a:t>
            </a:r>
            <a:r>
              <a:rPr lang="en-US" dirty="0" smtClean="0"/>
              <a:t> de la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al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aceptación</a:t>
            </a:r>
            <a:r>
              <a:rPr lang="en-US" dirty="0" smtClean="0"/>
              <a:t> se </a:t>
            </a:r>
            <a:r>
              <a:rPr lang="en-US" dirty="0" err="1" smtClean="0"/>
              <a:t>aceptará</a:t>
            </a:r>
            <a:r>
              <a:rPr lang="en-US" dirty="0" smtClean="0"/>
              <a:t> el </a:t>
            </a:r>
            <a:r>
              <a:rPr lang="en-US" dirty="0" err="1" smtClean="0"/>
              <a:t>lote</a:t>
            </a:r>
            <a:r>
              <a:rPr lang="en-US" dirty="0" smtClean="0"/>
              <a:t> y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o mayor al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aceptación</a:t>
            </a:r>
            <a:r>
              <a:rPr lang="en-US" dirty="0" smtClean="0"/>
              <a:t> se </a:t>
            </a:r>
            <a:r>
              <a:rPr lang="en-US" dirty="0" err="1" smtClean="0"/>
              <a:t>rechazará</a:t>
            </a:r>
            <a:endParaRPr lang="es-EC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07" y="2204864"/>
            <a:ext cx="39136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716016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000" b="1" dirty="0" smtClean="0"/>
              <a:t>EFICIENCIA ENERGÉTICA</a:t>
            </a:r>
            <a:endParaRPr lang="es-EC" sz="2000" b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EQUIPOS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23</a:t>
            </a:fld>
            <a:endParaRPr lang="es-EC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1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COLOCACI</a:t>
            </a:r>
            <a:r>
              <a:rPr lang="en-US" dirty="0" smtClean="0"/>
              <a:t>ÓN DE PAQUETES”M”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r="37893"/>
          <a:stretch>
            <a:fillRect/>
          </a:stretch>
        </p:blipFill>
        <p:spPr bwMode="auto">
          <a:xfrm>
            <a:off x="6300192" y="98072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284984"/>
          <a:ext cx="3008248" cy="1097280"/>
        </p:xfrm>
        <a:graphic>
          <a:graphicData uri="http://schemas.openxmlformats.org/drawingml/2006/table">
            <a:tbl>
              <a:tblPr/>
              <a:tblGrid>
                <a:gridCol w="1504124"/>
                <a:gridCol w="1504124"/>
              </a:tblGrid>
              <a:tr h="25631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Dimensiones, mm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Masa g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25x50x100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50x100x100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50x100x200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67944" y="3861048"/>
          <a:ext cx="3575437" cy="2486005"/>
        </p:xfrm>
        <a:graphic>
          <a:graphicData uri="http://schemas.openxmlformats.org/drawingml/2006/table">
            <a:tbl>
              <a:tblPr/>
              <a:tblGrid>
                <a:gridCol w="1661663"/>
                <a:gridCol w="1913774"/>
              </a:tblGrid>
              <a:tr h="277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Punto de congelación -1° C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Punto de congelación --5° C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230 g de oxietilmetilcelulosa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232 g de oxietilmetilcelulosa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764,2 g de agua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725 g de agua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 g de cloruro de sodio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43 g de cloruro de sodio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0,8 g de 6-cloro-meta-cresol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0,8 g de 6-cloro-meta-cresol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4365104"/>
          <a:ext cx="3384376" cy="2194560"/>
        </p:xfrm>
        <a:graphic>
          <a:graphicData uri="http://schemas.openxmlformats.org/drawingml/2006/table">
            <a:tbl>
              <a:tblPr/>
              <a:tblGrid>
                <a:gridCol w="2556739"/>
                <a:gridCol w="827637"/>
              </a:tblGrid>
              <a:tr h="702078">
                <a:tc>
                  <a:txBody>
                    <a:bodyPr/>
                    <a:lstStyle/>
                    <a:p>
                      <a:pPr marL="342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Volumen del almacenamiento V del compartimiento de enfriamiento , litros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úmero</a:t>
                      </a: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 de paquetes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V&lt;10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10≤V&lt;20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20≤V&lt;30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70≤V&lt;80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V≥20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1052736"/>
          <a:ext cx="5790565" cy="2082227"/>
        </p:xfrm>
        <a:graphic>
          <a:graphicData uri="http://schemas.openxmlformats.org/drawingml/2006/table">
            <a:tbl>
              <a:tblPr/>
              <a:tblGrid>
                <a:gridCol w="864096"/>
                <a:gridCol w="1296144"/>
                <a:gridCol w="648072"/>
                <a:gridCol w="648072"/>
                <a:gridCol w="720080"/>
                <a:gridCol w="1614101"/>
              </a:tblGrid>
              <a:tr h="1152128">
                <a:tc rowSpan="2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Clase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clima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Temperatura del local de ensayo, °C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Temperatura de referencia del compartimiento de baja temperatura, °C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Temperatura de referencia del compartimiento de alimentos frescos, °C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41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+ 25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138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+ 32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(HORNOS MICROONDAS)(</a:t>
            </a:r>
            <a:r>
              <a:rPr lang="es-EC" dirty="0" smtClean="0"/>
              <a:t>RTE 123 IEC 60705 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MUESTREO (HORNOS MICROONDAS)(</a:t>
            </a:r>
            <a:r>
              <a:rPr lang="es-EC" sz="2800" dirty="0" smtClean="0"/>
              <a:t>RTE 123 IEC 60705 </a:t>
            </a:r>
            <a:r>
              <a:rPr lang="en-US" sz="2800" dirty="0" smtClean="0"/>
              <a:t>)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Y en este caso se va a utilizar el esquema 1 a,</a:t>
            </a:r>
          </a:p>
          <a:p>
            <a:pPr algn="just">
              <a:buNone/>
            </a:pPr>
            <a:r>
              <a:rPr lang="es-EC" dirty="0" smtClean="0"/>
              <a:t>Donde solo un </a:t>
            </a:r>
            <a:r>
              <a:rPr lang="en-US" dirty="0" err="1" smtClean="0"/>
              <a:t>ítem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certificado</a:t>
            </a:r>
            <a:r>
              <a:rPr lang="en-US" dirty="0" smtClean="0"/>
              <a:t> los </a:t>
            </a:r>
            <a:r>
              <a:rPr lang="en-US" dirty="0" err="1" smtClean="0"/>
              <a:t>ítems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 no. Es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muestreo</a:t>
            </a:r>
            <a:r>
              <a:rPr lang="en-US" dirty="0" smtClean="0"/>
              <a:t> de </a:t>
            </a:r>
            <a:r>
              <a:rPr lang="en-US" dirty="0" err="1" smtClean="0"/>
              <a:t>lote</a:t>
            </a:r>
            <a:r>
              <a:rPr lang="en-US" dirty="0" smtClean="0"/>
              <a:t> </a:t>
            </a:r>
            <a:r>
              <a:rPr lang="en-US" dirty="0" err="1" smtClean="0"/>
              <a:t>aislado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26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HORNOS MICROONDAS(</a:t>
            </a:r>
            <a:r>
              <a:rPr lang="es-EC" sz="3200" dirty="0"/>
              <a:t>RTE 123 IEC 60705 </a:t>
            </a:r>
            <a:r>
              <a:rPr lang="en-US" sz="3200" dirty="0" smtClean="0"/>
              <a:t>)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9127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 DE RESULTADOS(eficiencia)</a:t>
            </a:r>
            <a:endParaRPr lang="es-EC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58326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28</a:t>
            </a:fld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80928"/>
            <a:ext cx="34198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298" y="5805264"/>
            <a:ext cx="4510702" cy="3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EQUIPOS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29</a:t>
            </a:fld>
            <a:endParaRPr lang="es-EC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40"/>
          <a:stretch>
            <a:fillRect/>
          </a:stretch>
        </p:blipFill>
        <p:spPr bwMode="auto">
          <a:xfrm>
            <a:off x="467544" y="1238855"/>
            <a:ext cx="8280920" cy="511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ZONA RESIDENCIAL</a:t>
            </a:r>
            <a:endParaRPr lang="es-EC" dirty="0"/>
          </a:p>
        </p:txBody>
      </p:sp>
      <p:pic>
        <p:nvPicPr>
          <p:cNvPr id="11" name="3 Marcador de contenido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196752"/>
            <a:ext cx="87129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339752" y="2852936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TV,LAVADORA,SECADORA ,REFRIGERADOR,AIRES ACONDICIONADOS, MICROONDAS</a:t>
            </a:r>
            <a:endParaRPr lang="es-EC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(SECADORAS DE ROPA</a:t>
            </a:r>
            <a:r>
              <a:rPr lang="es-EC" dirty="0" smtClean="0"/>
              <a:t> RTE 111 IEC 61121 )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30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MUESTREO(SECADORAS DE ROPA</a:t>
            </a:r>
            <a:r>
              <a:rPr lang="es-EC" dirty="0" smtClean="0"/>
              <a:t> RTE 111 IEC 61121 )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Utilizar el esquema 1 a,</a:t>
            </a:r>
          </a:p>
          <a:p>
            <a:pPr algn="just">
              <a:buNone/>
            </a:pPr>
            <a:r>
              <a:rPr lang="es-EC" dirty="0" smtClean="0"/>
              <a:t>   Donde solo un </a:t>
            </a:r>
            <a:r>
              <a:rPr lang="en-US" dirty="0" err="1" smtClean="0"/>
              <a:t>ítem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certificado</a:t>
            </a:r>
            <a:r>
              <a:rPr lang="en-US" dirty="0" smtClean="0"/>
              <a:t> los </a:t>
            </a:r>
            <a:r>
              <a:rPr lang="en-US" dirty="0" err="1" smtClean="0"/>
              <a:t>ítems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 no. Es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muestreo</a:t>
            </a:r>
            <a:r>
              <a:rPr lang="en-US" dirty="0" smtClean="0"/>
              <a:t> de </a:t>
            </a:r>
            <a:r>
              <a:rPr lang="en-US" dirty="0" err="1" smtClean="0"/>
              <a:t>lote</a:t>
            </a:r>
            <a:r>
              <a:rPr lang="en-US" dirty="0" smtClean="0"/>
              <a:t> </a:t>
            </a:r>
            <a:r>
              <a:rPr lang="en-US" dirty="0" err="1" smtClean="0"/>
              <a:t>aislado</a:t>
            </a:r>
            <a:r>
              <a:rPr lang="en-US" dirty="0" smtClean="0"/>
              <a:t>, </a:t>
            </a:r>
            <a:r>
              <a:rPr lang="es-EC" dirty="0" smtClean="0"/>
              <a:t>análisis</a:t>
            </a:r>
            <a:r>
              <a:rPr lang="en-US" dirty="0" smtClean="0"/>
              <a:t> de  </a:t>
            </a:r>
            <a:r>
              <a:rPr lang="en-US" dirty="0" err="1" smtClean="0"/>
              <a:t>ítems</a:t>
            </a:r>
            <a:r>
              <a:rPr lang="en-US" dirty="0" smtClean="0"/>
              <a:t> </a:t>
            </a:r>
            <a:r>
              <a:rPr lang="en-US" dirty="0" err="1" smtClean="0"/>
              <a:t>únicos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SECADORA DE ROPA(</a:t>
            </a:r>
            <a:r>
              <a:rPr lang="es-EC" sz="3200" dirty="0"/>
              <a:t>RTE 111 IEC 61121 </a:t>
            </a:r>
            <a:r>
              <a:rPr lang="en-US" sz="3200" dirty="0" smtClean="0"/>
              <a:t>)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32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INFORMES DE RESULTADOS</a:t>
            </a:r>
            <a:endParaRPr lang="es-EC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560839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33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SECADORA DE ROPA(ETIQUETA) Y </a:t>
            </a:r>
            <a:r>
              <a:rPr lang="en-US" sz="3200" dirty="0" err="1" smtClean="0"/>
              <a:t>equipos</a:t>
            </a:r>
            <a:endParaRPr lang="es-EC" sz="3200" dirty="0"/>
          </a:p>
        </p:txBody>
      </p:sp>
      <p:pic>
        <p:nvPicPr>
          <p:cNvPr id="501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48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08720"/>
            <a:ext cx="4057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4181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12975"/>
            <a:ext cx="3384376" cy="10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437112"/>
            <a:ext cx="3981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34</a:t>
            </a:fld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004048" y="4437112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/>
              <a:t>LOS EQUIPOS VAN A SER LOS MISMOS UTILIZAMOS EN EL ENSAYO DE LAVADORA –SECADORA JUNTOS</a:t>
            </a:r>
            <a:endParaRPr lang="es-EC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UFAE-ESPE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AIRES ACONDICIONADOS(</a:t>
            </a:r>
            <a:r>
              <a:rPr lang="es-EC" dirty="0" smtClean="0"/>
              <a:t>RTE 072 NTE 2495 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35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MUESTREO (AIRES ACONDICIONADOS  SIN DUCTOS)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000" dirty="0" smtClean="0"/>
              <a:t>Tiene un lote de 8 acondicionadores se toman  4 muestras y de esas se tomó 1 para  muestrear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De la </a:t>
            </a:r>
            <a:r>
              <a:rPr lang="en-US" sz="2000" dirty="0" err="1" smtClean="0"/>
              <a:t>muestra</a:t>
            </a:r>
            <a:r>
              <a:rPr lang="en-US" sz="2000" dirty="0" smtClean="0"/>
              <a:t> se </a:t>
            </a:r>
            <a:r>
              <a:rPr lang="en-US" sz="2000" dirty="0" err="1" smtClean="0"/>
              <a:t>toma</a:t>
            </a:r>
            <a:r>
              <a:rPr lang="en-US" sz="2000" dirty="0" smtClean="0"/>
              <a:t>  1 </a:t>
            </a:r>
            <a:r>
              <a:rPr lang="en-US" sz="2000" dirty="0" err="1" smtClean="0"/>
              <a:t>acondicionador</a:t>
            </a:r>
            <a:r>
              <a:rPr lang="en-US" sz="2000" dirty="0" smtClean="0"/>
              <a:t> al </a:t>
            </a:r>
            <a:r>
              <a:rPr lang="en-US" sz="2000" dirty="0" err="1" smtClean="0"/>
              <a:t>azar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la EEI </a:t>
            </a:r>
            <a:r>
              <a:rPr lang="en-US" sz="2000" dirty="0" err="1" smtClean="0"/>
              <a:t>es</a:t>
            </a:r>
            <a:r>
              <a:rPr lang="en-US" sz="2000" dirty="0" smtClean="0"/>
              <a:t> &gt;5% de la nominal la </a:t>
            </a:r>
            <a:r>
              <a:rPr lang="en-US" sz="2000" dirty="0" err="1" smtClean="0"/>
              <a:t>muestra</a:t>
            </a:r>
            <a:r>
              <a:rPr lang="en-US" sz="2000" dirty="0" smtClean="0"/>
              <a:t> </a:t>
            </a:r>
            <a:r>
              <a:rPr lang="en-US" sz="2000" dirty="0" err="1" smtClean="0"/>
              <a:t>acepta</a:t>
            </a:r>
            <a:r>
              <a:rPr lang="en-US" sz="2000" dirty="0" smtClean="0"/>
              <a:t> la EEI de </a:t>
            </a:r>
            <a:r>
              <a:rPr lang="en-US" sz="2000" dirty="0" err="1" smtClean="0"/>
              <a:t>fábrica</a:t>
            </a:r>
            <a:r>
              <a:rPr lang="en-US" sz="2000" dirty="0" smtClean="0"/>
              <a:t>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Si </a:t>
            </a:r>
            <a:r>
              <a:rPr lang="en-US" sz="2000" dirty="0" err="1" smtClean="0"/>
              <a:t>realiza</a:t>
            </a:r>
            <a:r>
              <a:rPr lang="en-US" sz="2000" dirty="0" smtClean="0"/>
              <a:t> el </a:t>
            </a:r>
            <a:r>
              <a:rPr lang="en-US" sz="2000" dirty="0" err="1" smtClean="0"/>
              <a:t>muestreo</a:t>
            </a:r>
            <a:r>
              <a:rPr lang="en-US" sz="2000" dirty="0" smtClean="0"/>
              <a:t> de los 3 </a:t>
            </a:r>
            <a:r>
              <a:rPr lang="en-US" sz="2000" dirty="0" err="1" smtClean="0"/>
              <a:t>siguientes</a:t>
            </a:r>
            <a:r>
              <a:rPr lang="en-US" sz="2000" dirty="0" smtClean="0"/>
              <a:t> y </a:t>
            </a:r>
            <a:r>
              <a:rPr lang="en-US" sz="2000" dirty="0" err="1" smtClean="0"/>
              <a:t>sacar</a:t>
            </a:r>
            <a:r>
              <a:rPr lang="en-US" sz="2000" dirty="0" smtClean="0"/>
              <a:t> el </a:t>
            </a:r>
            <a:r>
              <a:rPr lang="en-US" sz="2000" dirty="0" err="1" smtClean="0"/>
              <a:t>promedio</a:t>
            </a:r>
            <a:r>
              <a:rPr lang="en-US" sz="2000" dirty="0" smtClean="0"/>
              <a:t> de EEI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promedio</a:t>
            </a:r>
            <a:r>
              <a:rPr lang="en-US" sz="2000" dirty="0" smtClean="0"/>
              <a:t> &lt; o = al 10% del nominal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aceptado</a:t>
            </a:r>
            <a:r>
              <a:rPr lang="en-US" sz="2000" dirty="0" smtClean="0"/>
              <a:t> ;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 &gt; o = al 10% del nominal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rechazada</a:t>
            </a:r>
            <a:endParaRPr lang="en-US" sz="2000" dirty="0" smtClean="0"/>
          </a:p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36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AIRES ACONDICIONADOS(</a:t>
            </a:r>
            <a:r>
              <a:rPr lang="es-EC" sz="3200" dirty="0"/>
              <a:t>RTE 072 NTE 2495 </a:t>
            </a:r>
            <a:r>
              <a:rPr lang="en-US" sz="3200" dirty="0" smtClean="0"/>
              <a:t>)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90465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37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INFORME DE RESULTADOS</a:t>
            </a:r>
            <a:endParaRPr lang="es-EC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097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097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8097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8097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283968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promedio</a:t>
            </a:r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38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AIRES ACONDICIONADOS(</a:t>
            </a:r>
            <a:r>
              <a:rPr lang="es-EC" sz="3200" dirty="0" smtClean="0"/>
              <a:t>MUESTREO Y calorímetro)</a:t>
            </a:r>
            <a:endParaRPr lang="es-EC" sz="3200" dirty="0"/>
          </a:p>
        </p:txBody>
      </p:sp>
      <p:pic>
        <p:nvPicPr>
          <p:cNvPr id="12" name="8 Marcador de contenid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39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ISO/INEN 17025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AIRES ACONDICIONADOS SIN DUCTOS(EFICIENCIA)</a:t>
            </a:r>
            <a:endParaRPr lang="es-EC" sz="28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3456384" cy="202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83568" y="2924944"/>
          <a:ext cx="3204210" cy="2194560"/>
        </p:xfrm>
        <a:graphic>
          <a:graphicData uri="http://schemas.openxmlformats.org/drawingml/2006/table">
            <a:tbl>
              <a:tblPr/>
              <a:tblGrid>
                <a:gridCol w="1605280"/>
                <a:gridCol w="1598930"/>
              </a:tblGrid>
              <a:tr h="24955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Magnitud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 gridSpan="2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Temperatura del lado interno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Bulbo seco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27°C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Bulbo humedo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19°C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 gridSpan="2"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Temperatura del lado externo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06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Bulbo seco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35°C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Tensión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115 V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60 Hz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5 Imagen" descr="http://s3.amazonaws.com/magoo/ABAAAATfUAJ-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80928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85184"/>
            <a:ext cx="324036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40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EQUIPOS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41</a:t>
            </a:fld>
            <a:endParaRPr lang="es-EC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40640"/>
            <a:ext cx="8280920" cy="524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LAVADORA(</a:t>
            </a:r>
            <a:r>
              <a:rPr lang="es-EC" dirty="0" smtClean="0"/>
              <a:t>RTE 077 INEN 2659 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42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MUESTREO (LAVADORA) Y EQUIPOS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algn="just"/>
            <a:r>
              <a:rPr lang="es-EC" sz="1800" dirty="0" smtClean="0"/>
              <a:t>Selección de la muestra. Se determina un lote de 9 lavadoras de ropa como mínimo por referencia de donde se toma una muestra de 5 lavadoras de ropa al azar.</a:t>
            </a:r>
          </a:p>
          <a:p>
            <a:endParaRPr lang="en-US" sz="1800" dirty="0" smtClean="0"/>
          </a:p>
          <a:p>
            <a:pPr algn="just"/>
            <a:r>
              <a:rPr lang="en-US" sz="1800" dirty="0" smtClean="0"/>
              <a:t>De la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se </a:t>
            </a:r>
            <a:r>
              <a:rPr lang="en-US" sz="1800" dirty="0" err="1" smtClean="0"/>
              <a:t>toma</a:t>
            </a:r>
            <a:r>
              <a:rPr lang="en-US" sz="1800" dirty="0" smtClean="0"/>
              <a:t>  1 </a:t>
            </a:r>
            <a:r>
              <a:rPr lang="en-US" sz="1800" dirty="0" err="1" smtClean="0"/>
              <a:t>acondicionador</a:t>
            </a:r>
            <a:r>
              <a:rPr lang="en-US" sz="1800" dirty="0" smtClean="0"/>
              <a:t> al </a:t>
            </a:r>
            <a:r>
              <a:rPr lang="en-US" sz="1800" dirty="0" err="1" smtClean="0"/>
              <a:t>azar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la EEI </a:t>
            </a:r>
            <a:r>
              <a:rPr lang="en-US" sz="1800" dirty="0" err="1" smtClean="0"/>
              <a:t>es</a:t>
            </a:r>
            <a:r>
              <a:rPr lang="en-US" sz="1800" dirty="0" smtClean="0"/>
              <a:t> &gt;5% de la nominal la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</a:t>
            </a:r>
            <a:r>
              <a:rPr lang="en-US" sz="1800" dirty="0" err="1" smtClean="0"/>
              <a:t>acepta</a:t>
            </a:r>
            <a:r>
              <a:rPr lang="en-US" sz="1800" dirty="0" smtClean="0"/>
              <a:t> la EEI de </a:t>
            </a:r>
            <a:r>
              <a:rPr lang="en-US" sz="1800" dirty="0" err="1" smtClean="0"/>
              <a:t>fábrica</a:t>
            </a:r>
            <a:r>
              <a:rPr lang="en-US" sz="1800" dirty="0" smtClean="0"/>
              <a:t>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Si </a:t>
            </a:r>
            <a:r>
              <a:rPr lang="en-US" sz="1800" dirty="0" err="1" smtClean="0"/>
              <a:t>realiza</a:t>
            </a:r>
            <a:r>
              <a:rPr lang="en-US" sz="1800" dirty="0" smtClean="0"/>
              <a:t> el </a:t>
            </a:r>
            <a:r>
              <a:rPr lang="en-US" sz="1800" dirty="0" err="1" smtClean="0"/>
              <a:t>muestreo</a:t>
            </a:r>
            <a:r>
              <a:rPr lang="en-US" sz="1800" dirty="0" smtClean="0"/>
              <a:t> de los 4 </a:t>
            </a:r>
            <a:r>
              <a:rPr lang="en-US" sz="1800" dirty="0" err="1" smtClean="0"/>
              <a:t>siguientes</a:t>
            </a:r>
            <a:r>
              <a:rPr lang="en-US" sz="1800" dirty="0" smtClean="0"/>
              <a:t> y </a:t>
            </a:r>
            <a:r>
              <a:rPr lang="en-US" sz="1800" dirty="0" err="1" smtClean="0"/>
              <a:t>sacar</a:t>
            </a:r>
            <a:r>
              <a:rPr lang="en-US" sz="1800" dirty="0" smtClean="0"/>
              <a:t> el </a:t>
            </a:r>
            <a:r>
              <a:rPr lang="en-US" sz="1800" dirty="0" err="1" smtClean="0"/>
              <a:t>promedio</a:t>
            </a:r>
            <a:r>
              <a:rPr lang="en-US" sz="1800" dirty="0" smtClean="0"/>
              <a:t> de EEI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promedio</a:t>
            </a:r>
            <a:r>
              <a:rPr lang="en-US" sz="1800" dirty="0" smtClean="0"/>
              <a:t> &lt; o = al 10% del nominal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aceptado</a:t>
            </a:r>
            <a:r>
              <a:rPr lang="en-US" sz="1800" dirty="0" smtClean="0"/>
              <a:t> ;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 &gt; o = al 10% del nominal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rechazada</a:t>
            </a:r>
            <a:endParaRPr lang="en-US" sz="1800" dirty="0" smtClean="0"/>
          </a:p>
          <a:p>
            <a:r>
              <a:rPr lang="es-EC" sz="2400" b="1" i="1" dirty="0" smtClean="0"/>
              <a:t>LOS EQUIPOS VAN A SER LOS MISMOS UTILIZAMOS EN EL ENSAYO DE LAVADORA –SECADORA JUNTOS  CON LA INSERCI</a:t>
            </a:r>
            <a:r>
              <a:rPr lang="en-US" sz="2400" b="1" i="1" dirty="0" smtClean="0"/>
              <a:t>ÓN DE EL MANÓMETRO, MEDIDOR DE AGUA , Y HIDRONEUMÁTICO</a:t>
            </a:r>
            <a:endParaRPr lang="es-EC" sz="2400" b="1" i="1" dirty="0" smtClean="0"/>
          </a:p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43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LAVADORA(</a:t>
            </a:r>
            <a:r>
              <a:rPr lang="es-EC" dirty="0"/>
              <a:t>RTE 077 INEN 2659 </a:t>
            </a:r>
            <a:r>
              <a:rPr lang="en-US" dirty="0" smtClean="0"/>
              <a:t>)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15218"/>
            <a:ext cx="7344816" cy="541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44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INFORME DE RESULTADO</a:t>
            </a:r>
            <a:endParaRPr lang="es-EC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052736"/>
            <a:ext cx="7056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45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INFRAESTRUCTURA FÍSICA Y EQUIPAMIENTO</a:t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4056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C" sz="8000" dirty="0" smtClean="0">
                <a:latin typeface="Calibri" pitchFamily="34" charset="0"/>
              </a:rPr>
              <a:t>Componentes y sistemas que se integran para poder brindar ciertos servicios como:</a:t>
            </a:r>
          </a:p>
          <a:p>
            <a:pPr algn="just"/>
            <a:r>
              <a:rPr lang="es-EC" sz="8000" dirty="0" smtClean="0">
                <a:latin typeface="Calibri" pitchFamily="34" charset="0"/>
              </a:rPr>
              <a:t>Distancia que deba recorrer el personal a llevar a cabo las distintas fases de los procesos debe ser mínima</a:t>
            </a:r>
          </a:p>
          <a:p>
            <a:pPr algn="just"/>
            <a:r>
              <a:rPr lang="es-EC" sz="8000" dirty="0" smtClean="0">
                <a:latin typeface="Calibri" pitchFamily="34" charset="0"/>
              </a:rPr>
              <a:t>El área de trabajo  debe diseñarse de acuerdo volumen de trabajo, cantidad del personal que va a realizar la evaluación, instrumentación a utilizar y el lugar de almacenamiento de muestras</a:t>
            </a:r>
          </a:p>
          <a:p>
            <a:pPr algn="just"/>
            <a:r>
              <a:rPr lang="es-EC" sz="8000" dirty="0" smtClean="0">
                <a:latin typeface="Calibri" pitchFamily="34" charset="0"/>
              </a:rPr>
              <a:t>Ventilación</a:t>
            </a:r>
          </a:p>
          <a:p>
            <a:pPr algn="just"/>
            <a:r>
              <a:rPr lang="es-EC" sz="8000" dirty="0" smtClean="0">
                <a:latin typeface="Calibri" pitchFamily="34" charset="0"/>
              </a:rPr>
              <a:t>Las instalaciones se van a esquematizar de acuerdo  a las solicitudes de ensayo</a:t>
            </a:r>
          </a:p>
          <a:p>
            <a:pPr algn="just"/>
            <a:r>
              <a:rPr lang="es-EC" sz="8000" dirty="0" smtClean="0">
                <a:latin typeface="Calibri" pitchFamily="34" charset="0"/>
              </a:rPr>
              <a:t>  Con 10 </a:t>
            </a:r>
            <a:r>
              <a:rPr lang="es-EC" sz="8000" dirty="0" err="1" smtClean="0">
                <a:latin typeface="Calibri" pitchFamily="34" charset="0"/>
              </a:rPr>
              <a:t>mt</a:t>
            </a:r>
            <a:r>
              <a:rPr lang="es-EC" sz="8000" dirty="0" smtClean="0">
                <a:latin typeface="Calibri" pitchFamily="34" charset="0"/>
              </a:rPr>
              <a:t> de ancho y 15 </a:t>
            </a:r>
            <a:r>
              <a:rPr lang="es-EC" sz="8000" dirty="0" err="1" smtClean="0">
                <a:latin typeface="Calibri" pitchFamily="34" charset="0"/>
              </a:rPr>
              <a:t>mt</a:t>
            </a:r>
            <a:r>
              <a:rPr lang="es-EC" sz="8000" dirty="0" smtClean="0">
                <a:latin typeface="Calibri" pitchFamily="34" charset="0"/>
              </a:rPr>
              <a:t> de  largo y 4 metros de alto</a:t>
            </a:r>
          </a:p>
          <a:p>
            <a:pPr algn="just"/>
            <a:endParaRPr lang="es-EC" sz="8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n-US" sz="8000" dirty="0" err="1" smtClean="0">
                <a:latin typeface="Calibri" pitchFamily="34" charset="0"/>
              </a:rPr>
              <a:t>Donde</a:t>
            </a:r>
            <a:r>
              <a:rPr lang="en-US" sz="8000" dirty="0" smtClean="0">
                <a:latin typeface="Calibri" pitchFamily="34" charset="0"/>
              </a:rPr>
              <a:t>:</a:t>
            </a:r>
            <a:endParaRPr lang="es-EC" sz="8000" dirty="0" smtClean="0">
              <a:latin typeface="Calibri" pitchFamily="34" charset="0"/>
            </a:endParaRPr>
          </a:p>
          <a:p>
            <a:pPr lvl="0"/>
            <a:r>
              <a:rPr lang="en-US" sz="8000" dirty="0" smtClean="0">
                <a:latin typeface="Calibri" pitchFamily="34" charset="0"/>
              </a:rPr>
              <a:t>A= </a:t>
            </a:r>
            <a:r>
              <a:rPr lang="en-US" sz="8000" dirty="0" err="1" smtClean="0">
                <a:latin typeface="Calibri" pitchFamily="34" charset="0"/>
              </a:rPr>
              <a:t>Analizador</a:t>
            </a:r>
            <a:r>
              <a:rPr lang="en-US" sz="8000" dirty="0" smtClean="0">
                <a:latin typeface="Calibri" pitchFamily="34" charset="0"/>
              </a:rPr>
              <a:t> de </a:t>
            </a:r>
            <a:r>
              <a:rPr lang="en-US" sz="8000" dirty="0" err="1" smtClean="0">
                <a:latin typeface="Calibri" pitchFamily="34" charset="0"/>
              </a:rPr>
              <a:t>potencia</a:t>
            </a:r>
            <a:r>
              <a:rPr lang="en-US" sz="8000" dirty="0" smtClean="0">
                <a:latin typeface="Calibri" pitchFamily="34" charset="0"/>
              </a:rPr>
              <a:t> ; B = </a:t>
            </a:r>
            <a:r>
              <a:rPr lang="en-US" sz="8000" dirty="0" err="1" smtClean="0">
                <a:latin typeface="Calibri" pitchFamily="34" charset="0"/>
              </a:rPr>
              <a:t>Báscula</a:t>
            </a:r>
            <a:r>
              <a:rPr lang="en-US" sz="8000" dirty="0" smtClean="0">
                <a:latin typeface="Calibri" pitchFamily="34" charset="0"/>
              </a:rPr>
              <a:t> y </a:t>
            </a:r>
            <a:r>
              <a:rPr lang="en-US" sz="8000" dirty="0" err="1" smtClean="0">
                <a:latin typeface="Calibri" pitchFamily="34" charset="0"/>
              </a:rPr>
              <a:t>balanza</a:t>
            </a:r>
            <a:r>
              <a:rPr lang="en-US" sz="8000" dirty="0" smtClean="0">
                <a:latin typeface="Calibri" pitchFamily="34" charset="0"/>
              </a:rPr>
              <a:t>; C = Aires </a:t>
            </a:r>
            <a:r>
              <a:rPr lang="en-US" sz="8000" dirty="0" err="1" smtClean="0">
                <a:latin typeface="Calibri" pitchFamily="34" charset="0"/>
              </a:rPr>
              <a:t>acondicionados</a:t>
            </a:r>
            <a:r>
              <a:rPr lang="en-US" sz="8000" dirty="0" smtClean="0">
                <a:latin typeface="Calibri" pitchFamily="34" charset="0"/>
              </a:rPr>
              <a:t>; </a:t>
            </a:r>
            <a:endParaRPr lang="es-EC" sz="8000" dirty="0" smtClean="0">
              <a:latin typeface="Calibri" pitchFamily="34" charset="0"/>
            </a:endParaRPr>
          </a:p>
          <a:p>
            <a:pPr lvl="0"/>
            <a:r>
              <a:rPr lang="en-US" sz="8000" dirty="0" smtClean="0">
                <a:latin typeface="Calibri" pitchFamily="34" charset="0"/>
              </a:rPr>
              <a:t>G=</a:t>
            </a:r>
            <a:r>
              <a:rPr lang="en-US" sz="8000" dirty="0" err="1" smtClean="0">
                <a:latin typeface="Calibri" pitchFamily="34" charset="0"/>
              </a:rPr>
              <a:t>Regulador</a:t>
            </a:r>
            <a:r>
              <a:rPr lang="en-US" sz="8000" dirty="0" smtClean="0">
                <a:latin typeface="Calibri" pitchFamily="34" charset="0"/>
              </a:rPr>
              <a:t> de </a:t>
            </a:r>
            <a:r>
              <a:rPr lang="en-US" sz="8000" dirty="0" err="1" smtClean="0">
                <a:latin typeface="Calibri" pitchFamily="34" charset="0"/>
              </a:rPr>
              <a:t>voltaje</a:t>
            </a:r>
            <a:r>
              <a:rPr lang="en-US" sz="8000" dirty="0" smtClean="0">
                <a:latin typeface="Calibri" pitchFamily="34" charset="0"/>
              </a:rPr>
              <a:t> L= </a:t>
            </a:r>
            <a:r>
              <a:rPr lang="en-US" sz="8000" dirty="0" err="1" smtClean="0">
                <a:latin typeface="Calibri" pitchFamily="34" charset="0"/>
              </a:rPr>
              <a:t>Lavadora</a:t>
            </a:r>
            <a:r>
              <a:rPr lang="en-US" sz="8000" dirty="0" smtClean="0">
                <a:latin typeface="Calibri" pitchFamily="34" charset="0"/>
              </a:rPr>
              <a:t> ;S =</a:t>
            </a:r>
            <a:r>
              <a:rPr lang="en-US" sz="8000" dirty="0" err="1" smtClean="0">
                <a:latin typeface="Calibri" pitchFamily="34" charset="0"/>
              </a:rPr>
              <a:t>Secadora</a:t>
            </a:r>
            <a:r>
              <a:rPr lang="en-US" sz="8000" dirty="0" smtClean="0">
                <a:latin typeface="Calibri" pitchFamily="34" charset="0"/>
              </a:rPr>
              <a:t> ;M= </a:t>
            </a:r>
            <a:r>
              <a:rPr lang="en-US" sz="8000" dirty="0" err="1" smtClean="0">
                <a:latin typeface="Calibri" pitchFamily="34" charset="0"/>
              </a:rPr>
              <a:t>Microondas</a:t>
            </a:r>
            <a:r>
              <a:rPr lang="en-US" sz="8000" dirty="0" smtClean="0">
                <a:latin typeface="Calibri" pitchFamily="34" charset="0"/>
              </a:rPr>
              <a:t> ;T= </a:t>
            </a:r>
            <a:r>
              <a:rPr lang="en-US" sz="8000" dirty="0" err="1" smtClean="0">
                <a:latin typeface="Calibri" pitchFamily="34" charset="0"/>
              </a:rPr>
              <a:t>Televisión</a:t>
            </a:r>
            <a:endParaRPr lang="en-US" sz="8000" dirty="0" smtClean="0">
              <a:latin typeface="Calibri" pitchFamily="34" charset="0"/>
            </a:endParaRPr>
          </a:p>
          <a:p>
            <a:pPr lvl="0"/>
            <a:r>
              <a:rPr lang="es-EC" sz="8000" dirty="0" smtClean="0">
                <a:latin typeface="Calibri" pitchFamily="34" charset="0"/>
              </a:rPr>
              <a:t>Estantes , Escritorios , Extintor, Bodega ,Mesas Sillas  ; </a:t>
            </a:r>
            <a:r>
              <a:rPr lang="en-US" sz="8000" dirty="0" smtClean="0">
                <a:latin typeface="Calibri" pitchFamily="34" charset="0"/>
              </a:rPr>
              <a:t>CA= </a:t>
            </a:r>
            <a:r>
              <a:rPr lang="en-US" sz="8000" dirty="0" err="1" smtClean="0">
                <a:latin typeface="Calibri" pitchFamily="34" charset="0"/>
              </a:rPr>
              <a:t>Termómetro</a:t>
            </a:r>
            <a:r>
              <a:rPr lang="en-US" sz="8000" dirty="0" smtClean="0">
                <a:latin typeface="Calibri" pitchFamily="34" charset="0"/>
              </a:rPr>
              <a:t> </a:t>
            </a:r>
            <a:r>
              <a:rPr lang="en-US" sz="8000" dirty="0" err="1" smtClean="0">
                <a:latin typeface="Calibri" pitchFamily="34" charset="0"/>
              </a:rPr>
              <a:t>para</a:t>
            </a:r>
            <a:r>
              <a:rPr lang="en-US" sz="8000" dirty="0" smtClean="0">
                <a:latin typeface="Calibri" pitchFamily="34" charset="0"/>
              </a:rPr>
              <a:t> </a:t>
            </a:r>
            <a:r>
              <a:rPr lang="en-US" sz="8000" dirty="0" err="1" smtClean="0">
                <a:latin typeface="Calibri" pitchFamily="34" charset="0"/>
              </a:rPr>
              <a:t>condiciones</a:t>
            </a:r>
            <a:r>
              <a:rPr lang="en-US" sz="8000" dirty="0" smtClean="0">
                <a:latin typeface="Calibri" pitchFamily="34" charset="0"/>
              </a:rPr>
              <a:t> </a:t>
            </a:r>
            <a:r>
              <a:rPr lang="en-US" sz="8000" dirty="0" err="1" smtClean="0">
                <a:latin typeface="Calibri" pitchFamily="34" charset="0"/>
              </a:rPr>
              <a:t>Ambientales</a:t>
            </a:r>
            <a:r>
              <a:rPr lang="en-US" sz="8000" dirty="0" smtClean="0">
                <a:latin typeface="Calibri" pitchFamily="34" charset="0"/>
              </a:rPr>
              <a:t> ;O= </a:t>
            </a:r>
            <a:r>
              <a:rPr lang="en-US" sz="8000" dirty="0" err="1" smtClean="0">
                <a:latin typeface="Calibri" pitchFamily="34" charset="0"/>
              </a:rPr>
              <a:t>Osciloscopio</a:t>
            </a:r>
            <a:endParaRPr lang="es-EC" sz="8000" dirty="0" smtClean="0">
              <a:latin typeface="Calibri" pitchFamily="34" charset="0"/>
            </a:endParaRPr>
          </a:p>
          <a:p>
            <a:pPr lvl="0"/>
            <a:endParaRPr lang="es-EC" sz="2000" dirty="0" smtClean="0"/>
          </a:p>
          <a:p>
            <a:pPr algn="just">
              <a:buNone/>
            </a:pPr>
            <a:r>
              <a:rPr lang="es-EC" sz="2000" dirty="0" smtClean="0"/>
              <a:t> </a:t>
            </a:r>
            <a:r>
              <a:rPr lang="es-EC" sz="2800" dirty="0" smtClean="0"/>
              <a:t/>
            </a:r>
            <a:br>
              <a:rPr lang="es-EC" sz="2800" dirty="0" smtClean="0"/>
            </a:br>
            <a:endParaRPr lang="es-EC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46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INFRAESTRUCTURA FÍSICA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28091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47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EQUIPAMIENTO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/>
              <a:t>Los Criterios de selección del equipamiento van a regirse a necesidades del personal como: fácil adquisición, manipulación y mantenimiento, efectividad del cálculo, rapidez de medición, y un costo económico cómodo como se </a:t>
            </a:r>
            <a:r>
              <a:rPr lang="es-EC" sz="2800" dirty="0" err="1" smtClean="0"/>
              <a:t>vió</a:t>
            </a:r>
            <a:r>
              <a:rPr lang="es-EC" sz="2800" dirty="0" smtClean="0"/>
              <a:t> en cada ensayo</a:t>
            </a:r>
          </a:p>
          <a:p>
            <a:pPr algn="just"/>
            <a:endParaRPr lang="es-EC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48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ASPECTO ECONÓMICO</a:t>
            </a:r>
            <a:br>
              <a:rPr lang="es-EC" b="1" dirty="0" smtClean="0"/>
            </a:br>
            <a:endParaRPr lang="es-EC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59"/>
            <a:ext cx="4627833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5" y="3573016"/>
          <a:ext cx="5400601" cy="237626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66941"/>
                <a:gridCol w="1218318"/>
                <a:gridCol w="1715342"/>
              </a:tblGrid>
              <a:tr h="79208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s-EC" sz="1200" dirty="0"/>
                        <a:t>Compra de Normas por artefacto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s-EC" sz="1200"/>
                        <a:t>TOTAL1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 dirty="0"/>
                        <a:t>$ 10000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s-EC" sz="1200"/>
                        <a:t>Mobiliaria y equipos de la sala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/>
                        <a:t>TOTAL 2: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 dirty="0"/>
                        <a:t>$ 4200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/>
                        <a:t>Equipos de ensayo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 dirty="0"/>
                        <a:t>TOTAL 3: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/>
                        <a:t>$ 81.056,00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/>
                        <a:t>Cálculo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 dirty="0"/>
                        <a:t>TOTAL: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1200" dirty="0"/>
                        <a:t>$ 95.256,00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9052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039544" y="299695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Requerimiento</a:t>
            </a:r>
            <a:r>
              <a:rPr lang="en-US" dirty="0" smtClean="0"/>
              <a:t>  </a:t>
            </a:r>
            <a:r>
              <a:rPr lang="en-US" dirty="0" err="1" smtClean="0"/>
              <a:t>económico</a:t>
            </a:r>
            <a:r>
              <a:rPr lang="en-US" dirty="0" smtClean="0"/>
              <a:t> ha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ensayo</a:t>
            </a:r>
            <a:r>
              <a:rPr lang="en-US" dirty="0" smtClean="0"/>
              <a:t> y </a:t>
            </a:r>
            <a:r>
              <a:rPr lang="en-US" dirty="0" err="1" smtClean="0"/>
              <a:t>certificado</a:t>
            </a:r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49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MUESTREO NTE 2895-1</a:t>
            </a:r>
            <a:endParaRPr lang="es-EC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38" y="1836236"/>
            <a:ext cx="7910810" cy="33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PROCESOS DE PRUEBAS TÉCNICAS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REQUERIMIENTOS FUNCIONALES</a:t>
            </a:r>
          </a:p>
          <a:p>
            <a:r>
              <a:rPr lang="es-EC" dirty="0" smtClean="0">
                <a:hlinkClick r:id="rId3" action="ppaction://hlinkfile"/>
              </a:rPr>
              <a:t>ENSAYO DE EFICIENCIA ENERGÉTICA PARA TELEVISORES23.png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50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dirty="0" smtClean="0"/>
              <a:t>Condiciones de medición en modo espera/apagado IEC62301(</a:t>
            </a:r>
            <a:r>
              <a:rPr lang="en-US" sz="2800" dirty="0" smtClean="0"/>
              <a:t>TIPO DE PRODUCTO)</a:t>
            </a:r>
            <a:endParaRPr lang="es-EC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2879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UFAE-EEI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(TELEVISOR (RTE 117 ; IEC 62807)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TELEVISOR(ETIQUETA)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3367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TELEVISOR(</a:t>
            </a:r>
            <a:r>
              <a:rPr lang="en-US" dirty="0" err="1" smtClean="0"/>
              <a:t>Informe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)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863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249-F85F-4894-A44D-7282D4BD752C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926</TotalTime>
  <Words>1390</Words>
  <Application>Microsoft Office PowerPoint</Application>
  <PresentationFormat>Presentación en pantalla (4:3)</PresentationFormat>
  <Paragraphs>252</Paragraphs>
  <Slides>50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Viajes</vt:lpstr>
      <vt:lpstr>   UNIVERSIDAD DE LAS FUERZAS ARMADAS-ESPE</vt:lpstr>
      <vt:lpstr>EMISIONES DE C02</vt:lpstr>
      <vt:lpstr>ZONA RESIDENCIAL</vt:lpstr>
      <vt:lpstr>ISO/INEN 17025</vt:lpstr>
      <vt:lpstr>MUESTREO NTE 2895-1</vt:lpstr>
      <vt:lpstr>Condiciones de medición en modo espera/apagado IEC62301(TIPO DE PRODUCTO)</vt:lpstr>
      <vt:lpstr>(TELEVISOR (RTE 117 ; IEC 62807)</vt:lpstr>
      <vt:lpstr>TELEVISOR(ETIQUETA)</vt:lpstr>
      <vt:lpstr>TELEVISOR(Informe de Resultados)</vt:lpstr>
      <vt:lpstr>TELEVISOR (RTE 117 ; IEC 62807)</vt:lpstr>
      <vt:lpstr>TELEVISOR/ EQUIPOS</vt:lpstr>
      <vt:lpstr>(LAVADORA-SECADORA)(RTE 124 IEC 60456 )</vt:lpstr>
      <vt:lpstr>MUESTREO (LAVADORA-SECADORA)(RTE 124 IEC 60456 )</vt:lpstr>
      <vt:lpstr>LAVADORA-SECADORA(ETIQUETA)</vt:lpstr>
      <vt:lpstr>INFORME DE RESULTADOS</vt:lpstr>
      <vt:lpstr>LAVADORA-SECADORA(RTE 124 IEC 60456 )</vt:lpstr>
      <vt:lpstr>EQUIPOS</vt:lpstr>
      <vt:lpstr>REFRIGERADORA(ETIQUETA RTE 035 INEN  2206 )</vt:lpstr>
      <vt:lpstr>REFRIGERADORA(ETIQUETA RTE 035 INEN  2206 )</vt:lpstr>
      <vt:lpstr>INFORME DE RESULTADOS</vt:lpstr>
      <vt:lpstr>CONSUMO DE ENERGÍA DE REFERENCIA DE LA REFRIGERADORA</vt:lpstr>
      <vt:lpstr>REFRIGERADORA(RTE 035 INEN  2206 )</vt:lpstr>
      <vt:lpstr>EQUIPOS</vt:lpstr>
      <vt:lpstr>COLOCACIÓN DE PAQUETES”M”</vt:lpstr>
      <vt:lpstr>(HORNOS MICROONDAS)(RTE 123 IEC 60705 )</vt:lpstr>
      <vt:lpstr>MUESTREO (HORNOS MICROONDAS)(RTE 123 IEC 60705 )</vt:lpstr>
      <vt:lpstr>HORNOS MICROONDAS(RTE 123 IEC 60705 )</vt:lpstr>
      <vt:lpstr>INFORME DE RESULTADOS(eficiencia)</vt:lpstr>
      <vt:lpstr>EQUIPOS</vt:lpstr>
      <vt:lpstr>(SECADORAS DE ROPA RTE 111 IEC 61121 )</vt:lpstr>
      <vt:lpstr>MUESTREO(SECADORAS DE ROPA RTE 111 IEC 61121 )</vt:lpstr>
      <vt:lpstr>SECADORA DE ROPA(RTE 111 IEC 61121 )</vt:lpstr>
      <vt:lpstr>INFORMES DE RESULTADOS</vt:lpstr>
      <vt:lpstr>SECADORA DE ROPA(ETIQUETA) Y equipos</vt:lpstr>
      <vt:lpstr>AIRES ACONDICIONADOS(RTE 072 NTE 2495 )</vt:lpstr>
      <vt:lpstr>MUESTREO (AIRES ACONDICIONADOS  SIN DUCTOS)</vt:lpstr>
      <vt:lpstr>AIRES ACONDICIONADOS(RTE 072 NTE 2495 )</vt:lpstr>
      <vt:lpstr>INFORME DE RESULTADOS</vt:lpstr>
      <vt:lpstr>AIRES ACONDICIONADOS(MUESTREO Y calorímetro)</vt:lpstr>
      <vt:lpstr>AIRES ACONDICIONADOS SIN DUCTOS(EFICIENCIA)</vt:lpstr>
      <vt:lpstr>EQUIPOS</vt:lpstr>
      <vt:lpstr>LAVADORA(RTE 077 INEN 2659 )</vt:lpstr>
      <vt:lpstr>MUESTREO (LAVADORA) Y EQUIPOS</vt:lpstr>
      <vt:lpstr>LAVADORA(RTE 077 INEN 2659 )</vt:lpstr>
      <vt:lpstr>INFORME DE RESULTADO</vt:lpstr>
      <vt:lpstr>INFRAESTRUCTURA FÍSICA Y EQUIPAMIENTO </vt:lpstr>
      <vt:lpstr>INFRAESTRUCTURA FÍSICA</vt:lpstr>
      <vt:lpstr>EQUIPAMIENTO</vt:lpstr>
      <vt:lpstr>ASPECTO ECONÓMICO </vt:lpstr>
      <vt:lpstr>PROCESOS DE PRUEBAS TÉCNICAS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ARMADAS-ESPE</dc:title>
  <dc:creator>DIANA</dc:creator>
  <cp:lastModifiedBy>DIANA</cp:lastModifiedBy>
  <cp:revision>117</cp:revision>
  <dcterms:created xsi:type="dcterms:W3CDTF">2015-11-06T04:01:36Z</dcterms:created>
  <dcterms:modified xsi:type="dcterms:W3CDTF">2015-11-13T14:21:07Z</dcterms:modified>
</cp:coreProperties>
</file>