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57" r:id="rId3"/>
    <p:sldId id="258" r:id="rId4"/>
    <p:sldId id="259" r:id="rId5"/>
    <p:sldId id="260" r:id="rId6"/>
    <p:sldId id="261" r:id="rId7"/>
    <p:sldId id="267"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99"/>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312" autoAdjust="0"/>
  </p:normalViewPr>
  <p:slideViewPr>
    <p:cSldViewPr>
      <p:cViewPr varScale="1">
        <p:scale>
          <a:sx n="71" d="100"/>
          <a:sy n="71" d="100"/>
        </p:scale>
        <p:origin x="-135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2E8D8-75A8-4385-84B0-78FCCF5549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33B61D81-0E77-4AF4-9DE2-EFC3CB752742}">
      <dgm:prSet phldrT="[Texto]" custT="1"/>
      <dgm:spPr>
        <a:solidFill>
          <a:srgbClr val="99FFCC"/>
        </a:solidFill>
      </dgm:spPr>
      <dgm:t>
        <a:bodyPr/>
        <a:lstStyle/>
        <a:p>
          <a:r>
            <a:rPr lang="es-EC" sz="2400" dirty="0" smtClean="0">
              <a:solidFill>
                <a:schemeClr val="tx1"/>
              </a:solidFill>
            </a:rPr>
            <a:t>Objetivo General</a:t>
          </a:r>
          <a:endParaRPr lang="es-ES" sz="2400" dirty="0">
            <a:solidFill>
              <a:schemeClr val="tx1"/>
            </a:solidFill>
          </a:endParaRPr>
        </a:p>
      </dgm:t>
    </dgm:pt>
    <dgm:pt modelId="{C20B90A1-979B-4F59-BDCD-FBD8A67AE76E}" type="parTrans" cxnId="{A8258547-322E-40A8-9AF0-2513EB83120F}">
      <dgm:prSet/>
      <dgm:spPr/>
      <dgm:t>
        <a:bodyPr/>
        <a:lstStyle/>
        <a:p>
          <a:endParaRPr lang="es-ES"/>
        </a:p>
      </dgm:t>
    </dgm:pt>
    <dgm:pt modelId="{D70B78FB-D19A-4A1A-A2A8-833444290D8B}" type="sibTrans" cxnId="{A8258547-322E-40A8-9AF0-2513EB83120F}">
      <dgm:prSet/>
      <dgm:spPr/>
      <dgm:t>
        <a:bodyPr/>
        <a:lstStyle/>
        <a:p>
          <a:endParaRPr lang="es-ES"/>
        </a:p>
      </dgm:t>
    </dgm:pt>
    <dgm:pt modelId="{0025C127-89F1-48D4-9453-B971D8204389}">
      <dgm:prSet phldrT="[Texto]" custT="1"/>
      <dgm:spPr>
        <a:solidFill>
          <a:schemeClr val="accent3">
            <a:lumMod val="20000"/>
            <a:lumOff val="80000"/>
            <a:alpha val="90000"/>
          </a:schemeClr>
        </a:solidFill>
      </dgm:spPr>
      <dgm:t>
        <a:bodyPr/>
        <a:lstStyle/>
        <a:p>
          <a:pPr algn="just"/>
          <a:r>
            <a:rPr lang="es-ES" sz="1800" dirty="0" smtClean="0"/>
            <a:t>Diseñar un Plan Financiero para la mejora de la Liquidez de la empresa Famosa Corporación Cía. Ltda., mediante un análisis y planificación financiera, para así tener una herramienta que permita a la empresa tomar decisiones oportunas y que se logre conseguir estabilidad financiera a futuro, asegurando la continuidad de la empresa.</a:t>
          </a:r>
          <a:endParaRPr lang="es-ES" sz="1800" dirty="0"/>
        </a:p>
      </dgm:t>
    </dgm:pt>
    <dgm:pt modelId="{900D26A7-88B0-4A0D-87BB-2248574232E7}" type="parTrans" cxnId="{3B346B88-22B9-4FDF-BA3F-327FDE009DE9}">
      <dgm:prSet/>
      <dgm:spPr/>
      <dgm:t>
        <a:bodyPr/>
        <a:lstStyle/>
        <a:p>
          <a:endParaRPr lang="es-ES"/>
        </a:p>
      </dgm:t>
    </dgm:pt>
    <dgm:pt modelId="{C2D95944-8219-4489-AF73-2CCDE3A5071B}" type="sibTrans" cxnId="{3B346B88-22B9-4FDF-BA3F-327FDE009DE9}">
      <dgm:prSet/>
      <dgm:spPr/>
      <dgm:t>
        <a:bodyPr/>
        <a:lstStyle/>
        <a:p>
          <a:endParaRPr lang="es-ES"/>
        </a:p>
      </dgm:t>
    </dgm:pt>
    <dgm:pt modelId="{8F182C13-AA08-45E1-9B46-55B585C4A89E}">
      <dgm:prSet phldrT="[Texto]" custT="1"/>
      <dgm:spPr>
        <a:solidFill>
          <a:srgbClr val="99FFCC"/>
        </a:solidFill>
      </dgm:spPr>
      <dgm:t>
        <a:bodyPr/>
        <a:lstStyle/>
        <a:p>
          <a:r>
            <a:rPr lang="es-EC" sz="2400" dirty="0" smtClean="0">
              <a:solidFill>
                <a:schemeClr val="tx1"/>
              </a:solidFill>
            </a:rPr>
            <a:t>Objetivos Específicos</a:t>
          </a:r>
          <a:endParaRPr lang="es-ES" sz="2400" dirty="0">
            <a:solidFill>
              <a:schemeClr val="tx1"/>
            </a:solidFill>
          </a:endParaRPr>
        </a:p>
      </dgm:t>
    </dgm:pt>
    <dgm:pt modelId="{725F2798-F462-4413-A2AE-16C92DE1D2F4}" type="parTrans" cxnId="{40649657-D996-4B26-8CBE-B0187AFF16FA}">
      <dgm:prSet/>
      <dgm:spPr/>
      <dgm:t>
        <a:bodyPr/>
        <a:lstStyle/>
        <a:p>
          <a:endParaRPr lang="es-ES"/>
        </a:p>
      </dgm:t>
    </dgm:pt>
    <dgm:pt modelId="{667859AE-C93A-457D-AF88-EDEF9D8E9A41}" type="sibTrans" cxnId="{40649657-D996-4B26-8CBE-B0187AFF16FA}">
      <dgm:prSet/>
      <dgm:spPr/>
      <dgm:t>
        <a:bodyPr/>
        <a:lstStyle/>
        <a:p>
          <a:endParaRPr lang="es-ES"/>
        </a:p>
      </dgm:t>
    </dgm:pt>
    <dgm:pt modelId="{34D356EA-A4BA-46C5-86BF-35DB3082000E}">
      <dgm:prSet phldrT="[Texto]"/>
      <dgm:spPr>
        <a:solidFill>
          <a:schemeClr val="accent3">
            <a:lumMod val="20000"/>
            <a:lumOff val="80000"/>
            <a:alpha val="90000"/>
          </a:schemeClr>
        </a:solidFill>
      </dgm:spPr>
      <dgm:t>
        <a:bodyPr/>
        <a:lstStyle/>
        <a:p>
          <a:pPr algn="just"/>
          <a:r>
            <a:rPr lang="es-ES" dirty="0" smtClean="0"/>
            <a:t>Realizar un diagnostico financiero, tomando en consideración factores tanto internos como externos, los cuales nos van a permitir tener bases para la elaboración de un plan para la mejora de la rentabilidad. </a:t>
          </a:r>
          <a:endParaRPr lang="es-ES" dirty="0"/>
        </a:p>
      </dgm:t>
    </dgm:pt>
    <dgm:pt modelId="{2A682624-1E85-45EA-A808-1775AC3DF322}" type="parTrans" cxnId="{FD550192-5904-45A2-B942-5BEA8E5C40A0}">
      <dgm:prSet/>
      <dgm:spPr/>
      <dgm:t>
        <a:bodyPr/>
        <a:lstStyle/>
        <a:p>
          <a:endParaRPr lang="es-ES"/>
        </a:p>
      </dgm:t>
    </dgm:pt>
    <dgm:pt modelId="{C90B2315-A510-43AA-B72F-3786AEBBE079}" type="sibTrans" cxnId="{FD550192-5904-45A2-B942-5BEA8E5C40A0}">
      <dgm:prSet/>
      <dgm:spPr/>
      <dgm:t>
        <a:bodyPr/>
        <a:lstStyle/>
        <a:p>
          <a:endParaRPr lang="es-ES"/>
        </a:p>
      </dgm:t>
    </dgm:pt>
    <dgm:pt modelId="{DB193B83-7447-4A08-9571-F90726A63C43}">
      <dgm:prSet/>
      <dgm:spPr>
        <a:solidFill>
          <a:schemeClr val="accent3">
            <a:lumMod val="20000"/>
            <a:lumOff val="80000"/>
            <a:alpha val="90000"/>
          </a:schemeClr>
        </a:solidFill>
      </dgm:spPr>
      <dgm:t>
        <a:bodyPr/>
        <a:lstStyle/>
        <a:p>
          <a:pPr algn="just"/>
          <a:endParaRPr lang="es-ES"/>
        </a:p>
      </dgm:t>
    </dgm:pt>
    <dgm:pt modelId="{8050D36E-AF97-4B52-B9AC-CE7D0DD5F678}" type="parTrans" cxnId="{F6C315EC-E861-4652-AA66-6DC6EE06D310}">
      <dgm:prSet/>
      <dgm:spPr/>
      <dgm:t>
        <a:bodyPr/>
        <a:lstStyle/>
        <a:p>
          <a:endParaRPr lang="es-ES"/>
        </a:p>
      </dgm:t>
    </dgm:pt>
    <dgm:pt modelId="{D5F50E28-826A-4BC9-88C6-8BD123C78BBC}" type="sibTrans" cxnId="{F6C315EC-E861-4652-AA66-6DC6EE06D310}">
      <dgm:prSet/>
      <dgm:spPr/>
      <dgm:t>
        <a:bodyPr/>
        <a:lstStyle/>
        <a:p>
          <a:endParaRPr lang="es-ES"/>
        </a:p>
      </dgm:t>
    </dgm:pt>
    <dgm:pt modelId="{60FCA1DF-F9FB-4667-A1E1-CDF19FA4559D}">
      <dgm:prSet/>
      <dgm:spPr>
        <a:solidFill>
          <a:schemeClr val="accent3">
            <a:lumMod val="20000"/>
            <a:lumOff val="80000"/>
            <a:alpha val="90000"/>
          </a:schemeClr>
        </a:solidFill>
      </dgm:spPr>
      <dgm:t>
        <a:bodyPr/>
        <a:lstStyle/>
        <a:p>
          <a:pPr algn="just"/>
          <a:r>
            <a:rPr lang="es-ES" dirty="0" smtClean="0"/>
            <a:t>Elaborar Estados Financieros proforma, en las cuales deben estar incluidas las estrategias propuestas para la entidad con el fin de que se pongan en práctica.</a:t>
          </a:r>
          <a:endParaRPr lang="es-ES" dirty="0"/>
        </a:p>
      </dgm:t>
    </dgm:pt>
    <dgm:pt modelId="{2F768133-9FF7-4910-AFB0-35BF5C37937B}" type="parTrans" cxnId="{312980A3-7DB4-406F-9F5D-72CB46240448}">
      <dgm:prSet/>
      <dgm:spPr/>
      <dgm:t>
        <a:bodyPr/>
        <a:lstStyle/>
        <a:p>
          <a:endParaRPr lang="es-ES"/>
        </a:p>
      </dgm:t>
    </dgm:pt>
    <dgm:pt modelId="{8CE15F52-B353-49C2-8CDE-C9EB4C1A483D}" type="sibTrans" cxnId="{312980A3-7DB4-406F-9F5D-72CB46240448}">
      <dgm:prSet/>
      <dgm:spPr/>
      <dgm:t>
        <a:bodyPr/>
        <a:lstStyle/>
        <a:p>
          <a:endParaRPr lang="es-ES"/>
        </a:p>
      </dgm:t>
    </dgm:pt>
    <dgm:pt modelId="{346CE33E-13F5-4C72-9A1C-2ECA72D1E439}">
      <dgm:prSet/>
      <dgm:spPr>
        <a:solidFill>
          <a:schemeClr val="accent3">
            <a:lumMod val="20000"/>
            <a:lumOff val="80000"/>
            <a:alpha val="90000"/>
          </a:schemeClr>
        </a:solidFill>
      </dgm:spPr>
      <dgm:t>
        <a:bodyPr/>
        <a:lstStyle/>
        <a:p>
          <a:pPr algn="just"/>
          <a:endParaRPr lang="es-ES"/>
        </a:p>
      </dgm:t>
    </dgm:pt>
    <dgm:pt modelId="{7F526EAA-C28E-44B4-8061-891942F315F2}" type="parTrans" cxnId="{67DD1A1F-0361-4967-97F8-F38E6E11A84E}">
      <dgm:prSet/>
      <dgm:spPr/>
      <dgm:t>
        <a:bodyPr/>
        <a:lstStyle/>
        <a:p>
          <a:endParaRPr lang="es-ES"/>
        </a:p>
      </dgm:t>
    </dgm:pt>
    <dgm:pt modelId="{3ACF8DBC-75DC-4CB8-BAC4-CEF9BC45E115}" type="sibTrans" cxnId="{67DD1A1F-0361-4967-97F8-F38E6E11A84E}">
      <dgm:prSet/>
      <dgm:spPr/>
      <dgm:t>
        <a:bodyPr/>
        <a:lstStyle/>
        <a:p>
          <a:endParaRPr lang="es-ES"/>
        </a:p>
      </dgm:t>
    </dgm:pt>
    <dgm:pt modelId="{C316D5C7-4CB0-4EFE-86A4-6731AD97CA04}">
      <dgm:prSet/>
      <dgm:spPr>
        <a:solidFill>
          <a:schemeClr val="accent3">
            <a:lumMod val="20000"/>
            <a:lumOff val="80000"/>
            <a:alpha val="90000"/>
          </a:schemeClr>
        </a:solidFill>
      </dgm:spPr>
      <dgm:t>
        <a:bodyPr/>
        <a:lstStyle/>
        <a:p>
          <a:pPr algn="just"/>
          <a:r>
            <a:rPr lang="es-ES" dirty="0" smtClean="0"/>
            <a:t>Desarrollar un plan estratégico tomando como base un análisis de estados financieros y la filosofía organizacional, con la cual se puede diseñar la propuesta de mejora la liquidez de la empresa con la elaboración de un plan.</a:t>
          </a:r>
          <a:endParaRPr lang="es-ES" dirty="0"/>
        </a:p>
      </dgm:t>
    </dgm:pt>
    <dgm:pt modelId="{CFD067CA-F882-4268-8596-31EADC45E590}" type="parTrans" cxnId="{9432F7DB-4750-43C5-A626-2FE091571F73}">
      <dgm:prSet/>
      <dgm:spPr/>
      <dgm:t>
        <a:bodyPr/>
        <a:lstStyle/>
        <a:p>
          <a:endParaRPr lang="es-ES"/>
        </a:p>
      </dgm:t>
    </dgm:pt>
    <dgm:pt modelId="{A9520AB9-609F-43E8-AC69-AF4FED340E61}" type="sibTrans" cxnId="{9432F7DB-4750-43C5-A626-2FE091571F73}">
      <dgm:prSet/>
      <dgm:spPr/>
      <dgm:t>
        <a:bodyPr/>
        <a:lstStyle/>
        <a:p>
          <a:endParaRPr lang="es-ES"/>
        </a:p>
      </dgm:t>
    </dgm:pt>
    <dgm:pt modelId="{456BC613-62D0-4049-B5BC-76C64A9405F5}">
      <dgm:prSet/>
      <dgm:spPr>
        <a:solidFill>
          <a:schemeClr val="accent3">
            <a:lumMod val="20000"/>
            <a:lumOff val="80000"/>
            <a:alpha val="90000"/>
          </a:schemeClr>
        </a:solidFill>
      </dgm:spPr>
      <dgm:t>
        <a:bodyPr/>
        <a:lstStyle/>
        <a:p>
          <a:pPr algn="just"/>
          <a:endParaRPr lang="es-ES" dirty="0"/>
        </a:p>
      </dgm:t>
    </dgm:pt>
    <dgm:pt modelId="{0D98066C-444F-431A-83EF-13E92DC0902C}" type="parTrans" cxnId="{DED51E22-02F7-4419-A595-E929033E2711}">
      <dgm:prSet/>
      <dgm:spPr/>
      <dgm:t>
        <a:bodyPr/>
        <a:lstStyle/>
        <a:p>
          <a:endParaRPr lang="es-ES"/>
        </a:p>
      </dgm:t>
    </dgm:pt>
    <dgm:pt modelId="{F4369039-E68B-441B-ADE3-BA27838768D4}" type="sibTrans" cxnId="{DED51E22-02F7-4419-A595-E929033E2711}">
      <dgm:prSet/>
      <dgm:spPr/>
      <dgm:t>
        <a:bodyPr/>
        <a:lstStyle/>
        <a:p>
          <a:endParaRPr lang="es-ES"/>
        </a:p>
      </dgm:t>
    </dgm:pt>
    <dgm:pt modelId="{EB01EB99-F719-4BF4-A719-8E667BFD6ED9}">
      <dgm:prSet/>
      <dgm:spPr>
        <a:solidFill>
          <a:schemeClr val="accent3">
            <a:lumMod val="20000"/>
            <a:lumOff val="80000"/>
            <a:alpha val="90000"/>
          </a:schemeClr>
        </a:solidFill>
      </dgm:spPr>
      <dgm:t>
        <a:bodyPr/>
        <a:lstStyle/>
        <a:p>
          <a:pPr algn="just"/>
          <a:r>
            <a:rPr lang="es-ES" dirty="0" smtClean="0"/>
            <a:t>Mantener un control constante y mejora continua de la ejecución del Plan Financiero para la empresa Famosa Corporación.</a:t>
          </a:r>
          <a:endParaRPr lang="es-ES" dirty="0"/>
        </a:p>
      </dgm:t>
    </dgm:pt>
    <dgm:pt modelId="{319435EC-4F72-4EB2-A208-6545419B4024}" type="sibTrans" cxnId="{069864FD-D594-4DC9-8248-0CAB28A5B742}">
      <dgm:prSet/>
      <dgm:spPr/>
      <dgm:t>
        <a:bodyPr/>
        <a:lstStyle/>
        <a:p>
          <a:endParaRPr lang="es-ES"/>
        </a:p>
      </dgm:t>
    </dgm:pt>
    <dgm:pt modelId="{894C1478-6A09-426D-B075-CCB3319B5A7A}" type="parTrans" cxnId="{069864FD-D594-4DC9-8248-0CAB28A5B742}">
      <dgm:prSet/>
      <dgm:spPr/>
      <dgm:t>
        <a:bodyPr/>
        <a:lstStyle/>
        <a:p>
          <a:endParaRPr lang="es-ES"/>
        </a:p>
      </dgm:t>
    </dgm:pt>
    <dgm:pt modelId="{4F492B3E-3F1A-467E-81E7-3873A22A46A5}" type="pres">
      <dgm:prSet presAssocID="{5012E8D8-75A8-4385-84B0-78FCCF5549BC}" presName="Name0" presStyleCnt="0">
        <dgm:presLayoutVars>
          <dgm:dir/>
          <dgm:animLvl val="lvl"/>
          <dgm:resizeHandles val="exact"/>
        </dgm:presLayoutVars>
      </dgm:prSet>
      <dgm:spPr/>
      <dgm:t>
        <a:bodyPr/>
        <a:lstStyle/>
        <a:p>
          <a:endParaRPr lang="es-ES"/>
        </a:p>
      </dgm:t>
    </dgm:pt>
    <dgm:pt modelId="{AFFCBA24-95A1-4304-B6CF-26FB10DD646A}" type="pres">
      <dgm:prSet presAssocID="{33B61D81-0E77-4AF4-9DE2-EFC3CB752742}" presName="composite" presStyleCnt="0"/>
      <dgm:spPr/>
    </dgm:pt>
    <dgm:pt modelId="{448929A5-F2D6-4018-A661-30C372115F13}" type="pres">
      <dgm:prSet presAssocID="{33B61D81-0E77-4AF4-9DE2-EFC3CB752742}" presName="parTx" presStyleLbl="alignNode1" presStyleIdx="0" presStyleCnt="2">
        <dgm:presLayoutVars>
          <dgm:chMax val="0"/>
          <dgm:chPref val="0"/>
          <dgm:bulletEnabled val="1"/>
        </dgm:presLayoutVars>
      </dgm:prSet>
      <dgm:spPr/>
      <dgm:t>
        <a:bodyPr/>
        <a:lstStyle/>
        <a:p>
          <a:endParaRPr lang="es-ES"/>
        </a:p>
      </dgm:t>
    </dgm:pt>
    <dgm:pt modelId="{60C704A2-D53F-4097-9F0D-043CD7133E4E}" type="pres">
      <dgm:prSet presAssocID="{33B61D81-0E77-4AF4-9DE2-EFC3CB752742}" presName="desTx" presStyleLbl="alignAccFollowNode1" presStyleIdx="0" presStyleCnt="2" custLinFactNeighborY="1109">
        <dgm:presLayoutVars>
          <dgm:bulletEnabled val="1"/>
        </dgm:presLayoutVars>
      </dgm:prSet>
      <dgm:spPr/>
      <dgm:t>
        <a:bodyPr/>
        <a:lstStyle/>
        <a:p>
          <a:endParaRPr lang="es-ES"/>
        </a:p>
      </dgm:t>
    </dgm:pt>
    <dgm:pt modelId="{BFFAB06C-91B9-458B-8253-5CD92BA4BB03}" type="pres">
      <dgm:prSet presAssocID="{D70B78FB-D19A-4A1A-A2A8-833444290D8B}" presName="space" presStyleCnt="0"/>
      <dgm:spPr/>
    </dgm:pt>
    <dgm:pt modelId="{A7C1C05B-B9DB-4FFA-B5A2-63CA4D410C49}" type="pres">
      <dgm:prSet presAssocID="{8F182C13-AA08-45E1-9B46-55B585C4A89E}" presName="composite" presStyleCnt="0"/>
      <dgm:spPr/>
    </dgm:pt>
    <dgm:pt modelId="{DC37C005-9CE7-4640-967E-D5F2C2C1B698}" type="pres">
      <dgm:prSet presAssocID="{8F182C13-AA08-45E1-9B46-55B585C4A89E}" presName="parTx" presStyleLbl="alignNode1" presStyleIdx="1" presStyleCnt="2">
        <dgm:presLayoutVars>
          <dgm:chMax val="0"/>
          <dgm:chPref val="0"/>
          <dgm:bulletEnabled val="1"/>
        </dgm:presLayoutVars>
      </dgm:prSet>
      <dgm:spPr/>
      <dgm:t>
        <a:bodyPr/>
        <a:lstStyle/>
        <a:p>
          <a:endParaRPr lang="es-ES"/>
        </a:p>
      </dgm:t>
    </dgm:pt>
    <dgm:pt modelId="{9482E486-1526-4C7E-9802-1F0AAA6174DC}" type="pres">
      <dgm:prSet presAssocID="{8F182C13-AA08-45E1-9B46-55B585C4A89E}" presName="desTx" presStyleLbl="alignAccFollowNode1" presStyleIdx="1" presStyleCnt="2">
        <dgm:presLayoutVars>
          <dgm:bulletEnabled val="1"/>
        </dgm:presLayoutVars>
      </dgm:prSet>
      <dgm:spPr/>
      <dgm:t>
        <a:bodyPr/>
        <a:lstStyle/>
        <a:p>
          <a:endParaRPr lang="es-ES"/>
        </a:p>
      </dgm:t>
    </dgm:pt>
  </dgm:ptLst>
  <dgm:cxnLst>
    <dgm:cxn modelId="{4E32DDEC-811E-48A1-A77F-EDCF2EF15EE4}" type="presOf" srcId="{DB193B83-7447-4A08-9571-F90726A63C43}" destId="{9482E486-1526-4C7E-9802-1F0AAA6174DC}" srcOrd="0" destOrd="1" presId="urn:microsoft.com/office/officeart/2005/8/layout/hList1"/>
    <dgm:cxn modelId="{B68DD108-CA76-43F9-8CAC-DCD6A12FE304}" type="presOf" srcId="{8F182C13-AA08-45E1-9B46-55B585C4A89E}" destId="{DC37C005-9CE7-4640-967E-D5F2C2C1B698}" srcOrd="0" destOrd="0" presId="urn:microsoft.com/office/officeart/2005/8/layout/hList1"/>
    <dgm:cxn modelId="{704D0DDE-6FB3-49D2-B3C6-AFE56BC8941C}" type="presOf" srcId="{EB01EB99-F719-4BF4-A719-8E667BFD6ED9}" destId="{9482E486-1526-4C7E-9802-1F0AAA6174DC}" srcOrd="0" destOrd="6" presId="urn:microsoft.com/office/officeart/2005/8/layout/hList1"/>
    <dgm:cxn modelId="{5310E404-5E98-45A0-B08A-EE4707BD21C7}" type="presOf" srcId="{456BC613-62D0-4049-B5BC-76C64A9405F5}" destId="{9482E486-1526-4C7E-9802-1F0AAA6174DC}" srcOrd="0" destOrd="5" presId="urn:microsoft.com/office/officeart/2005/8/layout/hList1"/>
    <dgm:cxn modelId="{3B346B88-22B9-4FDF-BA3F-327FDE009DE9}" srcId="{33B61D81-0E77-4AF4-9DE2-EFC3CB752742}" destId="{0025C127-89F1-48D4-9453-B971D8204389}" srcOrd="0" destOrd="0" parTransId="{900D26A7-88B0-4A0D-87BB-2248574232E7}" sibTransId="{C2D95944-8219-4489-AF73-2CCDE3A5071B}"/>
    <dgm:cxn modelId="{9432F7DB-4750-43C5-A626-2FE091571F73}" srcId="{8F182C13-AA08-45E1-9B46-55B585C4A89E}" destId="{C316D5C7-4CB0-4EFE-86A4-6731AD97CA04}" srcOrd="2" destOrd="0" parTransId="{CFD067CA-F882-4268-8596-31EADC45E590}" sibTransId="{A9520AB9-609F-43E8-AC69-AF4FED340E61}"/>
    <dgm:cxn modelId="{DED51E22-02F7-4419-A595-E929033E2711}" srcId="{C316D5C7-4CB0-4EFE-86A4-6731AD97CA04}" destId="{456BC613-62D0-4049-B5BC-76C64A9405F5}" srcOrd="0" destOrd="0" parTransId="{0D98066C-444F-431A-83EF-13E92DC0902C}" sibTransId="{F4369039-E68B-441B-ADE3-BA27838768D4}"/>
    <dgm:cxn modelId="{67DD1A1F-0361-4967-97F8-F38E6E11A84E}" srcId="{60FCA1DF-F9FB-4667-A1E1-CDF19FA4559D}" destId="{346CE33E-13F5-4C72-9A1C-2ECA72D1E439}" srcOrd="0" destOrd="0" parTransId="{7F526EAA-C28E-44B4-8061-891942F315F2}" sibTransId="{3ACF8DBC-75DC-4CB8-BAC4-CEF9BC45E115}"/>
    <dgm:cxn modelId="{312980A3-7DB4-406F-9F5D-72CB46240448}" srcId="{8F182C13-AA08-45E1-9B46-55B585C4A89E}" destId="{60FCA1DF-F9FB-4667-A1E1-CDF19FA4559D}" srcOrd="1" destOrd="0" parTransId="{2F768133-9FF7-4910-AFB0-35BF5C37937B}" sibTransId="{8CE15F52-B353-49C2-8CDE-C9EB4C1A483D}"/>
    <dgm:cxn modelId="{A0127AD9-D177-4212-9886-4FC3BC35BCEB}" type="presOf" srcId="{0025C127-89F1-48D4-9453-B971D8204389}" destId="{60C704A2-D53F-4097-9F0D-043CD7133E4E}" srcOrd="0" destOrd="0" presId="urn:microsoft.com/office/officeart/2005/8/layout/hList1"/>
    <dgm:cxn modelId="{F7F7F2BD-7AE9-4FDE-AF2B-E05DD7DCD6B3}" type="presOf" srcId="{60FCA1DF-F9FB-4667-A1E1-CDF19FA4559D}" destId="{9482E486-1526-4C7E-9802-1F0AAA6174DC}" srcOrd="0" destOrd="2" presId="urn:microsoft.com/office/officeart/2005/8/layout/hList1"/>
    <dgm:cxn modelId="{7236A1CD-C28C-450E-9ED5-A2D586D2D41C}" type="presOf" srcId="{346CE33E-13F5-4C72-9A1C-2ECA72D1E439}" destId="{9482E486-1526-4C7E-9802-1F0AAA6174DC}" srcOrd="0" destOrd="3" presId="urn:microsoft.com/office/officeart/2005/8/layout/hList1"/>
    <dgm:cxn modelId="{F6C315EC-E861-4652-AA66-6DC6EE06D310}" srcId="{34D356EA-A4BA-46C5-86BF-35DB3082000E}" destId="{DB193B83-7447-4A08-9571-F90726A63C43}" srcOrd="0" destOrd="0" parTransId="{8050D36E-AF97-4B52-B9AC-CE7D0DD5F678}" sibTransId="{D5F50E28-826A-4BC9-88C6-8BD123C78BBC}"/>
    <dgm:cxn modelId="{40649657-D996-4B26-8CBE-B0187AFF16FA}" srcId="{5012E8D8-75A8-4385-84B0-78FCCF5549BC}" destId="{8F182C13-AA08-45E1-9B46-55B585C4A89E}" srcOrd="1" destOrd="0" parTransId="{725F2798-F462-4413-A2AE-16C92DE1D2F4}" sibTransId="{667859AE-C93A-457D-AF88-EDEF9D8E9A41}"/>
    <dgm:cxn modelId="{40AB9183-5285-4543-AF3B-B7B5C325D48B}" type="presOf" srcId="{C316D5C7-4CB0-4EFE-86A4-6731AD97CA04}" destId="{9482E486-1526-4C7E-9802-1F0AAA6174DC}" srcOrd="0" destOrd="4" presId="urn:microsoft.com/office/officeart/2005/8/layout/hList1"/>
    <dgm:cxn modelId="{B5B51896-2BDB-4AAE-B087-64B51E2423C4}" type="presOf" srcId="{33B61D81-0E77-4AF4-9DE2-EFC3CB752742}" destId="{448929A5-F2D6-4018-A661-30C372115F13}" srcOrd="0" destOrd="0" presId="urn:microsoft.com/office/officeart/2005/8/layout/hList1"/>
    <dgm:cxn modelId="{069864FD-D594-4DC9-8248-0CAB28A5B742}" srcId="{8F182C13-AA08-45E1-9B46-55B585C4A89E}" destId="{EB01EB99-F719-4BF4-A719-8E667BFD6ED9}" srcOrd="3" destOrd="0" parTransId="{894C1478-6A09-426D-B075-CCB3319B5A7A}" sibTransId="{319435EC-4F72-4EB2-A208-6545419B4024}"/>
    <dgm:cxn modelId="{7BA451A5-9C7B-4E58-8EE4-B3216DEFBB93}" type="presOf" srcId="{5012E8D8-75A8-4385-84B0-78FCCF5549BC}" destId="{4F492B3E-3F1A-467E-81E7-3873A22A46A5}" srcOrd="0" destOrd="0" presId="urn:microsoft.com/office/officeart/2005/8/layout/hList1"/>
    <dgm:cxn modelId="{FD550192-5904-45A2-B942-5BEA8E5C40A0}" srcId="{8F182C13-AA08-45E1-9B46-55B585C4A89E}" destId="{34D356EA-A4BA-46C5-86BF-35DB3082000E}" srcOrd="0" destOrd="0" parTransId="{2A682624-1E85-45EA-A808-1775AC3DF322}" sibTransId="{C90B2315-A510-43AA-B72F-3786AEBBE079}"/>
    <dgm:cxn modelId="{475371FD-EE06-4949-A6D3-132A7B5DFEA8}" type="presOf" srcId="{34D356EA-A4BA-46C5-86BF-35DB3082000E}" destId="{9482E486-1526-4C7E-9802-1F0AAA6174DC}" srcOrd="0" destOrd="0" presId="urn:microsoft.com/office/officeart/2005/8/layout/hList1"/>
    <dgm:cxn modelId="{A8258547-322E-40A8-9AF0-2513EB83120F}" srcId="{5012E8D8-75A8-4385-84B0-78FCCF5549BC}" destId="{33B61D81-0E77-4AF4-9DE2-EFC3CB752742}" srcOrd="0" destOrd="0" parTransId="{C20B90A1-979B-4F59-BDCD-FBD8A67AE76E}" sibTransId="{D70B78FB-D19A-4A1A-A2A8-833444290D8B}"/>
    <dgm:cxn modelId="{9C1CE383-6586-4EC1-98B6-8D82553E47B5}" type="presParOf" srcId="{4F492B3E-3F1A-467E-81E7-3873A22A46A5}" destId="{AFFCBA24-95A1-4304-B6CF-26FB10DD646A}" srcOrd="0" destOrd="0" presId="urn:microsoft.com/office/officeart/2005/8/layout/hList1"/>
    <dgm:cxn modelId="{0CCFC0A8-4BEE-45B5-9931-52B928EC3974}" type="presParOf" srcId="{AFFCBA24-95A1-4304-B6CF-26FB10DD646A}" destId="{448929A5-F2D6-4018-A661-30C372115F13}" srcOrd="0" destOrd="0" presId="urn:microsoft.com/office/officeart/2005/8/layout/hList1"/>
    <dgm:cxn modelId="{8DC0093E-0A87-4D12-9303-080F867C3E73}" type="presParOf" srcId="{AFFCBA24-95A1-4304-B6CF-26FB10DD646A}" destId="{60C704A2-D53F-4097-9F0D-043CD7133E4E}" srcOrd="1" destOrd="0" presId="urn:microsoft.com/office/officeart/2005/8/layout/hList1"/>
    <dgm:cxn modelId="{C212DD09-92BB-4A56-AF0C-D154FB4519BB}" type="presParOf" srcId="{4F492B3E-3F1A-467E-81E7-3873A22A46A5}" destId="{BFFAB06C-91B9-458B-8253-5CD92BA4BB03}" srcOrd="1" destOrd="0" presId="urn:microsoft.com/office/officeart/2005/8/layout/hList1"/>
    <dgm:cxn modelId="{532EBDC0-F768-4804-BA9D-D5255DE95884}" type="presParOf" srcId="{4F492B3E-3F1A-467E-81E7-3873A22A46A5}" destId="{A7C1C05B-B9DB-4FFA-B5A2-63CA4D410C49}" srcOrd="2" destOrd="0" presId="urn:microsoft.com/office/officeart/2005/8/layout/hList1"/>
    <dgm:cxn modelId="{1149AEB4-AC2A-4FCE-92F4-E833EB1FE4A9}" type="presParOf" srcId="{A7C1C05B-B9DB-4FFA-B5A2-63CA4D410C49}" destId="{DC37C005-9CE7-4640-967E-D5F2C2C1B698}" srcOrd="0" destOrd="0" presId="urn:microsoft.com/office/officeart/2005/8/layout/hList1"/>
    <dgm:cxn modelId="{500DEA6F-41DA-4C34-A99E-77C17EEED22D}" type="presParOf" srcId="{A7C1C05B-B9DB-4FFA-B5A2-63CA4D410C49}" destId="{9482E486-1526-4C7E-9802-1F0AAA6174DC}"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9509E7-B35A-45A9-ACA6-9CD5F8687A0F}" type="doc">
      <dgm:prSet loTypeId="urn:microsoft.com/office/officeart/2005/8/layout/hList7#1" loCatId="process" qsTypeId="urn:microsoft.com/office/officeart/2005/8/quickstyle/simple1" qsCatId="simple" csTypeId="urn:microsoft.com/office/officeart/2005/8/colors/colorful1#1" csCatId="colorful" phldr="1"/>
      <dgm:spPr/>
    </dgm:pt>
    <dgm:pt modelId="{092CD03C-C9D0-45CD-AFC4-DCFA59D6774A}">
      <dgm:prSet phldrT="[Texto]" custT="1"/>
      <dgm:spPr>
        <a:solidFill>
          <a:schemeClr val="accent1">
            <a:lumMod val="60000"/>
            <a:lumOff val="40000"/>
          </a:schemeClr>
        </a:solidFill>
      </dgm:spPr>
      <dgm:t>
        <a:bodyPr/>
        <a:lstStyle/>
        <a:p>
          <a:pPr algn="just"/>
          <a:r>
            <a:rPr lang="es-EC" sz="1400" dirty="0" smtClean="0">
              <a:solidFill>
                <a:schemeClr val="tx1"/>
              </a:solidFill>
            </a:rPr>
            <a:t>El 2 de Julio del año 2013, se decide constituir la empresa Famosa Corporación Compañía Limitada. Conformada por 3 socios. Ubicada en el cantón </a:t>
          </a:r>
          <a:r>
            <a:rPr lang="es-EC" sz="1400" dirty="0" err="1" smtClean="0">
              <a:solidFill>
                <a:schemeClr val="tx1"/>
              </a:solidFill>
            </a:rPr>
            <a:t>Cayambe</a:t>
          </a:r>
          <a:r>
            <a:rPr lang="es-EC" sz="1400" dirty="0" smtClean="0">
              <a:solidFill>
                <a:schemeClr val="tx1"/>
              </a:solidFill>
            </a:rPr>
            <a:t> en la Parroquia de Olmedo en el barrio Llanos de Alba, ubicada a 3.000 </a:t>
          </a:r>
          <a:r>
            <a:rPr lang="es-EC" sz="1400" dirty="0" err="1" smtClean="0">
              <a:solidFill>
                <a:schemeClr val="tx1"/>
              </a:solidFill>
            </a:rPr>
            <a:t>mtrs</a:t>
          </a:r>
          <a:r>
            <a:rPr lang="es-EC" sz="1400" dirty="0" smtClean="0">
              <a:solidFill>
                <a:schemeClr val="tx1"/>
              </a:solidFill>
            </a:rPr>
            <a:t>. de altura.</a:t>
          </a:r>
          <a:endParaRPr lang="es-ES" sz="1400" dirty="0">
            <a:solidFill>
              <a:schemeClr val="tx1"/>
            </a:solidFill>
          </a:endParaRPr>
        </a:p>
      </dgm:t>
    </dgm:pt>
    <dgm:pt modelId="{B6FDFE9A-9099-4159-A733-3F06655BD1B5}" type="parTrans" cxnId="{DC1ECFEF-BE82-41B3-9F79-D58D5C23D7D7}">
      <dgm:prSet/>
      <dgm:spPr/>
      <dgm:t>
        <a:bodyPr/>
        <a:lstStyle/>
        <a:p>
          <a:endParaRPr lang="es-ES"/>
        </a:p>
      </dgm:t>
    </dgm:pt>
    <dgm:pt modelId="{8E1123B3-1E60-43E4-93B3-97EF6D8FDF25}" type="sibTrans" cxnId="{DC1ECFEF-BE82-41B3-9F79-D58D5C23D7D7}">
      <dgm:prSet/>
      <dgm:spPr/>
      <dgm:t>
        <a:bodyPr/>
        <a:lstStyle/>
        <a:p>
          <a:endParaRPr lang="es-ES"/>
        </a:p>
      </dgm:t>
    </dgm:pt>
    <dgm:pt modelId="{4F58AC18-90DC-4F82-8A9C-239DDBCD326E}">
      <dgm:prSet phldrT="[Texto]"/>
      <dgm:spPr/>
      <dgm:t>
        <a:bodyPr/>
        <a:lstStyle/>
        <a:p>
          <a:pPr algn="just"/>
          <a:r>
            <a:rPr lang="es-ES" dirty="0" smtClean="0">
              <a:solidFill>
                <a:schemeClr val="tx1"/>
              </a:solidFill>
            </a:rPr>
            <a:t>La empresa se dedica a la producción, siembra, compra, venta, distribución al por mayor y menor, exportación de cualquier variedad de flor. </a:t>
          </a:r>
          <a:endParaRPr lang="es-ES" dirty="0">
            <a:solidFill>
              <a:schemeClr val="tx1"/>
            </a:solidFill>
          </a:endParaRPr>
        </a:p>
      </dgm:t>
    </dgm:pt>
    <dgm:pt modelId="{6B66EBA9-1CA1-4F24-9ED2-99699AEBE6F5}" type="parTrans" cxnId="{5E765FA5-7EEF-4CB3-AD4B-079ED09F82E9}">
      <dgm:prSet/>
      <dgm:spPr/>
      <dgm:t>
        <a:bodyPr/>
        <a:lstStyle/>
        <a:p>
          <a:endParaRPr lang="es-ES"/>
        </a:p>
      </dgm:t>
    </dgm:pt>
    <dgm:pt modelId="{883BD017-E7FA-4405-96CA-A0B92535319F}" type="sibTrans" cxnId="{5E765FA5-7EEF-4CB3-AD4B-079ED09F82E9}">
      <dgm:prSet/>
      <dgm:spPr/>
      <dgm:t>
        <a:bodyPr/>
        <a:lstStyle/>
        <a:p>
          <a:endParaRPr lang="es-ES"/>
        </a:p>
      </dgm:t>
    </dgm:pt>
    <dgm:pt modelId="{0685FDAA-F227-4972-94BA-72CDEEE04D0A}">
      <dgm:prSet phldrT="[Texto]"/>
      <dgm:spPr/>
      <dgm:t>
        <a:bodyPr/>
        <a:lstStyle/>
        <a:p>
          <a:pPr algn="just"/>
          <a:r>
            <a:rPr lang="es-EC" smtClean="0">
              <a:solidFill>
                <a:schemeClr val="tx1"/>
              </a:solidFill>
            </a:rPr>
            <a:t>Famosa Corporación Cia. Ltda. Cuenta con 2 hectáreas de producción en las cuales se siembran más de 15 variedades de rosas. </a:t>
          </a:r>
          <a:endParaRPr lang="es-ES" dirty="0">
            <a:solidFill>
              <a:schemeClr val="tx1"/>
            </a:solidFill>
          </a:endParaRPr>
        </a:p>
      </dgm:t>
    </dgm:pt>
    <dgm:pt modelId="{72F931CB-1DE0-494E-A0D5-E5CFB60061CB}" type="parTrans" cxnId="{9635590F-45EE-4C4F-8FD5-1DC5D278413F}">
      <dgm:prSet/>
      <dgm:spPr/>
      <dgm:t>
        <a:bodyPr/>
        <a:lstStyle/>
        <a:p>
          <a:endParaRPr lang="es-ES"/>
        </a:p>
      </dgm:t>
    </dgm:pt>
    <dgm:pt modelId="{97DBFBAC-2B2A-48FA-957D-63D15B1F3A36}" type="sibTrans" cxnId="{9635590F-45EE-4C4F-8FD5-1DC5D278413F}">
      <dgm:prSet/>
      <dgm:spPr/>
      <dgm:t>
        <a:bodyPr/>
        <a:lstStyle/>
        <a:p>
          <a:endParaRPr lang="es-ES"/>
        </a:p>
      </dgm:t>
    </dgm:pt>
    <dgm:pt modelId="{334503FF-52E6-49D0-9685-513634974C64}" type="pres">
      <dgm:prSet presAssocID="{F19509E7-B35A-45A9-ACA6-9CD5F8687A0F}" presName="Name0" presStyleCnt="0">
        <dgm:presLayoutVars>
          <dgm:dir/>
          <dgm:resizeHandles val="exact"/>
        </dgm:presLayoutVars>
      </dgm:prSet>
      <dgm:spPr/>
    </dgm:pt>
    <dgm:pt modelId="{BAED353D-3AFB-442D-AA55-96E1ABADB7E2}" type="pres">
      <dgm:prSet presAssocID="{F19509E7-B35A-45A9-ACA6-9CD5F8687A0F}" presName="fgShape" presStyleLbl="fgShp" presStyleIdx="0" presStyleCnt="1"/>
      <dgm:spPr/>
    </dgm:pt>
    <dgm:pt modelId="{2230899A-1E49-4D90-8949-65D703429293}" type="pres">
      <dgm:prSet presAssocID="{F19509E7-B35A-45A9-ACA6-9CD5F8687A0F}" presName="linComp" presStyleCnt="0"/>
      <dgm:spPr/>
    </dgm:pt>
    <dgm:pt modelId="{6D7CB09D-8955-4DD1-91E3-76A9F706AAE2}" type="pres">
      <dgm:prSet presAssocID="{092CD03C-C9D0-45CD-AFC4-DCFA59D6774A}" presName="compNode" presStyleCnt="0"/>
      <dgm:spPr/>
    </dgm:pt>
    <dgm:pt modelId="{C0928938-6DFD-4153-9173-F2E9E45B2FD1}" type="pres">
      <dgm:prSet presAssocID="{092CD03C-C9D0-45CD-AFC4-DCFA59D6774A}" presName="bkgdShape" presStyleLbl="node1" presStyleIdx="0" presStyleCnt="3"/>
      <dgm:spPr/>
      <dgm:t>
        <a:bodyPr/>
        <a:lstStyle/>
        <a:p>
          <a:endParaRPr lang="es-ES"/>
        </a:p>
      </dgm:t>
    </dgm:pt>
    <dgm:pt modelId="{F712F247-D2B5-48D1-B308-C6BED178CC38}" type="pres">
      <dgm:prSet presAssocID="{092CD03C-C9D0-45CD-AFC4-DCFA59D6774A}" presName="nodeTx" presStyleLbl="node1" presStyleIdx="0" presStyleCnt="3">
        <dgm:presLayoutVars>
          <dgm:bulletEnabled val="1"/>
        </dgm:presLayoutVars>
      </dgm:prSet>
      <dgm:spPr/>
      <dgm:t>
        <a:bodyPr/>
        <a:lstStyle/>
        <a:p>
          <a:endParaRPr lang="es-ES"/>
        </a:p>
      </dgm:t>
    </dgm:pt>
    <dgm:pt modelId="{26F08DD7-E44D-4B8E-B30D-22F931EBBE40}" type="pres">
      <dgm:prSet presAssocID="{092CD03C-C9D0-45CD-AFC4-DCFA59D6774A}" presName="invisiNode" presStyleLbl="node1" presStyleIdx="0" presStyleCnt="3"/>
      <dgm:spPr/>
    </dgm:pt>
    <dgm:pt modelId="{866FA0FE-9A9B-49C3-ABE8-D96FA7958D5E}" type="pres">
      <dgm:prSet presAssocID="{092CD03C-C9D0-45CD-AFC4-DCFA59D6774A}" presName="imagNode" presStyleLbl="fgImgPlace1" presStyleIdx="0" presStyleCnt="3" custLinFactNeighborX="-781" custLinFactNeighborY="-353"/>
      <dgm:spPr>
        <a:blipFill rotWithShape="0">
          <a:blip xmlns:r="http://schemas.openxmlformats.org/officeDocument/2006/relationships" r:embed="rId1"/>
          <a:stretch>
            <a:fillRect/>
          </a:stretch>
        </a:blipFill>
      </dgm:spPr>
    </dgm:pt>
    <dgm:pt modelId="{F612FA11-507F-4872-9F7F-4D555E9DC7A4}" type="pres">
      <dgm:prSet presAssocID="{8E1123B3-1E60-43E4-93B3-97EF6D8FDF25}" presName="sibTrans" presStyleLbl="sibTrans2D1" presStyleIdx="0" presStyleCnt="0"/>
      <dgm:spPr/>
      <dgm:t>
        <a:bodyPr/>
        <a:lstStyle/>
        <a:p>
          <a:endParaRPr lang="es-ES"/>
        </a:p>
      </dgm:t>
    </dgm:pt>
    <dgm:pt modelId="{0E04A146-6CC8-4C5B-8D05-DFA608AF6059}" type="pres">
      <dgm:prSet presAssocID="{4F58AC18-90DC-4F82-8A9C-239DDBCD326E}" presName="compNode" presStyleCnt="0"/>
      <dgm:spPr/>
    </dgm:pt>
    <dgm:pt modelId="{64349369-F304-442E-853C-C824A9F3EACD}" type="pres">
      <dgm:prSet presAssocID="{4F58AC18-90DC-4F82-8A9C-239DDBCD326E}" presName="bkgdShape" presStyleLbl="node1" presStyleIdx="1" presStyleCnt="3"/>
      <dgm:spPr/>
      <dgm:t>
        <a:bodyPr/>
        <a:lstStyle/>
        <a:p>
          <a:endParaRPr lang="es-ES"/>
        </a:p>
      </dgm:t>
    </dgm:pt>
    <dgm:pt modelId="{0E5E5C61-BEE7-4F37-9B16-5D12FFC3AB3A}" type="pres">
      <dgm:prSet presAssocID="{4F58AC18-90DC-4F82-8A9C-239DDBCD326E}" presName="nodeTx" presStyleLbl="node1" presStyleIdx="1" presStyleCnt="3">
        <dgm:presLayoutVars>
          <dgm:bulletEnabled val="1"/>
        </dgm:presLayoutVars>
      </dgm:prSet>
      <dgm:spPr/>
      <dgm:t>
        <a:bodyPr/>
        <a:lstStyle/>
        <a:p>
          <a:endParaRPr lang="es-ES"/>
        </a:p>
      </dgm:t>
    </dgm:pt>
    <dgm:pt modelId="{A77166FB-67A3-4250-A3F6-B5C3FA6D6C4B}" type="pres">
      <dgm:prSet presAssocID="{4F58AC18-90DC-4F82-8A9C-239DDBCD326E}" presName="invisiNode" presStyleLbl="node1" presStyleIdx="1" presStyleCnt="3"/>
      <dgm:spPr/>
    </dgm:pt>
    <dgm:pt modelId="{3E0448D0-7B92-4154-88B7-1A3875411DEF}" type="pres">
      <dgm:prSet presAssocID="{4F58AC18-90DC-4F82-8A9C-239DDBCD326E}" presName="imagNode" presStyleLbl="fgImgPlace1" presStyleIdx="1" presStyleCnt="3"/>
      <dgm:spPr>
        <a:blipFill rotWithShape="0">
          <a:blip xmlns:r="http://schemas.openxmlformats.org/officeDocument/2006/relationships" r:embed="rId2"/>
          <a:stretch>
            <a:fillRect/>
          </a:stretch>
        </a:blipFill>
      </dgm:spPr>
    </dgm:pt>
    <dgm:pt modelId="{2E3A81AD-255D-483F-8E2E-E773AC8AFEB7}" type="pres">
      <dgm:prSet presAssocID="{883BD017-E7FA-4405-96CA-A0B92535319F}" presName="sibTrans" presStyleLbl="sibTrans2D1" presStyleIdx="0" presStyleCnt="0"/>
      <dgm:spPr/>
      <dgm:t>
        <a:bodyPr/>
        <a:lstStyle/>
        <a:p>
          <a:endParaRPr lang="es-ES"/>
        </a:p>
      </dgm:t>
    </dgm:pt>
    <dgm:pt modelId="{5DD04160-43E7-4635-9369-DC5A75C79C4B}" type="pres">
      <dgm:prSet presAssocID="{0685FDAA-F227-4972-94BA-72CDEEE04D0A}" presName="compNode" presStyleCnt="0"/>
      <dgm:spPr/>
    </dgm:pt>
    <dgm:pt modelId="{23D13625-5D72-4088-B785-B2183E8EABEC}" type="pres">
      <dgm:prSet presAssocID="{0685FDAA-F227-4972-94BA-72CDEEE04D0A}" presName="bkgdShape" presStyleLbl="node1" presStyleIdx="2" presStyleCnt="3"/>
      <dgm:spPr/>
      <dgm:t>
        <a:bodyPr/>
        <a:lstStyle/>
        <a:p>
          <a:endParaRPr lang="es-ES"/>
        </a:p>
      </dgm:t>
    </dgm:pt>
    <dgm:pt modelId="{15F90AE1-7B41-4C6D-B266-40BE30594FC7}" type="pres">
      <dgm:prSet presAssocID="{0685FDAA-F227-4972-94BA-72CDEEE04D0A}" presName="nodeTx" presStyleLbl="node1" presStyleIdx="2" presStyleCnt="3">
        <dgm:presLayoutVars>
          <dgm:bulletEnabled val="1"/>
        </dgm:presLayoutVars>
      </dgm:prSet>
      <dgm:spPr/>
      <dgm:t>
        <a:bodyPr/>
        <a:lstStyle/>
        <a:p>
          <a:endParaRPr lang="es-ES"/>
        </a:p>
      </dgm:t>
    </dgm:pt>
    <dgm:pt modelId="{2B376B73-6A04-46F4-91D4-FB8D7C17087C}" type="pres">
      <dgm:prSet presAssocID="{0685FDAA-F227-4972-94BA-72CDEEE04D0A}" presName="invisiNode" presStyleLbl="node1" presStyleIdx="2" presStyleCnt="3"/>
      <dgm:spPr/>
    </dgm:pt>
    <dgm:pt modelId="{EEEA6150-BF4C-434B-9BF3-94E0CEE5ABF0}" type="pres">
      <dgm:prSet presAssocID="{0685FDAA-F227-4972-94BA-72CDEEE04D0A}" presName="imagNode" presStyleLbl="fgImgPlace1" presStyleIdx="2" presStyleCnt="3"/>
      <dgm:spPr>
        <a:blipFill rotWithShape="0">
          <a:blip xmlns:r="http://schemas.openxmlformats.org/officeDocument/2006/relationships" r:embed="rId3"/>
          <a:stretch>
            <a:fillRect/>
          </a:stretch>
        </a:blipFill>
      </dgm:spPr>
    </dgm:pt>
  </dgm:ptLst>
  <dgm:cxnLst>
    <dgm:cxn modelId="{2E1A697D-3945-4DD6-9193-BA2B59E0BA6D}" type="presOf" srcId="{4F58AC18-90DC-4F82-8A9C-239DDBCD326E}" destId="{0E5E5C61-BEE7-4F37-9B16-5D12FFC3AB3A}" srcOrd="1" destOrd="0" presId="urn:microsoft.com/office/officeart/2005/8/layout/hList7#1"/>
    <dgm:cxn modelId="{4C9F66EC-6F2F-4F98-8743-9A6DBC8BEFD2}" type="presOf" srcId="{0685FDAA-F227-4972-94BA-72CDEEE04D0A}" destId="{15F90AE1-7B41-4C6D-B266-40BE30594FC7}" srcOrd="1" destOrd="0" presId="urn:microsoft.com/office/officeart/2005/8/layout/hList7#1"/>
    <dgm:cxn modelId="{88303EF5-B07E-4359-B3F6-7DEC6EDE5B69}" type="presOf" srcId="{883BD017-E7FA-4405-96CA-A0B92535319F}" destId="{2E3A81AD-255D-483F-8E2E-E773AC8AFEB7}" srcOrd="0" destOrd="0" presId="urn:microsoft.com/office/officeart/2005/8/layout/hList7#1"/>
    <dgm:cxn modelId="{DC1ECFEF-BE82-41B3-9F79-D58D5C23D7D7}" srcId="{F19509E7-B35A-45A9-ACA6-9CD5F8687A0F}" destId="{092CD03C-C9D0-45CD-AFC4-DCFA59D6774A}" srcOrd="0" destOrd="0" parTransId="{B6FDFE9A-9099-4159-A733-3F06655BD1B5}" sibTransId="{8E1123B3-1E60-43E4-93B3-97EF6D8FDF25}"/>
    <dgm:cxn modelId="{DC58AFAD-5468-414A-B304-061017C821CA}" type="presOf" srcId="{092CD03C-C9D0-45CD-AFC4-DCFA59D6774A}" destId="{F712F247-D2B5-48D1-B308-C6BED178CC38}" srcOrd="1" destOrd="0" presId="urn:microsoft.com/office/officeart/2005/8/layout/hList7#1"/>
    <dgm:cxn modelId="{63918196-94B8-43D2-8026-0DA7B11E39BB}" type="presOf" srcId="{0685FDAA-F227-4972-94BA-72CDEEE04D0A}" destId="{23D13625-5D72-4088-B785-B2183E8EABEC}" srcOrd="0" destOrd="0" presId="urn:microsoft.com/office/officeart/2005/8/layout/hList7#1"/>
    <dgm:cxn modelId="{BE2ECED1-3E4D-4711-BFDF-E65D2ACE0669}" type="presOf" srcId="{4F58AC18-90DC-4F82-8A9C-239DDBCD326E}" destId="{64349369-F304-442E-853C-C824A9F3EACD}" srcOrd="0" destOrd="0" presId="urn:microsoft.com/office/officeart/2005/8/layout/hList7#1"/>
    <dgm:cxn modelId="{5E765FA5-7EEF-4CB3-AD4B-079ED09F82E9}" srcId="{F19509E7-B35A-45A9-ACA6-9CD5F8687A0F}" destId="{4F58AC18-90DC-4F82-8A9C-239DDBCD326E}" srcOrd="1" destOrd="0" parTransId="{6B66EBA9-1CA1-4F24-9ED2-99699AEBE6F5}" sibTransId="{883BD017-E7FA-4405-96CA-A0B92535319F}"/>
    <dgm:cxn modelId="{6A0DAEB1-4AA4-4642-9310-CE40C25DB847}" type="presOf" srcId="{092CD03C-C9D0-45CD-AFC4-DCFA59D6774A}" destId="{C0928938-6DFD-4153-9173-F2E9E45B2FD1}" srcOrd="0" destOrd="0" presId="urn:microsoft.com/office/officeart/2005/8/layout/hList7#1"/>
    <dgm:cxn modelId="{9635590F-45EE-4C4F-8FD5-1DC5D278413F}" srcId="{F19509E7-B35A-45A9-ACA6-9CD5F8687A0F}" destId="{0685FDAA-F227-4972-94BA-72CDEEE04D0A}" srcOrd="2" destOrd="0" parTransId="{72F931CB-1DE0-494E-A0D5-E5CFB60061CB}" sibTransId="{97DBFBAC-2B2A-48FA-957D-63D15B1F3A36}"/>
    <dgm:cxn modelId="{FF836C91-6EC1-45BE-B05B-0E896366B3C5}" type="presOf" srcId="{F19509E7-B35A-45A9-ACA6-9CD5F8687A0F}" destId="{334503FF-52E6-49D0-9685-513634974C64}" srcOrd="0" destOrd="0" presId="urn:microsoft.com/office/officeart/2005/8/layout/hList7#1"/>
    <dgm:cxn modelId="{7D9962FB-B43B-4D8B-9C9D-19846E0B83D5}" type="presOf" srcId="{8E1123B3-1E60-43E4-93B3-97EF6D8FDF25}" destId="{F612FA11-507F-4872-9F7F-4D555E9DC7A4}" srcOrd="0" destOrd="0" presId="urn:microsoft.com/office/officeart/2005/8/layout/hList7#1"/>
    <dgm:cxn modelId="{7DA330B5-1F04-42EE-9690-E4CB76D6B06C}" type="presParOf" srcId="{334503FF-52E6-49D0-9685-513634974C64}" destId="{BAED353D-3AFB-442D-AA55-96E1ABADB7E2}" srcOrd="0" destOrd="0" presId="urn:microsoft.com/office/officeart/2005/8/layout/hList7#1"/>
    <dgm:cxn modelId="{6B6D37BB-CAEF-484C-89DF-CA3431E75EE2}" type="presParOf" srcId="{334503FF-52E6-49D0-9685-513634974C64}" destId="{2230899A-1E49-4D90-8949-65D703429293}" srcOrd="1" destOrd="0" presId="urn:microsoft.com/office/officeart/2005/8/layout/hList7#1"/>
    <dgm:cxn modelId="{450DE937-E9D7-41A1-9480-F0AAA5D9959C}" type="presParOf" srcId="{2230899A-1E49-4D90-8949-65D703429293}" destId="{6D7CB09D-8955-4DD1-91E3-76A9F706AAE2}" srcOrd="0" destOrd="0" presId="urn:microsoft.com/office/officeart/2005/8/layout/hList7#1"/>
    <dgm:cxn modelId="{6EBAC81C-EDCD-42AD-B93D-F7DD1CCFED3F}" type="presParOf" srcId="{6D7CB09D-8955-4DD1-91E3-76A9F706AAE2}" destId="{C0928938-6DFD-4153-9173-F2E9E45B2FD1}" srcOrd="0" destOrd="0" presId="urn:microsoft.com/office/officeart/2005/8/layout/hList7#1"/>
    <dgm:cxn modelId="{827A6EAF-0CD1-432A-A7A3-4AC964A537F1}" type="presParOf" srcId="{6D7CB09D-8955-4DD1-91E3-76A9F706AAE2}" destId="{F712F247-D2B5-48D1-B308-C6BED178CC38}" srcOrd="1" destOrd="0" presId="urn:microsoft.com/office/officeart/2005/8/layout/hList7#1"/>
    <dgm:cxn modelId="{7B37E943-79C0-4950-8F1B-6AB7B5D19193}" type="presParOf" srcId="{6D7CB09D-8955-4DD1-91E3-76A9F706AAE2}" destId="{26F08DD7-E44D-4B8E-B30D-22F931EBBE40}" srcOrd="2" destOrd="0" presId="urn:microsoft.com/office/officeart/2005/8/layout/hList7#1"/>
    <dgm:cxn modelId="{872C5B3C-0709-47F3-B63A-E2F4EF751B1F}" type="presParOf" srcId="{6D7CB09D-8955-4DD1-91E3-76A9F706AAE2}" destId="{866FA0FE-9A9B-49C3-ABE8-D96FA7958D5E}" srcOrd="3" destOrd="0" presId="urn:microsoft.com/office/officeart/2005/8/layout/hList7#1"/>
    <dgm:cxn modelId="{A0EF612F-93C0-49CF-AF95-DCCFCCB950D5}" type="presParOf" srcId="{2230899A-1E49-4D90-8949-65D703429293}" destId="{F612FA11-507F-4872-9F7F-4D555E9DC7A4}" srcOrd="1" destOrd="0" presId="urn:microsoft.com/office/officeart/2005/8/layout/hList7#1"/>
    <dgm:cxn modelId="{D3039FAF-3448-4C85-A4ED-88B500CE36EF}" type="presParOf" srcId="{2230899A-1E49-4D90-8949-65D703429293}" destId="{0E04A146-6CC8-4C5B-8D05-DFA608AF6059}" srcOrd="2" destOrd="0" presId="urn:microsoft.com/office/officeart/2005/8/layout/hList7#1"/>
    <dgm:cxn modelId="{BA362078-9F6F-498C-B9EB-C85CC3E94D65}" type="presParOf" srcId="{0E04A146-6CC8-4C5B-8D05-DFA608AF6059}" destId="{64349369-F304-442E-853C-C824A9F3EACD}" srcOrd="0" destOrd="0" presId="urn:microsoft.com/office/officeart/2005/8/layout/hList7#1"/>
    <dgm:cxn modelId="{C0805FE0-49F0-4F2B-8953-D3360024B8DF}" type="presParOf" srcId="{0E04A146-6CC8-4C5B-8D05-DFA608AF6059}" destId="{0E5E5C61-BEE7-4F37-9B16-5D12FFC3AB3A}" srcOrd="1" destOrd="0" presId="urn:microsoft.com/office/officeart/2005/8/layout/hList7#1"/>
    <dgm:cxn modelId="{E752688A-9CDD-49D2-B4D0-8E4ED336000F}" type="presParOf" srcId="{0E04A146-6CC8-4C5B-8D05-DFA608AF6059}" destId="{A77166FB-67A3-4250-A3F6-B5C3FA6D6C4B}" srcOrd="2" destOrd="0" presId="urn:microsoft.com/office/officeart/2005/8/layout/hList7#1"/>
    <dgm:cxn modelId="{47A9EB15-0B56-4B49-AEB4-3B4B35457401}" type="presParOf" srcId="{0E04A146-6CC8-4C5B-8D05-DFA608AF6059}" destId="{3E0448D0-7B92-4154-88B7-1A3875411DEF}" srcOrd="3" destOrd="0" presId="urn:microsoft.com/office/officeart/2005/8/layout/hList7#1"/>
    <dgm:cxn modelId="{91AE6E04-3174-49D8-98F7-11F90627342B}" type="presParOf" srcId="{2230899A-1E49-4D90-8949-65D703429293}" destId="{2E3A81AD-255D-483F-8E2E-E773AC8AFEB7}" srcOrd="3" destOrd="0" presId="urn:microsoft.com/office/officeart/2005/8/layout/hList7#1"/>
    <dgm:cxn modelId="{E30115FB-8E15-4839-9A48-7D22FDA5948C}" type="presParOf" srcId="{2230899A-1E49-4D90-8949-65D703429293}" destId="{5DD04160-43E7-4635-9369-DC5A75C79C4B}" srcOrd="4" destOrd="0" presId="urn:microsoft.com/office/officeart/2005/8/layout/hList7#1"/>
    <dgm:cxn modelId="{5C72337F-10A3-4581-B7AA-0B8A1C8FFC6D}" type="presParOf" srcId="{5DD04160-43E7-4635-9369-DC5A75C79C4B}" destId="{23D13625-5D72-4088-B785-B2183E8EABEC}" srcOrd="0" destOrd="0" presId="urn:microsoft.com/office/officeart/2005/8/layout/hList7#1"/>
    <dgm:cxn modelId="{B0D54589-6136-4704-AB6C-48CA450DCAAB}" type="presParOf" srcId="{5DD04160-43E7-4635-9369-DC5A75C79C4B}" destId="{15F90AE1-7B41-4C6D-B266-40BE30594FC7}" srcOrd="1" destOrd="0" presId="urn:microsoft.com/office/officeart/2005/8/layout/hList7#1"/>
    <dgm:cxn modelId="{C7DACF9B-804F-4D8B-9204-F918F2706952}" type="presParOf" srcId="{5DD04160-43E7-4635-9369-DC5A75C79C4B}" destId="{2B376B73-6A04-46F4-91D4-FB8D7C17087C}" srcOrd="2" destOrd="0" presId="urn:microsoft.com/office/officeart/2005/8/layout/hList7#1"/>
    <dgm:cxn modelId="{13533E35-1204-4246-BCDF-1FE03F871AFC}" type="presParOf" srcId="{5DD04160-43E7-4635-9369-DC5A75C79C4B}" destId="{EEEA6150-BF4C-434B-9BF3-94E0CEE5ABF0}"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E051BE-C327-4BE5-98BE-4D89D836FDD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F9CB415A-45CD-43D0-955D-EE2C732CD533}">
      <dgm:prSet phldrT="[Texto]" custT="1"/>
      <dgm:spPr>
        <a:solidFill>
          <a:schemeClr val="accent3">
            <a:lumMod val="60000"/>
            <a:lumOff val="40000"/>
          </a:schemeClr>
        </a:solidFill>
      </dgm:spPr>
      <dgm:t>
        <a:bodyPr/>
        <a:lstStyle/>
        <a:p>
          <a:r>
            <a:rPr lang="es-EC" sz="2800" dirty="0" smtClean="0">
              <a:solidFill>
                <a:schemeClr val="tx1"/>
              </a:solidFill>
            </a:rPr>
            <a:t>MISIÓN FINANCIERA</a:t>
          </a:r>
          <a:endParaRPr lang="es-ES" sz="2800" dirty="0">
            <a:solidFill>
              <a:schemeClr val="tx1"/>
            </a:solidFill>
          </a:endParaRPr>
        </a:p>
      </dgm:t>
    </dgm:pt>
    <dgm:pt modelId="{2A11E1B4-A818-455A-954F-DBCFE073FC91}" type="parTrans" cxnId="{8D205453-915A-44AA-9203-923E7F435265}">
      <dgm:prSet/>
      <dgm:spPr/>
      <dgm:t>
        <a:bodyPr/>
        <a:lstStyle/>
        <a:p>
          <a:endParaRPr lang="es-ES"/>
        </a:p>
      </dgm:t>
    </dgm:pt>
    <dgm:pt modelId="{B173BD15-D971-42F2-9CA0-714CE9F06CD0}" type="sibTrans" cxnId="{8D205453-915A-44AA-9203-923E7F435265}">
      <dgm:prSet/>
      <dgm:spPr/>
      <dgm:t>
        <a:bodyPr/>
        <a:lstStyle/>
        <a:p>
          <a:endParaRPr lang="es-ES"/>
        </a:p>
      </dgm:t>
    </dgm:pt>
    <dgm:pt modelId="{DB43FEA6-B11E-424E-B8FC-35F4C875A2EF}">
      <dgm:prSet phldrT="[Texto]"/>
      <dgm:spPr>
        <a:solidFill>
          <a:schemeClr val="accent3">
            <a:lumMod val="20000"/>
            <a:lumOff val="80000"/>
            <a:alpha val="90000"/>
          </a:schemeClr>
        </a:solidFill>
      </dgm:spPr>
      <dgm:t>
        <a:bodyPr/>
        <a:lstStyle/>
        <a:p>
          <a:pPr algn="just"/>
          <a:r>
            <a:rPr lang="es-EC" dirty="0" smtClean="0"/>
            <a:t>Famosa Corporación es una empresa productora y comercializadora de una gran variedad de rosa ecuatoriana, la cual tiene una fuerte estructura financiera garantizando la continuidad de la empresa  y brindando estabilidad económica y manteniendo un crecimiento sostenido dentro del sector florícola.</a:t>
          </a:r>
          <a:endParaRPr lang="es-ES" dirty="0"/>
        </a:p>
      </dgm:t>
    </dgm:pt>
    <dgm:pt modelId="{8F955F7F-5357-418D-9BF6-B78B6EADDB97}" type="parTrans" cxnId="{FBDB24A2-493B-46E2-89BF-5B5BBD0E89CC}">
      <dgm:prSet/>
      <dgm:spPr/>
      <dgm:t>
        <a:bodyPr/>
        <a:lstStyle/>
        <a:p>
          <a:endParaRPr lang="es-ES"/>
        </a:p>
      </dgm:t>
    </dgm:pt>
    <dgm:pt modelId="{A721C4E0-99B7-4FA9-BD77-9B7AA17CBA74}" type="sibTrans" cxnId="{FBDB24A2-493B-46E2-89BF-5B5BBD0E89CC}">
      <dgm:prSet/>
      <dgm:spPr/>
      <dgm:t>
        <a:bodyPr/>
        <a:lstStyle/>
        <a:p>
          <a:endParaRPr lang="es-ES"/>
        </a:p>
      </dgm:t>
    </dgm:pt>
    <dgm:pt modelId="{DDC8AECB-894B-4598-A566-2734B90DE2B3}">
      <dgm:prSet phldrT="[Texto]" custT="1"/>
      <dgm:spPr>
        <a:solidFill>
          <a:schemeClr val="accent3">
            <a:lumMod val="60000"/>
            <a:lumOff val="40000"/>
          </a:schemeClr>
        </a:solidFill>
      </dgm:spPr>
      <dgm:t>
        <a:bodyPr/>
        <a:lstStyle/>
        <a:p>
          <a:r>
            <a:rPr lang="es-EC" sz="2800" dirty="0" smtClean="0">
              <a:solidFill>
                <a:schemeClr val="tx1"/>
              </a:solidFill>
            </a:rPr>
            <a:t>VISIÓN FINANCIERA</a:t>
          </a:r>
          <a:endParaRPr lang="es-ES" sz="2800" dirty="0">
            <a:solidFill>
              <a:schemeClr val="tx1"/>
            </a:solidFill>
          </a:endParaRPr>
        </a:p>
      </dgm:t>
    </dgm:pt>
    <dgm:pt modelId="{5699B3ED-31FA-4D81-854E-5704B6FA3DD4}" type="parTrans" cxnId="{EC3AA806-7D4C-4071-AE88-A4CDEACC3879}">
      <dgm:prSet/>
      <dgm:spPr/>
      <dgm:t>
        <a:bodyPr/>
        <a:lstStyle/>
        <a:p>
          <a:endParaRPr lang="es-ES"/>
        </a:p>
      </dgm:t>
    </dgm:pt>
    <dgm:pt modelId="{C3CF46B3-7996-4013-AA18-D3911A546DA2}" type="sibTrans" cxnId="{EC3AA806-7D4C-4071-AE88-A4CDEACC3879}">
      <dgm:prSet/>
      <dgm:spPr/>
      <dgm:t>
        <a:bodyPr/>
        <a:lstStyle/>
        <a:p>
          <a:endParaRPr lang="es-ES"/>
        </a:p>
      </dgm:t>
    </dgm:pt>
    <dgm:pt modelId="{723CB683-BF97-463A-8DCB-5C422A7B7D4C}">
      <dgm:prSet phldrT="[Texto]"/>
      <dgm:spPr>
        <a:solidFill>
          <a:schemeClr val="accent3">
            <a:lumMod val="20000"/>
            <a:lumOff val="80000"/>
            <a:alpha val="90000"/>
          </a:schemeClr>
        </a:solidFill>
      </dgm:spPr>
      <dgm:t>
        <a:bodyPr/>
        <a:lstStyle/>
        <a:p>
          <a:pPr algn="just"/>
          <a:r>
            <a:rPr lang="es-EC" dirty="0" smtClean="0"/>
            <a:t>Llegar a ser líderes en el mercado florícola hasta el año 2020, presentando aumentos constantes en la rentabilidad de la empresa, disminuyendo los desperdicios y manteniendo la eficacia y eficiencia en el manejo financiero y productivo de la empresa, logrando mediante las estrategias financieras cumplir con los objetivos planteados.</a:t>
          </a:r>
          <a:endParaRPr lang="es-ES" dirty="0"/>
        </a:p>
      </dgm:t>
    </dgm:pt>
    <dgm:pt modelId="{B03AC8DC-DA06-4E1A-9AAE-487C7FB52B7D}" type="parTrans" cxnId="{5B0399F1-EC19-4350-9830-E7B2F9DF6534}">
      <dgm:prSet/>
      <dgm:spPr/>
      <dgm:t>
        <a:bodyPr/>
        <a:lstStyle/>
        <a:p>
          <a:endParaRPr lang="es-ES"/>
        </a:p>
      </dgm:t>
    </dgm:pt>
    <dgm:pt modelId="{CC0FCEE0-4D03-4C2B-A188-51E009F35FD3}" type="sibTrans" cxnId="{5B0399F1-EC19-4350-9830-E7B2F9DF6534}">
      <dgm:prSet/>
      <dgm:spPr/>
      <dgm:t>
        <a:bodyPr/>
        <a:lstStyle/>
        <a:p>
          <a:endParaRPr lang="es-ES"/>
        </a:p>
      </dgm:t>
    </dgm:pt>
    <dgm:pt modelId="{89736A01-0566-4E58-B172-5186A02FB47F}">
      <dgm:prSet phldrT="[Texto]" custT="1"/>
      <dgm:spPr>
        <a:solidFill>
          <a:schemeClr val="accent3">
            <a:lumMod val="60000"/>
            <a:lumOff val="40000"/>
          </a:schemeClr>
        </a:solidFill>
      </dgm:spPr>
      <dgm:t>
        <a:bodyPr/>
        <a:lstStyle/>
        <a:p>
          <a:r>
            <a:rPr lang="es-EC" sz="2800" dirty="0" smtClean="0">
              <a:solidFill>
                <a:schemeClr val="tx1"/>
              </a:solidFill>
            </a:rPr>
            <a:t>OBJETIVO FINANCIERO</a:t>
          </a:r>
          <a:endParaRPr lang="es-ES" sz="2800" dirty="0">
            <a:solidFill>
              <a:schemeClr val="tx1"/>
            </a:solidFill>
          </a:endParaRPr>
        </a:p>
      </dgm:t>
    </dgm:pt>
    <dgm:pt modelId="{8C85A26B-124F-4967-97BD-193EBFC889C7}" type="parTrans" cxnId="{B2D8303A-4679-4BA8-9273-28A507D6BE29}">
      <dgm:prSet/>
      <dgm:spPr/>
      <dgm:t>
        <a:bodyPr/>
        <a:lstStyle/>
        <a:p>
          <a:endParaRPr lang="es-ES"/>
        </a:p>
      </dgm:t>
    </dgm:pt>
    <dgm:pt modelId="{2ED0F631-0AEB-4B6B-A36F-896D448A3DFE}" type="sibTrans" cxnId="{B2D8303A-4679-4BA8-9273-28A507D6BE29}">
      <dgm:prSet/>
      <dgm:spPr/>
      <dgm:t>
        <a:bodyPr/>
        <a:lstStyle/>
        <a:p>
          <a:endParaRPr lang="es-ES"/>
        </a:p>
      </dgm:t>
    </dgm:pt>
    <dgm:pt modelId="{AB27D758-F4B2-47C8-8EB8-4011B04D25FF}">
      <dgm:prSet phldrT="[Texto]"/>
      <dgm:spPr>
        <a:solidFill>
          <a:schemeClr val="accent3">
            <a:lumMod val="20000"/>
            <a:lumOff val="80000"/>
            <a:alpha val="90000"/>
          </a:schemeClr>
        </a:solidFill>
      </dgm:spPr>
      <dgm:t>
        <a:bodyPr/>
        <a:lstStyle/>
        <a:p>
          <a:pPr algn="just"/>
          <a:r>
            <a:rPr lang="es-EC" dirty="0" smtClean="0"/>
            <a:t>Diseñar un plan financiero para la empresa Famosa Corporación ubicada en el catón </a:t>
          </a:r>
          <a:r>
            <a:rPr lang="es-EC" dirty="0" err="1" smtClean="0"/>
            <a:t>Cayambe</a:t>
          </a:r>
          <a:r>
            <a:rPr lang="es-EC" dirty="0" smtClean="0"/>
            <a:t> en la zona de Pesillo, mediante la formulación de estrategias y objetivos financieros para conseguir niveles de rentabilidad deseados por la alta gerencia  y mantener la continuidad de la empresa.</a:t>
          </a:r>
          <a:endParaRPr lang="es-ES" dirty="0"/>
        </a:p>
      </dgm:t>
    </dgm:pt>
    <dgm:pt modelId="{280A63C9-9596-4944-A4A3-8032388EBAC1}" type="parTrans" cxnId="{3A1BDFDE-FFA8-467E-8397-D8216229C6F2}">
      <dgm:prSet/>
      <dgm:spPr/>
      <dgm:t>
        <a:bodyPr/>
        <a:lstStyle/>
        <a:p>
          <a:endParaRPr lang="es-ES"/>
        </a:p>
      </dgm:t>
    </dgm:pt>
    <dgm:pt modelId="{4DB649A4-3157-46AA-BCB1-7EEA6546F763}" type="sibTrans" cxnId="{3A1BDFDE-FFA8-467E-8397-D8216229C6F2}">
      <dgm:prSet/>
      <dgm:spPr/>
      <dgm:t>
        <a:bodyPr/>
        <a:lstStyle/>
        <a:p>
          <a:endParaRPr lang="es-ES"/>
        </a:p>
      </dgm:t>
    </dgm:pt>
    <dgm:pt modelId="{856A314D-834C-4B5E-86DF-D9E7A9892BE0}" type="pres">
      <dgm:prSet presAssocID="{EBE051BE-C327-4BE5-98BE-4D89D836FDDC}" presName="Name0" presStyleCnt="0">
        <dgm:presLayoutVars>
          <dgm:dir/>
          <dgm:animLvl val="lvl"/>
          <dgm:resizeHandles val="exact"/>
        </dgm:presLayoutVars>
      </dgm:prSet>
      <dgm:spPr/>
      <dgm:t>
        <a:bodyPr/>
        <a:lstStyle/>
        <a:p>
          <a:endParaRPr lang="es-ES"/>
        </a:p>
      </dgm:t>
    </dgm:pt>
    <dgm:pt modelId="{16D82CF9-2BF0-469E-91BD-3548599EF079}" type="pres">
      <dgm:prSet presAssocID="{F9CB415A-45CD-43D0-955D-EE2C732CD533}" presName="linNode" presStyleCnt="0"/>
      <dgm:spPr/>
    </dgm:pt>
    <dgm:pt modelId="{FEAE1CD5-89B6-4B59-8035-2BEAE57615B4}" type="pres">
      <dgm:prSet presAssocID="{F9CB415A-45CD-43D0-955D-EE2C732CD533}" presName="parentText" presStyleLbl="node1" presStyleIdx="0" presStyleCnt="3" custScaleX="90972" custScaleY="65872">
        <dgm:presLayoutVars>
          <dgm:chMax val="1"/>
          <dgm:bulletEnabled val="1"/>
        </dgm:presLayoutVars>
      </dgm:prSet>
      <dgm:spPr/>
      <dgm:t>
        <a:bodyPr/>
        <a:lstStyle/>
        <a:p>
          <a:endParaRPr lang="es-ES"/>
        </a:p>
      </dgm:t>
    </dgm:pt>
    <dgm:pt modelId="{BA6C53A2-8170-4F37-AFAB-BB074F5B06A9}" type="pres">
      <dgm:prSet presAssocID="{F9CB415A-45CD-43D0-955D-EE2C732CD533}" presName="descendantText" presStyleLbl="alignAccFollowNode1" presStyleIdx="0" presStyleCnt="3">
        <dgm:presLayoutVars>
          <dgm:bulletEnabled val="1"/>
        </dgm:presLayoutVars>
      </dgm:prSet>
      <dgm:spPr/>
      <dgm:t>
        <a:bodyPr/>
        <a:lstStyle/>
        <a:p>
          <a:endParaRPr lang="es-ES"/>
        </a:p>
      </dgm:t>
    </dgm:pt>
    <dgm:pt modelId="{1D86C405-AAE6-472C-A907-E099D343F568}" type="pres">
      <dgm:prSet presAssocID="{B173BD15-D971-42F2-9CA0-714CE9F06CD0}" presName="sp" presStyleCnt="0"/>
      <dgm:spPr/>
    </dgm:pt>
    <dgm:pt modelId="{5751CC58-56F1-41BD-9E7B-D6D25FA30776}" type="pres">
      <dgm:prSet presAssocID="{DDC8AECB-894B-4598-A566-2734B90DE2B3}" presName="linNode" presStyleCnt="0"/>
      <dgm:spPr/>
    </dgm:pt>
    <dgm:pt modelId="{098E1A75-5DAB-4C78-B303-C2E69F2505D5}" type="pres">
      <dgm:prSet presAssocID="{DDC8AECB-894B-4598-A566-2734B90DE2B3}" presName="parentText" presStyleLbl="node1" presStyleIdx="1" presStyleCnt="3" custScaleX="90972" custScaleY="65872">
        <dgm:presLayoutVars>
          <dgm:chMax val="1"/>
          <dgm:bulletEnabled val="1"/>
        </dgm:presLayoutVars>
      </dgm:prSet>
      <dgm:spPr/>
      <dgm:t>
        <a:bodyPr/>
        <a:lstStyle/>
        <a:p>
          <a:endParaRPr lang="es-ES"/>
        </a:p>
      </dgm:t>
    </dgm:pt>
    <dgm:pt modelId="{2FB5DDF4-1FFC-4C21-BE9B-ACDFD9BCEC5A}" type="pres">
      <dgm:prSet presAssocID="{DDC8AECB-894B-4598-A566-2734B90DE2B3}" presName="descendantText" presStyleLbl="alignAccFollowNode1" presStyleIdx="1" presStyleCnt="3">
        <dgm:presLayoutVars>
          <dgm:bulletEnabled val="1"/>
        </dgm:presLayoutVars>
      </dgm:prSet>
      <dgm:spPr/>
      <dgm:t>
        <a:bodyPr/>
        <a:lstStyle/>
        <a:p>
          <a:endParaRPr lang="es-ES"/>
        </a:p>
      </dgm:t>
    </dgm:pt>
    <dgm:pt modelId="{D427C17C-5B88-43B5-AF71-C9AF24FE22F1}" type="pres">
      <dgm:prSet presAssocID="{C3CF46B3-7996-4013-AA18-D3911A546DA2}" presName="sp" presStyleCnt="0"/>
      <dgm:spPr/>
    </dgm:pt>
    <dgm:pt modelId="{A1A38F15-71AD-464D-8FD9-7F93DE10CD19}" type="pres">
      <dgm:prSet presAssocID="{89736A01-0566-4E58-B172-5186A02FB47F}" presName="linNode" presStyleCnt="0"/>
      <dgm:spPr/>
    </dgm:pt>
    <dgm:pt modelId="{EFF66F02-EE20-4E7B-8D7D-CDD5FEB3B2B6}" type="pres">
      <dgm:prSet presAssocID="{89736A01-0566-4E58-B172-5186A02FB47F}" presName="parentText" presStyleLbl="node1" presStyleIdx="2" presStyleCnt="3" custScaleX="90972" custScaleY="65872">
        <dgm:presLayoutVars>
          <dgm:chMax val="1"/>
          <dgm:bulletEnabled val="1"/>
        </dgm:presLayoutVars>
      </dgm:prSet>
      <dgm:spPr/>
      <dgm:t>
        <a:bodyPr/>
        <a:lstStyle/>
        <a:p>
          <a:endParaRPr lang="es-ES"/>
        </a:p>
      </dgm:t>
    </dgm:pt>
    <dgm:pt modelId="{70F454E4-2DFB-45A8-9C49-980274EDE94D}" type="pres">
      <dgm:prSet presAssocID="{89736A01-0566-4E58-B172-5186A02FB47F}" presName="descendantText" presStyleLbl="alignAccFollowNode1" presStyleIdx="2" presStyleCnt="3">
        <dgm:presLayoutVars>
          <dgm:bulletEnabled val="1"/>
        </dgm:presLayoutVars>
      </dgm:prSet>
      <dgm:spPr/>
      <dgm:t>
        <a:bodyPr/>
        <a:lstStyle/>
        <a:p>
          <a:endParaRPr lang="es-ES"/>
        </a:p>
      </dgm:t>
    </dgm:pt>
  </dgm:ptLst>
  <dgm:cxnLst>
    <dgm:cxn modelId="{FBDB24A2-493B-46E2-89BF-5B5BBD0E89CC}" srcId="{F9CB415A-45CD-43D0-955D-EE2C732CD533}" destId="{DB43FEA6-B11E-424E-B8FC-35F4C875A2EF}" srcOrd="0" destOrd="0" parTransId="{8F955F7F-5357-418D-9BF6-B78B6EADDB97}" sibTransId="{A721C4E0-99B7-4FA9-BD77-9B7AA17CBA74}"/>
    <dgm:cxn modelId="{2B35C8FA-0C3B-446F-9746-6C853B3BBAAE}" type="presOf" srcId="{723CB683-BF97-463A-8DCB-5C422A7B7D4C}" destId="{2FB5DDF4-1FFC-4C21-BE9B-ACDFD9BCEC5A}" srcOrd="0" destOrd="0" presId="urn:microsoft.com/office/officeart/2005/8/layout/vList5"/>
    <dgm:cxn modelId="{B2D8303A-4679-4BA8-9273-28A507D6BE29}" srcId="{EBE051BE-C327-4BE5-98BE-4D89D836FDDC}" destId="{89736A01-0566-4E58-B172-5186A02FB47F}" srcOrd="2" destOrd="0" parTransId="{8C85A26B-124F-4967-97BD-193EBFC889C7}" sibTransId="{2ED0F631-0AEB-4B6B-A36F-896D448A3DFE}"/>
    <dgm:cxn modelId="{74047142-B9D7-43A7-907E-D651F4D30B38}" type="presOf" srcId="{EBE051BE-C327-4BE5-98BE-4D89D836FDDC}" destId="{856A314D-834C-4B5E-86DF-D9E7A9892BE0}" srcOrd="0" destOrd="0" presId="urn:microsoft.com/office/officeart/2005/8/layout/vList5"/>
    <dgm:cxn modelId="{3A1BDFDE-FFA8-467E-8397-D8216229C6F2}" srcId="{89736A01-0566-4E58-B172-5186A02FB47F}" destId="{AB27D758-F4B2-47C8-8EB8-4011B04D25FF}" srcOrd="0" destOrd="0" parTransId="{280A63C9-9596-4944-A4A3-8032388EBAC1}" sibTransId="{4DB649A4-3157-46AA-BCB1-7EEA6546F763}"/>
    <dgm:cxn modelId="{FC1BBED5-CC8A-43B7-B77F-950E9F9AC20E}" type="presOf" srcId="{F9CB415A-45CD-43D0-955D-EE2C732CD533}" destId="{FEAE1CD5-89B6-4B59-8035-2BEAE57615B4}" srcOrd="0" destOrd="0" presId="urn:microsoft.com/office/officeart/2005/8/layout/vList5"/>
    <dgm:cxn modelId="{5B0399F1-EC19-4350-9830-E7B2F9DF6534}" srcId="{DDC8AECB-894B-4598-A566-2734B90DE2B3}" destId="{723CB683-BF97-463A-8DCB-5C422A7B7D4C}" srcOrd="0" destOrd="0" parTransId="{B03AC8DC-DA06-4E1A-9AAE-487C7FB52B7D}" sibTransId="{CC0FCEE0-4D03-4C2B-A188-51E009F35FD3}"/>
    <dgm:cxn modelId="{A8BF40A5-4F3C-495D-9DC6-33E7919DD331}" type="presOf" srcId="{DDC8AECB-894B-4598-A566-2734B90DE2B3}" destId="{098E1A75-5DAB-4C78-B303-C2E69F2505D5}" srcOrd="0" destOrd="0" presId="urn:microsoft.com/office/officeart/2005/8/layout/vList5"/>
    <dgm:cxn modelId="{8D205453-915A-44AA-9203-923E7F435265}" srcId="{EBE051BE-C327-4BE5-98BE-4D89D836FDDC}" destId="{F9CB415A-45CD-43D0-955D-EE2C732CD533}" srcOrd="0" destOrd="0" parTransId="{2A11E1B4-A818-455A-954F-DBCFE073FC91}" sibTransId="{B173BD15-D971-42F2-9CA0-714CE9F06CD0}"/>
    <dgm:cxn modelId="{693228B1-517D-4E98-85F4-7E1EC1D0F2F6}" type="presOf" srcId="{DB43FEA6-B11E-424E-B8FC-35F4C875A2EF}" destId="{BA6C53A2-8170-4F37-AFAB-BB074F5B06A9}" srcOrd="0" destOrd="0" presId="urn:microsoft.com/office/officeart/2005/8/layout/vList5"/>
    <dgm:cxn modelId="{4EAB10D6-62C9-4C1D-A68E-ADEF722C8CB2}" type="presOf" srcId="{AB27D758-F4B2-47C8-8EB8-4011B04D25FF}" destId="{70F454E4-2DFB-45A8-9C49-980274EDE94D}" srcOrd="0" destOrd="0" presId="urn:microsoft.com/office/officeart/2005/8/layout/vList5"/>
    <dgm:cxn modelId="{B1251BFF-5203-49FB-8A25-B86183549386}" type="presOf" srcId="{89736A01-0566-4E58-B172-5186A02FB47F}" destId="{EFF66F02-EE20-4E7B-8D7D-CDD5FEB3B2B6}" srcOrd="0" destOrd="0" presId="urn:microsoft.com/office/officeart/2005/8/layout/vList5"/>
    <dgm:cxn modelId="{EC3AA806-7D4C-4071-AE88-A4CDEACC3879}" srcId="{EBE051BE-C327-4BE5-98BE-4D89D836FDDC}" destId="{DDC8AECB-894B-4598-A566-2734B90DE2B3}" srcOrd="1" destOrd="0" parTransId="{5699B3ED-31FA-4D81-854E-5704B6FA3DD4}" sibTransId="{C3CF46B3-7996-4013-AA18-D3911A546DA2}"/>
    <dgm:cxn modelId="{B43CCA22-9C17-4FAE-8172-D2A16A153E69}" type="presParOf" srcId="{856A314D-834C-4B5E-86DF-D9E7A9892BE0}" destId="{16D82CF9-2BF0-469E-91BD-3548599EF079}" srcOrd="0" destOrd="0" presId="urn:microsoft.com/office/officeart/2005/8/layout/vList5"/>
    <dgm:cxn modelId="{837C4166-E169-434B-B307-A0DD507CCB9A}" type="presParOf" srcId="{16D82CF9-2BF0-469E-91BD-3548599EF079}" destId="{FEAE1CD5-89B6-4B59-8035-2BEAE57615B4}" srcOrd="0" destOrd="0" presId="urn:microsoft.com/office/officeart/2005/8/layout/vList5"/>
    <dgm:cxn modelId="{BF6F26F3-456C-4CFC-992A-30180C8DF3A6}" type="presParOf" srcId="{16D82CF9-2BF0-469E-91BD-3548599EF079}" destId="{BA6C53A2-8170-4F37-AFAB-BB074F5B06A9}" srcOrd="1" destOrd="0" presId="urn:microsoft.com/office/officeart/2005/8/layout/vList5"/>
    <dgm:cxn modelId="{0B4F7072-9ECF-450E-BF96-0C03ADAE5912}" type="presParOf" srcId="{856A314D-834C-4B5E-86DF-D9E7A9892BE0}" destId="{1D86C405-AAE6-472C-A907-E099D343F568}" srcOrd="1" destOrd="0" presId="urn:microsoft.com/office/officeart/2005/8/layout/vList5"/>
    <dgm:cxn modelId="{3EAF41AC-5EAC-4D96-9C72-CA6BA0A1A1FD}" type="presParOf" srcId="{856A314D-834C-4B5E-86DF-D9E7A9892BE0}" destId="{5751CC58-56F1-41BD-9E7B-D6D25FA30776}" srcOrd="2" destOrd="0" presId="urn:microsoft.com/office/officeart/2005/8/layout/vList5"/>
    <dgm:cxn modelId="{78DC813F-AB02-4374-A0E4-31A6AE5913AA}" type="presParOf" srcId="{5751CC58-56F1-41BD-9E7B-D6D25FA30776}" destId="{098E1A75-5DAB-4C78-B303-C2E69F2505D5}" srcOrd="0" destOrd="0" presId="urn:microsoft.com/office/officeart/2005/8/layout/vList5"/>
    <dgm:cxn modelId="{A3EC6F8D-4F80-4313-945F-E4F2740F719A}" type="presParOf" srcId="{5751CC58-56F1-41BD-9E7B-D6D25FA30776}" destId="{2FB5DDF4-1FFC-4C21-BE9B-ACDFD9BCEC5A}" srcOrd="1" destOrd="0" presId="urn:microsoft.com/office/officeart/2005/8/layout/vList5"/>
    <dgm:cxn modelId="{A13D6990-0F94-4B81-9E75-D331DF568348}" type="presParOf" srcId="{856A314D-834C-4B5E-86DF-D9E7A9892BE0}" destId="{D427C17C-5B88-43B5-AF71-C9AF24FE22F1}" srcOrd="3" destOrd="0" presId="urn:microsoft.com/office/officeart/2005/8/layout/vList5"/>
    <dgm:cxn modelId="{ED4D5F88-2B14-4032-819E-D8CEA34A3B88}" type="presParOf" srcId="{856A314D-834C-4B5E-86DF-D9E7A9892BE0}" destId="{A1A38F15-71AD-464D-8FD9-7F93DE10CD19}" srcOrd="4" destOrd="0" presId="urn:microsoft.com/office/officeart/2005/8/layout/vList5"/>
    <dgm:cxn modelId="{B3430E40-0ECE-4E3C-9403-517A6573238B}" type="presParOf" srcId="{A1A38F15-71AD-464D-8FD9-7F93DE10CD19}" destId="{EFF66F02-EE20-4E7B-8D7D-CDD5FEB3B2B6}" srcOrd="0" destOrd="0" presId="urn:microsoft.com/office/officeart/2005/8/layout/vList5"/>
    <dgm:cxn modelId="{ADD07099-0F0D-4A64-B1E1-EBC39C772A55}" type="presParOf" srcId="{A1A38F15-71AD-464D-8FD9-7F93DE10CD19}" destId="{70F454E4-2DFB-45A8-9C49-980274EDE94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2C471-CF60-4603-932B-44B7DAF67BD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9ED26A72-270B-4170-AA62-0FD9301F9324}">
      <dgm:prSet phldrT="[Texto]"/>
      <dgm:spPr>
        <a:solidFill>
          <a:srgbClr val="FFC000"/>
        </a:solidFill>
      </dgm:spPr>
      <dgm:t>
        <a:bodyPr/>
        <a:lstStyle/>
        <a:p>
          <a:r>
            <a:rPr lang="es-EC" dirty="0" smtClean="0">
              <a:solidFill>
                <a:schemeClr val="tx1"/>
              </a:solidFill>
            </a:rPr>
            <a:t>Famosa Corporación </a:t>
          </a:r>
          <a:r>
            <a:rPr lang="es-EC" dirty="0" err="1" smtClean="0">
              <a:solidFill>
                <a:schemeClr val="tx1"/>
              </a:solidFill>
            </a:rPr>
            <a:t>Cia</a:t>
          </a:r>
          <a:r>
            <a:rPr lang="es-EC" dirty="0" smtClean="0">
              <a:solidFill>
                <a:schemeClr val="tx1"/>
              </a:solidFill>
            </a:rPr>
            <a:t>. Ltda. es una empresa dedicada a la producción y comercialización de flor, la misma que lleva casi  3 años en el mercado y ha ido creciendo a paso lento y siempre tratando de abrir a nuevos mercados, para lograr abarcar la mayor parte de clientes en diferentes países y dar a conocer su flor.</a:t>
          </a:r>
          <a:endParaRPr lang="es-ES" dirty="0">
            <a:solidFill>
              <a:schemeClr val="tx1"/>
            </a:solidFill>
          </a:endParaRPr>
        </a:p>
      </dgm:t>
    </dgm:pt>
    <dgm:pt modelId="{49DDF1EC-BAA4-40A5-8452-8815EA16B3D1}" type="parTrans" cxnId="{96EB79D7-0D5C-4F6B-8B78-15F09A5B0EA3}">
      <dgm:prSet/>
      <dgm:spPr/>
      <dgm:t>
        <a:bodyPr/>
        <a:lstStyle/>
        <a:p>
          <a:endParaRPr lang="es-ES">
            <a:solidFill>
              <a:schemeClr val="tx1"/>
            </a:solidFill>
          </a:endParaRPr>
        </a:p>
      </dgm:t>
    </dgm:pt>
    <dgm:pt modelId="{A39D5500-A2B4-478D-A467-63362E6F85CC}" type="sibTrans" cxnId="{96EB79D7-0D5C-4F6B-8B78-15F09A5B0EA3}">
      <dgm:prSet/>
      <dgm:spPr/>
      <dgm:t>
        <a:bodyPr/>
        <a:lstStyle/>
        <a:p>
          <a:endParaRPr lang="es-ES">
            <a:solidFill>
              <a:schemeClr val="tx1"/>
            </a:solidFill>
          </a:endParaRPr>
        </a:p>
      </dgm:t>
    </dgm:pt>
    <dgm:pt modelId="{6840A384-7B25-4115-820C-3AB59C83F603}">
      <dgm:prSet phldrT="[Texto]"/>
      <dgm:spPr>
        <a:solidFill>
          <a:srgbClr val="FFC000"/>
        </a:solidFill>
      </dgm:spPr>
      <dgm:t>
        <a:bodyPr/>
        <a:lstStyle/>
        <a:p>
          <a:r>
            <a:rPr lang="es-EC" dirty="0" smtClean="0">
              <a:solidFill>
                <a:schemeClr val="tx1"/>
              </a:solidFill>
            </a:rPr>
            <a:t>Al realizar el análisis externo de la empresa se pudo evidenciar que los principales factores que aquejan a la empresa son: el Factor Ambiental, el  Factor Político y Legal, y el Económico, los cuales representan eminentes amenazas para la empresa debido a que la empresa trabaja con países de diferentes continentes y dependemos principalmente de los acontecimientos que sucedan en cada uno de ellos. </a:t>
          </a:r>
          <a:endParaRPr lang="es-ES" dirty="0">
            <a:solidFill>
              <a:schemeClr val="tx1"/>
            </a:solidFill>
          </a:endParaRPr>
        </a:p>
      </dgm:t>
    </dgm:pt>
    <dgm:pt modelId="{0AE2B6C6-6878-414E-83EE-FDB30F447E99}" type="parTrans" cxnId="{35F1CF0D-D6D3-49AA-A063-B97639779ABC}">
      <dgm:prSet/>
      <dgm:spPr/>
      <dgm:t>
        <a:bodyPr/>
        <a:lstStyle/>
        <a:p>
          <a:endParaRPr lang="es-ES">
            <a:solidFill>
              <a:schemeClr val="tx1"/>
            </a:solidFill>
          </a:endParaRPr>
        </a:p>
      </dgm:t>
    </dgm:pt>
    <dgm:pt modelId="{CE62D19E-0136-485F-B293-D6EEF98AAF2A}" type="sibTrans" cxnId="{35F1CF0D-D6D3-49AA-A063-B97639779ABC}">
      <dgm:prSet/>
      <dgm:spPr/>
      <dgm:t>
        <a:bodyPr/>
        <a:lstStyle/>
        <a:p>
          <a:endParaRPr lang="es-ES">
            <a:solidFill>
              <a:schemeClr val="tx1"/>
            </a:solidFill>
          </a:endParaRPr>
        </a:p>
      </dgm:t>
    </dgm:pt>
    <dgm:pt modelId="{F22B076D-EB36-46A6-AF71-5F16CFD6D016}">
      <dgm:prSet phldrT="[Texto]"/>
      <dgm:spPr>
        <a:solidFill>
          <a:srgbClr val="FFC000"/>
        </a:solidFill>
      </dgm:spPr>
      <dgm:t>
        <a:bodyPr/>
        <a:lstStyle/>
        <a:p>
          <a:r>
            <a:rPr lang="es-EC" dirty="0" smtClean="0">
              <a:solidFill>
                <a:schemeClr val="tx1"/>
              </a:solidFill>
            </a:rPr>
            <a:t>La empresa posee una fuerte competencia en el mercado por la cantidad de fincas que existen actualmente y a pesar del poco tiempo que tiene la empresa en el mercado tiene un fuerte posicionamiento.</a:t>
          </a:r>
          <a:endParaRPr lang="es-ES" dirty="0">
            <a:solidFill>
              <a:schemeClr val="tx1"/>
            </a:solidFill>
          </a:endParaRPr>
        </a:p>
      </dgm:t>
    </dgm:pt>
    <dgm:pt modelId="{0ADC53A4-7B4F-4D4C-B01B-686055A93625}" type="parTrans" cxnId="{750E9F34-6200-469E-BE5C-97AA1EB2C9C9}">
      <dgm:prSet/>
      <dgm:spPr/>
      <dgm:t>
        <a:bodyPr/>
        <a:lstStyle/>
        <a:p>
          <a:endParaRPr lang="es-ES">
            <a:solidFill>
              <a:schemeClr val="tx1"/>
            </a:solidFill>
          </a:endParaRPr>
        </a:p>
      </dgm:t>
    </dgm:pt>
    <dgm:pt modelId="{532B4740-82A0-4FCA-B425-0DA1CEA9A548}" type="sibTrans" cxnId="{750E9F34-6200-469E-BE5C-97AA1EB2C9C9}">
      <dgm:prSet/>
      <dgm:spPr/>
      <dgm:t>
        <a:bodyPr/>
        <a:lstStyle/>
        <a:p>
          <a:endParaRPr lang="es-ES">
            <a:solidFill>
              <a:schemeClr val="tx1"/>
            </a:solidFill>
          </a:endParaRPr>
        </a:p>
      </dgm:t>
    </dgm:pt>
    <dgm:pt modelId="{995E361E-20A3-4742-8299-656E0A8ED93D}" type="pres">
      <dgm:prSet presAssocID="{B6B2C471-CF60-4603-932B-44B7DAF67BD5}" presName="Name0" presStyleCnt="0">
        <dgm:presLayoutVars>
          <dgm:dir/>
          <dgm:resizeHandles val="exact"/>
        </dgm:presLayoutVars>
      </dgm:prSet>
      <dgm:spPr/>
      <dgm:t>
        <a:bodyPr/>
        <a:lstStyle/>
        <a:p>
          <a:endParaRPr lang="es-ES"/>
        </a:p>
      </dgm:t>
    </dgm:pt>
    <dgm:pt modelId="{E27FD4CE-F686-4AB3-A6B8-910457008B7B}" type="pres">
      <dgm:prSet presAssocID="{9ED26A72-270B-4170-AA62-0FD9301F9324}" presName="node" presStyleLbl="node1" presStyleIdx="0" presStyleCnt="3">
        <dgm:presLayoutVars>
          <dgm:bulletEnabled val="1"/>
        </dgm:presLayoutVars>
      </dgm:prSet>
      <dgm:spPr/>
      <dgm:t>
        <a:bodyPr/>
        <a:lstStyle/>
        <a:p>
          <a:endParaRPr lang="es-ES"/>
        </a:p>
      </dgm:t>
    </dgm:pt>
    <dgm:pt modelId="{13E52642-B3D0-42AA-AD77-538E416ED9C0}" type="pres">
      <dgm:prSet presAssocID="{A39D5500-A2B4-478D-A467-63362E6F85CC}" presName="sibTrans" presStyleCnt="0"/>
      <dgm:spPr/>
    </dgm:pt>
    <dgm:pt modelId="{A78110DA-B965-4AA2-B8D9-FF30F1A9EEB8}" type="pres">
      <dgm:prSet presAssocID="{6840A384-7B25-4115-820C-3AB59C83F603}" presName="node" presStyleLbl="node1" presStyleIdx="1" presStyleCnt="3">
        <dgm:presLayoutVars>
          <dgm:bulletEnabled val="1"/>
        </dgm:presLayoutVars>
      </dgm:prSet>
      <dgm:spPr/>
      <dgm:t>
        <a:bodyPr/>
        <a:lstStyle/>
        <a:p>
          <a:endParaRPr lang="es-ES"/>
        </a:p>
      </dgm:t>
    </dgm:pt>
    <dgm:pt modelId="{DFB13A52-A26A-4DB9-95AC-41E248746AFB}" type="pres">
      <dgm:prSet presAssocID="{CE62D19E-0136-485F-B293-D6EEF98AAF2A}" presName="sibTrans" presStyleCnt="0"/>
      <dgm:spPr/>
    </dgm:pt>
    <dgm:pt modelId="{43E8E6B4-0422-4438-9ECE-0358963F6858}" type="pres">
      <dgm:prSet presAssocID="{F22B076D-EB36-46A6-AF71-5F16CFD6D016}" presName="node" presStyleLbl="node1" presStyleIdx="2" presStyleCnt="3">
        <dgm:presLayoutVars>
          <dgm:bulletEnabled val="1"/>
        </dgm:presLayoutVars>
      </dgm:prSet>
      <dgm:spPr/>
      <dgm:t>
        <a:bodyPr/>
        <a:lstStyle/>
        <a:p>
          <a:endParaRPr lang="es-ES"/>
        </a:p>
      </dgm:t>
    </dgm:pt>
  </dgm:ptLst>
  <dgm:cxnLst>
    <dgm:cxn modelId="{35F1CF0D-D6D3-49AA-A063-B97639779ABC}" srcId="{B6B2C471-CF60-4603-932B-44B7DAF67BD5}" destId="{6840A384-7B25-4115-820C-3AB59C83F603}" srcOrd="1" destOrd="0" parTransId="{0AE2B6C6-6878-414E-83EE-FDB30F447E99}" sibTransId="{CE62D19E-0136-485F-B293-D6EEF98AAF2A}"/>
    <dgm:cxn modelId="{96EB79D7-0D5C-4F6B-8B78-15F09A5B0EA3}" srcId="{B6B2C471-CF60-4603-932B-44B7DAF67BD5}" destId="{9ED26A72-270B-4170-AA62-0FD9301F9324}" srcOrd="0" destOrd="0" parTransId="{49DDF1EC-BAA4-40A5-8452-8815EA16B3D1}" sibTransId="{A39D5500-A2B4-478D-A467-63362E6F85CC}"/>
    <dgm:cxn modelId="{B6143B48-A147-40FE-944F-87F0D7269A90}" type="presOf" srcId="{9ED26A72-270B-4170-AA62-0FD9301F9324}" destId="{E27FD4CE-F686-4AB3-A6B8-910457008B7B}" srcOrd="0" destOrd="0" presId="urn:microsoft.com/office/officeart/2005/8/layout/hList6"/>
    <dgm:cxn modelId="{A4E19C84-CF96-4F7F-8401-3CCA7D02AD32}" type="presOf" srcId="{6840A384-7B25-4115-820C-3AB59C83F603}" destId="{A78110DA-B965-4AA2-B8D9-FF30F1A9EEB8}" srcOrd="0" destOrd="0" presId="urn:microsoft.com/office/officeart/2005/8/layout/hList6"/>
    <dgm:cxn modelId="{A71082C3-A3C9-4A41-B2C4-79D965F65A03}" type="presOf" srcId="{F22B076D-EB36-46A6-AF71-5F16CFD6D016}" destId="{43E8E6B4-0422-4438-9ECE-0358963F6858}" srcOrd="0" destOrd="0" presId="urn:microsoft.com/office/officeart/2005/8/layout/hList6"/>
    <dgm:cxn modelId="{750E9F34-6200-469E-BE5C-97AA1EB2C9C9}" srcId="{B6B2C471-CF60-4603-932B-44B7DAF67BD5}" destId="{F22B076D-EB36-46A6-AF71-5F16CFD6D016}" srcOrd="2" destOrd="0" parTransId="{0ADC53A4-7B4F-4D4C-B01B-686055A93625}" sibTransId="{532B4740-82A0-4FCA-B425-0DA1CEA9A548}"/>
    <dgm:cxn modelId="{9449471F-115B-476C-8EC6-568574756C36}" type="presOf" srcId="{B6B2C471-CF60-4603-932B-44B7DAF67BD5}" destId="{995E361E-20A3-4742-8299-656E0A8ED93D}" srcOrd="0" destOrd="0" presId="urn:microsoft.com/office/officeart/2005/8/layout/hList6"/>
    <dgm:cxn modelId="{C579E946-12E9-407F-AEBF-678CF8D661E2}" type="presParOf" srcId="{995E361E-20A3-4742-8299-656E0A8ED93D}" destId="{E27FD4CE-F686-4AB3-A6B8-910457008B7B}" srcOrd="0" destOrd="0" presId="urn:microsoft.com/office/officeart/2005/8/layout/hList6"/>
    <dgm:cxn modelId="{47AC0CEE-3FB3-4164-A82D-DD2FB9D6CB5E}" type="presParOf" srcId="{995E361E-20A3-4742-8299-656E0A8ED93D}" destId="{13E52642-B3D0-42AA-AD77-538E416ED9C0}" srcOrd="1" destOrd="0" presId="urn:microsoft.com/office/officeart/2005/8/layout/hList6"/>
    <dgm:cxn modelId="{42916B19-E841-4D82-B4E5-BD17587EFF0B}" type="presParOf" srcId="{995E361E-20A3-4742-8299-656E0A8ED93D}" destId="{A78110DA-B965-4AA2-B8D9-FF30F1A9EEB8}" srcOrd="2" destOrd="0" presId="urn:microsoft.com/office/officeart/2005/8/layout/hList6"/>
    <dgm:cxn modelId="{8F013B1E-7D96-4193-B242-5E61A5BF0473}" type="presParOf" srcId="{995E361E-20A3-4742-8299-656E0A8ED93D}" destId="{DFB13A52-A26A-4DB9-95AC-41E248746AFB}" srcOrd="3" destOrd="0" presId="urn:microsoft.com/office/officeart/2005/8/layout/hList6"/>
    <dgm:cxn modelId="{460B5CB6-A344-4F4F-AF64-F6D710C11336}" type="presParOf" srcId="{995E361E-20A3-4742-8299-656E0A8ED93D}" destId="{43E8E6B4-0422-4438-9ECE-0358963F6858}"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2C471-CF60-4603-932B-44B7DAF67BD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9ED26A72-270B-4170-AA62-0FD9301F9324}">
      <dgm:prSet phldrT="[Texto]"/>
      <dgm:spPr>
        <a:solidFill>
          <a:srgbClr val="FFC000"/>
        </a:solidFill>
      </dgm:spPr>
      <dgm:t>
        <a:bodyPr/>
        <a:lstStyle/>
        <a:p>
          <a:r>
            <a:rPr lang="es-EC" dirty="0" smtClean="0">
              <a:solidFill>
                <a:schemeClr val="tx1"/>
              </a:solidFill>
            </a:rPr>
            <a:t>En cuanto al análisis interno, su principal debilidad es el área financiera de la empresa, ya que no se cuenta con un plan financiero para poder determinar estrategias que ayuden a la empresa a conseguir niveles de rentabilidad deseados por los socios.</a:t>
          </a:r>
          <a:endParaRPr lang="es-ES" dirty="0">
            <a:solidFill>
              <a:schemeClr val="tx1"/>
            </a:solidFill>
          </a:endParaRPr>
        </a:p>
      </dgm:t>
    </dgm:pt>
    <dgm:pt modelId="{49DDF1EC-BAA4-40A5-8452-8815EA16B3D1}" type="parTrans" cxnId="{96EB79D7-0D5C-4F6B-8B78-15F09A5B0EA3}">
      <dgm:prSet/>
      <dgm:spPr/>
      <dgm:t>
        <a:bodyPr/>
        <a:lstStyle/>
        <a:p>
          <a:endParaRPr lang="es-ES">
            <a:solidFill>
              <a:schemeClr val="tx1"/>
            </a:solidFill>
          </a:endParaRPr>
        </a:p>
      </dgm:t>
    </dgm:pt>
    <dgm:pt modelId="{A39D5500-A2B4-478D-A467-63362E6F85CC}" type="sibTrans" cxnId="{96EB79D7-0D5C-4F6B-8B78-15F09A5B0EA3}">
      <dgm:prSet/>
      <dgm:spPr/>
      <dgm:t>
        <a:bodyPr/>
        <a:lstStyle/>
        <a:p>
          <a:endParaRPr lang="es-ES">
            <a:solidFill>
              <a:schemeClr val="tx1"/>
            </a:solidFill>
          </a:endParaRPr>
        </a:p>
      </dgm:t>
    </dgm:pt>
    <dgm:pt modelId="{6840A384-7B25-4115-820C-3AB59C83F603}">
      <dgm:prSet phldrT="[Texto]"/>
      <dgm:spPr>
        <a:solidFill>
          <a:srgbClr val="FFC000"/>
        </a:solidFill>
      </dgm:spPr>
      <dgm:t>
        <a:bodyPr/>
        <a:lstStyle/>
        <a:p>
          <a:r>
            <a:rPr lang="es-EC" dirty="0" smtClean="0">
              <a:solidFill>
                <a:schemeClr val="tx1"/>
              </a:solidFill>
            </a:rPr>
            <a:t>Famosa Corporación para los años 2013 y 2014, tuvo pérdidas considerables lo que podemos determinar que no es una empresa rentable, debido a que las ventas realizadas no son suficientes para los gastos que mantiene la empresa y es evidente la necesidad de endeudamiento que ayude a cubrir deuda existentes y cubrir gastos corrientes.</a:t>
          </a:r>
          <a:endParaRPr lang="es-ES" dirty="0">
            <a:solidFill>
              <a:schemeClr val="tx1"/>
            </a:solidFill>
          </a:endParaRPr>
        </a:p>
      </dgm:t>
    </dgm:pt>
    <dgm:pt modelId="{0AE2B6C6-6878-414E-83EE-FDB30F447E99}" type="parTrans" cxnId="{35F1CF0D-D6D3-49AA-A063-B97639779ABC}">
      <dgm:prSet/>
      <dgm:spPr/>
      <dgm:t>
        <a:bodyPr/>
        <a:lstStyle/>
        <a:p>
          <a:endParaRPr lang="es-ES">
            <a:solidFill>
              <a:schemeClr val="tx1"/>
            </a:solidFill>
          </a:endParaRPr>
        </a:p>
      </dgm:t>
    </dgm:pt>
    <dgm:pt modelId="{CE62D19E-0136-485F-B293-D6EEF98AAF2A}" type="sibTrans" cxnId="{35F1CF0D-D6D3-49AA-A063-B97639779ABC}">
      <dgm:prSet/>
      <dgm:spPr/>
      <dgm:t>
        <a:bodyPr/>
        <a:lstStyle/>
        <a:p>
          <a:endParaRPr lang="es-ES">
            <a:solidFill>
              <a:schemeClr val="tx1"/>
            </a:solidFill>
          </a:endParaRPr>
        </a:p>
      </dgm:t>
    </dgm:pt>
    <dgm:pt modelId="{F22B076D-EB36-46A6-AF71-5F16CFD6D016}">
      <dgm:prSet phldrT="[Texto]"/>
      <dgm:spPr>
        <a:solidFill>
          <a:srgbClr val="FFC000"/>
        </a:solidFill>
      </dgm:spPr>
      <dgm:t>
        <a:bodyPr/>
        <a:lstStyle/>
        <a:p>
          <a:r>
            <a:rPr lang="es-EC" dirty="0" smtClean="0">
              <a:solidFill>
                <a:schemeClr val="tx1"/>
              </a:solidFill>
            </a:rPr>
            <a:t>Se analizó las cuentas por cobrar, las mismas que evidencian que se tienen periodos elevados de tiempo para  su cobro, por ello es necesario realizar un control y tener un máximo 30  días como fecha tope de cobro. </a:t>
          </a:r>
          <a:endParaRPr lang="es-ES" dirty="0">
            <a:solidFill>
              <a:schemeClr val="tx1"/>
            </a:solidFill>
          </a:endParaRPr>
        </a:p>
      </dgm:t>
    </dgm:pt>
    <dgm:pt modelId="{0ADC53A4-7B4F-4D4C-B01B-686055A93625}" type="parTrans" cxnId="{750E9F34-6200-469E-BE5C-97AA1EB2C9C9}">
      <dgm:prSet/>
      <dgm:spPr/>
      <dgm:t>
        <a:bodyPr/>
        <a:lstStyle/>
        <a:p>
          <a:endParaRPr lang="es-ES">
            <a:solidFill>
              <a:schemeClr val="tx1"/>
            </a:solidFill>
          </a:endParaRPr>
        </a:p>
      </dgm:t>
    </dgm:pt>
    <dgm:pt modelId="{532B4740-82A0-4FCA-B425-0DA1CEA9A548}" type="sibTrans" cxnId="{750E9F34-6200-469E-BE5C-97AA1EB2C9C9}">
      <dgm:prSet/>
      <dgm:spPr/>
      <dgm:t>
        <a:bodyPr/>
        <a:lstStyle/>
        <a:p>
          <a:endParaRPr lang="es-ES">
            <a:solidFill>
              <a:schemeClr val="tx1"/>
            </a:solidFill>
          </a:endParaRPr>
        </a:p>
      </dgm:t>
    </dgm:pt>
    <dgm:pt modelId="{5B98D034-1567-401E-A049-E69315713C72}">
      <dgm:prSet phldrT="[Texto]"/>
      <dgm:spPr>
        <a:solidFill>
          <a:srgbClr val="FFC000"/>
        </a:solidFill>
      </dgm:spPr>
      <dgm:t>
        <a:bodyPr/>
        <a:lstStyle/>
        <a:p>
          <a:r>
            <a:rPr lang="es-EC" dirty="0" smtClean="0">
              <a:solidFill>
                <a:schemeClr val="tx1"/>
              </a:solidFill>
            </a:rPr>
            <a:t>En cuanto a las cuentas por pagar se tiene que negociar a 60 días plazo el pago a proveedores para tener un espacio de tiempo y poder realizar el pago de los mismos.</a:t>
          </a:r>
          <a:endParaRPr lang="es-ES" dirty="0">
            <a:solidFill>
              <a:schemeClr val="tx1"/>
            </a:solidFill>
          </a:endParaRPr>
        </a:p>
      </dgm:t>
    </dgm:pt>
    <dgm:pt modelId="{9A505AC1-2240-46CD-AB05-B8D0685B9A8A}" type="parTrans" cxnId="{04D1E6C4-EE35-4745-A309-8AD1392926FE}">
      <dgm:prSet/>
      <dgm:spPr/>
      <dgm:t>
        <a:bodyPr/>
        <a:lstStyle/>
        <a:p>
          <a:endParaRPr lang="es-ES"/>
        </a:p>
      </dgm:t>
    </dgm:pt>
    <dgm:pt modelId="{771FCD99-0626-43E6-9947-3AAD14A59BC1}" type="sibTrans" cxnId="{04D1E6C4-EE35-4745-A309-8AD1392926FE}">
      <dgm:prSet/>
      <dgm:spPr/>
      <dgm:t>
        <a:bodyPr/>
        <a:lstStyle/>
        <a:p>
          <a:endParaRPr lang="es-ES"/>
        </a:p>
      </dgm:t>
    </dgm:pt>
    <dgm:pt modelId="{995E361E-20A3-4742-8299-656E0A8ED93D}" type="pres">
      <dgm:prSet presAssocID="{B6B2C471-CF60-4603-932B-44B7DAF67BD5}" presName="Name0" presStyleCnt="0">
        <dgm:presLayoutVars>
          <dgm:dir/>
          <dgm:resizeHandles val="exact"/>
        </dgm:presLayoutVars>
      </dgm:prSet>
      <dgm:spPr/>
      <dgm:t>
        <a:bodyPr/>
        <a:lstStyle/>
        <a:p>
          <a:endParaRPr lang="es-ES"/>
        </a:p>
      </dgm:t>
    </dgm:pt>
    <dgm:pt modelId="{E27FD4CE-F686-4AB3-A6B8-910457008B7B}" type="pres">
      <dgm:prSet presAssocID="{9ED26A72-270B-4170-AA62-0FD9301F9324}" presName="node" presStyleLbl="node1" presStyleIdx="0" presStyleCnt="4">
        <dgm:presLayoutVars>
          <dgm:bulletEnabled val="1"/>
        </dgm:presLayoutVars>
      </dgm:prSet>
      <dgm:spPr/>
      <dgm:t>
        <a:bodyPr/>
        <a:lstStyle/>
        <a:p>
          <a:endParaRPr lang="es-ES"/>
        </a:p>
      </dgm:t>
    </dgm:pt>
    <dgm:pt modelId="{13E52642-B3D0-42AA-AD77-538E416ED9C0}" type="pres">
      <dgm:prSet presAssocID="{A39D5500-A2B4-478D-A467-63362E6F85CC}" presName="sibTrans" presStyleCnt="0"/>
      <dgm:spPr/>
    </dgm:pt>
    <dgm:pt modelId="{A78110DA-B965-4AA2-B8D9-FF30F1A9EEB8}" type="pres">
      <dgm:prSet presAssocID="{6840A384-7B25-4115-820C-3AB59C83F603}" presName="node" presStyleLbl="node1" presStyleIdx="1" presStyleCnt="4">
        <dgm:presLayoutVars>
          <dgm:bulletEnabled val="1"/>
        </dgm:presLayoutVars>
      </dgm:prSet>
      <dgm:spPr/>
      <dgm:t>
        <a:bodyPr/>
        <a:lstStyle/>
        <a:p>
          <a:endParaRPr lang="es-ES"/>
        </a:p>
      </dgm:t>
    </dgm:pt>
    <dgm:pt modelId="{DFB13A52-A26A-4DB9-95AC-41E248746AFB}" type="pres">
      <dgm:prSet presAssocID="{CE62D19E-0136-485F-B293-D6EEF98AAF2A}" presName="sibTrans" presStyleCnt="0"/>
      <dgm:spPr/>
    </dgm:pt>
    <dgm:pt modelId="{43E8E6B4-0422-4438-9ECE-0358963F6858}" type="pres">
      <dgm:prSet presAssocID="{F22B076D-EB36-46A6-AF71-5F16CFD6D016}" presName="node" presStyleLbl="node1" presStyleIdx="2" presStyleCnt="4">
        <dgm:presLayoutVars>
          <dgm:bulletEnabled val="1"/>
        </dgm:presLayoutVars>
      </dgm:prSet>
      <dgm:spPr/>
      <dgm:t>
        <a:bodyPr/>
        <a:lstStyle/>
        <a:p>
          <a:endParaRPr lang="es-ES"/>
        </a:p>
      </dgm:t>
    </dgm:pt>
    <dgm:pt modelId="{69435424-2667-43DD-B14F-C447330C03DA}" type="pres">
      <dgm:prSet presAssocID="{532B4740-82A0-4FCA-B425-0DA1CEA9A548}" presName="sibTrans" presStyleCnt="0"/>
      <dgm:spPr/>
    </dgm:pt>
    <dgm:pt modelId="{2A403763-3953-4AD8-A81A-F39FF98F6F22}" type="pres">
      <dgm:prSet presAssocID="{5B98D034-1567-401E-A049-E69315713C72}" presName="node" presStyleLbl="node1" presStyleIdx="3" presStyleCnt="4">
        <dgm:presLayoutVars>
          <dgm:bulletEnabled val="1"/>
        </dgm:presLayoutVars>
      </dgm:prSet>
      <dgm:spPr/>
      <dgm:t>
        <a:bodyPr/>
        <a:lstStyle/>
        <a:p>
          <a:endParaRPr lang="es-ES"/>
        </a:p>
      </dgm:t>
    </dgm:pt>
  </dgm:ptLst>
  <dgm:cxnLst>
    <dgm:cxn modelId="{04D1E6C4-EE35-4745-A309-8AD1392926FE}" srcId="{B6B2C471-CF60-4603-932B-44B7DAF67BD5}" destId="{5B98D034-1567-401E-A049-E69315713C72}" srcOrd="3" destOrd="0" parTransId="{9A505AC1-2240-46CD-AB05-B8D0685B9A8A}" sibTransId="{771FCD99-0626-43E6-9947-3AAD14A59BC1}"/>
    <dgm:cxn modelId="{35F1CF0D-D6D3-49AA-A063-B97639779ABC}" srcId="{B6B2C471-CF60-4603-932B-44B7DAF67BD5}" destId="{6840A384-7B25-4115-820C-3AB59C83F603}" srcOrd="1" destOrd="0" parTransId="{0AE2B6C6-6878-414E-83EE-FDB30F447E99}" sibTransId="{CE62D19E-0136-485F-B293-D6EEF98AAF2A}"/>
    <dgm:cxn modelId="{96EB79D7-0D5C-4F6B-8B78-15F09A5B0EA3}" srcId="{B6B2C471-CF60-4603-932B-44B7DAF67BD5}" destId="{9ED26A72-270B-4170-AA62-0FD9301F9324}" srcOrd="0" destOrd="0" parTransId="{49DDF1EC-BAA4-40A5-8452-8815EA16B3D1}" sibTransId="{A39D5500-A2B4-478D-A467-63362E6F85CC}"/>
    <dgm:cxn modelId="{3840339C-2A9D-474F-82D4-FDE0875A6874}" type="presOf" srcId="{6840A384-7B25-4115-820C-3AB59C83F603}" destId="{A78110DA-B965-4AA2-B8D9-FF30F1A9EEB8}" srcOrd="0" destOrd="0" presId="urn:microsoft.com/office/officeart/2005/8/layout/hList6"/>
    <dgm:cxn modelId="{38B03E69-5E2B-4963-A0FA-3C726E02017B}" type="presOf" srcId="{B6B2C471-CF60-4603-932B-44B7DAF67BD5}" destId="{995E361E-20A3-4742-8299-656E0A8ED93D}" srcOrd="0" destOrd="0" presId="urn:microsoft.com/office/officeart/2005/8/layout/hList6"/>
    <dgm:cxn modelId="{E5D4F215-41A1-4D8F-94B6-EFFF949934CB}" type="presOf" srcId="{9ED26A72-270B-4170-AA62-0FD9301F9324}" destId="{E27FD4CE-F686-4AB3-A6B8-910457008B7B}" srcOrd="0" destOrd="0" presId="urn:microsoft.com/office/officeart/2005/8/layout/hList6"/>
    <dgm:cxn modelId="{E9D8340C-C671-4EA1-8498-21CC8C482783}" type="presOf" srcId="{F22B076D-EB36-46A6-AF71-5F16CFD6D016}" destId="{43E8E6B4-0422-4438-9ECE-0358963F6858}" srcOrd="0" destOrd="0" presId="urn:microsoft.com/office/officeart/2005/8/layout/hList6"/>
    <dgm:cxn modelId="{D7CD085F-6D5C-4C60-BC0E-5187BD08B639}" type="presOf" srcId="{5B98D034-1567-401E-A049-E69315713C72}" destId="{2A403763-3953-4AD8-A81A-F39FF98F6F22}" srcOrd="0" destOrd="0" presId="urn:microsoft.com/office/officeart/2005/8/layout/hList6"/>
    <dgm:cxn modelId="{750E9F34-6200-469E-BE5C-97AA1EB2C9C9}" srcId="{B6B2C471-CF60-4603-932B-44B7DAF67BD5}" destId="{F22B076D-EB36-46A6-AF71-5F16CFD6D016}" srcOrd="2" destOrd="0" parTransId="{0ADC53A4-7B4F-4D4C-B01B-686055A93625}" sibTransId="{532B4740-82A0-4FCA-B425-0DA1CEA9A548}"/>
    <dgm:cxn modelId="{1B5F30AD-92B2-4AC2-B948-69EF582C8F66}" type="presParOf" srcId="{995E361E-20A3-4742-8299-656E0A8ED93D}" destId="{E27FD4CE-F686-4AB3-A6B8-910457008B7B}" srcOrd="0" destOrd="0" presId="urn:microsoft.com/office/officeart/2005/8/layout/hList6"/>
    <dgm:cxn modelId="{CEDF1097-8005-4779-8D93-E4EA27DDA6F9}" type="presParOf" srcId="{995E361E-20A3-4742-8299-656E0A8ED93D}" destId="{13E52642-B3D0-42AA-AD77-538E416ED9C0}" srcOrd="1" destOrd="0" presId="urn:microsoft.com/office/officeart/2005/8/layout/hList6"/>
    <dgm:cxn modelId="{DBFFBEAE-D0F8-49E2-9DED-A40822569DC0}" type="presParOf" srcId="{995E361E-20A3-4742-8299-656E0A8ED93D}" destId="{A78110DA-B965-4AA2-B8D9-FF30F1A9EEB8}" srcOrd="2" destOrd="0" presId="urn:microsoft.com/office/officeart/2005/8/layout/hList6"/>
    <dgm:cxn modelId="{64647FEF-30AF-425D-ABED-357D800C8F3A}" type="presParOf" srcId="{995E361E-20A3-4742-8299-656E0A8ED93D}" destId="{DFB13A52-A26A-4DB9-95AC-41E248746AFB}" srcOrd="3" destOrd="0" presId="urn:microsoft.com/office/officeart/2005/8/layout/hList6"/>
    <dgm:cxn modelId="{49DF14A0-DB43-4309-9D21-3A61F048EC06}" type="presParOf" srcId="{995E361E-20A3-4742-8299-656E0A8ED93D}" destId="{43E8E6B4-0422-4438-9ECE-0358963F6858}" srcOrd="4" destOrd="0" presId="urn:microsoft.com/office/officeart/2005/8/layout/hList6"/>
    <dgm:cxn modelId="{F3272688-D6BD-41FA-87B5-2546FA3F0718}" type="presParOf" srcId="{995E361E-20A3-4742-8299-656E0A8ED93D}" destId="{69435424-2667-43DD-B14F-C447330C03DA}" srcOrd="5" destOrd="0" presId="urn:microsoft.com/office/officeart/2005/8/layout/hList6"/>
    <dgm:cxn modelId="{7A58C1CE-4981-4404-806F-6E71793FD550}" type="presParOf" srcId="{995E361E-20A3-4742-8299-656E0A8ED93D}" destId="{2A403763-3953-4AD8-A81A-F39FF98F6F22}" srcOrd="6"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69F443-9A95-416D-92A6-F4A1E5757D2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2B96BD71-814C-4D39-9194-474E23ED3964}">
      <dgm:prSet phldrT="[Texto]" custT="1"/>
      <dgm:spPr>
        <a:solidFill>
          <a:schemeClr val="bg2">
            <a:lumMod val="90000"/>
          </a:schemeClr>
        </a:solidFill>
      </dgm:spPr>
      <dgm:t>
        <a:bodyPr/>
        <a:lstStyle/>
        <a:p>
          <a:r>
            <a:rPr lang="es-EC" sz="1400" b="0" dirty="0" smtClean="0">
              <a:solidFill>
                <a:schemeClr val="tx1"/>
              </a:solidFill>
            </a:rPr>
            <a:t>Tomando en consideración los acontecimientos que se han suscitado a lo largo del tiempo que lleva operando la empresa Famosa Corporación, se recomienda a la empresa desarrollar y poner en marcha un plan financiero que le permita desarrollar estrategias financieras las cuales ayuden a la empresa a conseguir niveles de liquidez y rentabilidad deseada por los socios</a:t>
          </a:r>
          <a:endParaRPr lang="es-ES" sz="1400" b="0" dirty="0">
            <a:solidFill>
              <a:schemeClr val="tx1"/>
            </a:solidFill>
          </a:endParaRPr>
        </a:p>
      </dgm:t>
    </dgm:pt>
    <dgm:pt modelId="{3AB98CE2-4128-455C-B21C-AD1C4941D9A0}" type="parTrans" cxnId="{6EF42482-452D-4549-8D9A-CD19D3E3777C}">
      <dgm:prSet/>
      <dgm:spPr/>
      <dgm:t>
        <a:bodyPr/>
        <a:lstStyle/>
        <a:p>
          <a:endParaRPr lang="es-ES" b="0"/>
        </a:p>
      </dgm:t>
    </dgm:pt>
    <dgm:pt modelId="{5742F9A9-0C5F-4096-B717-482934688686}" type="sibTrans" cxnId="{6EF42482-452D-4549-8D9A-CD19D3E3777C}">
      <dgm:prSet/>
      <dgm:spPr/>
      <dgm:t>
        <a:bodyPr/>
        <a:lstStyle/>
        <a:p>
          <a:endParaRPr lang="es-ES" b="0"/>
        </a:p>
      </dgm:t>
    </dgm:pt>
    <dgm:pt modelId="{FDC2801F-6D4F-49ED-980D-CD8D56BF97E6}">
      <dgm:prSet phldrT="[Texto]"/>
      <dgm:spPr>
        <a:solidFill>
          <a:schemeClr val="bg2">
            <a:lumMod val="90000"/>
          </a:schemeClr>
        </a:solidFill>
      </dgm:spPr>
      <dgm:t>
        <a:bodyPr/>
        <a:lstStyle/>
        <a:p>
          <a:r>
            <a:rPr lang="es-EC" b="0" dirty="0" smtClean="0">
              <a:solidFill>
                <a:schemeClr val="tx1"/>
              </a:solidFill>
            </a:rPr>
            <a:t>Los factores que amenazan a la empresa como es el político legal, por lo tanto debe tomar medidas preventivas en caso de que algún mercado caiga por temas políticos, si se diversifica los mercados se puede compensar de alguna manera las ventas del mercado afectado. Mantenerse en un solo mercado puede perjudicar a la empresa, por ese motivo es recomendable que la empresa amplíe su cartera de clientes y esta es una manera de evitar botar flor por falta de ventas. Además es necesario que se realice propongan metas tanto mensuales como anuales para cubrir los costos y generar utilidades y así pueda la finca superar su déficit.</a:t>
          </a:r>
          <a:endParaRPr lang="es-ES" b="0" dirty="0">
            <a:solidFill>
              <a:schemeClr val="tx1"/>
            </a:solidFill>
          </a:endParaRPr>
        </a:p>
      </dgm:t>
    </dgm:pt>
    <dgm:pt modelId="{2961C7AE-0B0C-4818-9E3B-80A49C402545}" type="parTrans" cxnId="{8BA4129A-1726-4C48-B9E9-69E44B71ABF1}">
      <dgm:prSet/>
      <dgm:spPr/>
      <dgm:t>
        <a:bodyPr/>
        <a:lstStyle/>
        <a:p>
          <a:endParaRPr lang="es-ES" b="0"/>
        </a:p>
      </dgm:t>
    </dgm:pt>
    <dgm:pt modelId="{0A4DA993-C5F1-4C7D-8821-C53587BFA1F0}" type="sibTrans" cxnId="{8BA4129A-1726-4C48-B9E9-69E44B71ABF1}">
      <dgm:prSet/>
      <dgm:spPr/>
      <dgm:t>
        <a:bodyPr/>
        <a:lstStyle/>
        <a:p>
          <a:endParaRPr lang="es-ES" b="0"/>
        </a:p>
      </dgm:t>
    </dgm:pt>
    <dgm:pt modelId="{A76F165E-302C-4FBE-B43D-B0D0CB5AC8CB}">
      <dgm:prSet phldrT="[Texto]" custT="1"/>
      <dgm:spPr>
        <a:solidFill>
          <a:schemeClr val="bg2">
            <a:lumMod val="90000"/>
          </a:schemeClr>
        </a:solidFill>
      </dgm:spPr>
      <dgm:t>
        <a:bodyPr/>
        <a:lstStyle/>
        <a:p>
          <a:r>
            <a:rPr lang="es-EC" sz="1400" b="0" dirty="0" smtClean="0">
              <a:solidFill>
                <a:schemeClr val="tx1"/>
              </a:solidFill>
            </a:rPr>
            <a:t>En cuanto al análisis interno que se realizó, tomamos en consideración que se debería realizar un análisis financiero cada mes, el cual nos va a ayudar a conocer como se encuentra la empresa y que cambios se deben realizar a tiempo, para evitar existan inconvenientes al final del período.</a:t>
          </a:r>
          <a:endParaRPr lang="es-ES" sz="1400" b="0" dirty="0">
            <a:solidFill>
              <a:schemeClr val="tx1"/>
            </a:solidFill>
          </a:endParaRPr>
        </a:p>
      </dgm:t>
    </dgm:pt>
    <dgm:pt modelId="{F1639227-418B-41B9-A5C5-22FC59044789}" type="parTrans" cxnId="{397DB12B-58D9-4F10-AE2D-D367F0F7D64E}">
      <dgm:prSet/>
      <dgm:spPr/>
      <dgm:t>
        <a:bodyPr/>
        <a:lstStyle/>
        <a:p>
          <a:endParaRPr lang="es-ES" b="0"/>
        </a:p>
      </dgm:t>
    </dgm:pt>
    <dgm:pt modelId="{6EA9C552-93A2-49C9-9BE4-C5B680E70622}" type="sibTrans" cxnId="{397DB12B-58D9-4F10-AE2D-D367F0F7D64E}">
      <dgm:prSet/>
      <dgm:spPr/>
      <dgm:t>
        <a:bodyPr/>
        <a:lstStyle/>
        <a:p>
          <a:endParaRPr lang="es-ES" b="0"/>
        </a:p>
      </dgm:t>
    </dgm:pt>
    <dgm:pt modelId="{66929F91-32EB-413F-9B5F-148541C9F6B2}" type="pres">
      <dgm:prSet presAssocID="{7869F443-9A95-416D-92A6-F4A1E5757D25}" presName="Name0" presStyleCnt="0">
        <dgm:presLayoutVars>
          <dgm:dir/>
          <dgm:resizeHandles val="exact"/>
        </dgm:presLayoutVars>
      </dgm:prSet>
      <dgm:spPr/>
      <dgm:t>
        <a:bodyPr/>
        <a:lstStyle/>
        <a:p>
          <a:endParaRPr lang="es-ES"/>
        </a:p>
      </dgm:t>
    </dgm:pt>
    <dgm:pt modelId="{1C7BF62A-72C0-4E14-8FF4-CED1D4EF7F98}" type="pres">
      <dgm:prSet presAssocID="{2B96BD71-814C-4D39-9194-474E23ED3964}" presName="node" presStyleLbl="node1" presStyleIdx="0" presStyleCnt="3" custLinFactNeighborX="-4083" custLinFactNeighborY="-1361">
        <dgm:presLayoutVars>
          <dgm:bulletEnabled val="1"/>
        </dgm:presLayoutVars>
      </dgm:prSet>
      <dgm:spPr/>
      <dgm:t>
        <a:bodyPr/>
        <a:lstStyle/>
        <a:p>
          <a:endParaRPr lang="es-ES"/>
        </a:p>
      </dgm:t>
    </dgm:pt>
    <dgm:pt modelId="{25908131-5653-4873-AECB-03742A1201E0}" type="pres">
      <dgm:prSet presAssocID="{5742F9A9-0C5F-4096-B717-482934688686}" presName="sibTrans" presStyleCnt="0"/>
      <dgm:spPr/>
    </dgm:pt>
    <dgm:pt modelId="{2A07CC01-2C9A-42B4-9019-61A415E7402D}" type="pres">
      <dgm:prSet presAssocID="{FDC2801F-6D4F-49ED-980D-CD8D56BF97E6}" presName="node" presStyleLbl="node1" presStyleIdx="1" presStyleCnt="3">
        <dgm:presLayoutVars>
          <dgm:bulletEnabled val="1"/>
        </dgm:presLayoutVars>
      </dgm:prSet>
      <dgm:spPr/>
      <dgm:t>
        <a:bodyPr/>
        <a:lstStyle/>
        <a:p>
          <a:endParaRPr lang="es-ES"/>
        </a:p>
      </dgm:t>
    </dgm:pt>
    <dgm:pt modelId="{FDEC4FD5-2EC0-4953-BD6F-F8FB1BD01862}" type="pres">
      <dgm:prSet presAssocID="{0A4DA993-C5F1-4C7D-8821-C53587BFA1F0}" presName="sibTrans" presStyleCnt="0"/>
      <dgm:spPr/>
    </dgm:pt>
    <dgm:pt modelId="{0CE67F6D-AC60-44A8-818C-A8DBD1B7004B}" type="pres">
      <dgm:prSet presAssocID="{A76F165E-302C-4FBE-B43D-B0D0CB5AC8CB}" presName="node" presStyleLbl="node1" presStyleIdx="2" presStyleCnt="3">
        <dgm:presLayoutVars>
          <dgm:bulletEnabled val="1"/>
        </dgm:presLayoutVars>
      </dgm:prSet>
      <dgm:spPr/>
      <dgm:t>
        <a:bodyPr/>
        <a:lstStyle/>
        <a:p>
          <a:endParaRPr lang="es-ES"/>
        </a:p>
      </dgm:t>
    </dgm:pt>
  </dgm:ptLst>
  <dgm:cxnLst>
    <dgm:cxn modelId="{112D7E8A-8C2B-4054-BF1F-A62C871F3080}" type="presOf" srcId="{A76F165E-302C-4FBE-B43D-B0D0CB5AC8CB}" destId="{0CE67F6D-AC60-44A8-818C-A8DBD1B7004B}" srcOrd="0" destOrd="0" presId="urn:microsoft.com/office/officeart/2005/8/layout/hList6"/>
    <dgm:cxn modelId="{CB81DF38-E969-4FC8-82AB-729AB811B493}" type="presOf" srcId="{2B96BD71-814C-4D39-9194-474E23ED3964}" destId="{1C7BF62A-72C0-4E14-8FF4-CED1D4EF7F98}" srcOrd="0" destOrd="0" presId="urn:microsoft.com/office/officeart/2005/8/layout/hList6"/>
    <dgm:cxn modelId="{8BA4129A-1726-4C48-B9E9-69E44B71ABF1}" srcId="{7869F443-9A95-416D-92A6-F4A1E5757D25}" destId="{FDC2801F-6D4F-49ED-980D-CD8D56BF97E6}" srcOrd="1" destOrd="0" parTransId="{2961C7AE-0B0C-4818-9E3B-80A49C402545}" sibTransId="{0A4DA993-C5F1-4C7D-8821-C53587BFA1F0}"/>
    <dgm:cxn modelId="{1E75A786-A4C4-4E8E-826C-C9F99F24FE15}" type="presOf" srcId="{FDC2801F-6D4F-49ED-980D-CD8D56BF97E6}" destId="{2A07CC01-2C9A-42B4-9019-61A415E7402D}" srcOrd="0" destOrd="0" presId="urn:microsoft.com/office/officeart/2005/8/layout/hList6"/>
    <dgm:cxn modelId="{A143FB6C-A87A-4DA4-A58E-EFE27F3D7FB0}" type="presOf" srcId="{7869F443-9A95-416D-92A6-F4A1E5757D25}" destId="{66929F91-32EB-413F-9B5F-148541C9F6B2}" srcOrd="0" destOrd="0" presId="urn:microsoft.com/office/officeart/2005/8/layout/hList6"/>
    <dgm:cxn modelId="{397DB12B-58D9-4F10-AE2D-D367F0F7D64E}" srcId="{7869F443-9A95-416D-92A6-F4A1E5757D25}" destId="{A76F165E-302C-4FBE-B43D-B0D0CB5AC8CB}" srcOrd="2" destOrd="0" parTransId="{F1639227-418B-41B9-A5C5-22FC59044789}" sibTransId="{6EA9C552-93A2-49C9-9BE4-C5B680E70622}"/>
    <dgm:cxn modelId="{6EF42482-452D-4549-8D9A-CD19D3E3777C}" srcId="{7869F443-9A95-416D-92A6-F4A1E5757D25}" destId="{2B96BD71-814C-4D39-9194-474E23ED3964}" srcOrd="0" destOrd="0" parTransId="{3AB98CE2-4128-455C-B21C-AD1C4941D9A0}" sibTransId="{5742F9A9-0C5F-4096-B717-482934688686}"/>
    <dgm:cxn modelId="{FDF57A94-0771-4A68-B606-9FCD3CF546F4}" type="presParOf" srcId="{66929F91-32EB-413F-9B5F-148541C9F6B2}" destId="{1C7BF62A-72C0-4E14-8FF4-CED1D4EF7F98}" srcOrd="0" destOrd="0" presId="urn:microsoft.com/office/officeart/2005/8/layout/hList6"/>
    <dgm:cxn modelId="{ED72E036-FFBA-469D-B2A0-82C4EF786866}" type="presParOf" srcId="{66929F91-32EB-413F-9B5F-148541C9F6B2}" destId="{25908131-5653-4873-AECB-03742A1201E0}" srcOrd="1" destOrd="0" presId="urn:microsoft.com/office/officeart/2005/8/layout/hList6"/>
    <dgm:cxn modelId="{1D136FCE-604B-4CE8-B31D-88D9006B8029}" type="presParOf" srcId="{66929F91-32EB-413F-9B5F-148541C9F6B2}" destId="{2A07CC01-2C9A-42B4-9019-61A415E7402D}" srcOrd="2" destOrd="0" presId="urn:microsoft.com/office/officeart/2005/8/layout/hList6"/>
    <dgm:cxn modelId="{6CE866F8-0E79-47E1-B1EB-4DC9B6CAF4C9}" type="presParOf" srcId="{66929F91-32EB-413F-9B5F-148541C9F6B2}" destId="{FDEC4FD5-2EC0-4953-BD6F-F8FB1BD01862}" srcOrd="3" destOrd="0" presId="urn:microsoft.com/office/officeart/2005/8/layout/hList6"/>
    <dgm:cxn modelId="{5024F3B4-08B4-4046-9BEA-20BC5F1F8D1A}" type="presParOf" srcId="{66929F91-32EB-413F-9B5F-148541C9F6B2}" destId="{0CE67F6D-AC60-44A8-818C-A8DBD1B7004B}"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BEB8A9-5575-4F6D-A9C7-B9FEB981A760}"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087512A3-45DF-4130-A313-0AEE51A74605}">
      <dgm:prSet phldrT="[Texto]"/>
      <dgm:spPr>
        <a:solidFill>
          <a:schemeClr val="bg2">
            <a:lumMod val="90000"/>
          </a:schemeClr>
        </a:solidFill>
      </dgm:spPr>
      <dgm:t>
        <a:bodyPr/>
        <a:lstStyle/>
        <a:p>
          <a:r>
            <a:rPr lang="es-EC" dirty="0" smtClean="0">
              <a:solidFill>
                <a:schemeClr val="tx1"/>
              </a:solidFill>
            </a:rPr>
            <a:t>La empresa debe ir depurando gastos innecesarios y realizar una planificación de los insumos necesarios para la producción y envío de flor, ya que al no tener un control de dichos elementos la empresa no puede realizar ventas por falta de insumos, lo que estanca las ventas y se puede llegar a perder clientes.</a:t>
          </a:r>
          <a:endParaRPr lang="es-ES" dirty="0">
            <a:solidFill>
              <a:schemeClr val="tx1"/>
            </a:solidFill>
          </a:endParaRPr>
        </a:p>
      </dgm:t>
    </dgm:pt>
    <dgm:pt modelId="{19C285A3-A134-4CEE-A62E-A448C9836B9F}" type="parTrans" cxnId="{E85BBDB2-80D0-4D6E-84EC-F5EE8DAAB729}">
      <dgm:prSet/>
      <dgm:spPr/>
      <dgm:t>
        <a:bodyPr/>
        <a:lstStyle/>
        <a:p>
          <a:endParaRPr lang="es-ES"/>
        </a:p>
      </dgm:t>
    </dgm:pt>
    <dgm:pt modelId="{BBCC10DD-0555-4273-809B-818AB5098F4D}" type="sibTrans" cxnId="{E85BBDB2-80D0-4D6E-84EC-F5EE8DAAB729}">
      <dgm:prSet/>
      <dgm:spPr/>
      <dgm:t>
        <a:bodyPr/>
        <a:lstStyle/>
        <a:p>
          <a:endParaRPr lang="es-ES"/>
        </a:p>
      </dgm:t>
    </dgm:pt>
    <dgm:pt modelId="{E1F503D1-959E-4BBD-9012-89AB57F6AD01}">
      <dgm:prSet phldrT="[Texto]"/>
      <dgm:spPr>
        <a:solidFill>
          <a:schemeClr val="bg2">
            <a:lumMod val="90000"/>
          </a:schemeClr>
        </a:solidFill>
      </dgm:spPr>
      <dgm:t>
        <a:bodyPr/>
        <a:lstStyle/>
        <a:p>
          <a:r>
            <a:rPr lang="es-EC" dirty="0" smtClean="0">
              <a:solidFill>
                <a:schemeClr val="tx1"/>
              </a:solidFill>
            </a:rPr>
            <a:t>Se debe aplicar una política de cobros y pagos, en la que indique que la empresa debe realizar el cobro de sus cuentas a los 30  días de vencimiento a sus clientes y el pago a los proveedores cuando se cumpla el plazo establecido de 60 días. Esto ayudaría a la empresa a tener liquidez necesaria.</a:t>
          </a:r>
          <a:endParaRPr lang="es-ES" dirty="0">
            <a:solidFill>
              <a:schemeClr val="tx1"/>
            </a:solidFill>
          </a:endParaRPr>
        </a:p>
      </dgm:t>
    </dgm:pt>
    <dgm:pt modelId="{433DFB62-2DFB-470A-8B0B-479CB75C24CC}" type="parTrans" cxnId="{7BFC9C33-84E7-4B46-BAF4-759D52A2DEA9}">
      <dgm:prSet/>
      <dgm:spPr/>
      <dgm:t>
        <a:bodyPr/>
        <a:lstStyle/>
        <a:p>
          <a:endParaRPr lang="es-ES"/>
        </a:p>
      </dgm:t>
    </dgm:pt>
    <dgm:pt modelId="{E905AF5A-77D8-4398-A90B-6EEC8300A1E8}" type="sibTrans" cxnId="{7BFC9C33-84E7-4B46-BAF4-759D52A2DEA9}">
      <dgm:prSet/>
      <dgm:spPr/>
      <dgm:t>
        <a:bodyPr/>
        <a:lstStyle/>
        <a:p>
          <a:endParaRPr lang="es-ES"/>
        </a:p>
      </dgm:t>
    </dgm:pt>
    <dgm:pt modelId="{62C9B1FA-A384-4BFF-A552-570686E202F3}">
      <dgm:prSet phldrT="[Texto]"/>
      <dgm:spPr>
        <a:solidFill>
          <a:schemeClr val="bg2">
            <a:lumMod val="90000"/>
          </a:schemeClr>
        </a:solidFill>
      </dgm:spPr>
      <dgm:t>
        <a:bodyPr/>
        <a:lstStyle/>
        <a:p>
          <a:r>
            <a:rPr lang="es-EC" dirty="0" smtClean="0">
              <a:solidFill>
                <a:schemeClr val="tx1"/>
              </a:solidFill>
            </a:rPr>
            <a:t>Famosa Corporación necesita realizar cambios y mejoras en cuanto a la calidad de flor así como del trato que se le brinda en el proceso de empaque y envío de la flor, para evitar que los clientes realicen créditos y no paguen por esa flor, lo cual solo trae pérdidas para la empresa.</a:t>
          </a:r>
          <a:endParaRPr lang="es-ES" dirty="0">
            <a:solidFill>
              <a:schemeClr val="tx1"/>
            </a:solidFill>
          </a:endParaRPr>
        </a:p>
      </dgm:t>
    </dgm:pt>
    <dgm:pt modelId="{57A1DD82-8256-465C-B112-292102E05991}" type="parTrans" cxnId="{DDA4324E-75D2-41C8-9EBA-B90AC9629606}">
      <dgm:prSet/>
      <dgm:spPr/>
      <dgm:t>
        <a:bodyPr/>
        <a:lstStyle/>
        <a:p>
          <a:endParaRPr lang="es-ES"/>
        </a:p>
      </dgm:t>
    </dgm:pt>
    <dgm:pt modelId="{6419B859-3743-4EC6-BF8E-0D672EA76C5E}" type="sibTrans" cxnId="{DDA4324E-75D2-41C8-9EBA-B90AC9629606}">
      <dgm:prSet/>
      <dgm:spPr/>
      <dgm:t>
        <a:bodyPr/>
        <a:lstStyle/>
        <a:p>
          <a:endParaRPr lang="es-ES"/>
        </a:p>
      </dgm:t>
    </dgm:pt>
    <dgm:pt modelId="{7C840D21-05F5-4031-847D-0CD47E8B240A}" type="pres">
      <dgm:prSet presAssocID="{8FBEB8A9-5575-4F6D-A9C7-B9FEB981A760}" presName="Name0" presStyleCnt="0">
        <dgm:presLayoutVars>
          <dgm:dir/>
          <dgm:resizeHandles val="exact"/>
        </dgm:presLayoutVars>
      </dgm:prSet>
      <dgm:spPr/>
      <dgm:t>
        <a:bodyPr/>
        <a:lstStyle/>
        <a:p>
          <a:endParaRPr lang="es-ES"/>
        </a:p>
      </dgm:t>
    </dgm:pt>
    <dgm:pt modelId="{A8CAE697-465A-4556-8416-510DC6C81C9F}" type="pres">
      <dgm:prSet presAssocID="{087512A3-45DF-4130-A313-0AEE51A74605}" presName="node" presStyleLbl="node1" presStyleIdx="0" presStyleCnt="3">
        <dgm:presLayoutVars>
          <dgm:bulletEnabled val="1"/>
        </dgm:presLayoutVars>
      </dgm:prSet>
      <dgm:spPr/>
      <dgm:t>
        <a:bodyPr/>
        <a:lstStyle/>
        <a:p>
          <a:endParaRPr lang="es-ES"/>
        </a:p>
      </dgm:t>
    </dgm:pt>
    <dgm:pt modelId="{2A9F3CDD-30E4-4BFC-A26E-261433C8CE10}" type="pres">
      <dgm:prSet presAssocID="{BBCC10DD-0555-4273-809B-818AB5098F4D}" presName="sibTrans" presStyleCnt="0"/>
      <dgm:spPr/>
    </dgm:pt>
    <dgm:pt modelId="{17DCC93B-D67E-4618-B8F7-E2314BE2CB60}" type="pres">
      <dgm:prSet presAssocID="{E1F503D1-959E-4BBD-9012-89AB57F6AD01}" presName="node" presStyleLbl="node1" presStyleIdx="1" presStyleCnt="3">
        <dgm:presLayoutVars>
          <dgm:bulletEnabled val="1"/>
        </dgm:presLayoutVars>
      </dgm:prSet>
      <dgm:spPr/>
      <dgm:t>
        <a:bodyPr/>
        <a:lstStyle/>
        <a:p>
          <a:endParaRPr lang="es-ES"/>
        </a:p>
      </dgm:t>
    </dgm:pt>
    <dgm:pt modelId="{3B264886-5CEF-48B7-9319-58234DDA6349}" type="pres">
      <dgm:prSet presAssocID="{E905AF5A-77D8-4398-A90B-6EEC8300A1E8}" presName="sibTrans" presStyleCnt="0"/>
      <dgm:spPr/>
    </dgm:pt>
    <dgm:pt modelId="{E5D46100-1771-494C-8AB5-32165A93384F}" type="pres">
      <dgm:prSet presAssocID="{62C9B1FA-A384-4BFF-A552-570686E202F3}" presName="node" presStyleLbl="node1" presStyleIdx="2" presStyleCnt="3">
        <dgm:presLayoutVars>
          <dgm:bulletEnabled val="1"/>
        </dgm:presLayoutVars>
      </dgm:prSet>
      <dgm:spPr/>
      <dgm:t>
        <a:bodyPr/>
        <a:lstStyle/>
        <a:p>
          <a:endParaRPr lang="es-ES"/>
        </a:p>
      </dgm:t>
    </dgm:pt>
  </dgm:ptLst>
  <dgm:cxnLst>
    <dgm:cxn modelId="{5A22EA10-6EA9-4759-9815-CEA5498D35DC}" type="presOf" srcId="{087512A3-45DF-4130-A313-0AEE51A74605}" destId="{A8CAE697-465A-4556-8416-510DC6C81C9F}" srcOrd="0" destOrd="0" presId="urn:microsoft.com/office/officeart/2005/8/layout/hList6"/>
    <dgm:cxn modelId="{9DD1292B-58E3-496A-B978-C0DA01D6D822}" type="presOf" srcId="{62C9B1FA-A384-4BFF-A552-570686E202F3}" destId="{E5D46100-1771-494C-8AB5-32165A93384F}" srcOrd="0" destOrd="0" presId="urn:microsoft.com/office/officeart/2005/8/layout/hList6"/>
    <dgm:cxn modelId="{E85BBDB2-80D0-4D6E-84EC-F5EE8DAAB729}" srcId="{8FBEB8A9-5575-4F6D-A9C7-B9FEB981A760}" destId="{087512A3-45DF-4130-A313-0AEE51A74605}" srcOrd="0" destOrd="0" parTransId="{19C285A3-A134-4CEE-A62E-A448C9836B9F}" sibTransId="{BBCC10DD-0555-4273-809B-818AB5098F4D}"/>
    <dgm:cxn modelId="{C3994F1D-84D9-4149-9DDE-EA3B74CE5A02}" type="presOf" srcId="{8FBEB8A9-5575-4F6D-A9C7-B9FEB981A760}" destId="{7C840D21-05F5-4031-847D-0CD47E8B240A}" srcOrd="0" destOrd="0" presId="urn:microsoft.com/office/officeart/2005/8/layout/hList6"/>
    <dgm:cxn modelId="{AE2C023D-EFA7-4CC2-8C7A-3D68BD0F2EB1}" type="presOf" srcId="{E1F503D1-959E-4BBD-9012-89AB57F6AD01}" destId="{17DCC93B-D67E-4618-B8F7-E2314BE2CB60}" srcOrd="0" destOrd="0" presId="urn:microsoft.com/office/officeart/2005/8/layout/hList6"/>
    <dgm:cxn modelId="{DDA4324E-75D2-41C8-9EBA-B90AC9629606}" srcId="{8FBEB8A9-5575-4F6D-A9C7-B9FEB981A760}" destId="{62C9B1FA-A384-4BFF-A552-570686E202F3}" srcOrd="2" destOrd="0" parTransId="{57A1DD82-8256-465C-B112-292102E05991}" sibTransId="{6419B859-3743-4EC6-BF8E-0D672EA76C5E}"/>
    <dgm:cxn modelId="{7BFC9C33-84E7-4B46-BAF4-759D52A2DEA9}" srcId="{8FBEB8A9-5575-4F6D-A9C7-B9FEB981A760}" destId="{E1F503D1-959E-4BBD-9012-89AB57F6AD01}" srcOrd="1" destOrd="0" parTransId="{433DFB62-2DFB-470A-8B0B-479CB75C24CC}" sibTransId="{E905AF5A-77D8-4398-A90B-6EEC8300A1E8}"/>
    <dgm:cxn modelId="{CD21679A-2940-440C-AD42-070EEEAC0E3F}" type="presParOf" srcId="{7C840D21-05F5-4031-847D-0CD47E8B240A}" destId="{A8CAE697-465A-4556-8416-510DC6C81C9F}" srcOrd="0" destOrd="0" presId="urn:microsoft.com/office/officeart/2005/8/layout/hList6"/>
    <dgm:cxn modelId="{197479D4-E7F8-439C-8829-61A0C63B895E}" type="presParOf" srcId="{7C840D21-05F5-4031-847D-0CD47E8B240A}" destId="{2A9F3CDD-30E4-4BFC-A26E-261433C8CE10}" srcOrd="1" destOrd="0" presId="urn:microsoft.com/office/officeart/2005/8/layout/hList6"/>
    <dgm:cxn modelId="{18C781B2-6E4A-4785-9605-DC7DB8159047}" type="presParOf" srcId="{7C840D21-05F5-4031-847D-0CD47E8B240A}" destId="{17DCC93B-D67E-4618-B8F7-E2314BE2CB60}" srcOrd="2" destOrd="0" presId="urn:microsoft.com/office/officeart/2005/8/layout/hList6"/>
    <dgm:cxn modelId="{45DDBE92-CF27-4197-9405-E5E3B9FAAE9F}" type="presParOf" srcId="{7C840D21-05F5-4031-847D-0CD47E8B240A}" destId="{3B264886-5CEF-48B7-9319-58234DDA6349}" srcOrd="3" destOrd="0" presId="urn:microsoft.com/office/officeart/2005/8/layout/hList6"/>
    <dgm:cxn modelId="{76BD172B-4ACE-43C3-96B7-A1D99D583258}" type="presParOf" srcId="{7C840D21-05F5-4031-847D-0CD47E8B240A}" destId="{E5D46100-1771-494C-8AB5-32165A93384F}"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482F5-59DB-4FF3-8838-98AB7C002813}" type="datetimeFigureOut">
              <a:rPr lang="es-ES" smtClean="0"/>
              <a:pPr/>
              <a:t>25/11/2015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DAA310-B406-412D-B699-9D067DB5A7BD}" type="slidenum">
              <a:rPr lang="es-ES" smtClean="0"/>
              <a:pPr/>
              <a:t>‹Nº›</a:t>
            </a:fld>
            <a:endParaRPr lang="es-ES"/>
          </a:p>
        </p:txBody>
      </p:sp>
    </p:spTree>
    <p:extLst>
      <p:ext uri="{BB962C8B-B14F-4D97-AF65-F5344CB8AC3E}">
        <p14:creationId xmlns:p14="http://schemas.microsoft.com/office/powerpoint/2010/main" xmlns="" val="43363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2DAA310-B406-412D-B699-9D067DB5A7BD}" type="slidenum">
              <a:rPr lang="es-ES" smtClean="0"/>
              <a:pPr/>
              <a:t>18</a:t>
            </a:fld>
            <a:endParaRPr lang="es-ES"/>
          </a:p>
        </p:txBody>
      </p:sp>
    </p:spTree>
    <p:extLst>
      <p:ext uri="{BB962C8B-B14F-4D97-AF65-F5344CB8AC3E}">
        <p14:creationId xmlns:p14="http://schemas.microsoft.com/office/powerpoint/2010/main" xmlns="" val="1762442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20" name="19 Marcador de pie de página"/>
          <p:cNvSpPr>
            <a:spLocks noGrp="1"/>
          </p:cNvSpPr>
          <p:nvPr>
            <p:ph type="ftr" sz="quarter" idx="11"/>
          </p:nvPr>
        </p:nvSpPr>
        <p:spPr/>
        <p:txBody>
          <a:bodyPr/>
          <a:lstStyle>
            <a:extLst/>
          </a:lstStyle>
          <a:p>
            <a:endParaRPr lang="es-ES"/>
          </a:p>
        </p:txBody>
      </p:sp>
      <p:sp>
        <p:nvSpPr>
          <p:cNvPr id="10" name="9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28966777-52E4-4093-B475-1C0F9D789749}" type="datetimeFigureOut">
              <a:rPr lang="es-ES" smtClean="0"/>
              <a:pPr/>
              <a:t>25/11/2015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EDDF98D3-5BEF-49AB-8EE9-B682BDD5F2D6}"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8966777-52E4-4093-B475-1C0F9D789749}" type="datetimeFigureOut">
              <a:rPr lang="es-ES" smtClean="0"/>
              <a:pPr/>
              <a:t>25/11/2015</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DDF98D3-5BEF-49AB-8EE9-B682BDD5F2D6}"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43108" y="1571612"/>
            <a:ext cx="6786612" cy="4572032"/>
          </a:xfrm>
        </p:spPr>
        <p:txBody>
          <a:bodyPr>
            <a:normAutofit fontScale="90000"/>
          </a:bodyPr>
          <a:lstStyle/>
          <a:p>
            <a:pPr algn="ct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b="1" dirty="0" smtClean="0"/>
              <a:t/>
            </a:r>
            <a:br>
              <a:rPr lang="es-ES" sz="2000" b="1"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S" sz="2000" dirty="0" smtClean="0"/>
              <a:t/>
            </a:r>
            <a:br>
              <a:rPr lang="es-ES" sz="2000" dirty="0" smtClean="0"/>
            </a:br>
            <a:r>
              <a:rPr lang="es-EC" sz="1700" b="1" dirty="0" smtClean="0">
                <a:solidFill>
                  <a:schemeClr val="tx1"/>
                </a:solidFill>
              </a:rPr>
              <a:t>PROYECTO DE INVESTIGACIÓN PREVIO A LA OBTENCIÓN DEL TÍTULO DE</a:t>
            </a:r>
            <a:r>
              <a:rPr lang="es-ES" sz="1700" dirty="0" smtClean="0">
                <a:solidFill>
                  <a:schemeClr val="tx1"/>
                </a:solidFill>
              </a:rPr>
              <a:t/>
            </a:r>
            <a:br>
              <a:rPr lang="es-ES" sz="1700" dirty="0" smtClean="0">
                <a:solidFill>
                  <a:schemeClr val="tx1"/>
                </a:solidFill>
              </a:rPr>
            </a:br>
            <a:r>
              <a:rPr lang="es-EC" sz="1700" b="1" dirty="0" smtClean="0">
                <a:solidFill>
                  <a:schemeClr val="tx1"/>
                </a:solidFill>
              </a:rPr>
              <a:t> INGENIERO EN FINANZAS, CONTADOR PÚBLICO AUDITOR</a:t>
            </a:r>
            <a:br>
              <a:rPr lang="es-EC" sz="1700" b="1" dirty="0" smtClean="0">
                <a:solidFill>
                  <a:schemeClr val="tx1"/>
                </a:solidFill>
              </a:rPr>
            </a:br>
            <a:r>
              <a:rPr lang="es-EC" sz="1700" b="1" dirty="0" smtClean="0">
                <a:solidFill>
                  <a:schemeClr val="tx1"/>
                </a:solidFill>
              </a:rPr>
              <a:t/>
            </a:r>
            <a:br>
              <a:rPr lang="es-EC" sz="1700" b="1" dirty="0" smtClean="0">
                <a:solidFill>
                  <a:schemeClr val="tx1"/>
                </a:solidFill>
              </a:rPr>
            </a:br>
            <a:r>
              <a:rPr lang="es-EC" sz="1700" b="1" dirty="0" smtClean="0">
                <a:solidFill>
                  <a:schemeClr val="tx1"/>
                </a:solidFill>
              </a:rPr>
              <a:t/>
            </a:r>
            <a:br>
              <a:rPr lang="es-EC" sz="1700" b="1" dirty="0" smtClean="0">
                <a:solidFill>
                  <a:schemeClr val="tx1"/>
                </a:solidFill>
              </a:rPr>
            </a:br>
            <a:r>
              <a:rPr lang="es-EC" sz="1700" b="1" dirty="0" smtClean="0">
                <a:solidFill>
                  <a:schemeClr val="tx1"/>
                </a:solidFill>
              </a:rPr>
              <a:t/>
            </a:r>
            <a:br>
              <a:rPr lang="es-EC" sz="1700" b="1" dirty="0" smtClean="0">
                <a:solidFill>
                  <a:schemeClr val="tx1"/>
                </a:solidFill>
              </a:rPr>
            </a:br>
            <a:r>
              <a:rPr lang="es-EC" sz="1700" b="1" dirty="0" smtClean="0">
                <a:solidFill>
                  <a:schemeClr val="tx1"/>
                </a:solidFill>
              </a:rPr>
              <a:t>	TEMA: </a:t>
            </a:r>
            <a:r>
              <a:rPr lang="es-ES" sz="1700" b="1" dirty="0" smtClean="0">
                <a:solidFill>
                  <a:schemeClr val="tx1"/>
                </a:solidFill>
              </a:rPr>
              <a:t>"</a:t>
            </a:r>
            <a:r>
              <a:rPr lang="es-ES_tradnl" sz="1700" b="1" dirty="0" smtClean="0">
                <a:solidFill>
                  <a:schemeClr val="tx1"/>
                </a:solidFill>
              </a:rPr>
              <a:t> DIS</a:t>
            </a:r>
            <a:r>
              <a:rPr lang="es-EC" sz="1700" b="1" dirty="0" smtClean="0">
                <a:solidFill>
                  <a:schemeClr val="tx1"/>
                </a:solidFill>
              </a:rPr>
              <a:t>EÑO DE PLAN FINANCIERO PARA MEJORAR LOS NIVELES DE LIQUIDEZ DE LA EMPRESA FAMOSA CORPORACIÓN CIA. LTDA. UBICADA EN EL CANTÓN CAYAMBE EN LA PARROQUIA DE OLMEDO (PESILLO)</a:t>
            </a:r>
            <a:r>
              <a:rPr lang="es-ES_tradnl" sz="1700" b="1" dirty="0" smtClean="0">
                <a:solidFill>
                  <a:schemeClr val="tx1"/>
                </a:solidFill>
              </a:rPr>
              <a:t>”</a:t>
            </a:r>
            <a:r>
              <a:rPr lang="es-ES" sz="1700" dirty="0" smtClean="0">
                <a:solidFill>
                  <a:schemeClr val="tx1"/>
                </a:solidFill>
              </a:rPr>
              <a:t/>
            </a:r>
            <a:br>
              <a:rPr lang="es-ES" sz="1700" dirty="0" smtClean="0">
                <a:solidFill>
                  <a:schemeClr val="tx1"/>
                </a:solidFill>
              </a:rPr>
            </a:br>
            <a:r>
              <a:rPr lang="es-ES_tradnl" sz="1700" b="1" dirty="0" smtClean="0">
                <a:solidFill>
                  <a:schemeClr val="tx1"/>
                </a:solidFill>
              </a:rPr>
              <a:t> </a:t>
            </a:r>
            <a:br>
              <a:rPr lang="es-ES_tradnl" sz="1700" b="1" dirty="0" smtClean="0">
                <a:solidFill>
                  <a:schemeClr val="tx1"/>
                </a:solidFill>
              </a:rPr>
            </a:br>
            <a:r>
              <a:rPr lang="es-ES" sz="1700" dirty="0" smtClean="0">
                <a:solidFill>
                  <a:schemeClr val="tx1"/>
                </a:solidFill>
              </a:rPr>
              <a:t/>
            </a:r>
            <a:br>
              <a:rPr lang="es-ES" sz="1700" dirty="0" smtClean="0">
                <a:solidFill>
                  <a:schemeClr val="tx1"/>
                </a:solidFill>
              </a:rPr>
            </a:br>
            <a:r>
              <a:rPr lang="es-ES_tradnl" sz="1700" b="1" dirty="0" smtClean="0">
                <a:solidFill>
                  <a:schemeClr val="tx1"/>
                </a:solidFill>
              </a:rPr>
              <a:t>AUTOR: MOYA BÁEZ, ESTEFANIA ELIZABETH</a:t>
            </a:r>
            <a:br>
              <a:rPr lang="es-ES_tradnl" sz="1700" b="1" dirty="0" smtClean="0">
                <a:solidFill>
                  <a:schemeClr val="tx1"/>
                </a:solidFill>
              </a:rPr>
            </a:br>
            <a:r>
              <a:rPr lang="es-ES" sz="1700" dirty="0" smtClean="0">
                <a:solidFill>
                  <a:schemeClr val="tx1"/>
                </a:solidFill>
              </a:rPr>
              <a:t/>
            </a:r>
            <a:br>
              <a:rPr lang="es-ES" sz="1700" dirty="0" smtClean="0">
                <a:solidFill>
                  <a:schemeClr val="tx1"/>
                </a:solidFill>
              </a:rPr>
            </a:br>
            <a:r>
              <a:rPr lang="es-ES_tradnl" sz="1700" b="1" dirty="0" smtClean="0">
                <a:solidFill>
                  <a:schemeClr val="tx1"/>
                </a:solidFill>
              </a:rPr>
              <a:t> </a:t>
            </a:r>
            <a:r>
              <a:rPr lang="es-ES" sz="1700" dirty="0" smtClean="0">
                <a:solidFill>
                  <a:schemeClr val="tx1"/>
                </a:solidFill>
              </a:rPr>
              <a:t/>
            </a:r>
            <a:br>
              <a:rPr lang="es-ES" sz="1700" dirty="0" smtClean="0">
                <a:solidFill>
                  <a:schemeClr val="tx1"/>
                </a:solidFill>
              </a:rPr>
            </a:br>
            <a:r>
              <a:rPr lang="es-ES" sz="1700" dirty="0" smtClean="0">
                <a:solidFill>
                  <a:schemeClr val="tx1"/>
                </a:solidFill>
              </a:rPr>
              <a:t/>
            </a:r>
            <a:br>
              <a:rPr lang="es-ES" sz="1700" dirty="0" smtClean="0">
                <a:solidFill>
                  <a:schemeClr val="tx1"/>
                </a:solidFill>
              </a:rPr>
            </a:br>
            <a:r>
              <a:rPr lang="es-EC" sz="1700" b="1" dirty="0" smtClean="0">
                <a:solidFill>
                  <a:schemeClr val="tx1"/>
                </a:solidFill>
              </a:rPr>
              <a:t>DIRECTOR: MBA. CARRILLO, ALVARO</a:t>
            </a:r>
            <a:r>
              <a:rPr lang="es-ES" sz="1700" dirty="0" smtClean="0">
                <a:solidFill>
                  <a:schemeClr val="tx1"/>
                </a:solidFill>
              </a:rPr>
              <a:t/>
            </a:r>
            <a:br>
              <a:rPr lang="es-ES" sz="1700" dirty="0" smtClean="0">
                <a:solidFill>
                  <a:schemeClr val="tx1"/>
                </a:solidFill>
              </a:rPr>
            </a:br>
            <a:r>
              <a:rPr lang="es-ES" sz="1700" dirty="0" smtClean="0"/>
              <a:t/>
            </a:r>
            <a:br>
              <a:rPr lang="es-ES" sz="1700" dirty="0" smtClean="0"/>
            </a:br>
            <a:r>
              <a:rPr lang="es-ES" sz="1700" dirty="0"/>
              <a:t/>
            </a:r>
            <a:br>
              <a:rPr lang="es-ES" sz="1700" dirty="0"/>
            </a:br>
            <a:endParaRPr lang="es-ES" sz="1700" dirty="0"/>
          </a:p>
        </p:txBody>
      </p:sp>
      <p:pic>
        <p:nvPicPr>
          <p:cNvPr id="4" name="3 Imagen" descr="http://biotecnologia.espe.edu.ec/laboratorios-investigacion/wp-content/uploads/2014/07/logo-espe.jpg"/>
          <p:cNvPicPr/>
          <p:nvPr/>
        </p:nvPicPr>
        <p:blipFill>
          <a:blip r:embed="rId2"/>
          <a:srcRect/>
          <a:stretch>
            <a:fillRect/>
          </a:stretch>
        </p:blipFill>
        <p:spPr bwMode="auto">
          <a:xfrm>
            <a:off x="3214678" y="357166"/>
            <a:ext cx="3714776" cy="1000132"/>
          </a:xfrm>
          <a:prstGeom prst="rect">
            <a:avLst/>
          </a:prstGeom>
          <a:noFill/>
          <a:ln w="9525">
            <a:noFill/>
            <a:miter lim="800000"/>
            <a:headEnd/>
            <a:tailEnd/>
          </a:ln>
        </p:spPr>
      </p:pic>
      <p:pic>
        <p:nvPicPr>
          <p:cNvPr id="11266" name="Picture 2" descr="https://www.ucm.es/data/cont/docs/804-2014-05-17-birrete.jpg"/>
          <p:cNvPicPr>
            <a:picLocks noChangeAspect="1" noChangeArrowheads="1"/>
          </p:cNvPicPr>
          <p:nvPr/>
        </p:nvPicPr>
        <p:blipFill>
          <a:blip r:embed="rId3" cstate="print"/>
          <a:srcRect/>
          <a:stretch>
            <a:fillRect/>
          </a:stretch>
        </p:blipFill>
        <p:spPr bwMode="auto">
          <a:xfrm>
            <a:off x="571472" y="5143512"/>
            <a:ext cx="1754539" cy="128588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214546" y="214290"/>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SITUACIÓN FINANCIERA</a:t>
            </a:r>
          </a:p>
          <a:p>
            <a:pPr algn="ctr"/>
            <a:r>
              <a:rPr lang="es-EC" sz="1200" b="1" dirty="0" smtClean="0"/>
              <a:t>ANÁLISIS VERTICAL</a:t>
            </a:r>
            <a:endParaRPr lang="es-ES" sz="1200" b="1" dirty="0"/>
          </a:p>
        </p:txBody>
      </p:sp>
      <p:graphicFrame>
        <p:nvGraphicFramePr>
          <p:cNvPr id="8" name="7 Tabla"/>
          <p:cNvGraphicFramePr>
            <a:graphicFrameLocks noGrp="1"/>
          </p:cNvGraphicFramePr>
          <p:nvPr/>
        </p:nvGraphicFramePr>
        <p:xfrm>
          <a:off x="1643043" y="928678"/>
          <a:ext cx="5929354" cy="5684614"/>
        </p:xfrm>
        <a:graphic>
          <a:graphicData uri="http://schemas.openxmlformats.org/drawingml/2006/table">
            <a:tbl>
              <a:tblPr>
                <a:tableStyleId>{69C7853C-536D-4A76-A0AE-DD22124D55A5}</a:tableStyleId>
              </a:tblPr>
              <a:tblGrid>
                <a:gridCol w="4223066"/>
                <a:gridCol w="853144"/>
                <a:gridCol w="853144"/>
              </a:tblGrid>
              <a:tr h="127122">
                <a:tc>
                  <a:txBody>
                    <a:bodyPr/>
                    <a:lstStyle/>
                    <a:p>
                      <a:pPr algn="l" fontAlgn="b"/>
                      <a:r>
                        <a:rPr lang="es-ES" sz="800" u="none" strike="noStrike" dirty="0"/>
                        <a:t>EJERCICIO ECONÓMICO</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2013</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2014</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ACTIVO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ACTIVO CORRIENTE</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26,34%</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89,38%</a:t>
                      </a:r>
                      <a:endParaRPr lang="es-ES" sz="800" b="1" i="0" u="none" strike="noStrike">
                        <a:solidFill>
                          <a:srgbClr val="000000"/>
                        </a:solidFill>
                        <a:latin typeface="Arial" pitchFamily="34" charset="0"/>
                        <a:cs typeface="Arial" pitchFamily="34" charset="0"/>
                      </a:endParaRPr>
                    </a:p>
                  </a:txBody>
                  <a:tcPr marL="4356" marR="4356" marT="4356" marB="0" anchor="b"/>
                </a:tc>
              </a:tr>
              <a:tr h="139834">
                <a:tc>
                  <a:txBody>
                    <a:bodyPr/>
                    <a:lstStyle/>
                    <a:p>
                      <a:pPr algn="l" fontAlgn="b"/>
                      <a:r>
                        <a:rPr lang="es-ES" sz="800" u="none" strike="noStrike"/>
                        <a:t>EFECTIVO Y EQUIVALENTES AL EFECTIVO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16,64%</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-5,25</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ACTIVOS FINANCIEROS </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83,36%</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63,72%</a:t>
                      </a:r>
                      <a:endParaRPr lang="es-ES" sz="800" b="1" i="0" u="none" strike="noStrike">
                        <a:solidFill>
                          <a:srgbClr val="000000"/>
                        </a:solidFill>
                        <a:latin typeface="Arial" pitchFamily="34" charset="0"/>
                        <a:cs typeface="Arial" pitchFamily="34" charset="0"/>
                      </a:endParaRPr>
                    </a:p>
                  </a:txBody>
                  <a:tcPr marL="4356" marR="4356" marT="4356" marB="0" anchor="b"/>
                </a:tc>
              </a:tr>
              <a:tr h="153051">
                <a:tc>
                  <a:txBody>
                    <a:bodyPr/>
                    <a:lstStyle/>
                    <a:p>
                      <a:pPr algn="l" fontAlgn="b"/>
                      <a:r>
                        <a:rPr lang="es-ES" sz="800" u="none" strike="noStrike"/>
                        <a:t>DOCUMENTOS Y CUENTAS POR COBRAR CLIENTES NO RELACIONADOS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4,33%</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OTRAS CUENTAS PORCOBRAR</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30,48%</a:t>
                      </a:r>
                      <a:endParaRPr lang="es-ES" sz="800" b="1" i="0" u="none" strike="noStrike">
                        <a:solidFill>
                          <a:srgbClr val="000000"/>
                        </a:solidFill>
                        <a:latin typeface="Arial" pitchFamily="34" charset="0"/>
                        <a:cs typeface="Arial" pitchFamily="34" charset="0"/>
                      </a:endParaRPr>
                    </a:p>
                  </a:txBody>
                  <a:tcPr marL="4356" marR="4356" marT="4356" marB="0" anchor="b"/>
                </a:tc>
              </a:tr>
              <a:tr h="113292">
                <a:tc>
                  <a:txBody>
                    <a:bodyPr/>
                    <a:lstStyle/>
                    <a:p>
                      <a:pPr algn="l" fontAlgn="b"/>
                      <a:r>
                        <a:rPr lang="es-ES" sz="800" u="none" strike="noStrike"/>
                        <a:t>SERVICIOS Y OTROS PAGOS ANTICIPADOS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62,43%</a:t>
                      </a:r>
                      <a:endParaRPr lang="es-ES" sz="800" b="1" i="0" u="none" strike="noStrike">
                        <a:solidFill>
                          <a:srgbClr val="000000"/>
                        </a:solidFill>
                        <a:latin typeface="Arial" pitchFamily="34" charset="0"/>
                        <a:cs typeface="Arial" pitchFamily="34" charset="0"/>
                      </a:endParaRPr>
                    </a:p>
                  </a:txBody>
                  <a:tcPr marL="4356" marR="4356" marT="4356" marB="0" anchor="b"/>
                </a:tc>
              </a:tr>
              <a:tr h="152545">
                <a:tc>
                  <a:txBody>
                    <a:bodyPr/>
                    <a:lstStyle/>
                    <a:p>
                      <a:pPr algn="l" fontAlgn="b"/>
                      <a:r>
                        <a:rPr lang="es-ES" sz="800" u="none" strike="noStrike"/>
                        <a:t>ACTIVOS POR IMPUESTOS CORRIENTES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2,76%</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ACTIVO NO CORRIENTE</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73,66%</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65,11%</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PROPIEDADES, PLANTA Y EQUIPO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99,33%</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94,44%</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TERRENOS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46,93%</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44,14%</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CONTRUCCIONES ENCURSO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52,80%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MUEBLES Y ENSERES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0,15%</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0,14%</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MUEBLES POST COSECHA</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0,29%</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INVERNADEROS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54,17%</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MAQUINARIA Y EQUIPO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0,12%</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3,87%</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EQUIPO DE RIEGO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0,36%</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EQUIPO DE COMPUTACION</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0,30%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ACTIVOS </a:t>
                      </a:r>
                      <a:r>
                        <a:rPr lang="es-ES" sz="800" u="none" strike="noStrike" dirty="0" smtClean="0"/>
                        <a:t>BIOLÓGICOS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0,67%</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5,56%</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PLANTAS EN CRECIMIENTO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0,49%</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4,58%</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PASIVO</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99,75%</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147,19%</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PASIVO CORRIENTE</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20,32%</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64,97%</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CUENTAS Y DOCUMENTOS POR PAGAR</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74,48%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17,77%</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LOCALES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50,19%</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OTROS PROVEEDORES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0,00%</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49,81%</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OTRAS OBLIGACIONES CORRIENTES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5,94%</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6,76%</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OBLIGACIONES CON LA ADMINISTRACION TRIBUTARIA</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44,49%</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8,29%</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OBLIGACIONES CON EL IESS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14,33%</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49,14%</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POR BENEFICIOS DE LEY A EMPLEADOS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41,18%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42,57%</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CUENTAS POR PAGAR DIVERSAS - RELACIONADAS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19,58%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75,47%</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PASIVO NO CORRIENTE</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79,68%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35,03%</a:t>
                      </a:r>
                      <a:endParaRPr lang="es-ES" sz="800" b="1" i="0" u="none" strike="noStrike">
                        <a:solidFill>
                          <a:srgbClr val="000000"/>
                        </a:solidFill>
                        <a:latin typeface="Arial" pitchFamily="34" charset="0"/>
                        <a:cs typeface="Arial" pitchFamily="34" charset="0"/>
                      </a:endParaRPr>
                    </a:p>
                  </a:txBody>
                  <a:tcPr marL="4356" marR="4356" marT="4356" marB="0" anchor="b"/>
                </a:tc>
              </a:tr>
              <a:tr h="155150">
                <a:tc>
                  <a:txBody>
                    <a:bodyPr/>
                    <a:lstStyle/>
                    <a:p>
                      <a:pPr algn="l" fontAlgn="b"/>
                      <a:r>
                        <a:rPr lang="es-ES" sz="800" u="none" strike="noStrike"/>
                        <a:t>CUENTAS POR PAGAR DIVERSAS / RELACIONADAS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LOCALES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PATRIMONIO NETO</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0,25%</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-47,19</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CAPITAL</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117,98%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-0,50</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CAPITAL SUSCRITO O ASIGNADO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117,98%</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dirty="0"/>
                        <a:t>RESERVAS</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OTROS RESULTADOS INTEGRALES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-7,58</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RESULTADOS ACUMULADOS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-0,08</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UTILIDADES RETENIDAS</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0,00%</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100,57%</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RESULTADOS DEL EJERCICIO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-17,98</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 PÉRDIDA NETA DEL PERIODO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smtClean="0"/>
                        <a:t>-17,98</a:t>
                      </a:r>
                      <a:r>
                        <a:rPr lang="es-ES" sz="800" u="none" strike="noStrike" dirty="0"/>
                        <a:t>%</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a:t>100,00%</a:t>
                      </a:r>
                      <a:endParaRPr lang="es-ES" sz="800" b="1" i="0" u="none" strike="noStrike">
                        <a:solidFill>
                          <a:srgbClr val="000000"/>
                        </a:solidFill>
                        <a:latin typeface="Arial" pitchFamily="34" charset="0"/>
                        <a:cs typeface="Arial" pitchFamily="34" charset="0"/>
                      </a:endParaRPr>
                    </a:p>
                  </a:txBody>
                  <a:tcPr marL="4356" marR="4356" marT="4356" marB="0" anchor="b"/>
                </a:tc>
              </a:tr>
              <a:tr h="127122">
                <a:tc>
                  <a:txBody>
                    <a:bodyPr/>
                    <a:lstStyle/>
                    <a:p>
                      <a:pPr algn="l" fontAlgn="b"/>
                      <a:r>
                        <a:rPr lang="es-ES" sz="800" u="none" strike="noStrike"/>
                        <a:t>PASIVO + PATRIMONIO</a:t>
                      </a:r>
                      <a:endParaRPr lang="es-ES" sz="800" b="1" i="0" u="none" strike="noStrike">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100,00%</a:t>
                      </a:r>
                      <a:endParaRPr lang="es-ES" sz="800" b="1" i="0" u="none" strike="noStrike" dirty="0">
                        <a:solidFill>
                          <a:srgbClr val="000000"/>
                        </a:solidFill>
                        <a:latin typeface="Arial" pitchFamily="34" charset="0"/>
                        <a:cs typeface="Arial" pitchFamily="34" charset="0"/>
                      </a:endParaRPr>
                    </a:p>
                  </a:txBody>
                  <a:tcPr marL="4356" marR="4356" marT="4356" marB="0" anchor="b"/>
                </a:tc>
                <a:tc>
                  <a:txBody>
                    <a:bodyPr/>
                    <a:lstStyle/>
                    <a:p>
                      <a:pPr algn="r" fontAlgn="b"/>
                      <a:r>
                        <a:rPr lang="es-ES" sz="800" u="none" strike="noStrike" dirty="0"/>
                        <a:t>100,00%</a:t>
                      </a:r>
                      <a:endParaRPr lang="es-ES" sz="800" b="1" i="0" u="none" strike="noStrike" dirty="0">
                        <a:solidFill>
                          <a:srgbClr val="000000"/>
                        </a:solidFill>
                        <a:latin typeface="Arial" pitchFamily="34" charset="0"/>
                        <a:cs typeface="Arial" pitchFamily="34" charset="0"/>
                      </a:endParaRPr>
                    </a:p>
                  </a:txBody>
                  <a:tcPr marL="4356" marR="4356" marT="4356" marB="0" anchor="b"/>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428860" y="1357298"/>
          <a:ext cx="4572032" cy="4643458"/>
        </p:xfrm>
        <a:graphic>
          <a:graphicData uri="http://schemas.openxmlformats.org/drawingml/2006/table">
            <a:tbl>
              <a:tblPr>
                <a:tableStyleId>{8799B23B-EC83-4686-B30A-512413B5E67A}</a:tableStyleId>
              </a:tblPr>
              <a:tblGrid>
                <a:gridCol w="3633503"/>
                <a:gridCol w="938529"/>
              </a:tblGrid>
              <a:tr h="142610">
                <a:tc>
                  <a:txBody>
                    <a:bodyPr/>
                    <a:lstStyle/>
                    <a:p>
                      <a:pPr algn="l" fontAlgn="b"/>
                      <a:r>
                        <a:rPr lang="es-ES" sz="800" u="none" strike="noStrike" dirty="0"/>
                        <a:t>EJERCICIO ECONÓMICO</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2014</a:t>
                      </a:r>
                      <a:endParaRPr lang="es-ES" sz="800" b="1"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INGRESOS</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100%</a:t>
                      </a:r>
                      <a:endParaRPr lang="es-ES" sz="800" b="1"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INGRESOS DE ACTIVIDADES ORDINARIAS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100,00%</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COSTO DE VENTAS Y PRODUCCIÓN</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493,24%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 COMPRAS NETAS LOCALES</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73,29%</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COMPRAS BIENES LOCALES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0,04%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COMPRAS QUIMICOS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73,24%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 MANO DE OBRA DIRECTA</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298,16%</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SUELDOS Y BENEFICIOS SOCIALES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236,55%</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APORTE SEGURO SOCIAL</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30,18%</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BENEFICIOS E INDEMNIZACIÓN</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26,79%</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GASTO PLANES BENEFICIOS EMPLEADOS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2,50%</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HONORARIOS COMISIONES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2,13%</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 MANO DE OBRA INDIRECTA</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12,83%</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GASTO PLANES BENEFICIOS EMPLEADOS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12,83%</a:t>
                      </a:r>
                      <a:endParaRPr lang="es-ES" sz="800" b="0" i="0" u="none" strike="noStrike" dirty="0">
                        <a:solidFill>
                          <a:srgbClr val="000000"/>
                        </a:solidFill>
                        <a:latin typeface="Arial" pitchFamily="34" charset="0"/>
                        <a:cs typeface="Arial" pitchFamily="34" charset="0"/>
                      </a:endParaRPr>
                    </a:p>
                  </a:txBody>
                  <a:tcPr marL="5544" marR="5544" marT="5544" marB="0" anchor="b"/>
                </a:tc>
              </a:tr>
              <a:tr h="150846">
                <a:tc>
                  <a:txBody>
                    <a:bodyPr/>
                    <a:lstStyle/>
                    <a:p>
                      <a:pPr algn="l" fontAlgn="b"/>
                      <a:r>
                        <a:rPr lang="es-ES" sz="800" u="none" strike="noStrike" dirty="0"/>
                        <a:t>(+) OTROS COSTOS INDIRECTOS DE FABRICACIÓN</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84,32%</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SUMINISTROS Y MATERIALES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27,22%</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MANTENIMIENTO Y REPARACION</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36,47%</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OTROS SERVICIOS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20,63%</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COSTOS</a:t>
                      </a:r>
                      <a:endParaRPr lang="es-ES" sz="800" b="1"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24,64%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HONORARIOS COMISIONES</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4,13%</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PUBLICIDAD</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14,94%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b"/>
                      <a:r>
                        <a:rPr lang="es-ES" sz="800" u="none" strike="noStrike" dirty="0"/>
                        <a:t>GASTOS DE VIAJE</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4,64%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ctr"/>
                      <a:r>
                        <a:rPr lang="es-ES" sz="800" u="none" strike="noStrike" dirty="0"/>
                        <a:t>MANTENIMIENTO Y REPARACION</a:t>
                      </a:r>
                      <a:endParaRPr lang="es-ES" sz="800" b="0"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0,41%</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ctr"/>
                      <a:r>
                        <a:rPr lang="es-ES" sz="800" u="none" strike="noStrike" dirty="0"/>
                        <a:t>IMPUESTOS Y CONTRIBUCIONES</a:t>
                      </a:r>
                      <a:endParaRPr lang="es-ES" sz="800" b="0"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0,51%</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ctr"/>
                      <a:r>
                        <a:rPr lang="es-ES" sz="800" u="none" strike="noStrike" dirty="0"/>
                        <a:t>GANANCIA BRUTA</a:t>
                      </a:r>
                      <a:endParaRPr lang="es-ES" sz="800" b="1"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-393,24%</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ctr"/>
                      <a:r>
                        <a:rPr lang="es-ES" sz="800" u="none" strike="noStrike"/>
                        <a:t>GASTOS</a:t>
                      </a:r>
                      <a:endParaRPr lang="es-ES" sz="800" b="1" i="0" u="none" strike="noStrike">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4,78%</a:t>
                      </a:r>
                      <a:endParaRPr lang="es-ES" sz="800" b="0" i="0" u="none" strike="noStrike" dirty="0">
                        <a:solidFill>
                          <a:srgbClr val="000000"/>
                        </a:solidFill>
                        <a:latin typeface="Arial" pitchFamily="34" charset="0"/>
                        <a:cs typeface="Arial" pitchFamily="34" charset="0"/>
                      </a:endParaRPr>
                    </a:p>
                  </a:txBody>
                  <a:tcPr marL="5544" marR="5544" marT="5544" marB="0" anchor="b"/>
                </a:tc>
              </a:tr>
              <a:tr h="142610">
                <a:tc>
                  <a:txBody>
                    <a:bodyPr/>
                    <a:lstStyle/>
                    <a:p>
                      <a:pPr algn="l" fontAlgn="ctr"/>
                      <a:r>
                        <a:rPr lang="es-ES" sz="800" u="none" strike="noStrike" dirty="0"/>
                        <a:t>OTROS GASTOS</a:t>
                      </a:r>
                      <a:endParaRPr lang="es-ES" sz="800" b="1"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4,78%</a:t>
                      </a:r>
                      <a:endParaRPr lang="es-ES" sz="800" b="0" i="0" u="none" strike="noStrike" dirty="0">
                        <a:solidFill>
                          <a:srgbClr val="000000"/>
                        </a:solidFill>
                        <a:latin typeface="Arial" pitchFamily="34" charset="0"/>
                        <a:cs typeface="Arial" pitchFamily="34" charset="0"/>
                      </a:endParaRPr>
                    </a:p>
                  </a:txBody>
                  <a:tcPr marL="5544" marR="5544" marT="5544" marB="0" anchor="b"/>
                </a:tc>
              </a:tr>
              <a:tr h="322434">
                <a:tc>
                  <a:txBody>
                    <a:bodyPr/>
                    <a:lstStyle/>
                    <a:p>
                      <a:pPr algn="l" fontAlgn="ctr"/>
                      <a:r>
                        <a:rPr lang="es-ES" sz="800" u="none" strike="noStrike" dirty="0"/>
                        <a:t>GANANCIA (PÉRDIDA) ANTES DE 15% A TRABAJADORES E IMPUESTOA LA RENTA DE OPERACIONES </a:t>
                      </a:r>
                      <a:r>
                        <a:rPr lang="es-ES" sz="800" u="none" strike="noStrike" dirty="0" smtClean="0"/>
                        <a:t>CONTINUADAS</a:t>
                      </a:r>
                      <a:endParaRPr lang="es-ES" sz="800" b="0"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-398,01%</a:t>
                      </a:r>
                      <a:endParaRPr lang="es-ES" sz="800" b="0" i="0" u="none" strike="noStrike" dirty="0">
                        <a:solidFill>
                          <a:srgbClr val="000000"/>
                        </a:solidFill>
                        <a:latin typeface="Arial" pitchFamily="34" charset="0"/>
                        <a:cs typeface="Arial" pitchFamily="34" charset="0"/>
                      </a:endParaRPr>
                    </a:p>
                  </a:txBody>
                  <a:tcPr marL="5544" marR="5544" marT="5544" marB="0" anchor="b"/>
                </a:tc>
              </a:tr>
              <a:tr h="159854">
                <a:tc>
                  <a:txBody>
                    <a:bodyPr/>
                    <a:lstStyle/>
                    <a:p>
                      <a:pPr algn="l" fontAlgn="ctr"/>
                      <a:r>
                        <a:rPr lang="es-ES" sz="800" u="none" strike="noStrike" dirty="0"/>
                        <a:t>GANANCIA (PÉRDIDA) ANTES DE IMPUESTOS </a:t>
                      </a:r>
                      <a:endParaRPr lang="es-ES" sz="800" b="0" i="0" u="none" strike="noStrike" dirty="0">
                        <a:solidFill>
                          <a:srgbClr val="000000"/>
                        </a:solidFill>
                        <a:latin typeface="Arial" pitchFamily="34" charset="0"/>
                        <a:cs typeface="Arial" pitchFamily="34" charset="0"/>
                      </a:endParaRPr>
                    </a:p>
                  </a:txBody>
                  <a:tcPr marL="5544" marR="5544" marT="5544" marB="0" anchor="ctr"/>
                </a:tc>
                <a:tc>
                  <a:txBody>
                    <a:bodyPr/>
                    <a:lstStyle/>
                    <a:p>
                      <a:pPr algn="r" fontAlgn="b"/>
                      <a:r>
                        <a:rPr lang="es-ES" sz="800" u="none" strike="noStrike" dirty="0"/>
                        <a:t>-398,01%</a:t>
                      </a:r>
                      <a:endParaRPr lang="es-ES" sz="800" b="0" i="0" u="none" strike="noStrike" dirty="0">
                        <a:solidFill>
                          <a:srgbClr val="000000"/>
                        </a:solidFill>
                        <a:latin typeface="Arial" pitchFamily="34" charset="0"/>
                        <a:cs typeface="Arial" pitchFamily="34" charset="0"/>
                      </a:endParaRPr>
                    </a:p>
                  </a:txBody>
                  <a:tcPr marL="5544" marR="5544" marT="5544" marB="0" anchor="b"/>
                </a:tc>
              </a:tr>
              <a:tr h="159854">
                <a:tc>
                  <a:txBody>
                    <a:bodyPr/>
                    <a:lstStyle/>
                    <a:p>
                      <a:pPr algn="l" fontAlgn="b"/>
                      <a:r>
                        <a:rPr lang="es-ES" sz="800" u="none" strike="noStrike" dirty="0"/>
                        <a:t>GANANCIA (PÉRDIDA) DE OPERACIONES DISCONTINUADAS </a:t>
                      </a:r>
                      <a:endParaRPr lang="es-ES" sz="800" b="0" i="0" u="none" strike="noStrike" dirty="0">
                        <a:solidFill>
                          <a:srgbClr val="000000"/>
                        </a:solidFill>
                        <a:latin typeface="Arial" pitchFamily="34" charset="0"/>
                        <a:cs typeface="Arial" pitchFamily="34" charset="0"/>
                      </a:endParaRPr>
                    </a:p>
                  </a:txBody>
                  <a:tcPr marL="5544" marR="5544" marT="5544" marB="0" anchor="b"/>
                </a:tc>
                <a:tc>
                  <a:txBody>
                    <a:bodyPr/>
                    <a:lstStyle/>
                    <a:p>
                      <a:pPr algn="r" fontAlgn="b"/>
                      <a:r>
                        <a:rPr lang="es-ES" sz="800" u="none" strike="noStrike" dirty="0"/>
                        <a:t>-398,01%</a:t>
                      </a:r>
                      <a:endParaRPr lang="es-ES" sz="800" b="0" i="0" u="none" strike="noStrike" dirty="0">
                        <a:solidFill>
                          <a:srgbClr val="000000"/>
                        </a:solidFill>
                        <a:latin typeface="Arial" pitchFamily="34" charset="0"/>
                        <a:cs typeface="Arial" pitchFamily="34" charset="0"/>
                      </a:endParaRPr>
                    </a:p>
                  </a:txBody>
                  <a:tcPr marL="5544" marR="5544" marT="5544" marB="0" anchor="b"/>
                </a:tc>
              </a:tr>
            </a:tbl>
          </a:graphicData>
        </a:graphic>
      </p:graphicFrame>
      <p:sp>
        <p:nvSpPr>
          <p:cNvPr id="5" name="4 CuadroTexto"/>
          <p:cNvSpPr txBox="1"/>
          <p:nvPr/>
        </p:nvSpPr>
        <p:spPr>
          <a:xfrm>
            <a:off x="2071670" y="500042"/>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RESULTADOS</a:t>
            </a:r>
          </a:p>
          <a:p>
            <a:pPr algn="ctr"/>
            <a:r>
              <a:rPr lang="es-EC" sz="1200" b="1" dirty="0" smtClean="0"/>
              <a:t>ANÁLISIS VERTICAL</a:t>
            </a:r>
            <a:endParaRPr lang="es-ES"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285984" y="1142971"/>
          <a:ext cx="5000661" cy="5000679"/>
        </p:xfrm>
        <a:graphic>
          <a:graphicData uri="http://schemas.openxmlformats.org/drawingml/2006/table">
            <a:tbl>
              <a:tblPr>
                <a:tableStyleId>{E8B1032C-EA38-4F05-BA0D-38AFFFC7BED3}</a:tableStyleId>
              </a:tblPr>
              <a:tblGrid>
                <a:gridCol w="3438304"/>
                <a:gridCol w="890376"/>
                <a:gridCol w="671981"/>
              </a:tblGrid>
              <a:tr h="113070">
                <a:tc>
                  <a:txBody>
                    <a:bodyPr/>
                    <a:lstStyle/>
                    <a:p>
                      <a:pPr algn="l" fontAlgn="b"/>
                      <a:r>
                        <a:rPr lang="es-ES" sz="700" u="none" strike="noStrike" dirty="0"/>
                        <a:t>EJERCICIO ECONÓMICO</a:t>
                      </a:r>
                      <a:endParaRPr lang="es-ES" sz="700" b="1"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gridSpan="2">
                  <a:txBody>
                    <a:bodyPr/>
                    <a:lstStyle/>
                    <a:p>
                      <a:pPr algn="ctr" fontAlgn="b"/>
                      <a:r>
                        <a:rPr lang="es-ES" sz="700" u="none" strike="noStrike"/>
                        <a:t>2013-2014</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hMerge="1">
                  <a:txBody>
                    <a:bodyPr/>
                    <a:lstStyle/>
                    <a:p>
                      <a:endParaRPr lang="es-ES"/>
                    </a:p>
                  </a:txBody>
                  <a:tcPr/>
                </a:tc>
              </a:tr>
              <a:tr h="113070">
                <a:tc>
                  <a:txBody>
                    <a:bodyPr/>
                    <a:lstStyle/>
                    <a:p>
                      <a:pPr algn="l" fontAlgn="b"/>
                      <a:r>
                        <a:rPr lang="es-ES" sz="700" u="none" strike="noStrike"/>
                        <a:t>ACTIVO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107.097,89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20,95%</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ACTIVO CORRIENTE</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350.457,24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76,70%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dirty="0"/>
                        <a:t>EFECTIVO Y EQUIVALENTES AL EFECTIVO</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(41.725,29)</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173,79%</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ACTIVOS FINANCIEROS </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202.391,92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69,52%</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4448">
                <a:tc>
                  <a:txBody>
                    <a:bodyPr/>
                    <a:lstStyle/>
                    <a:p>
                      <a:pPr algn="l" fontAlgn="b"/>
                      <a:r>
                        <a:rPr lang="es-ES" sz="700" u="none" strike="noStrike"/>
                        <a:t>DOCUMENTOS Y CUENTAS POR COBRAR CLIENTES NO RELACIONADOS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12.601,31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OTRAS CUENTAS PORCOBRAR</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SERVICIOS Y OTROS PAGOS ANTICIPADOS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181.750,83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ACTIVOS POR IMPUESTOS CORRIENTES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8.039,78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ACTIVO NO CORRIENTE</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35.164,94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10,57%</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PROPIEDADES, PLANTA Y EQUIPO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18.660,94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5,94%</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TERRENOS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CONTRUCCIONES ENCURSO</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(156.116,52)</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MUEBLES Y ENSERES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MUEBLES POST COSECHA</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855,00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INVERNADEROS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160.148,72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MAQUINARIA Y EQUIPO</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11.823,75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97,17%</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30555">
                <a:tc>
                  <a:txBody>
                    <a:bodyPr/>
                    <a:lstStyle/>
                    <a:p>
                      <a:pPr algn="l" fontAlgn="b"/>
                      <a:r>
                        <a:rPr lang="es-ES" sz="700" u="none" strike="noStrike" dirty="0"/>
                        <a:t>EQUIPO DE RIEGO</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1.055,24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EQUIPO DE COMPUTACION</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894,75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ACTIVOS BIOLOGICOS</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16.504,00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89,19%</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PLANTAS EN CRECIMIENTO</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16.504,00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89,19%</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PASIVO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349.373,03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46,43%</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PASIVO CORRIENTE</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           406.930,16 </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83,24%</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CUENTAS Y DOCUMENTOS POR PAGAR</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25.855,25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LOCALES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(17.412,97)</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-39,94%</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OTROS PROVEEDORES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43.268,22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100,00%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OTRAS OBLIGACIONES CORRIENTES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28.161,62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dirty="0"/>
                        <a:t>OBLIGACIONES CON LA ADMINISTRACION TRIBUTARIA</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573,14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20,93%</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OBLIGACIONES CON EL IESS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15.532,35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95,70%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POR BENEFICIOS DE LEY A EMPLEADOS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12.056,13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85,75%</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CUENTAS POR PAGAR DIVERSAS - RELACIONADAS</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352.913,29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95,65%</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PASIVO NO CORRIENTE</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(57.557,13)</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-21,83%</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CUENTAS POR PAGAR DIVERSAS / RELACIONADAS</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(57.557,13)</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-21,83%</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LOCALES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(57.557,13)</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-21,83%</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PATRIMONIO NETO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(242.275,14)</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CAPITAL</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0,00%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CAPITAL SUSCRITO O ASIGNADO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RESERVAS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0,00%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OTROS RESULTADOS INTEGRALES</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0,00%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9806">
                <a:tc>
                  <a:txBody>
                    <a:bodyPr/>
                    <a:lstStyle/>
                    <a:p>
                      <a:pPr algn="l" fontAlgn="b"/>
                      <a:r>
                        <a:rPr lang="es-ES" sz="700" u="none" strike="noStrike"/>
                        <a:t>RESULTADOS ACUMULADOS</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182,89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100,00%</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UTILIDADES RETENIDAS</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(242.640,92)</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100,00%</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RESULTADOS DEL EJERCICIO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(241.075,14)</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99,92%</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 PÉRDIDA NETA DEL PERIODO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(241.075,14)</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99,92%</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r h="113070">
                <a:tc>
                  <a:txBody>
                    <a:bodyPr/>
                    <a:lstStyle/>
                    <a:p>
                      <a:pPr algn="l" fontAlgn="b"/>
                      <a:r>
                        <a:rPr lang="es-ES" sz="700" u="none" strike="noStrike"/>
                        <a:t>PASIVO + PATRIMONIO</a:t>
                      </a:r>
                      <a:endParaRPr lang="es-ES" sz="700" b="1"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a:t>           107.097,89 </a:t>
                      </a:r>
                      <a:endParaRPr lang="es-ES" sz="700" b="0" i="0" u="none" strike="noStrike">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c>
                  <a:txBody>
                    <a:bodyPr/>
                    <a:lstStyle/>
                    <a:p>
                      <a:pPr algn="r" fontAlgn="b"/>
                      <a:r>
                        <a:rPr lang="es-ES" sz="700" u="none" strike="noStrike" dirty="0"/>
                        <a:t>20,95%</a:t>
                      </a:r>
                      <a:endParaRPr lang="es-ES" sz="700" b="0" i="0" u="none" strike="noStrike" dirty="0">
                        <a:solidFill>
                          <a:srgbClr val="000000"/>
                        </a:solidFill>
                        <a:latin typeface="Arial" pitchFamily="34" charset="0"/>
                        <a:cs typeface="Arial" pitchFamily="34" charset="0"/>
                      </a:endParaRPr>
                    </a:p>
                  </a:txBody>
                  <a:tcPr marL="3426" marR="3426" marT="3426" marB="0" anchor="b">
                    <a:solidFill>
                      <a:schemeClr val="accent6">
                        <a:lumMod val="20000"/>
                        <a:lumOff val="80000"/>
                      </a:schemeClr>
                    </a:solidFill>
                  </a:tcPr>
                </a:tc>
              </a:tr>
            </a:tbl>
          </a:graphicData>
        </a:graphic>
      </p:graphicFrame>
      <p:sp>
        <p:nvSpPr>
          <p:cNvPr id="5" name="4 CuadroTexto"/>
          <p:cNvSpPr txBox="1"/>
          <p:nvPr/>
        </p:nvSpPr>
        <p:spPr>
          <a:xfrm>
            <a:off x="2214546" y="500042"/>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SITUACIÓN FINANCIERA</a:t>
            </a:r>
          </a:p>
          <a:p>
            <a:pPr algn="ctr"/>
            <a:r>
              <a:rPr lang="es-EC" sz="1200" b="1" dirty="0" smtClean="0"/>
              <a:t>ANÁLISIS HORIZONTAL</a:t>
            </a:r>
            <a:endParaRPr lang="es-ES" sz="1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14546" y="500042"/>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RESULTADOS</a:t>
            </a:r>
          </a:p>
          <a:p>
            <a:pPr algn="ctr"/>
            <a:r>
              <a:rPr lang="es-EC" sz="1200" b="1" dirty="0" smtClean="0"/>
              <a:t>ANÁLISIS HORIZONTAL</a:t>
            </a:r>
            <a:endParaRPr lang="es-ES" sz="1200" b="1" dirty="0"/>
          </a:p>
        </p:txBody>
      </p:sp>
      <p:graphicFrame>
        <p:nvGraphicFramePr>
          <p:cNvPr id="5" name="4 Tabla"/>
          <p:cNvGraphicFramePr>
            <a:graphicFrameLocks noGrp="1"/>
          </p:cNvGraphicFramePr>
          <p:nvPr/>
        </p:nvGraphicFramePr>
        <p:xfrm>
          <a:off x="2643174" y="1357298"/>
          <a:ext cx="4429156" cy="4234844"/>
        </p:xfrm>
        <a:graphic>
          <a:graphicData uri="http://schemas.openxmlformats.org/drawingml/2006/table">
            <a:tbl>
              <a:tblPr>
                <a:tableStyleId>{08FB837D-C827-4EFA-A057-4D05807E0F7C}</a:tableStyleId>
              </a:tblPr>
              <a:tblGrid>
                <a:gridCol w="2896680"/>
                <a:gridCol w="811310"/>
                <a:gridCol w="721166"/>
              </a:tblGrid>
              <a:tr h="132546">
                <a:tc>
                  <a:txBody>
                    <a:bodyPr/>
                    <a:lstStyle/>
                    <a:p>
                      <a:pPr algn="l" fontAlgn="b"/>
                      <a:r>
                        <a:rPr lang="es-ES" sz="800" u="none" strike="noStrike"/>
                        <a:t>EJERCICIO ECONÓMICO</a:t>
                      </a:r>
                      <a:endParaRPr lang="es-ES" sz="800" b="1" i="0" u="none" strike="noStrike">
                        <a:solidFill>
                          <a:srgbClr val="000000"/>
                        </a:solidFill>
                        <a:latin typeface="Calibri"/>
                      </a:endParaRPr>
                    </a:p>
                  </a:txBody>
                  <a:tcPr marL="5544" marR="5544" marT="5544" marB="0" anchor="b"/>
                </a:tc>
                <a:tc gridSpan="2">
                  <a:txBody>
                    <a:bodyPr/>
                    <a:lstStyle/>
                    <a:p>
                      <a:pPr algn="ctr" fontAlgn="b"/>
                      <a:r>
                        <a:rPr lang="es-ES" sz="800" u="none" strike="noStrike"/>
                        <a:t>2013-2014</a:t>
                      </a:r>
                      <a:endParaRPr lang="es-ES" sz="800" b="1" i="0" u="none" strike="noStrike">
                        <a:solidFill>
                          <a:srgbClr val="000000"/>
                        </a:solidFill>
                        <a:latin typeface="Calibri"/>
                      </a:endParaRPr>
                    </a:p>
                  </a:txBody>
                  <a:tcPr marL="5544" marR="5544" marT="5544" marB="0" anchor="b"/>
                </a:tc>
                <a:tc hMerge="1">
                  <a:txBody>
                    <a:bodyPr/>
                    <a:lstStyle/>
                    <a:p>
                      <a:endParaRPr lang="es-ES"/>
                    </a:p>
                  </a:txBody>
                  <a:tcPr/>
                </a:tc>
              </a:tr>
              <a:tr h="132546">
                <a:tc>
                  <a:txBody>
                    <a:bodyPr/>
                    <a:lstStyle/>
                    <a:p>
                      <a:pPr algn="l" fontAlgn="b"/>
                      <a:r>
                        <a:rPr lang="es-ES" sz="800" u="none" strike="noStrike"/>
                        <a:t>INGRESOS</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60.963,21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INGRESOS DE ACTIVIDADES ORDINARIAS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60.963,21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COSTO DE VENTAS Y PRODUCCIÓN</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300.692,16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 COMPRAS NETAS LOCALES</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44.677,70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COMPRAS BIENES LOCALES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25,75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COMPRAS QUIMICOS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44.651,95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 MANO DE OBRA DIRECTA</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181.766,09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SUELDOS Y BENEFICIOS SOCIALES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144.207,71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APORTE SEGURO SOCIAL</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18.399,98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BENEFICIOS E INDEMNIZACIÓN</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16.331,29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GASTO PLANES BENEFICIOS EMPLEADOS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1.527,11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HONORARIOS COMISIONES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1.300,00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 MANO DE OBRA INDIRECTA</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7.822,15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GASTO PLANES BENEFICIOS EMPLEADOS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7.822,15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0">
                <a:tc>
                  <a:txBody>
                    <a:bodyPr/>
                    <a:lstStyle/>
                    <a:p>
                      <a:pPr algn="l" fontAlgn="b"/>
                      <a:r>
                        <a:rPr lang="es-ES" sz="800" u="none" strike="noStrike"/>
                        <a:t>(+) OTROS COSTOS INDIRECTOS DE FABRICACIÓN</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51.405,63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SUMINISTROS Y MATERIALES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16.595,22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MANTENIMIENTO Y REPARACION</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22.231,83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OTROS SERVICIOS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12.578,58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COSTOS</a:t>
                      </a:r>
                      <a:endParaRPr lang="es-ES" sz="800" b="1" i="0" u="none" strike="noStrike">
                        <a:solidFill>
                          <a:srgbClr val="000000"/>
                        </a:solidFill>
                        <a:latin typeface="Arial"/>
                      </a:endParaRPr>
                    </a:p>
                  </a:txBody>
                  <a:tcPr marL="5544" marR="5544" marT="5544" marB="0" anchor="b"/>
                </a:tc>
                <a:tc>
                  <a:txBody>
                    <a:bodyPr/>
                    <a:lstStyle/>
                    <a:p>
                      <a:pPr algn="l" fontAlgn="b"/>
                      <a:r>
                        <a:rPr lang="es-ES" sz="800" u="none" strike="noStrike"/>
                        <a:t>        15.020,59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HONORARIOS COMISIONES</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2.520,00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PUBLICIDAD</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9.110,00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b"/>
                      <a:r>
                        <a:rPr lang="es-ES" sz="800" u="none" strike="noStrike"/>
                        <a:t>GASTOS DE VIAJE</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2.828,15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ctr"/>
                      <a:r>
                        <a:rPr lang="es-ES" sz="800" u="none" strike="noStrike"/>
                        <a:t>MANTENIMIENTO Y REPARACION</a:t>
                      </a:r>
                      <a:endParaRPr lang="es-ES" sz="800" b="0" i="0" u="none" strike="noStrike">
                        <a:solidFill>
                          <a:srgbClr val="000000"/>
                        </a:solidFill>
                        <a:latin typeface="Arial"/>
                      </a:endParaRPr>
                    </a:p>
                  </a:txBody>
                  <a:tcPr marL="5544" marR="5544" marT="5544" marB="0" anchor="ctr"/>
                </a:tc>
                <a:tc>
                  <a:txBody>
                    <a:bodyPr/>
                    <a:lstStyle/>
                    <a:p>
                      <a:pPr algn="l" fontAlgn="b"/>
                      <a:r>
                        <a:rPr lang="es-ES" sz="800" u="none" strike="noStrike"/>
                        <a:t>              249,28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ctr"/>
                      <a:r>
                        <a:rPr lang="es-ES" sz="800" u="none" strike="noStrike"/>
                        <a:t>IMPUESTOS Y CONTRIBUCIONES</a:t>
                      </a:r>
                      <a:endParaRPr lang="es-ES" sz="800" b="0" i="0" u="none" strike="noStrike">
                        <a:solidFill>
                          <a:srgbClr val="000000"/>
                        </a:solidFill>
                        <a:latin typeface="Arial"/>
                      </a:endParaRPr>
                    </a:p>
                  </a:txBody>
                  <a:tcPr marL="5544" marR="5544" marT="5544" marB="0" anchor="ctr"/>
                </a:tc>
                <a:tc>
                  <a:txBody>
                    <a:bodyPr/>
                    <a:lstStyle/>
                    <a:p>
                      <a:pPr algn="l" fontAlgn="b"/>
                      <a:r>
                        <a:rPr lang="es-ES" sz="800" u="none" strike="noStrike"/>
                        <a:t>              313,16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ctr"/>
                      <a:r>
                        <a:rPr lang="es-ES" sz="800" u="none" strike="noStrike"/>
                        <a:t>GANANCIA BRUTA</a:t>
                      </a:r>
                      <a:endParaRPr lang="es-ES" sz="800" b="1" i="0" u="none" strike="noStrike">
                        <a:solidFill>
                          <a:srgbClr val="000000"/>
                        </a:solidFill>
                        <a:latin typeface="Arial"/>
                      </a:endParaRPr>
                    </a:p>
                  </a:txBody>
                  <a:tcPr marL="5544" marR="5544" marT="5544" marB="0" anchor="ctr"/>
                </a:tc>
                <a:tc>
                  <a:txBody>
                    <a:bodyPr/>
                    <a:lstStyle/>
                    <a:p>
                      <a:pPr algn="l" fontAlgn="b"/>
                      <a:r>
                        <a:rPr lang="es-ES" sz="800" u="none" strike="noStrike"/>
                        <a:t>   (239.728,95)</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ctr"/>
                      <a:r>
                        <a:rPr lang="es-ES" sz="800" u="none" strike="noStrike"/>
                        <a:t>GASTOS</a:t>
                      </a:r>
                      <a:endParaRPr lang="es-ES" sz="800" b="1" i="0" u="none" strike="noStrike">
                        <a:solidFill>
                          <a:srgbClr val="000000"/>
                        </a:solidFill>
                        <a:latin typeface="Arial"/>
                      </a:endParaRPr>
                    </a:p>
                  </a:txBody>
                  <a:tcPr marL="5544" marR="5544" marT="5544" marB="0" anchor="ctr"/>
                </a:tc>
                <a:tc>
                  <a:txBody>
                    <a:bodyPr/>
                    <a:lstStyle/>
                    <a:p>
                      <a:pPr algn="l" fontAlgn="b"/>
                      <a:r>
                        <a:rPr lang="es-ES" sz="800" u="none" strike="noStrike"/>
                        <a:t>          2.911,73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0,00%</a:t>
                      </a:r>
                      <a:endParaRPr lang="es-ES" sz="800" b="0" i="0" u="none" strike="noStrike">
                        <a:solidFill>
                          <a:srgbClr val="000000"/>
                        </a:solidFill>
                        <a:latin typeface="Calibri"/>
                      </a:endParaRPr>
                    </a:p>
                  </a:txBody>
                  <a:tcPr marL="5544" marR="5544" marT="5544" marB="0" anchor="b"/>
                </a:tc>
              </a:tr>
              <a:tr h="132546">
                <a:tc>
                  <a:txBody>
                    <a:bodyPr/>
                    <a:lstStyle/>
                    <a:p>
                      <a:pPr algn="l" fontAlgn="ctr"/>
                      <a:r>
                        <a:rPr lang="es-ES" sz="800" u="none" strike="noStrike"/>
                        <a:t>OTROS GASTOS</a:t>
                      </a:r>
                      <a:endParaRPr lang="es-ES" sz="800" b="1" i="0" u="none" strike="noStrike">
                        <a:solidFill>
                          <a:srgbClr val="000000"/>
                        </a:solidFill>
                        <a:latin typeface="Arial"/>
                      </a:endParaRPr>
                    </a:p>
                  </a:txBody>
                  <a:tcPr marL="5544" marR="5544" marT="5544" marB="0" anchor="ctr"/>
                </a:tc>
                <a:tc>
                  <a:txBody>
                    <a:bodyPr/>
                    <a:lstStyle/>
                    <a:p>
                      <a:pPr algn="l" fontAlgn="b"/>
                      <a:r>
                        <a:rPr lang="es-ES" sz="800" u="none" strike="noStrike"/>
                        <a:t>          2.728,84 </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93,72%</a:t>
                      </a:r>
                      <a:endParaRPr lang="es-ES" sz="800" b="0" i="0" u="none" strike="noStrike">
                        <a:solidFill>
                          <a:srgbClr val="000000"/>
                        </a:solidFill>
                        <a:latin typeface="Calibri"/>
                      </a:endParaRPr>
                    </a:p>
                  </a:txBody>
                  <a:tcPr marL="5544" marR="5544" marT="5544" marB="0" anchor="b"/>
                </a:tc>
              </a:tr>
              <a:tr h="181926">
                <a:tc>
                  <a:txBody>
                    <a:bodyPr/>
                    <a:lstStyle/>
                    <a:p>
                      <a:pPr algn="l" fontAlgn="ctr"/>
                      <a:r>
                        <a:rPr lang="es-ES" sz="800" u="none" strike="noStrike"/>
                        <a:t>GANANCIA (PÉRDIDA) ANTES DE 15% A TRABAJADORES E IMPUESTOA LA RENTA DE OPERACIONES CONTINUADAS </a:t>
                      </a:r>
                      <a:endParaRPr lang="es-ES" sz="800" b="0" i="0" u="none" strike="noStrike">
                        <a:solidFill>
                          <a:srgbClr val="000000"/>
                        </a:solidFill>
                        <a:latin typeface="Arial"/>
                      </a:endParaRPr>
                    </a:p>
                  </a:txBody>
                  <a:tcPr marL="5544" marR="5544" marT="5544" marB="0" anchor="ctr"/>
                </a:tc>
                <a:tc>
                  <a:txBody>
                    <a:bodyPr/>
                    <a:lstStyle/>
                    <a:p>
                      <a:pPr algn="l" fontAlgn="b"/>
                      <a:r>
                        <a:rPr lang="es-ES" sz="800" u="none" strike="noStrike"/>
                        <a:t>   (242.457,79)</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-0,55%</a:t>
                      </a:r>
                      <a:endParaRPr lang="es-ES" sz="800" b="0" i="0" u="none" strike="noStrike">
                        <a:solidFill>
                          <a:srgbClr val="000000"/>
                        </a:solidFill>
                        <a:latin typeface="Calibri"/>
                      </a:endParaRPr>
                    </a:p>
                  </a:txBody>
                  <a:tcPr marL="5544" marR="5544" marT="5544" marB="0" anchor="b"/>
                </a:tc>
              </a:tr>
              <a:tr h="136378">
                <a:tc>
                  <a:txBody>
                    <a:bodyPr/>
                    <a:lstStyle/>
                    <a:p>
                      <a:pPr algn="l" fontAlgn="ctr"/>
                      <a:r>
                        <a:rPr lang="es-ES" sz="800" u="none" strike="noStrike"/>
                        <a:t>GANANCIA (PÉRDIDA) ANTES DE IMPUESTOS </a:t>
                      </a:r>
                      <a:endParaRPr lang="es-ES" sz="800" b="0" i="0" u="none" strike="noStrike">
                        <a:solidFill>
                          <a:srgbClr val="000000"/>
                        </a:solidFill>
                        <a:latin typeface="Arial"/>
                      </a:endParaRPr>
                    </a:p>
                  </a:txBody>
                  <a:tcPr marL="5544" marR="5544" marT="5544" marB="0" anchor="ctr"/>
                </a:tc>
                <a:tc>
                  <a:txBody>
                    <a:bodyPr/>
                    <a:lstStyle/>
                    <a:p>
                      <a:pPr algn="l" fontAlgn="b"/>
                      <a:r>
                        <a:rPr lang="es-ES" sz="800" u="none" strike="noStrike"/>
                        <a:t>   (242.457,79)</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a:t>-0,55%</a:t>
                      </a:r>
                      <a:endParaRPr lang="es-ES" sz="800" b="0" i="0" u="none" strike="noStrike">
                        <a:solidFill>
                          <a:srgbClr val="000000"/>
                        </a:solidFill>
                        <a:latin typeface="Calibri"/>
                      </a:endParaRPr>
                    </a:p>
                  </a:txBody>
                  <a:tcPr marL="5544" marR="5544" marT="5544" marB="0" anchor="b"/>
                </a:tc>
              </a:tr>
              <a:tr h="142876">
                <a:tc>
                  <a:txBody>
                    <a:bodyPr/>
                    <a:lstStyle/>
                    <a:p>
                      <a:pPr algn="l" fontAlgn="b"/>
                      <a:r>
                        <a:rPr lang="es-ES" sz="800" u="none" strike="noStrike"/>
                        <a:t>GANANCIA (PÉRDIDA) DE OPERACIONES DISCONTINUADAS </a:t>
                      </a:r>
                      <a:endParaRPr lang="es-ES" sz="800" b="0" i="0" u="none" strike="noStrike">
                        <a:solidFill>
                          <a:srgbClr val="000000"/>
                        </a:solidFill>
                        <a:latin typeface="Arial"/>
                      </a:endParaRPr>
                    </a:p>
                  </a:txBody>
                  <a:tcPr marL="5544" marR="5544" marT="5544" marB="0" anchor="b"/>
                </a:tc>
                <a:tc>
                  <a:txBody>
                    <a:bodyPr/>
                    <a:lstStyle/>
                    <a:p>
                      <a:pPr algn="l" fontAlgn="b"/>
                      <a:r>
                        <a:rPr lang="es-ES" sz="800" u="none" strike="noStrike"/>
                        <a:t>   (242.458,03)</a:t>
                      </a:r>
                      <a:endParaRPr lang="es-ES" sz="800" b="0" i="0" u="none" strike="noStrike">
                        <a:solidFill>
                          <a:srgbClr val="000000"/>
                        </a:solidFill>
                        <a:latin typeface="Calibri"/>
                      </a:endParaRPr>
                    </a:p>
                  </a:txBody>
                  <a:tcPr marL="5544" marR="5544" marT="5544" marB="0" anchor="b"/>
                </a:tc>
                <a:tc>
                  <a:txBody>
                    <a:bodyPr/>
                    <a:lstStyle/>
                    <a:p>
                      <a:pPr algn="r" fontAlgn="b"/>
                      <a:r>
                        <a:rPr lang="es-ES" sz="800" u="none" strike="noStrike" dirty="0"/>
                        <a:t>-0,55%</a:t>
                      </a:r>
                      <a:endParaRPr lang="es-ES" sz="800" b="0" i="0" u="none" strike="noStrike" dirty="0">
                        <a:solidFill>
                          <a:srgbClr val="000000"/>
                        </a:solidFill>
                        <a:latin typeface="Calibri"/>
                      </a:endParaRPr>
                    </a:p>
                  </a:txBody>
                  <a:tcPr marL="5544" marR="5544" marT="5544" marB="0" anchor="b"/>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a:bodyPr>
          <a:lstStyle/>
          <a:p>
            <a:r>
              <a:rPr lang="es-EC" sz="2400" b="1" dirty="0" smtClean="0"/>
              <a:t>	RAZONES FINANCIERAS</a:t>
            </a:r>
            <a:endParaRPr lang="es-ES" sz="2400" b="1" dirty="0"/>
          </a:p>
        </p:txBody>
      </p:sp>
      <p:graphicFrame>
        <p:nvGraphicFramePr>
          <p:cNvPr id="4" name="3 Tabla"/>
          <p:cNvGraphicFramePr>
            <a:graphicFrameLocks noGrp="1"/>
          </p:cNvGraphicFramePr>
          <p:nvPr/>
        </p:nvGraphicFramePr>
        <p:xfrm>
          <a:off x="1714480" y="1428736"/>
          <a:ext cx="6096000" cy="1640792"/>
        </p:xfrm>
        <a:graphic>
          <a:graphicData uri="http://schemas.openxmlformats.org/drawingml/2006/table">
            <a:tbl>
              <a:tblPr>
                <a:tableStyleId>{616DA210-FB5B-4158-B5E0-FEB733F419BA}</a:tableStyleId>
              </a:tblPr>
              <a:tblGrid>
                <a:gridCol w="2093100"/>
                <a:gridCol w="2365575"/>
                <a:gridCol w="743113"/>
                <a:gridCol w="894212"/>
              </a:tblGrid>
              <a:tr h="205099">
                <a:tc>
                  <a:txBody>
                    <a:bodyPr/>
                    <a:lstStyle/>
                    <a:p>
                      <a:pPr algn="ctr">
                        <a:lnSpc>
                          <a:spcPct val="115000"/>
                        </a:lnSpc>
                        <a:spcAft>
                          <a:spcPts val="0"/>
                        </a:spcAft>
                      </a:pPr>
                      <a:r>
                        <a:rPr lang="es-ES" sz="1100" b="1" dirty="0"/>
                        <a:t>RAZONES DE LIQUIDEZ</a:t>
                      </a:r>
                      <a:endParaRPr lang="es-ES" sz="1100" b="1" dirty="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FÓRMULA</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2013</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2014</a:t>
                      </a:r>
                      <a:endParaRPr lang="es-ES" sz="1100">
                        <a:latin typeface="Arial" pitchFamily="34" charset="0"/>
                        <a:ea typeface="Calibri"/>
                        <a:cs typeface="Arial" pitchFamily="34" charset="0"/>
                      </a:endParaRPr>
                    </a:p>
                  </a:txBody>
                  <a:tcPr marL="43348" marR="43348" marT="0" marB="0" anchor="b"/>
                </a:tc>
              </a:tr>
              <a:tr h="410198">
                <a:tc>
                  <a:txBody>
                    <a:bodyPr/>
                    <a:lstStyle/>
                    <a:p>
                      <a:pPr algn="ctr">
                        <a:lnSpc>
                          <a:spcPct val="115000"/>
                        </a:lnSpc>
                        <a:spcAft>
                          <a:spcPts val="0"/>
                        </a:spcAft>
                      </a:pPr>
                      <a:r>
                        <a:rPr lang="es-ES" sz="1100" b="1" dirty="0"/>
                        <a:t>RAZÓN CIRCULANTE</a:t>
                      </a:r>
                      <a:endParaRPr lang="es-ES" sz="1100" b="1" dirty="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ACTIVO CORRIENTE/</a:t>
                      </a:r>
                      <a:br>
                        <a:rPr lang="es-ES" sz="1100"/>
                      </a:br>
                      <a:r>
                        <a:rPr lang="es-ES" sz="1100"/>
                        <a:t>PASIVO CORRIENTE</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1,30</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0,88</a:t>
                      </a:r>
                      <a:endParaRPr lang="es-ES" sz="1100">
                        <a:latin typeface="Arial" pitchFamily="34" charset="0"/>
                        <a:ea typeface="Calibri"/>
                        <a:cs typeface="Arial" pitchFamily="34" charset="0"/>
                      </a:endParaRPr>
                    </a:p>
                  </a:txBody>
                  <a:tcPr marL="43348" marR="43348" marT="0" marB="0" anchor="b"/>
                </a:tc>
              </a:tr>
              <a:tr h="410198">
                <a:tc>
                  <a:txBody>
                    <a:bodyPr/>
                    <a:lstStyle/>
                    <a:p>
                      <a:pPr algn="ctr">
                        <a:lnSpc>
                          <a:spcPct val="115000"/>
                        </a:lnSpc>
                        <a:spcAft>
                          <a:spcPts val="0"/>
                        </a:spcAft>
                      </a:pPr>
                      <a:r>
                        <a:rPr lang="es-ES" sz="1100" b="1" dirty="0"/>
                        <a:t>CAPITAL DE TRABAJO</a:t>
                      </a:r>
                      <a:endParaRPr lang="es-ES" sz="1100" b="1" dirty="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ACTIVO CORRIENTE-</a:t>
                      </a:r>
                      <a:br>
                        <a:rPr lang="es-ES" sz="1100"/>
                      </a:br>
                      <a:r>
                        <a:rPr lang="es-ES" sz="1100"/>
                        <a:t>PASIVO CORRIENTE</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24.529,27</a:t>
                      </a:r>
                      <a:endParaRPr lang="es-ES" sz="1100">
                        <a:latin typeface="Arial" pitchFamily="34" charset="0"/>
                        <a:ea typeface="Calibri"/>
                        <a:cs typeface="Arial" pitchFamily="34" charset="0"/>
                      </a:endParaRPr>
                    </a:p>
                  </a:txBody>
                  <a:tcPr marL="43348" marR="43348" marT="0" marB="0" anchor="b"/>
                </a:tc>
                <a:tc>
                  <a:txBody>
                    <a:bodyPr/>
                    <a:lstStyle/>
                    <a:p>
                      <a:pPr algn="ctr">
                        <a:lnSpc>
                          <a:spcPct val="115000"/>
                        </a:lnSpc>
                        <a:spcAft>
                          <a:spcPts val="0"/>
                        </a:spcAft>
                      </a:pPr>
                      <a:r>
                        <a:rPr lang="es-ES" sz="1100"/>
                        <a:t>(64.972,77)</a:t>
                      </a:r>
                      <a:endParaRPr lang="es-ES" sz="1100">
                        <a:latin typeface="Arial" pitchFamily="34" charset="0"/>
                        <a:ea typeface="Calibri"/>
                        <a:cs typeface="Arial" pitchFamily="34" charset="0"/>
                      </a:endParaRPr>
                    </a:p>
                  </a:txBody>
                  <a:tcPr marL="43348" marR="43348" marT="0" marB="0" anchor="b"/>
                </a:tc>
              </a:tr>
              <a:tr h="615297">
                <a:tc gridSpan="4">
                  <a:txBody>
                    <a:bodyPr/>
                    <a:lstStyle/>
                    <a:p>
                      <a:pPr algn="ctr">
                        <a:lnSpc>
                          <a:spcPct val="115000"/>
                        </a:lnSpc>
                        <a:spcAft>
                          <a:spcPts val="0"/>
                        </a:spcAft>
                      </a:pPr>
                      <a:endParaRPr lang="es-ES" sz="1100" dirty="0">
                        <a:latin typeface="Arial" pitchFamily="34" charset="0"/>
                        <a:ea typeface="Calibri"/>
                        <a:cs typeface="Arial" pitchFamily="34" charset="0"/>
                      </a:endParaRPr>
                    </a:p>
                  </a:txBody>
                  <a:tcPr marL="43348" marR="43348" marT="0" marB="0" anchor="b">
                    <a:lnL w="12700" cmpd="sng">
                      <a:noFill/>
                    </a:lnL>
                    <a:lnR w="12700" cmpd="sng">
                      <a:noFill/>
                    </a:lnR>
                    <a:lnB w="12700" cmpd="sng">
                      <a:noFill/>
                    </a:lnB>
                  </a:tcPr>
                </a:tc>
                <a:tc hMerge="1">
                  <a:txBody>
                    <a:bodyPr/>
                    <a:lstStyle/>
                    <a:p>
                      <a:pPr algn="ctr">
                        <a:lnSpc>
                          <a:spcPct val="115000"/>
                        </a:lnSpc>
                        <a:spcAft>
                          <a:spcPts val="0"/>
                        </a:spcAft>
                      </a:pPr>
                      <a:endParaRPr lang="es-ES" sz="1100">
                        <a:latin typeface="Arial" pitchFamily="34" charset="0"/>
                        <a:ea typeface="Calibri"/>
                        <a:cs typeface="Arial" pitchFamily="34" charset="0"/>
                      </a:endParaRPr>
                    </a:p>
                  </a:txBody>
                  <a:tcPr marL="43348" marR="43348" marT="0" marB="0" anchor="b"/>
                </a:tc>
                <a:tc hMerge="1">
                  <a:txBody>
                    <a:bodyPr/>
                    <a:lstStyle/>
                    <a:p>
                      <a:pPr algn="ctr">
                        <a:lnSpc>
                          <a:spcPct val="115000"/>
                        </a:lnSpc>
                        <a:spcAft>
                          <a:spcPts val="0"/>
                        </a:spcAft>
                      </a:pPr>
                      <a:endParaRPr lang="es-ES" sz="1100">
                        <a:latin typeface="Arial" pitchFamily="34" charset="0"/>
                        <a:ea typeface="Calibri"/>
                        <a:cs typeface="Arial" pitchFamily="34" charset="0"/>
                      </a:endParaRPr>
                    </a:p>
                  </a:txBody>
                  <a:tcPr marL="43348" marR="43348" marT="0" marB="0" anchor="b"/>
                </a:tc>
                <a:tc hMerge="1">
                  <a:txBody>
                    <a:bodyPr/>
                    <a:lstStyle/>
                    <a:p>
                      <a:pPr algn="ctr">
                        <a:lnSpc>
                          <a:spcPct val="115000"/>
                        </a:lnSpc>
                        <a:spcAft>
                          <a:spcPts val="0"/>
                        </a:spcAft>
                      </a:pPr>
                      <a:endParaRPr lang="es-ES" sz="1100" dirty="0">
                        <a:latin typeface="Arial" pitchFamily="34" charset="0"/>
                        <a:ea typeface="Calibri"/>
                        <a:cs typeface="Arial" pitchFamily="34" charset="0"/>
                      </a:endParaRPr>
                    </a:p>
                  </a:txBody>
                  <a:tcPr marL="43348" marR="43348" marT="0" marB="0" anchor="b"/>
                </a:tc>
              </a:tr>
            </a:tbl>
          </a:graphicData>
        </a:graphic>
      </p:graphicFrame>
      <p:graphicFrame>
        <p:nvGraphicFramePr>
          <p:cNvPr id="5" name="4 Tabla"/>
          <p:cNvGraphicFramePr>
            <a:graphicFrameLocks noGrp="1"/>
          </p:cNvGraphicFramePr>
          <p:nvPr/>
        </p:nvGraphicFramePr>
        <p:xfrm>
          <a:off x="1714480" y="4429132"/>
          <a:ext cx="6096000" cy="1845891"/>
        </p:xfrm>
        <a:graphic>
          <a:graphicData uri="http://schemas.openxmlformats.org/drawingml/2006/table">
            <a:tbl>
              <a:tblPr/>
              <a:tblGrid>
                <a:gridCol w="2093100"/>
                <a:gridCol w="2365575"/>
                <a:gridCol w="743113"/>
                <a:gridCol w="894212"/>
              </a:tblGrid>
              <a:tr h="205099">
                <a:tc>
                  <a:txBody>
                    <a:bodyPr/>
                    <a:lstStyle/>
                    <a:p>
                      <a:pPr algn="ctr">
                        <a:lnSpc>
                          <a:spcPct val="115000"/>
                        </a:lnSpc>
                        <a:spcAft>
                          <a:spcPts val="0"/>
                        </a:spcAft>
                      </a:pPr>
                      <a:r>
                        <a:rPr lang="es-ES" sz="1100" b="1" dirty="0">
                          <a:solidFill>
                            <a:srgbClr val="000000"/>
                          </a:solidFill>
                          <a:latin typeface="Arial"/>
                          <a:ea typeface="Times New Roman"/>
                          <a:cs typeface="Times New Roman"/>
                        </a:rPr>
                        <a:t>RAZONES DE ACTIVIDAD</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FÓRMULA</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dirty="0">
                          <a:solidFill>
                            <a:srgbClr val="000000"/>
                          </a:solidFill>
                          <a:latin typeface="Arial"/>
                          <a:ea typeface="Times New Roman"/>
                          <a:cs typeface="Times New Roman"/>
                        </a:rPr>
                        <a:t>2013</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2014</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8">
                <a:tc>
                  <a:txBody>
                    <a:bodyPr/>
                    <a:lstStyle/>
                    <a:p>
                      <a:pPr algn="ctr">
                        <a:lnSpc>
                          <a:spcPct val="115000"/>
                        </a:lnSpc>
                        <a:spcAft>
                          <a:spcPts val="0"/>
                        </a:spcAft>
                      </a:pPr>
                      <a:r>
                        <a:rPr lang="es-ES" sz="1100" b="1" dirty="0" smtClean="0">
                          <a:solidFill>
                            <a:srgbClr val="000000"/>
                          </a:solidFill>
                          <a:latin typeface="Arial"/>
                          <a:ea typeface="Times New Roman"/>
                          <a:cs typeface="Times New Roman"/>
                        </a:rPr>
                        <a:t>ROTACIÓN CUENTAS POR COBRAR</a:t>
                      </a:r>
                      <a:endParaRPr lang="es-ES" sz="1050" b="1"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Arial"/>
                          <a:ea typeface="Times New Roman"/>
                          <a:cs typeface="Times New Roman"/>
                        </a:rPr>
                        <a:t>Ventas Netas/ </a:t>
                      </a:r>
                      <a:br>
                        <a:rPr lang="es-ES" sz="1100" dirty="0">
                          <a:solidFill>
                            <a:srgbClr val="000000"/>
                          </a:solidFill>
                          <a:latin typeface="Arial"/>
                          <a:ea typeface="Times New Roman"/>
                          <a:cs typeface="Times New Roman"/>
                        </a:rPr>
                      </a:br>
                      <a:r>
                        <a:rPr lang="es-ES" sz="1100" dirty="0">
                          <a:solidFill>
                            <a:srgbClr val="000000"/>
                          </a:solidFill>
                          <a:latin typeface="Arial"/>
                          <a:ea typeface="Times New Roman"/>
                          <a:cs typeface="Times New Roman"/>
                        </a:rPr>
                        <a:t>Cuentas por Cobrar</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0</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                     4,84 </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8">
                <a:tc>
                  <a:txBody>
                    <a:bodyPr/>
                    <a:lstStyle/>
                    <a:p>
                      <a:pPr algn="ctr">
                        <a:lnSpc>
                          <a:spcPct val="115000"/>
                        </a:lnSpc>
                        <a:spcAft>
                          <a:spcPts val="0"/>
                        </a:spcAft>
                      </a:pPr>
                      <a:r>
                        <a:rPr lang="es-ES" sz="1100" b="1" dirty="0" smtClean="0">
                          <a:solidFill>
                            <a:srgbClr val="000000"/>
                          </a:solidFill>
                          <a:latin typeface="Arial"/>
                          <a:ea typeface="Times New Roman"/>
                          <a:cs typeface="Times New Roman"/>
                        </a:rPr>
                        <a:t>PLAZO PROMEDIO CUENTAS POR COBRAR</a:t>
                      </a:r>
                      <a:endParaRPr lang="es-ES" sz="1050" b="1"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360 días /Rotación Cuentas por Cobrar</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0</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                  74,41 </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8">
                <a:tc>
                  <a:txBody>
                    <a:bodyPr/>
                    <a:lstStyle/>
                    <a:p>
                      <a:pPr algn="ctr">
                        <a:lnSpc>
                          <a:spcPct val="115000"/>
                        </a:lnSpc>
                        <a:spcAft>
                          <a:spcPts val="0"/>
                        </a:spcAft>
                      </a:pPr>
                      <a:r>
                        <a:rPr lang="es-ES" sz="1100" b="1" dirty="0" smtClean="0">
                          <a:solidFill>
                            <a:srgbClr val="000000"/>
                          </a:solidFill>
                          <a:latin typeface="Arial"/>
                          <a:ea typeface="Times New Roman"/>
                          <a:cs typeface="Times New Roman"/>
                        </a:rPr>
                        <a:t>ROTACIÓN CUENTAS POR PAGAR</a:t>
                      </a:r>
                      <a:endParaRPr lang="es-ES" sz="1050" b="1"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Arial"/>
                          <a:ea typeface="Times New Roman"/>
                          <a:cs typeface="Times New Roman"/>
                        </a:rPr>
                        <a:t>Compras Netas/</a:t>
                      </a:r>
                      <a:br>
                        <a:rPr lang="es-ES" sz="1100" dirty="0">
                          <a:solidFill>
                            <a:srgbClr val="000000"/>
                          </a:solidFill>
                          <a:latin typeface="Arial"/>
                          <a:ea typeface="Times New Roman"/>
                          <a:cs typeface="Times New Roman"/>
                        </a:rPr>
                      </a:br>
                      <a:r>
                        <a:rPr lang="es-ES" sz="1100" dirty="0">
                          <a:solidFill>
                            <a:srgbClr val="000000"/>
                          </a:solidFill>
                          <a:latin typeface="Arial"/>
                          <a:ea typeface="Times New Roman"/>
                          <a:cs typeface="Times New Roman"/>
                        </a:rPr>
                        <a:t>Cuentas por Pagar</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0</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                     0,51 </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98">
                <a:tc>
                  <a:txBody>
                    <a:bodyPr/>
                    <a:lstStyle/>
                    <a:p>
                      <a:pPr algn="ctr">
                        <a:lnSpc>
                          <a:spcPct val="115000"/>
                        </a:lnSpc>
                        <a:spcAft>
                          <a:spcPts val="0"/>
                        </a:spcAft>
                      </a:pPr>
                      <a:r>
                        <a:rPr lang="es-ES" sz="1100" b="1" dirty="0" smtClean="0">
                          <a:solidFill>
                            <a:srgbClr val="000000"/>
                          </a:solidFill>
                          <a:latin typeface="Arial"/>
                          <a:ea typeface="Times New Roman"/>
                          <a:cs typeface="Times New Roman"/>
                        </a:rPr>
                        <a:t>PLAZO PROMEDIO CUENTAS POR PAGAR</a:t>
                      </a:r>
                      <a:endParaRPr lang="es-ES" sz="1050" b="1"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Arial"/>
                          <a:ea typeface="Times New Roman"/>
                          <a:cs typeface="Times New Roman"/>
                        </a:rPr>
                        <a:t>360 días / Rotación Cuentas por Pagar</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0</a:t>
                      </a:r>
                      <a:endParaRPr lang="es-ES" sz="105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Arial"/>
                          <a:ea typeface="Times New Roman"/>
                          <a:cs typeface="Times New Roman"/>
                        </a:rPr>
                        <a:t>                699,97 </a:t>
                      </a:r>
                      <a:endParaRPr lang="es-ES" sz="1050" dirty="0">
                        <a:latin typeface="Calibri"/>
                        <a:ea typeface="Calibri"/>
                        <a:cs typeface="Times New Roman"/>
                      </a:endParaRPr>
                    </a:p>
                  </a:txBody>
                  <a:tcPr marL="43348" marR="433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785918" y="928670"/>
            <a:ext cx="2357454" cy="307777"/>
          </a:xfrm>
          <a:prstGeom prst="rect">
            <a:avLst/>
          </a:prstGeom>
          <a:noFill/>
        </p:spPr>
        <p:txBody>
          <a:bodyPr wrap="square" rtlCol="0">
            <a:spAutoFit/>
          </a:bodyPr>
          <a:lstStyle/>
          <a:p>
            <a:r>
              <a:rPr lang="es-EC" sz="1400" b="1" dirty="0" smtClean="0"/>
              <a:t>RAZONES DE LIQUIDEZ</a:t>
            </a:r>
            <a:endParaRPr lang="es-ES" sz="1400" b="1" dirty="0"/>
          </a:p>
        </p:txBody>
      </p:sp>
      <p:sp>
        <p:nvSpPr>
          <p:cNvPr id="9" name="8 CuadroTexto"/>
          <p:cNvSpPr txBox="1"/>
          <p:nvPr/>
        </p:nvSpPr>
        <p:spPr>
          <a:xfrm>
            <a:off x="1785918" y="3643314"/>
            <a:ext cx="3071834" cy="307777"/>
          </a:xfrm>
          <a:prstGeom prst="rect">
            <a:avLst/>
          </a:prstGeom>
          <a:noFill/>
        </p:spPr>
        <p:txBody>
          <a:bodyPr wrap="square" rtlCol="0">
            <a:spAutoFit/>
          </a:bodyPr>
          <a:lstStyle/>
          <a:p>
            <a:r>
              <a:rPr lang="es-EC" sz="1400" b="1" dirty="0" smtClean="0"/>
              <a:t>RAZONES DE ACTIVIDAD</a:t>
            </a:r>
            <a:endParaRPr lang="es-E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14480" y="1428736"/>
          <a:ext cx="6096001" cy="1231095"/>
        </p:xfrm>
        <a:graphic>
          <a:graphicData uri="http://schemas.openxmlformats.org/drawingml/2006/table">
            <a:tbl>
              <a:tblPr/>
              <a:tblGrid>
                <a:gridCol w="2093951"/>
                <a:gridCol w="2366537"/>
                <a:gridCol w="743415"/>
                <a:gridCol w="892098"/>
              </a:tblGrid>
              <a:tr h="410365">
                <a:tc>
                  <a:txBody>
                    <a:bodyPr/>
                    <a:lstStyle/>
                    <a:p>
                      <a:pPr algn="ctr">
                        <a:lnSpc>
                          <a:spcPct val="115000"/>
                        </a:lnSpc>
                        <a:spcAft>
                          <a:spcPts val="0"/>
                        </a:spcAft>
                      </a:pPr>
                      <a:r>
                        <a:rPr lang="es-ES" sz="1100" b="1" dirty="0">
                          <a:solidFill>
                            <a:srgbClr val="000000"/>
                          </a:solidFill>
                          <a:latin typeface="Arial"/>
                          <a:ea typeface="Times New Roman"/>
                          <a:cs typeface="Times New Roman"/>
                        </a:rPr>
                        <a:t>RAZONES DE APALANCAMIENTO</a:t>
                      </a:r>
                      <a:endParaRPr lang="es-ES" sz="105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FÓRMULA</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2013</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2014</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100" b="1">
                          <a:solidFill>
                            <a:srgbClr val="000000"/>
                          </a:solidFill>
                          <a:latin typeface="Arial"/>
                          <a:ea typeface="Times New Roman"/>
                          <a:cs typeface="Times New Roman"/>
                        </a:rPr>
                        <a:t>DEUDA A ACTIVO TOTAL</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Pasivo Total/ </a:t>
                      </a:r>
                      <a:br>
                        <a:rPr lang="es-ES" sz="1100">
                          <a:solidFill>
                            <a:srgbClr val="000000"/>
                          </a:solidFill>
                          <a:latin typeface="Arial"/>
                          <a:ea typeface="Times New Roman"/>
                          <a:cs typeface="Times New Roman"/>
                        </a:rPr>
                      </a:br>
                      <a:r>
                        <a:rPr lang="es-ES" sz="1100">
                          <a:solidFill>
                            <a:srgbClr val="000000"/>
                          </a:solidFill>
                          <a:latin typeface="Arial"/>
                          <a:ea typeface="Times New Roman"/>
                          <a:cs typeface="Times New Roman"/>
                        </a:rPr>
                        <a:t>Activo Total</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99,75%</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153,66%</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100" b="1" dirty="0">
                          <a:solidFill>
                            <a:srgbClr val="000000"/>
                          </a:solidFill>
                          <a:latin typeface="Arial"/>
                          <a:ea typeface="Times New Roman"/>
                          <a:cs typeface="Times New Roman"/>
                        </a:rPr>
                        <a:t>DEUDA A LARGO PLAZO A PASIVO TOTAL</a:t>
                      </a:r>
                      <a:endParaRPr lang="es-ES" sz="105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Pasivo Largo Plazo/</a:t>
                      </a:r>
                      <a:br>
                        <a:rPr lang="es-ES" sz="1100">
                          <a:solidFill>
                            <a:srgbClr val="000000"/>
                          </a:solidFill>
                          <a:latin typeface="Arial"/>
                          <a:ea typeface="Times New Roman"/>
                          <a:cs typeface="Times New Roman"/>
                        </a:rPr>
                      </a:br>
                      <a:r>
                        <a:rPr lang="es-ES" sz="1100">
                          <a:solidFill>
                            <a:srgbClr val="000000"/>
                          </a:solidFill>
                          <a:latin typeface="Arial"/>
                          <a:ea typeface="Times New Roman"/>
                          <a:cs typeface="Times New Roman"/>
                        </a:rPr>
                        <a:t>Pasivo Total</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79,68%</a:t>
                      </a:r>
                      <a:endParaRPr lang="es-ES" sz="105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dirty="0">
                          <a:solidFill>
                            <a:srgbClr val="000000"/>
                          </a:solidFill>
                          <a:latin typeface="Arial"/>
                          <a:ea typeface="Times New Roman"/>
                          <a:cs typeface="Times New Roman"/>
                        </a:rPr>
                        <a:t>33,56%</a:t>
                      </a:r>
                      <a:endParaRPr lang="es-ES" sz="105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a"/>
          <p:cNvGraphicFramePr>
            <a:graphicFrameLocks noGrp="1"/>
          </p:cNvGraphicFramePr>
          <p:nvPr/>
        </p:nvGraphicFramePr>
        <p:xfrm>
          <a:off x="1714480" y="3571876"/>
          <a:ext cx="6096001" cy="2944368"/>
        </p:xfrm>
        <a:graphic>
          <a:graphicData uri="http://schemas.openxmlformats.org/drawingml/2006/table">
            <a:tbl>
              <a:tblPr/>
              <a:tblGrid>
                <a:gridCol w="2093951"/>
                <a:gridCol w="2366537"/>
                <a:gridCol w="743415"/>
                <a:gridCol w="892098"/>
              </a:tblGrid>
              <a:tr h="410365">
                <a:tc>
                  <a:txBody>
                    <a:bodyPr/>
                    <a:lstStyle/>
                    <a:p>
                      <a:pPr algn="ctr">
                        <a:lnSpc>
                          <a:spcPct val="115000"/>
                        </a:lnSpc>
                        <a:spcAft>
                          <a:spcPts val="0"/>
                        </a:spcAft>
                      </a:pPr>
                      <a:r>
                        <a:rPr lang="es-ES" sz="1200" b="1" dirty="0">
                          <a:solidFill>
                            <a:srgbClr val="000000"/>
                          </a:solidFill>
                          <a:latin typeface="Arial"/>
                          <a:ea typeface="Times New Roman"/>
                          <a:cs typeface="Times New Roman"/>
                        </a:rPr>
                        <a:t>RAZONES DE RENTABILIDAD</a:t>
                      </a:r>
                      <a:endParaRPr lang="es-ES" sz="110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Arial"/>
                          <a:ea typeface="Times New Roman"/>
                          <a:cs typeface="Times New Roman"/>
                        </a:rPr>
                        <a:t>FÓRMULA</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Arial"/>
                          <a:ea typeface="Times New Roman"/>
                          <a:cs typeface="Times New Roman"/>
                        </a:rPr>
                        <a:t>2013</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b="1">
                          <a:solidFill>
                            <a:srgbClr val="000000"/>
                          </a:solidFill>
                          <a:latin typeface="Arial"/>
                          <a:ea typeface="Times New Roman"/>
                          <a:cs typeface="Times New Roman"/>
                        </a:rPr>
                        <a:t>2014</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MARGEN DE UTILIDAD BRUTA</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Utilidad Bruta/</a:t>
                      </a:r>
                      <a:br>
                        <a:rPr lang="es-ES" sz="1200">
                          <a:solidFill>
                            <a:srgbClr val="000000"/>
                          </a:solidFill>
                          <a:latin typeface="Arial"/>
                          <a:ea typeface="Times New Roman"/>
                          <a:cs typeface="Times New Roman"/>
                        </a:rPr>
                      </a:br>
                      <a:r>
                        <a:rPr lang="es-ES" sz="1200">
                          <a:solidFill>
                            <a:srgbClr val="000000"/>
                          </a:solidFill>
                          <a:latin typeface="Arial"/>
                          <a:ea typeface="Times New Roman"/>
                          <a:cs typeface="Times New Roman"/>
                        </a:rPr>
                        <a:t> Ventas Netas</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-393,24%</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MARGEN DE UTILIDAD OPERACIONAL</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Utilidad Operacional/</a:t>
                      </a:r>
                      <a:br>
                        <a:rPr lang="es-ES" sz="1200">
                          <a:solidFill>
                            <a:srgbClr val="000000"/>
                          </a:solidFill>
                          <a:latin typeface="Arial"/>
                          <a:ea typeface="Times New Roman"/>
                          <a:cs typeface="Times New Roman"/>
                        </a:rPr>
                      </a:br>
                      <a:r>
                        <a:rPr lang="es-ES" sz="1200">
                          <a:solidFill>
                            <a:srgbClr val="000000"/>
                          </a:solidFill>
                          <a:latin typeface="Arial"/>
                          <a:ea typeface="Times New Roman"/>
                          <a:cs typeface="Times New Roman"/>
                        </a:rPr>
                        <a:t>Ventas Netas</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-398,01%</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MARGEN DE UTILIDAD NETA</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Utilidad Neta/ </a:t>
                      </a:r>
                      <a:br>
                        <a:rPr lang="es-ES" sz="1200">
                          <a:solidFill>
                            <a:srgbClr val="000000"/>
                          </a:solidFill>
                          <a:latin typeface="Arial"/>
                          <a:ea typeface="Times New Roman"/>
                          <a:cs typeface="Times New Roman"/>
                        </a:rPr>
                      </a:br>
                      <a:r>
                        <a:rPr lang="es-ES" sz="1200">
                          <a:solidFill>
                            <a:srgbClr val="000000"/>
                          </a:solidFill>
                          <a:latin typeface="Arial"/>
                          <a:ea typeface="Times New Roman"/>
                          <a:cs typeface="Times New Roman"/>
                        </a:rPr>
                        <a:t>Ventas Netas</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-398,01%</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ROTACIÓN DE LOS ACTIVOS</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Ventas Netas/</a:t>
                      </a:r>
                      <a:br>
                        <a:rPr lang="es-ES" sz="1200">
                          <a:solidFill>
                            <a:srgbClr val="000000"/>
                          </a:solidFill>
                          <a:latin typeface="Arial"/>
                          <a:ea typeface="Times New Roman"/>
                          <a:cs typeface="Times New Roman"/>
                        </a:rPr>
                      </a:br>
                      <a:r>
                        <a:rPr lang="es-ES" sz="1200">
                          <a:solidFill>
                            <a:srgbClr val="000000"/>
                          </a:solidFill>
                          <a:latin typeface="Arial"/>
                          <a:ea typeface="Times New Roman"/>
                          <a:cs typeface="Times New Roman"/>
                        </a:rPr>
                        <a:t>Activo Total</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0.119</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RENDIMIENTO DEL ACTIVO</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dirty="0">
                          <a:solidFill>
                            <a:srgbClr val="000000"/>
                          </a:solidFill>
                          <a:latin typeface="Arial"/>
                          <a:ea typeface="Times New Roman"/>
                          <a:cs typeface="Times New Roman"/>
                        </a:rPr>
                        <a:t>Utilidad Netas/</a:t>
                      </a:r>
                      <a:br>
                        <a:rPr lang="es-ES" sz="1200" dirty="0">
                          <a:solidFill>
                            <a:srgbClr val="000000"/>
                          </a:solidFill>
                          <a:latin typeface="Arial"/>
                          <a:ea typeface="Times New Roman"/>
                          <a:cs typeface="Times New Roman"/>
                        </a:rPr>
                      </a:br>
                      <a:r>
                        <a:rPr lang="es-ES" sz="1200" dirty="0">
                          <a:solidFill>
                            <a:srgbClr val="000000"/>
                          </a:solidFill>
                          <a:latin typeface="Arial"/>
                          <a:ea typeface="Times New Roman"/>
                          <a:cs typeface="Times New Roman"/>
                        </a:rPr>
                        <a:t>Activo Total</a:t>
                      </a:r>
                      <a:endParaRPr lang="es-ES" sz="110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-47,46%</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365">
                <a:tc>
                  <a:txBody>
                    <a:bodyPr/>
                    <a:lstStyle/>
                    <a:p>
                      <a:pPr algn="ctr">
                        <a:lnSpc>
                          <a:spcPct val="115000"/>
                        </a:lnSpc>
                        <a:spcAft>
                          <a:spcPts val="0"/>
                        </a:spcAft>
                      </a:pPr>
                      <a:r>
                        <a:rPr lang="es-ES" sz="1200" b="1" dirty="0" smtClean="0">
                          <a:solidFill>
                            <a:srgbClr val="000000"/>
                          </a:solidFill>
                          <a:latin typeface="Arial"/>
                          <a:ea typeface="Times New Roman"/>
                          <a:cs typeface="Times New Roman"/>
                        </a:rPr>
                        <a:t>RENDIMIENTO DEL PATRIMONIO</a:t>
                      </a:r>
                      <a:endParaRPr lang="es-ES" sz="1100" b="1"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Utilidad Neta/</a:t>
                      </a:r>
                      <a:br>
                        <a:rPr lang="es-ES" sz="1200">
                          <a:solidFill>
                            <a:srgbClr val="000000"/>
                          </a:solidFill>
                          <a:latin typeface="Arial"/>
                          <a:ea typeface="Times New Roman"/>
                          <a:cs typeface="Times New Roman"/>
                        </a:rPr>
                      </a:br>
                      <a:r>
                        <a:rPr lang="es-ES" sz="1200">
                          <a:solidFill>
                            <a:srgbClr val="000000"/>
                          </a:solidFill>
                          <a:latin typeface="Arial"/>
                          <a:ea typeface="Times New Roman"/>
                          <a:cs typeface="Times New Roman"/>
                        </a:rPr>
                        <a:t>Patrimonio</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200">
                          <a:solidFill>
                            <a:srgbClr val="000000"/>
                          </a:solidFill>
                          <a:latin typeface="Arial"/>
                          <a:ea typeface="Times New Roman"/>
                          <a:cs typeface="Times New Roman"/>
                        </a:rPr>
                        <a:t>                    -   </a:t>
                      </a:r>
                      <a:endParaRPr lang="es-ES" sz="110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dirty="0" smtClean="0">
                          <a:latin typeface="Calibri"/>
                          <a:ea typeface="Calibri"/>
                          <a:cs typeface="Times New Roman"/>
                        </a:rPr>
                        <a:t>-</a:t>
                      </a:r>
                      <a:endParaRPr lang="es-ES" sz="1100" dirty="0">
                        <a:latin typeface="Calibri"/>
                        <a:ea typeface="Calibri"/>
                        <a:cs typeface="Times New Roman"/>
                      </a:endParaRPr>
                    </a:p>
                  </a:txBody>
                  <a:tcPr marL="43366" marR="433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1 Título"/>
          <p:cNvSpPr txBox="1">
            <a:spLocks/>
          </p:cNvSpPr>
          <p:nvPr/>
        </p:nvSpPr>
        <p:spPr>
          <a:xfrm>
            <a:off x="457200" y="274638"/>
            <a:ext cx="8229600" cy="511156"/>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3200" b="0" i="0" u="none" strike="noStrike" kern="1200" cap="none" spc="0" normalizeH="0" baseline="0" noProof="0" dirty="0" smtClean="0">
                <a:ln>
                  <a:noFill/>
                </a:ln>
                <a:solidFill>
                  <a:schemeClr val="tx1"/>
                </a:solidFill>
                <a:effectLst/>
                <a:uLnTx/>
                <a:uFillTx/>
                <a:latin typeface="+mj-lt"/>
                <a:ea typeface="+mj-ea"/>
                <a:cs typeface="+mj-cs"/>
              </a:rPr>
              <a:t>RAZONES FINANCIERAS</a:t>
            </a:r>
            <a:endParaRPr kumimoji="0" lang="es-E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6 CuadroTexto"/>
          <p:cNvSpPr txBox="1"/>
          <p:nvPr/>
        </p:nvSpPr>
        <p:spPr>
          <a:xfrm>
            <a:off x="1785918" y="1000108"/>
            <a:ext cx="3500462" cy="307777"/>
          </a:xfrm>
          <a:prstGeom prst="rect">
            <a:avLst/>
          </a:prstGeom>
          <a:noFill/>
        </p:spPr>
        <p:txBody>
          <a:bodyPr wrap="square" rtlCol="0">
            <a:spAutoFit/>
          </a:bodyPr>
          <a:lstStyle/>
          <a:p>
            <a:r>
              <a:rPr lang="es-EC" sz="1400" b="1" dirty="0" smtClean="0"/>
              <a:t>RAZONES DE APLANCAMIENTO</a:t>
            </a:r>
            <a:endParaRPr lang="es-ES" sz="1400" b="1" dirty="0"/>
          </a:p>
        </p:txBody>
      </p:sp>
      <p:sp>
        <p:nvSpPr>
          <p:cNvPr id="8" name="7 CuadroTexto"/>
          <p:cNvSpPr txBox="1"/>
          <p:nvPr/>
        </p:nvSpPr>
        <p:spPr>
          <a:xfrm>
            <a:off x="1714480" y="2928934"/>
            <a:ext cx="3357586" cy="307777"/>
          </a:xfrm>
          <a:prstGeom prst="rect">
            <a:avLst/>
          </a:prstGeom>
          <a:noFill/>
        </p:spPr>
        <p:txBody>
          <a:bodyPr wrap="square" rtlCol="0">
            <a:spAutoFit/>
          </a:bodyPr>
          <a:lstStyle/>
          <a:p>
            <a:r>
              <a:rPr lang="es-EC" sz="1400" b="1" dirty="0" smtClean="0"/>
              <a:t>RAZONES DE RENTABILIDAD</a:t>
            </a:r>
            <a:endParaRPr lang="es-ES" sz="1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071538" y="785794"/>
            <a:ext cx="2428892" cy="642942"/>
          </a:xfrm>
          <a:prstGeom prst="rect">
            <a:avLst/>
          </a:prstGeom>
          <a:solidFill>
            <a:srgbClr val="FFFF99"/>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chemeClr val="tx1"/>
                </a:solidFill>
              </a:rPr>
              <a:t>PLAN FINANCIERO</a:t>
            </a:r>
            <a:endParaRPr lang="es-ES" dirty="0">
              <a:solidFill>
                <a:schemeClr val="tx1"/>
              </a:solidFill>
            </a:endParaRPr>
          </a:p>
        </p:txBody>
      </p:sp>
      <p:cxnSp>
        <p:nvCxnSpPr>
          <p:cNvPr id="24" name="23 Conector recto de flecha"/>
          <p:cNvCxnSpPr/>
          <p:nvPr/>
        </p:nvCxnSpPr>
        <p:spPr>
          <a:xfrm>
            <a:off x="3857620" y="1285860"/>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27 Rectángulo"/>
          <p:cNvSpPr/>
          <p:nvPr/>
        </p:nvSpPr>
        <p:spPr>
          <a:xfrm>
            <a:off x="5072066" y="714356"/>
            <a:ext cx="2214578" cy="1428760"/>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s-EC" sz="1400" dirty="0" smtClean="0"/>
              <a:t>Herramienta directiva que ayuda a una organización a definir el rumbo que debe seguir en la búsqueda y consecución de sus objetivos.</a:t>
            </a:r>
            <a:endParaRPr lang="es-ES" sz="1400" dirty="0"/>
          </a:p>
        </p:txBody>
      </p:sp>
      <p:sp>
        <p:nvSpPr>
          <p:cNvPr id="29" name="28 Rectángulo"/>
          <p:cNvSpPr/>
          <p:nvPr/>
        </p:nvSpPr>
        <p:spPr>
          <a:xfrm>
            <a:off x="6429388" y="2857496"/>
            <a:ext cx="2286016" cy="157163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smtClean="0"/>
              <a:t>Ayuda al establecimiento de canales efectivos de comunicación interna que permiten tomar decisiones.</a:t>
            </a:r>
            <a:endParaRPr lang="es-ES" sz="1600" dirty="0"/>
          </a:p>
        </p:txBody>
      </p:sp>
      <p:cxnSp>
        <p:nvCxnSpPr>
          <p:cNvPr id="31" name="30 Conector angular"/>
          <p:cNvCxnSpPr/>
          <p:nvPr/>
        </p:nvCxnSpPr>
        <p:spPr>
          <a:xfrm rot="16200000" flipH="1">
            <a:off x="6607983" y="2250273"/>
            <a:ext cx="642942" cy="428628"/>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9" name="38 Conector recto de flecha"/>
          <p:cNvCxnSpPr/>
          <p:nvPr/>
        </p:nvCxnSpPr>
        <p:spPr>
          <a:xfrm rot="5400000">
            <a:off x="1572398" y="1785132"/>
            <a:ext cx="57150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 name="40 Rectángulo"/>
          <p:cNvSpPr/>
          <p:nvPr/>
        </p:nvSpPr>
        <p:spPr>
          <a:xfrm>
            <a:off x="1000100" y="2214554"/>
            <a:ext cx="2214578" cy="1428760"/>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smtClean="0"/>
              <a:t>El plan financiero representa la expresión cualitativa de la estrategia empresarial, mientras que el presupuesto es la expresión cuantitativa.</a:t>
            </a:r>
            <a:endParaRPr lang="es-ES" sz="1400" dirty="0"/>
          </a:p>
        </p:txBody>
      </p:sp>
      <p:sp>
        <p:nvSpPr>
          <p:cNvPr id="42" name="41 Rectángulo"/>
          <p:cNvSpPr/>
          <p:nvPr/>
        </p:nvSpPr>
        <p:spPr>
          <a:xfrm>
            <a:off x="1071538" y="4071942"/>
            <a:ext cx="2286016" cy="1571636"/>
          </a:xfrm>
          <a:prstGeom prst="rect">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S" sz="1600" dirty="0" smtClean="0"/>
              <a:t>El instrumento operativo de la planificación financiera es el plan financiero.</a:t>
            </a:r>
            <a:endParaRPr lang="es-ES" sz="1600" dirty="0"/>
          </a:p>
        </p:txBody>
      </p:sp>
      <p:cxnSp>
        <p:nvCxnSpPr>
          <p:cNvPr id="44" name="43 Conector recto de flecha"/>
          <p:cNvCxnSpPr/>
          <p:nvPr/>
        </p:nvCxnSpPr>
        <p:spPr>
          <a:xfrm rot="5400000">
            <a:off x="1786712" y="3856834"/>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3556" name="Picture 4" descr="http://blog.circulotec.com/apps/site/thumbnails/catalog_big/boletin-entrada-550-60.jpg"/>
          <p:cNvPicPr>
            <a:picLocks noChangeAspect="1" noChangeArrowheads="1"/>
          </p:cNvPicPr>
          <p:nvPr/>
        </p:nvPicPr>
        <p:blipFill>
          <a:blip r:embed="rId2"/>
          <a:srcRect/>
          <a:stretch>
            <a:fillRect/>
          </a:stretch>
        </p:blipFill>
        <p:spPr bwMode="auto">
          <a:xfrm>
            <a:off x="5643570" y="4857760"/>
            <a:ext cx="2986108" cy="1357322"/>
          </a:xfrm>
          <a:prstGeom prst="rect">
            <a:avLst/>
          </a:prstGeom>
          <a:noFill/>
        </p:spPr>
      </p:pic>
      <p:sp>
        <p:nvSpPr>
          <p:cNvPr id="23558" name="AutoShape 6" descr="data:image/jpeg;base64,/9j/4AAQSkZJRgABAQAAAQABAAD/2wCEAAkGBxQTEhQUExQVFRIXFBcVFRgXFhUXFRYUFhgYFhQVFxQYHCgkGBolGxUYJTEiJSkrLi4uFx8zODMsNygtLisBCgoKDg0OGxAQGzAmICQvNC0sLC0tLCwsLCwsLCwsLC8sLCwsLCwsLCwsLCwsLCwsLCwsLCwsLCwsLCwsLCwsLP/AABEIAOEA4QMBEQACEQEDEQH/xAAcAAEAAgMBAQEAAAAAAAAAAAAABAUDBgcBAgj/xABIEAACAQIDBQUDCAULAwUAAAABAgADEQQSIQUGMUFREyJhcYEykaEHQlKSscHR8BQjcsLSFRYkM1RjgqOy4fElYoM0Q1Nzov/EABsBAQACAwEBAAAAAAAAAAAAAAAEBQECAwYH/8QAMBEBAAIBAgUCBQMEAwEAAAAAAAECAwQRBRIhMUETIjJRYXGBFBWRBiOx8KHB4TT/2gAMAwEAAhEDEQA/AO4wEBAQEBAQEBAQEBAQEBAQEBAQEBAQEBAQEBAQEBAQEBAQEBAQEBAQEBAQEBAQEBAQEBAQEBAQEBAQEBAQEBAQEBAQEBAQEBAQEBAQEBAQEBAQEBAQEBAQEBAQEBAQEBAQEBAQEBAQEBAQEBAQEBAQEBAQEBAQEBAQEBAQEBAQEBAQEBAQEBAQEBAQEBAQEBAQEBAQEBAQEBAQEBAQEBAQEBAQEBAQEBAQEBAQEBAQEBAQEBAQEBAQEBAQEBAQEBArNsbap4YKamazEgWF+H/M0vkindJ02kyaiZjH4V389cN/efVH4zn+ool/tGp+UfylbN3moVnCIWDEG2YWvbkD1/Cb1y0t2lwz8PzYK8146LkGdEJ7AQEBAQEBAQEBAQEBAQEBAQEBAQEBAQEBA0j5TqmWkpHEK5HndLSJq/hX/AY3zS5T/K1TqPdK/eXsfTo9XbdZSGVgGBuptwI4GbVtO8OWXDitSYtHR+iKN8ovxsL+fOXEdnzWY6skywQEBAQEBAQEBAQEBAQPCZiZiI3kYqWIVr5WBt0IM0rlpbtMfyzNZjvDNOjBAQECPi8YlMXdgo8efkJwzajHhje87N8eK+Sdqxu8wmLSoLowYeB4efSZxZseWN6TuXxXpO1o2SZ2aK7FbWVGKkNcdLdL9ZX5uI48V5pMT0SMemveN4YTt+n9F/cPxnL92xfKXX9Dk+jTvlK2gr0AVvqCtuYNwdfQTbJqK5aRavnoueB4bUy2ifHVyomR3q92TCpmqU1+k6L72A++bU+KHDU22xWn6T/h+l1EuXzV9QEBAQEBAQEBAQEBAQEDV998eaaIoNg17+NrafGUvGL35IpHbytOF4qXvM28Ofttxqbh0azA3B/HqJU4KWxzFonaYW+bkvWazHR2LC1cyKxFrqDbpcXtPXVneIl5W3SZhmmzBA8aYkcz3y2mVxFRW5WA/ZtcWnl9fjvfUW5vHb7PR8PmlMETCNuFtJ2xqqtypV8/TKBcH62X3+Mk8Ox2plhw4jet8XV1US/hRtD3x2k1PEZQB7Cn4n8J5biFZ9ey+4fSLYd5+qi/lp+g+Micv1T/AE6qLefaBenqPnL9jfhJ+kieWYmeiXopiuTaIasTJi1mU7YCZsXhl64iiP8AMWb443tCJr7cunvP0l+kRLd89ewEBAQEBAQEBAh7Q2ilIXc+QHE+QkXUavHgje8u2LBfLO1IQsFvHRqMFuVY6DMLXPQEGR8PE8OSdu33d8vD82OvNMdFwJZIT2AgVe39lU8RSKVTYcQwIBQ/SBM4Z8VMldruuHLfHbejm27e7+GOMqJXxCOtJl7NdFWsTrxJ1AIsVHHyldgx4pvMTKfnyZYpE7OuCW6rezIQPDMSNK+UHD4WomVzbEhbUyt81z7Ie3zb9fSV2tvgidrfEnaSubbePhWG7OwqOCSyLeoQO0qH2mI/0rfkPjxlfi4pTH2p/wAuWTmyd5XTY23KdY4xEztNWnpOe7+1P6V/41+1pD1fXNP4XfD+mD8tbzyPsmbqrbjdxf8A7B8Ff8ZO0se2fulaLrl/CkYyStl1uPTzbQwo/vgfqgt+7OuD44V3FZ20t/t/2/Q4lq8E9hkvArtpbYpUTZzdvojU/wC0h6nXYsHxT+EjBpMmb4YY9nbcpVmyqSG5BhYnymmm4hiz22r0n6ts+iy4Y3t2+i1k9FICAgeGYkc931xRXEMG4ZVy+VvxvPL8Tpe2onft4eh4ZNIw7+WnYvaPjOGPFt1S8mWHZ9jOzUKRf2zTQtfjmKi956zFvyRu8tk25p2TZ0aEDnvyi7Ye/wCjr3RmW5693MbjoLiVutr6tq4vn1lP0cxjrbNPjpDnlWsWax06+krsOn5rcixzZ9o5nVvk92y9emyVCCaQQKdblSGAzHme7x8Zc6XJzU5Z7x0VGqxxW+8dp6tvkpGIEbaFYrTdhxVGI8wCRpNbTERvPYiJmXFsdinqVzVYksaqqehAYL6a3lHkxxenrT5ldRflt6MeIdDfbhv7I98oeWfm4xhhjfbZ+iPfMxSfmz6UNT3qr5q+vEU6fxUN+9LHNHvTtJtGKFPeckjdWbaPcT9tvgo/GT9N8E/dM0Px/hTkzutN1tujjOxxdKqBmyZ2sTa/6t148vanXBtF4VnF950l36JpNcA9QDLR4d9wPDA4/tXabfpNYPe4qONfAkD0sBPJ6vFaclt/m9TpL0rirEfIwmOY1aeT2s65bdbi05YMdovWY+bbUZKzS0T22dgE9i8o9gICAgU+8WxKOJT9ddcuodSAyjnqQRbzuJG1GHFeu9/Hl2w5clJ2p58NK3L3WoVqtWoxapTpVctINYZrAHO4A1GosOGhvwkLR4cd5m/8Jmsy5KRFZ6TMdXTBLVWhaJmI7jCuMQ6B1JHHvCco1GOZ2i0fy3nHeO8S5dv/AIjNiC62KW4ixF8oW5+qNfGV2DNTLqrzE/SPt5Tr47000dO89WmV69nuD80H3gRhjbPP3dM074I+zdtwNpmj3n0ptp1JF9Gt5389ZzyarHp9VMxPSY6/SWaafJn00Rt1jt9YdNw2NR1DqwKngZcY8lb1i9e0qu9Jpaaz3hg2rjglJ2UqWA0HHUmw0B8Zz1OWceKbwi6rN6OG1/lDVsVt6s6MhyAMLEqpBselyZ5/JxLLkryzEdfp/wCqCnHNRS0TtHT6f+tTxGx0VbqXJBUgXB1zDkBrFdZe8Ri2jaE/Qcaz5dVWtoj3T1WlSrrIEV6PYRO75erpN4qTKp3jb+kPb6NMe6mkl5vjStLG2JW3nJIVW2W7qftOfggk/T/B+U3Q/FMqhjOqy3Wu7CXrgWuMrX8tAT8fjOWovyU5t0TWRzUmsw/QWG2lS7NWLqAQOLDjYXHnLSNVi5IvNojd4acGSLbbSk0cSraqwbyIP2Ttjy0yRvWd2l62p8UbMs6fZq0n5Qd26b0qmJXuV0UEkGwdVtcMLakLexGugEgazBWazk8pukzXi0U8M25GwcKqLXps1VyOLkXpt85QoAAPjqfHWNJhxbc1erGqy5d+WzcRJ6GQEBAhbR2pToqS5tbpqYFHvltACgljdajgAjgdLj4/ZKni3N6cVjtM9f8AKx4ZWPVmZaHu7tZ8JV7cqxwwfsqrD2RnXN6G4U/DmJw0NrUjnjsk62tckzTy6FhN98E/CsB+0GH3SxjW4fMq6dHmjwrN49tCoQtNwadr3U6MfOUfE9VOS/JWfb9Frw/SbV57x1avXxduBldSsrWYrEbPlER07epVNNQTTso1Lt3jyN+vDTWei4Tw2dRE8sbzuqNXnyRfkp/u6Wu3cKD/AFi3/Zb+GemjhGqjrFP8K6cGTsqNuYrD5C1B2Nao4z61NEGY8W8bWA6mSOHcD5c8XzU6RvPXrvMouuz5sWPl3236fiFKmNqDhUqDydh9hnqI0mGI2isfxCknLee8p2ydo1c5zVHYBDozsQdVA0J8Z5r+qsVKaH2xEbzCLrLWthmN1su1WJACi5IA15nQT5hyqemCb3iseZ2/lbGrl4WvzNufhfhOHqTE+19M4X/T2n01YtaN7fOfCFWxAvrb7J1pNp7rnNpa7bx3fTnSdqK2Y2U21j+uf/D/AKVnfLPulNwR/bhDM0dVPtg6p/i/dlhgj+3H3TtD3sq7zqsN1/ubhS9WoQbFKZYdDc2sfS/uExbFF8dt/lureIZ5pybeZbqrBRYTzMxv1aRSfLzDbVai4ZTwOo6jmDJelvbDeLVc9RhpkpNZhu1Xe/BoO9WW/MC5I8NBPU/rcUeXmo0mWZ7NN3u3l/TO7hgz0aSF6jAaBiwQX9GOn/ceQMharLOevsidoTdLhjDb37bym/J5irYh6Q4GkWPS4YW/1GceFWnnmPDrxWsckT5bnT2zSLlA2oNr8r+cvlIsYCBixLkKxUZiFJA6kDQQOS7xbYes3PLfTxJ6xLMPl9oF8G9E69my1EN+BBCsB19on0JkLX15sUpeity5YWm5+8aUEcFSUaoGYjTIxUCxuLHh1HCVuk1PoVmtqzMb94WGq03r2i1bRE/KW0vjsBUXMy0WHRqQJ9xXWT/1ulmu8z0+qB+j1UW25Z3+7StsgXJoqoS5y00Fsq8gFH3So1MYct+bFO+/4W2lvkxY+XJCgDPUbKisW6WPx6es1x4LTO0Q3yZ4iN5lj263ZBaBYZgDUfXTO4AAHgFUa9SZ9L/prQehg55jrMoNclb2m+6gLDqPeJ6rd0m0fNhxWIIAyt4Gx9fstOXNHNsoeKzFpqjfpT/SPvm26o2WW72IY1SCSRlP5+yeR/q3/wCSPu4aqv8AZs2ai+V1boQZ8zV+hzVwaimS3asxKXWx05xhl9epqK2rzV6whisXYAc/zedYx7OeTL03W7VJmsdVXa2/Vrtetc3PGw+AtJGWPdKZhn2QxdpNNnTdT7WfvDwB+NpYYY9kJ+inur806bJky2bcepZq3iqA+pb8JJwUi0TE/ZR8ZvtFJj5rjFu6cQSvIj86Slz6G2KZ6dPmxg1tckd+r5wlNnYXGUce9cX8prXFWsxzztDN8trRPJG8uj4LE7PUXVKCHif1Shrnjrlux8dZcU1mk26WiFRfSavfrWVXvDvXRajUpUlJTLZmAsqgkfNA05DW3GR9TroyY5riidvnttDvg0c0vF8to+3lrO7m0DSGJqgauBTU31A4tYfV8r85vwykREz+GOJXm1oj8vrZ+MYMTxub+hlrCtdM3cxbVaIZgeJAJ+cBpf33HpMtVpAQOYb87MFOsSLKtQdoONg1++NB11/xQNbpP3SquhJUj/3ehUH+r6H3zjmpN8dqw7Yb8mSLT4SN3du18GKop0VqdoVNyQVAUHkDrfN8JV4stsXs6flY5cNcnv69FjsylWrh2NOlR7xIKr7TMSzC2bgL6edr6WnS2gjU+6+34aV1k4PbXr9/DLU2ZUXWpVXXhanc+nekPUaPT6fbntP26JWHV5s+8VrH53fGAxC067M+YqUCZj3m7uUAtzOgmdHrqVyzNo6T2/8AWdXo73xRFe8d33tXdihin7XVrqBdXsDa89no+LZMeHlx26fyppm+P2zGyA24tAcn+uZK/e9R84/g9WxV3KoBACG9q/tm/AD7pzrxXPzc8T9OyNmrGT4kQ7m0OjfXM6/u2o+cfxDj+nokYHdelTYsoa9vpEyu4hqL6unJl7fw1vpqWrNZ8pZ2Qvj75Rft+H/ZRI4bhie3/KPjNlKEPG/KRtVhw4abx3+694ThtS8Upvy/Lwy4DArkUrxIF7dba39Z0w6XFkpE/wDaRqMuSt5iWc4PznWNDi3R/Wuh1tjpc6H3zpbSY7TvLrTVXrG0MX8jJ4++Y/RYm36vIjYjd2kx1DfWInWuCkRs64tdlx78s92L+a1Ho312mfRp4dv3PUfT/hcbD2JSpZsoOtr3JPC/4zpSladkLU6nJnmIskbRVShUC9/ulPxDiGO9PSx9f8J+g0N4v6lukIdBSxChwGP0lvc+YYSJiphz290zEyl5b5cNd6xExD6xmErU1z2p1dbFSugBFs9r96xtobjXhpLD9s9L3V6/dXTxGcvS3T7Me0N5K9TCnCGgiIQgUppbIysOLG/s29ZjLmvNfTtEdfkY8NObniZ6fNAwZyU7Mye0TxY8QotdVI+Z16yZpMU0pO6LqskWvGyx2Lhu1qJSVrl2sSL6Di5FwOhPpJqLLr9CiqKFUWVQAB0A0AmGGSAgah8o1G9Kk/Ryv1lv+5EDn2Gw6re5v+HSNh5UKgiy6c7Ej10/Os45NNjyfFDvj1GTH8MrrYm3aaIaZD9y7FgMwyluLW4asBr4TOOtMNNvDF72zX38o+0trh69MKf1bUiR4690j3EespeIUnJeZjxEfwttDeMdIie8z1j6qzF4vpxMrsGLmmKwsM+bliZWextorRqvTzhqbaq2oF7cweHQ+Ql1it+jyTS8+2fKoyxOqp6lY90dGbGbw62DaXPs/eZBz6jUZJnktOyVgwYaR746/dn2PtA1Qc5soIy3Iva1ucutB6tcf9zuq9bOOcn9vstBRU/O+Ik7nQ9nzUVVBN+U458s1xzaI3mG+PHz2iqvxePCrmAFtdeQsDqdfCeYrxLUTaY3jt2XX7bgiOqtXGZ0DEEX1sZEzYslbzF+6zwWxzT2dkJ8SVJZL92xJHIXtr4ayTp65Otq+HDUWxztW3la1NqCwawAI53v+dJ2jiGo9T6fJHjh+D0+s/lLpuHFxznoYneN1JPSdn0Um2zG7BWIHT1M0yVtNJivd0peK2iZ7IX6Yl7BrN48L+JnmuXWYbTO8r+L6bLWOz7rY8pSN8uYmwsdLecm31frYoxY5nmnuh103p5JyXjpHZDOIAuA+cWGtiNeYAI6/AiQtZo4w3iPGyZpdX61JlDqYohqZU6mqotzI/5yzbBin4ohrnyRPtmVttDbytRYKGOa9PPbuBiNRm4XtcgeE9HzVyVmu7z/ALscxMqamq+fiT1nPHpMdOsR1+be+qyX6TPRI7NStuEkxGzhu2f5PaF8TfjkpMfUkL9hMyw6VMBAQPirSVhZgGHQgEe4wI42bRGopUwfBF/CBoGzsTQo43FGrRBcV70rAsy5mIcheGgUHhfpA3Xa70SlSk9u+hVrC5sQR981vTmrMNq2msxaHKKmwcUBSXKrLSZipDjgzZyNbfOv75Ex4claTW0eNkrJlpN4tWfO6JW2ViA2tJra8Mp08gZBwaXJTJEzXymZtTS+Odp8IrJY6ixH54S4virf4oVePJanwzs+WE2isRG0Q0m0zO8vgk9T7zNmErC3ytqeB++YFeKzfSPvMDOuMfIadyVJvryPP0MiZdFiyWi220wlYtXkx1mO8MuGr2RvBh8Qf4ZB4njjnrb/AHom8OyTy2hgq1L/ABnbh+KPTnfy467LPqRt46vHrsQBc2H28zJWDSY8W+3dGzaq+Xbfsx9s30j75JR09yeyU3N7cecCHmPU+8wPq0Gz6Nza5JtOcYscW5ojq6WzXmu0z0WGF2ZWZCVQ2J0JIW/iMxFxIGt098t6zWOkJ2jzUx1tzT1lJwuw8UjpUXs1ZVcAs/Aurpm0B4Z7+k3w6a9aRWO++7TLnpe82nt2bruhVoYTDLRcqWzFnIylbk2FrkHRQBw5STgw+nTae6NnyepfdC+UDaFB1ZRTBrAUxTqEEAo4zNlI9oBSOo73UTu4tx2dgKTUaWalTv2acVVrd0aXI1gTqGGRPYRV/ZUD7IGWAgIHxVW4IBsSCL9PGBpVaqtK1KjWxGJxI9paRGXj8/kg5ceWsCrxmxMWtQYl2agzHvtTIcqp0JsDqbfnlMiLvHgOyqCzmoGRXDm13zcWJGhuQYgVKuRwJHrMjPTxbj5x9Tf7YEStTLuCeZ7zdABe9uthb3SNnjJO0U6fOfp9HfDOKN5v+I+v1fOE2VVru4oUy2XUgEaA+zqxH5vOtK8vTdzvfmnfZKO6GN/s7fWp/wAU3aPcNu/iA7UjSIqZQ2Usl8rEgG+a3EH3TAjjcrHf2dvr0v44EzD4ZMMMlSgr1uLl7NlP0ANRp1HGZH020V5UKP1BNbUrbvDat5r2l8jHr/8ABR+oJmKxHYm0z3lGr4D9IIWhSAq8lWwDDnxsBYXPpDV5/MvHf2dvr0v44GXEbvYkLTpGke0bQLmS5Ki7D2uQED4G52N/s7fWp/xTI+MRuziqSl6tFkprqzEobDyDddPWYmN42hmJ2neWahs9HyMQAB/WAXtoM3DjYgWkXkyVvHJPTzHf87pU3x2pPPHXxP8A0+q+0KjHVmA5AGwA6aSYiIzG/HWB7TpkkAcSQB5nQTAusZu/WrVexo1WrU6IA71lp03tZkBvr6eItpMCxpM6Nk2g+KojgrK/6g8gCy3sfCBuO7+E7Kgidp2oFyH07wYlhwJ6wLKAgIHzUW4I4XFtOMCDsTZa4ekKakkAsbkAE5mJ1sNbXt6QJtVAwIPAgg+RgaDvZsoUKeGQMzhVdczatYEMBfoMxA8BMwNb7KZHmSBiqLY38JgbH8mmLUYjEUzbMyIR1JUtnHpnX3GRceeL5JrDvkwzSkWl0e8kuDX8Qn/UB44Zf/zVP8UDYIHL988PlxVSxJvZtbfOFyPKZFGKcyPckDYtw8IGxVyT3ELC3M3C6+FmMxI6VMDXscv9Ow3/AJ2/y1H70DYYGub+4oJgqt7EtkUA8yXXS3kCfQyPqMvp05nbT4+e+zRKbBqecc10666H1FiDO2O8XrFoaZK8luWULs50aPckCw2BQzYmiP7xT9XvfdMDpexdmLh6QpqzNYsSzWzMWJN2I4nXjMCViKIZSp4EEHgePgYEbYuzRh6K0gxYLfVrX1JJ4ecCdAQEBAQECr2/sYYlVUsVKm4IF+IsRb88IGu1Nx2+bWU+aEfYxmdxT7T2DUo1KVNmQmqSqkEgAi3tXGnEdYE3B7n1jUXtQopjU2YHMRwXTkTx8LzFusMx0a+m5GPDgquRlNw4qotj1BDXHulLXS56238ra+qwWrs6bu3hq9Ogi4lxUrC+Zhrpc5bmwubeEtsUXivv7qvJNZt7I6I9Yf8AUafjhanwqJ/FOjReQOcb86Yo/sL68eH55TO418HpG8SzMbPq3hDDaPk/U9vUNjbsuPL2l0+HwiRvswKTGD+n4fwo1z8aQ++BdGBy3bG7e0qr3q3rAE5ctRAgv9FWK2932Sn1GHUXnr1WuDPgpHTossBujW/RVUhUrB2spYW7MnNqVuL5ix0voZP0dLUxxF0LVXrfJNq9lfjNgPSq0aTvTz1WsMpJyi4AZrgaE8OtjJSOvKe4Z+dX91P8WjcWmyd06dCotQO7Mt7XyhdQQdAL8D1mBsMBAQEBAQEBAQECu2ytYhRQIBzd4kgWFjyIN9eUDR97cU7NSaqgWpSbvW4NYqynLxHPmeOhmRKp1a21S4FUYfDrcKgIao7cjUUEG3hw8+MwN5w1MqihmzsFALEAZiBq1hwuYGaB5aB7AqsftuhTqdlVNiQDqpK2NwLkXtw5wIO9NVTgaholCjZRdbFSCwBtl0iIFduZtevVanTCD9HpUhTZrW/WAAqb87KFW3/cT0EDdICB5aB7Aqd4NovRCdnT7R3qBALG2oOpI4agfHpAr33mqUv/AFGFqIOqkOv1jYfGBrm1NrUq+Mo1wGFOn2ebMveBR2c2AJ8IG0nfLC/Tb6jj7RAnbI23SxObsye7a9xb2r2+wwLKAgICAgICAgIEDbe0OwovVtfKL24cSBx9YFSMHjK4BeutFGAOWmrFrHUAscpHxgVW3t2Vp00AqOxesiEtl0zmxIsB8ZkWo3JwtgCHPiWH2WtMBR2DUoVqTUKj9lc9qHe4tbuhUAA66+UDZYCAgU21aeFplqtZaeZlyksMzEC3BfQajoOkDSK+C7V2fC0KopEcbEhvI8x4Xb7pkSN18HjGD9hWFNQ/eViPasNcpRraeXCYF7i6W0aaM/apUyi+VUBJ8gKYv/tA2bCuSilhZioJHQkXIgZYCAgUm3NpuGFCguaswuTpZFOmY/76efAhVU9yFyd6qe0PMAZAfI6nzuPSBl2LW/RmFCvTVSTanVVRZ/2mtx8ffbiQ2GhgKaVHqKoFR7Zz1twgSoCAgICAgICAgeEQAECv23gnqoqoQrLUR7nh3DfoedoFgIHsBAQECkXYebE1K1XLUUhezVlvlI52OnT/AG5hdAQNfxFLsMZTZA1q91qAC4uODH158rnrA2GAgICAgRlwFMVTVC/rCLE3PDTlw+aPdAkwIG2NlriECOzABg3dNibXHTxgTgIHsBAQEBAQEBAQEBAQEBAQEBAQEDy0D2AgICAgICAgICAgICAgICAgICAgICAgICAgICAgICAgICAgICAgICAgICAgICAgICAgICAgICAgICAgICAgICAgICAgICAgICAgICAgICAgICAgICAgICAgICAgICAgICAgICAgICAgICAgICAgICAgICAgICAgICAgICAgICAgIC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3560" name="AutoShape 8" descr="data:image/jpeg;base64,/9j/4AAQSkZJRgABAQAAAQABAAD/2wCEAAkGBxQTEhQUExQVFRIXFBcVFRgXFhUXFRYUFhgYFhQVFxQYHCgkGBolGxUYJTEiJSkrLi4uFx8zODMsNygtLisBCgoKDg0OGxAQGzAmICQvNC0sLC0tLCwsLCwsLCwsLC8sLCwsLCwsLCwsLCwsLCwsLCwsLCwsLCwsLCwsLCwsLP/AABEIAOEA4QMBEQACEQEDEQH/xAAcAAEAAgMBAQEAAAAAAAAAAAAABAUDBgcBAgj/xABIEAACAQIDBQUDCAULAwUAAAABAgADEQQSIQUGMUFREyJhcYEykaEHQlKSscHR8BQjcsLSFRYkM1RjgqOy4fElYoM0Q1Nzov/EABsBAQACAwEBAAAAAAAAAAAAAAAEBQECAwYH/8QAMBEBAAIBAgUCBQMEAwEAAAAAAAECAwQRBRIhMUETIjJRYXGBFBWRBiOx8KHB4TT/2gAMAwEAAhEDEQA/AO4wEBAQEBAQEBAQEBAQEBAQEBAQEBAQEBAQEBAQEBAQEBAQEBAQEBAQEBAQEBAQEBAQEBAQEBAQEBAQEBAQEBAQEBAQEBAQEBAQEBAQEBAQEBAQEBAQEBAQEBAQEBAQEBAQEBAQEBAQEBAQEBAQEBAQEBAQEBAQEBAQEBAQEBAQEBAQEBAQEBAQEBAQEBAQEBAQEBAQEBAQEBAQEBAQEBAQEBAQEBAQEBAQEBAQEBAQEBAQEBAQEBAQEBAQEBAQEBArNsbap4YKamazEgWF+H/M0vkindJ02kyaiZjH4V389cN/efVH4zn+ool/tGp+UfylbN3moVnCIWDEG2YWvbkD1/Cb1y0t2lwz8PzYK8146LkGdEJ7AQEBAQEBAQEBAQEBAQEBAQEBAQEBAQEBA0j5TqmWkpHEK5HndLSJq/hX/AY3zS5T/K1TqPdK/eXsfTo9XbdZSGVgGBuptwI4GbVtO8OWXDitSYtHR+iKN8ovxsL+fOXEdnzWY6skywQEBAQEBAQEBAQEBAQPCZiZiI3kYqWIVr5WBt0IM0rlpbtMfyzNZjvDNOjBAQECPi8YlMXdgo8efkJwzajHhje87N8eK+Sdqxu8wmLSoLowYeB4efSZxZseWN6TuXxXpO1o2SZ2aK7FbWVGKkNcdLdL9ZX5uI48V5pMT0SMemveN4YTt+n9F/cPxnL92xfKXX9Dk+jTvlK2gr0AVvqCtuYNwdfQTbJqK5aRavnoueB4bUy2ifHVyomR3q92TCpmqU1+k6L72A++bU+KHDU22xWn6T/h+l1EuXzV9QEBAQEBAQEBAQEBAQEDV998eaaIoNg17+NrafGUvGL35IpHbytOF4qXvM28Ofttxqbh0azA3B/HqJU4KWxzFonaYW+bkvWazHR2LC1cyKxFrqDbpcXtPXVneIl5W3SZhmmzBA8aYkcz3y2mVxFRW5WA/ZtcWnl9fjvfUW5vHb7PR8PmlMETCNuFtJ2xqqtypV8/TKBcH62X3+Mk8Ox2plhw4jet8XV1US/hRtD3x2k1PEZQB7Cn4n8J5biFZ9ey+4fSLYd5+qi/lp+g+Micv1T/AE6qLefaBenqPnL9jfhJ+kieWYmeiXopiuTaIasTJi1mU7YCZsXhl64iiP8AMWb443tCJr7cunvP0l+kRLd89ewEBAQEBAQEBAh7Q2ilIXc+QHE+QkXUavHgje8u2LBfLO1IQsFvHRqMFuVY6DMLXPQEGR8PE8OSdu33d8vD82OvNMdFwJZIT2AgVe39lU8RSKVTYcQwIBQ/SBM4Z8VMldruuHLfHbejm27e7+GOMqJXxCOtJl7NdFWsTrxJ1AIsVHHyldgx4pvMTKfnyZYpE7OuCW6rezIQPDMSNK+UHD4WomVzbEhbUyt81z7Ie3zb9fSV2tvgidrfEnaSubbePhWG7OwqOCSyLeoQO0qH2mI/0rfkPjxlfi4pTH2p/wAuWTmyd5XTY23KdY4xEztNWnpOe7+1P6V/41+1pD1fXNP4XfD+mD8tbzyPsmbqrbjdxf8A7B8Ff8ZO0se2fulaLrl/CkYyStl1uPTzbQwo/vgfqgt+7OuD44V3FZ20t/t/2/Q4lq8E9hkvArtpbYpUTZzdvojU/wC0h6nXYsHxT+EjBpMmb4YY9nbcpVmyqSG5BhYnymmm4hiz22r0n6ts+iy4Y3t2+i1k9FICAgeGYkc931xRXEMG4ZVy+VvxvPL8Tpe2onft4eh4ZNIw7+WnYvaPjOGPFt1S8mWHZ9jOzUKRf2zTQtfjmKi956zFvyRu8tk25p2TZ0aEDnvyi7Ye/wCjr3RmW5693MbjoLiVutr6tq4vn1lP0cxjrbNPjpDnlWsWax06+krsOn5rcixzZ9o5nVvk92y9emyVCCaQQKdblSGAzHme7x8Zc6XJzU5Z7x0VGqxxW+8dp6tvkpGIEbaFYrTdhxVGI8wCRpNbTERvPYiJmXFsdinqVzVYksaqqehAYL6a3lHkxxenrT5ldRflt6MeIdDfbhv7I98oeWfm4xhhjfbZ+iPfMxSfmz6UNT3qr5q+vEU6fxUN+9LHNHvTtJtGKFPeckjdWbaPcT9tvgo/GT9N8E/dM0Px/hTkzutN1tujjOxxdKqBmyZ2sTa/6t148vanXBtF4VnF950l36JpNcA9QDLR4d9wPDA4/tXabfpNYPe4qONfAkD0sBPJ6vFaclt/m9TpL0rirEfIwmOY1aeT2s65bdbi05YMdovWY+bbUZKzS0T22dgE9i8o9gICAgU+8WxKOJT9ddcuodSAyjnqQRbzuJG1GHFeu9/Hl2w5clJ2p58NK3L3WoVqtWoxapTpVctINYZrAHO4A1GosOGhvwkLR4cd5m/8Jmsy5KRFZ6TMdXTBLVWhaJmI7jCuMQ6B1JHHvCco1GOZ2i0fy3nHeO8S5dv/AIjNiC62KW4ixF8oW5+qNfGV2DNTLqrzE/SPt5Tr47000dO89WmV69nuD80H3gRhjbPP3dM074I+zdtwNpmj3n0ptp1JF9Gt5389ZzyarHp9VMxPSY6/SWaafJn00Rt1jt9YdNw2NR1DqwKngZcY8lb1i9e0qu9Jpaaz3hg2rjglJ2UqWA0HHUmw0B8Zz1OWceKbwi6rN6OG1/lDVsVt6s6MhyAMLEqpBselyZ5/JxLLkryzEdfp/wCqCnHNRS0TtHT6f+tTxGx0VbqXJBUgXB1zDkBrFdZe8Ri2jaE/Qcaz5dVWtoj3T1WlSrrIEV6PYRO75erpN4qTKp3jb+kPb6NMe6mkl5vjStLG2JW3nJIVW2W7qftOfggk/T/B+U3Q/FMqhjOqy3Wu7CXrgWuMrX8tAT8fjOWovyU5t0TWRzUmsw/QWG2lS7NWLqAQOLDjYXHnLSNVi5IvNojd4acGSLbbSk0cSraqwbyIP2Ttjy0yRvWd2l62p8UbMs6fZq0n5Qd26b0qmJXuV0UEkGwdVtcMLakLexGugEgazBWazk8pukzXi0U8M25GwcKqLXps1VyOLkXpt85QoAAPjqfHWNJhxbc1erGqy5d+WzcRJ6GQEBAhbR2pToqS5tbpqYFHvltACgljdajgAjgdLj4/ZKni3N6cVjtM9f8AKx4ZWPVmZaHu7tZ8JV7cqxwwfsqrD2RnXN6G4U/DmJw0NrUjnjsk62tckzTy6FhN98E/CsB+0GH3SxjW4fMq6dHmjwrN49tCoQtNwadr3U6MfOUfE9VOS/JWfb9Frw/SbV57x1avXxduBldSsrWYrEbPlER07epVNNQTTso1Lt3jyN+vDTWei4Tw2dRE8sbzuqNXnyRfkp/u6Wu3cKD/AFi3/Zb+GemjhGqjrFP8K6cGTsqNuYrD5C1B2Nao4z61NEGY8W8bWA6mSOHcD5c8XzU6RvPXrvMouuz5sWPl3236fiFKmNqDhUqDydh9hnqI0mGI2isfxCknLee8p2ydo1c5zVHYBDozsQdVA0J8Z5r+qsVKaH2xEbzCLrLWthmN1su1WJACi5IA15nQT5hyqemCb3iseZ2/lbGrl4WvzNufhfhOHqTE+19M4X/T2n01YtaN7fOfCFWxAvrb7J1pNp7rnNpa7bx3fTnSdqK2Y2U21j+uf/D/AKVnfLPulNwR/bhDM0dVPtg6p/i/dlhgj+3H3TtD3sq7zqsN1/ubhS9WoQbFKZYdDc2sfS/uExbFF8dt/lureIZ5pybeZbqrBRYTzMxv1aRSfLzDbVai4ZTwOo6jmDJelvbDeLVc9RhpkpNZhu1Xe/BoO9WW/MC5I8NBPU/rcUeXmo0mWZ7NN3u3l/TO7hgz0aSF6jAaBiwQX9GOn/ceQMharLOevsidoTdLhjDb37bym/J5irYh6Q4GkWPS4YW/1GceFWnnmPDrxWsckT5bnT2zSLlA2oNr8r+cvlIsYCBixLkKxUZiFJA6kDQQOS7xbYes3PLfTxJ6xLMPl9oF8G9E69my1EN+BBCsB19on0JkLX15sUpeity5YWm5+8aUEcFSUaoGYjTIxUCxuLHh1HCVuk1PoVmtqzMb94WGq03r2i1bRE/KW0vjsBUXMy0WHRqQJ9xXWT/1ulmu8z0+qB+j1UW25Z3+7StsgXJoqoS5y00Fsq8gFH3So1MYct+bFO+/4W2lvkxY+XJCgDPUbKisW6WPx6es1x4LTO0Q3yZ4iN5lj263ZBaBYZgDUfXTO4AAHgFUa9SZ9L/prQehg55jrMoNclb2m+6gLDqPeJ6rd0m0fNhxWIIAyt4Gx9fstOXNHNsoeKzFpqjfpT/SPvm26o2WW72IY1SCSRlP5+yeR/q3/wCSPu4aqv8AZs2ai+V1boQZ8zV+hzVwaimS3asxKXWx05xhl9epqK2rzV6whisXYAc/zedYx7OeTL03W7VJmsdVXa2/Vrtetc3PGw+AtJGWPdKZhn2QxdpNNnTdT7WfvDwB+NpYYY9kJ+inur806bJky2bcepZq3iqA+pb8JJwUi0TE/ZR8ZvtFJj5rjFu6cQSvIj86Slz6G2KZ6dPmxg1tckd+r5wlNnYXGUce9cX8prXFWsxzztDN8trRPJG8uj4LE7PUXVKCHif1Shrnjrlux8dZcU1mk26WiFRfSavfrWVXvDvXRajUpUlJTLZmAsqgkfNA05DW3GR9TroyY5riidvnttDvg0c0vF8to+3lrO7m0DSGJqgauBTU31A4tYfV8r85vwykREz+GOJXm1oj8vrZ+MYMTxub+hlrCtdM3cxbVaIZgeJAJ+cBpf33HpMtVpAQOYb87MFOsSLKtQdoONg1++NB11/xQNbpP3SquhJUj/3ehUH+r6H3zjmpN8dqw7Yb8mSLT4SN3du18GKop0VqdoVNyQVAUHkDrfN8JV4stsXs6flY5cNcnv69FjsylWrh2NOlR7xIKr7TMSzC2bgL6edr6WnS2gjU+6+34aV1k4PbXr9/DLU2ZUXWpVXXhanc+nekPUaPT6fbntP26JWHV5s+8VrH53fGAxC067M+YqUCZj3m7uUAtzOgmdHrqVyzNo6T2/8AWdXo73xRFe8d33tXdihin7XVrqBdXsDa89no+LZMeHlx26fyppm+P2zGyA24tAcn+uZK/e9R84/g9WxV3KoBACG9q/tm/AD7pzrxXPzc8T9OyNmrGT4kQ7m0OjfXM6/u2o+cfxDj+nokYHdelTYsoa9vpEyu4hqL6unJl7fw1vpqWrNZ8pZ2Qvj75Rft+H/ZRI4bhie3/KPjNlKEPG/KRtVhw4abx3+694ThtS8Upvy/Lwy4DArkUrxIF7dba39Z0w6XFkpE/wDaRqMuSt5iWc4PznWNDi3R/Wuh1tjpc6H3zpbSY7TvLrTVXrG0MX8jJ4++Y/RYm36vIjYjd2kx1DfWInWuCkRs64tdlx78s92L+a1Ho312mfRp4dv3PUfT/hcbD2JSpZsoOtr3JPC/4zpSladkLU6nJnmIskbRVShUC9/ulPxDiGO9PSx9f8J+g0N4v6lukIdBSxChwGP0lvc+YYSJiphz290zEyl5b5cNd6xExD6xmErU1z2p1dbFSugBFs9r96xtobjXhpLD9s9L3V6/dXTxGcvS3T7Me0N5K9TCnCGgiIQgUppbIysOLG/s29ZjLmvNfTtEdfkY8NObniZ6fNAwZyU7Mye0TxY8QotdVI+Z16yZpMU0pO6LqskWvGyx2Lhu1qJSVrl2sSL6Di5FwOhPpJqLLr9CiqKFUWVQAB0A0AmGGSAgah8o1G9Kk/Ryv1lv+5EDn2Gw6re5v+HSNh5UKgiy6c7Ej10/Os45NNjyfFDvj1GTH8MrrYm3aaIaZD9y7FgMwyluLW4asBr4TOOtMNNvDF72zX38o+0trh69MKf1bUiR4690j3EespeIUnJeZjxEfwttDeMdIie8z1j6qzF4vpxMrsGLmmKwsM+bliZWextorRqvTzhqbaq2oF7cweHQ+Ql1it+jyTS8+2fKoyxOqp6lY90dGbGbw62DaXPs/eZBz6jUZJnktOyVgwYaR746/dn2PtA1Qc5soIy3Iva1ucutB6tcf9zuq9bOOcn9vstBRU/O+Ik7nQ9nzUVVBN+U458s1xzaI3mG+PHz2iqvxePCrmAFtdeQsDqdfCeYrxLUTaY3jt2XX7bgiOqtXGZ0DEEX1sZEzYslbzF+6zwWxzT2dkJ8SVJZL92xJHIXtr4ayTp65Otq+HDUWxztW3la1NqCwawAI53v+dJ2jiGo9T6fJHjh+D0+s/lLpuHFxznoYneN1JPSdn0Um2zG7BWIHT1M0yVtNJivd0peK2iZ7IX6Yl7BrN48L+JnmuXWYbTO8r+L6bLWOz7rY8pSN8uYmwsdLecm31frYoxY5nmnuh103p5JyXjpHZDOIAuA+cWGtiNeYAI6/AiQtZo4w3iPGyZpdX61JlDqYohqZU6mqotzI/5yzbBin4ohrnyRPtmVttDbytRYKGOa9PPbuBiNRm4XtcgeE9HzVyVmu7z/ALscxMqamq+fiT1nPHpMdOsR1+be+qyX6TPRI7NStuEkxGzhu2f5PaF8TfjkpMfUkL9hMyw6VMBAQPirSVhZgGHQgEe4wI42bRGopUwfBF/CBoGzsTQo43FGrRBcV70rAsy5mIcheGgUHhfpA3Xa70SlSk9u+hVrC5sQR981vTmrMNq2msxaHKKmwcUBSXKrLSZipDjgzZyNbfOv75Ex4claTW0eNkrJlpN4tWfO6JW2ViA2tJra8Mp08gZBwaXJTJEzXymZtTS+Odp8IrJY6ixH54S4virf4oVePJanwzs+WE2isRG0Q0m0zO8vgk9T7zNmErC3ytqeB++YFeKzfSPvMDOuMfIadyVJvryPP0MiZdFiyWi220wlYtXkx1mO8MuGr2RvBh8Qf4ZB4njjnrb/AHom8OyTy2hgq1L/ABnbh+KPTnfy467LPqRt46vHrsQBc2H28zJWDSY8W+3dGzaq+Xbfsx9s30j75JR09yeyU3N7cecCHmPU+8wPq0Gz6Nza5JtOcYscW5ojq6WzXmu0z0WGF2ZWZCVQ2J0JIW/iMxFxIGt098t6zWOkJ2jzUx1tzT1lJwuw8UjpUXs1ZVcAs/Aurpm0B4Z7+k3w6a9aRWO++7TLnpe82nt2bruhVoYTDLRcqWzFnIylbk2FrkHRQBw5STgw+nTae6NnyepfdC+UDaFB1ZRTBrAUxTqEEAo4zNlI9oBSOo73UTu4tx2dgKTUaWalTv2acVVrd0aXI1gTqGGRPYRV/ZUD7IGWAgIHxVW4IBsSCL9PGBpVaqtK1KjWxGJxI9paRGXj8/kg5ceWsCrxmxMWtQYl2agzHvtTIcqp0JsDqbfnlMiLvHgOyqCzmoGRXDm13zcWJGhuQYgVKuRwJHrMjPTxbj5x9Tf7YEStTLuCeZ7zdABe9uthb3SNnjJO0U6fOfp9HfDOKN5v+I+v1fOE2VVru4oUy2XUgEaA+zqxH5vOtK8vTdzvfmnfZKO6GN/s7fWp/wAU3aPcNu/iA7UjSIqZQ2Usl8rEgG+a3EH3TAjjcrHf2dvr0v44EzD4ZMMMlSgr1uLl7NlP0ANRp1HGZH020V5UKP1BNbUrbvDat5r2l8jHr/8ABR+oJmKxHYm0z3lGr4D9IIWhSAq8lWwDDnxsBYXPpDV5/MvHf2dvr0v44GXEbvYkLTpGke0bQLmS5Ki7D2uQED4G52N/s7fWp/xTI+MRuziqSl6tFkprqzEobDyDddPWYmN42hmJ2neWahs9HyMQAB/WAXtoM3DjYgWkXkyVvHJPTzHf87pU3x2pPPHXxP8A0+q+0KjHVmA5AGwA6aSYiIzG/HWB7TpkkAcSQB5nQTAusZu/WrVexo1WrU6IA71lp03tZkBvr6eItpMCxpM6Nk2g+KojgrK/6g8gCy3sfCBuO7+E7Kgidp2oFyH07wYlhwJ6wLKAgIHzUW4I4XFtOMCDsTZa4ekKakkAsbkAE5mJ1sNbXt6QJtVAwIPAgg+RgaDvZsoUKeGQMzhVdczatYEMBfoMxA8BMwNb7KZHmSBiqLY38JgbH8mmLUYjEUzbMyIR1JUtnHpnX3GRceeL5JrDvkwzSkWl0e8kuDX8Qn/UB44Zf/zVP8UDYIHL988PlxVSxJvZtbfOFyPKZFGKcyPckDYtw8IGxVyT3ELC3M3C6+FmMxI6VMDXscv9Ow3/AJ2/y1H70DYYGub+4oJgqt7EtkUA8yXXS3kCfQyPqMvp05nbT4+e+zRKbBqecc10666H1FiDO2O8XrFoaZK8luWULs50aPckCw2BQzYmiP7xT9XvfdMDpexdmLh6QpqzNYsSzWzMWJN2I4nXjMCViKIZSp4EEHgePgYEbYuzRh6K0gxYLfVrX1JJ4ecCdAQEBAQECr2/sYYlVUsVKm4IF+IsRb88IGu1Nx2+bWU+aEfYxmdxT7T2DUo1KVNmQmqSqkEgAi3tXGnEdYE3B7n1jUXtQopjU2YHMRwXTkTx8LzFusMx0a+m5GPDgquRlNw4qotj1BDXHulLXS56238ra+qwWrs6bu3hq9Ogi4lxUrC+Zhrpc5bmwubeEtsUXivv7qvJNZt7I6I9Yf8AUafjhanwqJ/FOjReQOcb86Yo/sL68eH55TO418HpG8SzMbPq3hDDaPk/U9vUNjbsuPL2l0+HwiRvswKTGD+n4fwo1z8aQ++BdGBy3bG7e0qr3q3rAE5ctRAgv9FWK2932Sn1GHUXnr1WuDPgpHTossBujW/RVUhUrB2spYW7MnNqVuL5ix0voZP0dLUxxF0LVXrfJNq9lfjNgPSq0aTvTz1WsMpJyi4AZrgaE8OtjJSOvKe4Z+dX91P8WjcWmyd06dCotQO7Mt7XyhdQQdAL8D1mBsMBAQEBAQEBAQECu2ytYhRQIBzd4kgWFjyIN9eUDR97cU7NSaqgWpSbvW4NYqynLxHPmeOhmRKp1a21S4FUYfDrcKgIao7cjUUEG3hw8+MwN5w1MqihmzsFALEAZiBq1hwuYGaB5aB7AqsftuhTqdlVNiQDqpK2NwLkXtw5wIO9NVTgaholCjZRdbFSCwBtl0iIFduZtevVanTCD9HpUhTZrW/WAAqb87KFW3/cT0EDdICB5aB7Aqd4NovRCdnT7R3qBALG2oOpI4agfHpAr33mqUv/AFGFqIOqkOv1jYfGBrm1NrUq+Mo1wGFOn2ebMveBR2c2AJ8IG0nfLC/Tb6jj7RAnbI23SxObsye7a9xb2r2+wwLKAgICAgICAgIEDbe0OwovVtfKL24cSBx9YFSMHjK4BeutFGAOWmrFrHUAscpHxgVW3t2Vp00AqOxesiEtl0zmxIsB8ZkWo3JwtgCHPiWH2WtMBR2DUoVqTUKj9lc9qHe4tbuhUAA66+UDZYCAgU21aeFplqtZaeZlyksMzEC3BfQajoOkDSK+C7V2fC0KopEcbEhvI8x4Xb7pkSN18HjGD9hWFNQ/eViPasNcpRraeXCYF7i6W0aaM/apUyi+VUBJ8gKYv/tA2bCuSilhZioJHQkXIgZYCAgUm3NpuGFCguaswuTpZFOmY/76efAhVU9yFyd6qe0PMAZAfI6nzuPSBl2LW/RmFCvTVSTanVVRZ/2mtx8ffbiQ2GhgKaVHqKoFR7Zz1twgSoCAgICAgICAgeEQAECv23gnqoqoQrLUR7nh3DfoedoFgIHsBAQECkXYebE1K1XLUUhezVlvlI52OnT/AG5hdAQNfxFLsMZTZA1q91qAC4uODH158rnrA2GAgICAgRlwFMVTVC/rCLE3PDTlw+aPdAkwIG2NlriECOzABg3dNibXHTxgTgIHsBAQEBAQEBAQEBAQEBAQEBAQEDy0D2AgICAgICAgICAgICAgICAgICAgICAgICAgICAgICAgICAgICAgICAgICAgICAgICAgICAgICAgICAgICAgICAgICAgICAgICAgICAgICAgICAgICAgICAgICAgICAgICAgICAgICAgICAgICAgICAgICAgICAgICAgICAgICAgIC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3562" name="Picture 10" descr="http://www.callegranvia.com/info/img/la-planificacion-tributaria-en-la-organizacion.jpg"/>
          <p:cNvPicPr>
            <a:picLocks noChangeAspect="1" noChangeArrowheads="1"/>
          </p:cNvPicPr>
          <p:nvPr/>
        </p:nvPicPr>
        <p:blipFill>
          <a:blip r:embed="rId3"/>
          <a:srcRect t="19500" b="11499"/>
          <a:stretch>
            <a:fillRect/>
          </a:stretch>
        </p:blipFill>
        <p:spPr bwMode="auto">
          <a:xfrm>
            <a:off x="3500430" y="2786058"/>
            <a:ext cx="2588315" cy="17859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1538" y="274638"/>
            <a:ext cx="7615262" cy="654032"/>
          </a:xfrm>
        </p:spPr>
        <p:txBody>
          <a:bodyPr>
            <a:noAutofit/>
          </a:bodyPr>
          <a:lstStyle/>
          <a:p>
            <a:r>
              <a:rPr lang="en-US" sz="2400" dirty="0" smtClean="0">
                <a:solidFill>
                  <a:schemeClr val="tx1"/>
                </a:solidFill>
              </a:rPr>
              <a:t>PLAN FINANCIERO – FAMOSA CORPORACIÓN</a:t>
            </a:r>
            <a:endParaRPr lang="es-ES" sz="2400" dirty="0">
              <a:solidFill>
                <a:schemeClr val="tx1"/>
              </a:solidFill>
            </a:endParaRPr>
          </a:p>
        </p:txBody>
      </p:sp>
      <p:graphicFrame>
        <p:nvGraphicFramePr>
          <p:cNvPr id="5" name="4 Marcador de contenido"/>
          <p:cNvGraphicFramePr>
            <a:graphicFrameLocks noGrp="1"/>
          </p:cNvGraphicFramePr>
          <p:nvPr>
            <p:ph idx="1"/>
          </p:nvPr>
        </p:nvGraphicFramePr>
        <p:xfrm>
          <a:off x="928662" y="1142983"/>
          <a:ext cx="7758138" cy="52863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000100" y="1207204"/>
          <a:ext cx="7643866" cy="5150754"/>
        </p:xfrm>
        <a:graphic>
          <a:graphicData uri="http://schemas.openxmlformats.org/drawingml/2006/table">
            <a:tbl>
              <a:tblPr/>
              <a:tblGrid>
                <a:gridCol w="1774469"/>
                <a:gridCol w="3092534"/>
                <a:gridCol w="2776863"/>
              </a:tblGrid>
              <a:tr h="137858">
                <a:tc>
                  <a:txBody>
                    <a:bodyPr/>
                    <a:lstStyle/>
                    <a:p>
                      <a:pPr algn="ctr" fontAlgn="t"/>
                      <a:r>
                        <a:rPr lang="es-EC" sz="900" b="1" i="0" u="none" strike="noStrike" dirty="0">
                          <a:solidFill>
                            <a:srgbClr val="000000"/>
                          </a:solidFill>
                          <a:latin typeface="Arial"/>
                        </a:rPr>
                        <a:t>ASPECTOS CRÍTICOS</a:t>
                      </a:r>
                      <a:endParaRPr lang="es-ES" sz="900" b="1"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900" b="1" i="0" u="none" strike="noStrike">
                          <a:solidFill>
                            <a:srgbClr val="000000"/>
                          </a:solidFill>
                          <a:latin typeface="Arial"/>
                        </a:rPr>
                        <a:t>OBJETIVOS FINANCIEROS</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s-EC" sz="900" b="1" i="0" u="none" strike="noStrike">
                          <a:solidFill>
                            <a:srgbClr val="000000"/>
                          </a:solidFill>
                          <a:latin typeface="Arial"/>
                        </a:rPr>
                        <a:t>ESTRATEGIAS FINANCIERAS</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algn="l" fontAlgn="t"/>
                      <a:r>
                        <a:rPr lang="es-EC" sz="900" b="1" i="0" u="none" strike="noStrike">
                          <a:solidFill>
                            <a:srgbClr val="000000"/>
                          </a:solidFill>
                          <a:latin typeface="Arial"/>
                        </a:rPr>
                        <a:t>FACTOR TECNOLÓGICO</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dirty="0">
                          <a:solidFill>
                            <a:srgbClr val="000000"/>
                          </a:solidFill>
                          <a:latin typeface="Arial"/>
                        </a:rPr>
                        <a:t>Realizar un análisis de forma semestral de los principales requerimientos tecnológicos de la entidad para mantenernos a la vanguardia.</a:t>
                      </a:r>
                      <a:endParaRPr lang="es-ES" sz="900" b="0"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Capacitar al jefe de finca para  que semestralmente se verifique los requerimiento tecnológicos que posee la finca, para que se trabaje con eficacia y eficiencia, así la empresa se encontrará trabajando en óptimas condiciones.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algn="l" fontAlgn="t"/>
                      <a:r>
                        <a:rPr lang="es-EC" sz="900" b="1" i="0" u="none" strike="noStrike">
                          <a:solidFill>
                            <a:srgbClr val="000000"/>
                          </a:solidFill>
                          <a:latin typeface="Arial"/>
                        </a:rPr>
                        <a:t>COMPETENCIA</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Obtener un 60% de posicionamiento en el mercado, recudiendo la competencia y aumentando el número de clientes.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Darse a conocer a un mayor número de clientes mediante la participación en ferias de florícolas para captar a un mayor número de clientes y así enviar muestras de nuestro producto para que conozcan la calidad.</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380">
                <a:tc>
                  <a:txBody>
                    <a:bodyPr/>
                    <a:lstStyle/>
                    <a:p>
                      <a:pPr algn="l" fontAlgn="t"/>
                      <a:r>
                        <a:rPr lang="es-EC" sz="900" b="1" i="0" u="none" strike="noStrike">
                          <a:solidFill>
                            <a:srgbClr val="000000"/>
                          </a:solidFill>
                          <a:latin typeface="Arial"/>
                        </a:rPr>
                        <a:t>PLAN FINANCIERO</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Poner en marcha el plan financiero para el año 2016 y conseguir tener el 50% de su ejecución para este mismo año.</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Contratar una persona especializada en el área financiera para poner en marcha el plan financiero, su control continuo en la empresa.</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01">
                <a:tc>
                  <a:txBody>
                    <a:bodyPr/>
                    <a:lstStyle/>
                    <a:p>
                      <a:pPr algn="l" fontAlgn="t"/>
                      <a:r>
                        <a:rPr lang="es-EC" sz="900" b="1" i="0" u="none" strike="noStrike">
                          <a:solidFill>
                            <a:srgbClr val="000000"/>
                          </a:solidFill>
                          <a:latin typeface="Arial"/>
                        </a:rPr>
                        <a:t>INDICADORES FINANCIEROS</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dirty="0">
                          <a:solidFill>
                            <a:srgbClr val="000000"/>
                          </a:solidFill>
                          <a:latin typeface="Arial"/>
                        </a:rPr>
                        <a:t>Realizar un análisis de los principales indicadores financieros de manera </a:t>
                      </a:r>
                      <a:r>
                        <a:rPr lang="es-EC" sz="900" b="0" i="0" u="none" strike="noStrike" dirty="0" smtClean="0">
                          <a:solidFill>
                            <a:srgbClr val="000000"/>
                          </a:solidFill>
                          <a:latin typeface="Arial"/>
                        </a:rPr>
                        <a:t>mensual </a:t>
                      </a:r>
                      <a:r>
                        <a:rPr lang="es-EC" sz="900" b="0" i="0" u="none" strike="noStrike" dirty="0">
                          <a:solidFill>
                            <a:srgbClr val="000000"/>
                          </a:solidFill>
                          <a:latin typeface="Arial"/>
                        </a:rPr>
                        <a:t>para toma de decisiones, anticipándose a los acontecimientos.</a:t>
                      </a:r>
                      <a:endParaRPr lang="es-ES" sz="900" b="0"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dirty="0">
                          <a:solidFill>
                            <a:srgbClr val="000000"/>
                          </a:solidFill>
                          <a:latin typeface="Arial"/>
                        </a:rPr>
                        <a:t>Generar Estados Financieros de forma </a:t>
                      </a:r>
                      <a:r>
                        <a:rPr lang="es-EC" sz="900" b="0" i="0" u="none" strike="noStrike" dirty="0" smtClean="0">
                          <a:solidFill>
                            <a:srgbClr val="000000"/>
                          </a:solidFill>
                          <a:latin typeface="Arial"/>
                        </a:rPr>
                        <a:t>mensual, </a:t>
                      </a:r>
                      <a:r>
                        <a:rPr lang="es-EC" sz="900" b="0" i="0" u="none" strike="noStrike" dirty="0">
                          <a:solidFill>
                            <a:srgbClr val="000000"/>
                          </a:solidFill>
                          <a:latin typeface="Arial"/>
                        </a:rPr>
                        <a:t>para conocer de manera oportuna todos los acontecimientos que se encuentran ocurriendo en la entidad, con el fin de tomar decisiones de forma pertinente.</a:t>
                      </a:r>
                      <a:endParaRPr lang="es-ES" sz="900" b="0"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380">
                <a:tc>
                  <a:txBody>
                    <a:bodyPr/>
                    <a:lstStyle/>
                    <a:p>
                      <a:pPr algn="l" fontAlgn="t"/>
                      <a:r>
                        <a:rPr lang="es-EC" sz="900" b="1" i="0" u="none" strike="noStrike">
                          <a:solidFill>
                            <a:srgbClr val="000000"/>
                          </a:solidFill>
                          <a:latin typeface="Arial"/>
                        </a:rPr>
                        <a:t>RAZONES DE LIQUIDEZ</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Lograr que la empresa mantenga las razones financieras en resultados de 1 a 2 para conseguir estabilidad financiera en la empresa</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Conseguir el recaudo total de la cartera de clientes de la empresa y un correcto manejo del inventario para evitar desperdicios.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380">
                <a:tc>
                  <a:txBody>
                    <a:bodyPr/>
                    <a:lstStyle/>
                    <a:p>
                      <a:pPr algn="l" fontAlgn="t"/>
                      <a:r>
                        <a:rPr lang="es-EC" sz="900" b="1" i="0" u="none" strike="noStrike">
                          <a:solidFill>
                            <a:srgbClr val="000000"/>
                          </a:solidFill>
                          <a:latin typeface="Arial"/>
                        </a:rPr>
                        <a:t>RAZONES DE APALANCAMIENTO</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Conseguir un endeudamiento a bajo costo financiero para la entidad y lograr cubrir deudas que mantiene pendiente.</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dirty="0">
                          <a:solidFill>
                            <a:srgbClr val="000000"/>
                          </a:solidFill>
                          <a:latin typeface="Arial"/>
                        </a:rPr>
                        <a:t>Realizar un préstamos bancario por </a:t>
                      </a:r>
                      <a:r>
                        <a:rPr lang="es-EC" sz="900" b="0" i="0" u="none" strike="noStrike" dirty="0" smtClean="0">
                          <a:solidFill>
                            <a:srgbClr val="000000"/>
                          </a:solidFill>
                          <a:latin typeface="Arial"/>
                        </a:rPr>
                        <a:t>270.000</a:t>
                      </a:r>
                      <a:r>
                        <a:rPr lang="es-EC" sz="900" b="0" i="0" u="none" strike="noStrike" dirty="0">
                          <a:solidFill>
                            <a:srgbClr val="000000"/>
                          </a:solidFill>
                          <a:latin typeface="Arial"/>
                        </a:rPr>
                        <a:t>$ con bajo costo financiero, con el fin de cubrir deudas pendientes con terceras personas.</a:t>
                      </a:r>
                      <a:endParaRPr lang="es-ES" sz="900" b="0"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41">
                <a:tc>
                  <a:txBody>
                    <a:bodyPr/>
                    <a:lstStyle/>
                    <a:p>
                      <a:pPr algn="l" fontAlgn="t"/>
                      <a:r>
                        <a:rPr lang="es-EC" sz="900" b="1" i="0" u="none" strike="noStrike">
                          <a:solidFill>
                            <a:srgbClr val="000000"/>
                          </a:solidFill>
                          <a:latin typeface="Arial"/>
                        </a:rPr>
                        <a:t>RAZONES DE ACTIVIDAD</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Reducir los tiempos de cobro a 30 días en todos los mercados y aumentar el tiempo de pago a proveedores a 60 días.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Dar a conocer a los clientes sobre los tiempos de pago con la finca, y la persona encargada de realizar los cobros debe realizar presión sobre los clientes para que cumplan con los plazos establecidos.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641">
                <a:tc rowSpan="3">
                  <a:txBody>
                    <a:bodyPr/>
                    <a:lstStyle/>
                    <a:p>
                      <a:pPr algn="l" fontAlgn="t"/>
                      <a:r>
                        <a:rPr lang="es-EC" sz="900" b="1" i="0" u="none" strike="noStrike">
                          <a:solidFill>
                            <a:srgbClr val="000000"/>
                          </a:solidFill>
                          <a:latin typeface="Arial"/>
                        </a:rPr>
                        <a:t>RAZONES DE RENTABILIDAD</a:t>
                      </a:r>
                      <a:endParaRPr lang="es-ES" sz="900" b="1"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fontAlgn="t"/>
                      <a:r>
                        <a:rPr lang="es-EC" sz="900" b="0" i="0" u="none" strike="noStrike">
                          <a:solidFill>
                            <a:srgbClr val="000000"/>
                          </a:solidFill>
                          <a:latin typeface="Arial"/>
                        </a:rPr>
                        <a:t>Incrementar un 10% en la utilidad de la empresa gradualmente y aumentar las ventas teniendo como meta vender 22.000$ mensuales.</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r>
                        <a:rPr lang="es-EC" sz="900" b="0" i="0" u="none" strike="noStrike">
                          <a:solidFill>
                            <a:srgbClr val="000000"/>
                          </a:solidFill>
                          <a:latin typeface="Arial"/>
                        </a:rPr>
                        <a:t>Enviar producto de buena calidad al cliente, para evitar que realicen créditos por problemas de calidad y se deseche la flor, por lo cual los clientes no pagarían.</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9119">
                <a:tc vMerge="1">
                  <a:txBody>
                    <a:bodyPr/>
                    <a:lstStyle/>
                    <a:p>
                      <a:endParaRPr lang="es-ES"/>
                    </a:p>
                  </a:txBody>
                  <a:tcPr/>
                </a:tc>
                <a:tc vMerge="1">
                  <a:txBody>
                    <a:bodyPr/>
                    <a:lstStyle/>
                    <a:p>
                      <a:endParaRPr lang="es-ES"/>
                    </a:p>
                  </a:txBody>
                  <a:tcPr/>
                </a:tc>
                <a:tc>
                  <a:txBody>
                    <a:bodyPr/>
                    <a:lstStyle/>
                    <a:p>
                      <a:pPr algn="just" fontAlgn="t"/>
                      <a:r>
                        <a:rPr lang="es-EC" sz="900" b="0" i="0" u="none" strike="noStrike">
                          <a:solidFill>
                            <a:srgbClr val="000000"/>
                          </a:solidFill>
                          <a:latin typeface="Arial"/>
                        </a:rPr>
                        <a:t>Aumentar el personal para que se agilice el procesamiento de la flor.</a:t>
                      </a:r>
                      <a:endParaRPr lang="es-ES" sz="900" b="0" i="0" u="none" strike="noStrike">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9119">
                <a:tc vMerge="1">
                  <a:txBody>
                    <a:bodyPr/>
                    <a:lstStyle/>
                    <a:p>
                      <a:endParaRPr lang="es-ES"/>
                    </a:p>
                  </a:txBody>
                  <a:tcPr/>
                </a:tc>
                <a:tc vMerge="1">
                  <a:txBody>
                    <a:bodyPr/>
                    <a:lstStyle/>
                    <a:p>
                      <a:endParaRPr lang="es-ES"/>
                    </a:p>
                  </a:txBody>
                  <a:tcPr/>
                </a:tc>
                <a:tc>
                  <a:txBody>
                    <a:bodyPr/>
                    <a:lstStyle/>
                    <a:p>
                      <a:pPr algn="just" fontAlgn="t"/>
                      <a:r>
                        <a:rPr lang="es-EC" sz="900" b="0" i="0" u="none" strike="noStrike" dirty="0">
                          <a:solidFill>
                            <a:srgbClr val="000000"/>
                          </a:solidFill>
                          <a:latin typeface="Arial"/>
                        </a:rPr>
                        <a:t> Además se debe aumentar las ventas y el precio del producto.</a:t>
                      </a:r>
                      <a:endParaRPr lang="es-ES" sz="900" b="0" i="0" u="none" strike="noStrike" dirty="0">
                        <a:solidFill>
                          <a:srgbClr val="000000"/>
                        </a:solidFill>
                        <a:latin typeface="Arial"/>
                      </a:endParaRPr>
                    </a:p>
                  </a:txBody>
                  <a:tcPr marL="6894" marR="6894" marT="68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4 CuadroTexto"/>
          <p:cNvSpPr txBox="1"/>
          <p:nvPr/>
        </p:nvSpPr>
        <p:spPr>
          <a:xfrm>
            <a:off x="2143108" y="428604"/>
            <a:ext cx="4714908" cy="461665"/>
          </a:xfrm>
          <a:prstGeom prst="rect">
            <a:avLst/>
          </a:prstGeom>
          <a:noFill/>
        </p:spPr>
        <p:txBody>
          <a:bodyPr wrap="square" rtlCol="0">
            <a:spAutoFit/>
          </a:bodyPr>
          <a:lstStyle/>
          <a:p>
            <a:pPr algn="ctr"/>
            <a:r>
              <a:rPr lang="es-EC" sz="2400" b="1" dirty="0" smtClean="0"/>
              <a:t>ESTRATEGIAS FINANCIERAS</a:t>
            </a:r>
            <a:endParaRPr lang="es-E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071670" y="714356"/>
          <a:ext cx="5214974" cy="5872322"/>
        </p:xfrm>
        <a:graphic>
          <a:graphicData uri="http://schemas.openxmlformats.org/drawingml/2006/table">
            <a:tbl>
              <a:tblPr/>
              <a:tblGrid>
                <a:gridCol w="4357718"/>
                <a:gridCol w="857256"/>
              </a:tblGrid>
              <a:tr h="94711">
                <a:tc>
                  <a:txBody>
                    <a:bodyPr/>
                    <a:lstStyle/>
                    <a:p>
                      <a:pPr algn="l" fontAlgn="b"/>
                      <a:r>
                        <a:rPr lang="es-ES" sz="800" b="1" i="0" u="none" strike="noStrike" dirty="0">
                          <a:solidFill>
                            <a:srgbClr val="000000"/>
                          </a:solidFill>
                          <a:latin typeface="Arial"/>
                        </a:rPr>
                        <a:t>EJERCICIO ECONÓMICO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b"/>
                      <a:r>
                        <a:rPr lang="es-ES" sz="800" b="1" i="0" u="none" strike="noStrike">
                          <a:solidFill>
                            <a:srgbClr val="000000"/>
                          </a:solidFill>
                          <a:latin typeface="Arial"/>
                        </a:rPr>
                        <a:t>2.016</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ACTIVO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717.979,06</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ACTIVO CORRIENTE</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365.358,64</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EFECTIVO Y EQUIVALENTES AL EFECTIVO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26.834,35</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ACTIVOS FINANCIEROS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dirty="0">
                          <a:solidFill>
                            <a:srgbClr val="000000"/>
                          </a:solidFill>
                          <a:latin typeface="Arial"/>
                        </a:rPr>
                        <a:t>338.524,29</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2835">
                <a:tc>
                  <a:txBody>
                    <a:bodyPr/>
                    <a:lstStyle/>
                    <a:p>
                      <a:pPr algn="l" fontAlgn="b"/>
                      <a:r>
                        <a:rPr lang="es-ES" sz="800" b="0" i="0" u="none" strike="noStrike" dirty="0">
                          <a:solidFill>
                            <a:srgbClr val="000000"/>
                          </a:solidFill>
                          <a:latin typeface="Arial"/>
                        </a:rPr>
                        <a:t>DOCUMENTOS Y CUENTAS POR COBRAR CLIENTES NO RELACIONADOS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0" i="0" u="none" strike="noStrike" dirty="0">
                          <a:solidFill>
                            <a:srgbClr val="000000"/>
                          </a:solidFill>
                          <a:latin typeface="Arial"/>
                        </a:rPr>
                        <a:t>60.000,00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94711">
                <a:tc>
                  <a:txBody>
                    <a:bodyPr/>
                    <a:lstStyle/>
                    <a:p>
                      <a:pPr algn="l" fontAlgn="b"/>
                      <a:r>
                        <a:rPr lang="es-ES" sz="800" b="0" i="0" u="none" strike="noStrike" dirty="0">
                          <a:solidFill>
                            <a:srgbClr val="000000"/>
                          </a:solidFill>
                          <a:latin typeface="Arial"/>
                        </a:rPr>
                        <a:t>OTRAS CUENTAS PORCOBRAR</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dirty="0">
                          <a:solidFill>
                            <a:srgbClr val="000000"/>
                          </a:solidFill>
                          <a:latin typeface="Arial"/>
                        </a:rPr>
                        <a:t>88.733,68</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SERVICIOS Y OTROS PAGOS ANTICIPADOS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181.750,83</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ACTIVOS POR IMPUESTOS CORRIENTES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8.039,78</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ACTIVO NO CORRIENTE</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352.620,42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PROPIEDADES, PLANTA Y EQUIPO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319.313,22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TERRENOS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138.741,00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CONTRUCCIONES ENCURSO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MUEBLES Y ENSERES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450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dirty="0">
                          <a:solidFill>
                            <a:srgbClr val="000000"/>
                          </a:solidFill>
                          <a:latin typeface="Arial"/>
                        </a:rPr>
                        <a:t>MUEBLES POST COSECHA</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s-ES" sz="800" b="0" i="0" u="none" strike="noStrike" dirty="0">
                          <a:solidFill>
                            <a:srgbClr val="000000"/>
                          </a:solidFill>
                          <a:latin typeface="Arial"/>
                        </a:rPr>
                        <a:t>855</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39959">
                <a:tc>
                  <a:txBody>
                    <a:bodyPr/>
                    <a:lstStyle/>
                    <a:p>
                      <a:pPr algn="l" fontAlgn="b"/>
                      <a:r>
                        <a:rPr lang="es-ES" sz="800" b="0" i="0" u="none" strike="noStrike" dirty="0">
                          <a:solidFill>
                            <a:srgbClr val="000000"/>
                          </a:solidFill>
                          <a:latin typeface="Arial"/>
                        </a:rPr>
                        <a:t>INVERNADEROS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dirty="0">
                          <a:solidFill>
                            <a:srgbClr val="000000"/>
                          </a:solidFill>
                          <a:latin typeface="Arial"/>
                        </a:rPr>
                        <a:t>160.148,72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dirty="0">
                          <a:solidFill>
                            <a:srgbClr val="000000"/>
                          </a:solidFill>
                          <a:latin typeface="Arial"/>
                        </a:rPr>
                        <a:t>MAQUINARIA Y EQUIPO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dirty="0">
                          <a:solidFill>
                            <a:srgbClr val="000000"/>
                          </a:solidFill>
                          <a:latin typeface="Arial"/>
                        </a:rPr>
                        <a:t>17.168,51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EQUIPO DE RIEGO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1.055,24</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EQUIPO DE COMPUTACIÓN</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894,75</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ACTIVOS BIOLOGICOS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33.307,20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PLANTAS EN CRECIMIENTO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33.307,20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PASIVO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694.379,73</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PASIVO CORRIENTE</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160.772,42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CUENTAS Y DOCUMENTOS POR PAGAR</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91.820,51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LOCALES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43.601,33</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OTROS PROVEEDORES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43.268,22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OTRAS OBLIGACIONES CORRIENTES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                  -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OBLIGACIONES CON LA ADMINISTRACION TRIBUTARIA</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820,98</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OBLIGACIONES CON EL IESS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                  -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0" i="0" u="none" strike="noStrike">
                          <a:solidFill>
                            <a:srgbClr val="000000"/>
                          </a:solidFill>
                          <a:latin typeface="Arial"/>
                        </a:rPr>
                        <a:t>POR BENEFICIOS DE LEY A EMPLEADOS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4.129,98</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CUENTAS POR PAGAR DIVERSAS - RELACIONADAS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68.951,91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PASIVO NO CORRIENTE</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533.607,31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dirty="0">
                          <a:solidFill>
                            <a:srgbClr val="000000"/>
                          </a:solidFill>
                          <a:latin typeface="Arial"/>
                        </a:rPr>
                        <a:t>CUENTAS POR PAGAR DIVERSAS / RELACIONADAS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533.607,31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dirty="0">
                          <a:solidFill>
                            <a:srgbClr val="000000"/>
                          </a:solidFill>
                          <a:latin typeface="Arial"/>
                        </a:rPr>
                        <a:t>LOCALES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533.607,31</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dirty="0">
                          <a:solidFill>
                            <a:srgbClr val="000000"/>
                          </a:solidFill>
                          <a:latin typeface="Arial"/>
                        </a:rPr>
                        <a:t>PATRIMONIO NETO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23.599,33</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CAPITAL</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1" i="0" u="none" strike="noStrike">
                          <a:solidFill>
                            <a:srgbClr val="000000"/>
                          </a:solidFill>
                          <a:latin typeface="Arial"/>
                        </a:rPr>
                        <a:t>1.200,00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CAPITAL SUSCRITO O ASIGNADO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1.200,00</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RESERVAS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                  -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0" i="0" u="none" strike="noStrike">
                          <a:solidFill>
                            <a:srgbClr val="000000"/>
                          </a:solidFill>
                          <a:latin typeface="Arial"/>
                        </a:rPr>
                        <a:t>OTROS RESULTADOS INTEGRALES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                  -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RESULTADOS ACUMULADOS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182,89</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UTILIDADES RETENIDAS</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22.582,22</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b"/>
                      <a:r>
                        <a:rPr lang="es-ES" sz="800" b="1" i="0" u="none" strike="noStrike">
                          <a:solidFill>
                            <a:srgbClr val="000000"/>
                          </a:solidFill>
                          <a:latin typeface="Arial"/>
                        </a:rPr>
                        <a:t>RESULTADOS DEL EJERCICIO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                  -   </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94711">
                <a:tc>
                  <a:txBody>
                    <a:bodyPr/>
                    <a:lstStyle/>
                    <a:p>
                      <a:pPr algn="l" fontAlgn="b"/>
                      <a:r>
                        <a:rPr lang="es-ES" sz="800" b="1" i="0" u="none" strike="noStrike">
                          <a:solidFill>
                            <a:srgbClr val="000000"/>
                          </a:solidFill>
                          <a:latin typeface="Arial"/>
                        </a:rPr>
                        <a:t>UTILIDAD DEL PERIODO</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b"/>
                      <a:r>
                        <a:rPr lang="es-ES" sz="800" b="0" i="0" u="none" strike="noStrike">
                          <a:solidFill>
                            <a:srgbClr val="000000"/>
                          </a:solidFill>
                          <a:latin typeface="Arial"/>
                        </a:rPr>
                        <a:t>22.399,33</a:t>
                      </a:r>
                    </a:p>
                  </a:txBody>
                  <a:tcPr marL="4914" marR="4914" marT="491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39959">
                <a:tc>
                  <a:txBody>
                    <a:bodyPr/>
                    <a:lstStyle/>
                    <a:p>
                      <a:pPr algn="l" fontAlgn="t"/>
                      <a:r>
                        <a:rPr lang="es-ES" sz="800" b="1" i="0" u="none" strike="noStrike" dirty="0">
                          <a:solidFill>
                            <a:srgbClr val="000000"/>
                          </a:solidFill>
                          <a:latin typeface="Arial"/>
                        </a:rPr>
                        <a:t>PASIVO + PATRIMONIO</a:t>
                      </a:r>
                    </a:p>
                  </a:txBody>
                  <a:tcPr marL="4914" marR="4914" marT="49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fontAlgn="t"/>
                      <a:r>
                        <a:rPr lang="es-ES" sz="800" b="1" i="0" u="none" strike="noStrike" dirty="0">
                          <a:solidFill>
                            <a:srgbClr val="000000"/>
                          </a:solidFill>
                          <a:latin typeface="Arial"/>
                        </a:rPr>
                        <a:t>717.979,06</a:t>
                      </a:r>
                    </a:p>
                  </a:txBody>
                  <a:tcPr marL="4914" marR="4914" marT="49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5" name="4 CuadroTexto"/>
          <p:cNvSpPr txBox="1"/>
          <p:nvPr/>
        </p:nvSpPr>
        <p:spPr>
          <a:xfrm>
            <a:off x="2143108" y="214290"/>
            <a:ext cx="5214974" cy="523220"/>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SITUACIÓN FINANCIERA PROFORMA</a:t>
            </a:r>
            <a:endParaRPr lang="es-ES" sz="1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0100" y="714356"/>
            <a:ext cx="2928959" cy="85725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PLANTEAMIENTO DEL PROBLEMA</a:t>
            </a:r>
          </a:p>
        </p:txBody>
      </p:sp>
      <p:sp>
        <p:nvSpPr>
          <p:cNvPr id="5" name="4 Rectángulo"/>
          <p:cNvSpPr/>
          <p:nvPr/>
        </p:nvSpPr>
        <p:spPr>
          <a:xfrm>
            <a:off x="4857752" y="642919"/>
            <a:ext cx="2857520" cy="92869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AUSENCIA DE UN PLAN FINANCIERO</a:t>
            </a:r>
            <a:endParaRPr lang="es-ES" dirty="0">
              <a:solidFill>
                <a:schemeClr val="tx1"/>
              </a:solidFill>
            </a:endParaRPr>
          </a:p>
        </p:txBody>
      </p:sp>
      <p:sp>
        <p:nvSpPr>
          <p:cNvPr id="6" name="5 Rectángulo"/>
          <p:cNvSpPr/>
          <p:nvPr/>
        </p:nvSpPr>
        <p:spPr>
          <a:xfrm>
            <a:off x="1000100" y="3214686"/>
            <a:ext cx="4071967" cy="3000396"/>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Famosa Corporación no cuenta con un plan financiero para medir los niveles de liquidez de la empresa, el cual es muy </a:t>
            </a:r>
            <a:r>
              <a:rPr lang="es-ES" dirty="0" smtClean="0">
                <a:solidFill>
                  <a:schemeClr val="tx1"/>
                </a:solidFill>
              </a:rPr>
              <a:t>importante, </a:t>
            </a:r>
            <a:r>
              <a:rPr lang="es-ES" dirty="0">
                <a:solidFill>
                  <a:schemeClr val="tx1"/>
                </a:solidFill>
              </a:rPr>
              <a:t>ya que ayudaría a la empresa a manejar de una manera optima recursos </a:t>
            </a:r>
            <a:r>
              <a:rPr lang="es-ES" dirty="0" smtClean="0">
                <a:solidFill>
                  <a:schemeClr val="tx1"/>
                </a:solidFill>
              </a:rPr>
              <a:t>financieros, así como </a:t>
            </a:r>
            <a:r>
              <a:rPr lang="es-ES" dirty="0">
                <a:solidFill>
                  <a:schemeClr val="tx1"/>
                </a:solidFill>
              </a:rPr>
              <a:t>encontrar soluciones a los problemas de iliquidez que ha venido presentando por los diferentes factores tanto internos como externos a la </a:t>
            </a:r>
            <a:r>
              <a:rPr lang="es-ES" dirty="0" smtClean="0">
                <a:solidFill>
                  <a:schemeClr val="tx1"/>
                </a:solidFill>
              </a:rPr>
              <a:t>entidad.</a:t>
            </a:r>
            <a:endParaRPr lang="es-ES" dirty="0">
              <a:solidFill>
                <a:schemeClr val="tx1"/>
              </a:solidFill>
            </a:endParaRPr>
          </a:p>
        </p:txBody>
      </p:sp>
      <p:sp>
        <p:nvSpPr>
          <p:cNvPr id="7" name="6 Rectángulo"/>
          <p:cNvSpPr/>
          <p:nvPr/>
        </p:nvSpPr>
        <p:spPr>
          <a:xfrm>
            <a:off x="1000100" y="2285992"/>
            <a:ext cx="2928959" cy="57150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JUSTIFICACIÓN</a:t>
            </a:r>
          </a:p>
        </p:txBody>
      </p:sp>
      <p:cxnSp>
        <p:nvCxnSpPr>
          <p:cNvPr id="9" name="8 Conector recto de flecha"/>
          <p:cNvCxnSpPr/>
          <p:nvPr/>
        </p:nvCxnSpPr>
        <p:spPr>
          <a:xfrm>
            <a:off x="4071934" y="1142984"/>
            <a:ext cx="78581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4" name="Picture 4" descr="http://www.tu-idea.com/blog/wp-content/uploads/2014/04/plan-de-negocio.jpg"/>
          <p:cNvPicPr>
            <a:picLocks noChangeAspect="1" noChangeArrowheads="1"/>
          </p:cNvPicPr>
          <p:nvPr/>
        </p:nvPicPr>
        <p:blipFill>
          <a:blip r:embed="rId2"/>
          <a:srcRect/>
          <a:stretch>
            <a:fillRect/>
          </a:stretch>
        </p:blipFill>
        <p:spPr bwMode="auto">
          <a:xfrm>
            <a:off x="5000628" y="2285995"/>
            <a:ext cx="3810000" cy="35242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3108" y="214290"/>
            <a:ext cx="5214974" cy="523220"/>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RESULTADOS  PROFORMAC</a:t>
            </a:r>
          </a:p>
        </p:txBody>
      </p:sp>
      <p:graphicFrame>
        <p:nvGraphicFramePr>
          <p:cNvPr id="5" name="4 Tabla"/>
          <p:cNvGraphicFramePr>
            <a:graphicFrameLocks noGrp="1"/>
          </p:cNvGraphicFramePr>
          <p:nvPr/>
        </p:nvGraphicFramePr>
        <p:xfrm>
          <a:off x="2071670" y="1138290"/>
          <a:ext cx="4643470" cy="4449413"/>
        </p:xfrm>
        <a:graphic>
          <a:graphicData uri="http://schemas.openxmlformats.org/drawingml/2006/table">
            <a:tbl>
              <a:tblPr/>
              <a:tblGrid>
                <a:gridCol w="3769558"/>
                <a:gridCol w="873912"/>
              </a:tblGrid>
              <a:tr h="179407">
                <a:tc>
                  <a:txBody>
                    <a:bodyPr/>
                    <a:lstStyle/>
                    <a:p>
                      <a:pPr>
                        <a:lnSpc>
                          <a:spcPct val="115000"/>
                        </a:lnSpc>
                        <a:spcAft>
                          <a:spcPts val="0"/>
                        </a:spcAft>
                      </a:pPr>
                      <a:r>
                        <a:rPr lang="es-ES" sz="900" b="1" dirty="0">
                          <a:solidFill>
                            <a:srgbClr val="000000"/>
                          </a:solidFill>
                          <a:latin typeface="Arial"/>
                          <a:ea typeface="Times New Roman"/>
                          <a:cs typeface="Times New Roman"/>
                        </a:rPr>
                        <a:t>EJERCICIO ECONÓMICO</a:t>
                      </a:r>
                      <a:endParaRPr lang="es-ES" sz="1000" dirty="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r">
                        <a:lnSpc>
                          <a:spcPct val="115000"/>
                        </a:lnSpc>
                        <a:spcAft>
                          <a:spcPts val="0"/>
                        </a:spcAft>
                      </a:pPr>
                      <a:r>
                        <a:rPr lang="es-ES" sz="900" b="1" dirty="0" smtClean="0">
                          <a:solidFill>
                            <a:srgbClr val="000000"/>
                          </a:solidFill>
                          <a:latin typeface="Arial"/>
                          <a:ea typeface="Times New Roman"/>
                          <a:cs typeface="Times New Roman"/>
                        </a:rPr>
                        <a:t>2016</a:t>
                      </a:r>
                      <a:endParaRPr lang="es-ES" sz="1000" dirty="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30110">
                <a:tc>
                  <a:txBody>
                    <a:bodyPr/>
                    <a:lstStyle/>
                    <a:p>
                      <a:pPr>
                        <a:lnSpc>
                          <a:spcPct val="115000"/>
                        </a:lnSpc>
                        <a:spcAft>
                          <a:spcPts val="0"/>
                        </a:spcAft>
                      </a:pPr>
                      <a:r>
                        <a:rPr lang="es-ES" sz="900" b="1">
                          <a:solidFill>
                            <a:srgbClr val="000000"/>
                          </a:solidFill>
                          <a:latin typeface="Arial"/>
                          <a:ea typeface="Times New Roman"/>
                          <a:cs typeface="Times New Roman"/>
                        </a:rPr>
                        <a:t>INGRESOS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264.000,00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80663">
                <a:tc>
                  <a:txBody>
                    <a:bodyPr/>
                    <a:lstStyle/>
                    <a:p>
                      <a:pPr>
                        <a:lnSpc>
                          <a:spcPct val="115000"/>
                        </a:lnSpc>
                        <a:spcAft>
                          <a:spcPts val="0"/>
                        </a:spcAft>
                      </a:pPr>
                      <a:r>
                        <a:rPr lang="es-ES" sz="900" b="1">
                          <a:solidFill>
                            <a:srgbClr val="000000"/>
                          </a:solidFill>
                          <a:latin typeface="Arial"/>
                          <a:ea typeface="Times New Roman"/>
                          <a:cs typeface="Times New Roman"/>
                        </a:rPr>
                        <a:t>COSTO DE VENTAS Y PRODUCCIÓN</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233.966,82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 COMPRAS NETAS LOCALES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44.677,70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COMPRAS BIENES LOCALES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25,75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COMPRAS QUIMICOS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44.651,95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8417">
                <a:tc>
                  <a:txBody>
                    <a:bodyPr/>
                    <a:lstStyle/>
                    <a:p>
                      <a:pPr>
                        <a:lnSpc>
                          <a:spcPct val="115000"/>
                        </a:lnSpc>
                        <a:spcAft>
                          <a:spcPts val="0"/>
                        </a:spcAft>
                      </a:pPr>
                      <a:r>
                        <a:rPr lang="es-ES" sz="900" b="1">
                          <a:solidFill>
                            <a:srgbClr val="000000"/>
                          </a:solidFill>
                          <a:latin typeface="Arial"/>
                          <a:ea typeface="Times New Roman"/>
                          <a:cs typeface="Times New Roman"/>
                        </a:rPr>
                        <a:t>(+) MANO DE OBRA DIRECTA</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134.557,48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0969">
                <a:tc>
                  <a:txBody>
                    <a:bodyPr/>
                    <a:lstStyle/>
                    <a:p>
                      <a:pPr>
                        <a:lnSpc>
                          <a:spcPct val="115000"/>
                        </a:lnSpc>
                        <a:spcAft>
                          <a:spcPts val="0"/>
                        </a:spcAft>
                      </a:pPr>
                      <a:r>
                        <a:rPr lang="es-ES" sz="900">
                          <a:solidFill>
                            <a:srgbClr val="000000"/>
                          </a:solidFill>
                          <a:latin typeface="Arial"/>
                          <a:ea typeface="Times New Roman"/>
                          <a:cs typeface="Times New Roman"/>
                        </a:rPr>
                        <a:t>SUELDOS Y BENEFICIOS SOCIALES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131.257,48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HONORARIOS COMISIONES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3.300,00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 MANO DE OBRA INDIRECTA</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9.822,15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15288">
                <a:tc>
                  <a:txBody>
                    <a:bodyPr/>
                    <a:lstStyle/>
                    <a:p>
                      <a:pPr>
                        <a:lnSpc>
                          <a:spcPct val="115000"/>
                        </a:lnSpc>
                        <a:spcAft>
                          <a:spcPts val="0"/>
                        </a:spcAft>
                      </a:pPr>
                      <a:r>
                        <a:rPr lang="es-ES" sz="900" b="1">
                          <a:solidFill>
                            <a:srgbClr val="000000"/>
                          </a:solidFill>
                          <a:latin typeface="Arial"/>
                          <a:ea typeface="Times New Roman"/>
                          <a:cs typeface="Times New Roman"/>
                        </a:rPr>
                        <a:t>(+) OTROS COSTOS INDIRECTOS DE FABRICACIÓN</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38.827,05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COSTOS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8.082,44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HONORARIOS COMISIONES</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7.520,00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MANTENIMIENTO Y REPARACION</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249,28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IMPUESTOS Y CONTRIBUCIONES</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313,16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GANANCIA BRUTA</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30.033,18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GASTOS</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2.500,00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b="1">
                          <a:solidFill>
                            <a:srgbClr val="000000"/>
                          </a:solidFill>
                          <a:latin typeface="Arial"/>
                          <a:ea typeface="Times New Roman"/>
                          <a:cs typeface="Times New Roman"/>
                        </a:rPr>
                        <a:t>OTROS GASTOS</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2.500,00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37393">
                <a:tc>
                  <a:txBody>
                    <a:bodyPr/>
                    <a:lstStyle/>
                    <a:p>
                      <a:pPr>
                        <a:lnSpc>
                          <a:spcPct val="115000"/>
                        </a:lnSpc>
                        <a:spcAft>
                          <a:spcPts val="0"/>
                        </a:spcAft>
                      </a:pPr>
                      <a:r>
                        <a:rPr lang="es-ES" sz="900">
                          <a:solidFill>
                            <a:srgbClr val="000000"/>
                          </a:solidFill>
                          <a:latin typeface="Arial"/>
                          <a:ea typeface="Times New Roman"/>
                          <a:cs typeface="Times New Roman"/>
                        </a:rPr>
                        <a:t>GANANCIA (PÉRDIDA) ANTES DE 15% A TRABAJADORES E IMPUESTOA LA RENTA DE OPERACIONES CONTINUADAS</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27.533,18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15% PARTICIAPACION TRABAJADORES</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4.129,98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79407">
                <a:tc>
                  <a:txBody>
                    <a:bodyPr/>
                    <a:lstStyle/>
                    <a:p>
                      <a:pPr>
                        <a:lnSpc>
                          <a:spcPct val="115000"/>
                        </a:lnSpc>
                        <a:spcAft>
                          <a:spcPts val="0"/>
                        </a:spcAft>
                      </a:pPr>
                      <a:r>
                        <a:rPr lang="es-ES" sz="900">
                          <a:solidFill>
                            <a:srgbClr val="000000"/>
                          </a:solidFill>
                          <a:latin typeface="Arial"/>
                          <a:ea typeface="Times New Roman"/>
                          <a:cs typeface="Times New Roman"/>
                        </a:rPr>
                        <a:t>GANANCIA (PÉRDIDA) ANTES DE IMPUESTOS </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a:solidFill>
                            <a:srgbClr val="000000"/>
                          </a:solidFill>
                          <a:latin typeface="Arial"/>
                          <a:ea typeface="Times New Roman"/>
                          <a:cs typeface="Times New Roman"/>
                        </a:rPr>
                        <a:t>     23.403,20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57029">
                <a:tc>
                  <a:txBody>
                    <a:bodyPr/>
                    <a:lstStyle/>
                    <a:p>
                      <a:pPr>
                        <a:lnSpc>
                          <a:spcPct val="115000"/>
                        </a:lnSpc>
                        <a:spcAft>
                          <a:spcPts val="0"/>
                        </a:spcAft>
                      </a:pPr>
                      <a:r>
                        <a:rPr lang="es-ES" sz="900">
                          <a:solidFill>
                            <a:srgbClr val="000000"/>
                          </a:solidFill>
                          <a:latin typeface="Arial"/>
                          <a:ea typeface="Times New Roman"/>
                          <a:cs typeface="Times New Roman"/>
                        </a:rPr>
                        <a:t>IMPUESTO A LA RENTA</a:t>
                      </a:r>
                      <a:endParaRPr lang="es-ES" sz="1000">
                        <a:latin typeface="Calibri"/>
                        <a:ea typeface="Calibri"/>
                        <a:cs typeface="Times New Roman"/>
                      </a:endParaRPr>
                    </a:p>
                  </a:txBody>
                  <a:tcPr marL="32519" marR="325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a:solidFill>
                            <a:srgbClr val="000000"/>
                          </a:solidFill>
                          <a:latin typeface="Arial"/>
                          <a:ea typeface="Times New Roman"/>
                          <a:cs typeface="Times New Roman"/>
                        </a:rPr>
                        <a:t>          820,98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42876">
                <a:tc>
                  <a:txBody>
                    <a:bodyPr/>
                    <a:lstStyle/>
                    <a:p>
                      <a:pPr>
                        <a:lnSpc>
                          <a:spcPct val="115000"/>
                        </a:lnSpc>
                        <a:spcAft>
                          <a:spcPts val="0"/>
                        </a:spcAft>
                      </a:pPr>
                      <a:r>
                        <a:rPr lang="es-ES" sz="900">
                          <a:solidFill>
                            <a:srgbClr val="000000"/>
                          </a:solidFill>
                          <a:latin typeface="Arial"/>
                          <a:ea typeface="Times New Roman"/>
                          <a:cs typeface="Times New Roman"/>
                        </a:rPr>
                        <a:t>GANANCIA (PÉRDIDA) DE OPERACIONES DISCONTINUADAS </a:t>
                      </a:r>
                      <a:endParaRPr lang="es-ES" sz="100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15000"/>
                        </a:lnSpc>
                        <a:spcAft>
                          <a:spcPts val="0"/>
                        </a:spcAft>
                      </a:pPr>
                      <a:r>
                        <a:rPr lang="es-ES" sz="900" b="1" dirty="0">
                          <a:solidFill>
                            <a:srgbClr val="000000"/>
                          </a:solidFill>
                          <a:latin typeface="Arial"/>
                          <a:ea typeface="Times New Roman"/>
                          <a:cs typeface="Times New Roman"/>
                        </a:rPr>
                        <a:t>     22.582,22 </a:t>
                      </a:r>
                      <a:endParaRPr lang="es-ES" sz="1000" dirty="0">
                        <a:latin typeface="Calibri"/>
                        <a:ea typeface="Calibri"/>
                        <a:cs typeface="Times New Roman"/>
                      </a:endParaRPr>
                    </a:p>
                  </a:txBody>
                  <a:tcPr marL="32519" marR="3251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1428728" y="1000095"/>
          <a:ext cx="6215106" cy="5429314"/>
        </p:xfrm>
        <a:graphic>
          <a:graphicData uri="http://schemas.openxmlformats.org/drawingml/2006/table">
            <a:tbl>
              <a:tblPr/>
              <a:tblGrid>
                <a:gridCol w="3466550"/>
                <a:gridCol w="840882"/>
                <a:gridCol w="514569"/>
                <a:gridCol w="840882"/>
                <a:gridCol w="552223"/>
              </a:tblGrid>
              <a:tr h="123335">
                <a:tc>
                  <a:txBody>
                    <a:bodyPr/>
                    <a:lstStyle/>
                    <a:p>
                      <a:pPr algn="l" fontAlgn="b"/>
                      <a:r>
                        <a:rPr lang="es-ES" sz="600" b="1" i="0" u="none" strike="noStrike" dirty="0">
                          <a:solidFill>
                            <a:srgbClr val="000000"/>
                          </a:solidFill>
                          <a:latin typeface="Arial"/>
                        </a:rPr>
                        <a:t>EJERCICIO ECONÓMICO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s-ES" sz="600" b="1" i="0" u="none" strike="noStrike">
                          <a:solidFill>
                            <a:srgbClr val="000000"/>
                          </a:solidFill>
                          <a:latin typeface="Calibri"/>
                        </a:rPr>
                        <a:t>2013-2014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S"/>
                    </a:p>
                  </a:txBody>
                  <a:tcPr/>
                </a:tc>
                <a:tc gridSpan="2">
                  <a:txBody>
                    <a:bodyPr/>
                    <a:lstStyle/>
                    <a:p>
                      <a:pPr algn="ctr" fontAlgn="b"/>
                      <a:r>
                        <a:rPr lang="es-ES" sz="600" b="1" i="0" u="none" strike="noStrike">
                          <a:solidFill>
                            <a:srgbClr val="000000"/>
                          </a:solidFill>
                          <a:latin typeface="Calibri"/>
                        </a:rPr>
                        <a:t>2014-2016</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S"/>
                    </a:p>
                  </a:txBody>
                  <a:tcPr/>
                </a:tc>
              </a:tr>
              <a:tr h="123335">
                <a:tc>
                  <a:txBody>
                    <a:bodyPr/>
                    <a:lstStyle/>
                    <a:p>
                      <a:pPr algn="l" fontAlgn="b"/>
                      <a:r>
                        <a:rPr lang="es-ES" sz="600" b="1" i="0" u="none" strike="noStrike">
                          <a:solidFill>
                            <a:srgbClr val="000000"/>
                          </a:solidFill>
                          <a:latin typeface="Arial"/>
                        </a:rPr>
                        <a:t>ACTIVO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195.831,57</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32,64%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118.045,52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16,44%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ACTIVO CORRIENTE</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160.666,63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60,15%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98.242,32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26,89%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EFECTIVO Y EQUIVALENTES AL EFECTIVO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-41.725,29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50.843,63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ACTIVOS FINANCIEROS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202.391,92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69,52%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47.398,69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14,00%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DOCUMENTOS Y CUENTAS POR COBRAR CLIENTES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12.601,31</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47.398,69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79,00%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OTRAS CUENTAS PORCOBRAR</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SERVICIOS Y OTROS PAGOS ANTICIPADOS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181.750,83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ACTIVOS POR IMPUESTOS CORRIENTES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8.039,78</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ACTIVO NO CORRIENTE</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35.164,94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10,57%</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19.803,20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5,62%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PROPIEDADES, PLANTA Y EQUIPO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18.660,94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5,94%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1,57%</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TERRENOS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CONTRUCCIONES ENCURSO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-156.116,52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MUEBLES Y ENSERES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MUEBLES POST COSECHA</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855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INVERNADEROS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160.148,72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MAQUINARIA Y EQUIPO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11.823,75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97,17%</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5.000,00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29,12%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EQUIPO DE RIEGO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1.055,24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EQUIPO DE COMPUTACION</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894,75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ACTIVOS BIOLOGICOS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16.504,00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89,19%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14.803,20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44,44%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PLANTAS EN CRECIMIENTO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16.504,00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89,19%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14.803,20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44,44%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PASIVO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382.402,15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48,68%</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-91.107,28</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-13,12%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PASIVO CORRIENTE</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439.959,28</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84,30%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-361.107,28</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CUENTAS Y DOCUMENTOS POR PAGAR</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25.855,25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4.950,96</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5,39%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LOCALES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-17.412,97</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-39,94%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OTROS PROVEEDORES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43.268,22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OTRAS OBLIGACIONES CORRIENTES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28.161,62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-33.029,12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5909">
                <a:tc>
                  <a:txBody>
                    <a:bodyPr/>
                    <a:lstStyle/>
                    <a:p>
                      <a:pPr algn="l" fontAlgn="b"/>
                      <a:r>
                        <a:rPr lang="es-ES" sz="600" b="0" i="0" u="none" strike="noStrike">
                          <a:solidFill>
                            <a:srgbClr val="000000"/>
                          </a:solidFill>
                          <a:latin typeface="Arial"/>
                        </a:rPr>
                        <a:t>OBLIGACIONES CON LA ADMINISTRACION TRIBUTARIA</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573,14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20,93%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-1.917,91</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OBLIGACIONES CON EL IESS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15.532,35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95,70%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-16.229,81</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POR BENEFICIOS DE LEY A EMPLEADOS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12.056,13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85,75%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-9.930,44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CUENTAS POR PAGAR DIVERSAS - RELACIONADAS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352.913,29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95,65%</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-300.000,00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PASIVO NO CORRIENTE</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-57.557,13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-21,83%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270.000,00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50,60%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CUENTAS POR PAGAR DIVERSAS / RELACIONADAS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-57.557,13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-21,83%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270.000,00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50,60%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LOCALES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-57.557,13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-21,83%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270.000,00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50,60%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PATRIMONIO NETO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-242.275,14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264.857,36</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CAPITAL</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CAPITAL SUSCRITO O ASIGNADO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RESERVAS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0" i="0" u="none" strike="noStrike">
                          <a:solidFill>
                            <a:srgbClr val="000000"/>
                          </a:solidFill>
                          <a:latin typeface="Arial"/>
                        </a:rPr>
                        <a:t>OTROS RESULTADOS INTEGRALES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RESULTADOS ACUMULADOS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182,89</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                       -   </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UTILIDADES RETENIDAS</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-242.640,92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265.223,14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RESULTADOS DEL EJERCICIO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-241.075,14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99,92%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241.258,03</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l" fontAlgn="b"/>
                      <a:r>
                        <a:rPr lang="es-ES" sz="600" b="1" i="0" u="none" strike="noStrike">
                          <a:solidFill>
                            <a:srgbClr val="000000"/>
                          </a:solidFill>
                          <a:latin typeface="Arial"/>
                        </a:rPr>
                        <a:t>UTILIDAD DEL PERIODO</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-241.075,14</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99,92%</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dirty="0">
                          <a:solidFill>
                            <a:srgbClr val="000000"/>
                          </a:solidFill>
                          <a:latin typeface="Calibri"/>
                        </a:rPr>
                        <a:t>263.657,36</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es-ES" sz="600" b="0" i="0" u="none" strike="noStrike">
                          <a:solidFill>
                            <a:srgbClr val="000000"/>
                          </a:solidFill>
                          <a:latin typeface="Calibri"/>
                        </a:rPr>
                        <a:t>100,00%</a:t>
                      </a:r>
                    </a:p>
                  </a:txBody>
                  <a:tcPr marL="5608" marR="5608" marT="56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23335">
                <a:tc>
                  <a:txBody>
                    <a:bodyPr/>
                    <a:lstStyle/>
                    <a:p>
                      <a:pPr algn="just" fontAlgn="t"/>
                      <a:r>
                        <a:rPr lang="es-EC" sz="600" b="1" i="0" u="none" strike="noStrike">
                          <a:solidFill>
                            <a:srgbClr val="000000"/>
                          </a:solidFill>
                          <a:latin typeface="Arial"/>
                        </a:rPr>
                        <a:t>TOTAL PASIVO + PATRIMONIO</a:t>
                      </a:r>
                    </a:p>
                  </a:txBody>
                  <a:tcPr marL="5608" marR="5608" marT="5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es-ES" sz="600" b="0" i="0" u="none" strike="noStrike">
                          <a:solidFill>
                            <a:srgbClr val="000000"/>
                          </a:solidFill>
                          <a:latin typeface="Calibri"/>
                        </a:rPr>
                        <a:t>107.097,89</a:t>
                      </a:r>
                    </a:p>
                  </a:txBody>
                  <a:tcPr marL="5608" marR="5608" marT="5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es-ES" sz="600" b="0" i="0" u="none" strike="noStrike">
                          <a:solidFill>
                            <a:srgbClr val="000000"/>
                          </a:solidFill>
                          <a:latin typeface="Calibri"/>
                        </a:rPr>
                        <a:t>20,95%</a:t>
                      </a:r>
                    </a:p>
                  </a:txBody>
                  <a:tcPr marL="5608" marR="5608" marT="5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es-ES" sz="600" b="0" i="0" u="none" strike="noStrike">
                          <a:solidFill>
                            <a:srgbClr val="000000"/>
                          </a:solidFill>
                          <a:latin typeface="Calibri"/>
                        </a:rPr>
                        <a:t>206.799,20</a:t>
                      </a:r>
                    </a:p>
                  </a:txBody>
                  <a:tcPr marL="5608" marR="5608" marT="5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t"/>
                      <a:r>
                        <a:rPr lang="es-ES" sz="600" b="0" i="0" u="none" strike="noStrike" dirty="0">
                          <a:solidFill>
                            <a:srgbClr val="000000"/>
                          </a:solidFill>
                          <a:latin typeface="Calibri"/>
                        </a:rPr>
                        <a:t>28,80%</a:t>
                      </a:r>
                    </a:p>
                  </a:txBody>
                  <a:tcPr marL="5608" marR="5608" marT="56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8" name="7 CuadroTexto"/>
          <p:cNvSpPr txBox="1"/>
          <p:nvPr/>
        </p:nvSpPr>
        <p:spPr>
          <a:xfrm>
            <a:off x="1928794" y="214290"/>
            <a:ext cx="5214974" cy="738664"/>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SITUACIÓN FINANCIERA  PROFORMA</a:t>
            </a:r>
          </a:p>
          <a:p>
            <a:pPr algn="ctr"/>
            <a:r>
              <a:rPr lang="es-EC" sz="1400" b="1" dirty="0" smtClean="0"/>
              <a:t>ANÁLISIS HORIZONTAL0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500166" y="1357298"/>
          <a:ext cx="5715039" cy="4436220"/>
        </p:xfrm>
        <a:graphic>
          <a:graphicData uri="http://schemas.openxmlformats.org/drawingml/2006/table">
            <a:tbl>
              <a:tblPr/>
              <a:tblGrid>
                <a:gridCol w="2989569"/>
                <a:gridCol w="728905"/>
                <a:gridCol w="633830"/>
                <a:gridCol w="728905"/>
                <a:gridCol w="633830"/>
              </a:tblGrid>
              <a:tr h="136818">
                <a:tc>
                  <a:txBody>
                    <a:bodyPr/>
                    <a:lstStyle/>
                    <a:p>
                      <a:pPr algn="l" fontAlgn="b"/>
                      <a:r>
                        <a:rPr lang="es-ES" sz="800" b="1" i="0" u="none" strike="noStrike">
                          <a:solidFill>
                            <a:srgbClr val="000000"/>
                          </a:solidFill>
                          <a:latin typeface="Arial"/>
                        </a:rPr>
                        <a:t>EJERCICIO ECONÓMICO</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s-ES" sz="800" b="1" i="0" u="none" strike="noStrike">
                          <a:solidFill>
                            <a:srgbClr val="000000"/>
                          </a:solidFill>
                          <a:latin typeface="Arial"/>
                        </a:rPr>
                        <a:t>2013-2014</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S"/>
                    </a:p>
                  </a:txBody>
                  <a:tcPr/>
                </a:tc>
                <a:tc gridSpan="2">
                  <a:txBody>
                    <a:bodyPr/>
                    <a:lstStyle/>
                    <a:p>
                      <a:pPr algn="ctr" fontAlgn="b"/>
                      <a:r>
                        <a:rPr lang="es-ES" sz="800" b="1" i="0" u="none" strike="noStrike">
                          <a:solidFill>
                            <a:srgbClr val="000000"/>
                          </a:solidFill>
                          <a:latin typeface="Arial"/>
                        </a:rPr>
                        <a:t>2014-2016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s-ES"/>
                    </a:p>
                  </a:txBody>
                  <a:tcPr/>
                </a:tc>
              </a:tr>
              <a:tr h="136818">
                <a:tc>
                  <a:txBody>
                    <a:bodyPr/>
                    <a:lstStyle/>
                    <a:p>
                      <a:pPr algn="l" fontAlgn="b"/>
                      <a:r>
                        <a:rPr lang="es-ES" sz="800" b="1" i="0" u="none" strike="noStrike">
                          <a:solidFill>
                            <a:srgbClr val="000000"/>
                          </a:solidFill>
                          <a:latin typeface="Arial"/>
                        </a:rPr>
                        <a:t>INGRESOS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60.963,21</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203.036,79</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76,90%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98428">
                <a:tc>
                  <a:txBody>
                    <a:bodyPr/>
                    <a:lstStyle/>
                    <a:p>
                      <a:pPr algn="l" fontAlgn="b"/>
                      <a:r>
                        <a:rPr lang="es-ES" sz="800" b="1" i="0" u="none" strike="noStrike">
                          <a:solidFill>
                            <a:srgbClr val="000000"/>
                          </a:solidFill>
                          <a:latin typeface="Arial"/>
                        </a:rPr>
                        <a:t>COSTO DE VENTAS Y PRODUCCIÓN</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353.281,83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-119.315,01</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-51,00%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29170">
                <a:tc>
                  <a:txBody>
                    <a:bodyPr/>
                    <a:lstStyle/>
                    <a:p>
                      <a:pPr algn="l" fontAlgn="b"/>
                      <a:r>
                        <a:rPr lang="es-ES" sz="800" b="1" i="0" u="none" strike="noStrike" dirty="0">
                          <a:solidFill>
                            <a:srgbClr val="000000"/>
                          </a:solidFill>
                          <a:latin typeface="Arial"/>
                        </a:rPr>
                        <a:t>(+) COMPRAS NETAS LOCALES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44.677,70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3744">
                <a:tc>
                  <a:txBody>
                    <a:bodyPr/>
                    <a:lstStyle/>
                    <a:p>
                      <a:pPr algn="l" fontAlgn="b"/>
                      <a:r>
                        <a:rPr lang="es-ES" sz="800" b="0" i="0" u="none" strike="noStrike">
                          <a:solidFill>
                            <a:srgbClr val="000000"/>
                          </a:solidFill>
                          <a:latin typeface="Arial"/>
                        </a:rPr>
                        <a:t>COMPRAS BIENES LOCALES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25,75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3744">
                <a:tc>
                  <a:txBody>
                    <a:bodyPr/>
                    <a:lstStyle/>
                    <a:p>
                      <a:pPr algn="l" fontAlgn="b"/>
                      <a:r>
                        <a:rPr lang="es-ES" sz="800" b="0" i="0" u="none" strike="noStrike">
                          <a:solidFill>
                            <a:srgbClr val="000000"/>
                          </a:solidFill>
                          <a:latin typeface="Arial"/>
                        </a:rPr>
                        <a:t>COMPRAS QUIMICOS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44.651,95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5829">
                <a:tc>
                  <a:txBody>
                    <a:bodyPr/>
                    <a:lstStyle/>
                    <a:p>
                      <a:pPr algn="l" fontAlgn="b"/>
                      <a:r>
                        <a:rPr lang="es-ES" sz="800" b="1" i="0" u="none" strike="noStrike">
                          <a:solidFill>
                            <a:srgbClr val="000000"/>
                          </a:solidFill>
                          <a:latin typeface="Arial"/>
                        </a:rPr>
                        <a:t>(+) MANO DE OBRA DIRECTA</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234.355,76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-99.798,28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-74,20%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3744">
                <a:tc>
                  <a:txBody>
                    <a:bodyPr/>
                    <a:lstStyle/>
                    <a:p>
                      <a:pPr algn="l" fontAlgn="b"/>
                      <a:r>
                        <a:rPr lang="es-ES" sz="800" b="0" i="0" u="none" strike="noStrike">
                          <a:solidFill>
                            <a:srgbClr val="000000"/>
                          </a:solidFill>
                          <a:latin typeface="Arial"/>
                        </a:rPr>
                        <a:t>SUELDOS Y BENEFICIOS SOCIALES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233.055,76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-101.798,28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-77,60%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5829">
                <a:tc>
                  <a:txBody>
                    <a:bodyPr/>
                    <a:lstStyle/>
                    <a:p>
                      <a:pPr algn="l" fontAlgn="b"/>
                      <a:r>
                        <a:rPr lang="es-ES" sz="800" b="0" i="0" u="none" strike="noStrike">
                          <a:solidFill>
                            <a:srgbClr val="000000"/>
                          </a:solidFill>
                          <a:latin typeface="Arial"/>
                        </a:rPr>
                        <a:t>HONORARIOS COMISIONES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1.300,00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2.000,00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60,60%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5829">
                <a:tc>
                  <a:txBody>
                    <a:bodyPr/>
                    <a:lstStyle/>
                    <a:p>
                      <a:pPr algn="l" fontAlgn="b"/>
                      <a:r>
                        <a:rPr lang="es-ES" sz="800" b="1" i="0" u="none" strike="noStrike">
                          <a:solidFill>
                            <a:srgbClr val="000000"/>
                          </a:solidFill>
                          <a:latin typeface="Arial"/>
                        </a:rPr>
                        <a:t>(+) MANO DE OBRA INDIRECTA</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7.822,15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2.000,00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20,40%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33744">
                <a:tc>
                  <a:txBody>
                    <a:bodyPr/>
                    <a:lstStyle/>
                    <a:p>
                      <a:pPr algn="l" fontAlgn="b"/>
                      <a:r>
                        <a:rPr lang="es-ES" sz="800" b="1" i="0" u="none" strike="noStrike">
                          <a:solidFill>
                            <a:srgbClr val="000000"/>
                          </a:solidFill>
                          <a:latin typeface="Arial"/>
                        </a:rPr>
                        <a:t>(+) OTROS COSTOS INDIRECTOS DE FABRICACIÓN</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51.405,63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-12.578,58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-32,40%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1" i="0" u="none" strike="noStrike">
                          <a:solidFill>
                            <a:srgbClr val="000000"/>
                          </a:solidFill>
                          <a:latin typeface="Arial"/>
                        </a:rPr>
                        <a:t>COSTOS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15.020,59</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-6.938,15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-85,80%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8379">
                <a:tc>
                  <a:txBody>
                    <a:bodyPr/>
                    <a:lstStyle/>
                    <a:p>
                      <a:pPr algn="l" fontAlgn="b"/>
                      <a:r>
                        <a:rPr lang="es-ES" sz="800" b="0" i="0" u="none" strike="noStrike">
                          <a:solidFill>
                            <a:srgbClr val="000000"/>
                          </a:solidFill>
                          <a:latin typeface="Arial"/>
                        </a:rPr>
                        <a:t>HONORARIOS COMISIONES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2.520,00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5.000,00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66,50%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2044">
                <a:tc>
                  <a:txBody>
                    <a:bodyPr/>
                    <a:lstStyle/>
                    <a:p>
                      <a:pPr algn="l" fontAlgn="b"/>
                      <a:r>
                        <a:rPr lang="es-ES" sz="800" b="0" i="0" u="none" strike="noStrike">
                          <a:solidFill>
                            <a:srgbClr val="000000"/>
                          </a:solidFill>
                          <a:latin typeface="Arial"/>
                        </a:rPr>
                        <a:t>PUBLICIDAD</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9.110,00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-9.110,00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2044">
                <a:tc>
                  <a:txBody>
                    <a:bodyPr/>
                    <a:lstStyle/>
                    <a:p>
                      <a:pPr algn="l" fontAlgn="b"/>
                      <a:r>
                        <a:rPr lang="es-ES" sz="800" b="0" i="0" u="none" strike="noStrike">
                          <a:solidFill>
                            <a:srgbClr val="000000"/>
                          </a:solidFill>
                          <a:latin typeface="Arial"/>
                        </a:rPr>
                        <a:t>GASTOS DE VIAJE</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2.828,15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-2.828,15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0" i="0" u="none" strike="noStrike">
                          <a:solidFill>
                            <a:srgbClr val="000000"/>
                          </a:solidFill>
                          <a:latin typeface="Arial"/>
                        </a:rPr>
                        <a:t>MANTENIMIENTO Y REPARACION</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249,28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0" i="0" u="none" strike="noStrike">
                          <a:solidFill>
                            <a:srgbClr val="000000"/>
                          </a:solidFill>
                          <a:latin typeface="Arial"/>
                        </a:rPr>
                        <a:t>IMPUESTOS Y CONTRIBUCIONES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313,16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1" i="0" u="none" strike="noStrike">
                          <a:solidFill>
                            <a:srgbClr val="000000"/>
                          </a:solidFill>
                          <a:latin typeface="Arial"/>
                        </a:rPr>
                        <a:t>GANANCIA BRUTA</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-292.318,62</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322.351,80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1" i="0" u="none" strike="noStrike">
                          <a:solidFill>
                            <a:srgbClr val="000000"/>
                          </a:solidFill>
                          <a:latin typeface="Arial"/>
                        </a:rPr>
                        <a:t>GASTOS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2.911,73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-411,73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-16,50%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1" i="0" u="none" strike="noStrike">
                          <a:solidFill>
                            <a:srgbClr val="000000"/>
                          </a:solidFill>
                          <a:latin typeface="Arial"/>
                        </a:rPr>
                        <a:t>OTROS GASTOS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2.911,73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-411,73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-16,50%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16206">
                <a:tc>
                  <a:txBody>
                    <a:bodyPr/>
                    <a:lstStyle/>
                    <a:p>
                      <a:pPr algn="l" fontAlgn="b"/>
                      <a:r>
                        <a:rPr lang="es-ES" sz="800" b="0" i="0" u="none" strike="noStrike">
                          <a:solidFill>
                            <a:srgbClr val="000000"/>
                          </a:solidFill>
                          <a:latin typeface="Arial"/>
                        </a:rPr>
                        <a:t>GANANCIA (PÉRDIDA) ANTES DE 15% A TRABAJADORES E IMPUESTOA LA RENTA DE OPERACIONES CONTINUADAS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-295.047,46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322.763,53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2044">
                <a:tc>
                  <a:txBody>
                    <a:bodyPr/>
                    <a:lstStyle/>
                    <a:p>
                      <a:pPr algn="l" fontAlgn="b"/>
                      <a:r>
                        <a:rPr lang="es-ES" sz="800" b="0" i="0" u="none" strike="noStrike">
                          <a:solidFill>
                            <a:srgbClr val="000000"/>
                          </a:solidFill>
                          <a:latin typeface="Arial"/>
                        </a:rPr>
                        <a:t>15% PARTICIAPACION TRABAJADORES</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4.129,98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2044">
                <a:tc>
                  <a:txBody>
                    <a:bodyPr/>
                    <a:lstStyle/>
                    <a:p>
                      <a:pPr algn="l" fontAlgn="b"/>
                      <a:r>
                        <a:rPr lang="es-ES" sz="800" b="0" i="0" u="none" strike="noStrike">
                          <a:solidFill>
                            <a:srgbClr val="000000"/>
                          </a:solidFill>
                          <a:latin typeface="Arial"/>
                        </a:rPr>
                        <a:t>GANANCIA (PÉRDIDA) ANTES DE IMPUESTOS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-295.047,46</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318.633,55</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36818">
                <a:tc>
                  <a:txBody>
                    <a:bodyPr/>
                    <a:lstStyle/>
                    <a:p>
                      <a:pPr algn="l" fontAlgn="b"/>
                      <a:r>
                        <a:rPr lang="es-ES" sz="800" b="0" i="0" u="none" strike="noStrike">
                          <a:solidFill>
                            <a:srgbClr val="000000"/>
                          </a:solidFill>
                          <a:latin typeface="Arial"/>
                        </a:rPr>
                        <a:t>IMPUESTO A LA RENTA</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                 -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820,98</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42036">
                <a:tc>
                  <a:txBody>
                    <a:bodyPr/>
                    <a:lstStyle/>
                    <a:p>
                      <a:pPr algn="l" fontAlgn="b"/>
                      <a:r>
                        <a:rPr lang="es-ES" sz="800" b="0" i="0" u="none" strike="noStrike">
                          <a:solidFill>
                            <a:srgbClr val="000000"/>
                          </a:solidFill>
                          <a:latin typeface="Arial"/>
                        </a:rPr>
                        <a:t>GANANCIA (PÉRDIDA) DE OPERACIONES DISCONTINUADAS </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-242.458,03</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100%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a:solidFill>
                            <a:srgbClr val="000000"/>
                          </a:solidFill>
                          <a:latin typeface="Arial"/>
                        </a:rPr>
                        <a:t>265.223,14</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s-ES" sz="800" b="0" i="0" u="none" strike="noStrike" dirty="0">
                          <a:solidFill>
                            <a:srgbClr val="000000"/>
                          </a:solidFill>
                          <a:latin typeface="Arial"/>
                        </a:rPr>
                        <a:t>100,00%</a:t>
                      </a:r>
                    </a:p>
                  </a:txBody>
                  <a:tcPr marL="3525" marR="3525" marT="3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4 CuadroTexto"/>
          <p:cNvSpPr txBox="1"/>
          <p:nvPr/>
        </p:nvSpPr>
        <p:spPr>
          <a:xfrm>
            <a:off x="1857356" y="428604"/>
            <a:ext cx="5214974" cy="738664"/>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RESULTADOS  PROFORMA</a:t>
            </a:r>
          </a:p>
          <a:p>
            <a:pPr algn="ctr"/>
            <a:r>
              <a:rPr lang="es-EC" sz="1400" b="1" dirty="0" smtClean="0"/>
              <a:t>ANÁLISIS HORIZONTAL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2143108" y="1214422"/>
          <a:ext cx="4500593" cy="5303668"/>
        </p:xfrm>
        <a:graphic>
          <a:graphicData uri="http://schemas.openxmlformats.org/drawingml/2006/table">
            <a:tbl>
              <a:tblPr/>
              <a:tblGrid>
                <a:gridCol w="2855900"/>
                <a:gridCol w="548231"/>
                <a:gridCol w="548231"/>
                <a:gridCol w="548231"/>
              </a:tblGrid>
              <a:tr h="94693">
                <a:tc>
                  <a:txBody>
                    <a:bodyPr/>
                    <a:lstStyle/>
                    <a:p>
                      <a:pPr algn="l" fontAlgn="b"/>
                      <a:r>
                        <a:rPr lang="es-ES" sz="700" b="1" i="0" u="none" strike="noStrike" dirty="0">
                          <a:solidFill>
                            <a:srgbClr val="000000"/>
                          </a:solidFill>
                          <a:latin typeface="Arial"/>
                        </a:rPr>
                        <a:t>EJERCICIO ECONÓMICO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1" i="0" u="none" strike="noStrike" dirty="0">
                          <a:solidFill>
                            <a:srgbClr val="000000"/>
                          </a:solidFill>
                          <a:latin typeface="Calibri"/>
                        </a:rPr>
                        <a:t>2013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1" i="0" u="none" strike="noStrike" dirty="0">
                          <a:solidFill>
                            <a:srgbClr val="000000"/>
                          </a:solidFill>
                          <a:latin typeface="Calibri"/>
                        </a:rPr>
                        <a:t>2014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1" i="0" u="none" strike="noStrike" dirty="0">
                          <a:solidFill>
                            <a:srgbClr val="000000"/>
                          </a:solidFill>
                          <a:latin typeface="Calibri"/>
                        </a:rPr>
                        <a:t>2016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ACTIVO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dirty="0">
                          <a:solidFill>
                            <a:srgbClr val="000000"/>
                          </a:solidFill>
                          <a:latin typeface="Arial"/>
                        </a:rPr>
                        <a:t>ACTIVO CORRIENTE</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26,34%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44,52%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50,89%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80367">
                <a:tc>
                  <a:txBody>
                    <a:bodyPr/>
                    <a:lstStyle/>
                    <a:p>
                      <a:pPr algn="l" fontAlgn="b"/>
                      <a:r>
                        <a:rPr lang="es-ES" sz="700" b="0" i="0" u="none" strike="noStrike">
                          <a:solidFill>
                            <a:srgbClr val="000000"/>
                          </a:solidFill>
                          <a:latin typeface="Arial"/>
                        </a:rPr>
                        <a:t>EFECTIVO Y EQUIVALENTES AL EFECTIVO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16,64%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-8,99%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7,34%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ACTIVOS FINANCIEROS </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83,36%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108,99%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92,66%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80367">
                <a:tc>
                  <a:txBody>
                    <a:bodyPr/>
                    <a:lstStyle/>
                    <a:p>
                      <a:pPr algn="l" fontAlgn="b"/>
                      <a:r>
                        <a:rPr lang="es-ES" sz="700" b="0" i="0" u="none" strike="noStrike" dirty="0">
                          <a:solidFill>
                            <a:srgbClr val="000000"/>
                          </a:solidFill>
                          <a:latin typeface="Arial"/>
                        </a:rPr>
                        <a:t>DOCUMENTOS Y CUENTAS POR COBRAR CLIENTES NO RELACIONADOS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dirty="0">
                          <a:solidFill>
                            <a:srgbClr val="000000"/>
                          </a:solidFill>
                          <a:latin typeface="Calibri"/>
                        </a:rPr>
                        <a:t>4,33%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17,72%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OTRAS CUENTAS PORCOBRAR</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30,48%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26,21%</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80367">
                <a:tc>
                  <a:txBody>
                    <a:bodyPr/>
                    <a:lstStyle/>
                    <a:p>
                      <a:pPr algn="l" fontAlgn="b"/>
                      <a:r>
                        <a:rPr lang="es-ES" sz="700" b="0" i="0" u="none" strike="noStrike">
                          <a:solidFill>
                            <a:srgbClr val="000000"/>
                          </a:solidFill>
                          <a:latin typeface="Arial"/>
                        </a:rPr>
                        <a:t>SERVICIOS Y OTROS PAGOS ANTICIPADOS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dirty="0">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62,43%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53,69%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80367">
                <a:tc>
                  <a:txBody>
                    <a:bodyPr/>
                    <a:lstStyle/>
                    <a:p>
                      <a:pPr algn="l" fontAlgn="b"/>
                      <a:r>
                        <a:rPr lang="es-ES" sz="700" b="0" i="0" u="none" strike="noStrike" dirty="0">
                          <a:solidFill>
                            <a:srgbClr val="000000"/>
                          </a:solidFill>
                          <a:latin typeface="Arial"/>
                        </a:rPr>
                        <a:t>ACTIVOS POR IMPUESTOS CORRIENTES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2,76%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2,37%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ACTIVO NO CORRIENTE</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73,66%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55,48%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49,11%</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PROPIEDADES, PLANTA Y EQUIPO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99,33%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94,44%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90,55%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TERRENOS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46,93%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44,14%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43,45%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CONTRUCCIONES ENCURSO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52,80%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MUEBLES Y ENSERES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0,15%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0,14%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0,14%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MUEBLES POST COSECHA</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0,27%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0,27%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INVERNADEROS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50,95%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50,15%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MAQUINARIA Y EQUIPO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0,12%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3,87%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5,38%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EQUIPO DE RIEGO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0,34%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0,33%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EQUIPO DE COMPUTACION</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0,28%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0,28%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ACTIVOS BIOLOGICOS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0,67%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5,56%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5,51%</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PLANTAS EN CRECIMIENTO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PASIVO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99,75%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147,19%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96,71%</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PASIVO CORRIENTE</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20,32%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64,97%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23,15%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CUENTAS Y DOCUMENTOS POR PAGAR</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74,48%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17,77%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LOCALES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50,19%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47,49%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OTROS PROVEEDORES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49,81%</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99,24%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OTRAS OBLIGACIONES CORRIENTES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5,94%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6,76%</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3,08%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3268">
                <a:tc>
                  <a:txBody>
                    <a:bodyPr/>
                    <a:lstStyle/>
                    <a:p>
                      <a:pPr algn="l" fontAlgn="b"/>
                      <a:r>
                        <a:rPr lang="es-ES" sz="700" b="0" i="0" u="none" strike="noStrike">
                          <a:solidFill>
                            <a:srgbClr val="000000"/>
                          </a:solidFill>
                          <a:latin typeface="Arial"/>
                        </a:rPr>
                        <a:t>OBLIGACIONES CON LA ADMINISTRACION TRIBUTARIA</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44,49%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8,29%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16,58%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OBLIGACIONES CON EL IESS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14,33%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49,14%</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POR BENEFICIOS DE LEY A EMPLEADOS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41,18%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42,57%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83,42%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88931">
                <a:tc>
                  <a:txBody>
                    <a:bodyPr/>
                    <a:lstStyle/>
                    <a:p>
                      <a:pPr algn="l" fontAlgn="b"/>
                      <a:r>
                        <a:rPr lang="es-ES" sz="700" b="1" i="0" u="none" strike="noStrike">
                          <a:solidFill>
                            <a:srgbClr val="000000"/>
                          </a:solidFill>
                          <a:latin typeface="Arial"/>
                        </a:rPr>
                        <a:t>CUENTAS POR PAGAR DIVERSAS - RELACIONADAS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19,58%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75,47%</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PASIVO NO CORRIENTE</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79,68%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35,03%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3268">
                <a:tc>
                  <a:txBody>
                    <a:bodyPr/>
                    <a:lstStyle/>
                    <a:p>
                      <a:pPr algn="l" fontAlgn="b"/>
                      <a:r>
                        <a:rPr lang="es-ES" sz="700" b="1" i="0" u="none" strike="noStrike">
                          <a:solidFill>
                            <a:srgbClr val="000000"/>
                          </a:solidFill>
                          <a:latin typeface="Arial"/>
                        </a:rPr>
                        <a:t>CUENTAS POR PAGAR DIVERSAS / RELACIONADAS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LOCALES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PATRIMONIO NETO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0,25%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-47,19%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3,29%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CAPITAL</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117,98%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-0,50%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CAPITAL SUSCRITO O ASIGNADO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117,98%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-0,50%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5,08%</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RESERVAS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0" i="0" u="none" strike="noStrike">
                          <a:solidFill>
                            <a:srgbClr val="000000"/>
                          </a:solidFill>
                          <a:latin typeface="Arial"/>
                        </a:rPr>
                        <a:t>OTROS RESULTADOS INTEGRALES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RESULTADOS ACUMULADOS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0,03%</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UTILIDADES RETENIDAS</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3,15%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RESULTADOS DEL EJERCICIO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-47,19%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UTILIDAD DEL PERIODO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-0,05%</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-47,19%</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3,12%</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693">
                <a:tc>
                  <a:txBody>
                    <a:bodyPr/>
                    <a:lstStyle/>
                    <a:p>
                      <a:pPr algn="l" fontAlgn="b"/>
                      <a:r>
                        <a:rPr lang="es-ES" sz="700" b="1" i="0" u="none" strike="noStrike">
                          <a:solidFill>
                            <a:srgbClr val="000000"/>
                          </a:solidFill>
                          <a:latin typeface="Arial"/>
                        </a:rPr>
                        <a:t>PASIVO + PATRIMONIO</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dirty="0">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dirty="0">
                          <a:solidFill>
                            <a:srgbClr val="000000"/>
                          </a:solidFill>
                          <a:latin typeface="Calibri"/>
                        </a:rPr>
                        <a:t>100,00%</a:t>
                      </a:r>
                    </a:p>
                  </a:txBody>
                  <a:tcPr marL="4329" marR="4329" marT="43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16" name="15 CuadroTexto"/>
          <p:cNvSpPr txBox="1"/>
          <p:nvPr/>
        </p:nvSpPr>
        <p:spPr>
          <a:xfrm>
            <a:off x="1857356" y="428604"/>
            <a:ext cx="5214974" cy="738664"/>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SITUACIÓN FINANCIERA  PROFORMA</a:t>
            </a:r>
          </a:p>
          <a:p>
            <a:pPr algn="ctr"/>
            <a:r>
              <a:rPr lang="es-EC" sz="1400" b="1" dirty="0" smtClean="0"/>
              <a:t>ANÁLISIS VERTICAL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2285984" y="1571612"/>
          <a:ext cx="4643470" cy="4572033"/>
        </p:xfrm>
        <a:graphic>
          <a:graphicData uri="http://schemas.openxmlformats.org/drawingml/2006/table">
            <a:tbl>
              <a:tblPr/>
              <a:tblGrid>
                <a:gridCol w="2845421"/>
                <a:gridCol w="934984"/>
                <a:gridCol w="863065"/>
              </a:tblGrid>
              <a:tr h="123590">
                <a:tc>
                  <a:txBody>
                    <a:bodyPr/>
                    <a:lstStyle/>
                    <a:p>
                      <a:pPr algn="l" fontAlgn="b"/>
                      <a:r>
                        <a:rPr lang="es-ES" sz="700" b="1" i="0" u="none" strike="noStrike" dirty="0">
                          <a:solidFill>
                            <a:srgbClr val="000000"/>
                          </a:solidFill>
                          <a:latin typeface="Arial"/>
                        </a:rPr>
                        <a:t>EJERCICIO ECONÓMICO</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1" i="0" u="none" strike="noStrike" dirty="0">
                          <a:solidFill>
                            <a:srgbClr val="000000"/>
                          </a:solidFill>
                          <a:latin typeface="Arial"/>
                        </a:rPr>
                        <a:t>2014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1" i="0" u="none" strike="noStrike" dirty="0">
                          <a:solidFill>
                            <a:srgbClr val="000000"/>
                          </a:solidFill>
                          <a:latin typeface="Arial"/>
                        </a:rPr>
                        <a:t>2016</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INGRESOS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100,00%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100,00%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48660">
                <a:tc>
                  <a:txBody>
                    <a:bodyPr/>
                    <a:lstStyle/>
                    <a:p>
                      <a:pPr algn="l" fontAlgn="b"/>
                      <a:r>
                        <a:rPr lang="es-ES" sz="700" b="0" i="0" u="none" strike="noStrike">
                          <a:solidFill>
                            <a:srgbClr val="000000"/>
                          </a:solidFill>
                          <a:latin typeface="Arial"/>
                        </a:rPr>
                        <a:t>INGRESOS DE ACTIVIDADES ORDINARIAS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100,00%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100,00%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COSTO DE VENTAS Y PRODUCCIÓN</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579,50%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88,62%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 COMPRAS NETAS LOCALES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73,29%</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16,92%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COMPRAS BIENES LOCALES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COMPRAS QUIMICOS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73,24%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16,91%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 MANO DE OBRA DIRECTA</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384,42%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50,97%</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2425">
                <a:tc>
                  <a:txBody>
                    <a:bodyPr/>
                    <a:lstStyle/>
                    <a:p>
                      <a:pPr algn="l" fontAlgn="b"/>
                      <a:r>
                        <a:rPr lang="es-ES" sz="700" b="0" i="0" u="none" strike="noStrike" dirty="0">
                          <a:solidFill>
                            <a:srgbClr val="000000"/>
                          </a:solidFill>
                          <a:latin typeface="Arial"/>
                        </a:rPr>
                        <a:t>SUELDOS Y BENEFICIOS SOCIALES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322,81%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37,88%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APORTE SEGURO SOCIAL</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30,18%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5,83%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BENEFICIOS E INDEMNIZACIÓN</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26,79%</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5,43%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5845">
                <a:tc>
                  <a:txBody>
                    <a:bodyPr/>
                    <a:lstStyle/>
                    <a:p>
                      <a:pPr algn="l" fontAlgn="b"/>
                      <a:r>
                        <a:rPr lang="es-ES" sz="700" b="0" i="0" u="none" strike="noStrike">
                          <a:solidFill>
                            <a:srgbClr val="000000"/>
                          </a:solidFill>
                          <a:latin typeface="Arial"/>
                        </a:rPr>
                        <a:t>GASTO PLANES BENEFICIOS EMPLEADOS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2,50%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0,58%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HONORARIOS COMISIONES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2,13%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1,25%</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43983">
                <a:tc>
                  <a:txBody>
                    <a:bodyPr/>
                    <a:lstStyle/>
                    <a:p>
                      <a:pPr algn="l" fontAlgn="b"/>
                      <a:r>
                        <a:rPr lang="es-ES" sz="700" b="1" i="0" u="none" strike="noStrike">
                          <a:solidFill>
                            <a:srgbClr val="000000"/>
                          </a:solidFill>
                          <a:latin typeface="Arial"/>
                        </a:rPr>
                        <a:t>(+) MANO DE OBRA INDIRECTA</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12,83%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2,96%</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17572">
                <a:tc>
                  <a:txBody>
                    <a:bodyPr/>
                    <a:lstStyle/>
                    <a:p>
                      <a:pPr algn="l" fontAlgn="b"/>
                      <a:r>
                        <a:rPr lang="es-ES" sz="700" b="0" i="0" u="none" strike="noStrike">
                          <a:solidFill>
                            <a:srgbClr val="000000"/>
                          </a:solidFill>
                          <a:latin typeface="Arial"/>
                        </a:rPr>
                        <a:t>GASTO PLANES BENEFICIOS EMPLEADOS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12,83%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2,96%</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66627">
                <a:tc>
                  <a:txBody>
                    <a:bodyPr/>
                    <a:lstStyle/>
                    <a:p>
                      <a:pPr algn="l" fontAlgn="b"/>
                      <a:r>
                        <a:rPr lang="es-ES" sz="700" b="1" i="0" u="none" strike="noStrike">
                          <a:solidFill>
                            <a:srgbClr val="000000"/>
                          </a:solidFill>
                          <a:latin typeface="Arial"/>
                        </a:rPr>
                        <a:t>(+) OTROS COSTOS INDIRECTOS DE FABRICACIÓN</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84,32%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14,71%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SUMINISTROS Y MATERIALES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27,22%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6,29%</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MANTENIMIENTO Y REPARACION</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36,47%</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8,42%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OTROS SERVICIOS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20,63%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COSTOS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24,64%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3,06%</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HONORARIOS COMISIONES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4,13%</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2,85%</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PUBLICIDAD</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14,94%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GASTOS DE VIAJE</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4,64%</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MANTENIMIENTO Y REPARACION</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0,41%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0,09%</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8650">
                <a:tc>
                  <a:txBody>
                    <a:bodyPr/>
                    <a:lstStyle/>
                    <a:p>
                      <a:pPr algn="l" fontAlgn="b"/>
                      <a:r>
                        <a:rPr lang="es-ES" sz="700" b="0" i="0" u="none" strike="noStrike">
                          <a:solidFill>
                            <a:srgbClr val="000000"/>
                          </a:solidFill>
                          <a:latin typeface="Arial"/>
                        </a:rPr>
                        <a:t>IMPUESTOS Y CONTRIBUCIONES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0,51%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0,12%</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GANANCIA BRUTA</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-479,50%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11,38%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GASTOS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4,78%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1" i="0" u="none" strike="noStrike">
                          <a:solidFill>
                            <a:srgbClr val="000000"/>
                          </a:solidFill>
                          <a:latin typeface="Arial"/>
                        </a:rPr>
                        <a:t>OTROS GASTOS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4,78%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81995">
                <a:tc>
                  <a:txBody>
                    <a:bodyPr/>
                    <a:lstStyle/>
                    <a:p>
                      <a:pPr algn="l" fontAlgn="b"/>
                      <a:r>
                        <a:rPr lang="es-ES" sz="700" b="0" i="0" u="none" strike="noStrike">
                          <a:solidFill>
                            <a:srgbClr val="000000"/>
                          </a:solidFill>
                          <a:latin typeface="Arial"/>
                        </a:rPr>
                        <a:t>GANANCIA (PÉRDIDA) ANTES DE 15% A TRABAJADORES E IMPUESTOA LA RENTA DE OPERACIONES CONTINUADAS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-484,28%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11,38%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72425">
                <a:tc>
                  <a:txBody>
                    <a:bodyPr/>
                    <a:lstStyle/>
                    <a:p>
                      <a:pPr algn="l" fontAlgn="b"/>
                      <a:r>
                        <a:rPr lang="es-ES" sz="700" b="0" i="0" u="none" strike="noStrike">
                          <a:solidFill>
                            <a:srgbClr val="000000"/>
                          </a:solidFill>
                          <a:latin typeface="Arial"/>
                        </a:rPr>
                        <a:t>15% PARTICIAPACION TRABAJADORES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36939">
                <a:tc>
                  <a:txBody>
                    <a:bodyPr/>
                    <a:lstStyle/>
                    <a:p>
                      <a:pPr algn="l" fontAlgn="b"/>
                      <a:r>
                        <a:rPr lang="es-ES" sz="700" b="0" i="0" u="none" strike="noStrike">
                          <a:solidFill>
                            <a:srgbClr val="000000"/>
                          </a:solidFill>
                          <a:latin typeface="Arial"/>
                        </a:rPr>
                        <a:t>GANANCIA (PÉRDIDA) ANTES DE IMPUESTOS </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-484,28%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11,38%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23590">
                <a:tc>
                  <a:txBody>
                    <a:bodyPr/>
                    <a:lstStyle/>
                    <a:p>
                      <a:pPr algn="l" fontAlgn="b"/>
                      <a:r>
                        <a:rPr lang="es-ES" sz="700" b="0" i="0" u="none" strike="noStrike">
                          <a:solidFill>
                            <a:srgbClr val="000000"/>
                          </a:solidFill>
                          <a:latin typeface="Arial"/>
                        </a:rPr>
                        <a:t>IMPUESTO A LA RENTA</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0,00%</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117572">
                <a:tc>
                  <a:txBody>
                    <a:bodyPr/>
                    <a:lstStyle/>
                    <a:p>
                      <a:pPr algn="l" fontAlgn="b"/>
                      <a:r>
                        <a:rPr lang="es-ES" sz="700" b="0" i="0" u="none" strike="noStrike">
                          <a:solidFill>
                            <a:srgbClr val="000000"/>
                          </a:solidFill>
                          <a:latin typeface="Arial"/>
                        </a:rPr>
                        <a:t>GANANCIA (PÉRDIDA) DE OPERACIONES DISCONTINUADAS</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a:solidFill>
                            <a:srgbClr val="000000"/>
                          </a:solidFill>
                          <a:latin typeface="Arial"/>
                        </a:rPr>
                        <a:t>-398,01%</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S" sz="700" b="0" i="0" u="none" strike="noStrike" dirty="0">
                          <a:solidFill>
                            <a:srgbClr val="000000"/>
                          </a:solidFill>
                          <a:latin typeface="Arial"/>
                        </a:rPr>
                        <a:t>11,38%</a:t>
                      </a:r>
                    </a:p>
                  </a:txBody>
                  <a:tcPr marL="1918" marR="1918" marT="191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5" name="4 CuadroTexto"/>
          <p:cNvSpPr txBox="1"/>
          <p:nvPr/>
        </p:nvSpPr>
        <p:spPr>
          <a:xfrm>
            <a:off x="1857356" y="428604"/>
            <a:ext cx="5214974" cy="738664"/>
          </a:xfrm>
          <a:prstGeom prst="rect">
            <a:avLst/>
          </a:prstGeom>
          <a:noFill/>
        </p:spPr>
        <p:txBody>
          <a:bodyPr wrap="square" rtlCol="0">
            <a:spAutoFit/>
          </a:bodyPr>
          <a:lstStyle/>
          <a:p>
            <a:pPr algn="ctr"/>
            <a:r>
              <a:rPr lang="es-EC" sz="1400" b="1" dirty="0" smtClean="0"/>
              <a:t>EMPRESA FAMOSA CORPORACIÓN</a:t>
            </a:r>
          </a:p>
          <a:p>
            <a:pPr algn="ctr"/>
            <a:r>
              <a:rPr lang="es-EC" sz="1400" b="1" dirty="0" smtClean="0"/>
              <a:t>ESTADO DE RESULTADOS PROFORMA</a:t>
            </a:r>
          </a:p>
          <a:p>
            <a:pPr algn="ctr"/>
            <a:r>
              <a:rPr lang="es-EC" sz="1400" b="1" dirty="0" smtClean="0"/>
              <a:t>ANÁLISIS VERTICAL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654032"/>
          </a:xfrm>
        </p:spPr>
        <p:txBody>
          <a:bodyPr>
            <a:normAutofit/>
          </a:bodyPr>
          <a:lstStyle/>
          <a:p>
            <a:r>
              <a:rPr lang="es-EC" sz="3200" dirty="0" smtClean="0"/>
              <a:t>RAZONES FINANCIERAS</a:t>
            </a:r>
            <a:endParaRPr lang="es-ES" sz="3200" dirty="0"/>
          </a:p>
        </p:txBody>
      </p:sp>
      <p:sp>
        <p:nvSpPr>
          <p:cNvPr id="4" name="3 Rectángulo"/>
          <p:cNvSpPr/>
          <p:nvPr/>
        </p:nvSpPr>
        <p:spPr>
          <a:xfrm>
            <a:off x="1500166" y="1214422"/>
            <a:ext cx="2643206" cy="35719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RAZONES DE LIQUIDEZ</a:t>
            </a:r>
            <a:endParaRPr lang="es-ES" dirty="0"/>
          </a:p>
        </p:txBody>
      </p:sp>
      <p:sp>
        <p:nvSpPr>
          <p:cNvPr id="5" name="4 Rectángulo"/>
          <p:cNvSpPr/>
          <p:nvPr/>
        </p:nvSpPr>
        <p:spPr>
          <a:xfrm>
            <a:off x="1571604" y="3429000"/>
            <a:ext cx="2857520"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RAZONES DE ACTIVIDAD</a:t>
            </a:r>
            <a:endParaRPr lang="es-ES" dirty="0"/>
          </a:p>
        </p:txBody>
      </p:sp>
      <p:graphicFrame>
        <p:nvGraphicFramePr>
          <p:cNvPr id="6" name="5 Tabla"/>
          <p:cNvGraphicFramePr>
            <a:graphicFrameLocks noGrp="1"/>
          </p:cNvGraphicFramePr>
          <p:nvPr/>
        </p:nvGraphicFramePr>
        <p:xfrm>
          <a:off x="1500166" y="1857364"/>
          <a:ext cx="6786610" cy="1357323"/>
        </p:xfrm>
        <a:graphic>
          <a:graphicData uri="http://schemas.openxmlformats.org/drawingml/2006/table">
            <a:tbl>
              <a:tblPr/>
              <a:tblGrid>
                <a:gridCol w="1707069"/>
                <a:gridCol w="2587948"/>
                <a:gridCol w="794289"/>
                <a:gridCol w="924500"/>
                <a:gridCol w="772804"/>
              </a:tblGrid>
              <a:tr h="204724">
                <a:tc>
                  <a:txBody>
                    <a:bodyPr/>
                    <a:lstStyle/>
                    <a:p>
                      <a:pPr algn="ctr">
                        <a:lnSpc>
                          <a:spcPct val="115000"/>
                        </a:lnSpc>
                        <a:spcAft>
                          <a:spcPts val="0"/>
                        </a:spcAft>
                      </a:pPr>
                      <a:r>
                        <a:rPr lang="es-ES" sz="1050" b="1" dirty="0">
                          <a:solidFill>
                            <a:srgbClr val="000000"/>
                          </a:solidFill>
                          <a:latin typeface="Arial"/>
                          <a:ea typeface="Times New Roman"/>
                          <a:cs typeface="Times New Roman"/>
                        </a:rPr>
                        <a:t>RAZONES DE LIQUIDEZ</a:t>
                      </a:r>
                      <a:endParaRPr lang="es-ES" sz="1100" dirty="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FÓRMULA</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2013</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2014</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2016</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693">
                <a:tc>
                  <a:txBody>
                    <a:bodyPr/>
                    <a:lstStyle/>
                    <a:p>
                      <a:pPr algn="ctr">
                        <a:lnSpc>
                          <a:spcPct val="115000"/>
                        </a:lnSpc>
                        <a:spcAft>
                          <a:spcPts val="0"/>
                        </a:spcAft>
                      </a:pPr>
                      <a:r>
                        <a:rPr lang="es-ES" sz="1050" b="1">
                          <a:solidFill>
                            <a:srgbClr val="000000"/>
                          </a:solidFill>
                          <a:latin typeface="Arial"/>
                          <a:ea typeface="Times New Roman"/>
                          <a:cs typeface="Times New Roman"/>
                        </a:rPr>
                        <a:t>RAZÓN CIRCULANTE</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Activo Corriente/Pasivo Corriente</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1,00 </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0,65 </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2,34 </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693">
                <a:tc>
                  <a:txBody>
                    <a:bodyPr/>
                    <a:lstStyle/>
                    <a:p>
                      <a:pPr algn="ctr">
                        <a:lnSpc>
                          <a:spcPct val="115000"/>
                        </a:lnSpc>
                        <a:spcAft>
                          <a:spcPts val="0"/>
                        </a:spcAft>
                      </a:pPr>
                      <a:r>
                        <a:rPr lang="es-ES" sz="1050" b="1">
                          <a:solidFill>
                            <a:srgbClr val="000000"/>
                          </a:solidFill>
                          <a:latin typeface="Arial"/>
                          <a:ea typeface="Times New Roman"/>
                          <a:cs typeface="Times New Roman"/>
                        </a:rPr>
                        <a:t>CAPITAL DE TRABAJO</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Activo Corriente-Pasivo Corriente</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24.529,27 </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(221.734,26)</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171.383,39 </a:t>
                      </a: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213">
                <a:tc gridSpan="5">
                  <a:txBody>
                    <a:bodyPr/>
                    <a:lstStyle/>
                    <a:p>
                      <a:pPr algn="ctr">
                        <a:lnSpc>
                          <a:spcPct val="115000"/>
                        </a:lnSpc>
                        <a:spcAft>
                          <a:spcPts val="0"/>
                        </a:spcAft>
                      </a:pPr>
                      <a:endParaRPr lang="es-ES" sz="1100" dirty="0">
                        <a:latin typeface="Calibri"/>
                        <a:ea typeface="Calibri"/>
                        <a:cs typeface="Times New Roman"/>
                      </a:endParaRPr>
                    </a:p>
                  </a:txBody>
                  <a:tcPr marL="40960" marR="4096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115000"/>
                        </a:lnSpc>
                        <a:spcAft>
                          <a:spcPts val="0"/>
                        </a:spcAft>
                      </a:pP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s-ES" sz="110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es-ES" sz="1100" dirty="0">
                        <a:latin typeface="Calibri"/>
                        <a:ea typeface="Calibri"/>
                        <a:cs typeface="Times New Roman"/>
                      </a:endParaRPr>
                    </a:p>
                  </a:txBody>
                  <a:tcPr marL="40960" marR="4096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1571604" y="4214818"/>
          <a:ext cx="6715172" cy="1891448"/>
        </p:xfrm>
        <a:graphic>
          <a:graphicData uri="http://schemas.openxmlformats.org/drawingml/2006/table">
            <a:tbl>
              <a:tblPr>
                <a:tableStyleId>{616DA210-FB5B-4158-B5E0-FEB733F419BA}</a:tableStyleId>
              </a:tblPr>
              <a:tblGrid>
                <a:gridCol w="2311150"/>
                <a:gridCol w="2709179"/>
                <a:gridCol w="526428"/>
                <a:gridCol w="603467"/>
                <a:gridCol w="564948"/>
              </a:tblGrid>
              <a:tr h="496747">
                <a:tc>
                  <a:txBody>
                    <a:bodyPr/>
                    <a:lstStyle/>
                    <a:p>
                      <a:pPr algn="ctr">
                        <a:lnSpc>
                          <a:spcPct val="115000"/>
                        </a:lnSpc>
                        <a:spcAft>
                          <a:spcPts val="0"/>
                        </a:spcAft>
                      </a:pPr>
                      <a:endParaRPr lang="es-ES" sz="1050" b="1" dirty="0"/>
                    </a:p>
                    <a:p>
                      <a:pPr algn="ctr">
                        <a:lnSpc>
                          <a:spcPct val="115000"/>
                        </a:lnSpc>
                        <a:spcAft>
                          <a:spcPts val="0"/>
                        </a:spcAft>
                      </a:pPr>
                      <a:r>
                        <a:rPr lang="es-ES" sz="1050" b="1" dirty="0"/>
                        <a:t>RAZONES DE ACTIVIDAD</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b="1" dirty="0"/>
                        <a:t>FÓRMULA</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b="1" dirty="0"/>
                        <a:t>2013</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b="1" dirty="0"/>
                        <a:t>2014</a:t>
                      </a:r>
                      <a:endParaRPr lang="es-ES" sz="1050" b="1" dirty="0">
                        <a:latin typeface="Calibri"/>
                        <a:ea typeface="Calibri"/>
                        <a:cs typeface="Times New Roman"/>
                      </a:endParaRPr>
                    </a:p>
                  </a:txBody>
                  <a:tcPr marL="40795" marR="40795" marT="0" marB="0" anchor="b"/>
                </a:tc>
                <a:tc>
                  <a:txBody>
                    <a:bodyPr/>
                    <a:lstStyle/>
                    <a:p>
                      <a:pPr algn="r">
                        <a:lnSpc>
                          <a:spcPct val="115000"/>
                        </a:lnSpc>
                        <a:spcAft>
                          <a:spcPts val="0"/>
                        </a:spcAft>
                      </a:pPr>
                      <a:r>
                        <a:rPr lang="es-ES" sz="1050" b="1" dirty="0"/>
                        <a:t>2016</a:t>
                      </a:r>
                      <a:endParaRPr lang="es-ES" sz="1050" b="1" dirty="0">
                        <a:latin typeface="Calibri"/>
                        <a:ea typeface="Calibri"/>
                        <a:cs typeface="Times New Roman"/>
                      </a:endParaRPr>
                    </a:p>
                  </a:txBody>
                  <a:tcPr marL="40795" marR="40795" marT="0" marB="0" anchor="b"/>
                </a:tc>
              </a:tr>
              <a:tr h="496747">
                <a:tc>
                  <a:txBody>
                    <a:bodyPr/>
                    <a:lstStyle/>
                    <a:p>
                      <a:pPr algn="ctr">
                        <a:lnSpc>
                          <a:spcPct val="115000"/>
                        </a:lnSpc>
                        <a:spcAft>
                          <a:spcPts val="0"/>
                        </a:spcAft>
                      </a:pPr>
                      <a:r>
                        <a:rPr lang="es-ES" sz="1050" b="1" dirty="0"/>
                        <a:t>Rotación cuentas por cobrar</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Ventas Netas/ </a:t>
                      </a:r>
                      <a:br>
                        <a:rPr lang="es-ES" sz="1050"/>
                      </a:br>
                      <a:r>
                        <a:rPr lang="es-ES" sz="1050"/>
                        <a:t>Cuentas por cobrar</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0</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      4,84 </a:t>
                      </a:r>
                      <a:endParaRPr lang="es-ES" sz="1050">
                        <a:latin typeface="Calibri"/>
                        <a:ea typeface="Calibri"/>
                        <a:cs typeface="Times New Roman"/>
                      </a:endParaRPr>
                    </a:p>
                  </a:txBody>
                  <a:tcPr marL="40795" marR="40795" marT="0" marB="0" anchor="b"/>
                </a:tc>
                <a:tc>
                  <a:txBody>
                    <a:bodyPr/>
                    <a:lstStyle/>
                    <a:p>
                      <a:pPr algn="l">
                        <a:lnSpc>
                          <a:spcPct val="115000"/>
                        </a:lnSpc>
                        <a:spcAft>
                          <a:spcPts val="0"/>
                        </a:spcAft>
                      </a:pPr>
                      <a:r>
                        <a:rPr lang="es-ES" sz="1050"/>
                        <a:t>     4,40 </a:t>
                      </a:r>
                      <a:endParaRPr lang="es-ES" sz="1050">
                        <a:latin typeface="Calibri"/>
                        <a:ea typeface="Calibri"/>
                        <a:cs typeface="Times New Roman"/>
                      </a:endParaRPr>
                    </a:p>
                  </a:txBody>
                  <a:tcPr marL="40795" marR="40795" marT="0" marB="0" anchor="b"/>
                </a:tc>
              </a:tr>
              <a:tr h="248374">
                <a:tc>
                  <a:txBody>
                    <a:bodyPr/>
                    <a:lstStyle/>
                    <a:p>
                      <a:pPr algn="ctr">
                        <a:lnSpc>
                          <a:spcPct val="115000"/>
                        </a:lnSpc>
                        <a:spcAft>
                          <a:spcPts val="0"/>
                        </a:spcAft>
                      </a:pPr>
                      <a:r>
                        <a:rPr lang="es-ES" sz="1050" b="1" dirty="0"/>
                        <a:t>Plazo promedio cuentas por cobrar</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360 días /rotación cuentas por cobrar</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0</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    74,41 </a:t>
                      </a:r>
                      <a:endParaRPr lang="es-ES" sz="1050">
                        <a:latin typeface="Calibri"/>
                        <a:ea typeface="Calibri"/>
                        <a:cs typeface="Times New Roman"/>
                      </a:endParaRPr>
                    </a:p>
                  </a:txBody>
                  <a:tcPr marL="40795" marR="40795" marT="0" marB="0" anchor="b"/>
                </a:tc>
                <a:tc>
                  <a:txBody>
                    <a:bodyPr/>
                    <a:lstStyle/>
                    <a:p>
                      <a:pPr algn="l">
                        <a:lnSpc>
                          <a:spcPct val="115000"/>
                        </a:lnSpc>
                        <a:spcAft>
                          <a:spcPts val="0"/>
                        </a:spcAft>
                      </a:pPr>
                      <a:r>
                        <a:rPr lang="es-ES" sz="1050"/>
                        <a:t>   81,82 </a:t>
                      </a:r>
                      <a:endParaRPr lang="es-ES" sz="1050">
                        <a:latin typeface="Calibri"/>
                        <a:ea typeface="Calibri"/>
                        <a:cs typeface="Times New Roman"/>
                      </a:endParaRPr>
                    </a:p>
                  </a:txBody>
                  <a:tcPr marL="40795" marR="40795" marT="0" marB="0" anchor="b"/>
                </a:tc>
              </a:tr>
              <a:tr h="401206">
                <a:tc>
                  <a:txBody>
                    <a:bodyPr/>
                    <a:lstStyle/>
                    <a:p>
                      <a:pPr algn="ctr">
                        <a:lnSpc>
                          <a:spcPct val="115000"/>
                        </a:lnSpc>
                        <a:spcAft>
                          <a:spcPts val="0"/>
                        </a:spcAft>
                      </a:pPr>
                      <a:r>
                        <a:rPr lang="es-ES" sz="1050" b="1" dirty="0"/>
                        <a:t>Rotación cuentas por pagar</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Compras netas/</a:t>
                      </a:r>
                      <a:br>
                        <a:rPr lang="es-ES" sz="1050"/>
                      </a:br>
                      <a:r>
                        <a:rPr lang="es-ES" sz="1050"/>
                        <a:t>Cuentas por pagar</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0</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      0,51 </a:t>
                      </a:r>
                      <a:endParaRPr lang="es-ES" sz="1050">
                        <a:latin typeface="Calibri"/>
                        <a:ea typeface="Calibri"/>
                        <a:cs typeface="Times New Roman"/>
                      </a:endParaRPr>
                    </a:p>
                  </a:txBody>
                  <a:tcPr marL="40795" marR="40795" marT="0" marB="0" anchor="b"/>
                </a:tc>
                <a:tc>
                  <a:txBody>
                    <a:bodyPr/>
                    <a:lstStyle/>
                    <a:p>
                      <a:pPr algn="l">
                        <a:lnSpc>
                          <a:spcPct val="115000"/>
                        </a:lnSpc>
                        <a:spcAft>
                          <a:spcPts val="0"/>
                        </a:spcAft>
                      </a:pPr>
                      <a:r>
                        <a:rPr lang="es-ES" sz="1050"/>
                        <a:t>     0,51 </a:t>
                      </a:r>
                      <a:endParaRPr lang="es-ES" sz="1050">
                        <a:latin typeface="Calibri"/>
                        <a:ea typeface="Calibri"/>
                        <a:cs typeface="Times New Roman"/>
                      </a:endParaRPr>
                    </a:p>
                  </a:txBody>
                  <a:tcPr marL="40795" marR="40795" marT="0" marB="0" anchor="b"/>
                </a:tc>
              </a:tr>
              <a:tr h="248374">
                <a:tc>
                  <a:txBody>
                    <a:bodyPr/>
                    <a:lstStyle/>
                    <a:p>
                      <a:pPr algn="ctr">
                        <a:lnSpc>
                          <a:spcPct val="115000"/>
                        </a:lnSpc>
                        <a:spcAft>
                          <a:spcPts val="0"/>
                        </a:spcAft>
                      </a:pPr>
                      <a:r>
                        <a:rPr lang="es-ES" sz="1050" b="1" dirty="0"/>
                        <a:t>Plazo promedio cuentas por pagar</a:t>
                      </a:r>
                      <a:endParaRPr lang="es-ES" sz="1050" b="1" dirty="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360 días / Rotación cuentas por pagar</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0</a:t>
                      </a:r>
                      <a:endParaRPr lang="es-ES" sz="1050">
                        <a:latin typeface="Calibri"/>
                        <a:ea typeface="Calibri"/>
                        <a:cs typeface="Times New Roman"/>
                      </a:endParaRPr>
                    </a:p>
                  </a:txBody>
                  <a:tcPr marL="40795" marR="40795" marT="0" marB="0" anchor="b"/>
                </a:tc>
                <a:tc>
                  <a:txBody>
                    <a:bodyPr/>
                    <a:lstStyle/>
                    <a:p>
                      <a:pPr algn="ctr">
                        <a:lnSpc>
                          <a:spcPct val="115000"/>
                        </a:lnSpc>
                        <a:spcAft>
                          <a:spcPts val="0"/>
                        </a:spcAft>
                      </a:pPr>
                      <a:r>
                        <a:rPr lang="es-ES" sz="1050"/>
                        <a:t>  699,97 </a:t>
                      </a:r>
                      <a:endParaRPr lang="es-ES" sz="1050">
                        <a:latin typeface="Calibri"/>
                        <a:ea typeface="Calibri"/>
                        <a:cs typeface="Times New Roman"/>
                      </a:endParaRPr>
                    </a:p>
                  </a:txBody>
                  <a:tcPr marL="40795" marR="40795" marT="0" marB="0" anchor="b"/>
                </a:tc>
                <a:tc>
                  <a:txBody>
                    <a:bodyPr/>
                    <a:lstStyle/>
                    <a:p>
                      <a:pPr algn="l">
                        <a:lnSpc>
                          <a:spcPct val="115000"/>
                        </a:lnSpc>
                        <a:spcAft>
                          <a:spcPts val="0"/>
                        </a:spcAft>
                      </a:pPr>
                      <a:r>
                        <a:rPr lang="es-ES" sz="1050" dirty="0"/>
                        <a:t> 699,97 </a:t>
                      </a:r>
                      <a:endParaRPr lang="es-ES" sz="1050" dirty="0">
                        <a:latin typeface="Calibri"/>
                        <a:ea typeface="Calibri"/>
                        <a:cs typeface="Times New Roman"/>
                      </a:endParaRPr>
                    </a:p>
                  </a:txBody>
                  <a:tcPr marL="40795" marR="40795" marT="0" marB="0" anchor="b"/>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357290" y="1357298"/>
          <a:ext cx="6215106" cy="1156716"/>
        </p:xfrm>
        <a:graphic>
          <a:graphicData uri="http://schemas.openxmlformats.org/drawingml/2006/table">
            <a:tbl>
              <a:tblPr/>
              <a:tblGrid>
                <a:gridCol w="2276514"/>
                <a:gridCol w="2150041"/>
                <a:gridCol w="518539"/>
                <a:gridCol w="594423"/>
                <a:gridCol w="675589"/>
              </a:tblGrid>
              <a:tr h="383972">
                <a:tc>
                  <a:txBody>
                    <a:bodyPr/>
                    <a:lstStyle/>
                    <a:p>
                      <a:pPr algn="ctr">
                        <a:lnSpc>
                          <a:spcPct val="115000"/>
                        </a:lnSpc>
                        <a:spcAft>
                          <a:spcPts val="0"/>
                        </a:spcAft>
                      </a:pPr>
                      <a:r>
                        <a:rPr lang="es-ES" sz="1100" b="1">
                          <a:solidFill>
                            <a:srgbClr val="000000"/>
                          </a:solidFill>
                          <a:latin typeface="Arial"/>
                          <a:ea typeface="Times New Roman"/>
                          <a:cs typeface="Times New Roman"/>
                        </a:rPr>
                        <a:t>RAZONES DE APALANCAMIENTO</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FÓRMULA</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2013</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b="1">
                          <a:solidFill>
                            <a:srgbClr val="000000"/>
                          </a:solidFill>
                          <a:latin typeface="Arial"/>
                          <a:ea typeface="Times New Roman"/>
                          <a:cs typeface="Times New Roman"/>
                        </a:rPr>
                        <a:t>2014</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b="1">
                          <a:solidFill>
                            <a:srgbClr val="000000"/>
                          </a:solidFill>
                          <a:latin typeface="Arial"/>
                          <a:ea typeface="Times New Roman"/>
                          <a:cs typeface="Times New Roman"/>
                        </a:rPr>
                        <a:t>2016</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72">
                <a:tc>
                  <a:txBody>
                    <a:bodyPr/>
                    <a:lstStyle/>
                    <a:p>
                      <a:pPr>
                        <a:lnSpc>
                          <a:spcPct val="115000"/>
                        </a:lnSpc>
                        <a:spcAft>
                          <a:spcPts val="0"/>
                        </a:spcAft>
                      </a:pPr>
                      <a:r>
                        <a:rPr lang="es-ES" sz="1100">
                          <a:solidFill>
                            <a:srgbClr val="000000"/>
                          </a:solidFill>
                          <a:latin typeface="Arial"/>
                          <a:ea typeface="Times New Roman"/>
                          <a:cs typeface="Times New Roman"/>
                        </a:rPr>
                        <a:t>Deuda a Activo Total</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Pasivo Total/ </a:t>
                      </a:r>
                      <a:br>
                        <a:rPr lang="es-ES" sz="1100">
                          <a:solidFill>
                            <a:srgbClr val="000000"/>
                          </a:solidFill>
                          <a:latin typeface="Arial"/>
                          <a:ea typeface="Times New Roman"/>
                          <a:cs typeface="Times New Roman"/>
                        </a:rPr>
                      </a:br>
                      <a:r>
                        <a:rPr lang="es-ES" sz="1100">
                          <a:solidFill>
                            <a:srgbClr val="000000"/>
                          </a:solidFill>
                          <a:latin typeface="Arial"/>
                          <a:ea typeface="Times New Roman"/>
                          <a:cs typeface="Times New Roman"/>
                        </a:rPr>
                        <a:t>Activo Total</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99,75%</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153,66%</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96,02%</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972">
                <a:tc>
                  <a:txBody>
                    <a:bodyPr/>
                    <a:lstStyle/>
                    <a:p>
                      <a:pPr>
                        <a:lnSpc>
                          <a:spcPct val="115000"/>
                        </a:lnSpc>
                        <a:spcAft>
                          <a:spcPts val="0"/>
                        </a:spcAft>
                      </a:pPr>
                      <a:r>
                        <a:rPr lang="es-ES" sz="1100">
                          <a:solidFill>
                            <a:srgbClr val="000000"/>
                          </a:solidFill>
                          <a:latin typeface="Arial"/>
                          <a:ea typeface="Times New Roman"/>
                          <a:cs typeface="Times New Roman"/>
                        </a:rPr>
                        <a:t>Deuda a Largo Plazo a Pasivo Total</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100">
                          <a:solidFill>
                            <a:srgbClr val="000000"/>
                          </a:solidFill>
                          <a:latin typeface="Arial"/>
                          <a:ea typeface="Times New Roman"/>
                          <a:cs typeface="Times New Roman"/>
                        </a:rPr>
                        <a:t>Pasivo Largo Plazo/</a:t>
                      </a:r>
                      <a:br>
                        <a:rPr lang="es-ES" sz="1100">
                          <a:solidFill>
                            <a:srgbClr val="000000"/>
                          </a:solidFill>
                          <a:latin typeface="Arial"/>
                          <a:ea typeface="Times New Roman"/>
                          <a:cs typeface="Times New Roman"/>
                        </a:rPr>
                      </a:br>
                      <a:r>
                        <a:rPr lang="es-ES" sz="1100">
                          <a:solidFill>
                            <a:srgbClr val="000000"/>
                          </a:solidFill>
                          <a:latin typeface="Arial"/>
                          <a:ea typeface="Times New Roman"/>
                          <a:cs typeface="Times New Roman"/>
                        </a:rPr>
                        <a:t>Pasivo Total</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79,68%</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a:solidFill>
                            <a:srgbClr val="000000"/>
                          </a:solidFill>
                          <a:latin typeface="Arial"/>
                          <a:ea typeface="Times New Roman"/>
                          <a:cs typeface="Times New Roman"/>
                        </a:rPr>
                        <a:t>33,56%</a:t>
                      </a:r>
                      <a:endParaRPr lang="es-ES" sz="110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100" dirty="0">
                          <a:solidFill>
                            <a:srgbClr val="000000"/>
                          </a:solidFill>
                          <a:latin typeface="Arial"/>
                          <a:ea typeface="Times New Roman"/>
                          <a:cs typeface="Times New Roman"/>
                        </a:rPr>
                        <a:t>77,40%</a:t>
                      </a:r>
                      <a:endParaRPr lang="es-ES" sz="1100" dirty="0">
                        <a:latin typeface="Calibri"/>
                        <a:ea typeface="Calibri"/>
                        <a:cs typeface="Times New Roman"/>
                      </a:endParaRPr>
                    </a:p>
                  </a:txBody>
                  <a:tcPr marL="44266" marR="442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357290" y="571480"/>
            <a:ext cx="3643338"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RAZONES DE APALANCAMIENTO</a:t>
            </a:r>
            <a:endParaRPr lang="es-ES" dirty="0"/>
          </a:p>
        </p:txBody>
      </p:sp>
      <p:graphicFrame>
        <p:nvGraphicFramePr>
          <p:cNvPr id="6" name="5 Tabla"/>
          <p:cNvGraphicFramePr>
            <a:graphicFrameLocks noGrp="1"/>
          </p:cNvGraphicFramePr>
          <p:nvPr/>
        </p:nvGraphicFramePr>
        <p:xfrm>
          <a:off x="1500166" y="3857628"/>
          <a:ext cx="6143668" cy="2392299"/>
        </p:xfrm>
        <a:graphic>
          <a:graphicData uri="http://schemas.openxmlformats.org/drawingml/2006/table">
            <a:tbl>
              <a:tblPr/>
              <a:tblGrid>
                <a:gridCol w="2168538"/>
                <a:gridCol w="2048063"/>
                <a:gridCol w="493945"/>
                <a:gridCol w="855368"/>
                <a:gridCol w="577754"/>
              </a:tblGrid>
              <a:tr h="182880">
                <a:tc>
                  <a:txBody>
                    <a:bodyPr/>
                    <a:lstStyle/>
                    <a:p>
                      <a:pPr algn="ctr">
                        <a:lnSpc>
                          <a:spcPct val="115000"/>
                        </a:lnSpc>
                        <a:spcAft>
                          <a:spcPts val="0"/>
                        </a:spcAft>
                      </a:pPr>
                      <a:r>
                        <a:rPr lang="es-ES" sz="1050" b="1" dirty="0">
                          <a:solidFill>
                            <a:srgbClr val="000000"/>
                          </a:solidFill>
                          <a:latin typeface="Arial"/>
                          <a:ea typeface="Times New Roman"/>
                          <a:cs typeface="Times New Roman"/>
                        </a:rPr>
                        <a:t>RAZONES DE RENTABILIDAD</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FÓRMULA</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2013</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2014</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b="1">
                          <a:solidFill>
                            <a:srgbClr val="000000"/>
                          </a:solidFill>
                          <a:latin typeface="Arial"/>
                          <a:ea typeface="Times New Roman"/>
                          <a:cs typeface="Times New Roman"/>
                        </a:rPr>
                        <a:t>2016</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Margen de Utilidad Bruta</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Utilidad Bruta/</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 Ventas Netas</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-393%</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11,38%</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Margen de Utilidad Operacional</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Utilidad Operacional/</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Ventas Netas</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-398%</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10,43%</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Margen de Utilidad Neta</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Utilidad Neta/ </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Ventas Netas</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-398%</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8,55%</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Rotación de los Activos</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Ventas Netas/</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Activo Total</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0,12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     0,37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Rendimiento del Activo</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Utilidad Netas/</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Activo Total</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-40,44%</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3,15%</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760">
                <a:tc>
                  <a:txBody>
                    <a:bodyPr/>
                    <a:lstStyle/>
                    <a:p>
                      <a:pPr algn="ctr">
                        <a:lnSpc>
                          <a:spcPct val="115000"/>
                        </a:lnSpc>
                        <a:spcAft>
                          <a:spcPts val="0"/>
                        </a:spcAft>
                      </a:pPr>
                      <a:r>
                        <a:rPr lang="es-ES" sz="1050" b="1" dirty="0">
                          <a:solidFill>
                            <a:srgbClr val="000000"/>
                          </a:solidFill>
                          <a:latin typeface="Arial"/>
                          <a:ea typeface="Times New Roman"/>
                          <a:cs typeface="Times New Roman"/>
                        </a:rPr>
                        <a:t>Rendimiento del Patrimonio</a:t>
                      </a:r>
                      <a:endParaRPr lang="es-ES" sz="1050" b="1"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Utilidad Neta/</a:t>
                      </a:r>
                      <a:br>
                        <a:rPr lang="es-ES" sz="1050">
                          <a:solidFill>
                            <a:srgbClr val="000000"/>
                          </a:solidFill>
                          <a:latin typeface="Arial"/>
                          <a:ea typeface="Times New Roman"/>
                          <a:cs typeface="Times New Roman"/>
                        </a:rPr>
                      </a:br>
                      <a:r>
                        <a:rPr lang="es-ES" sz="1050">
                          <a:solidFill>
                            <a:srgbClr val="000000"/>
                          </a:solidFill>
                          <a:latin typeface="Arial"/>
                          <a:ea typeface="Times New Roman"/>
                          <a:cs typeface="Times New Roman"/>
                        </a:rPr>
                        <a:t>Patrimonio</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050">
                          <a:solidFill>
                            <a:srgbClr val="000000"/>
                          </a:solidFill>
                          <a:latin typeface="Arial"/>
                          <a:ea typeface="Times New Roman"/>
                          <a:cs typeface="Times New Roman"/>
                        </a:rPr>
                        <a:t>        -   </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a:solidFill>
                            <a:srgbClr val="000000"/>
                          </a:solidFill>
                          <a:latin typeface="Arial"/>
                          <a:ea typeface="Times New Roman"/>
                          <a:cs typeface="Times New Roman"/>
                        </a:rPr>
                        <a:t>101%</a:t>
                      </a:r>
                      <a:endParaRPr lang="es-ES" sz="105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S" sz="1050" dirty="0">
                          <a:solidFill>
                            <a:srgbClr val="000000"/>
                          </a:solidFill>
                          <a:latin typeface="Arial"/>
                          <a:ea typeface="Times New Roman"/>
                          <a:cs typeface="Times New Roman"/>
                        </a:rPr>
                        <a:t>95,69%</a:t>
                      </a:r>
                      <a:endParaRPr lang="es-ES" sz="1050" dirty="0">
                        <a:latin typeface="Calibri"/>
                        <a:ea typeface="Calibri"/>
                        <a:cs typeface="Times New Roman"/>
                      </a:endParaRPr>
                    </a:p>
                  </a:txBody>
                  <a:tcPr marL="42166" marR="4216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428728" y="3000372"/>
            <a:ext cx="3643338" cy="4286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RAZONES DE RENTABILIDAD</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654032"/>
          </a:xfrm>
        </p:spPr>
        <p:txBody>
          <a:bodyPr>
            <a:normAutofit/>
          </a:bodyPr>
          <a:lstStyle/>
          <a:p>
            <a:pPr algn="ctr"/>
            <a:r>
              <a:rPr lang="es-EC" sz="2400" dirty="0" smtClean="0"/>
              <a:t>CONCLUSIONES</a:t>
            </a:r>
            <a:endParaRPr lang="es-ES" sz="2400" dirty="0"/>
          </a:p>
        </p:txBody>
      </p:sp>
      <p:graphicFrame>
        <p:nvGraphicFramePr>
          <p:cNvPr id="4" name="3 Marcador de contenido"/>
          <p:cNvGraphicFramePr>
            <a:graphicFrameLocks noGrp="1"/>
          </p:cNvGraphicFramePr>
          <p:nvPr>
            <p:ph idx="1"/>
          </p:nvPr>
        </p:nvGraphicFramePr>
        <p:xfrm>
          <a:off x="1435100" y="928688"/>
          <a:ext cx="7499350" cy="531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654032"/>
          </a:xfrm>
        </p:spPr>
        <p:txBody>
          <a:bodyPr>
            <a:normAutofit/>
          </a:bodyPr>
          <a:lstStyle/>
          <a:p>
            <a:pPr algn="ctr"/>
            <a:r>
              <a:rPr lang="es-EC" sz="2400" dirty="0" smtClean="0"/>
              <a:t>CONCLUSIONES</a:t>
            </a:r>
            <a:endParaRPr lang="es-ES" sz="2400" dirty="0"/>
          </a:p>
        </p:txBody>
      </p:sp>
      <p:graphicFrame>
        <p:nvGraphicFramePr>
          <p:cNvPr id="4" name="3 Marcador de contenido"/>
          <p:cNvGraphicFramePr>
            <a:graphicFrameLocks noGrp="1"/>
          </p:cNvGraphicFramePr>
          <p:nvPr>
            <p:ph idx="1"/>
          </p:nvPr>
        </p:nvGraphicFramePr>
        <p:xfrm>
          <a:off x="1435100" y="928688"/>
          <a:ext cx="7499350" cy="5319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582594"/>
          </a:xfrm>
        </p:spPr>
        <p:txBody>
          <a:bodyPr>
            <a:normAutofit/>
          </a:bodyPr>
          <a:lstStyle/>
          <a:p>
            <a:pPr algn="ctr"/>
            <a:r>
              <a:rPr lang="es-EC" sz="3200" dirty="0" smtClean="0"/>
              <a:t>RECOMENDACIONES</a:t>
            </a:r>
            <a:endParaRPr lang="es-ES" sz="3200" dirty="0"/>
          </a:p>
        </p:txBody>
      </p:sp>
      <p:graphicFrame>
        <p:nvGraphicFramePr>
          <p:cNvPr id="4" name="3 Marcador de contenido"/>
          <p:cNvGraphicFramePr>
            <a:graphicFrameLocks noGrp="1"/>
          </p:cNvGraphicFramePr>
          <p:nvPr>
            <p:ph idx="1"/>
          </p:nvPr>
        </p:nvGraphicFramePr>
        <p:xfrm>
          <a:off x="1435100" y="1000125"/>
          <a:ext cx="7499350"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071538" y="642918"/>
          <a:ext cx="7758138" cy="5411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638"/>
            <a:ext cx="7498080" cy="868346"/>
          </a:xfrm>
        </p:spPr>
        <p:txBody>
          <a:bodyPr/>
          <a:lstStyle/>
          <a:p>
            <a:r>
              <a:rPr lang="es-EC" dirty="0" smtClean="0"/>
              <a:t>RECOMENDACIONES</a:t>
            </a:r>
            <a:endParaRPr lang="es-ES" dirty="0"/>
          </a:p>
        </p:txBody>
      </p:sp>
      <p:graphicFrame>
        <p:nvGraphicFramePr>
          <p:cNvPr id="4" name="3 Marcador de contenido"/>
          <p:cNvGraphicFramePr>
            <a:graphicFrameLocks noGrp="1"/>
          </p:cNvGraphicFramePr>
          <p:nvPr>
            <p:ph idx="1"/>
          </p:nvPr>
        </p:nvGraphicFramePr>
        <p:xfrm>
          <a:off x="1435100" y="1071546"/>
          <a:ext cx="7499350" cy="5176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eloyromero.com/wp-content/uploads/2014/12/muchas-gracias.jpg"/>
          <p:cNvPicPr>
            <a:picLocks noChangeAspect="1" noChangeArrowheads="1"/>
          </p:cNvPicPr>
          <p:nvPr/>
        </p:nvPicPr>
        <p:blipFill>
          <a:blip r:embed="rId2"/>
          <a:srcRect/>
          <a:stretch>
            <a:fillRect/>
          </a:stretch>
        </p:blipFill>
        <p:spPr bwMode="auto">
          <a:xfrm>
            <a:off x="2643174" y="1643050"/>
            <a:ext cx="5314950" cy="34861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4400" y="285728"/>
            <a:ext cx="8229600" cy="725470"/>
          </a:xfrm>
        </p:spPr>
        <p:txBody>
          <a:bodyPr>
            <a:noAutofit/>
          </a:bodyPr>
          <a:lstStyle/>
          <a:p>
            <a:r>
              <a:rPr lang="en-US" sz="2400" dirty="0" smtClean="0">
                <a:solidFill>
                  <a:schemeClr val="tx1"/>
                </a:solidFill>
              </a:rPr>
              <a:t>INFORMACI</a:t>
            </a:r>
            <a:r>
              <a:rPr lang="es-EC" sz="2400" dirty="0" smtClean="0">
                <a:solidFill>
                  <a:schemeClr val="tx1"/>
                </a:solidFill>
              </a:rPr>
              <a:t>ÓN  GENERAL DE LA EMPRESA.</a:t>
            </a:r>
            <a:endParaRPr lang="es-ES" sz="2400" dirty="0">
              <a:solidFill>
                <a:schemeClr val="tx1"/>
              </a:solidFill>
            </a:endParaRPr>
          </a:p>
        </p:txBody>
      </p:sp>
      <p:graphicFrame>
        <p:nvGraphicFramePr>
          <p:cNvPr id="5" name="4 Diagrama"/>
          <p:cNvGraphicFramePr/>
          <p:nvPr/>
        </p:nvGraphicFramePr>
        <p:xfrm>
          <a:off x="1071537" y="1142985"/>
          <a:ext cx="7643867"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fontScale="90000"/>
          </a:bodyPr>
          <a:lstStyle/>
          <a:p>
            <a:r>
              <a:rPr lang="es-EC" sz="2800" dirty="0" smtClean="0"/>
              <a:t>	ANÁLISIS SITUACIONAL – AMBIENTE EXTERNO</a:t>
            </a:r>
            <a:endParaRPr lang="es-ES" sz="2800" dirty="0"/>
          </a:p>
        </p:txBody>
      </p:sp>
      <p:graphicFrame>
        <p:nvGraphicFramePr>
          <p:cNvPr id="7" name="6 Marcador de contenido"/>
          <p:cNvGraphicFramePr>
            <a:graphicFrameLocks noGrp="1"/>
          </p:cNvGraphicFramePr>
          <p:nvPr>
            <p:ph idx="1"/>
          </p:nvPr>
        </p:nvGraphicFramePr>
        <p:xfrm>
          <a:off x="1500165" y="1297293"/>
          <a:ext cx="7229470" cy="4614406"/>
        </p:xfrm>
        <a:graphic>
          <a:graphicData uri="http://schemas.openxmlformats.org/drawingml/2006/table">
            <a:tbl>
              <a:tblPr firstRow="1" bandRow="1">
                <a:tableStyleId>{10A1B5D5-9B99-4C35-A422-299274C87663}</a:tableStyleId>
              </a:tblPr>
              <a:tblGrid>
                <a:gridCol w="3614735"/>
                <a:gridCol w="3614735"/>
              </a:tblGrid>
              <a:tr h="506085">
                <a:tc>
                  <a:txBody>
                    <a:bodyPr/>
                    <a:lstStyle/>
                    <a:p>
                      <a:pPr algn="ctr"/>
                      <a:r>
                        <a:rPr lang="es-EC" sz="1800" dirty="0" smtClean="0">
                          <a:solidFill>
                            <a:schemeClr val="tx1"/>
                          </a:solidFill>
                        </a:rPr>
                        <a:t>FACTOR ECONÓMICO</a:t>
                      </a:r>
                      <a:endParaRPr lang="es-ES" sz="1800" dirty="0">
                        <a:solidFill>
                          <a:schemeClr val="tx1"/>
                        </a:solidFill>
                      </a:endParaRPr>
                    </a:p>
                  </a:txBody>
                  <a:tcPr/>
                </a:tc>
                <a:tc>
                  <a:txBody>
                    <a:bodyPr/>
                    <a:lstStyle/>
                    <a:p>
                      <a:r>
                        <a:rPr lang="es-EC" sz="1800" dirty="0" smtClean="0">
                          <a:solidFill>
                            <a:schemeClr val="tx1"/>
                          </a:solidFill>
                        </a:rPr>
                        <a:t>FACTOR</a:t>
                      </a:r>
                      <a:r>
                        <a:rPr lang="es-EC" sz="1800" baseline="0" dirty="0" smtClean="0">
                          <a:solidFill>
                            <a:schemeClr val="tx1"/>
                          </a:solidFill>
                        </a:rPr>
                        <a:t> POLÍTICO Y LEGAL</a:t>
                      </a:r>
                      <a:endParaRPr lang="es-ES" sz="1800" dirty="0">
                        <a:solidFill>
                          <a:schemeClr val="tx1"/>
                        </a:solidFill>
                      </a:endParaRPr>
                    </a:p>
                  </a:txBody>
                  <a:tcPr/>
                </a:tc>
              </a:tr>
              <a:tr h="1737360">
                <a:tc>
                  <a:txBody>
                    <a:bodyPr/>
                    <a:lstStyle/>
                    <a:p>
                      <a:pPr>
                        <a:buFontTx/>
                        <a:buChar char="-"/>
                      </a:pPr>
                      <a:r>
                        <a:rPr lang="es-EC" sz="1800" baseline="0" dirty="0" smtClean="0">
                          <a:solidFill>
                            <a:schemeClr val="tx1"/>
                          </a:solidFill>
                        </a:rPr>
                        <a:t>La Tasa de Interés Activa se encuentra con tendencia creciente llegando al 9.11% hasta Octubre del Presente año.</a:t>
                      </a:r>
                    </a:p>
                    <a:p>
                      <a:pPr>
                        <a:buFontTx/>
                        <a:buChar char="-"/>
                      </a:pPr>
                      <a:r>
                        <a:rPr lang="es-EC" sz="1800" baseline="0" dirty="0" smtClean="0">
                          <a:solidFill>
                            <a:schemeClr val="tx1"/>
                          </a:solidFill>
                        </a:rPr>
                        <a:t>La Balanza Comercial se encuentra en negativo .</a:t>
                      </a:r>
                    </a:p>
                  </a:txBody>
                  <a:tcPr/>
                </a:tc>
                <a:tc>
                  <a:txBody>
                    <a:bodyPr/>
                    <a:lstStyle/>
                    <a:p>
                      <a:pPr>
                        <a:buFontTx/>
                        <a:buChar char="-"/>
                      </a:pPr>
                      <a:r>
                        <a:rPr lang="es-EC" sz="1800" dirty="0" smtClean="0">
                          <a:solidFill>
                            <a:schemeClr val="tx1"/>
                          </a:solidFill>
                        </a:rPr>
                        <a:t>Las</a:t>
                      </a:r>
                      <a:r>
                        <a:rPr lang="es-EC" sz="1800" baseline="0" dirty="0" smtClean="0">
                          <a:solidFill>
                            <a:schemeClr val="tx1"/>
                          </a:solidFill>
                        </a:rPr>
                        <a:t> políticas adoptadas en la actualidad por El Presidente del Ecuador dificultan las relaciones internacionales.</a:t>
                      </a:r>
                    </a:p>
                    <a:p>
                      <a:pPr>
                        <a:buFontTx/>
                        <a:buChar char="-"/>
                      </a:pPr>
                      <a:r>
                        <a:rPr lang="es-EC" sz="1800" baseline="0" dirty="0" smtClean="0">
                          <a:solidFill>
                            <a:schemeClr val="tx1"/>
                          </a:solidFill>
                        </a:rPr>
                        <a:t> No solo afectan políticas locales sino de las diferentes partes del mundo.</a:t>
                      </a:r>
                      <a:endParaRPr lang="es-ES" sz="1800" dirty="0">
                        <a:solidFill>
                          <a:schemeClr val="tx1"/>
                        </a:solidFill>
                      </a:endParaRPr>
                    </a:p>
                  </a:txBody>
                  <a:tcPr/>
                </a:tc>
              </a:tr>
              <a:tr h="506085">
                <a:tc>
                  <a:txBody>
                    <a:bodyPr/>
                    <a:lstStyle/>
                    <a:p>
                      <a:r>
                        <a:rPr lang="es-EC" sz="1800" b="1" dirty="0" smtClean="0">
                          <a:solidFill>
                            <a:schemeClr val="tx1"/>
                          </a:solidFill>
                        </a:rPr>
                        <a:t>FACTOR TECNOLÓGICO</a:t>
                      </a:r>
                      <a:endParaRPr lang="es-ES" sz="1800" b="1" dirty="0">
                        <a:solidFill>
                          <a:schemeClr val="tx1"/>
                        </a:solidFill>
                      </a:endParaRPr>
                    </a:p>
                  </a:txBody>
                  <a:tcPr/>
                </a:tc>
                <a:tc>
                  <a:txBody>
                    <a:bodyPr/>
                    <a:lstStyle/>
                    <a:p>
                      <a:r>
                        <a:rPr lang="es-EC" sz="1800" b="1" dirty="0" smtClean="0">
                          <a:solidFill>
                            <a:schemeClr val="tx1"/>
                          </a:solidFill>
                        </a:rPr>
                        <a:t>FACTOR AMBIENTAL</a:t>
                      </a:r>
                      <a:endParaRPr lang="es-ES" sz="1800" b="1" dirty="0">
                        <a:solidFill>
                          <a:schemeClr val="tx1"/>
                        </a:solidFill>
                      </a:endParaRPr>
                    </a:p>
                  </a:txBody>
                  <a:tcPr/>
                </a:tc>
              </a:tr>
              <a:tr h="1590556">
                <a:tc>
                  <a:txBody>
                    <a:bodyPr/>
                    <a:lstStyle/>
                    <a:p>
                      <a:r>
                        <a:rPr lang="es-EC" sz="1800" dirty="0" smtClean="0">
                          <a:solidFill>
                            <a:schemeClr val="tx1"/>
                          </a:solidFill>
                        </a:rPr>
                        <a:t>- La</a:t>
                      </a:r>
                      <a:r>
                        <a:rPr lang="es-EC" sz="1800" baseline="0" dirty="0" smtClean="0">
                          <a:solidFill>
                            <a:schemeClr val="tx1"/>
                          </a:solidFill>
                        </a:rPr>
                        <a:t> Tecnología es un elemento que va cambiando a través del tiempo por lo que la empresa tiene que encontrarse a la vanguardia.</a:t>
                      </a:r>
                      <a:endParaRPr lang="es-ES" sz="1800" dirty="0">
                        <a:solidFill>
                          <a:schemeClr val="tx1"/>
                        </a:solidFill>
                      </a:endParaRPr>
                    </a:p>
                  </a:txBody>
                  <a:tcPr/>
                </a:tc>
                <a:tc>
                  <a:txBody>
                    <a:bodyPr/>
                    <a:lstStyle/>
                    <a:p>
                      <a:r>
                        <a:rPr lang="es-EC" sz="1800" dirty="0" smtClean="0">
                          <a:solidFill>
                            <a:schemeClr val="tx1"/>
                          </a:solidFill>
                        </a:rPr>
                        <a:t>-  La utilización de</a:t>
                      </a:r>
                      <a:r>
                        <a:rPr lang="es-EC" sz="1800" baseline="0" dirty="0" smtClean="0">
                          <a:solidFill>
                            <a:schemeClr val="tx1"/>
                          </a:solidFill>
                        </a:rPr>
                        <a:t> fungicidas y pesticidas en la producción pueden afecten a las poblaciones aledañas. Y a propios empleados de la empresa.</a:t>
                      </a:r>
                      <a:endParaRPr lang="es-ES" sz="1800" dirty="0">
                        <a:solidFill>
                          <a:schemeClr val="tx1"/>
                        </a:solidFill>
                      </a:endParaRPr>
                    </a:p>
                  </a:txBody>
                  <a:tcPr/>
                </a:tc>
              </a:tr>
            </a:tbl>
          </a:graphicData>
        </a:graphic>
      </p:graphicFrame>
      <p:sp>
        <p:nvSpPr>
          <p:cNvPr id="8" name="7 Rectángulo"/>
          <p:cNvSpPr/>
          <p:nvPr/>
        </p:nvSpPr>
        <p:spPr>
          <a:xfrm>
            <a:off x="1000101" y="1285860"/>
            <a:ext cx="500066" cy="464347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t>
            </a:r>
          </a:p>
          <a:p>
            <a:pPr algn="ctr"/>
            <a:r>
              <a:rPr lang="es-EC" dirty="0" smtClean="0">
                <a:solidFill>
                  <a:schemeClr val="tx1"/>
                </a:solidFill>
              </a:rPr>
              <a:t>A</a:t>
            </a:r>
          </a:p>
          <a:p>
            <a:pPr algn="ctr"/>
            <a:r>
              <a:rPr lang="es-EC" dirty="0" smtClean="0">
                <a:solidFill>
                  <a:schemeClr val="tx1"/>
                </a:solidFill>
              </a:rPr>
              <a:t>C</a:t>
            </a:r>
          </a:p>
          <a:p>
            <a:pPr algn="ctr"/>
            <a:r>
              <a:rPr lang="es-EC" dirty="0" smtClean="0">
                <a:solidFill>
                  <a:schemeClr val="tx1"/>
                </a:solidFill>
              </a:rPr>
              <a:t>R</a:t>
            </a:r>
          </a:p>
          <a:p>
            <a:pPr algn="ctr"/>
            <a:r>
              <a:rPr lang="es-EC" dirty="0" smtClean="0">
                <a:solidFill>
                  <a:schemeClr val="tx1"/>
                </a:solidFill>
              </a:rPr>
              <a:t>O</a:t>
            </a:r>
          </a:p>
          <a:p>
            <a:pPr algn="ctr"/>
            <a:r>
              <a:rPr lang="es-EC" dirty="0" smtClean="0">
                <a:solidFill>
                  <a:schemeClr val="tx1"/>
                </a:solidFill>
              </a:rPr>
              <a:t>-</a:t>
            </a:r>
          </a:p>
          <a:p>
            <a:pPr algn="ctr"/>
            <a:r>
              <a:rPr lang="es-EC" dirty="0" smtClean="0">
                <a:solidFill>
                  <a:schemeClr val="tx1"/>
                </a:solidFill>
              </a:rPr>
              <a:t>E</a:t>
            </a:r>
          </a:p>
          <a:p>
            <a:pPr algn="ctr"/>
            <a:r>
              <a:rPr lang="es-EC" dirty="0" smtClean="0">
                <a:solidFill>
                  <a:schemeClr val="tx1"/>
                </a:solidFill>
              </a:rPr>
              <a:t>N</a:t>
            </a:r>
          </a:p>
          <a:p>
            <a:pPr algn="ctr"/>
            <a:r>
              <a:rPr lang="es-EC" dirty="0" smtClean="0">
                <a:solidFill>
                  <a:schemeClr val="tx1"/>
                </a:solidFill>
              </a:rPr>
              <a:t>T</a:t>
            </a:r>
          </a:p>
          <a:p>
            <a:pPr algn="ctr"/>
            <a:r>
              <a:rPr lang="es-EC" dirty="0" smtClean="0">
                <a:solidFill>
                  <a:schemeClr val="tx1"/>
                </a:solidFill>
              </a:rPr>
              <a:t>O</a:t>
            </a:r>
          </a:p>
          <a:p>
            <a:pPr algn="ctr"/>
            <a:r>
              <a:rPr lang="es-EC" dirty="0" smtClean="0">
                <a:solidFill>
                  <a:schemeClr val="tx1"/>
                </a:solidFill>
              </a:rPr>
              <a:t>R</a:t>
            </a:r>
          </a:p>
          <a:p>
            <a:pPr algn="ctr"/>
            <a:r>
              <a:rPr lang="es-EC" dirty="0" smtClean="0">
                <a:solidFill>
                  <a:schemeClr val="tx1"/>
                </a:solidFill>
              </a:rPr>
              <a:t>N</a:t>
            </a:r>
          </a:p>
          <a:p>
            <a:pPr algn="ctr"/>
            <a:r>
              <a:rPr lang="es-EC" dirty="0" smtClean="0">
                <a:solidFill>
                  <a:schemeClr val="tx1"/>
                </a:solidFill>
              </a:rPr>
              <a:t>O</a:t>
            </a:r>
          </a:p>
          <a:p>
            <a:pPr algn="ctr"/>
            <a:endParaRPr lang="es-E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normAutofit/>
          </a:bodyPr>
          <a:lstStyle/>
          <a:p>
            <a:r>
              <a:rPr lang="es-EC" sz="2800" dirty="0" smtClean="0"/>
              <a:t>ANÁLISIS SITUACIONAL- AMBIENTE EXTERNO</a:t>
            </a:r>
            <a:endParaRPr lang="es-ES" sz="2800" dirty="0"/>
          </a:p>
        </p:txBody>
      </p:sp>
      <p:graphicFrame>
        <p:nvGraphicFramePr>
          <p:cNvPr id="7" name="6 Marcador de contenido"/>
          <p:cNvGraphicFramePr>
            <a:graphicFrameLocks noGrp="1"/>
          </p:cNvGraphicFramePr>
          <p:nvPr>
            <p:ph idx="1"/>
          </p:nvPr>
        </p:nvGraphicFramePr>
        <p:xfrm>
          <a:off x="1428728" y="1214422"/>
          <a:ext cx="7358114" cy="5143536"/>
        </p:xfrm>
        <a:graphic>
          <a:graphicData uri="http://schemas.openxmlformats.org/drawingml/2006/table">
            <a:tbl>
              <a:tblPr firstRow="1" bandRow="1">
                <a:tableStyleId>{00A15C55-8517-42AA-B614-E9B94910E393}</a:tableStyleId>
              </a:tblPr>
              <a:tblGrid>
                <a:gridCol w="3679057"/>
                <a:gridCol w="3679057"/>
              </a:tblGrid>
              <a:tr h="391895">
                <a:tc>
                  <a:txBody>
                    <a:bodyPr/>
                    <a:lstStyle/>
                    <a:p>
                      <a:pPr algn="ctr"/>
                      <a:r>
                        <a:rPr lang="es-EC" sz="1800" b="1" dirty="0" smtClean="0">
                          <a:solidFill>
                            <a:schemeClr val="tx1"/>
                          </a:solidFill>
                        </a:rPr>
                        <a:t>PROVEEDORES</a:t>
                      </a:r>
                      <a:endParaRPr lang="es-ES" sz="1800" b="1" dirty="0">
                        <a:solidFill>
                          <a:schemeClr val="tx1"/>
                        </a:solidFill>
                      </a:endParaRPr>
                    </a:p>
                  </a:txBody>
                  <a:tcPr/>
                </a:tc>
                <a:tc>
                  <a:txBody>
                    <a:bodyPr/>
                    <a:lstStyle/>
                    <a:p>
                      <a:r>
                        <a:rPr lang="es-EC" sz="1800" b="1" dirty="0" smtClean="0">
                          <a:solidFill>
                            <a:schemeClr val="tx1"/>
                          </a:solidFill>
                        </a:rPr>
                        <a:t>COMPETENCIA</a:t>
                      </a:r>
                      <a:endParaRPr lang="es-ES" sz="1800" b="1" dirty="0">
                        <a:solidFill>
                          <a:schemeClr val="tx1"/>
                        </a:solidFill>
                      </a:endParaRPr>
                    </a:p>
                  </a:txBody>
                  <a:tcPr/>
                </a:tc>
              </a:tr>
              <a:tr h="2155424">
                <a:tc>
                  <a:txBody>
                    <a:bodyPr/>
                    <a:lstStyle/>
                    <a:p>
                      <a:pPr>
                        <a:buFontTx/>
                        <a:buChar char="-"/>
                      </a:pPr>
                      <a:r>
                        <a:rPr lang="es-EC" sz="1800" b="0" baseline="0" dirty="0" smtClean="0">
                          <a:solidFill>
                            <a:schemeClr val="tx1"/>
                          </a:solidFill>
                        </a:rPr>
                        <a:t>Famosa Corporación cuenta con variados proveedores, los cuales le proporcionan entre los principales materiales: pesticidas, fungicidas, cajas de cartón para envío, etiquetas, etc. </a:t>
                      </a:r>
                    </a:p>
                  </a:txBody>
                  <a:tcPr/>
                </a:tc>
                <a:tc>
                  <a:txBody>
                    <a:bodyPr/>
                    <a:lstStyle/>
                    <a:p>
                      <a:pPr>
                        <a:buFontTx/>
                        <a:buChar char="-"/>
                      </a:pPr>
                      <a:r>
                        <a:rPr lang="es-EC" sz="1800" b="0" dirty="0" smtClean="0">
                          <a:solidFill>
                            <a:schemeClr val="tx1"/>
                          </a:solidFill>
                        </a:rPr>
                        <a:t>  Los competidores potenciales</a:t>
                      </a:r>
                      <a:r>
                        <a:rPr lang="es-EC" sz="1800" b="0" baseline="0" dirty="0" smtClean="0">
                          <a:solidFill>
                            <a:schemeClr val="tx1"/>
                          </a:solidFill>
                        </a:rPr>
                        <a:t> son las fincas que están iniciando en el mercado.</a:t>
                      </a:r>
                    </a:p>
                    <a:p>
                      <a:pPr>
                        <a:buFontTx/>
                        <a:buChar char="-"/>
                      </a:pPr>
                      <a:r>
                        <a:rPr lang="es-EC" sz="1800" b="0" dirty="0" smtClean="0">
                          <a:solidFill>
                            <a:schemeClr val="tx1"/>
                          </a:solidFill>
                        </a:rPr>
                        <a:t> Los competidores de la empresa son las distintas fincas que poseen</a:t>
                      </a:r>
                      <a:r>
                        <a:rPr lang="es-EC" sz="1800" b="0" baseline="0" dirty="0" smtClean="0">
                          <a:solidFill>
                            <a:schemeClr val="tx1"/>
                          </a:solidFill>
                        </a:rPr>
                        <a:t> precios mucho mas bajos  y mayor tiempo de operación.</a:t>
                      </a:r>
                      <a:endParaRPr lang="es-ES" sz="1800" b="0" dirty="0">
                        <a:solidFill>
                          <a:schemeClr val="tx1"/>
                        </a:solidFill>
                      </a:endParaRPr>
                    </a:p>
                  </a:txBody>
                  <a:tcPr/>
                </a:tc>
              </a:tr>
              <a:tr h="440793">
                <a:tc>
                  <a:txBody>
                    <a:bodyPr/>
                    <a:lstStyle/>
                    <a:p>
                      <a:pPr algn="ctr"/>
                      <a:r>
                        <a:rPr lang="es-EC" sz="1800" b="1" dirty="0" smtClean="0">
                          <a:solidFill>
                            <a:schemeClr val="tx1"/>
                          </a:solidFill>
                        </a:rPr>
                        <a:t>CLIENTES</a:t>
                      </a:r>
                      <a:endParaRPr lang="es-ES" sz="1800" b="1" dirty="0">
                        <a:solidFill>
                          <a:schemeClr val="tx1"/>
                        </a:solidFill>
                      </a:endParaRPr>
                    </a:p>
                  </a:txBody>
                  <a:tcPr/>
                </a:tc>
                <a:tc>
                  <a:txBody>
                    <a:bodyPr/>
                    <a:lstStyle/>
                    <a:p>
                      <a:r>
                        <a:rPr lang="es-EC" sz="1800" b="1" dirty="0" smtClean="0">
                          <a:solidFill>
                            <a:schemeClr val="tx1"/>
                          </a:solidFill>
                        </a:rPr>
                        <a:t>PRODUCTOS</a:t>
                      </a:r>
                      <a:r>
                        <a:rPr lang="es-EC" sz="1800" b="1" baseline="0" dirty="0" smtClean="0">
                          <a:solidFill>
                            <a:schemeClr val="tx1"/>
                          </a:solidFill>
                        </a:rPr>
                        <a:t> SUSTITUTOS</a:t>
                      </a:r>
                      <a:endParaRPr lang="es-ES" sz="1800" b="1" dirty="0">
                        <a:solidFill>
                          <a:schemeClr val="tx1"/>
                        </a:solidFill>
                      </a:endParaRPr>
                    </a:p>
                  </a:txBody>
                  <a:tcPr/>
                </a:tc>
              </a:tr>
              <a:tr h="2155424">
                <a:tc>
                  <a:txBody>
                    <a:bodyPr/>
                    <a:lstStyle/>
                    <a:p>
                      <a:r>
                        <a:rPr lang="es-EC" sz="1800" b="0" dirty="0" smtClean="0">
                          <a:solidFill>
                            <a:schemeClr val="tx1"/>
                          </a:solidFill>
                        </a:rPr>
                        <a:t>- La empresa cuenta con</a:t>
                      </a:r>
                      <a:r>
                        <a:rPr lang="es-EC" sz="1800" b="0" baseline="0" dirty="0" smtClean="0">
                          <a:solidFill>
                            <a:schemeClr val="tx1"/>
                          </a:solidFill>
                        </a:rPr>
                        <a:t> clientes en distintas partes del mundo como son: Alemania, Chile, Países Bajos, Estados Unidos, Bélgica, China, entre otros.</a:t>
                      </a:r>
                      <a:endParaRPr lang="es-ES" sz="1800" b="0" dirty="0">
                        <a:solidFill>
                          <a:schemeClr val="tx1"/>
                        </a:solidFill>
                      </a:endParaRPr>
                    </a:p>
                  </a:txBody>
                  <a:tcPr/>
                </a:tc>
                <a:tc>
                  <a:txBody>
                    <a:bodyPr/>
                    <a:lstStyle/>
                    <a:p>
                      <a:r>
                        <a:rPr lang="es-EC" sz="1800" b="0" dirty="0" smtClean="0">
                          <a:solidFill>
                            <a:schemeClr val="tx1"/>
                          </a:solidFill>
                        </a:rPr>
                        <a:t>- La empresa cuenta con</a:t>
                      </a:r>
                      <a:r>
                        <a:rPr lang="es-EC" sz="1800" b="0" baseline="0" dirty="0" smtClean="0">
                          <a:solidFill>
                            <a:schemeClr val="tx1"/>
                          </a:solidFill>
                        </a:rPr>
                        <a:t> el único producto sustituto que son las flores eternas, las cuales no son muy conocidas en el Ecuador,  cada vez son más las empresas que se dedican a la producción de este producto.  Su principal mercado es China.</a:t>
                      </a:r>
                      <a:endParaRPr lang="es-ES" sz="1800" b="0" dirty="0">
                        <a:solidFill>
                          <a:schemeClr val="tx1"/>
                        </a:solidFill>
                      </a:endParaRPr>
                    </a:p>
                  </a:txBody>
                  <a:tcPr/>
                </a:tc>
              </a:tr>
            </a:tbl>
          </a:graphicData>
        </a:graphic>
      </p:graphicFrame>
      <p:sp>
        <p:nvSpPr>
          <p:cNvPr id="8" name="7 Rectángulo"/>
          <p:cNvSpPr/>
          <p:nvPr/>
        </p:nvSpPr>
        <p:spPr>
          <a:xfrm>
            <a:off x="928663" y="1643050"/>
            <a:ext cx="500065" cy="471490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M</a:t>
            </a:r>
          </a:p>
          <a:p>
            <a:pPr algn="ctr"/>
            <a:r>
              <a:rPr lang="es-EC" dirty="0" smtClean="0">
                <a:solidFill>
                  <a:schemeClr val="tx1"/>
                </a:solidFill>
              </a:rPr>
              <a:t>I</a:t>
            </a:r>
          </a:p>
          <a:p>
            <a:pPr algn="ctr"/>
            <a:r>
              <a:rPr lang="es-EC" dirty="0" smtClean="0">
                <a:solidFill>
                  <a:schemeClr val="tx1"/>
                </a:solidFill>
              </a:rPr>
              <a:t>C</a:t>
            </a:r>
          </a:p>
          <a:p>
            <a:pPr algn="ctr"/>
            <a:r>
              <a:rPr lang="es-EC" dirty="0" smtClean="0">
                <a:solidFill>
                  <a:schemeClr val="tx1"/>
                </a:solidFill>
              </a:rPr>
              <a:t>R</a:t>
            </a:r>
          </a:p>
          <a:p>
            <a:pPr algn="ctr"/>
            <a:r>
              <a:rPr lang="es-EC" dirty="0" smtClean="0">
                <a:solidFill>
                  <a:schemeClr val="tx1"/>
                </a:solidFill>
              </a:rPr>
              <a:t>O</a:t>
            </a:r>
          </a:p>
          <a:p>
            <a:pPr algn="ctr"/>
            <a:r>
              <a:rPr lang="es-EC" dirty="0" smtClean="0">
                <a:solidFill>
                  <a:schemeClr val="tx1"/>
                </a:solidFill>
              </a:rPr>
              <a:t>-</a:t>
            </a:r>
          </a:p>
          <a:p>
            <a:pPr algn="ctr"/>
            <a:r>
              <a:rPr lang="es-EC" dirty="0" smtClean="0">
                <a:solidFill>
                  <a:schemeClr val="tx1"/>
                </a:solidFill>
              </a:rPr>
              <a:t>E</a:t>
            </a:r>
          </a:p>
          <a:p>
            <a:pPr algn="ctr"/>
            <a:r>
              <a:rPr lang="es-EC" dirty="0" smtClean="0">
                <a:solidFill>
                  <a:schemeClr val="tx1"/>
                </a:solidFill>
              </a:rPr>
              <a:t>N</a:t>
            </a:r>
          </a:p>
          <a:p>
            <a:pPr algn="ctr"/>
            <a:r>
              <a:rPr lang="es-EC" dirty="0" smtClean="0">
                <a:solidFill>
                  <a:schemeClr val="tx1"/>
                </a:solidFill>
              </a:rPr>
              <a:t>T</a:t>
            </a:r>
          </a:p>
          <a:p>
            <a:pPr algn="ctr"/>
            <a:r>
              <a:rPr lang="es-EC" dirty="0" smtClean="0">
                <a:solidFill>
                  <a:schemeClr val="tx1"/>
                </a:solidFill>
              </a:rPr>
              <a:t>O</a:t>
            </a:r>
          </a:p>
          <a:p>
            <a:pPr algn="ctr"/>
            <a:r>
              <a:rPr lang="es-EC" dirty="0" smtClean="0">
                <a:solidFill>
                  <a:schemeClr val="tx1"/>
                </a:solidFill>
              </a:rPr>
              <a:t>R</a:t>
            </a:r>
          </a:p>
          <a:p>
            <a:pPr algn="ctr"/>
            <a:r>
              <a:rPr lang="es-EC" dirty="0" smtClean="0">
                <a:solidFill>
                  <a:schemeClr val="tx1"/>
                </a:solidFill>
              </a:rPr>
              <a:t>N</a:t>
            </a:r>
          </a:p>
          <a:p>
            <a:pPr algn="ctr"/>
            <a:r>
              <a:rPr lang="es-EC" dirty="0" smtClean="0">
                <a:solidFill>
                  <a:schemeClr val="tx1"/>
                </a:solidFill>
              </a:rPr>
              <a:t>O</a:t>
            </a:r>
          </a:p>
          <a:p>
            <a:pPr algn="ctr"/>
            <a:endParaRPr lang="es-E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46076"/>
            <a:ext cx="8229600" cy="796908"/>
          </a:xfrm>
        </p:spPr>
        <p:txBody>
          <a:bodyPr>
            <a:normAutofit/>
          </a:bodyPr>
          <a:lstStyle/>
          <a:p>
            <a:r>
              <a:rPr lang="en-US" sz="2800" dirty="0" smtClean="0"/>
              <a:t>ANÁLISIS SITUACIONAL-AMBIENTE INTERNO</a:t>
            </a:r>
            <a:endParaRPr lang="es-ES" sz="2800" dirty="0"/>
          </a:p>
        </p:txBody>
      </p:sp>
      <p:graphicFrame>
        <p:nvGraphicFramePr>
          <p:cNvPr id="4" name="6 Marcador de contenido"/>
          <p:cNvGraphicFramePr>
            <a:graphicFrameLocks/>
          </p:cNvGraphicFramePr>
          <p:nvPr/>
        </p:nvGraphicFramePr>
        <p:xfrm>
          <a:off x="1142976" y="1643051"/>
          <a:ext cx="7586658" cy="4524406"/>
        </p:xfrm>
        <a:graphic>
          <a:graphicData uri="http://schemas.openxmlformats.org/drawingml/2006/table">
            <a:tbl>
              <a:tblPr firstRow="1" bandRow="1">
                <a:tableStyleId>{F5AB1C69-6EDB-4FF4-983F-18BD219EF322}</a:tableStyleId>
              </a:tblPr>
              <a:tblGrid>
                <a:gridCol w="3793329"/>
                <a:gridCol w="3793329"/>
              </a:tblGrid>
              <a:tr h="334782">
                <a:tc>
                  <a:txBody>
                    <a:bodyPr/>
                    <a:lstStyle/>
                    <a:p>
                      <a:pPr algn="ctr"/>
                      <a:r>
                        <a:rPr lang="es-EC" sz="1800" dirty="0" smtClean="0">
                          <a:solidFill>
                            <a:schemeClr val="tx1"/>
                          </a:solidFill>
                        </a:rPr>
                        <a:t>ÁREA  ADMINISTRATIVA</a:t>
                      </a:r>
                      <a:endParaRPr lang="es-ES" sz="1800" dirty="0">
                        <a:solidFill>
                          <a:schemeClr val="tx1"/>
                        </a:solidFill>
                      </a:endParaRPr>
                    </a:p>
                  </a:txBody>
                  <a:tcPr/>
                </a:tc>
                <a:tc>
                  <a:txBody>
                    <a:bodyPr/>
                    <a:lstStyle/>
                    <a:p>
                      <a:r>
                        <a:rPr lang="es-EC" sz="1800" dirty="0" smtClean="0">
                          <a:solidFill>
                            <a:schemeClr val="tx1"/>
                          </a:solidFill>
                        </a:rPr>
                        <a:t>ÁREA FINANCIERA</a:t>
                      </a:r>
                      <a:endParaRPr lang="es-ES" sz="1800" dirty="0">
                        <a:solidFill>
                          <a:schemeClr val="tx1"/>
                        </a:solidFill>
                      </a:endParaRPr>
                    </a:p>
                  </a:txBody>
                  <a:tcPr/>
                </a:tc>
              </a:tr>
              <a:tr h="1590216">
                <a:tc>
                  <a:txBody>
                    <a:bodyPr/>
                    <a:lstStyle/>
                    <a:p>
                      <a:pPr algn="just">
                        <a:buFontTx/>
                        <a:buChar char="-"/>
                      </a:pPr>
                      <a:r>
                        <a:rPr lang="es-EC" sz="1800" baseline="0" dirty="0" smtClean="0"/>
                        <a:t>Famosa Corporación cuenta Misión y Visión Corporativa, al igual que con Objetivos Empresariales, Estrategias Empresariales y una Estructura Organizacional que se encuentra plasmada en un Organigrama.</a:t>
                      </a:r>
                    </a:p>
                  </a:txBody>
                  <a:tcPr/>
                </a:tc>
                <a:tc>
                  <a:txBody>
                    <a:bodyPr/>
                    <a:lstStyle/>
                    <a:p>
                      <a:pPr>
                        <a:buFontTx/>
                        <a:buChar char="-"/>
                      </a:pPr>
                      <a:r>
                        <a:rPr lang="es-EC" sz="1800" kern="1200" baseline="0" dirty="0" smtClean="0"/>
                        <a:t> La empresa realiza estados financieros pero no realiza un análisis financiero.</a:t>
                      </a:r>
                      <a:endParaRPr lang="es-ES" sz="1800" kern="1200" dirty="0" smtClean="0"/>
                    </a:p>
                    <a:p>
                      <a:pPr>
                        <a:buFontTx/>
                        <a:buChar char="-"/>
                      </a:pPr>
                      <a:r>
                        <a:rPr lang="es-ES" sz="1800" kern="1200" dirty="0" smtClean="0"/>
                        <a:t>No cuenta con una planificación financiera, el cual pueda ayudar a conocer los pronósticos , metas y  estrategias financieras.</a:t>
                      </a:r>
                      <a:endParaRPr lang="es-ES" sz="1800" kern="1200" dirty="0" smtClean="0">
                        <a:solidFill>
                          <a:schemeClr val="dk1"/>
                        </a:solidFill>
                        <a:latin typeface="+mn-lt"/>
                        <a:ea typeface="+mn-ea"/>
                        <a:cs typeface="+mn-cs"/>
                      </a:endParaRPr>
                    </a:p>
                  </a:txBody>
                  <a:tcPr/>
                </a:tc>
              </a:tr>
              <a:tr h="429393">
                <a:tc>
                  <a:txBody>
                    <a:bodyPr/>
                    <a:lstStyle/>
                    <a:p>
                      <a:pPr algn="ctr"/>
                      <a:r>
                        <a:rPr lang="es-EC" sz="1800" b="1" dirty="0" smtClean="0"/>
                        <a:t>ÁREA COMERCIAL</a:t>
                      </a:r>
                      <a:endParaRPr lang="es-ES" sz="1800" b="1" dirty="0"/>
                    </a:p>
                  </a:txBody>
                  <a:tcPr/>
                </a:tc>
                <a:tc>
                  <a:txBody>
                    <a:bodyPr/>
                    <a:lstStyle/>
                    <a:p>
                      <a:r>
                        <a:rPr lang="es-EC" sz="1800" b="1" dirty="0" smtClean="0"/>
                        <a:t>ÁREA</a:t>
                      </a:r>
                      <a:r>
                        <a:rPr lang="es-EC" sz="1800" b="1" baseline="0" dirty="0" smtClean="0"/>
                        <a:t> DE PRODUCCIÓN</a:t>
                      </a:r>
                      <a:endParaRPr lang="es-ES" sz="1800" b="1" dirty="0"/>
                    </a:p>
                  </a:txBody>
                  <a:tcPr/>
                </a:tc>
              </a:tr>
              <a:tr h="1717573">
                <a:tc>
                  <a:txBody>
                    <a:bodyPr/>
                    <a:lstStyle/>
                    <a:p>
                      <a:r>
                        <a:rPr lang="es-EC" sz="1800" dirty="0" smtClean="0"/>
                        <a:t>- Cuenta con amplia variedad</a:t>
                      </a:r>
                      <a:r>
                        <a:rPr lang="es-EC" sz="1800" baseline="0" dirty="0" smtClean="0"/>
                        <a:t> de producto, un control en los precios y con clientes fijos con diferentes destinos.</a:t>
                      </a:r>
                      <a:endParaRPr lang="es-ES" sz="1800" dirty="0"/>
                    </a:p>
                  </a:txBody>
                  <a:tcPr/>
                </a:tc>
                <a:tc>
                  <a:txBody>
                    <a:bodyPr/>
                    <a:lstStyle/>
                    <a:p>
                      <a:pPr>
                        <a:buFontTx/>
                        <a:buChar char="-"/>
                      </a:pPr>
                      <a:r>
                        <a:rPr lang="es-EC" sz="1800" dirty="0" smtClean="0"/>
                        <a:t>Cuenta</a:t>
                      </a:r>
                      <a:r>
                        <a:rPr lang="es-EC" sz="1800" baseline="0" dirty="0" smtClean="0"/>
                        <a:t> con los implementos necesarios para preservar la flor y mejoramiento continuo de la calidad.</a:t>
                      </a:r>
                    </a:p>
                    <a:p>
                      <a:pPr>
                        <a:buFontTx/>
                        <a:buChar char="-"/>
                      </a:pPr>
                      <a:r>
                        <a:rPr lang="es-EC" sz="1800" baseline="0" dirty="0" smtClean="0"/>
                        <a:t> Proyecciones semanales de los tallos que se ofertarán.</a:t>
                      </a:r>
                      <a:endParaRPr lang="es-ES" sz="18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71604" y="928670"/>
          <a:ext cx="5286412" cy="3000396"/>
        </p:xfrm>
        <a:graphic>
          <a:graphicData uri="http://schemas.openxmlformats.org/drawingml/2006/table">
            <a:tbl>
              <a:tblPr>
                <a:tableStyleId>{7E9639D4-E3E2-4D34-9284-5A2195B3D0D7}</a:tableStyleId>
              </a:tblPr>
              <a:tblGrid>
                <a:gridCol w="3609344"/>
                <a:gridCol w="814229"/>
                <a:gridCol w="862839"/>
              </a:tblGrid>
              <a:tr h="142876">
                <a:tc>
                  <a:txBody>
                    <a:bodyPr/>
                    <a:lstStyle/>
                    <a:p>
                      <a:pPr algn="l">
                        <a:lnSpc>
                          <a:spcPct val="115000"/>
                        </a:lnSpc>
                        <a:spcAft>
                          <a:spcPts val="0"/>
                        </a:spcAft>
                      </a:pPr>
                      <a:r>
                        <a:rPr lang="es-ES" sz="700" b="1" dirty="0"/>
                        <a:t>EJERCICIO ECONÓMICO</a:t>
                      </a:r>
                      <a:endParaRPr lang="es-ES" sz="700" b="1" dirty="0">
                        <a:latin typeface="Calibri"/>
                        <a:ea typeface="Calibri"/>
                        <a:cs typeface="Times New Roman"/>
                      </a:endParaRPr>
                    </a:p>
                  </a:txBody>
                  <a:tcPr marL="25536" marR="25536" marT="0" marB="0" anchor="b">
                    <a:solidFill>
                      <a:schemeClr val="bg2"/>
                    </a:solidFill>
                  </a:tcPr>
                </a:tc>
                <a:tc>
                  <a:txBody>
                    <a:bodyPr/>
                    <a:lstStyle/>
                    <a:p>
                      <a:pPr algn="l">
                        <a:lnSpc>
                          <a:spcPct val="115000"/>
                        </a:lnSpc>
                        <a:spcAft>
                          <a:spcPts val="0"/>
                        </a:spcAft>
                      </a:pPr>
                      <a:r>
                        <a:rPr lang="es-ES" sz="700" b="1" dirty="0"/>
                        <a:t>                2.013 </a:t>
                      </a:r>
                      <a:endParaRPr lang="es-ES" sz="700" b="1" dirty="0">
                        <a:latin typeface="Calibri"/>
                        <a:ea typeface="Calibri"/>
                        <a:cs typeface="Times New Roman"/>
                      </a:endParaRPr>
                    </a:p>
                  </a:txBody>
                  <a:tcPr marL="25536" marR="25536" marT="0" marB="0" anchor="b">
                    <a:solidFill>
                      <a:schemeClr val="bg2"/>
                    </a:solidFill>
                  </a:tcPr>
                </a:tc>
                <a:tc>
                  <a:txBody>
                    <a:bodyPr/>
                    <a:lstStyle/>
                    <a:p>
                      <a:pPr algn="l">
                        <a:lnSpc>
                          <a:spcPct val="115000"/>
                        </a:lnSpc>
                        <a:spcAft>
                          <a:spcPts val="0"/>
                        </a:spcAft>
                      </a:pPr>
                      <a:r>
                        <a:rPr lang="es-ES" sz="700" b="1"/>
                        <a:t>                  2.014 </a:t>
                      </a:r>
                      <a:endParaRPr lang="es-ES" sz="700" b="1">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ACTIVO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404.101,97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511.199,86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ACTIVO CORRIENTE</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106.449,69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456.906,93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EFECTIVO Y EQUIVALENTES AL EFECTIVO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17.716,01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(24.009,28)</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ACTIVOS FINANCIEROS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88.733,68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291.125,60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DOCUMENTOS Y CUENTAS POR COBRAR CLIENTES NO RELACIONADOS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12.601,31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OTRAS CUENTAS PORCOBRAR</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88.733,68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88.733,68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SERVICIOS Y OTROS PAGOS ANTICIPADOS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181.750,83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ACTIVOS POR IMPUESTOS CORRIENTES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8.039,78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ACTIVO NO CORRIENTE</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297.652,28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332.817,22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PROPIEDADES, PLANTA Y EQUIPO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295.652,28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314.313,22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TERRENOS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138.741,00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138.741,00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CONTRUCCIONES </a:t>
                      </a:r>
                      <a:r>
                        <a:rPr lang="es-ES" sz="700" b="1" dirty="0" smtClean="0"/>
                        <a:t>EN CURSO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156.116,52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MUEBLES Y ENSERES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450,00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450,00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MUEBLES POST COSECHA</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855,00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INVERNADEROS</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160.148,72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15000"/>
                        </a:lnSpc>
                        <a:spcAft>
                          <a:spcPts val="0"/>
                        </a:spcAft>
                      </a:pPr>
                      <a:r>
                        <a:rPr lang="es-ES" sz="700" b="1" dirty="0"/>
                        <a:t>MAQUINARIA Y EQUIPO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344,76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12.168,51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algn="l">
                        <a:lnSpc>
                          <a:spcPct val="100000"/>
                        </a:lnSpc>
                        <a:spcAft>
                          <a:spcPts val="0"/>
                        </a:spcAft>
                      </a:pPr>
                      <a:r>
                        <a:rPr lang="es-ES" sz="700" b="1" dirty="0"/>
                        <a:t>EQUIPO DE RIEGO</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1.055,24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marL="0" algn="l" defTabSz="914400" rtl="0" eaLnBrk="1" latinLnBrk="0" hangingPunct="1">
                        <a:lnSpc>
                          <a:spcPct val="100000"/>
                        </a:lnSpc>
                        <a:spcAft>
                          <a:spcPts val="0"/>
                        </a:spcAft>
                      </a:pPr>
                      <a:r>
                        <a:rPr lang="es-ES" sz="700" b="1" kern="1200" dirty="0"/>
                        <a:t>EQUIPO DE COMPUTACION</a:t>
                      </a:r>
                      <a:endParaRPr lang="es-ES" sz="700" b="1" kern="1200" dirty="0">
                        <a:solidFill>
                          <a:srgbClr val="000000"/>
                        </a:solidFill>
                        <a:latin typeface="Arial"/>
                        <a:ea typeface="Times New Roman"/>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894,75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marL="0" algn="l" defTabSz="914400" rtl="0" eaLnBrk="1" latinLnBrk="0" hangingPunct="1">
                        <a:lnSpc>
                          <a:spcPct val="100000"/>
                        </a:lnSpc>
                        <a:spcAft>
                          <a:spcPts val="0"/>
                        </a:spcAft>
                      </a:pPr>
                      <a:r>
                        <a:rPr lang="es-ES" sz="700" b="1" kern="1200" dirty="0"/>
                        <a:t>ACTIVOS </a:t>
                      </a:r>
                      <a:r>
                        <a:rPr lang="es-ES" sz="700" b="1" kern="1200" dirty="0" smtClean="0"/>
                        <a:t>BIOLÓGICOS</a:t>
                      </a:r>
                      <a:endParaRPr lang="es-ES" sz="700" b="1" kern="1200" dirty="0">
                        <a:solidFill>
                          <a:srgbClr val="000000"/>
                        </a:solidFill>
                        <a:latin typeface="Arial"/>
                        <a:ea typeface="Times New Roman"/>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2.000,00 </a:t>
                      </a:r>
                      <a:endParaRPr lang="es-ES" sz="700" b="1" dirty="0">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18.504,00 </a:t>
                      </a:r>
                      <a:endParaRPr lang="es-ES" sz="700" b="1" dirty="0">
                        <a:latin typeface="Calibri"/>
                        <a:ea typeface="Calibri"/>
                        <a:cs typeface="Times New Roman"/>
                      </a:endParaRPr>
                    </a:p>
                  </a:txBody>
                  <a:tcPr marL="25536" marR="25536" marT="0" marB="0" anchor="b">
                    <a:solidFill>
                      <a:schemeClr val="bg2"/>
                    </a:solidFill>
                  </a:tcPr>
                </a:tc>
              </a:tr>
              <a:tr h="142876">
                <a:tc>
                  <a:txBody>
                    <a:bodyPr/>
                    <a:lstStyle/>
                    <a:p>
                      <a:pPr marL="0" algn="l" defTabSz="914400" rtl="0" eaLnBrk="1" latinLnBrk="0" hangingPunct="1">
                        <a:lnSpc>
                          <a:spcPct val="100000"/>
                        </a:lnSpc>
                        <a:spcAft>
                          <a:spcPts val="0"/>
                        </a:spcAft>
                      </a:pPr>
                      <a:r>
                        <a:rPr lang="es-ES" sz="700" b="1" kern="1200" dirty="0"/>
                        <a:t>PLANTAS EN CRECIMIENTO</a:t>
                      </a:r>
                      <a:endParaRPr lang="es-ES" sz="700" b="1" kern="1200" dirty="0">
                        <a:solidFill>
                          <a:srgbClr val="000000"/>
                        </a:solidFill>
                        <a:latin typeface="Arial"/>
                        <a:ea typeface="Times New Roman"/>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a:t>      2.000,00 </a:t>
                      </a:r>
                      <a:endParaRPr lang="es-ES" sz="700" b="1">
                        <a:latin typeface="Calibri"/>
                        <a:ea typeface="Calibri"/>
                        <a:cs typeface="Times New Roman"/>
                      </a:endParaRPr>
                    </a:p>
                  </a:txBody>
                  <a:tcPr marL="25536" marR="25536" marT="0" marB="0" anchor="b">
                    <a:solidFill>
                      <a:schemeClr val="bg2"/>
                    </a:solidFill>
                  </a:tcPr>
                </a:tc>
                <a:tc>
                  <a:txBody>
                    <a:bodyPr/>
                    <a:lstStyle/>
                    <a:p>
                      <a:pPr algn="r">
                        <a:lnSpc>
                          <a:spcPct val="115000"/>
                        </a:lnSpc>
                        <a:spcAft>
                          <a:spcPts val="0"/>
                        </a:spcAft>
                      </a:pPr>
                      <a:r>
                        <a:rPr lang="es-ES" sz="700" b="1" dirty="0"/>
                        <a:t>     18.504,00 </a:t>
                      </a:r>
                      <a:endParaRPr lang="es-ES" sz="700" b="1" dirty="0">
                        <a:latin typeface="Calibri"/>
                        <a:ea typeface="Calibri"/>
                        <a:cs typeface="Times New Roman"/>
                      </a:endParaRPr>
                    </a:p>
                  </a:txBody>
                  <a:tcPr marL="25536" marR="25536" marT="0" marB="0" anchor="b">
                    <a:solidFill>
                      <a:schemeClr val="bg2"/>
                    </a:solidFill>
                  </a:tcPr>
                </a:tc>
              </a:tr>
            </a:tbl>
          </a:graphicData>
        </a:graphic>
      </p:graphicFrame>
      <p:graphicFrame>
        <p:nvGraphicFramePr>
          <p:cNvPr id="6" name="5 Tabla"/>
          <p:cNvGraphicFramePr>
            <a:graphicFrameLocks noGrp="1"/>
          </p:cNvGraphicFramePr>
          <p:nvPr/>
        </p:nvGraphicFramePr>
        <p:xfrm>
          <a:off x="1571604" y="3929066"/>
          <a:ext cx="5286412" cy="2860768"/>
        </p:xfrm>
        <a:graphic>
          <a:graphicData uri="http://schemas.openxmlformats.org/drawingml/2006/table">
            <a:tbl>
              <a:tblPr>
                <a:tableStyleId>{7E9639D4-E3E2-4D34-9284-5A2195B3D0D7}</a:tableStyleId>
              </a:tblPr>
              <a:tblGrid>
                <a:gridCol w="3643338"/>
                <a:gridCol w="785818"/>
                <a:gridCol w="857256"/>
              </a:tblGrid>
              <a:tr h="137975">
                <a:tc>
                  <a:txBody>
                    <a:bodyPr/>
                    <a:lstStyle/>
                    <a:p>
                      <a:pPr>
                        <a:lnSpc>
                          <a:spcPct val="115000"/>
                        </a:lnSpc>
                        <a:spcAft>
                          <a:spcPts val="0"/>
                        </a:spcAft>
                      </a:pPr>
                      <a:r>
                        <a:rPr lang="es-ES" sz="700" b="1" dirty="0"/>
                        <a:t>PASIVO</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403.084,86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752.457,89 </a:t>
                      </a:r>
                      <a:endParaRPr lang="es-ES" sz="700" b="1" dirty="0">
                        <a:latin typeface="Calibri"/>
                        <a:ea typeface="Calibri"/>
                        <a:cs typeface="Times New Roman"/>
                      </a:endParaRPr>
                    </a:p>
                  </a:txBody>
                  <a:tcPr marL="21700" marR="21700" marT="0" marB="0" anchor="b">
                    <a:solidFill>
                      <a:schemeClr val="bg2"/>
                    </a:solidFill>
                  </a:tcPr>
                </a:tc>
              </a:tr>
              <a:tr h="65694">
                <a:tc>
                  <a:txBody>
                    <a:bodyPr/>
                    <a:lstStyle/>
                    <a:p>
                      <a:pPr>
                        <a:lnSpc>
                          <a:spcPct val="115000"/>
                        </a:lnSpc>
                        <a:spcAft>
                          <a:spcPts val="0"/>
                        </a:spcAft>
                      </a:pPr>
                      <a:r>
                        <a:rPr lang="es-ES" sz="700" b="1" dirty="0"/>
                        <a:t>PASIVO CORRIENTE</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81.920,42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488.850,58 </a:t>
                      </a:r>
                      <a:endParaRPr lang="es-ES" sz="700" b="1" dirty="0">
                        <a:latin typeface="Calibri"/>
                        <a:ea typeface="Calibri"/>
                        <a:cs typeface="Times New Roman"/>
                      </a:endParaRPr>
                    </a:p>
                  </a:txBody>
                  <a:tcPr marL="21700" marR="21700" marT="0" marB="0" anchor="b">
                    <a:solidFill>
                      <a:schemeClr val="bg2"/>
                    </a:solidFill>
                  </a:tcPr>
                </a:tc>
              </a:tr>
              <a:tr h="55153">
                <a:tc>
                  <a:txBody>
                    <a:bodyPr/>
                    <a:lstStyle/>
                    <a:p>
                      <a:pPr>
                        <a:lnSpc>
                          <a:spcPct val="115000"/>
                        </a:lnSpc>
                        <a:spcAft>
                          <a:spcPts val="0"/>
                        </a:spcAft>
                      </a:pPr>
                      <a:r>
                        <a:rPr lang="es-ES" sz="700" b="1"/>
                        <a:t>CUENTAS Y DOCUMENTOS POR PAGAR</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61.014,30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86.869,55 </a:t>
                      </a:r>
                      <a:endParaRPr lang="es-ES" sz="700" b="1" dirty="0">
                        <a:latin typeface="Calibri"/>
                        <a:ea typeface="Calibri"/>
                        <a:cs typeface="Times New Roman"/>
                      </a:endParaRPr>
                    </a:p>
                  </a:txBody>
                  <a:tcPr marL="21700" marR="21700" marT="0" marB="0" anchor="b">
                    <a:solidFill>
                      <a:schemeClr val="bg2"/>
                    </a:solidFill>
                  </a:tcPr>
                </a:tc>
              </a:tr>
              <a:tr h="75496">
                <a:tc>
                  <a:txBody>
                    <a:bodyPr/>
                    <a:lstStyle/>
                    <a:p>
                      <a:pPr>
                        <a:lnSpc>
                          <a:spcPct val="115000"/>
                        </a:lnSpc>
                        <a:spcAft>
                          <a:spcPts val="0"/>
                        </a:spcAft>
                      </a:pPr>
                      <a:r>
                        <a:rPr lang="es-ES" sz="700" b="1" dirty="0"/>
                        <a:t>LOCALES</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61.014,30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43.601,33 </a:t>
                      </a:r>
                      <a:endParaRPr lang="es-ES" sz="700" b="1">
                        <a:latin typeface="Calibri"/>
                        <a:ea typeface="Calibri"/>
                        <a:cs typeface="Times New Roman"/>
                      </a:endParaRPr>
                    </a:p>
                  </a:txBody>
                  <a:tcPr marL="21700" marR="21700" marT="0" marB="0" anchor="b">
                    <a:solidFill>
                      <a:schemeClr val="bg2"/>
                    </a:solidFill>
                  </a:tcPr>
                </a:tc>
              </a:tr>
              <a:tr h="105509">
                <a:tc>
                  <a:txBody>
                    <a:bodyPr/>
                    <a:lstStyle/>
                    <a:p>
                      <a:pPr>
                        <a:lnSpc>
                          <a:spcPct val="115000"/>
                        </a:lnSpc>
                        <a:spcAft>
                          <a:spcPts val="0"/>
                        </a:spcAft>
                      </a:pPr>
                      <a:r>
                        <a:rPr lang="es-ES" sz="700" b="1"/>
                        <a:t>OTROS PROVEEDORES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43.268,22 </a:t>
                      </a:r>
                      <a:endParaRPr lang="es-ES" sz="700" b="1">
                        <a:latin typeface="Calibri"/>
                        <a:ea typeface="Calibri"/>
                        <a:cs typeface="Times New Roman"/>
                      </a:endParaRPr>
                    </a:p>
                  </a:txBody>
                  <a:tcPr marL="21700" marR="21700" marT="0" marB="0" anchor="b">
                    <a:solidFill>
                      <a:schemeClr val="bg2"/>
                    </a:solidFill>
                  </a:tcPr>
                </a:tc>
              </a:tr>
              <a:tr h="71438">
                <a:tc>
                  <a:txBody>
                    <a:bodyPr/>
                    <a:lstStyle/>
                    <a:p>
                      <a:pPr>
                        <a:lnSpc>
                          <a:spcPct val="115000"/>
                        </a:lnSpc>
                        <a:spcAft>
                          <a:spcPts val="0"/>
                        </a:spcAft>
                      </a:pPr>
                      <a:r>
                        <a:rPr lang="es-ES" sz="700" b="1"/>
                        <a:t>OTRAS OBLIGACIONES CORRIENTES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4.867,50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a:t>
                      </a:r>
                      <a:r>
                        <a:rPr lang="es-ES" sz="700" b="1" dirty="0" smtClean="0"/>
                        <a:t>33.029,12   </a:t>
                      </a:r>
                      <a:endParaRPr lang="es-ES" sz="700" b="1" dirty="0">
                        <a:latin typeface="Calibri"/>
                        <a:ea typeface="Calibri"/>
                        <a:cs typeface="Times New Roman"/>
                      </a:endParaRPr>
                    </a:p>
                  </a:txBody>
                  <a:tcPr marL="21700" marR="21700" marT="0" marB="0" anchor="b">
                    <a:solidFill>
                      <a:schemeClr val="bg2"/>
                    </a:solidFill>
                  </a:tcPr>
                </a:tc>
              </a:tr>
              <a:tr h="60897">
                <a:tc>
                  <a:txBody>
                    <a:bodyPr/>
                    <a:lstStyle/>
                    <a:p>
                      <a:pPr>
                        <a:lnSpc>
                          <a:spcPct val="115000"/>
                        </a:lnSpc>
                        <a:spcAft>
                          <a:spcPts val="0"/>
                        </a:spcAft>
                      </a:pPr>
                      <a:r>
                        <a:rPr lang="es-ES" sz="700" b="1"/>
                        <a:t>OBLIGACIONES CON LA ADMINISTRACION TRIBUTARIA</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2.165,75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2.738,89 </a:t>
                      </a:r>
                      <a:endParaRPr lang="es-ES" sz="700" b="1" dirty="0">
                        <a:latin typeface="Calibri"/>
                        <a:ea typeface="Calibri"/>
                        <a:cs typeface="Times New Roman"/>
                      </a:endParaRPr>
                    </a:p>
                  </a:txBody>
                  <a:tcPr marL="21700" marR="21700" marT="0" marB="0" anchor="b">
                    <a:solidFill>
                      <a:schemeClr val="bg2"/>
                    </a:solidFill>
                  </a:tcPr>
                </a:tc>
              </a:tr>
              <a:tr h="121794">
                <a:tc>
                  <a:txBody>
                    <a:bodyPr/>
                    <a:lstStyle/>
                    <a:p>
                      <a:pPr>
                        <a:lnSpc>
                          <a:spcPct val="115000"/>
                        </a:lnSpc>
                        <a:spcAft>
                          <a:spcPts val="0"/>
                        </a:spcAft>
                      </a:pPr>
                      <a:r>
                        <a:rPr lang="es-ES" sz="700" b="1" dirty="0"/>
                        <a:t>OBLIGACIONES CON EL IESS</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697,46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16.229,81 </a:t>
                      </a:r>
                      <a:endParaRPr lang="es-ES" sz="700" b="1" dirty="0">
                        <a:latin typeface="Calibri"/>
                        <a:ea typeface="Calibri"/>
                        <a:cs typeface="Times New Roman"/>
                      </a:endParaRPr>
                    </a:p>
                  </a:txBody>
                  <a:tcPr marL="21700" marR="21700" marT="0" marB="0" anchor="b">
                    <a:solidFill>
                      <a:schemeClr val="bg2"/>
                    </a:solidFill>
                  </a:tcPr>
                </a:tc>
              </a:tr>
              <a:tr h="71438">
                <a:tc>
                  <a:txBody>
                    <a:bodyPr/>
                    <a:lstStyle/>
                    <a:p>
                      <a:pPr>
                        <a:lnSpc>
                          <a:spcPct val="115000"/>
                        </a:lnSpc>
                        <a:spcAft>
                          <a:spcPts val="0"/>
                        </a:spcAft>
                      </a:pPr>
                      <a:r>
                        <a:rPr lang="es-ES" sz="700" b="1"/>
                        <a:t>POR BENEFICIOS DE LEY A EMPLEADOS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2.004,29 </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14.060,42 </a:t>
                      </a:r>
                      <a:endParaRPr lang="es-ES" sz="700" b="1" dirty="0">
                        <a:latin typeface="Calibri"/>
                        <a:ea typeface="Calibri"/>
                        <a:cs typeface="Times New Roman"/>
                      </a:endParaRPr>
                    </a:p>
                  </a:txBody>
                  <a:tcPr marL="21700" marR="21700" marT="0" marB="0" anchor="b">
                    <a:solidFill>
                      <a:schemeClr val="bg2"/>
                    </a:solidFill>
                  </a:tcPr>
                </a:tc>
              </a:tr>
              <a:tr h="60897">
                <a:tc>
                  <a:txBody>
                    <a:bodyPr/>
                    <a:lstStyle/>
                    <a:p>
                      <a:pPr>
                        <a:lnSpc>
                          <a:spcPct val="115000"/>
                        </a:lnSpc>
                        <a:spcAft>
                          <a:spcPts val="0"/>
                        </a:spcAft>
                      </a:pPr>
                      <a:r>
                        <a:rPr lang="es-ES" sz="700" b="1"/>
                        <a:t>CUENTAS POR PAGAR DIVERSAS - RELACIONADAS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16.038,62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368.951,91 </a:t>
                      </a:r>
                      <a:endParaRPr lang="es-ES" sz="700" b="1" dirty="0">
                        <a:latin typeface="Calibri"/>
                        <a:ea typeface="Calibri"/>
                        <a:cs typeface="Times New Roman"/>
                      </a:endParaRPr>
                    </a:p>
                  </a:txBody>
                  <a:tcPr marL="21700" marR="21700" marT="0" marB="0" anchor="b">
                    <a:solidFill>
                      <a:schemeClr val="bg2"/>
                    </a:solidFill>
                  </a:tcPr>
                </a:tc>
              </a:tr>
              <a:tr h="121794">
                <a:tc>
                  <a:txBody>
                    <a:bodyPr/>
                    <a:lstStyle/>
                    <a:p>
                      <a:pPr>
                        <a:lnSpc>
                          <a:spcPct val="115000"/>
                        </a:lnSpc>
                        <a:spcAft>
                          <a:spcPts val="0"/>
                        </a:spcAft>
                      </a:pPr>
                      <a:r>
                        <a:rPr lang="es-ES" sz="700" b="1"/>
                        <a:t>PASIVO NO CORRIENTE</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321.164,44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263.607,31 </a:t>
                      </a:r>
                      <a:endParaRPr lang="es-ES" sz="700" b="1" dirty="0">
                        <a:latin typeface="Calibri"/>
                        <a:ea typeface="Calibri"/>
                        <a:cs typeface="Times New Roman"/>
                      </a:endParaRPr>
                    </a:p>
                  </a:txBody>
                  <a:tcPr marL="21700" marR="21700" marT="0" marB="0" anchor="b">
                    <a:solidFill>
                      <a:schemeClr val="bg2"/>
                    </a:solidFill>
                  </a:tcPr>
                </a:tc>
              </a:tr>
              <a:tr h="71438">
                <a:tc>
                  <a:txBody>
                    <a:bodyPr/>
                    <a:lstStyle/>
                    <a:p>
                      <a:pPr>
                        <a:lnSpc>
                          <a:spcPct val="115000"/>
                        </a:lnSpc>
                        <a:spcAft>
                          <a:spcPts val="0"/>
                        </a:spcAft>
                      </a:pPr>
                      <a:r>
                        <a:rPr lang="es-ES" sz="700" b="1"/>
                        <a:t>CUENTAS POR PAGAR DIVERSAS / RELACIONADAS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321.164,44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263.607,31 </a:t>
                      </a:r>
                      <a:endParaRPr lang="es-ES" sz="700" b="1" dirty="0">
                        <a:latin typeface="Calibri"/>
                        <a:ea typeface="Calibri"/>
                        <a:cs typeface="Times New Roman"/>
                      </a:endParaRPr>
                    </a:p>
                  </a:txBody>
                  <a:tcPr marL="21700" marR="21700" marT="0" marB="0" anchor="b">
                    <a:solidFill>
                      <a:schemeClr val="bg2"/>
                    </a:solidFill>
                  </a:tcPr>
                </a:tc>
              </a:tr>
              <a:tr h="79167">
                <a:tc>
                  <a:txBody>
                    <a:bodyPr/>
                    <a:lstStyle/>
                    <a:p>
                      <a:pPr>
                        <a:lnSpc>
                          <a:spcPct val="115000"/>
                        </a:lnSpc>
                        <a:spcAft>
                          <a:spcPts val="0"/>
                        </a:spcAft>
                      </a:pPr>
                      <a:r>
                        <a:rPr lang="es-ES" sz="700" b="1"/>
                        <a:t>LOCALES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321.164,44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263.607,31 </a:t>
                      </a:r>
                      <a:endParaRPr lang="es-ES" sz="700" b="1" dirty="0">
                        <a:latin typeface="Calibri"/>
                        <a:ea typeface="Calibri"/>
                        <a:cs typeface="Times New Roman"/>
                      </a:endParaRPr>
                    </a:p>
                  </a:txBody>
                  <a:tcPr marL="21700" marR="21700" marT="0" marB="0" anchor="b">
                    <a:solidFill>
                      <a:schemeClr val="bg2"/>
                    </a:solidFill>
                  </a:tcPr>
                </a:tc>
              </a:tr>
              <a:tr h="79167">
                <a:tc>
                  <a:txBody>
                    <a:bodyPr/>
                    <a:lstStyle/>
                    <a:p>
                      <a:pPr>
                        <a:lnSpc>
                          <a:spcPct val="115000"/>
                        </a:lnSpc>
                        <a:spcAft>
                          <a:spcPts val="0"/>
                        </a:spcAft>
                      </a:pPr>
                      <a:r>
                        <a:rPr lang="es-ES" sz="700" b="1"/>
                        <a:t>PATRIMONIO NETO</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1.017,11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(241.258,03)</a:t>
                      </a:r>
                      <a:endParaRPr lang="es-ES" sz="700" b="1" dirty="0">
                        <a:latin typeface="Calibri"/>
                        <a:ea typeface="Calibri"/>
                        <a:cs typeface="Times New Roman"/>
                      </a:endParaRPr>
                    </a:p>
                  </a:txBody>
                  <a:tcPr marL="21700" marR="21700" marT="0" marB="0" anchor="b">
                    <a:solidFill>
                      <a:schemeClr val="bg2"/>
                    </a:solidFill>
                  </a:tcPr>
                </a:tc>
              </a:tr>
              <a:tr h="87221">
                <a:tc>
                  <a:txBody>
                    <a:bodyPr/>
                    <a:lstStyle/>
                    <a:p>
                      <a:pPr>
                        <a:lnSpc>
                          <a:spcPct val="115000"/>
                        </a:lnSpc>
                        <a:spcAft>
                          <a:spcPts val="0"/>
                        </a:spcAft>
                      </a:pPr>
                      <a:r>
                        <a:rPr lang="es-ES" sz="700" b="1"/>
                        <a:t>CAPITAL</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1.200,00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1.200,00 </a:t>
                      </a:r>
                      <a:endParaRPr lang="es-ES" sz="700" b="1" dirty="0">
                        <a:latin typeface="Calibri"/>
                        <a:ea typeface="Calibri"/>
                        <a:cs typeface="Times New Roman"/>
                      </a:endParaRPr>
                    </a:p>
                  </a:txBody>
                  <a:tcPr marL="21700" marR="21700" marT="0" marB="0" anchor="b">
                    <a:solidFill>
                      <a:schemeClr val="bg2"/>
                    </a:solidFill>
                  </a:tcPr>
                </a:tc>
              </a:tr>
              <a:tr h="71438">
                <a:tc>
                  <a:txBody>
                    <a:bodyPr/>
                    <a:lstStyle/>
                    <a:p>
                      <a:pPr>
                        <a:lnSpc>
                          <a:spcPct val="115000"/>
                        </a:lnSpc>
                        <a:spcAft>
                          <a:spcPts val="0"/>
                        </a:spcAft>
                      </a:pPr>
                      <a:r>
                        <a:rPr lang="es-ES" sz="700" b="1"/>
                        <a:t>CAPITAL SUSCRITO O ASIGNADO</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1.200,00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1.200,00 </a:t>
                      </a:r>
                      <a:endParaRPr lang="es-ES" sz="700" b="1" dirty="0">
                        <a:latin typeface="Calibri"/>
                        <a:ea typeface="Calibri"/>
                        <a:cs typeface="Times New Roman"/>
                      </a:endParaRPr>
                    </a:p>
                  </a:txBody>
                  <a:tcPr marL="21700" marR="21700" marT="0" marB="0" anchor="b">
                    <a:solidFill>
                      <a:schemeClr val="bg2"/>
                    </a:solidFill>
                  </a:tcPr>
                </a:tc>
              </a:tr>
              <a:tr h="101790">
                <a:tc>
                  <a:txBody>
                    <a:bodyPr/>
                    <a:lstStyle/>
                    <a:p>
                      <a:pPr>
                        <a:lnSpc>
                          <a:spcPct val="115000"/>
                        </a:lnSpc>
                        <a:spcAft>
                          <a:spcPts val="0"/>
                        </a:spcAft>
                      </a:pPr>
                      <a:r>
                        <a:rPr lang="es-ES" sz="700" b="1"/>
                        <a:t>RESERVAS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0,00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1700" marR="21700" marT="0" marB="0" anchor="b">
                    <a:solidFill>
                      <a:schemeClr val="bg2"/>
                    </a:solidFill>
                  </a:tcPr>
                </a:tc>
              </a:tr>
              <a:tr h="101790">
                <a:tc>
                  <a:txBody>
                    <a:bodyPr/>
                    <a:lstStyle/>
                    <a:p>
                      <a:pPr>
                        <a:lnSpc>
                          <a:spcPct val="115000"/>
                        </a:lnSpc>
                        <a:spcAft>
                          <a:spcPts val="0"/>
                        </a:spcAft>
                      </a:pPr>
                      <a:r>
                        <a:rPr lang="es-ES" sz="700" b="1"/>
                        <a:t>OTROS RESULTADOS INTEGRALES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0,00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   </a:t>
                      </a:r>
                      <a:endParaRPr lang="es-ES" sz="700" b="1" dirty="0">
                        <a:latin typeface="Calibri"/>
                        <a:ea typeface="Calibri"/>
                        <a:cs typeface="Times New Roman"/>
                      </a:endParaRPr>
                    </a:p>
                  </a:txBody>
                  <a:tcPr marL="21700" marR="21700" marT="0" marB="0" anchor="b">
                    <a:solidFill>
                      <a:schemeClr val="bg2"/>
                    </a:solidFill>
                  </a:tcPr>
                </a:tc>
              </a:tr>
              <a:tr h="79167">
                <a:tc>
                  <a:txBody>
                    <a:bodyPr/>
                    <a:lstStyle/>
                    <a:p>
                      <a:pPr>
                        <a:lnSpc>
                          <a:spcPct val="115000"/>
                        </a:lnSpc>
                        <a:spcAft>
                          <a:spcPts val="0"/>
                        </a:spcAft>
                      </a:pPr>
                      <a:r>
                        <a:rPr lang="es-ES" sz="700" b="1"/>
                        <a:t>RESULTADOS ACUMULADOS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0,00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182,89 </a:t>
                      </a:r>
                      <a:endParaRPr lang="es-ES" sz="700" b="1" dirty="0">
                        <a:latin typeface="Calibri"/>
                        <a:ea typeface="Calibri"/>
                        <a:cs typeface="Times New Roman"/>
                      </a:endParaRPr>
                    </a:p>
                  </a:txBody>
                  <a:tcPr marL="21700" marR="21700" marT="0" marB="0" anchor="b">
                    <a:solidFill>
                      <a:schemeClr val="bg2"/>
                    </a:solidFill>
                  </a:tcPr>
                </a:tc>
              </a:tr>
              <a:tr h="131178">
                <a:tc>
                  <a:txBody>
                    <a:bodyPr/>
                    <a:lstStyle/>
                    <a:p>
                      <a:pPr>
                        <a:lnSpc>
                          <a:spcPct val="115000"/>
                        </a:lnSpc>
                        <a:spcAft>
                          <a:spcPts val="0"/>
                        </a:spcAft>
                      </a:pPr>
                      <a:r>
                        <a:rPr lang="es-ES" sz="700" b="1"/>
                        <a:t>UTILIDADES RETENIDAS</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(242.640,92)</a:t>
                      </a:r>
                      <a:endParaRPr lang="es-ES" sz="700" b="1" dirty="0">
                        <a:latin typeface="Calibri"/>
                        <a:ea typeface="Calibri"/>
                        <a:cs typeface="Times New Roman"/>
                      </a:endParaRPr>
                    </a:p>
                  </a:txBody>
                  <a:tcPr marL="21700" marR="21700" marT="0" marB="0" anchor="b">
                    <a:solidFill>
                      <a:schemeClr val="bg2"/>
                    </a:solidFill>
                  </a:tcPr>
                </a:tc>
              </a:tr>
              <a:tr h="137975">
                <a:tc>
                  <a:txBody>
                    <a:bodyPr/>
                    <a:lstStyle/>
                    <a:p>
                      <a:pPr>
                        <a:lnSpc>
                          <a:spcPct val="115000"/>
                        </a:lnSpc>
                        <a:spcAft>
                          <a:spcPts val="0"/>
                        </a:spcAft>
                      </a:pPr>
                      <a:r>
                        <a:rPr lang="es-ES" sz="700" b="1"/>
                        <a:t>RESULTADOS DEL EJERCICIO</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       (182,89)</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 (241.258,03)</a:t>
                      </a:r>
                      <a:endParaRPr lang="es-ES" sz="700" b="1" dirty="0">
                        <a:latin typeface="Calibri"/>
                        <a:ea typeface="Calibri"/>
                        <a:cs typeface="Times New Roman"/>
                      </a:endParaRPr>
                    </a:p>
                  </a:txBody>
                  <a:tcPr marL="21700" marR="21700" marT="0" marB="0" anchor="b">
                    <a:solidFill>
                      <a:schemeClr val="bg2"/>
                    </a:solidFill>
                  </a:tcPr>
                </a:tc>
              </a:tr>
              <a:tr h="101790">
                <a:tc>
                  <a:txBody>
                    <a:bodyPr/>
                    <a:lstStyle/>
                    <a:p>
                      <a:pPr>
                        <a:lnSpc>
                          <a:spcPct val="115000"/>
                        </a:lnSpc>
                        <a:spcAft>
                          <a:spcPts val="0"/>
                        </a:spcAft>
                      </a:pPr>
                      <a:r>
                        <a:rPr lang="es-ES" sz="700" b="1"/>
                        <a:t>(-) PÉRDIDA NETA DEL PERIODO</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a:t>(182,89)       </a:t>
                      </a:r>
                      <a:endParaRPr lang="es-ES" sz="700" b="1">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(241.258,03) </a:t>
                      </a:r>
                      <a:endParaRPr lang="es-ES" sz="700" b="1" dirty="0">
                        <a:latin typeface="Calibri"/>
                        <a:ea typeface="Calibri"/>
                        <a:cs typeface="Times New Roman"/>
                      </a:endParaRPr>
                    </a:p>
                  </a:txBody>
                  <a:tcPr marL="21700" marR="21700" marT="0" marB="0" anchor="b">
                    <a:solidFill>
                      <a:schemeClr val="bg2"/>
                    </a:solidFill>
                  </a:tcPr>
                </a:tc>
              </a:tr>
              <a:tr h="108815">
                <a:tc>
                  <a:txBody>
                    <a:bodyPr/>
                    <a:lstStyle/>
                    <a:p>
                      <a:pPr>
                        <a:lnSpc>
                          <a:spcPct val="115000"/>
                        </a:lnSpc>
                        <a:spcAft>
                          <a:spcPts val="0"/>
                        </a:spcAft>
                      </a:pPr>
                      <a:r>
                        <a:rPr lang="es-ES" sz="700" b="1" dirty="0" smtClean="0"/>
                        <a:t>TOTAL </a:t>
                      </a:r>
                      <a:r>
                        <a:rPr lang="es-ES" sz="700" b="1" dirty="0"/>
                        <a:t>PASIVO + PATRIMONIO</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404.101,97</a:t>
                      </a:r>
                      <a:endParaRPr lang="es-ES" sz="700" b="1" dirty="0">
                        <a:latin typeface="Calibri"/>
                        <a:ea typeface="Calibri"/>
                        <a:cs typeface="Times New Roman"/>
                      </a:endParaRPr>
                    </a:p>
                  </a:txBody>
                  <a:tcPr marL="21700" marR="21700" marT="0" marB="0" anchor="b">
                    <a:solidFill>
                      <a:schemeClr val="bg2"/>
                    </a:solidFill>
                  </a:tcPr>
                </a:tc>
                <a:tc>
                  <a:txBody>
                    <a:bodyPr/>
                    <a:lstStyle/>
                    <a:p>
                      <a:pPr algn="r">
                        <a:lnSpc>
                          <a:spcPct val="115000"/>
                        </a:lnSpc>
                        <a:spcAft>
                          <a:spcPts val="0"/>
                        </a:spcAft>
                      </a:pPr>
                      <a:r>
                        <a:rPr lang="es-ES" sz="700" b="1" dirty="0"/>
                        <a:t>511.199.86</a:t>
                      </a:r>
                      <a:endParaRPr lang="es-ES" sz="700" b="1" dirty="0">
                        <a:latin typeface="Calibri"/>
                        <a:ea typeface="Calibri"/>
                        <a:cs typeface="Times New Roman"/>
                      </a:endParaRPr>
                    </a:p>
                  </a:txBody>
                  <a:tcPr marL="21700" marR="21700" marT="0" marB="0" anchor="b">
                    <a:solidFill>
                      <a:schemeClr val="bg2"/>
                    </a:solidFill>
                  </a:tcPr>
                </a:tc>
              </a:tr>
            </a:tbl>
          </a:graphicData>
        </a:graphic>
      </p:graphicFrame>
      <p:sp>
        <p:nvSpPr>
          <p:cNvPr id="8" name="7 CuadroTexto"/>
          <p:cNvSpPr txBox="1"/>
          <p:nvPr/>
        </p:nvSpPr>
        <p:spPr>
          <a:xfrm>
            <a:off x="1714480" y="285728"/>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SITUACIÓN FINANCIERA</a:t>
            </a:r>
          </a:p>
          <a:p>
            <a:pPr algn="ctr"/>
            <a:r>
              <a:rPr lang="es-EC" sz="1200" b="1" dirty="0" smtClean="0"/>
              <a:t>AÑOS 2013-2014</a:t>
            </a:r>
            <a:endParaRPr lang="es-ES" sz="1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14480" y="214290"/>
            <a:ext cx="5072098" cy="646331"/>
          </a:xfrm>
          <a:prstGeom prst="rect">
            <a:avLst/>
          </a:prstGeom>
          <a:noFill/>
        </p:spPr>
        <p:txBody>
          <a:bodyPr wrap="square" rtlCol="0">
            <a:spAutoFit/>
          </a:bodyPr>
          <a:lstStyle/>
          <a:p>
            <a:pPr algn="ctr"/>
            <a:r>
              <a:rPr lang="en-US" sz="1200" b="1" dirty="0" smtClean="0"/>
              <a:t>EMPRESA FAMOSA CORPORACI</a:t>
            </a:r>
            <a:r>
              <a:rPr lang="es-EC" sz="1200" b="1" dirty="0" smtClean="0"/>
              <a:t>ÓN</a:t>
            </a:r>
          </a:p>
          <a:p>
            <a:pPr algn="ctr"/>
            <a:r>
              <a:rPr lang="es-EC" sz="1200" b="1" dirty="0" smtClean="0"/>
              <a:t>ESTADO DE RESULTADOS</a:t>
            </a:r>
          </a:p>
          <a:p>
            <a:pPr algn="ctr"/>
            <a:r>
              <a:rPr lang="es-EC" sz="1200" b="1" dirty="0" smtClean="0"/>
              <a:t>AÑOS 2013-2014</a:t>
            </a:r>
            <a:endParaRPr lang="es-ES" sz="1200" b="1" dirty="0"/>
          </a:p>
        </p:txBody>
      </p:sp>
      <p:graphicFrame>
        <p:nvGraphicFramePr>
          <p:cNvPr id="5" name="4 Tabla"/>
          <p:cNvGraphicFramePr>
            <a:graphicFrameLocks noGrp="1"/>
          </p:cNvGraphicFramePr>
          <p:nvPr/>
        </p:nvGraphicFramePr>
        <p:xfrm>
          <a:off x="1500166" y="857232"/>
          <a:ext cx="5857916" cy="3586734"/>
        </p:xfrm>
        <a:graphic>
          <a:graphicData uri="http://schemas.openxmlformats.org/drawingml/2006/table">
            <a:tbl>
              <a:tblPr>
                <a:tableStyleId>{7E9639D4-E3E2-4D34-9284-5A2195B3D0D7}</a:tableStyleId>
              </a:tblPr>
              <a:tblGrid>
                <a:gridCol w="4000528"/>
                <a:gridCol w="714380"/>
                <a:gridCol w="1143008"/>
              </a:tblGrid>
              <a:tr h="190500">
                <a:tc>
                  <a:txBody>
                    <a:bodyPr/>
                    <a:lstStyle/>
                    <a:p>
                      <a:pPr>
                        <a:lnSpc>
                          <a:spcPct val="115000"/>
                        </a:lnSpc>
                        <a:spcAft>
                          <a:spcPts val="0"/>
                        </a:spcAft>
                      </a:pPr>
                      <a:r>
                        <a:rPr lang="es-ES" sz="900" dirty="0"/>
                        <a:t>EJERCICIO ECONÓMICO</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2013</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2014</a:t>
                      </a:r>
                      <a:endParaRPr lang="es-ES" sz="900" b="1">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INGRESOS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60.963,21 </a:t>
                      </a:r>
                      <a:endParaRPr lang="es-ES" sz="900" b="1">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INGRESOS DE ACTIVIDADES ORDINARIAS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60.963,21 </a:t>
                      </a:r>
                      <a:endParaRPr lang="es-ES" sz="900" b="1">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COSTO DE VENTAS Y PRODUCCIÓN</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300.692,16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 COMPRAS NETAS LOCALES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44.677,70 </a:t>
                      </a:r>
                      <a:endParaRPr lang="es-ES" sz="900" b="1">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COMPRAS BIENES LOCALES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25,75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COMPRAS QUIMICOS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44.651,95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 MANO DE OBRA DIRECTA</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181.766,09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SUELDOS Y BENEFICIOS SOCIALES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144.207,71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APORTE SEGURO SOCIAL</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18.399,98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BENEFICIOS E INDEMNIZACIÓN</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16.331,29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GASTO PLANES BENEFICIOS EMPLEADOS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1.527,11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HONORARIOS COMISIONES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1.300,00 </a:t>
                      </a:r>
                      <a:endParaRPr lang="es-ES" sz="900" b="1">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 MANO DE OBRA INDIRECTA</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7.822,15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GASTO PLANES BENEFICIOS EMPLEADOS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7.822,15 </a:t>
                      </a:r>
                      <a:endParaRPr lang="es-ES" sz="900" b="1" dirty="0">
                        <a:latin typeface="Arial" pitchFamily="34" charset="0"/>
                        <a:ea typeface="Calibri"/>
                        <a:cs typeface="Arial" pitchFamily="34" charset="0"/>
                      </a:endParaRPr>
                    </a:p>
                  </a:txBody>
                  <a:tcPr marL="44450" marR="44450" marT="0" marB="0" anchor="b">
                    <a:solidFill>
                      <a:schemeClr val="bg2"/>
                    </a:solidFill>
                  </a:tcPr>
                </a:tc>
              </a:tr>
              <a:tr h="142896">
                <a:tc>
                  <a:txBody>
                    <a:bodyPr/>
                    <a:lstStyle/>
                    <a:p>
                      <a:pPr>
                        <a:lnSpc>
                          <a:spcPct val="115000"/>
                        </a:lnSpc>
                        <a:spcAft>
                          <a:spcPts val="0"/>
                        </a:spcAft>
                      </a:pPr>
                      <a:r>
                        <a:rPr lang="es-ES" sz="900" dirty="0"/>
                        <a:t>(+) OTROS COSTOS INDIRECTOS DE FABRICACIÓN</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51.405,63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SUMINISTROS Y MATERIALES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16.595,22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MANTENIMIENTO Y REPARACION</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a:t> -</a:t>
                      </a:r>
                      <a:endParaRPr lang="es-ES" sz="900" b="1">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22.231,83 </a:t>
                      </a:r>
                      <a:endParaRPr lang="es-ES" sz="900" b="1" dirty="0">
                        <a:latin typeface="Arial" pitchFamily="34" charset="0"/>
                        <a:ea typeface="Calibri"/>
                        <a:cs typeface="Arial" pitchFamily="34" charset="0"/>
                      </a:endParaRPr>
                    </a:p>
                  </a:txBody>
                  <a:tcPr marL="44450" marR="44450" marT="0" marB="0" anchor="b">
                    <a:solidFill>
                      <a:schemeClr val="bg2"/>
                    </a:solidFill>
                  </a:tcPr>
                </a:tc>
              </a:tr>
              <a:tr h="190500">
                <a:tc>
                  <a:txBody>
                    <a:bodyPr/>
                    <a:lstStyle/>
                    <a:p>
                      <a:pPr>
                        <a:lnSpc>
                          <a:spcPct val="115000"/>
                        </a:lnSpc>
                        <a:spcAft>
                          <a:spcPts val="0"/>
                        </a:spcAft>
                      </a:pPr>
                      <a:r>
                        <a:rPr lang="es-ES" sz="900" dirty="0"/>
                        <a:t>OTROS SERVICIOS</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a:t>
                      </a:r>
                      <a:endParaRPr lang="es-ES" sz="900" b="1" dirty="0">
                        <a:latin typeface="Arial" pitchFamily="34" charset="0"/>
                        <a:ea typeface="Calibri"/>
                        <a:cs typeface="Arial" pitchFamily="34" charset="0"/>
                      </a:endParaRPr>
                    </a:p>
                  </a:txBody>
                  <a:tcPr marL="44450" marR="44450" marT="0" marB="0" anchor="b">
                    <a:solidFill>
                      <a:schemeClr val="bg2"/>
                    </a:solidFill>
                  </a:tcPr>
                </a:tc>
                <a:tc>
                  <a:txBody>
                    <a:bodyPr/>
                    <a:lstStyle/>
                    <a:p>
                      <a:pPr algn="r">
                        <a:lnSpc>
                          <a:spcPct val="115000"/>
                        </a:lnSpc>
                        <a:spcAft>
                          <a:spcPts val="0"/>
                        </a:spcAft>
                      </a:pPr>
                      <a:r>
                        <a:rPr lang="es-ES" sz="900" dirty="0"/>
                        <a:t>     12.578,58 </a:t>
                      </a:r>
                      <a:endParaRPr lang="es-ES" sz="900" b="1" dirty="0">
                        <a:latin typeface="Arial" pitchFamily="34" charset="0"/>
                        <a:ea typeface="Calibri"/>
                        <a:cs typeface="Arial" pitchFamily="34" charset="0"/>
                      </a:endParaRPr>
                    </a:p>
                  </a:txBody>
                  <a:tcPr marL="44450" marR="44450" marT="0" marB="0" anchor="b">
                    <a:solidFill>
                      <a:schemeClr val="bg2"/>
                    </a:solidFill>
                  </a:tcPr>
                </a:tc>
              </a:tr>
            </a:tbl>
          </a:graphicData>
        </a:graphic>
      </p:graphicFrame>
      <p:graphicFrame>
        <p:nvGraphicFramePr>
          <p:cNvPr id="7" name="6 Tabla"/>
          <p:cNvGraphicFramePr>
            <a:graphicFrameLocks noGrp="1"/>
          </p:cNvGraphicFramePr>
          <p:nvPr/>
        </p:nvGraphicFramePr>
        <p:xfrm>
          <a:off x="1500166" y="4429132"/>
          <a:ext cx="5857915" cy="2214372"/>
        </p:xfrm>
        <a:graphic>
          <a:graphicData uri="http://schemas.openxmlformats.org/drawingml/2006/table">
            <a:tbl>
              <a:tblPr>
                <a:tableStyleId>{7E9639D4-E3E2-4D34-9284-5A2195B3D0D7}</a:tableStyleId>
              </a:tblPr>
              <a:tblGrid>
                <a:gridCol w="4000527"/>
                <a:gridCol w="714380"/>
                <a:gridCol w="1143008"/>
              </a:tblGrid>
              <a:tr h="115719">
                <a:tc>
                  <a:txBody>
                    <a:bodyPr/>
                    <a:lstStyle/>
                    <a:p>
                      <a:pPr>
                        <a:lnSpc>
                          <a:spcPct val="115000"/>
                        </a:lnSpc>
                        <a:spcAft>
                          <a:spcPts val="0"/>
                        </a:spcAft>
                      </a:pPr>
                      <a:r>
                        <a:rPr lang="es-ES" sz="900" dirty="0"/>
                        <a:t>COSTOS</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a:t>     15.020,59 </a:t>
                      </a:r>
                      <a:endParaRPr lang="es-ES" sz="900" b="1">
                        <a:latin typeface="Calibri"/>
                        <a:ea typeface="Calibri"/>
                        <a:cs typeface="Times New Roman"/>
                      </a:endParaRPr>
                    </a:p>
                  </a:txBody>
                  <a:tcPr marL="44450" marR="44450" marT="0" marB="0" anchor="b">
                    <a:solidFill>
                      <a:schemeClr val="bg2"/>
                    </a:solidFill>
                  </a:tcPr>
                </a:tc>
              </a:tr>
              <a:tr h="142876">
                <a:tc>
                  <a:txBody>
                    <a:bodyPr/>
                    <a:lstStyle/>
                    <a:p>
                      <a:pPr>
                        <a:lnSpc>
                          <a:spcPct val="115000"/>
                        </a:lnSpc>
                        <a:spcAft>
                          <a:spcPts val="0"/>
                        </a:spcAft>
                      </a:pPr>
                      <a:r>
                        <a:rPr lang="es-ES" sz="900"/>
                        <a:t>HONORARIOS COMISIONES</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   </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2.520,00 </a:t>
                      </a:r>
                      <a:endParaRPr lang="es-ES" sz="900" b="1" dirty="0">
                        <a:latin typeface="Calibri"/>
                        <a:ea typeface="Calibri"/>
                        <a:cs typeface="Times New Roman"/>
                      </a:endParaRPr>
                    </a:p>
                  </a:txBody>
                  <a:tcPr marL="44450" marR="44450" marT="0" marB="0" anchor="b">
                    <a:solidFill>
                      <a:schemeClr val="bg2"/>
                    </a:solidFill>
                  </a:tcPr>
                </a:tc>
              </a:tr>
              <a:tr h="190500">
                <a:tc>
                  <a:txBody>
                    <a:bodyPr/>
                    <a:lstStyle/>
                    <a:p>
                      <a:pPr>
                        <a:lnSpc>
                          <a:spcPct val="115000"/>
                        </a:lnSpc>
                        <a:spcAft>
                          <a:spcPts val="0"/>
                        </a:spcAft>
                      </a:pPr>
                      <a:r>
                        <a:rPr lang="es-ES" sz="900"/>
                        <a:t>PUBLICIDAD</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9.110,00 </a:t>
                      </a:r>
                      <a:endParaRPr lang="es-ES" sz="900" b="1" dirty="0">
                        <a:latin typeface="Calibri"/>
                        <a:ea typeface="Calibri"/>
                        <a:cs typeface="Times New Roman"/>
                      </a:endParaRPr>
                    </a:p>
                  </a:txBody>
                  <a:tcPr marL="44450" marR="44450" marT="0" marB="0" anchor="b">
                    <a:solidFill>
                      <a:schemeClr val="bg2"/>
                    </a:solidFill>
                  </a:tcPr>
                </a:tc>
              </a:tr>
              <a:tr h="190500">
                <a:tc>
                  <a:txBody>
                    <a:bodyPr/>
                    <a:lstStyle/>
                    <a:p>
                      <a:pPr>
                        <a:lnSpc>
                          <a:spcPct val="115000"/>
                        </a:lnSpc>
                        <a:spcAft>
                          <a:spcPts val="0"/>
                        </a:spcAft>
                      </a:pPr>
                      <a:r>
                        <a:rPr lang="es-ES" sz="900"/>
                        <a:t>GASTOS DE VIAJE</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a:t>              -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2.828,15 </a:t>
                      </a:r>
                      <a:endParaRPr lang="es-ES" sz="900" b="1" dirty="0">
                        <a:latin typeface="Calibri"/>
                        <a:ea typeface="Calibri"/>
                        <a:cs typeface="Times New Roman"/>
                      </a:endParaRPr>
                    </a:p>
                  </a:txBody>
                  <a:tcPr marL="44450" marR="44450" marT="0" marB="0" anchor="b">
                    <a:solidFill>
                      <a:schemeClr val="bg2"/>
                    </a:solidFill>
                  </a:tcPr>
                </a:tc>
              </a:tr>
              <a:tr h="190500">
                <a:tc>
                  <a:txBody>
                    <a:bodyPr/>
                    <a:lstStyle/>
                    <a:p>
                      <a:pPr>
                        <a:lnSpc>
                          <a:spcPct val="115000"/>
                        </a:lnSpc>
                        <a:spcAft>
                          <a:spcPts val="0"/>
                        </a:spcAft>
                      </a:pPr>
                      <a:r>
                        <a:rPr lang="es-ES" sz="900"/>
                        <a:t>MANTENIMIENTO Y REPARACION</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a:t>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249,28 </a:t>
                      </a:r>
                      <a:endParaRPr lang="es-ES" sz="900" b="1" dirty="0">
                        <a:latin typeface="Calibri"/>
                        <a:ea typeface="Calibri"/>
                        <a:cs typeface="Times New Roman"/>
                      </a:endParaRPr>
                    </a:p>
                  </a:txBody>
                  <a:tcPr marL="44450" marR="44450" marT="0" marB="0" anchor="b">
                    <a:solidFill>
                      <a:schemeClr val="bg2"/>
                    </a:solidFill>
                  </a:tcPr>
                </a:tc>
              </a:tr>
              <a:tr h="190500">
                <a:tc>
                  <a:txBody>
                    <a:bodyPr/>
                    <a:lstStyle/>
                    <a:p>
                      <a:pPr>
                        <a:lnSpc>
                          <a:spcPct val="115000"/>
                        </a:lnSpc>
                        <a:spcAft>
                          <a:spcPts val="0"/>
                        </a:spcAft>
                      </a:pPr>
                      <a:r>
                        <a:rPr lang="es-ES" sz="900"/>
                        <a:t>IMPUESTOS Y CONTRIBUCIONES</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a:t>              -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313,16 </a:t>
                      </a:r>
                      <a:endParaRPr lang="es-ES" sz="900" b="1" dirty="0">
                        <a:latin typeface="Calibri"/>
                        <a:ea typeface="Calibri"/>
                        <a:cs typeface="Times New Roman"/>
                      </a:endParaRPr>
                    </a:p>
                  </a:txBody>
                  <a:tcPr marL="44450" marR="44450" marT="0" marB="0" anchor="b">
                    <a:solidFill>
                      <a:schemeClr val="bg2"/>
                    </a:solidFill>
                  </a:tcPr>
                </a:tc>
              </a:tr>
              <a:tr h="190500">
                <a:tc>
                  <a:txBody>
                    <a:bodyPr/>
                    <a:lstStyle/>
                    <a:p>
                      <a:pPr>
                        <a:lnSpc>
                          <a:spcPct val="115000"/>
                        </a:lnSpc>
                        <a:spcAft>
                          <a:spcPts val="0"/>
                        </a:spcAft>
                      </a:pPr>
                      <a:r>
                        <a:rPr lang="es-ES" sz="900"/>
                        <a:t>GANANCIA BRUTA</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a:t>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(239.728,95)</a:t>
                      </a:r>
                      <a:endParaRPr lang="es-ES" sz="900" b="1" dirty="0">
                        <a:latin typeface="Calibri"/>
                        <a:ea typeface="Calibri"/>
                        <a:cs typeface="Times New Roman"/>
                      </a:endParaRPr>
                    </a:p>
                  </a:txBody>
                  <a:tcPr marL="44450" marR="44450" marT="0" marB="0" anchor="b">
                    <a:solidFill>
                      <a:schemeClr val="bg2"/>
                    </a:solidFill>
                  </a:tcPr>
                </a:tc>
              </a:tr>
              <a:tr h="114372">
                <a:tc>
                  <a:txBody>
                    <a:bodyPr/>
                    <a:lstStyle/>
                    <a:p>
                      <a:pPr>
                        <a:lnSpc>
                          <a:spcPct val="115000"/>
                        </a:lnSpc>
                        <a:spcAft>
                          <a:spcPts val="0"/>
                        </a:spcAft>
                      </a:pPr>
                      <a:r>
                        <a:rPr lang="es-ES" sz="900"/>
                        <a:t>GASTOS</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a:t> </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2.911,73 </a:t>
                      </a:r>
                      <a:endParaRPr lang="es-ES" sz="900" b="1" dirty="0">
                        <a:latin typeface="Calibri"/>
                        <a:ea typeface="Calibri"/>
                        <a:cs typeface="Times New Roman"/>
                      </a:endParaRPr>
                    </a:p>
                  </a:txBody>
                  <a:tcPr marL="44450" marR="44450" marT="0" marB="0" anchor="b">
                    <a:solidFill>
                      <a:schemeClr val="bg2"/>
                    </a:solidFill>
                  </a:tcPr>
                </a:tc>
              </a:tr>
              <a:tr h="119074">
                <a:tc>
                  <a:txBody>
                    <a:bodyPr/>
                    <a:lstStyle/>
                    <a:p>
                      <a:pPr>
                        <a:lnSpc>
                          <a:spcPct val="115000"/>
                        </a:lnSpc>
                        <a:spcAft>
                          <a:spcPts val="0"/>
                        </a:spcAft>
                      </a:pPr>
                      <a:r>
                        <a:rPr lang="es-ES" sz="900"/>
                        <a:t>OTROS GASTOS</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a:t> 182,89</a:t>
                      </a:r>
                      <a:endParaRPr lang="es-ES" sz="900" b="1">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2.911,73 </a:t>
                      </a:r>
                      <a:endParaRPr lang="es-ES" sz="900" b="1" dirty="0">
                        <a:latin typeface="Calibri"/>
                        <a:ea typeface="Calibri"/>
                        <a:cs typeface="Times New Roman"/>
                      </a:endParaRPr>
                    </a:p>
                  </a:txBody>
                  <a:tcPr marL="44450" marR="44450" marT="0" marB="0" anchor="b">
                    <a:solidFill>
                      <a:schemeClr val="bg2"/>
                    </a:solidFill>
                  </a:tcPr>
                </a:tc>
              </a:tr>
              <a:tr h="295184">
                <a:tc>
                  <a:txBody>
                    <a:bodyPr/>
                    <a:lstStyle/>
                    <a:p>
                      <a:pPr>
                        <a:lnSpc>
                          <a:spcPct val="115000"/>
                        </a:lnSpc>
                        <a:spcAft>
                          <a:spcPts val="0"/>
                        </a:spcAft>
                      </a:pPr>
                      <a:r>
                        <a:rPr lang="es-ES" sz="900" dirty="0"/>
                        <a:t>GANANCIA (PÉRDIDA) ANTES DE 15% A TRABAJADORES E IMPUESTOA LA RENTA DE OPERACIONES CONTINUADAS SUBTOTAL </a:t>
                      </a:r>
                      <a:endParaRPr lang="es-ES" sz="900" b="1" dirty="0">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dirty="0"/>
                        <a:t>     (182,89)</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(242.640,68)</a:t>
                      </a:r>
                      <a:endParaRPr lang="es-ES" sz="900" b="1" dirty="0">
                        <a:latin typeface="Calibri"/>
                        <a:ea typeface="Calibri"/>
                        <a:cs typeface="Times New Roman"/>
                      </a:endParaRPr>
                    </a:p>
                  </a:txBody>
                  <a:tcPr marL="44450" marR="44450" marT="0" marB="0" anchor="b">
                    <a:solidFill>
                      <a:schemeClr val="bg2"/>
                    </a:solidFill>
                  </a:tcPr>
                </a:tc>
              </a:tr>
              <a:tr h="114364">
                <a:tc>
                  <a:txBody>
                    <a:bodyPr/>
                    <a:lstStyle/>
                    <a:p>
                      <a:pPr>
                        <a:lnSpc>
                          <a:spcPct val="115000"/>
                        </a:lnSpc>
                        <a:spcAft>
                          <a:spcPts val="0"/>
                        </a:spcAft>
                      </a:pPr>
                      <a:r>
                        <a:rPr lang="es-ES" sz="900"/>
                        <a:t>GANANCIA (PÉRDIDA) ANTES DE IMPUESTOS </a:t>
                      </a:r>
                      <a:endParaRPr lang="es-ES" sz="900" b="1">
                        <a:latin typeface="Calibri"/>
                        <a:ea typeface="Calibri"/>
                        <a:cs typeface="Times New Roman"/>
                      </a:endParaRPr>
                    </a:p>
                  </a:txBody>
                  <a:tcPr marL="44450" marR="44450" marT="0" marB="0" anchor="ctr">
                    <a:solidFill>
                      <a:schemeClr val="bg2"/>
                    </a:solidFill>
                  </a:tcPr>
                </a:tc>
                <a:tc>
                  <a:txBody>
                    <a:bodyPr/>
                    <a:lstStyle/>
                    <a:p>
                      <a:pPr algn="r">
                        <a:lnSpc>
                          <a:spcPct val="115000"/>
                        </a:lnSpc>
                        <a:spcAft>
                          <a:spcPts val="0"/>
                        </a:spcAft>
                      </a:pPr>
                      <a:r>
                        <a:rPr lang="es-ES" sz="900" dirty="0"/>
                        <a:t>     (182,89)</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(242.640,68)</a:t>
                      </a:r>
                      <a:endParaRPr lang="es-ES" sz="900" b="1" dirty="0">
                        <a:latin typeface="Calibri"/>
                        <a:ea typeface="Calibri"/>
                        <a:cs typeface="Times New Roman"/>
                      </a:endParaRPr>
                    </a:p>
                  </a:txBody>
                  <a:tcPr marL="44450" marR="44450" marT="0" marB="0" anchor="b">
                    <a:solidFill>
                      <a:schemeClr val="bg2"/>
                    </a:solidFill>
                  </a:tcPr>
                </a:tc>
              </a:tr>
              <a:tr h="109666">
                <a:tc>
                  <a:txBody>
                    <a:bodyPr/>
                    <a:lstStyle/>
                    <a:p>
                      <a:pPr>
                        <a:lnSpc>
                          <a:spcPct val="115000"/>
                        </a:lnSpc>
                        <a:spcAft>
                          <a:spcPts val="0"/>
                        </a:spcAft>
                      </a:pPr>
                      <a:r>
                        <a:rPr lang="es-ES" sz="900" dirty="0"/>
                        <a:t>GANANCIA (PÉRDIDA) DE OPERACIONES DISCONTINUADAS </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(182,89)</a:t>
                      </a:r>
                      <a:endParaRPr lang="es-ES" sz="900" b="1" dirty="0">
                        <a:latin typeface="Calibri"/>
                        <a:ea typeface="Calibri"/>
                        <a:cs typeface="Times New Roman"/>
                      </a:endParaRPr>
                    </a:p>
                  </a:txBody>
                  <a:tcPr marL="44450" marR="44450" marT="0" marB="0" anchor="b">
                    <a:solidFill>
                      <a:schemeClr val="bg2"/>
                    </a:solidFill>
                  </a:tcPr>
                </a:tc>
                <a:tc>
                  <a:txBody>
                    <a:bodyPr/>
                    <a:lstStyle/>
                    <a:p>
                      <a:pPr algn="r">
                        <a:lnSpc>
                          <a:spcPct val="115000"/>
                        </a:lnSpc>
                        <a:spcAft>
                          <a:spcPts val="0"/>
                        </a:spcAft>
                      </a:pPr>
                      <a:r>
                        <a:rPr lang="es-ES" sz="900" dirty="0"/>
                        <a:t> (242.640,92)</a:t>
                      </a:r>
                      <a:endParaRPr lang="es-ES" sz="900" b="1" dirty="0">
                        <a:latin typeface="Calibri"/>
                        <a:ea typeface="Calibri"/>
                        <a:cs typeface="Times New Roman"/>
                      </a:endParaRPr>
                    </a:p>
                  </a:txBody>
                  <a:tcPr marL="44450" marR="44450" marT="0" marB="0" anchor="b">
                    <a:solidFill>
                      <a:schemeClr val="bg2"/>
                    </a:solid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2214</TotalTime>
  <Words>6075</Words>
  <Application>Microsoft Office PowerPoint</Application>
  <PresentationFormat>Presentación en pantalla (4:3)</PresentationFormat>
  <Paragraphs>1734</Paragraphs>
  <Slides>31</Slides>
  <Notes>1</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Solsticio</vt:lpstr>
      <vt:lpstr>                    PROYECTO DE INVESTIGACIÓN PREVIO A LA OBTENCIÓN DEL TÍTULO DE  INGENIERO EN FINANZAS, CONTADOR PÚBLICO AUDITOR     TEMA: " DISEÑO DE PLAN FINANCIERO PARA MEJORAR LOS NIVELES DE LIQUIDEZ DE LA EMPRESA FAMOSA CORPORACIÓN CIA. LTDA. UBICADA EN EL CANTÓN CAYAMBE EN LA PARROQUIA DE OLMEDO (PESILLO)”    AUTOR: MOYA BÁEZ, ESTEFANIA ELIZABETH     DIRECTOR: MBA. CARRILLO, ALVARO   </vt:lpstr>
      <vt:lpstr>Diapositiva 2</vt:lpstr>
      <vt:lpstr>Diapositiva 3</vt:lpstr>
      <vt:lpstr>INFORMACIÓN  GENERAL DE LA EMPRESA.</vt:lpstr>
      <vt:lpstr> ANÁLISIS SITUACIONAL – AMBIENTE EXTERNO</vt:lpstr>
      <vt:lpstr>ANÁLISIS SITUACIONAL- AMBIENTE EXTERNO</vt:lpstr>
      <vt:lpstr>ANÁLISIS SITUACIONAL-AMBIENTE INTERNO</vt:lpstr>
      <vt:lpstr>Diapositiva 8</vt:lpstr>
      <vt:lpstr>Diapositiva 9</vt:lpstr>
      <vt:lpstr>Diapositiva 10</vt:lpstr>
      <vt:lpstr>Diapositiva 11</vt:lpstr>
      <vt:lpstr>Diapositiva 12</vt:lpstr>
      <vt:lpstr>Diapositiva 13</vt:lpstr>
      <vt:lpstr> RAZONES FINANCIERAS</vt:lpstr>
      <vt:lpstr>Diapositiva 15</vt:lpstr>
      <vt:lpstr>Diapositiva 16</vt:lpstr>
      <vt:lpstr>PLAN FINANCIERO – FAMOSA CORPORACIÓN</vt:lpstr>
      <vt:lpstr>Diapositiva 18</vt:lpstr>
      <vt:lpstr>Diapositiva 19</vt:lpstr>
      <vt:lpstr>Diapositiva 20</vt:lpstr>
      <vt:lpstr>Diapositiva 21</vt:lpstr>
      <vt:lpstr>Diapositiva 22</vt:lpstr>
      <vt:lpstr>Diapositiva 23</vt:lpstr>
      <vt:lpstr>Diapositiva 24</vt:lpstr>
      <vt:lpstr>RAZONES FINANCIERAS</vt:lpstr>
      <vt:lpstr>Diapositiva 26</vt:lpstr>
      <vt:lpstr>CONCLUSIONES</vt:lpstr>
      <vt:lpstr>CONCLUSIONES</vt:lpstr>
      <vt:lpstr>RECOMENDACIONES</vt:lpstr>
      <vt:lpstr>RECOMENDACIONES</vt:lpstr>
      <vt:lpstr>Diapositiva 31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FINANZAS Y AUDITORIA   TESIS PREVIO A LA OBTENCIÓN DEL TÍTULO DE  INGENIERO EN FINANZAS, CONTADOR PÚBLICO AUDITOR   TEMA: " DISEÑO DE PLAN FINANCIERO PARA MEJORAR LOS NIVELES DE LIQUIDEZ DE LA EMPRESA FAMOSA CORPORACIÓN CIA. LTDA. UBICADA EN EL CANTÓN CAYAMBE EN LA PARROQUIA DE OLMEDO (PESILLO)”    AUTOR: MOYA BÁEZ, ESTEFANIA ELIZABETH    DIRECTOR: MBA. CARRILLO, ALVARO</dc:title>
  <dc:creator>Estefy</dc:creator>
  <cp:lastModifiedBy>Estefy</cp:lastModifiedBy>
  <cp:revision>166</cp:revision>
  <dcterms:created xsi:type="dcterms:W3CDTF">2015-11-03T03:33:46Z</dcterms:created>
  <dcterms:modified xsi:type="dcterms:W3CDTF">2015-11-25T15:19:04Z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