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74" r:id="rId11"/>
    <p:sldId id="332" r:id="rId12"/>
    <p:sldId id="276" r:id="rId13"/>
    <p:sldId id="277" r:id="rId14"/>
    <p:sldId id="278" r:id="rId15"/>
    <p:sldId id="273" r:id="rId16"/>
    <p:sldId id="280" r:id="rId17"/>
    <p:sldId id="283" r:id="rId18"/>
    <p:sldId id="285" r:id="rId19"/>
    <p:sldId id="286" r:id="rId20"/>
    <p:sldId id="287" r:id="rId21"/>
    <p:sldId id="288" r:id="rId22"/>
    <p:sldId id="289" r:id="rId23"/>
    <p:sldId id="290" r:id="rId24"/>
    <p:sldId id="279" r:id="rId25"/>
    <p:sldId id="281" r:id="rId26"/>
    <p:sldId id="282" r:id="rId27"/>
    <p:sldId id="291" r:id="rId28"/>
    <p:sldId id="292" r:id="rId29"/>
    <p:sldId id="294" r:id="rId30"/>
    <p:sldId id="295" r:id="rId31"/>
    <p:sldId id="296" r:id="rId32"/>
    <p:sldId id="297" r:id="rId33"/>
    <p:sldId id="298" r:id="rId34"/>
    <p:sldId id="293" r:id="rId35"/>
    <p:sldId id="299" r:id="rId36"/>
    <p:sldId id="268" r:id="rId37"/>
    <p:sldId id="270"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271" r:id="rId57"/>
    <p:sldId id="318"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272" r:id="rId7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3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B6931235-050B-4675-BFD8-9A25A57571BE}" type="datetimeFigureOut">
              <a:rPr lang="es-EC" smtClean="0"/>
              <a:t>25/05/2015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2903495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6931235-050B-4675-BFD8-9A25A57571BE}" type="datetimeFigureOut">
              <a:rPr lang="es-EC" smtClean="0"/>
              <a:t>25/05/2015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294407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6931235-050B-4675-BFD8-9A25A57571BE}" type="datetimeFigureOut">
              <a:rPr lang="es-EC" smtClean="0"/>
              <a:t>25/05/2015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378009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6931235-050B-4675-BFD8-9A25A57571BE}" type="datetimeFigureOut">
              <a:rPr lang="es-EC" smtClean="0"/>
              <a:t>25/05/2015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159272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6931235-050B-4675-BFD8-9A25A57571BE}" type="datetimeFigureOut">
              <a:rPr lang="es-EC" smtClean="0"/>
              <a:t>25/05/2015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275549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B6931235-050B-4675-BFD8-9A25A57571BE}" type="datetimeFigureOut">
              <a:rPr lang="es-EC" smtClean="0"/>
              <a:t>25/05/2015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70284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B6931235-050B-4675-BFD8-9A25A57571BE}" type="datetimeFigureOut">
              <a:rPr lang="es-EC" smtClean="0"/>
              <a:t>25/05/2015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374608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B6931235-050B-4675-BFD8-9A25A57571BE}" type="datetimeFigureOut">
              <a:rPr lang="es-EC" smtClean="0"/>
              <a:t>25/05/2015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315613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931235-050B-4675-BFD8-9A25A57571BE}" type="datetimeFigureOut">
              <a:rPr lang="es-EC" smtClean="0"/>
              <a:t>25/05/2015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57953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6931235-050B-4675-BFD8-9A25A57571BE}" type="datetimeFigureOut">
              <a:rPr lang="es-EC" smtClean="0"/>
              <a:t>25/05/2015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427806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6931235-050B-4675-BFD8-9A25A57571BE}" type="datetimeFigureOut">
              <a:rPr lang="es-EC" smtClean="0"/>
              <a:t>25/05/2015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73A45CE-45AC-4BAC-9A85-3167C3035282}" type="slidenum">
              <a:rPr lang="es-EC" smtClean="0"/>
              <a:t>‹Nº›</a:t>
            </a:fld>
            <a:endParaRPr lang="es-EC"/>
          </a:p>
        </p:txBody>
      </p:sp>
    </p:spTree>
    <p:extLst>
      <p:ext uri="{BB962C8B-B14F-4D97-AF65-F5344CB8AC3E}">
        <p14:creationId xmlns:p14="http://schemas.microsoft.com/office/powerpoint/2010/main" val="2655620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31235-050B-4675-BFD8-9A25A57571BE}" type="datetimeFigureOut">
              <a:rPr lang="es-EC" smtClean="0"/>
              <a:t>25/05/2015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A45CE-45AC-4BAC-9A85-3167C3035282}" type="slidenum">
              <a:rPr lang="es-EC" smtClean="0"/>
              <a:t>‹Nº›</a:t>
            </a:fld>
            <a:endParaRPr lang="es-EC"/>
          </a:p>
        </p:txBody>
      </p:sp>
    </p:spTree>
    <p:extLst>
      <p:ext uri="{BB962C8B-B14F-4D97-AF65-F5344CB8AC3E}">
        <p14:creationId xmlns:p14="http://schemas.microsoft.com/office/powerpoint/2010/main" val="1756181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hyperlink" Target="http://gestionterritorial.espe.edu.ec:8082/geoexplorer" TargetMode="Externa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arcgis.com/apps/MapTools/index.html?appid=07adea3531584bff812c21dcb090928c"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293" y="170840"/>
            <a:ext cx="5633747" cy="1451897"/>
          </a:xfrm>
          <a:prstGeom prst="rect">
            <a:avLst/>
          </a:prstGeom>
        </p:spPr>
      </p:pic>
      <p:sp>
        <p:nvSpPr>
          <p:cNvPr id="5" name="1 Título"/>
          <p:cNvSpPr txBox="1">
            <a:spLocks/>
          </p:cNvSpPr>
          <p:nvPr/>
        </p:nvSpPr>
        <p:spPr>
          <a:xfrm>
            <a:off x="2006027" y="1499006"/>
            <a:ext cx="8486748" cy="772733"/>
          </a:xfrm>
          <a:prstGeom prst="rect">
            <a:avLst/>
          </a:prstGeom>
        </p:spPr>
        <p:txBody>
          <a:bodyPr vert="horz" lIns="91440" tIns="45720" rIns="91440" bIns="45720" rtlCol="0" anchor="ctr">
            <a:normAutofit fontScale="90000" lnSpcReduction="20000"/>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s-EC" sz="28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r>
              <a:rPr kumimoji="0" lang="es-EC" sz="28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UNIVERSIDAD DE LAS FUERZAS ARMADAS ESPE</a:t>
            </a:r>
            <a:endParaRPr kumimoji="0" lang="es-EC" sz="28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6" name="13 CuadroTexto"/>
          <p:cNvSpPr txBox="1"/>
          <p:nvPr/>
        </p:nvSpPr>
        <p:spPr>
          <a:xfrm>
            <a:off x="2713220" y="2197631"/>
            <a:ext cx="7072362" cy="830997"/>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sz="2400" dirty="0" smtClean="0">
                <a:latin typeface="Arial" pitchFamily="34" charset="0"/>
                <a:cs typeface="Arial" pitchFamily="34" charset="0"/>
              </a:rPr>
              <a:t>CARRERA DE INGENIERÍA GEOGRÁFICA Y DEL MEDIO AMBIENTE</a:t>
            </a:r>
            <a:endParaRPr lang="es-EC" sz="2400" dirty="0">
              <a:latin typeface="Arial" pitchFamily="34" charset="0"/>
              <a:cs typeface="Arial" pitchFamily="34" charset="0"/>
            </a:endParaRPr>
          </a:p>
        </p:txBody>
      </p:sp>
      <p:sp>
        <p:nvSpPr>
          <p:cNvPr id="7" name="1 Título"/>
          <p:cNvSpPr>
            <a:spLocks noGrp="1"/>
          </p:cNvSpPr>
          <p:nvPr/>
        </p:nvSpPr>
        <p:spPr>
          <a:xfrm>
            <a:off x="1619660" y="2854513"/>
            <a:ext cx="9456170" cy="1470025"/>
          </a:xfrm>
          <a:prstGeom prst="rect">
            <a:avLst/>
          </a:prstGeom>
        </p:spPr>
        <p:txBody>
          <a:bodyPr vert="horz" anchor="b">
            <a:normAutofit fontScale="97500"/>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r>
              <a:rPr lang="es-EC" sz="2000" b="1" dirty="0" smtClean="0">
                <a:solidFill>
                  <a:schemeClr val="tx1"/>
                </a:solidFill>
                <a:latin typeface="Arial" panose="020B0604020202020204" pitchFamily="34" charset="0"/>
                <a:cs typeface="Arial" pitchFamily="34" charset="0"/>
              </a:rPr>
              <a:t/>
            </a:r>
            <a:br>
              <a:rPr lang="es-EC" sz="2000" b="1" dirty="0" smtClean="0">
                <a:solidFill>
                  <a:schemeClr val="tx1"/>
                </a:solidFill>
                <a:latin typeface="Arial" panose="020B0604020202020204" pitchFamily="34" charset="0"/>
                <a:cs typeface="Arial" pitchFamily="34" charset="0"/>
              </a:rPr>
            </a:br>
            <a:r>
              <a:rPr lang="es-EC" sz="2000" b="1" dirty="0" smtClean="0">
                <a:solidFill>
                  <a:schemeClr val="tx1"/>
                </a:solidFill>
                <a:latin typeface="Arial" panose="020B0604020202020204" pitchFamily="34" charset="0"/>
                <a:cs typeface="Arial" pitchFamily="34" charset="0"/>
              </a:rPr>
              <a:t>“</a:t>
            </a:r>
            <a:r>
              <a:rPr lang="es-EC" sz="2000" dirty="0" smtClean="0">
                <a:solidFill>
                  <a:schemeClr val="tx1"/>
                </a:solidFill>
                <a:latin typeface="Arial" panose="020B0604020202020204" pitchFamily="34" charset="0"/>
                <a:cs typeface="Arial" panose="020B0604020202020204" pitchFamily="34" charset="0"/>
              </a:rPr>
              <a:t>DISEÑO </a:t>
            </a:r>
            <a:r>
              <a:rPr lang="es-EC" sz="2000" dirty="0">
                <a:solidFill>
                  <a:schemeClr val="tx1"/>
                </a:solidFill>
                <a:latin typeface="Arial" panose="020B0604020202020204" pitchFamily="34" charset="0"/>
                <a:cs typeface="Arial" panose="020B0604020202020204" pitchFamily="34" charset="0"/>
              </a:rPr>
              <a:t>DE LA ESTRUCTURA DE LA INFORMACIÓN CATASTRAL PARA AMBIENTES DE GIS-ONLINE PARA EL GOBIERNO AUTÓNOMO DESCENTRALIZADO DEL CANTÓN PATATE</a:t>
            </a:r>
            <a:r>
              <a:rPr lang="es-EC"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p:txBody>
      </p:sp>
      <p:sp>
        <p:nvSpPr>
          <p:cNvPr id="8" name="8 Rectángulo"/>
          <p:cNvSpPr/>
          <p:nvPr/>
        </p:nvSpPr>
        <p:spPr>
          <a:xfrm>
            <a:off x="2563190" y="5098310"/>
            <a:ext cx="7929585" cy="683264"/>
          </a:xfrm>
          <a:prstGeom prst="rect">
            <a:avLst/>
          </a:prstGeom>
        </p:spPr>
        <p:txBody>
          <a:bodyPr wrap="square" lIns="128016" tIns="64008" rIns="128016" bIns="64008">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smtClean="0">
                <a:solidFill>
                  <a:schemeClr val="tx1">
                    <a:lumMod val="85000"/>
                    <a:lumOff val="15000"/>
                  </a:schemeClr>
                </a:solidFill>
                <a:latin typeface="Arial" panose="020B0604020202020204" pitchFamily="34" charset="0"/>
                <a:cs typeface="Arial" panose="020B0604020202020204" pitchFamily="34" charset="0"/>
              </a:rPr>
              <a:t>     Director:                                                                        Codirector:</a:t>
            </a:r>
          </a:p>
          <a:p>
            <a:r>
              <a:rPr lang="es-ES" dirty="0">
                <a:solidFill>
                  <a:schemeClr val="tx1">
                    <a:lumMod val="85000"/>
                    <a:lumOff val="15000"/>
                  </a:schemeClr>
                </a:solidFill>
                <a:latin typeface="Arial" panose="020B0604020202020204" pitchFamily="34" charset="0"/>
                <a:cs typeface="Arial" panose="020B0604020202020204" pitchFamily="34" charset="0"/>
              </a:rPr>
              <a:t>Ing. Pablo </a:t>
            </a:r>
            <a:r>
              <a:rPr lang="es-ES" dirty="0" smtClean="0">
                <a:solidFill>
                  <a:schemeClr val="tx1">
                    <a:lumMod val="85000"/>
                    <a:lumOff val="15000"/>
                  </a:schemeClr>
                </a:solidFill>
                <a:latin typeface="Arial" panose="020B0604020202020204" pitchFamily="34" charset="0"/>
                <a:cs typeface="Arial" panose="020B0604020202020204" pitchFamily="34" charset="0"/>
              </a:rPr>
              <a:t>Pérez</a:t>
            </a:r>
            <a:r>
              <a:rPr lang="es-EC" dirty="0" smtClean="0">
                <a:solidFill>
                  <a:schemeClr val="tx1">
                    <a:lumMod val="85000"/>
                    <a:lumOff val="15000"/>
                  </a:schemeClr>
                </a:solidFill>
                <a:latin typeface="Arial" panose="020B0604020202020204" pitchFamily="34" charset="0"/>
                <a:cs typeface="Arial" panose="020B0604020202020204" pitchFamily="34" charset="0"/>
              </a:rPr>
              <a:t>    			              </a:t>
            </a:r>
            <a:r>
              <a:rPr lang="es-ES" dirty="0" smtClean="0">
                <a:solidFill>
                  <a:schemeClr val="tx1">
                    <a:lumMod val="85000"/>
                    <a:lumOff val="15000"/>
                  </a:schemeClr>
                </a:solidFill>
                <a:latin typeface="Arial" panose="020B0604020202020204" pitchFamily="34" charset="0"/>
                <a:cs typeface="Arial" panose="020B0604020202020204" pitchFamily="34" charset="0"/>
              </a:rPr>
              <a:t>Ing</a:t>
            </a:r>
            <a:r>
              <a:rPr lang="es-ES" dirty="0">
                <a:solidFill>
                  <a:schemeClr val="tx1">
                    <a:lumMod val="85000"/>
                    <a:lumOff val="15000"/>
                  </a:schemeClr>
                </a:solidFill>
                <a:latin typeface="Arial" panose="020B0604020202020204" pitchFamily="34" charset="0"/>
                <a:cs typeface="Arial" panose="020B0604020202020204" pitchFamily="34" charset="0"/>
              </a:rPr>
              <a:t>. </a:t>
            </a:r>
            <a:r>
              <a:rPr lang="es-ES" dirty="0" smtClean="0">
                <a:solidFill>
                  <a:schemeClr val="tx1">
                    <a:lumMod val="85000"/>
                    <a:lumOff val="15000"/>
                  </a:schemeClr>
                </a:solidFill>
                <a:latin typeface="Arial" panose="020B0604020202020204" pitchFamily="34" charset="0"/>
                <a:cs typeface="Arial" panose="020B0604020202020204" pitchFamily="34" charset="0"/>
              </a:rPr>
              <a:t>Francisco León</a:t>
            </a:r>
            <a:endParaRPr lang="es-EC"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Rectángulo 8"/>
          <p:cNvSpPr/>
          <p:nvPr/>
        </p:nvSpPr>
        <p:spPr>
          <a:xfrm>
            <a:off x="4212577" y="4698200"/>
            <a:ext cx="4270336" cy="400110"/>
          </a:xfrm>
          <a:prstGeom prst="rect">
            <a:avLst/>
          </a:prstGeom>
        </p:spPr>
        <p:txBody>
          <a:bodyPr wrap="none">
            <a:spAutoFit/>
          </a:bodyPr>
          <a:lstStyle/>
          <a:p>
            <a:pPr algn="r"/>
            <a:r>
              <a:rPr lang="es-EC" sz="2000" dirty="0" smtClean="0">
                <a:solidFill>
                  <a:schemeClr val="tx1">
                    <a:lumMod val="85000"/>
                    <a:lumOff val="15000"/>
                  </a:schemeClr>
                </a:solidFill>
              </a:rPr>
              <a:t>Autor: Harry Alexys Alvarez Collahuazo.</a:t>
            </a:r>
            <a:endParaRPr lang="es-EC" sz="2000" b="0" dirty="0" smtClean="0">
              <a:solidFill>
                <a:schemeClr val="tx1">
                  <a:lumMod val="85000"/>
                  <a:lumOff val="15000"/>
                </a:schemeClr>
              </a:solidFill>
            </a:endParaRPr>
          </a:p>
        </p:txBody>
      </p:sp>
      <p:sp>
        <p:nvSpPr>
          <p:cNvPr id="10" name="Rectángulo 9"/>
          <p:cNvSpPr/>
          <p:nvPr/>
        </p:nvSpPr>
        <p:spPr>
          <a:xfrm>
            <a:off x="3052293" y="6067976"/>
            <a:ext cx="6096000" cy="646331"/>
          </a:xfrm>
          <a:prstGeom prst="rect">
            <a:avLst/>
          </a:prstGeom>
        </p:spPr>
        <p:txBody>
          <a:bodyPr>
            <a:spAutoFit/>
          </a:bodyPr>
          <a:lstStyle/>
          <a:p>
            <a:pPr algn="ctr"/>
            <a:r>
              <a:rPr lang="es-ES" b="1" dirty="0" smtClean="0">
                <a:solidFill>
                  <a:schemeClr val="tx2">
                    <a:lumMod val="75000"/>
                  </a:schemeClr>
                </a:solidFill>
                <a:latin typeface="Times New Roman" pitchFamily="18" charset="0"/>
                <a:cs typeface="Times New Roman" pitchFamily="18" charset="0"/>
              </a:rPr>
              <a:t>Sangolquí - Ecuador</a:t>
            </a:r>
          </a:p>
          <a:p>
            <a:pPr algn="ctr"/>
            <a:r>
              <a:rPr lang="es-ES" b="1" smtClean="0">
                <a:solidFill>
                  <a:schemeClr val="tx2">
                    <a:lumMod val="75000"/>
                  </a:schemeClr>
                </a:solidFill>
                <a:latin typeface="Times New Roman" pitchFamily="18" charset="0"/>
                <a:cs typeface="Times New Roman" pitchFamily="18" charset="0"/>
              </a:rPr>
              <a:t>Mayo</a:t>
            </a:r>
            <a:r>
              <a:rPr lang="es-ES" b="1" smtClean="0">
                <a:solidFill>
                  <a:schemeClr val="tx2">
                    <a:lumMod val="75000"/>
                  </a:schemeClr>
                </a:solidFill>
                <a:latin typeface="Times New Roman" pitchFamily="18" charset="0"/>
                <a:cs typeface="Times New Roman" pitchFamily="18" charset="0"/>
              </a:rPr>
              <a:t> </a:t>
            </a:r>
            <a:r>
              <a:rPr lang="es-ES" b="1" dirty="0" smtClean="0">
                <a:solidFill>
                  <a:schemeClr val="tx2">
                    <a:lumMod val="75000"/>
                  </a:schemeClr>
                </a:solidFill>
                <a:latin typeface="Times New Roman" pitchFamily="18" charset="0"/>
                <a:cs typeface="Times New Roman" pitchFamily="18" charset="0"/>
              </a:rPr>
              <a:t>2015</a:t>
            </a:r>
          </a:p>
        </p:txBody>
      </p:sp>
      <p:pic>
        <p:nvPicPr>
          <p:cNvPr id="3" name="Imagen 2"/>
          <p:cNvPicPr>
            <a:picLocks noChangeAspect="1"/>
          </p:cNvPicPr>
          <p:nvPr/>
        </p:nvPicPr>
        <p:blipFill rotWithShape="1">
          <a:blip r:embed="rId3"/>
          <a:srcRect r="3452"/>
          <a:stretch/>
        </p:blipFill>
        <p:spPr>
          <a:xfrm>
            <a:off x="323119" y="3810188"/>
            <a:ext cx="1682908" cy="1028700"/>
          </a:xfrm>
          <a:prstGeom prst="rect">
            <a:avLst/>
          </a:prstGeom>
        </p:spPr>
      </p:pic>
    </p:spTree>
    <p:extLst>
      <p:ext uri="{BB962C8B-B14F-4D97-AF65-F5344CB8AC3E}">
        <p14:creationId xmlns:p14="http://schemas.microsoft.com/office/powerpoint/2010/main" val="1734809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Recopilación de Información</a:t>
            </a:r>
            <a:br>
              <a:rPr lang="es-EC" dirty="0"/>
            </a:br>
            <a:endParaRPr lang="es-EC" dirty="0"/>
          </a:p>
        </p:txBody>
      </p:sp>
      <p:sp>
        <p:nvSpPr>
          <p:cNvPr id="3" name="Marcador de contenido 2"/>
          <p:cNvSpPr>
            <a:spLocks noGrp="1"/>
          </p:cNvSpPr>
          <p:nvPr>
            <p:ph idx="1"/>
          </p:nvPr>
        </p:nvSpPr>
        <p:spPr/>
        <p:txBody>
          <a:bodyPr>
            <a:normAutofit lnSpcReduction="10000"/>
          </a:bodyPr>
          <a:lstStyle/>
          <a:p>
            <a:pPr algn="just">
              <a:lnSpc>
                <a:spcPct val="150000"/>
              </a:lnSpc>
            </a:pPr>
            <a:r>
              <a:rPr lang="es-EC" dirty="0"/>
              <a:t>P</a:t>
            </a:r>
            <a:r>
              <a:rPr lang="es-EC" dirty="0" smtClean="0"/>
              <a:t>ara </a:t>
            </a:r>
            <a:r>
              <a:rPr lang="es-EC" dirty="0"/>
              <a:t>el presente proyecto se utilizó la información generada en la tesis “Diseño de un sistema de gestión catastral urbano para el Cantón Patate”, de las autoras: María Velásquez y Estefany Álvaro, y del proyecto de vinculación con la sociedad “ACTUALIZACIÓN CATASTRAL URBANA Y RURAL DEL CANTÓN PATATE” designado a los alumnos de noveno nivel de la Carrera de Ingeniería Geográfica y Medio Ambiente</a:t>
            </a:r>
          </a:p>
        </p:txBody>
      </p:sp>
      <p:pic>
        <p:nvPicPr>
          <p:cNvPr id="4" name="Imagen 3"/>
          <p:cNvPicPr/>
          <p:nvPr/>
        </p:nvPicPr>
        <p:blipFill>
          <a:blip r:embed="rId2"/>
          <a:stretch>
            <a:fillRect/>
          </a:stretch>
        </p:blipFill>
        <p:spPr>
          <a:xfrm>
            <a:off x="587902" y="1473582"/>
            <a:ext cx="10649755" cy="5055423"/>
          </a:xfrm>
          <a:prstGeom prst="rect">
            <a:avLst/>
          </a:prstGeom>
          <a:ln>
            <a:solidFill>
              <a:schemeClr val="bg1">
                <a:lumMod val="85000"/>
              </a:schemeClr>
            </a:solidFill>
          </a:ln>
        </p:spPr>
      </p:pic>
    </p:spTree>
    <p:extLst>
      <p:ext uri="{BB962C8B-B14F-4D97-AF65-F5344CB8AC3E}">
        <p14:creationId xmlns:p14="http://schemas.microsoft.com/office/powerpoint/2010/main" val="12005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Gestor de Bases de Datos PostgreSQL</a:t>
            </a:r>
            <a:endParaRPr lang="es-EC" dirty="0"/>
          </a:p>
        </p:txBody>
      </p:sp>
      <p:sp>
        <p:nvSpPr>
          <p:cNvPr id="3" name="Marcador de contenido 2"/>
          <p:cNvSpPr>
            <a:spLocks noGrp="1"/>
          </p:cNvSpPr>
          <p:nvPr>
            <p:ph idx="1"/>
          </p:nvPr>
        </p:nvSpPr>
        <p:spPr/>
        <p:txBody>
          <a:bodyPr>
            <a:normAutofit fontScale="85000" lnSpcReduction="20000"/>
          </a:bodyPr>
          <a:lstStyle/>
          <a:p>
            <a:pPr algn="just">
              <a:lnSpc>
                <a:spcPct val="150000"/>
              </a:lnSpc>
            </a:pPr>
            <a:r>
              <a:rPr lang="es-EC" dirty="0"/>
              <a:t>Departamento de Ciencias de la Computación de la Universidad de Berkeley en </a:t>
            </a:r>
            <a:r>
              <a:rPr lang="es-EC" dirty="0" smtClean="0"/>
              <a:t>California</a:t>
            </a:r>
          </a:p>
          <a:p>
            <a:pPr algn="just">
              <a:lnSpc>
                <a:spcPct val="150000"/>
              </a:lnSpc>
            </a:pPr>
            <a:r>
              <a:rPr lang="es-EC" dirty="0"/>
              <a:t>H</a:t>
            </a:r>
            <a:r>
              <a:rPr lang="es-EC" dirty="0" smtClean="0"/>
              <a:t>erramienta </a:t>
            </a:r>
            <a:r>
              <a:rPr lang="es-EC" dirty="0"/>
              <a:t>gestora de bases datos de código abierto </a:t>
            </a:r>
            <a:r>
              <a:rPr lang="es-EC" dirty="0" smtClean="0"/>
              <a:t>objeto-relacionales</a:t>
            </a:r>
          </a:p>
          <a:p>
            <a:pPr algn="just">
              <a:lnSpc>
                <a:spcPct val="150000"/>
              </a:lnSpc>
            </a:pPr>
            <a:r>
              <a:rPr lang="es-EC" dirty="0"/>
              <a:t>POSTGIS es una extensión del sistema de base de datos PostgreSQL, que permite el almacenamiento y la manipulación de objetos geométricos vectoriales en bases de datos; incluyendo además, el Sistema de Referencia Espacial; lo que la convierte en una base de datos espacial para su utilización en Sistema de Información Geográfica, (</a:t>
            </a:r>
            <a:r>
              <a:rPr lang="es-EC" dirty="0" err="1"/>
              <a:t>Duke</a:t>
            </a:r>
            <a:r>
              <a:rPr lang="es-EC" dirty="0"/>
              <a:t>-Williams, 2006)</a:t>
            </a:r>
          </a:p>
        </p:txBody>
      </p:sp>
    </p:spTree>
    <p:extLst>
      <p:ext uri="{BB962C8B-B14F-4D97-AF65-F5344CB8AC3E}">
        <p14:creationId xmlns:p14="http://schemas.microsoft.com/office/powerpoint/2010/main" val="123080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Ventajas </a:t>
            </a:r>
            <a:r>
              <a:rPr lang="es-EC" dirty="0" smtClean="0"/>
              <a:t>Postgis</a:t>
            </a:r>
            <a:endParaRPr lang="es-EC" dirty="0"/>
          </a:p>
        </p:txBody>
      </p:sp>
      <p:sp>
        <p:nvSpPr>
          <p:cNvPr id="3" name="Marcador de contenido 2"/>
          <p:cNvSpPr>
            <a:spLocks noGrp="1"/>
          </p:cNvSpPr>
          <p:nvPr>
            <p:ph idx="1"/>
          </p:nvPr>
        </p:nvSpPr>
        <p:spPr>
          <a:xfrm>
            <a:off x="838200" y="1690688"/>
            <a:ext cx="10515600" cy="4351338"/>
          </a:xfrm>
        </p:spPr>
        <p:txBody>
          <a:bodyPr>
            <a:noAutofit/>
          </a:bodyPr>
          <a:lstStyle/>
          <a:p>
            <a:pPr lvl="0">
              <a:lnSpc>
                <a:spcPct val="160000"/>
              </a:lnSpc>
            </a:pPr>
            <a:r>
              <a:rPr lang="es-EC" sz="1600" dirty="0"/>
              <a:t>Postgis es software libre con licencia </a:t>
            </a:r>
            <a:r>
              <a:rPr lang="es-EC" sz="1600" dirty="0" smtClean="0"/>
              <a:t>publica</a:t>
            </a:r>
          </a:p>
          <a:p>
            <a:pPr lvl="0">
              <a:lnSpc>
                <a:spcPct val="160000"/>
              </a:lnSpc>
            </a:pPr>
            <a:r>
              <a:rPr lang="es-EC" sz="1600" dirty="0" smtClean="0"/>
              <a:t>Es </a:t>
            </a:r>
            <a:r>
              <a:rPr lang="es-EC" sz="1600" dirty="0"/>
              <a:t>compatible con todos los estándares OGC</a:t>
            </a:r>
          </a:p>
          <a:p>
            <a:pPr lvl="0">
              <a:lnSpc>
                <a:spcPct val="160000"/>
              </a:lnSpc>
            </a:pPr>
            <a:r>
              <a:rPr lang="es-EC" sz="1600" dirty="0"/>
              <a:t>Soporta tipos de datos espaciales, además de contar con una Librería (repositorio de algoritmos)  extensa de funciones más de 1000 en su versión 2.2</a:t>
            </a:r>
          </a:p>
          <a:p>
            <a:pPr lvl="0">
              <a:lnSpc>
                <a:spcPct val="160000"/>
              </a:lnSpc>
            </a:pPr>
            <a:r>
              <a:rPr lang="es-EC" sz="1600" dirty="0"/>
              <a:t>Permite la importación y exportación de datos a través de sus herramientas de código como: ‘shp2pgsql’, ‘org2org’, dxf2postgis, ‘raster2pgsql’, etc.</a:t>
            </a:r>
          </a:p>
          <a:p>
            <a:pPr lvl="0">
              <a:lnSpc>
                <a:spcPct val="160000"/>
              </a:lnSpc>
            </a:pPr>
            <a:r>
              <a:rPr lang="es-EC" sz="1600" dirty="0"/>
              <a:t>Una extensa cantidad de clientes SIG de escritorio para la visualización de los datos. </a:t>
            </a:r>
          </a:p>
          <a:p>
            <a:pPr lvl="0">
              <a:lnSpc>
                <a:spcPct val="160000"/>
              </a:lnSpc>
            </a:pPr>
            <a:r>
              <a:rPr lang="es-EC" sz="1600" dirty="0"/>
              <a:t>Gracias a sus estándares su publicación en servidores de mapas es más eficiente (</a:t>
            </a:r>
            <a:r>
              <a:rPr lang="es-EC" sz="1600" dirty="0" err="1"/>
              <a:t>Mapserver</a:t>
            </a:r>
            <a:r>
              <a:rPr lang="es-EC" sz="1600" dirty="0"/>
              <a:t>, Geoserver, </a:t>
            </a:r>
            <a:r>
              <a:rPr lang="es-EC" sz="1600" dirty="0" err="1"/>
              <a:t>MapGuide</a:t>
            </a:r>
            <a:r>
              <a:rPr lang="es-EC" sz="1600" dirty="0"/>
              <a:t>, </a:t>
            </a:r>
            <a:r>
              <a:rPr lang="es-EC" sz="1600" dirty="0" err="1"/>
              <a:t>ArcGis</a:t>
            </a:r>
            <a:r>
              <a:rPr lang="es-EC" sz="1600" dirty="0"/>
              <a:t> Server)</a:t>
            </a:r>
          </a:p>
          <a:p>
            <a:pPr lvl="0">
              <a:lnSpc>
                <a:spcPct val="160000"/>
              </a:lnSpc>
            </a:pPr>
            <a:r>
              <a:rPr lang="es-EC" sz="1600" dirty="0"/>
              <a:t>Es una alternativa al software propietario superando en estabilidad y rapidez</a:t>
            </a:r>
            <a:r>
              <a:rPr lang="es-EC" sz="1600" dirty="0" smtClean="0"/>
              <a:t>.</a:t>
            </a:r>
            <a:endParaRPr lang="es-EC" sz="1600" dirty="0"/>
          </a:p>
        </p:txBody>
      </p:sp>
    </p:spTree>
    <p:extLst>
      <p:ext uri="{BB962C8B-B14F-4D97-AF65-F5344CB8AC3E}">
        <p14:creationId xmlns:p14="http://schemas.microsoft.com/office/powerpoint/2010/main" val="34839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Modelo </a:t>
            </a:r>
            <a:r>
              <a:rPr lang="es-EC" dirty="0" smtClean="0"/>
              <a:t>Conceptual</a:t>
            </a:r>
            <a:endParaRPr lang="es-EC" dirty="0"/>
          </a:p>
        </p:txBody>
      </p:sp>
      <p:pic>
        <p:nvPicPr>
          <p:cNvPr id="4" name="Imagen 3"/>
          <p:cNvPicPr/>
          <p:nvPr/>
        </p:nvPicPr>
        <p:blipFill>
          <a:blip r:embed="rId2"/>
          <a:stretch>
            <a:fillRect/>
          </a:stretch>
        </p:blipFill>
        <p:spPr>
          <a:xfrm>
            <a:off x="1926907" y="1690688"/>
            <a:ext cx="8338185" cy="4847272"/>
          </a:xfrm>
          <a:prstGeom prst="rect">
            <a:avLst/>
          </a:prstGeom>
          <a:ln>
            <a:solidFill>
              <a:schemeClr val="bg1">
                <a:lumMod val="85000"/>
              </a:schemeClr>
            </a:solidFill>
          </a:ln>
        </p:spPr>
      </p:pic>
    </p:spTree>
    <p:extLst>
      <p:ext uri="{BB962C8B-B14F-4D97-AF65-F5344CB8AC3E}">
        <p14:creationId xmlns:p14="http://schemas.microsoft.com/office/powerpoint/2010/main" val="3386807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135" y="200660"/>
            <a:ext cx="10515600" cy="1325563"/>
          </a:xfrm>
        </p:spPr>
        <p:txBody>
          <a:bodyPr/>
          <a:lstStyle/>
          <a:p>
            <a:r>
              <a:rPr lang="es-EC" dirty="0"/>
              <a:t>Modelo </a:t>
            </a:r>
            <a:r>
              <a:rPr lang="es-EC" dirty="0" smtClean="0"/>
              <a:t>Lógico</a:t>
            </a: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3670479" y="200660"/>
            <a:ext cx="8345510" cy="6657340"/>
          </a:xfrm>
          <a:prstGeom prst="rect">
            <a:avLst/>
          </a:prstGeom>
          <a:ln>
            <a:solidFill>
              <a:schemeClr val="bg1">
                <a:lumMod val="85000"/>
              </a:schemeClr>
            </a:solidFill>
          </a:ln>
        </p:spPr>
      </p:pic>
    </p:spTree>
    <p:extLst>
      <p:ext uri="{BB962C8B-B14F-4D97-AF65-F5344CB8AC3E}">
        <p14:creationId xmlns:p14="http://schemas.microsoft.com/office/powerpoint/2010/main" val="2221069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55" y="0"/>
            <a:ext cx="10515600" cy="1325563"/>
          </a:xfrm>
        </p:spPr>
        <p:txBody>
          <a:bodyPr>
            <a:normAutofit/>
          </a:bodyPr>
          <a:lstStyle/>
          <a:p>
            <a:r>
              <a:rPr lang="es-EC" sz="3600" dirty="0"/>
              <a:t>Modelo </a:t>
            </a:r>
            <a:r>
              <a:rPr lang="es-EC" sz="3600" dirty="0" smtClean="0"/>
              <a:t>Físico</a:t>
            </a:r>
            <a:endParaRPr lang="es-EC" sz="3600" dirty="0">
              <a:ln w="0"/>
              <a:solidFill>
                <a:schemeClr val="accent1"/>
              </a:solidFill>
              <a:effectLst>
                <a:outerShdw blurRad="38100" dist="25400" dir="5400000" algn="ctr" rotWithShape="0">
                  <a:srgbClr val="6E747A">
                    <a:alpha val="43000"/>
                  </a:srgbClr>
                </a:outerShdw>
              </a:effectLst>
            </a:endParaRPr>
          </a:p>
        </p:txBody>
      </p:sp>
      <p:pic>
        <p:nvPicPr>
          <p:cNvPr id="14" name="Imagen 13"/>
          <p:cNvPicPr/>
          <p:nvPr/>
        </p:nvPicPr>
        <p:blipFill>
          <a:blip r:embed="rId2" cstate="print">
            <a:extLst>
              <a:ext uri="{28A0092B-C50C-407E-A947-70E740481C1C}">
                <a14:useLocalDpi xmlns:a14="http://schemas.microsoft.com/office/drawing/2010/main" val="0"/>
              </a:ext>
            </a:extLst>
          </a:blip>
          <a:stretch>
            <a:fillRect/>
          </a:stretch>
        </p:blipFill>
        <p:spPr>
          <a:xfrm>
            <a:off x="392814" y="1416686"/>
            <a:ext cx="11357226" cy="5358337"/>
          </a:xfrm>
          <a:prstGeom prst="rect">
            <a:avLst/>
          </a:prstGeom>
          <a:ln>
            <a:solidFill>
              <a:schemeClr val="bg1">
                <a:lumMod val="85000"/>
              </a:schemeClr>
            </a:solidFill>
          </a:ln>
        </p:spPr>
      </p:pic>
      <p:sp>
        <p:nvSpPr>
          <p:cNvPr id="15" name="Rectángulo 14"/>
          <p:cNvSpPr/>
          <p:nvPr/>
        </p:nvSpPr>
        <p:spPr>
          <a:xfrm>
            <a:off x="2682240" y="945848"/>
            <a:ext cx="7353300" cy="369332"/>
          </a:xfrm>
          <a:prstGeom prst="rect">
            <a:avLst/>
          </a:prstGeom>
        </p:spPr>
        <p:txBody>
          <a:bodyPr wrap="squar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Modelo de entidades espaciales de acuerdo a la especificación OGC.</a:t>
            </a:r>
            <a:endParaRPr lang="es-EC" dirty="0"/>
          </a:p>
        </p:txBody>
      </p:sp>
      <p:pic>
        <p:nvPicPr>
          <p:cNvPr id="5" name="Imagen 4"/>
          <p:cNvPicPr/>
          <p:nvPr/>
        </p:nvPicPr>
        <p:blipFill>
          <a:blip r:embed="rId3"/>
          <a:stretch>
            <a:fillRect/>
          </a:stretch>
        </p:blipFill>
        <p:spPr>
          <a:xfrm>
            <a:off x="3211611" y="183639"/>
            <a:ext cx="8538429" cy="6591384"/>
          </a:xfrm>
          <a:prstGeom prst="rect">
            <a:avLst/>
          </a:prstGeom>
          <a:ln>
            <a:solidFill>
              <a:schemeClr val="bg1">
                <a:lumMod val="75000"/>
              </a:schemeClr>
            </a:solidFill>
          </a:ln>
        </p:spPr>
      </p:pic>
    </p:spTree>
    <p:extLst>
      <p:ext uri="{BB962C8B-B14F-4D97-AF65-F5344CB8AC3E}">
        <p14:creationId xmlns:p14="http://schemas.microsoft.com/office/powerpoint/2010/main" val="403543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0" y="0"/>
            <a:ext cx="5806440" cy="6858000"/>
          </a:xfrm>
          <a:prstGeom prst="rect">
            <a:avLst/>
          </a:prstGeom>
          <a:ln>
            <a:solidFill>
              <a:schemeClr val="bg1">
                <a:lumMod val="75000"/>
              </a:schemeClr>
            </a:solidFill>
          </a:ln>
        </p:spPr>
      </p:pic>
      <p:pic>
        <p:nvPicPr>
          <p:cNvPr id="5" name="Imagen 4"/>
          <p:cNvPicPr/>
          <p:nvPr/>
        </p:nvPicPr>
        <p:blipFill>
          <a:blip r:embed="rId3"/>
          <a:stretch>
            <a:fillRect/>
          </a:stretch>
        </p:blipFill>
        <p:spPr>
          <a:xfrm>
            <a:off x="2549524" y="0"/>
            <a:ext cx="9642476" cy="5097780"/>
          </a:xfrm>
          <a:prstGeom prst="rect">
            <a:avLst/>
          </a:prstGeom>
          <a:ln>
            <a:solidFill>
              <a:schemeClr val="bg1">
                <a:lumMod val="75000"/>
              </a:schemeClr>
            </a:solidFill>
          </a:ln>
        </p:spPr>
      </p:pic>
    </p:spTree>
    <p:extLst>
      <p:ext uri="{BB962C8B-B14F-4D97-AF65-F5344CB8AC3E}">
        <p14:creationId xmlns:p14="http://schemas.microsoft.com/office/powerpoint/2010/main" val="3701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Catastro 2014</a:t>
            </a:r>
            <a:endParaRPr lang="es-EC" dirty="0"/>
          </a:p>
        </p:txBody>
      </p:sp>
      <p:sp>
        <p:nvSpPr>
          <p:cNvPr id="3" name="Marcador de contenido 2"/>
          <p:cNvSpPr>
            <a:spLocks noGrp="1"/>
          </p:cNvSpPr>
          <p:nvPr>
            <p:ph idx="1"/>
          </p:nvPr>
        </p:nvSpPr>
        <p:spPr/>
        <p:txBody>
          <a:bodyPr/>
          <a:lstStyle/>
          <a:p>
            <a:pPr algn="just">
              <a:lnSpc>
                <a:spcPct val="150000"/>
              </a:lnSpc>
            </a:pPr>
            <a:r>
              <a:rPr lang="es-EC" dirty="0" smtClean="0"/>
              <a:t>Un </a:t>
            </a:r>
            <a:r>
              <a:rPr lang="es-EC" dirty="0"/>
              <a:t>proyecto de gran visión y de largo plazo planteado en el año 1994 por un equipo de investigadores de la comisión número 7 de Catastro y Uso del suelo de la </a:t>
            </a:r>
            <a:r>
              <a:rPr lang="es-EC" dirty="0" err="1"/>
              <a:t>FIG</a:t>
            </a:r>
            <a:r>
              <a:rPr lang="es-EC" dirty="0"/>
              <a:t> (Federación internacional de agrimensores) organización no gubernamental reconocida por la Naciones Unidas , en donde plantearon 6 declaraciones de la situación del catastro en los siguientes 20 años </a:t>
            </a:r>
          </a:p>
        </p:txBody>
      </p:sp>
    </p:spTree>
    <p:extLst>
      <p:ext uri="{BB962C8B-B14F-4D97-AF65-F5344CB8AC3E}">
        <p14:creationId xmlns:p14="http://schemas.microsoft.com/office/powerpoint/2010/main" val="1949654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22325"/>
            <a:ext cx="11094720" cy="1325563"/>
          </a:xfrm>
        </p:spPr>
        <p:txBody>
          <a:bodyPr>
            <a:normAutofit fontScale="90000"/>
          </a:bodyPr>
          <a:lstStyle/>
          <a:p>
            <a:pPr algn="ctr"/>
            <a:r>
              <a:rPr lang="es-EC" b="1" i="1" dirty="0"/>
              <a:t>Declaración # 1</a:t>
            </a:r>
            <a:r>
              <a:rPr lang="es-EC" b="1" dirty="0"/>
              <a:t>:</a:t>
            </a:r>
            <a:r>
              <a:rPr lang="es-EC" dirty="0"/>
              <a:t> “El Catastro 2014 indicará la situación legal completa del territorio, incluyendo el derecho público y restricciones”</a:t>
            </a:r>
            <a:br>
              <a:rPr lang="es-EC" dirty="0"/>
            </a:br>
            <a:endParaRPr lang="es-EC" dirty="0"/>
          </a:p>
        </p:txBody>
      </p:sp>
      <p:sp>
        <p:nvSpPr>
          <p:cNvPr id="3" name="Marcador de contenido 2"/>
          <p:cNvSpPr>
            <a:spLocks noGrp="1"/>
          </p:cNvSpPr>
          <p:nvPr>
            <p:ph idx="1"/>
          </p:nvPr>
        </p:nvSpPr>
        <p:spPr>
          <a:xfrm>
            <a:off x="838200" y="2506662"/>
            <a:ext cx="10515600" cy="4351338"/>
          </a:xfrm>
        </p:spPr>
        <p:txBody>
          <a:bodyPr>
            <a:normAutofit fontScale="77500" lnSpcReduction="20000"/>
          </a:bodyPr>
          <a:lstStyle/>
          <a:p>
            <a:pPr algn="just">
              <a:lnSpc>
                <a:spcPct val="170000"/>
              </a:lnSpc>
            </a:pPr>
            <a:r>
              <a:rPr lang="es-EC" dirty="0"/>
              <a:t>No se tiene un conocimiento completo de la información que en realidad se tiene y de lo que falta por producir, uno de los principales problemas es la falta de conocimientos sólidos para comprender el crecimiento urbano y de esta manera tener modelos más exactos de cómo será ese crecimiento, en cuanto al uso y ocupación del suelo, no se toman en cuenta restricciones las cuales pueden ser diseñadas y puestas en marcha dentro del ámbito de los sistemas de información geográfica y esto culmina en que muchas de las veces las competencias de estos procesos están ocupadas por profesionales no capacitados y tienen el deseo de imponer sus conceptos.</a:t>
            </a:r>
          </a:p>
        </p:txBody>
      </p:sp>
    </p:spTree>
    <p:extLst>
      <p:ext uri="{BB962C8B-B14F-4D97-AF65-F5344CB8AC3E}">
        <p14:creationId xmlns:p14="http://schemas.microsoft.com/office/powerpoint/2010/main" val="17765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705802"/>
            <a:ext cx="10515600" cy="1325563"/>
          </a:xfrm>
        </p:spPr>
        <p:txBody>
          <a:bodyPr>
            <a:normAutofit fontScale="90000"/>
          </a:bodyPr>
          <a:lstStyle/>
          <a:p>
            <a:pPr algn="ctr"/>
            <a:r>
              <a:rPr lang="es-EC" b="1" i="1" dirty="0"/>
              <a:t>Declaración # 2</a:t>
            </a:r>
            <a:r>
              <a:rPr lang="es-EC" b="1" dirty="0"/>
              <a:t>: </a:t>
            </a:r>
            <a:r>
              <a:rPr lang="es-EC" dirty="0"/>
              <a:t>“La separación entre mapas y registros será abolida”.</a:t>
            </a:r>
            <a:br>
              <a:rPr lang="es-EC" dirty="0"/>
            </a:br>
            <a:endParaRPr lang="es-EC" dirty="0"/>
          </a:p>
        </p:txBody>
      </p:sp>
      <p:sp>
        <p:nvSpPr>
          <p:cNvPr id="3" name="Marcador de contenido 2"/>
          <p:cNvSpPr>
            <a:spLocks noGrp="1"/>
          </p:cNvSpPr>
          <p:nvPr>
            <p:ph idx="1"/>
          </p:nvPr>
        </p:nvSpPr>
        <p:spPr/>
        <p:txBody>
          <a:bodyPr>
            <a:normAutofit fontScale="85000" lnSpcReduction="10000"/>
          </a:bodyPr>
          <a:lstStyle/>
          <a:p>
            <a:pPr algn="just">
              <a:lnSpc>
                <a:spcPct val="170000"/>
              </a:lnSpc>
            </a:pPr>
            <a:r>
              <a:rPr lang="es-EC" dirty="0"/>
              <a:t>En muchos casos se opta por utilizar Autocad como asistente para el dibujo de predios y por separado una base de datos en donde se almacenan los atributos de estos; en estas circunstancias es necesario fortalecer el catastro y esto se logra con la utilización de sistemas de información geográfica (SIG) los cuales funcionan con la relación de que a cada predio le corresponde una fila en sus taba de atributos, sin embargo en los casos que utilizan SIG se genera información errónea o incompleta lo cual debilita el funcionamiento. </a:t>
            </a:r>
          </a:p>
          <a:p>
            <a:pPr marL="0" indent="0">
              <a:buNone/>
            </a:pPr>
            <a:endParaRPr lang="es-EC" dirty="0"/>
          </a:p>
        </p:txBody>
      </p:sp>
    </p:spTree>
    <p:extLst>
      <p:ext uri="{BB962C8B-B14F-4D97-AF65-F5344CB8AC3E}">
        <p14:creationId xmlns:p14="http://schemas.microsoft.com/office/powerpoint/2010/main" val="366553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a:spLocks noGrp="1"/>
          </p:cNvSpPr>
          <p:nvPr/>
        </p:nvSpPr>
        <p:spPr>
          <a:xfrm>
            <a:off x="2362200" y="992124"/>
            <a:ext cx="7467600" cy="4873752"/>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INTRODUCCIÓN </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JUSTIFICACIÓN</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IMPORTANCIA </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IDENTIFICACIÓN DEL PROBLEMA </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OBJETIVOS </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METAS</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PROCESOS </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APLICACIÓN </a:t>
            </a:r>
          </a:p>
          <a:p>
            <a:pPr marL="514350" indent="-514350">
              <a:lnSpc>
                <a:spcPct val="150000"/>
              </a:lnSpc>
              <a:buFont typeface="+mj-lt"/>
              <a:buAutoNum type="romanUcPeriod"/>
            </a:pPr>
            <a:r>
              <a:rPr lang="es-EC" dirty="0" smtClean="0">
                <a:latin typeface="Arial" panose="020B0604020202020204" pitchFamily="34" charset="0"/>
                <a:cs typeface="Arial" panose="020B0604020202020204" pitchFamily="34" charset="0"/>
              </a:rPr>
              <a:t>CONCLUSIONES Y RECOMENDACIONES</a:t>
            </a:r>
          </a:p>
          <a:p>
            <a:pPr marL="457200" indent="-457200">
              <a:buFont typeface="+mj-lt"/>
              <a:buAutoNum type="romanUcPeriod"/>
            </a:pPr>
            <a:endParaRPr lang="es-EC"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5727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C" b="1" i="1" dirty="0"/>
              <a:t>Declaración # 3:</a:t>
            </a:r>
            <a:r>
              <a:rPr lang="es-EC" dirty="0"/>
              <a:t> “La cartografía catastral será parte del pasado. ¡Larga vida a la modelización”.</a:t>
            </a:r>
          </a:p>
        </p:txBody>
      </p:sp>
      <p:sp>
        <p:nvSpPr>
          <p:cNvPr id="3" name="Marcador de contenido 2"/>
          <p:cNvSpPr>
            <a:spLocks noGrp="1"/>
          </p:cNvSpPr>
          <p:nvPr>
            <p:ph idx="1"/>
          </p:nvPr>
        </p:nvSpPr>
        <p:spPr/>
        <p:txBody>
          <a:bodyPr>
            <a:normAutofit fontScale="85000" lnSpcReduction="10000"/>
          </a:bodyPr>
          <a:lstStyle/>
          <a:p>
            <a:pPr algn="just">
              <a:lnSpc>
                <a:spcPct val="170000"/>
              </a:lnSpc>
            </a:pPr>
            <a:r>
              <a:rPr lang="es-EC" dirty="0"/>
              <a:t>En este caso puntual las aspiraciones de la comisión fueron muy ambiciosas al decir que para el año 2014 desaparecerían los dibujantes y los cartógrafos, incluso en los momentos actuales muchos de los profesionales especializados en modelos SIG están muy por debajo de estas expectativas; en el caso del presente proyecto un gran porcentaje de funcionarios utilizan Autocad para hacer cartografía mientras que una mínima parte de los funcionarios utiliza un sistema de información geográfica, lo cual es un evidente problema.</a:t>
            </a:r>
          </a:p>
          <a:p>
            <a:pPr marL="0" indent="0">
              <a:buNone/>
            </a:pPr>
            <a:endParaRPr lang="es-EC" dirty="0"/>
          </a:p>
        </p:txBody>
      </p:sp>
    </p:spTree>
    <p:extLst>
      <p:ext uri="{BB962C8B-B14F-4D97-AF65-F5344CB8AC3E}">
        <p14:creationId xmlns:p14="http://schemas.microsoft.com/office/powerpoint/2010/main" val="36886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b="1" i="1" dirty="0"/>
              <a:t>Declaración # 4</a:t>
            </a:r>
            <a:r>
              <a:rPr lang="es-EC" dirty="0"/>
              <a:t>: “El catastro manual será cosa del pasado</a:t>
            </a:r>
            <a:r>
              <a:rPr lang="es-EC" dirty="0" smtClean="0"/>
              <a:t>”</a:t>
            </a:r>
            <a:endParaRPr lang="es-EC" dirty="0"/>
          </a:p>
        </p:txBody>
      </p:sp>
      <p:sp>
        <p:nvSpPr>
          <p:cNvPr id="3" name="Marcador de contenido 2"/>
          <p:cNvSpPr>
            <a:spLocks noGrp="1"/>
          </p:cNvSpPr>
          <p:nvPr>
            <p:ph idx="1"/>
          </p:nvPr>
        </p:nvSpPr>
        <p:spPr/>
        <p:txBody>
          <a:bodyPr>
            <a:normAutofit fontScale="70000" lnSpcReduction="20000"/>
          </a:bodyPr>
          <a:lstStyle/>
          <a:p>
            <a:pPr algn="just">
              <a:lnSpc>
                <a:spcPct val="200000"/>
              </a:lnSpc>
            </a:pPr>
            <a:r>
              <a:rPr lang="es-EC" dirty="0"/>
              <a:t>En la actualidad hablamos de crecimiento urbano exponencial en donde, los procedimientos manuales de dibujo e implantación de predios queda relegado y por otra parte muchos de los profesionales que utilizan software , no dominan el paquete informático además de no contar con los respectivos controles de calidad que en este caso llevan a tener información de mala calidad la cual al momento de intentar ser migrada a un sistema de información geográfica genera conflictos de sus componentes geométricos y como en todo proceso si obtenemos datos de mala calidad no se puede esperar nada bueno de los productos</a:t>
            </a:r>
            <a:r>
              <a:rPr lang="es-EC" dirty="0" smtClean="0"/>
              <a:t>.</a:t>
            </a:r>
            <a:endParaRPr lang="es-EC" dirty="0"/>
          </a:p>
        </p:txBody>
      </p:sp>
    </p:spTree>
    <p:extLst>
      <p:ext uri="{BB962C8B-B14F-4D97-AF65-F5344CB8AC3E}">
        <p14:creationId xmlns:p14="http://schemas.microsoft.com/office/powerpoint/2010/main" val="256805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88682"/>
            <a:ext cx="10515600" cy="1325563"/>
          </a:xfrm>
        </p:spPr>
        <p:txBody>
          <a:bodyPr>
            <a:normAutofit fontScale="90000"/>
          </a:bodyPr>
          <a:lstStyle/>
          <a:p>
            <a:pPr algn="ctr"/>
            <a:r>
              <a:rPr lang="es-EC" b="1" i="1" dirty="0"/>
              <a:t>Declaración # 5</a:t>
            </a:r>
            <a:r>
              <a:rPr lang="es-EC" dirty="0"/>
              <a:t>: “El catastro 2014 estará altamente privatizado; el sector público y el sector privado trabajarán en conjunto”.</a:t>
            </a:r>
            <a:br>
              <a:rPr lang="es-EC" dirty="0"/>
            </a:br>
            <a:endParaRPr lang="es-EC" dirty="0"/>
          </a:p>
        </p:txBody>
      </p:sp>
      <p:sp>
        <p:nvSpPr>
          <p:cNvPr id="3" name="Marcador de contenido 2"/>
          <p:cNvSpPr>
            <a:spLocks noGrp="1"/>
          </p:cNvSpPr>
          <p:nvPr>
            <p:ph idx="1"/>
          </p:nvPr>
        </p:nvSpPr>
        <p:spPr>
          <a:xfrm>
            <a:off x="838200" y="2503487"/>
            <a:ext cx="10515600" cy="4351338"/>
          </a:xfrm>
        </p:spPr>
        <p:txBody>
          <a:bodyPr>
            <a:normAutofit fontScale="77500" lnSpcReduction="20000"/>
          </a:bodyPr>
          <a:lstStyle/>
          <a:p>
            <a:pPr algn="just">
              <a:lnSpc>
                <a:spcPct val="170000"/>
              </a:lnSpc>
            </a:pPr>
            <a:r>
              <a:rPr lang="es-EC" dirty="0"/>
              <a:t>En nuestro país, de acuerdo con el COOTAD, los gobiernos autónomos descentralizados son las instituciones que tienen la competencia del catastro, rectores de su territorio y de las acciones económicas impositivas que conlleva el catastro, pero aun así muchos municipios en el país como es el caso de Patate, no cuentan con los recursos necesarios para obtener los insumos </a:t>
            </a:r>
            <a:r>
              <a:rPr lang="es-EC" dirty="0" smtClean="0"/>
              <a:t>que </a:t>
            </a:r>
            <a:r>
              <a:rPr lang="es-EC" dirty="0"/>
              <a:t>apuntan a tener un catastro y el estado es quien se encarga de suministrarlos; las empresas privadas realizan todo este proceso de obtener insumos pero los costos de producción de información no necesariamente son accesibles a todos los gobiernos autónomos descentralizados</a:t>
            </a:r>
            <a:r>
              <a:rPr lang="es-EC" dirty="0" smtClean="0"/>
              <a:t>.</a:t>
            </a:r>
            <a:endParaRPr lang="es-EC" dirty="0"/>
          </a:p>
        </p:txBody>
      </p:sp>
    </p:spTree>
    <p:extLst>
      <p:ext uri="{BB962C8B-B14F-4D97-AF65-F5344CB8AC3E}">
        <p14:creationId xmlns:p14="http://schemas.microsoft.com/office/powerpoint/2010/main" val="40742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b="1" dirty="0"/>
              <a:t>Declaración # 6</a:t>
            </a:r>
            <a:r>
              <a:rPr lang="es-EC" dirty="0"/>
              <a:t>: “El catastro 2014 procederá a recuperar costos”</a:t>
            </a:r>
          </a:p>
        </p:txBody>
      </p:sp>
      <p:sp>
        <p:nvSpPr>
          <p:cNvPr id="3" name="Marcador de contenido 2"/>
          <p:cNvSpPr>
            <a:spLocks noGrp="1"/>
          </p:cNvSpPr>
          <p:nvPr>
            <p:ph idx="1"/>
          </p:nvPr>
        </p:nvSpPr>
        <p:spPr/>
        <p:txBody>
          <a:bodyPr>
            <a:normAutofit fontScale="92500"/>
          </a:bodyPr>
          <a:lstStyle/>
          <a:p>
            <a:pPr algn="just">
              <a:lnSpc>
                <a:spcPct val="160000"/>
              </a:lnSpc>
            </a:pPr>
            <a:r>
              <a:rPr lang="es-EC" dirty="0"/>
              <a:t>El respectivo análisis costo beneficio proporcionado por la implementación de catastro debe ser costeado en su mayoría por los ciudadanos a quienes se les brinda este “servicio”, ya que se debe tomar en cuenta que el territorio es un recurso natural que tiene un considerable valor financiero e ideal, lo cual nos lleva a la conclusión lógica que se necesita de inversión para obtener beneficios económicos</a:t>
            </a:r>
            <a:r>
              <a:rPr lang="es-EC" dirty="0" smtClean="0"/>
              <a:t>.</a:t>
            </a:r>
            <a:endParaRPr lang="es-EC" dirty="0"/>
          </a:p>
        </p:txBody>
      </p:sp>
    </p:spTree>
    <p:extLst>
      <p:ext uri="{BB962C8B-B14F-4D97-AF65-F5344CB8AC3E}">
        <p14:creationId xmlns:p14="http://schemas.microsoft.com/office/powerpoint/2010/main" val="287428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Recolección de Información Predial</a:t>
            </a:r>
            <a:endParaRPr lang="es-EC"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Marcador de contenido 4"/>
          <p:cNvPicPr>
            <a:picLocks noGrp="1"/>
          </p:cNvPicPr>
          <p:nvPr>
            <p:ph idx="1"/>
          </p:nvPr>
        </p:nvPicPr>
        <p:blipFill rotWithShape="1">
          <a:blip r:embed="rId2">
            <a:extLst>
              <a:ext uri="{28A0092B-C50C-407E-A947-70E740481C1C}">
                <a14:useLocalDpi xmlns:a14="http://schemas.microsoft.com/office/drawing/2010/main" val="0"/>
              </a:ext>
            </a:extLst>
          </a:blip>
          <a:srcRect l="-1" r="243" b="57400"/>
          <a:stretch/>
        </p:blipFill>
        <p:spPr>
          <a:xfrm>
            <a:off x="838200" y="1690688"/>
            <a:ext cx="10248900" cy="4443412"/>
          </a:xfrm>
          <a:prstGeom prst="rect">
            <a:avLst/>
          </a:prstGeom>
        </p:spPr>
      </p:pic>
      <p:pic>
        <p:nvPicPr>
          <p:cNvPr id="6" name="Imagen 5"/>
          <p:cNvPicPr/>
          <p:nvPr/>
        </p:nvPicPr>
        <p:blipFill rotWithShape="1">
          <a:blip r:embed="rId2">
            <a:extLst>
              <a:ext uri="{28A0092B-C50C-407E-A947-70E740481C1C}">
                <a14:useLocalDpi xmlns:a14="http://schemas.microsoft.com/office/drawing/2010/main" val="0"/>
              </a:ext>
            </a:extLst>
          </a:blip>
          <a:srcRect t="42733" b="19226"/>
          <a:stretch/>
        </p:blipFill>
        <p:spPr>
          <a:xfrm>
            <a:off x="838200" y="1975104"/>
            <a:ext cx="10344150" cy="4158996"/>
          </a:xfrm>
          <a:prstGeom prst="rect">
            <a:avLst/>
          </a:prstGeom>
        </p:spPr>
      </p:pic>
      <p:pic>
        <p:nvPicPr>
          <p:cNvPr id="7" name="Imagen 6"/>
          <p:cNvPicPr/>
          <p:nvPr/>
        </p:nvPicPr>
        <p:blipFill rotWithShape="1">
          <a:blip r:embed="rId2">
            <a:extLst>
              <a:ext uri="{28A0092B-C50C-407E-A947-70E740481C1C}">
                <a14:useLocalDpi xmlns:a14="http://schemas.microsoft.com/office/drawing/2010/main" val="0"/>
              </a:ext>
            </a:extLst>
          </a:blip>
          <a:srcRect t="80773"/>
          <a:stretch/>
        </p:blipFill>
        <p:spPr>
          <a:xfrm>
            <a:off x="838200" y="3016251"/>
            <a:ext cx="10344150" cy="2667476"/>
          </a:xfrm>
          <a:prstGeom prst="rect">
            <a:avLst/>
          </a:prstGeom>
        </p:spPr>
      </p:pic>
    </p:spTree>
    <p:extLst>
      <p:ext uri="{BB962C8B-B14F-4D97-AF65-F5344CB8AC3E}">
        <p14:creationId xmlns:p14="http://schemas.microsoft.com/office/powerpoint/2010/main" val="152684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Ficha Catastral</a:t>
            </a:r>
            <a:endParaRPr lang="es-EC" dirty="0"/>
          </a:p>
        </p:txBody>
      </p:sp>
      <p:pic>
        <p:nvPicPr>
          <p:cNvPr id="5" name="Imagen 4"/>
          <p:cNvPicPr>
            <a:picLocks noChangeAspect="1"/>
          </p:cNvPicPr>
          <p:nvPr/>
        </p:nvPicPr>
        <p:blipFill>
          <a:blip r:embed="rId2"/>
          <a:stretch>
            <a:fillRect/>
          </a:stretch>
        </p:blipFill>
        <p:spPr>
          <a:xfrm>
            <a:off x="1135380" y="1466849"/>
            <a:ext cx="4295775" cy="4876800"/>
          </a:xfrm>
          <a:prstGeom prst="rect">
            <a:avLst/>
          </a:prstGeom>
        </p:spPr>
      </p:pic>
      <p:pic>
        <p:nvPicPr>
          <p:cNvPr id="6" name="Imagen 5"/>
          <p:cNvPicPr>
            <a:picLocks noChangeAspect="1"/>
          </p:cNvPicPr>
          <p:nvPr/>
        </p:nvPicPr>
        <p:blipFill>
          <a:blip r:embed="rId3"/>
          <a:stretch>
            <a:fillRect/>
          </a:stretch>
        </p:blipFill>
        <p:spPr>
          <a:xfrm>
            <a:off x="6796087" y="1395412"/>
            <a:ext cx="4276725" cy="5019675"/>
          </a:xfrm>
          <a:prstGeom prst="rect">
            <a:avLst/>
          </a:prstGeom>
        </p:spPr>
      </p:pic>
    </p:spTree>
    <p:extLst>
      <p:ext uri="{BB962C8B-B14F-4D97-AF65-F5344CB8AC3E}">
        <p14:creationId xmlns:p14="http://schemas.microsoft.com/office/powerpoint/2010/main" val="797564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Construcción de Formularios</a:t>
            </a:r>
            <a:endParaRPr lang="es-EC" dirty="0"/>
          </a:p>
        </p:txBody>
      </p:sp>
      <p:pic>
        <p:nvPicPr>
          <p:cNvPr id="4" name="Imagen 3"/>
          <p:cNvPicPr/>
          <p:nvPr/>
        </p:nvPicPr>
        <p:blipFill>
          <a:blip r:embed="rId2"/>
          <a:stretch>
            <a:fillRect/>
          </a:stretch>
        </p:blipFill>
        <p:spPr>
          <a:xfrm>
            <a:off x="433387" y="1690688"/>
            <a:ext cx="9693593" cy="4641532"/>
          </a:xfrm>
          <a:prstGeom prst="rect">
            <a:avLst/>
          </a:prstGeom>
          <a:ln>
            <a:solidFill>
              <a:schemeClr val="bg2">
                <a:lumMod val="75000"/>
              </a:schemeClr>
            </a:solidFill>
          </a:ln>
        </p:spPr>
      </p:pic>
      <p:pic>
        <p:nvPicPr>
          <p:cNvPr id="5" name="Imagen 4"/>
          <p:cNvPicPr/>
          <p:nvPr/>
        </p:nvPicPr>
        <p:blipFill>
          <a:blip r:embed="rId3"/>
          <a:stretch>
            <a:fillRect/>
          </a:stretch>
        </p:blipFill>
        <p:spPr>
          <a:xfrm>
            <a:off x="3072447" y="1690688"/>
            <a:ext cx="4812665" cy="4441190"/>
          </a:xfrm>
          <a:prstGeom prst="rect">
            <a:avLst/>
          </a:prstGeom>
          <a:ln>
            <a:solidFill>
              <a:schemeClr val="bg2">
                <a:lumMod val="75000"/>
              </a:schemeClr>
            </a:solidFill>
          </a:ln>
        </p:spPr>
      </p:pic>
    </p:spTree>
    <p:extLst>
      <p:ext uri="{BB962C8B-B14F-4D97-AF65-F5344CB8AC3E}">
        <p14:creationId xmlns:p14="http://schemas.microsoft.com/office/powerpoint/2010/main" val="96767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Google </a:t>
            </a:r>
            <a:r>
              <a:rPr lang="es-EC" dirty="0"/>
              <a:t>App Engine</a:t>
            </a:r>
          </a:p>
        </p:txBody>
      </p:sp>
      <p:sp>
        <p:nvSpPr>
          <p:cNvPr id="3" name="Marcador de contenido 2"/>
          <p:cNvSpPr>
            <a:spLocks noGrp="1"/>
          </p:cNvSpPr>
          <p:nvPr>
            <p:ph idx="1"/>
          </p:nvPr>
        </p:nvSpPr>
        <p:spPr/>
        <p:txBody>
          <a:bodyPr/>
          <a:lstStyle/>
          <a:p>
            <a:pPr algn="just">
              <a:lnSpc>
                <a:spcPct val="150000"/>
              </a:lnSpc>
            </a:pPr>
            <a:r>
              <a:rPr lang="es-EC" dirty="0"/>
              <a:t>Google App Engine es una plataforma como servicio (</a:t>
            </a:r>
            <a:r>
              <a:rPr lang="es-EC" dirty="0" err="1"/>
              <a:t>PaaS</a:t>
            </a:r>
            <a:r>
              <a:rPr lang="es-EC" dirty="0"/>
              <a:t>) </a:t>
            </a:r>
            <a:r>
              <a:rPr lang="es-EC" dirty="0" smtClean="0"/>
              <a:t>que </a:t>
            </a:r>
            <a:r>
              <a:rPr lang="es-EC" dirty="0"/>
              <a:t>le permite crear y ejecutar aplicaciones en la infraestructura de Google. Aplicaciones App Engine son fáciles de construir, fácil de mantener y fácil de ampliar a medida que cambien sus necesidades de tráfico y almacenamiento de datos.</a:t>
            </a:r>
          </a:p>
        </p:txBody>
      </p:sp>
    </p:spTree>
    <p:extLst>
      <p:ext uri="{BB962C8B-B14F-4D97-AF65-F5344CB8AC3E}">
        <p14:creationId xmlns:p14="http://schemas.microsoft.com/office/powerpoint/2010/main" val="597145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ODK </a:t>
            </a:r>
            <a:r>
              <a:rPr lang="es-EC" dirty="0" err="1"/>
              <a:t>Aggregate</a:t>
            </a:r>
            <a:endParaRPr lang="es-EC" dirty="0"/>
          </a:p>
        </p:txBody>
      </p:sp>
      <p:sp>
        <p:nvSpPr>
          <p:cNvPr id="3" name="Marcador de contenido 2"/>
          <p:cNvSpPr>
            <a:spLocks noGrp="1"/>
          </p:cNvSpPr>
          <p:nvPr>
            <p:ph idx="1"/>
          </p:nvPr>
        </p:nvSpPr>
        <p:spPr/>
        <p:txBody>
          <a:bodyPr>
            <a:normAutofit fontScale="62500" lnSpcReduction="20000"/>
          </a:bodyPr>
          <a:lstStyle/>
          <a:p>
            <a:pPr marL="0" indent="0" algn="just">
              <a:lnSpc>
                <a:spcPct val="160000"/>
              </a:lnSpc>
              <a:buNone/>
            </a:pPr>
            <a:r>
              <a:rPr lang="es-EC" dirty="0"/>
              <a:t>Odk </a:t>
            </a:r>
            <a:r>
              <a:rPr lang="es-EC" dirty="0" err="1"/>
              <a:t>Aggregate</a:t>
            </a:r>
            <a:r>
              <a:rPr lang="es-EC" dirty="0"/>
              <a:t> por sus siglas en ingles proporciona a un servidor toda la configuración necesaria para manejar el repositorio de datos proporcionado por los formularios dentro de sus funciones principales están: </a:t>
            </a:r>
          </a:p>
          <a:p>
            <a:pPr lvl="0" algn="just">
              <a:lnSpc>
                <a:spcPct val="160000"/>
              </a:lnSpc>
            </a:pPr>
            <a:r>
              <a:rPr lang="es-EC" dirty="0"/>
              <a:t>Proporcionar formularios en blanco a los dispositivos móviles que servirán de colectores u otros clientes capaces de leer y realizar peticiones XML.</a:t>
            </a:r>
          </a:p>
          <a:p>
            <a:pPr lvl="0" algn="just">
              <a:lnSpc>
                <a:spcPct val="160000"/>
              </a:lnSpc>
            </a:pPr>
            <a:r>
              <a:rPr lang="es-EC" dirty="0"/>
              <a:t>Tratar formularios finalizados solicitudes de envió y gestionar los datos recopilados </a:t>
            </a:r>
          </a:p>
          <a:p>
            <a:pPr lvl="0" algn="just">
              <a:lnSpc>
                <a:spcPct val="160000"/>
              </a:lnSpc>
            </a:pPr>
            <a:r>
              <a:rPr lang="es-EC" dirty="0"/>
              <a:t>Visualizar los datos recopilados a través de gráficos simples.</a:t>
            </a:r>
          </a:p>
          <a:p>
            <a:pPr lvl="0" algn="just">
              <a:lnSpc>
                <a:spcPct val="160000"/>
              </a:lnSpc>
            </a:pPr>
            <a:r>
              <a:rPr lang="es-EC" dirty="0"/>
              <a:t>Exportar los datos recopilados y tratarlos como archivos </a:t>
            </a:r>
            <a:r>
              <a:rPr lang="es-EC" dirty="0" err="1"/>
              <a:t>CSV</a:t>
            </a:r>
            <a:r>
              <a:rPr lang="es-EC" dirty="0"/>
              <a:t> para hojas de cálculo, o como archivos </a:t>
            </a:r>
            <a:r>
              <a:rPr lang="es-EC" dirty="0" err="1"/>
              <a:t>KML</a:t>
            </a:r>
            <a:r>
              <a:rPr lang="es-EC" dirty="0"/>
              <a:t> para google </a:t>
            </a:r>
            <a:r>
              <a:rPr lang="es-EC" dirty="0" err="1"/>
              <a:t>earth</a:t>
            </a:r>
            <a:r>
              <a:rPr lang="es-EC" dirty="0"/>
              <a:t> o archivos shape para cualquier software GIS de escritorio</a:t>
            </a:r>
          </a:p>
          <a:p>
            <a:endParaRPr lang="es-EC" dirty="0"/>
          </a:p>
        </p:txBody>
      </p:sp>
    </p:spTree>
    <p:extLst>
      <p:ext uri="{BB962C8B-B14F-4D97-AF65-F5344CB8AC3E}">
        <p14:creationId xmlns:p14="http://schemas.microsoft.com/office/powerpoint/2010/main" val="452861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769302" y="790257"/>
            <a:ext cx="7437438" cy="2753043"/>
          </a:xfrm>
          <a:prstGeom prst="rect">
            <a:avLst/>
          </a:prstGeom>
          <a:ln>
            <a:solidFill>
              <a:schemeClr val="bg2">
                <a:lumMod val="75000"/>
              </a:schemeClr>
            </a:solidFill>
          </a:ln>
        </p:spPr>
      </p:pic>
      <p:pic>
        <p:nvPicPr>
          <p:cNvPr id="5" name="Imagen 4"/>
          <p:cNvPicPr/>
          <p:nvPr/>
        </p:nvPicPr>
        <p:blipFill>
          <a:blip r:embed="rId3"/>
          <a:stretch>
            <a:fillRect/>
          </a:stretch>
        </p:blipFill>
        <p:spPr>
          <a:xfrm>
            <a:off x="1458595" y="435292"/>
            <a:ext cx="6748145" cy="6422708"/>
          </a:xfrm>
          <a:prstGeom prst="rect">
            <a:avLst/>
          </a:prstGeom>
          <a:ln w="3175">
            <a:solidFill>
              <a:schemeClr val="bg2">
                <a:lumMod val="75000"/>
              </a:schemeClr>
            </a:solidFill>
          </a:ln>
        </p:spPr>
      </p:pic>
      <p:pic>
        <p:nvPicPr>
          <p:cNvPr id="7" name="Imagen 6"/>
          <p:cNvPicPr>
            <a:picLocks noChangeAspect="1"/>
          </p:cNvPicPr>
          <p:nvPr/>
        </p:nvPicPr>
        <p:blipFill>
          <a:blip r:embed="rId4"/>
          <a:stretch>
            <a:fillRect/>
          </a:stretch>
        </p:blipFill>
        <p:spPr>
          <a:xfrm>
            <a:off x="512002" y="802322"/>
            <a:ext cx="11320395" cy="5078386"/>
          </a:xfrm>
          <a:prstGeom prst="rect">
            <a:avLst/>
          </a:prstGeom>
        </p:spPr>
      </p:pic>
      <p:pic>
        <p:nvPicPr>
          <p:cNvPr id="8" name="Imagen 7"/>
          <p:cNvPicPr/>
          <p:nvPr/>
        </p:nvPicPr>
        <p:blipFill>
          <a:blip r:embed="rId5"/>
          <a:stretch>
            <a:fillRect/>
          </a:stretch>
        </p:blipFill>
        <p:spPr>
          <a:xfrm>
            <a:off x="707882" y="518781"/>
            <a:ext cx="10928634" cy="5645468"/>
          </a:xfrm>
          <a:prstGeom prst="rect">
            <a:avLst/>
          </a:prstGeom>
          <a:ln>
            <a:solidFill>
              <a:schemeClr val="bg2">
                <a:lumMod val="75000"/>
              </a:schemeClr>
            </a:solidFill>
          </a:ln>
        </p:spPr>
      </p:pic>
    </p:spTree>
    <p:extLst>
      <p:ext uri="{BB962C8B-B14F-4D97-AF65-F5344CB8AC3E}">
        <p14:creationId xmlns:p14="http://schemas.microsoft.com/office/powerpoint/2010/main" val="12915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600" dirty="0" smtClean="0">
                <a:ln w="0"/>
                <a:solidFill>
                  <a:schemeClr val="accent1"/>
                </a:solidFill>
                <a:effectLst>
                  <a:outerShdw blurRad="38100" dist="25400" dir="5400000" algn="ctr" rotWithShape="0">
                    <a:srgbClr val="6E747A">
                      <a:alpha val="43000"/>
                    </a:srgbClr>
                  </a:outerShdw>
                </a:effectLst>
              </a:rPr>
              <a:t>Antecedentes.</a:t>
            </a:r>
            <a:endParaRPr lang="es-EC" sz="3600" dirty="0">
              <a:ln w="0"/>
              <a:solidFill>
                <a:schemeClr val="accent1"/>
              </a:solidFill>
              <a:effectLst>
                <a:outerShdw blurRad="38100" dist="25400" dir="5400000" algn="ctr" rotWithShape="0">
                  <a:srgbClr val="6E747A">
                    <a:alpha val="43000"/>
                  </a:srgbClr>
                </a:outerShdw>
              </a:effectLst>
            </a:endParaRPr>
          </a:p>
        </p:txBody>
      </p:sp>
      <p:sp>
        <p:nvSpPr>
          <p:cNvPr id="3" name="Marcador de contenido 2"/>
          <p:cNvSpPr>
            <a:spLocks noGrp="1"/>
          </p:cNvSpPr>
          <p:nvPr>
            <p:ph idx="1"/>
          </p:nvPr>
        </p:nvSpPr>
        <p:spPr>
          <a:xfrm>
            <a:off x="838200" y="1429555"/>
            <a:ext cx="10515600" cy="4747408"/>
          </a:xfrm>
        </p:spPr>
        <p:txBody>
          <a:bodyPr>
            <a:normAutofit fontScale="92500"/>
          </a:bodyPr>
          <a:lstStyle/>
          <a:p>
            <a:pPr algn="just"/>
            <a:r>
              <a:rPr lang="es-EC" dirty="0" smtClean="0"/>
              <a:t>El COOTAD establece como competencias exclusivas y principales de cada gobierno autónomo descentralizado municipal las siguientes:  </a:t>
            </a:r>
          </a:p>
          <a:p>
            <a:pPr lvl="1" algn="just">
              <a:lnSpc>
                <a:spcPct val="110000"/>
              </a:lnSpc>
            </a:pPr>
            <a:r>
              <a:rPr lang="es-EC" dirty="0" smtClean="0"/>
              <a:t>Planificar </a:t>
            </a:r>
            <a:r>
              <a:rPr lang="es-EC" dirty="0"/>
              <a:t>el desarrollo cantonal y formular los correspondientes planes de ordenamiento territorial, de manera articulada con la planificación nacional, regional, provincial y parroquial, con el fin de regular el uso y la ocupación del suelo urbano y rural.</a:t>
            </a:r>
          </a:p>
          <a:p>
            <a:pPr lvl="1" algn="just">
              <a:lnSpc>
                <a:spcPct val="110000"/>
              </a:lnSpc>
            </a:pPr>
            <a:r>
              <a:rPr lang="es-EC" dirty="0" smtClean="0"/>
              <a:t>Ejercer </a:t>
            </a:r>
            <a:r>
              <a:rPr lang="es-EC" dirty="0"/>
              <a:t>el control sobre el uso y ocupación del suelo en el </a:t>
            </a:r>
            <a:r>
              <a:rPr lang="es-EC" dirty="0" smtClean="0"/>
              <a:t>cantón.</a:t>
            </a:r>
          </a:p>
          <a:p>
            <a:pPr lvl="1" algn="just">
              <a:lnSpc>
                <a:spcPct val="110000"/>
              </a:lnSpc>
            </a:pPr>
            <a:r>
              <a:rPr lang="es-EC" dirty="0" smtClean="0"/>
              <a:t>La </a:t>
            </a:r>
            <a:r>
              <a:rPr lang="es-EC" dirty="0"/>
              <a:t>elaboración y administración de los catastros inmobiliarios urbanos y rurales.</a:t>
            </a:r>
          </a:p>
          <a:p>
            <a:pPr lvl="1" algn="just">
              <a:lnSpc>
                <a:spcPct val="110000"/>
              </a:lnSpc>
            </a:pPr>
            <a:r>
              <a:rPr lang="es-EC" dirty="0" smtClean="0"/>
              <a:t>Ejercer </a:t>
            </a:r>
            <a:r>
              <a:rPr lang="es-EC" dirty="0"/>
              <a:t>el control sobre el uso y ocupación del suelo en el cantón.</a:t>
            </a:r>
          </a:p>
          <a:p>
            <a:pPr lvl="1" algn="just">
              <a:lnSpc>
                <a:spcPct val="110000"/>
              </a:lnSpc>
            </a:pPr>
            <a:r>
              <a:rPr lang="es-EC" dirty="0" smtClean="0"/>
              <a:t>Llevar </a:t>
            </a:r>
            <a:r>
              <a:rPr lang="es-EC" dirty="0"/>
              <a:t>un inventario actualizado de todos los bienes valorizados del dominio privado y      de los afectados al servicio público que sean susceptibles de valorización</a:t>
            </a:r>
            <a:r>
              <a:rPr lang="es-EC" dirty="0" smtClean="0"/>
              <a:t>.</a:t>
            </a:r>
            <a:endParaRPr lang="es-EC" dirty="0"/>
          </a:p>
        </p:txBody>
      </p:sp>
    </p:spTree>
    <p:extLst>
      <p:ext uri="{BB962C8B-B14F-4D97-AF65-F5344CB8AC3E}">
        <p14:creationId xmlns:p14="http://schemas.microsoft.com/office/powerpoint/2010/main" val="1216548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Disponibilidad </a:t>
            </a:r>
            <a:r>
              <a:rPr lang="es-EC" dirty="0"/>
              <a:t>en servidor </a:t>
            </a:r>
          </a:p>
        </p:txBody>
      </p:sp>
      <p:sp>
        <p:nvSpPr>
          <p:cNvPr id="3" name="Marcador de contenido 2"/>
          <p:cNvSpPr>
            <a:spLocks noGrp="1"/>
          </p:cNvSpPr>
          <p:nvPr>
            <p:ph idx="1"/>
          </p:nvPr>
        </p:nvSpPr>
        <p:spPr/>
        <p:txBody>
          <a:bodyPr>
            <a:normAutofit lnSpcReduction="10000"/>
          </a:bodyPr>
          <a:lstStyle/>
          <a:p>
            <a:pPr algn="just">
              <a:lnSpc>
                <a:spcPct val="150000"/>
              </a:lnSpc>
            </a:pPr>
            <a:r>
              <a:rPr lang="es-EC" dirty="0"/>
              <a:t>Para tener la capacidad completa que ofrece Open Data Kit se instaló toda la funcionalidad en un servidor proporcionado por la Universidad en donde ya se tenía lista la configuración básica del servidor como lo es: la configuración de Tomcat6, los recursos de java necesarios para desarrollo de aplicaciones y una dirección de protocolo de internet (IP), necesaria para que se pueda acceder desde cualquier dispositivo con internet</a:t>
            </a:r>
            <a:r>
              <a:rPr lang="es-EC" dirty="0" smtClean="0"/>
              <a:t>.</a:t>
            </a:r>
            <a:endParaRPr lang="es-EC" dirty="0"/>
          </a:p>
        </p:txBody>
      </p:sp>
    </p:spTree>
    <p:extLst>
      <p:ext uri="{BB962C8B-B14F-4D97-AF65-F5344CB8AC3E}">
        <p14:creationId xmlns:p14="http://schemas.microsoft.com/office/powerpoint/2010/main" val="21676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6760" y="545465"/>
            <a:ext cx="10515600" cy="4351338"/>
          </a:xfrm>
        </p:spPr>
        <p:txBody>
          <a:bodyPr/>
          <a:lstStyle/>
          <a:p>
            <a:pPr algn="just"/>
            <a:r>
              <a:rPr lang="es-EC" dirty="0"/>
              <a:t>Procesador </a:t>
            </a:r>
            <a:r>
              <a:rPr lang="es-EC" dirty="0" err="1"/>
              <a:t>Xeon</a:t>
            </a:r>
            <a:r>
              <a:rPr lang="es-EC" dirty="0"/>
              <a:t> de 6 núcleos, una memoria </a:t>
            </a:r>
            <a:r>
              <a:rPr lang="es-EC" dirty="0" err="1"/>
              <a:t>ram</a:t>
            </a:r>
            <a:r>
              <a:rPr lang="es-EC" dirty="0"/>
              <a:t> de 6GB expandible a 284 GB, sistema operativo de 32bits, un arreglo de 4 discos de 500 GB cada uno dándonos 2000 GB para almacenamiento de información, 4 puertos para conexión de red.</a:t>
            </a:r>
          </a:p>
        </p:txBody>
      </p:sp>
      <p:pic>
        <p:nvPicPr>
          <p:cNvPr id="4" name="Imagen 3" descr="https://fbcdn-sphotos-h-a.akamaihd.net/hphotos-ak-xpt1/v/t34.0-12/11215913_886320888092879_1885492360_n.jpg?oh=c61f09a580850da07b99e3dfc75c6c71&amp;oe=5548B64C&amp;__gda__=1430900927_fd5d7f3b91ec651aacea8e778a18337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127" y="2721134"/>
            <a:ext cx="6577013" cy="3633946"/>
          </a:xfrm>
          <a:prstGeom prst="rect">
            <a:avLst/>
          </a:prstGeom>
          <a:noFill/>
          <a:ln>
            <a:noFill/>
          </a:ln>
        </p:spPr>
      </p:pic>
    </p:spTree>
    <p:extLst>
      <p:ext uri="{BB962C8B-B14F-4D97-AF65-F5344CB8AC3E}">
        <p14:creationId xmlns:p14="http://schemas.microsoft.com/office/powerpoint/2010/main" val="3037206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Instalación</a:t>
            </a:r>
            <a:endParaRPr lang="es-EC" dirty="0"/>
          </a:p>
        </p:txBody>
      </p:sp>
      <p:sp>
        <p:nvSpPr>
          <p:cNvPr id="3" name="Marcador de contenido 2"/>
          <p:cNvSpPr>
            <a:spLocks noGrp="1"/>
          </p:cNvSpPr>
          <p:nvPr>
            <p:ph idx="1"/>
          </p:nvPr>
        </p:nvSpPr>
        <p:spPr>
          <a:xfrm>
            <a:off x="838200" y="1825625"/>
            <a:ext cx="10515600" cy="3592195"/>
          </a:xfrm>
        </p:spPr>
        <p:txBody>
          <a:bodyPr/>
          <a:lstStyle/>
          <a:p>
            <a:r>
              <a:rPr lang="es-EC" i="1" dirty="0"/>
              <a:t>-user@user-ProLiant-DL120-G7:~/Descargas/ODK1$ ./</a:t>
            </a:r>
            <a:r>
              <a:rPr lang="es-EC" i="1" dirty="0" err="1" smtClean="0"/>
              <a:t>linux-installer.run</a:t>
            </a:r>
            <a:endParaRPr lang="es-EC" i="1" dirty="0" smtClean="0"/>
          </a:p>
          <a:p>
            <a:r>
              <a:rPr lang="es-EC" i="1" dirty="0"/>
              <a:t>-[]: /home/</a:t>
            </a:r>
            <a:r>
              <a:rPr lang="es-EC" i="1" dirty="0" err="1"/>
              <a:t>user</a:t>
            </a:r>
            <a:r>
              <a:rPr lang="es-EC" i="1" dirty="0"/>
              <a:t>/Descargas/ODK1</a:t>
            </a:r>
            <a:endParaRPr lang="es-EC" dirty="0"/>
          </a:p>
          <a:p>
            <a:r>
              <a:rPr lang="es-EC" dirty="0" smtClean="0"/>
              <a:t>Configuraciones de IP publica: gestionterritorial.espe.edu.ec</a:t>
            </a:r>
          </a:p>
          <a:p>
            <a:r>
              <a:rPr lang="es-EC" i="1" dirty="0"/>
              <a:t>-user@user-ProLiant-DL120-G7:~/Descargas/ODK1$ cd /</a:t>
            </a:r>
            <a:r>
              <a:rPr lang="es-EC" i="1" dirty="0" err="1"/>
              <a:t>var</a:t>
            </a:r>
            <a:r>
              <a:rPr lang="es-EC" i="1" dirty="0"/>
              <a:t>/</a:t>
            </a:r>
            <a:r>
              <a:rPr lang="es-EC" i="1" dirty="0" err="1"/>
              <a:t>lib</a:t>
            </a:r>
            <a:r>
              <a:rPr lang="es-EC" i="1" dirty="0"/>
              <a:t>/tomcat6/</a:t>
            </a:r>
            <a:endParaRPr lang="es-EC" dirty="0"/>
          </a:p>
          <a:p>
            <a:r>
              <a:rPr lang="es-EC" dirty="0" smtClean="0"/>
              <a:t>http://gestionterritorial.espe.edu.ec:8080/ODKpatate</a:t>
            </a:r>
            <a:endParaRPr lang="es-EC" dirty="0"/>
          </a:p>
          <a:p>
            <a:endParaRPr lang="es-EC" dirty="0"/>
          </a:p>
        </p:txBody>
      </p:sp>
      <p:pic>
        <p:nvPicPr>
          <p:cNvPr id="6" name="Imagen 5"/>
          <p:cNvPicPr/>
          <p:nvPr/>
        </p:nvPicPr>
        <p:blipFill rotWithShape="1">
          <a:blip r:embed="rId2"/>
          <a:srcRect l="56346" t="22390" b="29961"/>
          <a:stretch/>
        </p:blipFill>
        <p:spPr>
          <a:xfrm>
            <a:off x="838200" y="1392872"/>
            <a:ext cx="9174480" cy="4916488"/>
          </a:xfrm>
          <a:prstGeom prst="rect">
            <a:avLst/>
          </a:prstGeom>
        </p:spPr>
      </p:pic>
      <p:pic>
        <p:nvPicPr>
          <p:cNvPr id="7" name="Imagen 6"/>
          <p:cNvPicPr/>
          <p:nvPr/>
        </p:nvPicPr>
        <p:blipFill rotWithShape="1">
          <a:blip r:embed="rId3"/>
          <a:srcRect l="56068" t="21398" b="29100"/>
          <a:stretch/>
        </p:blipFill>
        <p:spPr>
          <a:xfrm>
            <a:off x="838200" y="1392872"/>
            <a:ext cx="9174480" cy="4916488"/>
          </a:xfrm>
          <a:prstGeom prst="rect">
            <a:avLst/>
          </a:prstGeom>
        </p:spPr>
      </p:pic>
      <p:pic>
        <p:nvPicPr>
          <p:cNvPr id="8" name="Imagen 7"/>
          <p:cNvPicPr/>
          <p:nvPr/>
        </p:nvPicPr>
        <p:blipFill rotWithShape="1">
          <a:blip r:embed="rId4"/>
          <a:srcRect l="56792" t="20904" b="28740"/>
          <a:stretch/>
        </p:blipFill>
        <p:spPr>
          <a:xfrm>
            <a:off x="953035" y="1406555"/>
            <a:ext cx="9059645" cy="4902805"/>
          </a:xfrm>
          <a:prstGeom prst="rect">
            <a:avLst/>
          </a:prstGeom>
        </p:spPr>
      </p:pic>
      <p:pic>
        <p:nvPicPr>
          <p:cNvPr id="9" name="Imagen 8"/>
          <p:cNvPicPr/>
          <p:nvPr/>
        </p:nvPicPr>
        <p:blipFill rotWithShape="1">
          <a:blip r:embed="rId5"/>
          <a:srcRect l="56837" t="21060" b="29328"/>
          <a:stretch/>
        </p:blipFill>
        <p:spPr>
          <a:xfrm>
            <a:off x="838200" y="1406554"/>
            <a:ext cx="9174480" cy="4902805"/>
          </a:xfrm>
          <a:prstGeom prst="rect">
            <a:avLst/>
          </a:prstGeom>
        </p:spPr>
      </p:pic>
      <p:pic>
        <p:nvPicPr>
          <p:cNvPr id="10" name="Imagen 9"/>
          <p:cNvPicPr/>
          <p:nvPr/>
        </p:nvPicPr>
        <p:blipFill rotWithShape="1">
          <a:blip r:embed="rId6"/>
          <a:srcRect l="56121" t="21983" b="29676"/>
          <a:stretch/>
        </p:blipFill>
        <p:spPr>
          <a:xfrm>
            <a:off x="838200" y="1392871"/>
            <a:ext cx="9174480" cy="4916488"/>
          </a:xfrm>
          <a:prstGeom prst="rect">
            <a:avLst/>
          </a:prstGeom>
        </p:spPr>
      </p:pic>
      <p:pic>
        <p:nvPicPr>
          <p:cNvPr id="11" name="Imagen 10"/>
          <p:cNvPicPr/>
          <p:nvPr/>
        </p:nvPicPr>
        <p:blipFill rotWithShape="1">
          <a:blip r:embed="rId7"/>
          <a:srcRect l="56598" t="21484" b="29328"/>
          <a:stretch/>
        </p:blipFill>
        <p:spPr>
          <a:xfrm>
            <a:off x="838200" y="1406553"/>
            <a:ext cx="9174480" cy="4916488"/>
          </a:xfrm>
          <a:prstGeom prst="rect">
            <a:avLst/>
          </a:prstGeom>
        </p:spPr>
      </p:pic>
    </p:spTree>
    <p:extLst>
      <p:ext uri="{BB962C8B-B14F-4D97-AF65-F5344CB8AC3E}">
        <p14:creationId xmlns:p14="http://schemas.microsoft.com/office/powerpoint/2010/main" val="125961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ppt_w</p:attrName>
                                        </p:attrNameLst>
                                      </p:cBhvr>
                                      <p:tavLst>
                                        <p:tav tm="0" fmla="#ppt_w*sin(2.5*pi*$)">
                                          <p:val>
                                            <p:fltVal val="0"/>
                                          </p:val>
                                        </p:tav>
                                        <p:tav tm="100000">
                                          <p:val>
                                            <p:fltVal val="1"/>
                                          </p:val>
                                        </p:tav>
                                      </p:tavLst>
                                    </p:anim>
                                    <p:anim calcmode="lin" valueType="num">
                                      <p:cBhvr>
                                        <p:cTn id="2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t>
            </a:r>
            <a:endParaRPr lang="es-EC" dirty="0"/>
          </a:p>
        </p:txBody>
      </p:sp>
      <p:pic>
        <p:nvPicPr>
          <p:cNvPr id="4" name="Marcador de contenido 3"/>
          <p:cNvPicPr>
            <a:picLocks noGrp="1" noChangeAspect="1"/>
          </p:cNvPicPr>
          <p:nvPr>
            <p:ph idx="1"/>
          </p:nvPr>
        </p:nvPicPr>
        <p:blipFill>
          <a:blip r:embed="rId2"/>
          <a:stretch>
            <a:fillRect/>
          </a:stretch>
        </p:blipFill>
        <p:spPr>
          <a:xfrm>
            <a:off x="347655" y="788688"/>
            <a:ext cx="11844345" cy="3574996"/>
          </a:xfrm>
          <a:prstGeom prst="rect">
            <a:avLst/>
          </a:prstGeom>
          <a:ln>
            <a:solidFill>
              <a:schemeClr val="bg1">
                <a:lumMod val="75000"/>
              </a:schemeClr>
            </a:solidFill>
          </a:ln>
        </p:spPr>
      </p:pic>
    </p:spTree>
    <p:extLst>
      <p:ext uri="{BB962C8B-B14F-4D97-AF65-F5344CB8AC3E}">
        <p14:creationId xmlns:p14="http://schemas.microsoft.com/office/powerpoint/2010/main" val="760483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ODK </a:t>
            </a:r>
            <a:r>
              <a:rPr lang="es-EC" dirty="0"/>
              <a:t>Collect</a:t>
            </a:r>
          </a:p>
        </p:txBody>
      </p:sp>
      <p:sp>
        <p:nvSpPr>
          <p:cNvPr id="3" name="Marcador de contenido 2"/>
          <p:cNvSpPr>
            <a:spLocks noGrp="1"/>
          </p:cNvSpPr>
          <p:nvPr>
            <p:ph idx="1"/>
          </p:nvPr>
        </p:nvSpPr>
        <p:spPr/>
        <p:txBody>
          <a:bodyPr>
            <a:normAutofit lnSpcReduction="10000"/>
          </a:bodyPr>
          <a:lstStyle/>
          <a:p>
            <a:pPr algn="just">
              <a:lnSpc>
                <a:spcPct val="150000"/>
              </a:lnSpc>
            </a:pPr>
            <a:r>
              <a:rPr lang="es-EC" dirty="0"/>
              <a:t>ODK Collect es un reemplazo para los formularios de papel con soporte para geo-ubicaciones, imágenes, clips de audio, clips de vídeo y los códigos de barras, junto con respuestas numéricas y textuales. ODK Collect puede evaluar y controlar la visualización de mensajes y para hacer cumplir las restricciones sobre sus respuestas; también apoya a los grupos de preguntas que se repiten, y la recopilación de datos en varios idiomas. (Google Play, 2014)</a:t>
            </a:r>
          </a:p>
        </p:txBody>
      </p:sp>
    </p:spTree>
    <p:extLst>
      <p:ext uri="{BB962C8B-B14F-4D97-AF65-F5344CB8AC3E}">
        <p14:creationId xmlns:p14="http://schemas.microsoft.com/office/powerpoint/2010/main" val="1757932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pic>
        <p:nvPicPr>
          <p:cNvPr id="4" name="Imagen 3" descr="https://fbcdn-sphotos-h-a.akamaihd.net/hphotos-ak-xpf1/v/t34.0-12/11082925_865133290211639_1179993836_n.jpg?oh=affde5807067e19b800dbe4cbce3f67e&amp;oe=55140065&amp;__gda__=1427385781_33d6ba19625db5e93e7e4672eecceba9"/>
          <p:cNvPicPr/>
          <p:nvPr/>
        </p:nvPicPr>
        <p:blipFill rotWithShape="1">
          <a:blip r:embed="rId2">
            <a:extLst>
              <a:ext uri="{28A0092B-C50C-407E-A947-70E740481C1C}">
                <a14:useLocalDpi xmlns:a14="http://schemas.microsoft.com/office/drawing/2010/main" val="0"/>
              </a:ext>
            </a:extLst>
          </a:blip>
          <a:srcRect b="43277"/>
          <a:stretch/>
        </p:blipFill>
        <p:spPr bwMode="auto">
          <a:xfrm>
            <a:off x="189980" y="458468"/>
            <a:ext cx="3403030" cy="3787687"/>
          </a:xfrm>
          <a:prstGeom prst="rect">
            <a:avLst/>
          </a:prstGeom>
          <a:noFill/>
          <a:ln>
            <a:solidFill>
              <a:schemeClr val="bg2">
                <a:lumMod val="75000"/>
              </a:schemeClr>
            </a:solidFill>
          </a:ln>
          <a:extLst>
            <a:ext uri="{53640926-AAD7-44D8-BBD7-CCE9431645EC}">
              <a14:shadowObscured xmlns:a14="http://schemas.microsoft.com/office/drawing/2010/main"/>
            </a:ext>
          </a:extLst>
        </p:spPr>
      </p:pic>
      <p:pic>
        <p:nvPicPr>
          <p:cNvPr id="6" name="Imagen 5" descr="https://fbcdn-sphotos-h-a.akamaihd.net/hphotos-ak-xpf1/v/t34.0-12/11063210_865133270211641_2077963409_n.jpg?oh=121d831442e737a9685bb5833ffdf750&amp;oe=55140A61&amp;__gda__=1427456625_e8175659488541bdee8e842e474e6c4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7173" y="445454"/>
            <a:ext cx="2045378" cy="3794194"/>
          </a:xfrm>
          <a:prstGeom prst="rect">
            <a:avLst/>
          </a:prstGeom>
          <a:noFill/>
          <a:ln>
            <a:solidFill>
              <a:schemeClr val="bg2">
                <a:lumMod val="75000"/>
              </a:schemeClr>
            </a:solidFill>
          </a:ln>
        </p:spPr>
      </p:pic>
      <p:pic>
        <p:nvPicPr>
          <p:cNvPr id="7" name="Imagen 6" descr="https://fbcdn-sphotos-h-a.akamaihd.net/hphotos-ak-xpf1/v/t34.0-12/11056915_865133243544977_382945755_n.jpg?oh=136a0b1267eee5a0895d982551ccaf27&amp;oe=55150F8B&amp;__gda__=1427391894_a406aa8a9a1c3f478cb778e3fb3e453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0365" y="451961"/>
            <a:ext cx="2049467" cy="3787687"/>
          </a:xfrm>
          <a:prstGeom prst="rect">
            <a:avLst/>
          </a:prstGeom>
          <a:noFill/>
          <a:ln>
            <a:solidFill>
              <a:schemeClr val="bg2">
                <a:lumMod val="75000"/>
              </a:schemeClr>
            </a:solidFill>
          </a:ln>
        </p:spPr>
      </p:pic>
      <p:pic>
        <p:nvPicPr>
          <p:cNvPr id="1026" name="Picture 2" descr="https://fbcdn-sphotos-h-a.akamaihd.net/hphotos-ak-xpa1/v/t34.0-12/11180154_878934322164869_495903756_n.jpg?oh=a0a556119028b506c4a6f80a92219b94&amp;oe=55630080&amp;__gda__=1432545823_7a2d2963c5d3d9f7a9ea05c458d455b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7730" y="486465"/>
            <a:ext cx="2134233" cy="3794194"/>
          </a:xfrm>
          <a:prstGeom prst="rect">
            <a:avLst/>
          </a:prstGeom>
          <a:noFill/>
          <a:extLst>
            <a:ext uri="{909E8E84-426E-40DD-AFC4-6F175D3DCCD1}">
              <a14:hiddenFill xmlns:a14="http://schemas.microsoft.com/office/drawing/2010/main">
                <a:solidFill>
                  <a:srgbClr val="FFFFFF"/>
                </a:solidFill>
              </a14:hiddenFill>
            </a:ext>
          </a:extLst>
        </p:spPr>
      </p:pic>
      <p:pic>
        <p:nvPicPr>
          <p:cNvPr id="8" name="Marcador de contenido 7" descr="https://fbcdn-sphotos-h-a.akamaihd.net/hphotos-ak-xpf1/v/t34.0-12/11082840_865133213544980_1080981291_n.jpg?oh=4d19776aede1505368f287cd1822f929&amp;oe=5515404A&amp;__gda__=1427444890_3a814c93e7b2bec3d4bc6e30134ade51"/>
          <p:cNvPicPr>
            <a:picLocks noGrp="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4017731" y="486465"/>
            <a:ext cx="2134233" cy="3787687"/>
          </a:xfrm>
          <a:prstGeom prst="rect">
            <a:avLst/>
          </a:prstGeom>
          <a:noFill/>
          <a:ln>
            <a:solidFill>
              <a:schemeClr val="bg2">
                <a:lumMod val="75000"/>
              </a:schemeClr>
            </a:solidFill>
          </a:ln>
        </p:spPr>
      </p:pic>
      <p:pic>
        <p:nvPicPr>
          <p:cNvPr id="10" name="Imagen 9" descr="https://fbcdn-sphotos-h-a.akamaihd.net/hphotos-ak-xft1/v/t34.0-12/11118064_874387512619550_1319704824_n.jpg?oh=3bfe525bf58911f3dd7ffe2d657b419b&amp;oe=552C2070&amp;__gda__=1428945024_2a3b3c6275620f2691ac9151dbe45bb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7173" y="458468"/>
            <a:ext cx="2018216" cy="3794194"/>
          </a:xfrm>
          <a:prstGeom prst="rect">
            <a:avLst/>
          </a:prstGeom>
          <a:noFill/>
          <a:ln>
            <a:noFill/>
          </a:ln>
        </p:spPr>
      </p:pic>
      <p:pic>
        <p:nvPicPr>
          <p:cNvPr id="9" name="Imagen 8" descr="https://fbcdn-sphotos-h-a.akamaihd.net/hphotos-ak-xpf1/v/t35.0-12/11154265_874387375952897_1266912922_o.jpg?oh=432c6fd47cff9fe350983ac51f815272&amp;oe=552BB925&amp;__gda__=1428934453_aeee4ae798fc57b926e1f63fb446687b"/>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3241" y="3142445"/>
            <a:ext cx="5253177" cy="3380704"/>
          </a:xfrm>
          <a:prstGeom prst="rect">
            <a:avLst/>
          </a:prstGeom>
          <a:noFill/>
          <a:ln>
            <a:noFill/>
          </a:ln>
        </p:spPr>
      </p:pic>
    </p:spTree>
    <p:extLst>
      <p:ext uri="{BB962C8B-B14F-4D97-AF65-F5344CB8AC3E}">
        <p14:creationId xmlns:p14="http://schemas.microsoft.com/office/powerpoint/2010/main" val="272977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anim calcmode="lin" valueType="num">
                                      <p:cBhvr>
                                        <p:cTn id="25" dur="2000" fill="hold"/>
                                        <p:tgtEl>
                                          <p:spTgt spid="7"/>
                                        </p:tgtEl>
                                        <p:attrNameLst>
                                          <p:attrName>ppt_w</p:attrName>
                                        </p:attrNameLst>
                                      </p:cBhvr>
                                      <p:tavLst>
                                        <p:tav tm="0" fmla="#ppt_w*sin(2.5*pi*$)">
                                          <p:val>
                                            <p:fltVal val="0"/>
                                          </p:val>
                                        </p:tav>
                                        <p:tav tm="100000">
                                          <p:val>
                                            <p:fltVal val="1"/>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Reportes de la recolección de Datos.</a:t>
            </a:r>
            <a:endParaRPr lang="es-EC" dirty="0"/>
          </a:p>
        </p:txBody>
      </p:sp>
      <p:pic>
        <p:nvPicPr>
          <p:cNvPr id="4" name="Imagen 3"/>
          <p:cNvPicPr/>
          <p:nvPr/>
        </p:nvPicPr>
        <p:blipFill>
          <a:blip r:embed="rId2"/>
          <a:stretch>
            <a:fillRect/>
          </a:stretch>
        </p:blipFill>
        <p:spPr>
          <a:xfrm>
            <a:off x="0" y="1553843"/>
            <a:ext cx="5219700" cy="2390775"/>
          </a:xfrm>
          <a:prstGeom prst="rect">
            <a:avLst/>
          </a:prstGeom>
          <a:ln>
            <a:solidFill>
              <a:schemeClr val="bg1">
                <a:lumMod val="85000"/>
              </a:schemeClr>
            </a:solidFill>
          </a:ln>
        </p:spPr>
      </p:pic>
      <p:pic>
        <p:nvPicPr>
          <p:cNvPr id="5" name="Imagen 4"/>
          <p:cNvPicPr/>
          <p:nvPr/>
        </p:nvPicPr>
        <p:blipFill>
          <a:blip r:embed="rId3"/>
          <a:stretch>
            <a:fillRect/>
          </a:stretch>
        </p:blipFill>
        <p:spPr>
          <a:xfrm>
            <a:off x="1040130" y="2749230"/>
            <a:ext cx="5219700" cy="2445385"/>
          </a:xfrm>
          <a:prstGeom prst="rect">
            <a:avLst/>
          </a:prstGeom>
          <a:ln>
            <a:solidFill>
              <a:schemeClr val="bg1">
                <a:lumMod val="85000"/>
              </a:schemeClr>
            </a:solidFill>
          </a:ln>
        </p:spPr>
      </p:pic>
      <p:pic>
        <p:nvPicPr>
          <p:cNvPr id="6" name="Imagen 5"/>
          <p:cNvPicPr/>
          <p:nvPr/>
        </p:nvPicPr>
        <p:blipFill>
          <a:blip r:embed="rId4"/>
          <a:stretch>
            <a:fillRect/>
          </a:stretch>
        </p:blipFill>
        <p:spPr>
          <a:xfrm>
            <a:off x="2080260" y="3992242"/>
            <a:ext cx="5219700" cy="2404745"/>
          </a:xfrm>
          <a:prstGeom prst="rect">
            <a:avLst/>
          </a:prstGeom>
          <a:ln>
            <a:solidFill>
              <a:schemeClr val="bg1">
                <a:lumMod val="85000"/>
              </a:schemeClr>
            </a:solidFill>
          </a:ln>
        </p:spPr>
      </p:pic>
      <p:pic>
        <p:nvPicPr>
          <p:cNvPr id="7" name="Imagen 6"/>
          <p:cNvPicPr/>
          <p:nvPr/>
        </p:nvPicPr>
        <p:blipFill>
          <a:blip r:embed="rId5"/>
          <a:stretch>
            <a:fillRect/>
          </a:stretch>
        </p:blipFill>
        <p:spPr>
          <a:xfrm>
            <a:off x="4994910" y="1602897"/>
            <a:ext cx="5680710" cy="2389345"/>
          </a:xfrm>
          <a:prstGeom prst="rect">
            <a:avLst/>
          </a:prstGeom>
          <a:ln>
            <a:solidFill>
              <a:schemeClr val="bg1">
                <a:lumMod val="85000"/>
              </a:schemeClr>
            </a:solidFill>
          </a:ln>
        </p:spPr>
      </p:pic>
      <p:pic>
        <p:nvPicPr>
          <p:cNvPr id="8" name="Imagen 7"/>
          <p:cNvPicPr/>
          <p:nvPr/>
        </p:nvPicPr>
        <p:blipFill>
          <a:blip r:embed="rId6"/>
          <a:stretch>
            <a:fillRect/>
          </a:stretch>
        </p:blipFill>
        <p:spPr>
          <a:xfrm>
            <a:off x="5730240" y="2711443"/>
            <a:ext cx="5219700" cy="2399030"/>
          </a:xfrm>
          <a:prstGeom prst="rect">
            <a:avLst/>
          </a:prstGeom>
          <a:ln>
            <a:solidFill>
              <a:schemeClr val="bg1">
                <a:lumMod val="85000"/>
              </a:schemeClr>
            </a:solidFill>
          </a:ln>
        </p:spPr>
      </p:pic>
    </p:spTree>
    <p:extLst>
      <p:ext uri="{BB962C8B-B14F-4D97-AF65-F5344CB8AC3E}">
        <p14:creationId xmlns:p14="http://schemas.microsoft.com/office/powerpoint/2010/main" val="10403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i.publiclab.org/system/images/photos/000/001/500/original/foss4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137" y="3872002"/>
            <a:ext cx="4689379" cy="217443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normAutofit/>
          </a:bodyPr>
          <a:lstStyle/>
          <a:p>
            <a:r>
              <a:rPr lang="es-EC" sz="3600" dirty="0" smtClean="0">
                <a:ln w="0"/>
                <a:solidFill>
                  <a:schemeClr val="accent1"/>
                </a:solidFill>
                <a:effectLst>
                  <a:outerShdw blurRad="38100" dist="25400" dir="5400000" algn="ctr" rotWithShape="0">
                    <a:srgbClr val="6E747A">
                      <a:alpha val="43000"/>
                    </a:srgbClr>
                  </a:outerShdw>
                </a:effectLst>
              </a:rPr>
              <a:t>SIG online (Open source) </a:t>
            </a:r>
            <a:endParaRPr lang="es-EC" sz="3600" dirty="0">
              <a:ln w="0"/>
              <a:solidFill>
                <a:schemeClr val="accent1"/>
              </a:solidFill>
              <a:effectLst>
                <a:outerShdw blurRad="38100" dist="25400" dir="5400000" algn="ctr" rotWithShape="0">
                  <a:srgbClr val="6E747A">
                    <a:alpha val="43000"/>
                  </a:srgbClr>
                </a:outerShdw>
              </a:effectLst>
            </a:endParaRPr>
          </a:p>
        </p:txBody>
      </p:sp>
      <p:sp>
        <p:nvSpPr>
          <p:cNvPr id="3" name="Marcador de contenido 2"/>
          <p:cNvSpPr>
            <a:spLocks noGrp="1"/>
          </p:cNvSpPr>
          <p:nvPr>
            <p:ph idx="1"/>
          </p:nvPr>
        </p:nvSpPr>
        <p:spPr>
          <a:xfrm>
            <a:off x="838200" y="1428275"/>
            <a:ext cx="10515600" cy="2050916"/>
          </a:xfrm>
        </p:spPr>
        <p:txBody>
          <a:bodyPr/>
          <a:lstStyle/>
          <a:p>
            <a:pPr algn="just"/>
            <a:r>
              <a:rPr lang="es-EC" dirty="0"/>
              <a:t>Al momento de hablar de la nube debemos tener muy en claro que se trata de servidores que conectados a internet se encargan de atender peticiones de usuarios (servicios) en cualquier momento, y en cualquier lugar donde se tenga acceso a internet ya sea desde un dispositivo móvil o fijo.</a:t>
            </a:r>
          </a:p>
          <a:p>
            <a:pPr marL="0" indent="0">
              <a:buNone/>
            </a:pPr>
            <a:endParaRPr lang="es-EC" dirty="0"/>
          </a:p>
        </p:txBody>
      </p:sp>
      <p:sp>
        <p:nvSpPr>
          <p:cNvPr id="4" name="CuadroTexto 3"/>
          <p:cNvSpPr txBox="1"/>
          <p:nvPr/>
        </p:nvSpPr>
        <p:spPr>
          <a:xfrm>
            <a:off x="838200" y="3686833"/>
            <a:ext cx="9144000" cy="2031325"/>
          </a:xfrm>
          <a:prstGeom prst="rect">
            <a:avLst/>
          </a:prstGeom>
          <a:noFill/>
        </p:spPr>
        <p:txBody>
          <a:bodyPr wrap="square" rtlCol="0">
            <a:spAutoFit/>
          </a:bodyPr>
          <a:lstStyle/>
          <a:p>
            <a:pPr marL="285750" indent="-285750">
              <a:buFont typeface="Arial" panose="020B0604020202020204" pitchFamily="34" charset="0"/>
              <a:buChar char="•"/>
            </a:pPr>
            <a:r>
              <a:rPr lang="es-EC" dirty="0" smtClean="0"/>
              <a:t>Consultas en tiempo real</a:t>
            </a:r>
          </a:p>
          <a:p>
            <a:pPr marL="285750" indent="-285750">
              <a:buFont typeface="Arial" panose="020B0604020202020204" pitchFamily="34" charset="0"/>
              <a:buChar char="•"/>
            </a:pPr>
            <a:r>
              <a:rPr lang="es-EC" dirty="0" smtClean="0"/>
              <a:t>Interconectividad</a:t>
            </a:r>
          </a:p>
          <a:p>
            <a:pPr marL="285750" indent="-285750">
              <a:buFont typeface="Arial" panose="020B0604020202020204" pitchFamily="34" charset="0"/>
              <a:buChar char="•"/>
            </a:pPr>
            <a:r>
              <a:rPr lang="es-EC" dirty="0" smtClean="0"/>
              <a:t>Edición en línea</a:t>
            </a:r>
          </a:p>
          <a:p>
            <a:pPr marL="285750" indent="-285750">
              <a:buFont typeface="Arial" panose="020B0604020202020204" pitchFamily="34" charset="0"/>
              <a:buChar char="•"/>
            </a:pPr>
            <a:r>
              <a:rPr lang="es-EC" dirty="0" smtClean="0"/>
              <a:t>Edición de estilos</a:t>
            </a:r>
          </a:p>
          <a:p>
            <a:pPr marL="285750" indent="-285750">
              <a:buFont typeface="Arial" panose="020B0604020202020204" pitchFamily="34" charset="0"/>
              <a:buChar char="•"/>
            </a:pPr>
            <a:r>
              <a:rPr lang="es-EC" dirty="0" smtClean="0"/>
              <a:t>Aplicaciones (Catastro Multifinalitario, Gestión de riesgos, </a:t>
            </a:r>
            <a:r>
              <a:rPr lang="es-EC" dirty="0" err="1" smtClean="0"/>
              <a:t>etc</a:t>
            </a:r>
            <a:r>
              <a:rPr lang="es-EC" dirty="0"/>
              <a:t>)</a:t>
            </a:r>
            <a:endParaRPr lang="es-EC" dirty="0" smtClean="0"/>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endParaRPr lang="es-EC" dirty="0"/>
          </a:p>
        </p:txBody>
      </p:sp>
      <p:pic>
        <p:nvPicPr>
          <p:cNvPr id="1028" name="Picture 4" descr="https://chtedeapor20121908558.files.wordpress.com/2012/04/software-en-la-n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0542" y="157483"/>
            <a:ext cx="1907131" cy="12828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pload.wikimedia.org/wikipedia/commons/7/71/QGi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0526" y="6254082"/>
            <a:ext cx="540522" cy="5955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pbs.twimg.com/profile_images/1714918524/logo-gvsig_plano_867x879_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86" y="6254082"/>
            <a:ext cx="587250" cy="5955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live.osgeo.org/_images/bann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1446" y="6370360"/>
            <a:ext cx="2178192" cy="363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zeigertelegraph.gfz-potsdam.de/wp-content/uploads/2010/02/opengeosuite-ce-58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30042" y="6295602"/>
            <a:ext cx="1391887" cy="43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1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wipe(down)">
                                      <p:cBhvr>
                                        <p:cTn id="14" dur="580">
                                          <p:stCondLst>
                                            <p:cond delay="0"/>
                                          </p:stCondLst>
                                        </p:cTn>
                                        <p:tgtEl>
                                          <p:spTgt spid="1030"/>
                                        </p:tgtEl>
                                      </p:cBhvr>
                                    </p:animEffect>
                                    <p:anim calcmode="lin" valueType="num">
                                      <p:cBhvr>
                                        <p:cTn id="15"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30"/>
                                        </p:tgtEl>
                                      </p:cBhvr>
                                      <p:to x="100000" y="60000"/>
                                    </p:animScale>
                                    <p:animScale>
                                      <p:cBhvr>
                                        <p:cTn id="21" dur="166" decel="50000">
                                          <p:stCondLst>
                                            <p:cond delay="676"/>
                                          </p:stCondLst>
                                        </p:cTn>
                                        <p:tgtEl>
                                          <p:spTgt spid="1030"/>
                                        </p:tgtEl>
                                      </p:cBhvr>
                                      <p:to x="100000" y="100000"/>
                                    </p:animScale>
                                    <p:animScale>
                                      <p:cBhvr>
                                        <p:cTn id="22" dur="26">
                                          <p:stCondLst>
                                            <p:cond delay="1312"/>
                                          </p:stCondLst>
                                        </p:cTn>
                                        <p:tgtEl>
                                          <p:spTgt spid="1030"/>
                                        </p:tgtEl>
                                      </p:cBhvr>
                                      <p:to x="100000" y="80000"/>
                                    </p:animScale>
                                    <p:animScale>
                                      <p:cBhvr>
                                        <p:cTn id="23" dur="166" decel="50000">
                                          <p:stCondLst>
                                            <p:cond delay="1338"/>
                                          </p:stCondLst>
                                        </p:cTn>
                                        <p:tgtEl>
                                          <p:spTgt spid="1030"/>
                                        </p:tgtEl>
                                      </p:cBhvr>
                                      <p:to x="100000" y="100000"/>
                                    </p:animScale>
                                    <p:animScale>
                                      <p:cBhvr>
                                        <p:cTn id="24" dur="26">
                                          <p:stCondLst>
                                            <p:cond delay="1642"/>
                                          </p:stCondLst>
                                        </p:cTn>
                                        <p:tgtEl>
                                          <p:spTgt spid="1030"/>
                                        </p:tgtEl>
                                      </p:cBhvr>
                                      <p:to x="100000" y="90000"/>
                                    </p:animScale>
                                    <p:animScale>
                                      <p:cBhvr>
                                        <p:cTn id="25" dur="166" decel="50000">
                                          <p:stCondLst>
                                            <p:cond delay="1668"/>
                                          </p:stCondLst>
                                        </p:cTn>
                                        <p:tgtEl>
                                          <p:spTgt spid="1030"/>
                                        </p:tgtEl>
                                      </p:cBhvr>
                                      <p:to x="100000" y="100000"/>
                                    </p:animScale>
                                    <p:animScale>
                                      <p:cBhvr>
                                        <p:cTn id="26" dur="26">
                                          <p:stCondLst>
                                            <p:cond delay="1808"/>
                                          </p:stCondLst>
                                        </p:cTn>
                                        <p:tgtEl>
                                          <p:spTgt spid="1030"/>
                                        </p:tgtEl>
                                      </p:cBhvr>
                                      <p:to x="100000" y="95000"/>
                                    </p:animScale>
                                    <p:animScale>
                                      <p:cBhvr>
                                        <p:cTn id="27" dur="166" decel="50000">
                                          <p:stCondLst>
                                            <p:cond delay="1834"/>
                                          </p:stCondLst>
                                        </p:cTn>
                                        <p:tgtEl>
                                          <p:spTgt spid="1030"/>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wipe(down)">
                                      <p:cBhvr>
                                        <p:cTn id="30" dur="580">
                                          <p:stCondLst>
                                            <p:cond delay="0"/>
                                          </p:stCondLst>
                                        </p:cTn>
                                        <p:tgtEl>
                                          <p:spTgt spid="1032"/>
                                        </p:tgtEl>
                                      </p:cBhvr>
                                    </p:animEffect>
                                    <p:anim calcmode="lin" valueType="num">
                                      <p:cBhvr>
                                        <p:cTn id="31"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36" dur="26">
                                          <p:stCondLst>
                                            <p:cond delay="650"/>
                                          </p:stCondLst>
                                        </p:cTn>
                                        <p:tgtEl>
                                          <p:spTgt spid="1032"/>
                                        </p:tgtEl>
                                      </p:cBhvr>
                                      <p:to x="100000" y="60000"/>
                                    </p:animScale>
                                    <p:animScale>
                                      <p:cBhvr>
                                        <p:cTn id="37" dur="166" decel="50000">
                                          <p:stCondLst>
                                            <p:cond delay="676"/>
                                          </p:stCondLst>
                                        </p:cTn>
                                        <p:tgtEl>
                                          <p:spTgt spid="1032"/>
                                        </p:tgtEl>
                                      </p:cBhvr>
                                      <p:to x="100000" y="100000"/>
                                    </p:animScale>
                                    <p:animScale>
                                      <p:cBhvr>
                                        <p:cTn id="38" dur="26">
                                          <p:stCondLst>
                                            <p:cond delay="1312"/>
                                          </p:stCondLst>
                                        </p:cTn>
                                        <p:tgtEl>
                                          <p:spTgt spid="1032"/>
                                        </p:tgtEl>
                                      </p:cBhvr>
                                      <p:to x="100000" y="80000"/>
                                    </p:animScale>
                                    <p:animScale>
                                      <p:cBhvr>
                                        <p:cTn id="39" dur="166" decel="50000">
                                          <p:stCondLst>
                                            <p:cond delay="1338"/>
                                          </p:stCondLst>
                                        </p:cTn>
                                        <p:tgtEl>
                                          <p:spTgt spid="1032"/>
                                        </p:tgtEl>
                                      </p:cBhvr>
                                      <p:to x="100000" y="100000"/>
                                    </p:animScale>
                                    <p:animScale>
                                      <p:cBhvr>
                                        <p:cTn id="40" dur="26">
                                          <p:stCondLst>
                                            <p:cond delay="1642"/>
                                          </p:stCondLst>
                                        </p:cTn>
                                        <p:tgtEl>
                                          <p:spTgt spid="1032"/>
                                        </p:tgtEl>
                                      </p:cBhvr>
                                      <p:to x="100000" y="90000"/>
                                    </p:animScale>
                                    <p:animScale>
                                      <p:cBhvr>
                                        <p:cTn id="41" dur="166" decel="50000">
                                          <p:stCondLst>
                                            <p:cond delay="1668"/>
                                          </p:stCondLst>
                                        </p:cTn>
                                        <p:tgtEl>
                                          <p:spTgt spid="1032"/>
                                        </p:tgtEl>
                                      </p:cBhvr>
                                      <p:to x="100000" y="100000"/>
                                    </p:animScale>
                                    <p:animScale>
                                      <p:cBhvr>
                                        <p:cTn id="42" dur="26">
                                          <p:stCondLst>
                                            <p:cond delay="1808"/>
                                          </p:stCondLst>
                                        </p:cTn>
                                        <p:tgtEl>
                                          <p:spTgt spid="1032"/>
                                        </p:tgtEl>
                                      </p:cBhvr>
                                      <p:to x="100000" y="95000"/>
                                    </p:animScale>
                                    <p:animScale>
                                      <p:cBhvr>
                                        <p:cTn id="43" dur="166" decel="50000">
                                          <p:stCondLst>
                                            <p:cond delay="1834"/>
                                          </p:stCondLst>
                                        </p:cTn>
                                        <p:tgtEl>
                                          <p:spTgt spid="1032"/>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1036"/>
                                        </p:tgtEl>
                                        <p:attrNameLst>
                                          <p:attrName>style.visibility</p:attrName>
                                        </p:attrNameLst>
                                      </p:cBhvr>
                                      <p:to>
                                        <p:strVal val="visible"/>
                                      </p:to>
                                    </p:set>
                                    <p:animEffect transition="in" filter="wipe(down)">
                                      <p:cBhvr>
                                        <p:cTn id="46" dur="580">
                                          <p:stCondLst>
                                            <p:cond delay="0"/>
                                          </p:stCondLst>
                                        </p:cTn>
                                        <p:tgtEl>
                                          <p:spTgt spid="1036"/>
                                        </p:tgtEl>
                                      </p:cBhvr>
                                    </p:animEffect>
                                    <p:anim calcmode="lin" valueType="num">
                                      <p:cBhvr>
                                        <p:cTn id="47" dur="1822" tmFilter="0,0; 0.14,0.36; 0.43,0.73; 0.71,0.91; 1.0,1.0">
                                          <p:stCondLst>
                                            <p:cond delay="0"/>
                                          </p:stCondLst>
                                        </p:cTn>
                                        <p:tgtEl>
                                          <p:spTgt spid="103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3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3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3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36"/>
                                        </p:tgtEl>
                                        <p:attrNameLst>
                                          <p:attrName>ppt_y</p:attrName>
                                        </p:attrNameLst>
                                      </p:cBhvr>
                                      <p:tavLst>
                                        <p:tav tm="0" fmla="#ppt_y-sin(pi*$)/81">
                                          <p:val>
                                            <p:fltVal val="0"/>
                                          </p:val>
                                        </p:tav>
                                        <p:tav tm="100000">
                                          <p:val>
                                            <p:fltVal val="1"/>
                                          </p:val>
                                        </p:tav>
                                      </p:tavLst>
                                    </p:anim>
                                    <p:animScale>
                                      <p:cBhvr>
                                        <p:cTn id="52" dur="26">
                                          <p:stCondLst>
                                            <p:cond delay="650"/>
                                          </p:stCondLst>
                                        </p:cTn>
                                        <p:tgtEl>
                                          <p:spTgt spid="1036"/>
                                        </p:tgtEl>
                                      </p:cBhvr>
                                      <p:to x="100000" y="60000"/>
                                    </p:animScale>
                                    <p:animScale>
                                      <p:cBhvr>
                                        <p:cTn id="53" dur="166" decel="50000">
                                          <p:stCondLst>
                                            <p:cond delay="676"/>
                                          </p:stCondLst>
                                        </p:cTn>
                                        <p:tgtEl>
                                          <p:spTgt spid="1036"/>
                                        </p:tgtEl>
                                      </p:cBhvr>
                                      <p:to x="100000" y="100000"/>
                                    </p:animScale>
                                    <p:animScale>
                                      <p:cBhvr>
                                        <p:cTn id="54" dur="26">
                                          <p:stCondLst>
                                            <p:cond delay="1312"/>
                                          </p:stCondLst>
                                        </p:cTn>
                                        <p:tgtEl>
                                          <p:spTgt spid="1036"/>
                                        </p:tgtEl>
                                      </p:cBhvr>
                                      <p:to x="100000" y="80000"/>
                                    </p:animScale>
                                    <p:animScale>
                                      <p:cBhvr>
                                        <p:cTn id="55" dur="166" decel="50000">
                                          <p:stCondLst>
                                            <p:cond delay="1338"/>
                                          </p:stCondLst>
                                        </p:cTn>
                                        <p:tgtEl>
                                          <p:spTgt spid="1036"/>
                                        </p:tgtEl>
                                      </p:cBhvr>
                                      <p:to x="100000" y="100000"/>
                                    </p:animScale>
                                    <p:animScale>
                                      <p:cBhvr>
                                        <p:cTn id="56" dur="26">
                                          <p:stCondLst>
                                            <p:cond delay="1642"/>
                                          </p:stCondLst>
                                        </p:cTn>
                                        <p:tgtEl>
                                          <p:spTgt spid="1036"/>
                                        </p:tgtEl>
                                      </p:cBhvr>
                                      <p:to x="100000" y="90000"/>
                                    </p:animScale>
                                    <p:animScale>
                                      <p:cBhvr>
                                        <p:cTn id="57" dur="166" decel="50000">
                                          <p:stCondLst>
                                            <p:cond delay="1668"/>
                                          </p:stCondLst>
                                        </p:cTn>
                                        <p:tgtEl>
                                          <p:spTgt spid="1036"/>
                                        </p:tgtEl>
                                      </p:cBhvr>
                                      <p:to x="100000" y="100000"/>
                                    </p:animScale>
                                    <p:animScale>
                                      <p:cBhvr>
                                        <p:cTn id="58" dur="26">
                                          <p:stCondLst>
                                            <p:cond delay="1808"/>
                                          </p:stCondLst>
                                        </p:cTn>
                                        <p:tgtEl>
                                          <p:spTgt spid="1036"/>
                                        </p:tgtEl>
                                      </p:cBhvr>
                                      <p:to x="100000" y="95000"/>
                                    </p:animScale>
                                    <p:animScale>
                                      <p:cBhvr>
                                        <p:cTn id="59" dur="166" decel="50000">
                                          <p:stCondLst>
                                            <p:cond delay="1834"/>
                                          </p:stCondLst>
                                        </p:cTn>
                                        <p:tgtEl>
                                          <p:spTgt spid="103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1038"/>
                                        </p:tgtEl>
                                        <p:attrNameLst>
                                          <p:attrName>style.visibility</p:attrName>
                                        </p:attrNameLst>
                                      </p:cBhvr>
                                      <p:to>
                                        <p:strVal val="visible"/>
                                      </p:to>
                                    </p:set>
                                    <p:animEffect transition="in" filter="wipe(down)">
                                      <p:cBhvr>
                                        <p:cTn id="62" dur="580">
                                          <p:stCondLst>
                                            <p:cond delay="0"/>
                                          </p:stCondLst>
                                        </p:cTn>
                                        <p:tgtEl>
                                          <p:spTgt spid="1038"/>
                                        </p:tgtEl>
                                      </p:cBhvr>
                                    </p:animEffect>
                                    <p:anim calcmode="lin" valueType="num">
                                      <p:cBhvr>
                                        <p:cTn id="63" dur="1822" tmFilter="0,0; 0.14,0.36; 0.43,0.73; 0.71,0.91; 1.0,1.0">
                                          <p:stCondLst>
                                            <p:cond delay="0"/>
                                          </p:stCondLst>
                                        </p:cTn>
                                        <p:tgtEl>
                                          <p:spTgt spid="103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03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03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03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038"/>
                                        </p:tgtEl>
                                        <p:attrNameLst>
                                          <p:attrName>ppt_y</p:attrName>
                                        </p:attrNameLst>
                                      </p:cBhvr>
                                      <p:tavLst>
                                        <p:tav tm="0" fmla="#ppt_y-sin(pi*$)/81">
                                          <p:val>
                                            <p:fltVal val="0"/>
                                          </p:val>
                                        </p:tav>
                                        <p:tav tm="100000">
                                          <p:val>
                                            <p:fltVal val="1"/>
                                          </p:val>
                                        </p:tav>
                                      </p:tavLst>
                                    </p:anim>
                                    <p:animScale>
                                      <p:cBhvr>
                                        <p:cTn id="68" dur="26">
                                          <p:stCondLst>
                                            <p:cond delay="650"/>
                                          </p:stCondLst>
                                        </p:cTn>
                                        <p:tgtEl>
                                          <p:spTgt spid="1038"/>
                                        </p:tgtEl>
                                      </p:cBhvr>
                                      <p:to x="100000" y="60000"/>
                                    </p:animScale>
                                    <p:animScale>
                                      <p:cBhvr>
                                        <p:cTn id="69" dur="166" decel="50000">
                                          <p:stCondLst>
                                            <p:cond delay="676"/>
                                          </p:stCondLst>
                                        </p:cTn>
                                        <p:tgtEl>
                                          <p:spTgt spid="1038"/>
                                        </p:tgtEl>
                                      </p:cBhvr>
                                      <p:to x="100000" y="100000"/>
                                    </p:animScale>
                                    <p:animScale>
                                      <p:cBhvr>
                                        <p:cTn id="70" dur="26">
                                          <p:stCondLst>
                                            <p:cond delay="1312"/>
                                          </p:stCondLst>
                                        </p:cTn>
                                        <p:tgtEl>
                                          <p:spTgt spid="1038"/>
                                        </p:tgtEl>
                                      </p:cBhvr>
                                      <p:to x="100000" y="80000"/>
                                    </p:animScale>
                                    <p:animScale>
                                      <p:cBhvr>
                                        <p:cTn id="71" dur="166" decel="50000">
                                          <p:stCondLst>
                                            <p:cond delay="1338"/>
                                          </p:stCondLst>
                                        </p:cTn>
                                        <p:tgtEl>
                                          <p:spTgt spid="1038"/>
                                        </p:tgtEl>
                                      </p:cBhvr>
                                      <p:to x="100000" y="100000"/>
                                    </p:animScale>
                                    <p:animScale>
                                      <p:cBhvr>
                                        <p:cTn id="72" dur="26">
                                          <p:stCondLst>
                                            <p:cond delay="1642"/>
                                          </p:stCondLst>
                                        </p:cTn>
                                        <p:tgtEl>
                                          <p:spTgt spid="1038"/>
                                        </p:tgtEl>
                                      </p:cBhvr>
                                      <p:to x="100000" y="90000"/>
                                    </p:animScale>
                                    <p:animScale>
                                      <p:cBhvr>
                                        <p:cTn id="73" dur="166" decel="50000">
                                          <p:stCondLst>
                                            <p:cond delay="1668"/>
                                          </p:stCondLst>
                                        </p:cTn>
                                        <p:tgtEl>
                                          <p:spTgt spid="1038"/>
                                        </p:tgtEl>
                                      </p:cBhvr>
                                      <p:to x="100000" y="100000"/>
                                    </p:animScale>
                                    <p:animScale>
                                      <p:cBhvr>
                                        <p:cTn id="74" dur="26">
                                          <p:stCondLst>
                                            <p:cond delay="1808"/>
                                          </p:stCondLst>
                                        </p:cTn>
                                        <p:tgtEl>
                                          <p:spTgt spid="1038"/>
                                        </p:tgtEl>
                                      </p:cBhvr>
                                      <p:to x="100000" y="95000"/>
                                    </p:animScale>
                                    <p:animScale>
                                      <p:cBhvr>
                                        <p:cTn id="75" dur="166" decel="50000">
                                          <p:stCondLst>
                                            <p:cond delay="1834"/>
                                          </p:stCondLst>
                                        </p:cTn>
                                        <p:tgtEl>
                                          <p:spTgt spid="1038"/>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1040"/>
                                        </p:tgtEl>
                                        <p:attrNameLst>
                                          <p:attrName>style.visibility</p:attrName>
                                        </p:attrNameLst>
                                      </p:cBhvr>
                                      <p:to>
                                        <p:strVal val="visible"/>
                                      </p:to>
                                    </p:set>
                                    <p:animEffect transition="in" filter="wipe(down)">
                                      <p:cBhvr>
                                        <p:cTn id="78" dur="580">
                                          <p:stCondLst>
                                            <p:cond delay="0"/>
                                          </p:stCondLst>
                                        </p:cTn>
                                        <p:tgtEl>
                                          <p:spTgt spid="1040"/>
                                        </p:tgtEl>
                                      </p:cBhvr>
                                    </p:animEffect>
                                    <p:anim calcmode="lin" valueType="num">
                                      <p:cBhvr>
                                        <p:cTn id="79" dur="1822" tmFilter="0,0; 0.14,0.36; 0.43,0.73; 0.71,0.91; 1.0,1.0">
                                          <p:stCondLst>
                                            <p:cond delay="0"/>
                                          </p:stCondLst>
                                        </p:cTn>
                                        <p:tgtEl>
                                          <p:spTgt spid="1040"/>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040"/>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040"/>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040"/>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040"/>
                                        </p:tgtEl>
                                        <p:attrNameLst>
                                          <p:attrName>ppt_y</p:attrName>
                                        </p:attrNameLst>
                                      </p:cBhvr>
                                      <p:tavLst>
                                        <p:tav tm="0" fmla="#ppt_y-sin(pi*$)/81">
                                          <p:val>
                                            <p:fltVal val="0"/>
                                          </p:val>
                                        </p:tav>
                                        <p:tav tm="100000">
                                          <p:val>
                                            <p:fltVal val="1"/>
                                          </p:val>
                                        </p:tav>
                                      </p:tavLst>
                                    </p:anim>
                                    <p:animScale>
                                      <p:cBhvr>
                                        <p:cTn id="84" dur="26">
                                          <p:stCondLst>
                                            <p:cond delay="650"/>
                                          </p:stCondLst>
                                        </p:cTn>
                                        <p:tgtEl>
                                          <p:spTgt spid="1040"/>
                                        </p:tgtEl>
                                      </p:cBhvr>
                                      <p:to x="100000" y="60000"/>
                                    </p:animScale>
                                    <p:animScale>
                                      <p:cBhvr>
                                        <p:cTn id="85" dur="166" decel="50000">
                                          <p:stCondLst>
                                            <p:cond delay="676"/>
                                          </p:stCondLst>
                                        </p:cTn>
                                        <p:tgtEl>
                                          <p:spTgt spid="1040"/>
                                        </p:tgtEl>
                                      </p:cBhvr>
                                      <p:to x="100000" y="100000"/>
                                    </p:animScale>
                                    <p:animScale>
                                      <p:cBhvr>
                                        <p:cTn id="86" dur="26">
                                          <p:stCondLst>
                                            <p:cond delay="1312"/>
                                          </p:stCondLst>
                                        </p:cTn>
                                        <p:tgtEl>
                                          <p:spTgt spid="1040"/>
                                        </p:tgtEl>
                                      </p:cBhvr>
                                      <p:to x="100000" y="80000"/>
                                    </p:animScale>
                                    <p:animScale>
                                      <p:cBhvr>
                                        <p:cTn id="87" dur="166" decel="50000">
                                          <p:stCondLst>
                                            <p:cond delay="1338"/>
                                          </p:stCondLst>
                                        </p:cTn>
                                        <p:tgtEl>
                                          <p:spTgt spid="1040"/>
                                        </p:tgtEl>
                                      </p:cBhvr>
                                      <p:to x="100000" y="100000"/>
                                    </p:animScale>
                                    <p:animScale>
                                      <p:cBhvr>
                                        <p:cTn id="88" dur="26">
                                          <p:stCondLst>
                                            <p:cond delay="1642"/>
                                          </p:stCondLst>
                                        </p:cTn>
                                        <p:tgtEl>
                                          <p:spTgt spid="1040"/>
                                        </p:tgtEl>
                                      </p:cBhvr>
                                      <p:to x="100000" y="90000"/>
                                    </p:animScale>
                                    <p:animScale>
                                      <p:cBhvr>
                                        <p:cTn id="89" dur="166" decel="50000">
                                          <p:stCondLst>
                                            <p:cond delay="1668"/>
                                          </p:stCondLst>
                                        </p:cTn>
                                        <p:tgtEl>
                                          <p:spTgt spid="1040"/>
                                        </p:tgtEl>
                                      </p:cBhvr>
                                      <p:to x="100000" y="100000"/>
                                    </p:animScale>
                                    <p:animScale>
                                      <p:cBhvr>
                                        <p:cTn id="90" dur="26">
                                          <p:stCondLst>
                                            <p:cond delay="1808"/>
                                          </p:stCondLst>
                                        </p:cTn>
                                        <p:tgtEl>
                                          <p:spTgt spid="1040"/>
                                        </p:tgtEl>
                                      </p:cBhvr>
                                      <p:to x="100000" y="95000"/>
                                    </p:animScale>
                                    <p:animScale>
                                      <p:cBhvr>
                                        <p:cTn id="91" dur="166" decel="50000">
                                          <p:stCondLst>
                                            <p:cond delay="1834"/>
                                          </p:stCondLst>
                                        </p:cTn>
                                        <p:tgtEl>
                                          <p:spTgt spid="10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3" name="Marcador de contenido 2"/>
          <p:cNvSpPr>
            <a:spLocks noGrp="1"/>
          </p:cNvSpPr>
          <p:nvPr>
            <p:ph idx="1"/>
          </p:nvPr>
        </p:nvSpPr>
        <p:spPr/>
        <p:txBody>
          <a:bodyPr/>
          <a:lstStyle/>
          <a:p>
            <a:endParaRPr lang="es-EC"/>
          </a:p>
        </p:txBody>
      </p:sp>
      <p:pic>
        <p:nvPicPr>
          <p:cNvPr id="4" name="Imagen 3" descr="http://upload.wikimedia.org/wikipedia/commons/thumb/f/ff/Cloud_computing-es.svg/800px-Cloud_computing-es.sv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0372" y="656822"/>
            <a:ext cx="6671255" cy="5520141"/>
          </a:xfrm>
          <a:prstGeom prst="rect">
            <a:avLst/>
          </a:prstGeom>
          <a:noFill/>
          <a:ln>
            <a:solidFill>
              <a:schemeClr val="bg1">
                <a:lumMod val="85000"/>
              </a:schemeClr>
            </a:solidFill>
          </a:ln>
        </p:spPr>
      </p:pic>
    </p:spTree>
    <p:extLst>
      <p:ext uri="{BB962C8B-B14F-4D97-AF65-F5344CB8AC3E}">
        <p14:creationId xmlns:p14="http://schemas.microsoft.com/office/powerpoint/2010/main" val="1054352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Servicios</a:t>
            </a:r>
            <a:r>
              <a:rPr lang="pt-BR" dirty="0" smtClean="0"/>
              <a:t> </a:t>
            </a:r>
            <a:r>
              <a:rPr lang="pt-BR" dirty="0" err="1"/>
              <a:t>IaaS</a:t>
            </a:r>
            <a:r>
              <a:rPr lang="pt-BR" dirty="0"/>
              <a:t> (</a:t>
            </a:r>
            <a:r>
              <a:rPr lang="pt-BR" dirty="0" err="1"/>
              <a:t>Infrastructure</a:t>
            </a:r>
            <a:r>
              <a:rPr lang="pt-BR" dirty="0"/>
              <a:t> as a service) </a:t>
            </a:r>
            <a:endParaRPr lang="es-EC" dirty="0"/>
          </a:p>
        </p:txBody>
      </p:sp>
      <p:sp>
        <p:nvSpPr>
          <p:cNvPr id="3" name="Marcador de contenido 2"/>
          <p:cNvSpPr>
            <a:spLocks noGrp="1"/>
          </p:cNvSpPr>
          <p:nvPr>
            <p:ph idx="1"/>
          </p:nvPr>
        </p:nvSpPr>
        <p:spPr/>
        <p:txBody>
          <a:bodyPr>
            <a:normAutofit lnSpcReduction="10000"/>
          </a:bodyPr>
          <a:lstStyle/>
          <a:p>
            <a:pPr algn="just">
              <a:lnSpc>
                <a:spcPct val="150000"/>
              </a:lnSpc>
            </a:pPr>
            <a:r>
              <a:rPr lang="es-EC" dirty="0"/>
              <a:t>Infraestructura como servicio (</a:t>
            </a:r>
            <a:r>
              <a:rPr lang="es-EC" dirty="0" err="1"/>
              <a:t>Iaas</a:t>
            </a:r>
            <a:r>
              <a:rPr lang="es-EC" dirty="0"/>
              <a:t>), son modelos de servicios brindados para acceder, monitorear y gestionar la integridad de la nube en donde el usuario dispone de toda la capacidad tecnológica a su disposición (almacenamiento, redes y procesamiento), el modelo básico de este servicio está basado en su consumo tal y como el servicio de agua potable u otro servicio de facturación como servicio básico.</a:t>
            </a:r>
          </a:p>
        </p:txBody>
      </p:sp>
      <p:pic>
        <p:nvPicPr>
          <p:cNvPr id="4" name="Imagen 3"/>
          <p:cNvPicPr/>
          <p:nvPr/>
        </p:nvPicPr>
        <p:blipFill rotWithShape="1">
          <a:blip r:embed="rId2"/>
          <a:srcRect r="41538"/>
          <a:stretch/>
        </p:blipFill>
        <p:spPr bwMode="auto">
          <a:xfrm>
            <a:off x="4857432" y="4501197"/>
            <a:ext cx="6496368" cy="1810703"/>
          </a:xfrm>
          <a:prstGeom prst="rect">
            <a:avLst/>
          </a:prstGeom>
          <a:ln w="9525" cap="flat" cmpd="sng" algn="ctr">
            <a:solidFill>
              <a:sysClr val="window" lastClr="FFFFFF">
                <a:lumMod val="85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25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3600" dirty="0" smtClean="0">
                <a:ln w="0"/>
                <a:solidFill>
                  <a:schemeClr val="accent1"/>
                </a:solidFill>
                <a:effectLst>
                  <a:outerShdw blurRad="38100" dist="25400" dir="5400000" algn="ctr" rotWithShape="0">
                    <a:srgbClr val="6E747A">
                      <a:alpha val="43000"/>
                    </a:srgbClr>
                  </a:outerShdw>
                </a:effectLst>
              </a:rPr>
              <a:t>Justificación</a:t>
            </a:r>
            <a:r>
              <a:rPr lang="es-EC" dirty="0" smtClean="0">
                <a:ln w="0"/>
                <a:solidFill>
                  <a:schemeClr val="accent1"/>
                </a:solidFill>
                <a:effectLst>
                  <a:outerShdw blurRad="38100" dist="25400" dir="5400000" algn="ctr" rotWithShape="0">
                    <a:srgbClr val="6E747A">
                      <a:alpha val="43000"/>
                    </a:srgbClr>
                  </a:outerShdw>
                </a:effectLst>
              </a:rPr>
              <a:t>.</a:t>
            </a:r>
            <a:endParaRPr lang="es-EC" dirty="0"/>
          </a:p>
        </p:txBody>
      </p:sp>
      <p:sp>
        <p:nvSpPr>
          <p:cNvPr id="3" name="Marcador de contenido 2"/>
          <p:cNvSpPr>
            <a:spLocks noGrp="1"/>
          </p:cNvSpPr>
          <p:nvPr>
            <p:ph idx="1"/>
          </p:nvPr>
        </p:nvSpPr>
        <p:spPr/>
        <p:txBody>
          <a:bodyPr>
            <a:normAutofit fontScale="92500"/>
          </a:bodyPr>
          <a:lstStyle/>
          <a:p>
            <a:pPr algn="just">
              <a:lnSpc>
                <a:spcPct val="150000"/>
              </a:lnSpc>
            </a:pPr>
            <a:r>
              <a:rPr lang="es-EC" dirty="0"/>
              <a:t>El desarrollo de la presente temática , permitirá a las unidades de gestión en los diferentes niveles descentralizados y desconcentrados:  gobiernos cantonales y  parroquiales, disponer de información actualizada y completa para la toma de decisiones  y contribuir  a la planificación del desarrollo de manera técnica y conseguir el anhelado buen vivir, reflejado en los doce objetivos nacionales, con las diferentes políticas </a:t>
            </a:r>
            <a:r>
              <a:rPr lang="es-EC" dirty="0" smtClean="0"/>
              <a:t>públicas y asegurar el éxito de las respectivas inversiones del estado central.</a:t>
            </a:r>
            <a:endParaRPr lang="es-EC" dirty="0"/>
          </a:p>
        </p:txBody>
      </p:sp>
    </p:spTree>
    <p:extLst>
      <p:ext uri="{BB962C8B-B14F-4D97-AF65-F5344CB8AC3E}">
        <p14:creationId xmlns:p14="http://schemas.microsoft.com/office/powerpoint/2010/main" val="3134586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Servicios</a:t>
            </a:r>
            <a:r>
              <a:rPr lang="pt-BR" dirty="0" smtClean="0"/>
              <a:t> </a:t>
            </a:r>
            <a:r>
              <a:rPr lang="pt-BR" dirty="0" err="1"/>
              <a:t>PaaS</a:t>
            </a:r>
            <a:r>
              <a:rPr lang="pt-BR" dirty="0"/>
              <a:t> (</a:t>
            </a:r>
            <a:r>
              <a:rPr lang="pt-BR" dirty="0" err="1"/>
              <a:t>Plataform</a:t>
            </a:r>
            <a:r>
              <a:rPr lang="pt-BR" dirty="0"/>
              <a:t> as a service)</a:t>
            </a:r>
            <a:endParaRPr lang="es-EC" dirty="0"/>
          </a:p>
        </p:txBody>
      </p:sp>
      <p:sp>
        <p:nvSpPr>
          <p:cNvPr id="3" name="Marcador de contenido 2"/>
          <p:cNvSpPr>
            <a:spLocks noGrp="1"/>
          </p:cNvSpPr>
          <p:nvPr>
            <p:ph idx="1"/>
          </p:nvPr>
        </p:nvSpPr>
        <p:spPr/>
        <p:txBody>
          <a:bodyPr>
            <a:normAutofit lnSpcReduction="10000"/>
          </a:bodyPr>
          <a:lstStyle/>
          <a:p>
            <a:pPr algn="just">
              <a:lnSpc>
                <a:spcPct val="150000"/>
              </a:lnSpc>
            </a:pPr>
            <a:r>
              <a:rPr lang="es-EC" dirty="0"/>
              <a:t>Plataforma como servicio (</a:t>
            </a:r>
            <a:r>
              <a:rPr lang="es-EC" dirty="0" err="1"/>
              <a:t>Paas</a:t>
            </a:r>
            <a:r>
              <a:rPr lang="es-EC" dirty="0"/>
              <a:t>), se utiliza para ejecutar aplicaciones personalizadas, al mismo tiempo que se cuenta con una base de datos propia que almacena la información que se va generando a diario, muchas de estas aplicaciones son multiplataforma, lo que convierte a estas en rápidas, sencillas y rentables; Por lo general cuando se contrata un servicio de plataforma se tiene restricciones en el lenguaje de programación a utilizar </a:t>
            </a:r>
          </a:p>
        </p:txBody>
      </p:sp>
      <p:pic>
        <p:nvPicPr>
          <p:cNvPr id="4" name="Imagen 3"/>
          <p:cNvPicPr/>
          <p:nvPr/>
        </p:nvPicPr>
        <p:blipFill rotWithShape="1">
          <a:blip r:embed="rId2"/>
          <a:srcRect l="58312" r="327"/>
          <a:stretch/>
        </p:blipFill>
        <p:spPr bwMode="auto">
          <a:xfrm>
            <a:off x="7770494" y="5141278"/>
            <a:ext cx="4421506" cy="1716722"/>
          </a:xfrm>
          <a:prstGeom prst="rect">
            <a:avLst/>
          </a:prstGeom>
          <a:ln w="9525" cap="flat" cmpd="sng" algn="ctr">
            <a:solidFill>
              <a:sysClr val="window" lastClr="FFFFFF">
                <a:lumMod val="85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785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Servicios</a:t>
            </a:r>
            <a:r>
              <a:rPr lang="pt-BR" dirty="0" smtClean="0"/>
              <a:t> </a:t>
            </a:r>
            <a:r>
              <a:rPr lang="pt-BR" dirty="0"/>
              <a:t>SaaS (Software as a service) </a:t>
            </a:r>
            <a:endParaRPr lang="es-EC" dirty="0"/>
          </a:p>
        </p:txBody>
      </p:sp>
      <p:sp>
        <p:nvSpPr>
          <p:cNvPr id="3" name="Marcador de contenido 2"/>
          <p:cNvSpPr>
            <a:spLocks noGrp="1"/>
          </p:cNvSpPr>
          <p:nvPr>
            <p:ph idx="1"/>
          </p:nvPr>
        </p:nvSpPr>
        <p:spPr/>
        <p:txBody>
          <a:bodyPr>
            <a:normAutofit fontScale="85000" lnSpcReduction="10000"/>
          </a:bodyPr>
          <a:lstStyle/>
          <a:p>
            <a:pPr algn="just">
              <a:lnSpc>
                <a:spcPct val="150000"/>
              </a:lnSpc>
            </a:pPr>
            <a:r>
              <a:rPr lang="es-EC" dirty="0"/>
              <a:t>Software como servicio (</a:t>
            </a:r>
            <a:r>
              <a:rPr lang="es-EC" dirty="0" err="1"/>
              <a:t>Saas</a:t>
            </a:r>
            <a:r>
              <a:rPr lang="es-EC" dirty="0"/>
              <a:t>) son aplicaciones web administradas por un proveedor y a las cuales acceden los clientes desde una cuenta, su acceso es desde el navegador pero en algunos casos se necesita de </a:t>
            </a:r>
            <a:r>
              <a:rPr lang="es-EC" dirty="0" err="1"/>
              <a:t>plugins</a:t>
            </a:r>
            <a:r>
              <a:rPr lang="es-EC" dirty="0"/>
              <a:t> para su correcto funcionamiento, este modelo de servicio elimina la instalación de aplicaciones en el equipo lo que facilita que la capacidad computacional sea mínima aunque, los procesos que se llevan a cabo en la nube requieren de una gran capacidad de ancho de banda que permita la mayor fluidez de datos entre usuario y servidor; los servicios </a:t>
            </a:r>
            <a:r>
              <a:rPr lang="es-EC" dirty="0" err="1"/>
              <a:t>SaaS</a:t>
            </a:r>
            <a:r>
              <a:rPr lang="es-EC" dirty="0"/>
              <a:t> más populares son los correos electrónicos</a:t>
            </a:r>
          </a:p>
        </p:txBody>
      </p:sp>
    </p:spTree>
    <p:extLst>
      <p:ext uri="{BB962C8B-B14F-4D97-AF65-F5344CB8AC3E}">
        <p14:creationId xmlns:p14="http://schemas.microsoft.com/office/powerpoint/2010/main" val="34475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Estándares </a:t>
            </a:r>
            <a:r>
              <a:rPr lang="es-EC" dirty="0"/>
              <a:t>del Consorcio Geoespacial Abierto (OGC)</a:t>
            </a:r>
          </a:p>
        </p:txBody>
      </p:sp>
      <p:sp>
        <p:nvSpPr>
          <p:cNvPr id="3" name="Marcador de contenido 2"/>
          <p:cNvSpPr>
            <a:spLocks noGrp="1"/>
          </p:cNvSpPr>
          <p:nvPr>
            <p:ph idx="1"/>
          </p:nvPr>
        </p:nvSpPr>
        <p:spPr/>
        <p:txBody>
          <a:bodyPr>
            <a:normAutofit fontScale="92500"/>
          </a:bodyPr>
          <a:lstStyle/>
          <a:p>
            <a:pPr algn="just">
              <a:lnSpc>
                <a:spcPct val="150000"/>
              </a:lnSpc>
            </a:pPr>
            <a:r>
              <a:rPr lang="es-EC" dirty="0"/>
              <a:t>El Open Geospatial Consortium (OGC) fue fundado en 1994 para integrar la información geográfica mundial, los miembros de OGC usuarios y proveedores de tecnologías geográficas, han desarrollado de forma colaborativa estándares de intercambio, publicación, migración y procesamiento de información, lo cual permite el desarrollo de aplicaciones que enlacen diferentes partes de un sistema de información en donde, exista la facilidad para compartir y migrar información</a:t>
            </a:r>
          </a:p>
        </p:txBody>
      </p:sp>
    </p:spTree>
    <p:extLst>
      <p:ext uri="{BB962C8B-B14F-4D97-AF65-F5344CB8AC3E}">
        <p14:creationId xmlns:p14="http://schemas.microsoft.com/office/powerpoint/2010/main" val="3249201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sz="3100" dirty="0"/>
              <a:t>Esquematización estándares OGC (Fuente: IDE Jujuy-Argentina, 2014)</a:t>
            </a:r>
            <a:r>
              <a:rPr lang="es-EC" dirty="0"/>
              <a:t/>
            </a:r>
            <a:br>
              <a:rPr lang="es-EC" dirty="0"/>
            </a:br>
            <a:endParaRPr lang="es-EC" dirty="0"/>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stretch>
            <a:fillRect/>
          </a:stretch>
        </p:blipFill>
        <p:spPr>
          <a:xfrm>
            <a:off x="617220" y="1188085"/>
            <a:ext cx="10957560" cy="5258435"/>
          </a:xfrm>
          <a:prstGeom prst="rect">
            <a:avLst/>
          </a:prstGeom>
          <a:ln>
            <a:solidFill>
              <a:schemeClr val="bg1">
                <a:lumMod val="85000"/>
              </a:schemeClr>
            </a:solidFill>
          </a:ln>
        </p:spPr>
      </p:pic>
    </p:spTree>
    <p:extLst>
      <p:ext uri="{BB962C8B-B14F-4D97-AF65-F5344CB8AC3E}">
        <p14:creationId xmlns:p14="http://schemas.microsoft.com/office/powerpoint/2010/main" val="11510656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Plataforma OpenGeo Suite</a:t>
            </a:r>
          </a:p>
        </p:txBody>
      </p:sp>
      <p:sp>
        <p:nvSpPr>
          <p:cNvPr id="3" name="Marcador de contenido 2"/>
          <p:cNvSpPr>
            <a:spLocks noGrp="1"/>
          </p:cNvSpPr>
          <p:nvPr>
            <p:ph idx="1"/>
          </p:nvPr>
        </p:nvSpPr>
        <p:spPr/>
        <p:txBody>
          <a:bodyPr/>
          <a:lstStyle/>
          <a:p>
            <a:pPr algn="just">
              <a:lnSpc>
                <a:spcPct val="150000"/>
              </a:lnSpc>
            </a:pPr>
            <a:r>
              <a:rPr lang="es-EC" dirty="0"/>
              <a:t>OpenGeo Suite es una plataforma completa de aplicaciones geoespaciales. Contiene todo lo que se necesita para hacer una aplicación web de mapas. Integra una base de datos espacial, un servidor de aplicaciones y un cliente API, en donde cada uno de sus componentes tiene una amplia interoperabilidad con otros softwares </a:t>
            </a:r>
          </a:p>
        </p:txBody>
      </p:sp>
    </p:spTree>
    <p:extLst>
      <p:ext uri="{BB962C8B-B14F-4D97-AF65-F5344CB8AC3E}">
        <p14:creationId xmlns:p14="http://schemas.microsoft.com/office/powerpoint/2010/main" val="3904829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C" sz="3100" dirty="0"/>
              <a:t>Entre sus características principales, mencionadas por Blog MappingGis se destacan las siguientes:</a:t>
            </a:r>
            <a:r>
              <a:rPr lang="es-EC" dirty="0"/>
              <a:t/>
            </a:r>
            <a:br>
              <a:rPr lang="es-EC" dirty="0"/>
            </a:br>
            <a:endParaRPr lang="es-EC" dirty="0"/>
          </a:p>
        </p:txBody>
      </p:sp>
      <p:sp>
        <p:nvSpPr>
          <p:cNvPr id="3" name="Marcador de contenido 2"/>
          <p:cNvSpPr>
            <a:spLocks noGrp="1"/>
          </p:cNvSpPr>
          <p:nvPr>
            <p:ph idx="1"/>
          </p:nvPr>
        </p:nvSpPr>
        <p:spPr>
          <a:xfrm>
            <a:off x="0" y="1322705"/>
            <a:ext cx="12192000" cy="5535296"/>
          </a:xfrm>
        </p:spPr>
        <p:txBody>
          <a:bodyPr>
            <a:normAutofit fontScale="77500" lnSpcReduction="20000"/>
          </a:bodyPr>
          <a:lstStyle/>
          <a:p>
            <a:pPr algn="just">
              <a:lnSpc>
                <a:spcPct val="160000"/>
              </a:lnSpc>
            </a:pPr>
            <a:r>
              <a:rPr lang="es-EC" dirty="0"/>
              <a:t>OpenGeo Suite está totalmente basado en la web, lo que permite escapar de las viejas aplicaciones SIG de escritorio. </a:t>
            </a:r>
            <a:endParaRPr lang="es-EC" dirty="0" smtClean="0"/>
          </a:p>
          <a:p>
            <a:pPr algn="just">
              <a:lnSpc>
                <a:spcPct val="160000"/>
              </a:lnSpc>
            </a:pPr>
            <a:r>
              <a:rPr lang="es-EC" dirty="0"/>
              <a:t>Diseñado con la idea de compartir. Gracias a los estándares abiertos, cuando se sirve un mapa o datos a través de OpenGeo Suite, se comparten automáticamente. </a:t>
            </a:r>
            <a:endParaRPr lang="es-EC" dirty="0" smtClean="0"/>
          </a:p>
          <a:p>
            <a:pPr algn="just">
              <a:lnSpc>
                <a:spcPct val="160000"/>
              </a:lnSpc>
            </a:pPr>
            <a:r>
              <a:rPr lang="es-EC" dirty="0"/>
              <a:t>OpenGeo Suite funciona bien con los sistemas existentes (propietarios u open source), que incluye Google, Oracle, </a:t>
            </a:r>
            <a:r>
              <a:rPr lang="es-EC" dirty="0" err="1"/>
              <a:t>ESRI</a:t>
            </a:r>
            <a:r>
              <a:rPr lang="es-EC" dirty="0"/>
              <a:t> y Microsoft. </a:t>
            </a:r>
            <a:endParaRPr lang="es-EC" dirty="0" smtClean="0"/>
          </a:p>
          <a:p>
            <a:pPr algn="just">
              <a:lnSpc>
                <a:spcPct val="160000"/>
              </a:lnSpc>
            </a:pPr>
            <a:r>
              <a:rPr lang="es-EC" dirty="0"/>
              <a:t>Robustos componentes geoespaciales. La Suite OpenGeo se construye sobre Postgis, una base de datos espacial; Geoserver, un servidor de datos y mapas compatible con los </a:t>
            </a:r>
            <a:r>
              <a:rPr lang="es-EC" dirty="0" smtClean="0"/>
              <a:t>estándares OGC.</a:t>
            </a:r>
          </a:p>
          <a:p>
            <a:pPr algn="just">
              <a:lnSpc>
                <a:spcPct val="160000"/>
              </a:lnSpc>
            </a:pPr>
            <a:r>
              <a:rPr lang="es-EC" dirty="0"/>
              <a:t>Arquitectura flexible: gracias a su diseño modular, los usuarios pueden conectar componentes individuales en su infraestructura existente para modernizar y alargar la vida útil del sistema.</a:t>
            </a:r>
            <a:endParaRPr lang="es-EC" dirty="0" smtClean="0"/>
          </a:p>
          <a:p>
            <a:endParaRPr lang="es-EC" dirty="0"/>
          </a:p>
        </p:txBody>
      </p:sp>
      <p:pic>
        <p:nvPicPr>
          <p:cNvPr id="4" name="Imagen 3"/>
          <p:cNvPicPr/>
          <p:nvPr/>
        </p:nvPicPr>
        <p:blipFill>
          <a:blip r:embed="rId2"/>
          <a:stretch>
            <a:fillRect/>
          </a:stretch>
        </p:blipFill>
        <p:spPr>
          <a:xfrm>
            <a:off x="0" y="1496377"/>
            <a:ext cx="12192000" cy="5361623"/>
          </a:xfrm>
          <a:prstGeom prst="rect">
            <a:avLst/>
          </a:prstGeom>
        </p:spPr>
      </p:pic>
    </p:spTree>
    <p:extLst>
      <p:ext uri="{BB962C8B-B14F-4D97-AF65-F5344CB8AC3E}">
        <p14:creationId xmlns:p14="http://schemas.microsoft.com/office/powerpoint/2010/main" val="38683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Geoserver</a:t>
            </a:r>
            <a:endParaRPr lang="es-EC" dirty="0"/>
          </a:p>
        </p:txBody>
      </p:sp>
      <p:sp>
        <p:nvSpPr>
          <p:cNvPr id="3" name="Marcador de contenido 2"/>
          <p:cNvSpPr>
            <a:spLocks noGrp="1"/>
          </p:cNvSpPr>
          <p:nvPr>
            <p:ph idx="1"/>
          </p:nvPr>
        </p:nvSpPr>
        <p:spPr/>
        <p:txBody>
          <a:bodyPr>
            <a:normAutofit fontScale="70000" lnSpcReduction="20000"/>
          </a:bodyPr>
          <a:lstStyle/>
          <a:p>
            <a:pPr algn="just">
              <a:lnSpc>
                <a:spcPct val="160000"/>
              </a:lnSpc>
            </a:pPr>
            <a:r>
              <a:rPr lang="es-EC" dirty="0"/>
              <a:t>Geoserver tiene la capacidad de servir mapas y datos en diferentes formatos para aplicaciones web, una de sus fortalezas es la comunidad de desarrollo  que lo respalda por tener código abierto, y logra la interoperabilidad de información geográfica con clientes ligeros (Web) y clientes de escritorio facilitando la publicación de información geográfica usando estándares </a:t>
            </a:r>
            <a:r>
              <a:rPr lang="es-EC" dirty="0" smtClean="0"/>
              <a:t>abiertos</a:t>
            </a:r>
          </a:p>
          <a:p>
            <a:pPr algn="just">
              <a:lnSpc>
                <a:spcPct val="160000"/>
              </a:lnSpc>
            </a:pPr>
            <a:r>
              <a:rPr lang="es-EC" dirty="0"/>
              <a:t>Para el presente proyecto los servicios de mayor interés son web Mapping service (</a:t>
            </a:r>
            <a:r>
              <a:rPr lang="es-EC" dirty="0" err="1"/>
              <a:t>WMS</a:t>
            </a:r>
            <a:r>
              <a:rPr lang="es-EC" dirty="0"/>
              <a:t>), que permitirá la publicación de información geográfica con opción de consultas para la ciudadanía en general, y facilitando las conexiones internas entre usuarios del mismo municipio; web feature service (</a:t>
            </a:r>
            <a:r>
              <a:rPr lang="es-EC" dirty="0" err="1"/>
              <a:t>WFS</a:t>
            </a:r>
            <a:r>
              <a:rPr lang="es-EC" dirty="0"/>
              <a:t>) que permitirá ediciones de la información en línea, ya sea de geometrías como de los atributos de la información y ediciones con el consumo de los servicios en Qgis</a:t>
            </a:r>
            <a:endParaRPr lang="es-EC" dirty="0" smtClean="0"/>
          </a:p>
          <a:p>
            <a:endParaRPr lang="es-EC" dirty="0"/>
          </a:p>
        </p:txBody>
      </p:sp>
    </p:spTree>
    <p:extLst>
      <p:ext uri="{BB962C8B-B14F-4D97-AF65-F5344CB8AC3E}">
        <p14:creationId xmlns:p14="http://schemas.microsoft.com/office/powerpoint/2010/main" val="266197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stretch>
            <a:fillRect/>
          </a:stretch>
        </p:blipFill>
        <p:spPr>
          <a:xfrm>
            <a:off x="411480" y="596661"/>
            <a:ext cx="10629900" cy="4709795"/>
          </a:xfrm>
          <a:prstGeom prst="rect">
            <a:avLst/>
          </a:prstGeom>
        </p:spPr>
      </p:pic>
      <p:pic>
        <p:nvPicPr>
          <p:cNvPr id="5" name="Imagen 4"/>
          <p:cNvPicPr/>
          <p:nvPr/>
        </p:nvPicPr>
        <p:blipFill>
          <a:blip r:embed="rId3"/>
          <a:stretch>
            <a:fillRect/>
          </a:stretch>
        </p:blipFill>
        <p:spPr>
          <a:xfrm>
            <a:off x="411480" y="596660"/>
            <a:ext cx="10629900" cy="4941331"/>
          </a:xfrm>
          <a:prstGeom prst="rect">
            <a:avLst/>
          </a:prstGeom>
        </p:spPr>
      </p:pic>
      <p:pic>
        <p:nvPicPr>
          <p:cNvPr id="6" name="Imagen 5"/>
          <p:cNvPicPr/>
          <p:nvPr/>
        </p:nvPicPr>
        <p:blipFill>
          <a:blip r:embed="rId4">
            <a:extLst>
              <a:ext uri="{28A0092B-C50C-407E-A947-70E740481C1C}">
                <a14:useLocalDpi xmlns:a14="http://schemas.microsoft.com/office/drawing/2010/main" val="0"/>
              </a:ext>
            </a:extLst>
          </a:blip>
          <a:stretch>
            <a:fillRect/>
          </a:stretch>
        </p:blipFill>
        <p:spPr>
          <a:xfrm>
            <a:off x="3516630" y="1119188"/>
            <a:ext cx="4419600" cy="5057775"/>
          </a:xfrm>
          <a:prstGeom prst="rect">
            <a:avLst/>
          </a:prstGeom>
          <a:ln>
            <a:solidFill>
              <a:schemeClr val="bg1">
                <a:lumMod val="85000"/>
              </a:schemeClr>
            </a:solidFill>
          </a:ln>
        </p:spPr>
      </p:pic>
      <p:pic>
        <p:nvPicPr>
          <p:cNvPr id="7" name="Imagen 6"/>
          <p:cNvPicPr/>
          <p:nvPr/>
        </p:nvPicPr>
        <p:blipFill>
          <a:blip r:embed="rId5"/>
          <a:stretch>
            <a:fillRect/>
          </a:stretch>
        </p:blipFill>
        <p:spPr>
          <a:xfrm>
            <a:off x="3516630" y="652462"/>
            <a:ext cx="4419600" cy="6205538"/>
          </a:xfrm>
          <a:prstGeom prst="rect">
            <a:avLst/>
          </a:prstGeom>
          <a:ln>
            <a:solidFill>
              <a:schemeClr val="bg1">
                <a:lumMod val="85000"/>
              </a:schemeClr>
            </a:solidFill>
          </a:ln>
        </p:spPr>
      </p:pic>
    </p:spTree>
    <p:extLst>
      <p:ext uri="{BB962C8B-B14F-4D97-AF65-F5344CB8AC3E}">
        <p14:creationId xmlns:p14="http://schemas.microsoft.com/office/powerpoint/2010/main" val="17965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stretch>
            <a:fillRect/>
          </a:stretch>
        </p:blipFill>
        <p:spPr>
          <a:xfrm>
            <a:off x="838200" y="744538"/>
            <a:ext cx="9721215" cy="5153342"/>
          </a:xfrm>
          <a:prstGeom prst="rect">
            <a:avLst/>
          </a:prstGeom>
          <a:ln>
            <a:solidFill>
              <a:schemeClr val="bg1">
                <a:lumMod val="85000"/>
              </a:schemeClr>
            </a:solidFill>
          </a:ln>
        </p:spPr>
      </p:pic>
    </p:spTree>
    <p:extLst>
      <p:ext uri="{BB962C8B-B14F-4D97-AF65-F5344CB8AC3E}">
        <p14:creationId xmlns:p14="http://schemas.microsoft.com/office/powerpoint/2010/main" val="34551452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Verificación de Servicios en Qgis </a:t>
            </a:r>
          </a:p>
        </p:txBody>
      </p:sp>
      <p:sp>
        <p:nvSpPr>
          <p:cNvPr id="3" name="Marcador de contenido 2"/>
          <p:cNvSpPr>
            <a:spLocks noGrp="1"/>
          </p:cNvSpPr>
          <p:nvPr>
            <p:ph idx="1"/>
          </p:nvPr>
        </p:nvSpPr>
        <p:spPr/>
        <p:txBody>
          <a:bodyPr/>
          <a:lstStyle/>
          <a:p>
            <a:pPr algn="just">
              <a:lnSpc>
                <a:spcPct val="150000"/>
              </a:lnSpc>
            </a:pPr>
            <a:r>
              <a:rPr lang="es-EC" dirty="0"/>
              <a:t>Para la verificación de que los servicios estén ejecutándose de manera correcta en Geoserver se utiliza Qgis, el cual permite consumir servicios </a:t>
            </a:r>
            <a:r>
              <a:rPr lang="es-EC" dirty="0" err="1"/>
              <a:t>WMS</a:t>
            </a:r>
            <a:r>
              <a:rPr lang="es-EC" dirty="0"/>
              <a:t>, </a:t>
            </a:r>
            <a:r>
              <a:rPr lang="es-EC" dirty="0" err="1"/>
              <a:t>WFS</a:t>
            </a:r>
            <a:r>
              <a:rPr lang="es-EC" dirty="0"/>
              <a:t>, </a:t>
            </a:r>
            <a:r>
              <a:rPr lang="es-EC" dirty="0" err="1"/>
              <a:t>WCS</a:t>
            </a:r>
            <a:r>
              <a:rPr lang="es-EC" dirty="0"/>
              <a:t> , se enfocara en comprobar que el servicios de web Mapping este activo y respondiendo a los requerimientos que se necesita para su posterior integración. </a:t>
            </a:r>
          </a:p>
        </p:txBody>
      </p:sp>
      <p:pic>
        <p:nvPicPr>
          <p:cNvPr id="5" name="Imagen 4"/>
          <p:cNvPicPr>
            <a:picLocks noChangeAspect="1"/>
          </p:cNvPicPr>
          <p:nvPr/>
        </p:nvPicPr>
        <p:blipFill>
          <a:blip r:embed="rId2"/>
          <a:stretch>
            <a:fillRect/>
          </a:stretch>
        </p:blipFill>
        <p:spPr>
          <a:xfrm>
            <a:off x="367665" y="1690688"/>
            <a:ext cx="7077075" cy="2019300"/>
          </a:xfrm>
          <a:prstGeom prst="rect">
            <a:avLst/>
          </a:prstGeom>
        </p:spPr>
      </p:pic>
      <p:pic>
        <p:nvPicPr>
          <p:cNvPr id="4" name="Imagen 3"/>
          <p:cNvPicPr/>
          <p:nvPr/>
        </p:nvPicPr>
        <p:blipFill>
          <a:blip r:embed="rId3"/>
          <a:stretch>
            <a:fillRect/>
          </a:stretch>
        </p:blipFill>
        <p:spPr>
          <a:xfrm>
            <a:off x="838200" y="1968817"/>
            <a:ext cx="10515600" cy="4343083"/>
          </a:xfrm>
          <a:prstGeom prst="rect">
            <a:avLst/>
          </a:prstGeom>
          <a:ln>
            <a:solidFill>
              <a:schemeClr val="bg1">
                <a:lumMod val="85000"/>
              </a:schemeClr>
            </a:solidFill>
          </a:ln>
        </p:spPr>
      </p:pic>
    </p:spTree>
    <p:extLst>
      <p:ext uri="{BB962C8B-B14F-4D97-AF65-F5344CB8AC3E}">
        <p14:creationId xmlns:p14="http://schemas.microsoft.com/office/powerpoint/2010/main" val="241938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3600" dirty="0" smtClean="0">
                <a:ln w="0"/>
                <a:solidFill>
                  <a:schemeClr val="accent1"/>
                </a:solidFill>
                <a:effectLst>
                  <a:outerShdw blurRad="38100" dist="25400" dir="5400000" algn="ctr" rotWithShape="0">
                    <a:srgbClr val="6E747A">
                      <a:alpha val="43000"/>
                    </a:srgbClr>
                  </a:outerShdw>
                </a:effectLst>
              </a:rPr>
              <a:t>Identificación del problema</a:t>
            </a:r>
            <a:r>
              <a:rPr lang="es-EC" dirty="0" smtClean="0">
                <a:ln w="0"/>
                <a:solidFill>
                  <a:schemeClr val="accent1"/>
                </a:solidFill>
                <a:effectLst>
                  <a:outerShdw blurRad="38100" dist="25400" dir="5400000" algn="ctr" rotWithShape="0">
                    <a:srgbClr val="6E747A">
                      <a:alpha val="43000"/>
                    </a:srgbClr>
                  </a:outerShdw>
                </a:effectLst>
              </a:rPr>
              <a:t>.</a:t>
            </a:r>
            <a:endParaRPr lang="es-EC" dirty="0"/>
          </a:p>
        </p:txBody>
      </p:sp>
      <p:sp>
        <p:nvSpPr>
          <p:cNvPr id="3" name="Marcador de contenido 2"/>
          <p:cNvSpPr>
            <a:spLocks noGrp="1"/>
          </p:cNvSpPr>
          <p:nvPr>
            <p:ph idx="1"/>
          </p:nvPr>
        </p:nvSpPr>
        <p:spPr>
          <a:xfrm>
            <a:off x="2454891" y="1690688"/>
            <a:ext cx="7282218" cy="4351338"/>
          </a:xfrm>
        </p:spPr>
        <p:txBody>
          <a:bodyPr/>
          <a:lstStyle/>
          <a:p>
            <a:r>
              <a:rPr lang="es-EC" dirty="0" smtClean="0"/>
              <a:t>Catastro desactualizado</a:t>
            </a:r>
          </a:p>
          <a:p>
            <a:r>
              <a:rPr lang="es-EC" dirty="0" smtClean="0"/>
              <a:t>Asentamientos informales</a:t>
            </a:r>
          </a:p>
          <a:p>
            <a:r>
              <a:rPr lang="es-EC" dirty="0" smtClean="0"/>
              <a:t>Proyectos Incompletos</a:t>
            </a:r>
          </a:p>
          <a:p>
            <a:r>
              <a:rPr lang="es-EC" dirty="0" smtClean="0"/>
              <a:t>Falta de planes de uso y ocupación de suelo</a:t>
            </a:r>
          </a:p>
          <a:p>
            <a:r>
              <a:rPr lang="es-EC" dirty="0" smtClean="0"/>
              <a:t>Mala calidad de información para toma de decisiones </a:t>
            </a:r>
          </a:p>
          <a:p>
            <a:r>
              <a:rPr lang="es-EC" dirty="0" smtClean="0"/>
              <a:t>Falta de personal capacitado.</a:t>
            </a:r>
          </a:p>
          <a:p>
            <a:endParaRPr lang="es-EC" dirty="0" smtClean="0"/>
          </a:p>
          <a:p>
            <a:endParaRPr lang="es-EC" dirty="0"/>
          </a:p>
        </p:txBody>
      </p:sp>
    </p:spTree>
    <p:extLst>
      <p:ext uri="{BB962C8B-B14F-4D97-AF65-F5344CB8AC3E}">
        <p14:creationId xmlns:p14="http://schemas.microsoft.com/office/powerpoint/2010/main" val="283574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Geo </a:t>
            </a:r>
            <a:r>
              <a:rPr lang="es-EC" dirty="0"/>
              <a:t>Explorer</a:t>
            </a:r>
          </a:p>
        </p:txBody>
      </p:sp>
      <p:sp>
        <p:nvSpPr>
          <p:cNvPr id="3" name="Marcador de contenido 2"/>
          <p:cNvSpPr>
            <a:spLocks noGrp="1"/>
          </p:cNvSpPr>
          <p:nvPr>
            <p:ph idx="1"/>
          </p:nvPr>
        </p:nvSpPr>
        <p:spPr/>
        <p:txBody>
          <a:bodyPr>
            <a:normAutofit fontScale="85000" lnSpcReduction="10000"/>
          </a:bodyPr>
          <a:lstStyle/>
          <a:p>
            <a:pPr algn="just">
              <a:lnSpc>
                <a:spcPct val="150000"/>
              </a:lnSpc>
            </a:pPr>
            <a:r>
              <a:rPr lang="es-EC" dirty="0"/>
              <a:t>Geoexplorer es un módulo de OpenGeo Suite que permite el despliegue y manejo de información como cliente ligero vía internet completando así el concepto de nube en donde se sistematiza almacenamiento, servicios y visualización vía internet, es de esta manera que Geoexplorer permite optimizar los recursos de internet, mejorando la interacción de usuario-datos, así como de técnico-datos, en la actualidad la tendencia de mantener datos abiertos, información en tiempo real, integración del ciudadano como elemento de la gestión de la información ya nos lleva hablar de un sistema de gestión territorial</a:t>
            </a:r>
          </a:p>
        </p:txBody>
      </p:sp>
    </p:spTree>
    <p:extLst>
      <p:ext uri="{BB962C8B-B14F-4D97-AF65-F5344CB8AC3E}">
        <p14:creationId xmlns:p14="http://schemas.microsoft.com/office/powerpoint/2010/main" val="17810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Creando una Copia con </a:t>
            </a:r>
            <a:r>
              <a:rPr lang="es-EC" dirty="0" err="1"/>
              <a:t>Github</a:t>
            </a:r>
            <a:endParaRPr lang="es-EC" dirty="0"/>
          </a:p>
        </p:txBody>
      </p:sp>
      <p:sp>
        <p:nvSpPr>
          <p:cNvPr id="3" name="Marcador de contenido 2"/>
          <p:cNvSpPr>
            <a:spLocks noGrp="1"/>
          </p:cNvSpPr>
          <p:nvPr>
            <p:ph idx="1"/>
          </p:nvPr>
        </p:nvSpPr>
        <p:spPr/>
        <p:txBody>
          <a:bodyPr/>
          <a:lstStyle/>
          <a:p>
            <a:pPr lvl="0"/>
            <a:r>
              <a:rPr lang="en-US" dirty="0" err="1"/>
              <a:t>you@prompt</a:t>
            </a:r>
            <a:r>
              <a:rPr lang="en-US" dirty="0"/>
              <a:t>:~$ </a:t>
            </a:r>
            <a:r>
              <a:rPr lang="en-US" dirty="0" err="1"/>
              <a:t>git</a:t>
            </a:r>
            <a:r>
              <a:rPr lang="en-US" dirty="0"/>
              <a:t> clone git://github.com/opengeo/suite.git</a:t>
            </a:r>
            <a:endParaRPr lang="es-EC" dirty="0"/>
          </a:p>
          <a:p>
            <a:pPr marL="0" indent="0">
              <a:buNone/>
            </a:pPr>
            <a:endParaRPr lang="es-EC" dirty="0"/>
          </a:p>
        </p:txBody>
      </p:sp>
      <p:pic>
        <p:nvPicPr>
          <p:cNvPr id="4" name="Imagen 3"/>
          <p:cNvPicPr/>
          <p:nvPr/>
        </p:nvPicPr>
        <p:blipFill rotWithShape="1">
          <a:blip r:embed="rId2"/>
          <a:srcRect l="1820" t="43332" r="50153" b="7244"/>
          <a:stretch/>
        </p:blipFill>
        <p:spPr bwMode="auto">
          <a:xfrm>
            <a:off x="838200" y="2542381"/>
            <a:ext cx="10294620" cy="4064159"/>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3"/>
          <a:stretch>
            <a:fillRect/>
          </a:stretch>
        </p:blipFill>
        <p:spPr>
          <a:xfrm>
            <a:off x="2868930" y="2951321"/>
            <a:ext cx="8263890" cy="3655219"/>
          </a:xfrm>
          <a:prstGeom prst="rect">
            <a:avLst/>
          </a:prstGeom>
          <a:ln>
            <a:solidFill>
              <a:schemeClr val="bg1">
                <a:lumMod val="85000"/>
              </a:schemeClr>
            </a:solidFill>
          </a:ln>
        </p:spPr>
      </p:pic>
    </p:spTree>
    <p:extLst>
      <p:ext uri="{BB962C8B-B14F-4D97-AF65-F5344CB8AC3E}">
        <p14:creationId xmlns:p14="http://schemas.microsoft.com/office/powerpoint/2010/main" val="88090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3200" b="1" dirty="0"/>
              <a:t>Configuración de las variables de entorno en Windows </a:t>
            </a:r>
            <a:r>
              <a:rPr lang="es-EC" sz="3200" b="1" dirty="0" err="1"/>
              <a:t>JDK</a:t>
            </a:r>
            <a:endParaRPr lang="es-EC" sz="3200" b="1" dirty="0"/>
          </a:p>
        </p:txBody>
      </p:sp>
      <p:sp>
        <p:nvSpPr>
          <p:cNvPr id="3" name="Marcador de contenido 2"/>
          <p:cNvSpPr>
            <a:spLocks noGrp="1"/>
          </p:cNvSpPr>
          <p:nvPr>
            <p:ph idx="1"/>
          </p:nvPr>
        </p:nvSpPr>
        <p:spPr/>
        <p:txBody>
          <a:bodyPr/>
          <a:lstStyle/>
          <a:p>
            <a:endParaRPr lang="es-EC"/>
          </a:p>
        </p:txBody>
      </p:sp>
      <p:pic>
        <p:nvPicPr>
          <p:cNvPr id="4" name="Imagen 3"/>
          <p:cNvPicPr/>
          <p:nvPr/>
        </p:nvPicPr>
        <p:blipFill rotWithShape="1">
          <a:blip r:embed="rId2"/>
          <a:srcRect l="11374" t="20648" r="57424" b="15385"/>
          <a:stretch/>
        </p:blipFill>
        <p:spPr bwMode="auto">
          <a:xfrm>
            <a:off x="649922" y="1833879"/>
            <a:ext cx="3442018" cy="4478021"/>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3"/>
          <a:stretch>
            <a:fillRect/>
          </a:stretch>
        </p:blipFill>
        <p:spPr>
          <a:xfrm>
            <a:off x="5494020" y="1833878"/>
            <a:ext cx="5859780" cy="4478021"/>
          </a:xfrm>
          <a:prstGeom prst="rect">
            <a:avLst/>
          </a:prstGeom>
        </p:spPr>
      </p:pic>
    </p:spTree>
    <p:extLst>
      <p:ext uri="{BB962C8B-B14F-4D97-AF65-F5344CB8AC3E}">
        <p14:creationId xmlns:p14="http://schemas.microsoft.com/office/powerpoint/2010/main" val="7782487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2800" dirty="0"/>
              <a:t>Configuración de las variables de entorno en Windows Apache </a:t>
            </a:r>
            <a:r>
              <a:rPr lang="es-EC" sz="2800" dirty="0" err="1"/>
              <a:t>Ant</a:t>
            </a:r>
            <a:endParaRPr lang="es-EC" sz="2800" dirty="0"/>
          </a:p>
        </p:txBody>
      </p:sp>
      <p:pic>
        <p:nvPicPr>
          <p:cNvPr id="4" name="Marcador de contenido 3"/>
          <p:cNvPicPr>
            <a:picLocks noGrp="1"/>
          </p:cNvPicPr>
          <p:nvPr>
            <p:ph idx="1"/>
          </p:nvPr>
        </p:nvPicPr>
        <p:blipFill rotWithShape="1">
          <a:blip r:embed="rId2"/>
          <a:srcRect l="12060" t="21047" r="57683" b="44556"/>
          <a:stretch/>
        </p:blipFill>
        <p:spPr bwMode="auto">
          <a:xfrm>
            <a:off x="495300" y="1906428"/>
            <a:ext cx="5013960" cy="3429011"/>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3"/>
          <a:stretch>
            <a:fillRect/>
          </a:stretch>
        </p:blipFill>
        <p:spPr>
          <a:xfrm>
            <a:off x="5680710" y="2508250"/>
            <a:ext cx="6160770" cy="2225368"/>
          </a:xfrm>
          <a:prstGeom prst="rect">
            <a:avLst/>
          </a:prstGeom>
        </p:spPr>
      </p:pic>
    </p:spTree>
    <p:extLst>
      <p:ext uri="{BB962C8B-B14F-4D97-AF65-F5344CB8AC3E}">
        <p14:creationId xmlns:p14="http://schemas.microsoft.com/office/powerpoint/2010/main" val="8173720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Creación del archivo </a:t>
            </a:r>
            <a:r>
              <a:rPr lang="es-EC" b="1" dirty="0" err="1"/>
              <a:t>WAR</a:t>
            </a:r>
            <a:endParaRPr lang="es-EC" b="1" dirty="0"/>
          </a:p>
        </p:txBody>
      </p:sp>
      <p:sp>
        <p:nvSpPr>
          <p:cNvPr id="3" name="Marcador de contenido 2"/>
          <p:cNvSpPr>
            <a:spLocks noGrp="1"/>
          </p:cNvSpPr>
          <p:nvPr>
            <p:ph idx="1"/>
          </p:nvPr>
        </p:nvSpPr>
        <p:spPr/>
        <p:txBody>
          <a:bodyPr/>
          <a:lstStyle/>
          <a:p>
            <a:r>
              <a:rPr lang="es-EC" dirty="0"/>
              <a:t>Para la creación del archivo </a:t>
            </a:r>
            <a:r>
              <a:rPr lang="es-EC" dirty="0" err="1"/>
              <a:t>war</a:t>
            </a:r>
            <a:r>
              <a:rPr lang="es-EC" dirty="0"/>
              <a:t>, se ejecuta desde la consola de comandos </a:t>
            </a:r>
            <a:r>
              <a:rPr lang="es-EC" dirty="0" smtClean="0"/>
              <a:t>lo siguiente:</a:t>
            </a:r>
          </a:p>
          <a:p>
            <a:pPr lvl="1"/>
            <a:r>
              <a:rPr lang="es-EC" i="1" dirty="0" err="1" smtClean="0"/>
              <a:t>ant</a:t>
            </a:r>
            <a:r>
              <a:rPr lang="es-EC" i="1" dirty="0" smtClean="0"/>
              <a:t> </a:t>
            </a:r>
            <a:r>
              <a:rPr lang="es-EC" i="1" dirty="0" err="1" smtClean="0"/>
              <a:t>debug</a:t>
            </a:r>
            <a:endParaRPr lang="es-EC" i="1" dirty="0" smtClean="0"/>
          </a:p>
          <a:p>
            <a:pPr lvl="1"/>
            <a:r>
              <a:rPr lang="en-US" i="1" dirty="0"/>
              <a:t>ant build C:\geoext\geoexplorer.war</a:t>
            </a:r>
            <a:endParaRPr lang="es-EC" i="1" dirty="0"/>
          </a:p>
          <a:p>
            <a:pPr lvl="1"/>
            <a:endParaRPr lang="es-EC" dirty="0"/>
          </a:p>
        </p:txBody>
      </p:sp>
      <p:pic>
        <p:nvPicPr>
          <p:cNvPr id="4" name="Imagen 3"/>
          <p:cNvPicPr/>
          <p:nvPr/>
        </p:nvPicPr>
        <p:blipFill>
          <a:blip r:embed="rId2"/>
          <a:stretch>
            <a:fillRect/>
          </a:stretch>
        </p:blipFill>
        <p:spPr>
          <a:xfrm>
            <a:off x="2794635" y="3791902"/>
            <a:ext cx="5777865" cy="2108518"/>
          </a:xfrm>
          <a:prstGeom prst="rect">
            <a:avLst/>
          </a:prstGeom>
          <a:ln>
            <a:solidFill>
              <a:schemeClr val="bg1">
                <a:lumMod val="85000"/>
              </a:schemeClr>
            </a:solidFill>
          </a:ln>
        </p:spPr>
      </p:pic>
    </p:spTree>
    <p:extLst>
      <p:ext uri="{BB962C8B-B14F-4D97-AF65-F5344CB8AC3E}">
        <p14:creationId xmlns:p14="http://schemas.microsoft.com/office/powerpoint/2010/main" val="40013341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pPr algn="just">
              <a:lnSpc>
                <a:spcPct val="150000"/>
              </a:lnSpc>
            </a:pPr>
            <a:r>
              <a:rPr lang="es-EC" dirty="0"/>
              <a:t>Para tener la utilidad completa que brinda Geoexplorer, se requiere que se esté ejecutando en el servidor para esto se copia copiar el archivo </a:t>
            </a:r>
            <a:r>
              <a:rPr lang="es-EC" dirty="0" err="1"/>
              <a:t>war</a:t>
            </a:r>
            <a:r>
              <a:rPr lang="es-EC" dirty="0"/>
              <a:t> en la carpeta donde fue configurado Geoserver para el presente caso es: “/home/</a:t>
            </a:r>
            <a:r>
              <a:rPr lang="es-EC" dirty="0" err="1"/>
              <a:t>user</a:t>
            </a:r>
            <a:r>
              <a:rPr lang="es-EC" dirty="0"/>
              <a:t>/</a:t>
            </a:r>
            <a:r>
              <a:rPr lang="es-EC" dirty="0" err="1"/>
              <a:t>bin</a:t>
            </a:r>
            <a:r>
              <a:rPr lang="es-EC" dirty="0"/>
              <a:t>/geoserver-2.3.4/</a:t>
            </a:r>
            <a:r>
              <a:rPr lang="es-EC" dirty="0" err="1"/>
              <a:t>webapps</a:t>
            </a:r>
            <a:r>
              <a:rPr lang="es-EC" dirty="0"/>
              <a:t>/</a:t>
            </a:r>
          </a:p>
        </p:txBody>
      </p:sp>
    </p:spTree>
    <p:extLst>
      <p:ext uri="{BB962C8B-B14F-4D97-AF65-F5344CB8AC3E}">
        <p14:creationId xmlns:p14="http://schemas.microsoft.com/office/powerpoint/2010/main" val="29267246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5" name="Imagen 4"/>
          <p:cNvPicPr>
            <a:picLocks noChangeAspect="1"/>
          </p:cNvPicPr>
          <p:nvPr/>
        </p:nvPicPr>
        <p:blipFill>
          <a:blip r:embed="rId2"/>
          <a:stretch>
            <a:fillRect/>
          </a:stretch>
        </p:blipFill>
        <p:spPr>
          <a:xfrm>
            <a:off x="0" y="274973"/>
            <a:ext cx="12192000" cy="6369050"/>
          </a:xfrm>
          <a:prstGeom prst="rect">
            <a:avLst/>
          </a:prstGeom>
        </p:spPr>
      </p:pic>
    </p:spTree>
    <p:extLst>
      <p:ext uri="{BB962C8B-B14F-4D97-AF65-F5344CB8AC3E}">
        <p14:creationId xmlns:p14="http://schemas.microsoft.com/office/powerpoint/2010/main" val="9747423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Interoperabilidad </a:t>
            </a:r>
            <a:r>
              <a:rPr lang="es-EC" dirty="0"/>
              <a:t>en la Nube (PostgreSQL, Geoexplorer, Qgis) </a:t>
            </a:r>
          </a:p>
        </p:txBody>
      </p:sp>
      <p:pic>
        <p:nvPicPr>
          <p:cNvPr id="4" name="Imagen 3"/>
          <p:cNvPicPr/>
          <p:nvPr/>
        </p:nvPicPr>
        <p:blipFill>
          <a:blip r:embed="rId2"/>
          <a:stretch>
            <a:fillRect/>
          </a:stretch>
        </p:blipFill>
        <p:spPr>
          <a:xfrm>
            <a:off x="667702" y="1825625"/>
            <a:ext cx="2809875" cy="2209800"/>
          </a:xfrm>
          <a:prstGeom prst="rect">
            <a:avLst/>
          </a:prstGeom>
          <a:ln>
            <a:solidFill>
              <a:schemeClr val="bg1">
                <a:lumMod val="85000"/>
              </a:schemeClr>
            </a:solidFill>
          </a:ln>
        </p:spPr>
      </p:pic>
      <p:pic>
        <p:nvPicPr>
          <p:cNvPr id="5" name="Imagen 4"/>
          <p:cNvPicPr/>
          <p:nvPr/>
        </p:nvPicPr>
        <p:blipFill>
          <a:blip r:embed="rId3"/>
          <a:stretch>
            <a:fillRect/>
          </a:stretch>
        </p:blipFill>
        <p:spPr>
          <a:xfrm>
            <a:off x="3280410" y="1825625"/>
            <a:ext cx="8073390" cy="4666615"/>
          </a:xfrm>
          <a:prstGeom prst="rect">
            <a:avLst/>
          </a:prstGeom>
        </p:spPr>
      </p:pic>
    </p:spTree>
    <p:extLst>
      <p:ext uri="{BB962C8B-B14F-4D97-AF65-F5344CB8AC3E}">
        <p14:creationId xmlns:p14="http://schemas.microsoft.com/office/powerpoint/2010/main" val="373432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Actualización desde la Base </a:t>
            </a:r>
            <a:r>
              <a:rPr lang="es-EC" b="1" dirty="0"/>
              <a:t>de datos </a:t>
            </a:r>
          </a:p>
        </p:txBody>
      </p:sp>
      <p:pic>
        <p:nvPicPr>
          <p:cNvPr id="4" name="Imagen 3"/>
          <p:cNvPicPr/>
          <p:nvPr/>
        </p:nvPicPr>
        <p:blipFill>
          <a:blip r:embed="rId2"/>
          <a:stretch>
            <a:fillRect/>
          </a:stretch>
        </p:blipFill>
        <p:spPr>
          <a:xfrm>
            <a:off x="211137" y="1690688"/>
            <a:ext cx="3220085" cy="3065145"/>
          </a:xfrm>
          <a:prstGeom prst="rect">
            <a:avLst/>
          </a:prstGeom>
        </p:spPr>
      </p:pic>
      <p:pic>
        <p:nvPicPr>
          <p:cNvPr id="5" name="Imagen 4"/>
          <p:cNvPicPr/>
          <p:nvPr/>
        </p:nvPicPr>
        <p:blipFill>
          <a:blip r:embed="rId3"/>
          <a:stretch>
            <a:fillRect/>
          </a:stretch>
        </p:blipFill>
        <p:spPr>
          <a:xfrm>
            <a:off x="3486150" y="1690688"/>
            <a:ext cx="7867650" cy="3864292"/>
          </a:xfrm>
          <a:prstGeom prst="rect">
            <a:avLst/>
          </a:prstGeom>
          <a:ln>
            <a:solidFill>
              <a:schemeClr val="bg1">
                <a:lumMod val="85000"/>
              </a:schemeClr>
            </a:solidFill>
          </a:ln>
        </p:spPr>
      </p:pic>
      <p:pic>
        <p:nvPicPr>
          <p:cNvPr id="6" name="Imagen 5"/>
          <p:cNvPicPr/>
          <p:nvPr/>
        </p:nvPicPr>
        <p:blipFill>
          <a:blip r:embed="rId4"/>
          <a:stretch>
            <a:fillRect/>
          </a:stretch>
        </p:blipFill>
        <p:spPr>
          <a:xfrm>
            <a:off x="3486150" y="1690688"/>
            <a:ext cx="7867650" cy="3864292"/>
          </a:xfrm>
          <a:prstGeom prst="rect">
            <a:avLst/>
          </a:prstGeom>
          <a:ln>
            <a:solidFill>
              <a:schemeClr val="bg1">
                <a:lumMod val="85000"/>
              </a:schemeClr>
            </a:solidFill>
          </a:ln>
        </p:spPr>
      </p:pic>
    </p:spTree>
    <p:extLst>
      <p:ext uri="{BB962C8B-B14F-4D97-AF65-F5344CB8AC3E}">
        <p14:creationId xmlns:p14="http://schemas.microsoft.com/office/powerpoint/2010/main" val="140567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Consultas Web</a:t>
            </a:r>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stretch>
            <a:fillRect/>
          </a:stretch>
        </p:blipFill>
        <p:spPr>
          <a:xfrm>
            <a:off x="838200" y="1690688"/>
            <a:ext cx="10515600" cy="4486275"/>
          </a:xfrm>
          <a:prstGeom prst="rect">
            <a:avLst/>
          </a:prstGeom>
        </p:spPr>
      </p:pic>
      <p:pic>
        <p:nvPicPr>
          <p:cNvPr id="5" name="Imagen 4"/>
          <p:cNvPicPr/>
          <p:nvPr/>
        </p:nvPicPr>
        <p:blipFill>
          <a:blip r:embed="rId3"/>
          <a:stretch>
            <a:fillRect/>
          </a:stretch>
        </p:blipFill>
        <p:spPr>
          <a:xfrm>
            <a:off x="838200" y="3786188"/>
            <a:ext cx="3543300" cy="2390775"/>
          </a:xfrm>
          <a:prstGeom prst="rect">
            <a:avLst/>
          </a:prstGeom>
          <a:ln>
            <a:solidFill>
              <a:schemeClr val="bg1">
                <a:lumMod val="85000"/>
              </a:schemeClr>
            </a:solidFill>
          </a:ln>
        </p:spPr>
      </p:pic>
      <p:pic>
        <p:nvPicPr>
          <p:cNvPr id="6" name="Imagen 5"/>
          <p:cNvPicPr/>
          <p:nvPr/>
        </p:nvPicPr>
        <p:blipFill>
          <a:blip r:embed="rId4"/>
          <a:stretch>
            <a:fillRect/>
          </a:stretch>
        </p:blipFill>
        <p:spPr>
          <a:xfrm>
            <a:off x="838200" y="1742758"/>
            <a:ext cx="10515600" cy="4434205"/>
          </a:xfrm>
          <a:prstGeom prst="rect">
            <a:avLst/>
          </a:prstGeom>
          <a:ln>
            <a:solidFill>
              <a:schemeClr val="bg1">
                <a:lumMod val="85000"/>
              </a:schemeClr>
            </a:solidFill>
          </a:ln>
        </p:spPr>
      </p:pic>
      <p:sp>
        <p:nvSpPr>
          <p:cNvPr id="7" name="Rectángulo 6"/>
          <p:cNvSpPr/>
          <p:nvPr/>
        </p:nvSpPr>
        <p:spPr>
          <a:xfrm>
            <a:off x="3115327" y="6259830"/>
            <a:ext cx="5374164" cy="369332"/>
          </a:xfrm>
          <a:prstGeom prst="rect">
            <a:avLst/>
          </a:prstGeom>
        </p:spPr>
        <p:txBody>
          <a:bodyPr wrap="none">
            <a:spAutoFit/>
          </a:bodyPr>
          <a:lstStyle/>
          <a:p>
            <a:r>
              <a:rPr lang="es-EC" dirty="0">
                <a:hlinkClick r:id="rId5"/>
              </a:rPr>
              <a:t>http://</a:t>
            </a:r>
            <a:r>
              <a:rPr lang="es-EC" dirty="0" smtClean="0">
                <a:hlinkClick r:id="rId5"/>
              </a:rPr>
              <a:t>gestionterritorial.espe.edu.ec:8082/geoexplorer</a:t>
            </a:r>
            <a:r>
              <a:rPr lang="es-EC" dirty="0" smtClean="0"/>
              <a:t> </a:t>
            </a:r>
            <a:endParaRPr lang="es-EC" dirty="0"/>
          </a:p>
        </p:txBody>
      </p:sp>
    </p:spTree>
    <p:extLst>
      <p:ext uri="{BB962C8B-B14F-4D97-AF65-F5344CB8AC3E}">
        <p14:creationId xmlns:p14="http://schemas.microsoft.com/office/powerpoint/2010/main" val="137527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70116" y="1068432"/>
            <a:ext cx="4649273" cy="1200329"/>
          </a:xfrm>
          <a:prstGeom prst="rect">
            <a:avLst/>
          </a:prstGeom>
          <a:noFill/>
        </p:spPr>
        <p:txBody>
          <a:bodyPr wrap="square" rtlCol="0">
            <a:spAutoFit/>
          </a:bodyPr>
          <a:lstStyle/>
          <a:p>
            <a:r>
              <a:rPr lang="es-EC"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POR QUE ARRIESGAR LAS INVERSIONES?</a:t>
            </a:r>
            <a:endParaRPr lang="es-EC"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026" name="Picture 2" descr="http://www.tipos.co/wp-content/uploads/2014/12/inver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062" y="238527"/>
            <a:ext cx="4086166" cy="4060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eriodicolarepublica.com.mx/wp-content/uploads/2014/11/nub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5685" y="3026535"/>
            <a:ext cx="4901331" cy="285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955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Aplicación </a:t>
            </a:r>
            <a:r>
              <a:rPr lang="es-EC" dirty="0" err="1" smtClean="0"/>
              <a:t>ArcGIS</a:t>
            </a:r>
            <a:r>
              <a:rPr lang="es-EC" dirty="0" smtClean="0"/>
              <a:t> Online</a:t>
            </a:r>
            <a:endParaRPr lang="es-EC" dirty="0"/>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stretch>
            <a:fillRect/>
          </a:stretch>
        </p:blipFill>
        <p:spPr>
          <a:xfrm>
            <a:off x="934591" y="1255093"/>
            <a:ext cx="9922300" cy="5146512"/>
          </a:xfrm>
          <a:prstGeom prst="rect">
            <a:avLst/>
          </a:prstGeom>
        </p:spPr>
      </p:pic>
      <p:sp>
        <p:nvSpPr>
          <p:cNvPr id="5" name="Rectángulo 4"/>
          <p:cNvSpPr/>
          <p:nvPr/>
        </p:nvSpPr>
        <p:spPr>
          <a:xfrm>
            <a:off x="2545725" y="6536542"/>
            <a:ext cx="6096000" cy="230832"/>
          </a:xfrm>
          <a:prstGeom prst="rect">
            <a:avLst/>
          </a:prstGeom>
        </p:spPr>
        <p:txBody>
          <a:bodyPr>
            <a:spAutoFit/>
          </a:bodyPr>
          <a:lstStyle/>
          <a:p>
            <a:r>
              <a:rPr lang="es-EC" sz="900" dirty="0">
                <a:solidFill>
                  <a:srgbClr val="21759B"/>
                </a:solidFill>
                <a:latin typeface="Verdana" panose="020B0604030504040204" pitchFamily="34" charset="0"/>
                <a:hlinkClick r:id="rId3" tooltip="http://www.arcgis.com/apps/MapTools/index.html?appid=07adea3531584bff812c21dcb090928c"/>
              </a:rPr>
              <a:t>http://www.arcgis.com/apps/MapTools/index.html?appid=07adea3531584bff812c21dcb090928c</a:t>
            </a:r>
            <a:endParaRPr lang="es-EC" sz="900" dirty="0"/>
          </a:p>
        </p:txBody>
      </p:sp>
    </p:spTree>
    <p:extLst>
      <p:ext uri="{BB962C8B-B14F-4D97-AF65-F5344CB8AC3E}">
        <p14:creationId xmlns:p14="http://schemas.microsoft.com/office/powerpoint/2010/main" val="5173841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p:txBody>
          <a:bodyPr>
            <a:normAutofit fontScale="70000" lnSpcReduction="20000"/>
          </a:bodyPr>
          <a:lstStyle/>
          <a:p>
            <a:pPr lvl="0" algn="just">
              <a:lnSpc>
                <a:spcPct val="160000"/>
              </a:lnSpc>
            </a:pPr>
            <a:r>
              <a:rPr lang="es-EC" dirty="0"/>
              <a:t>El presente proyecto innovador e investigativo permite la realización de la ficha catastral en línea utilizando un dispositivo móvil que determina mediante su GPS las coordenadas geográficas de la localización del predio, información que se envía en línea a un servidor principal para el procesamiento respectivo.</a:t>
            </a:r>
          </a:p>
          <a:p>
            <a:pPr lvl="0" algn="just">
              <a:lnSpc>
                <a:spcPct val="160000"/>
              </a:lnSpc>
            </a:pPr>
            <a:r>
              <a:rPr lang="es-EC" dirty="0"/>
              <a:t>La presente investigación ha sido desarrollado en su totalidad utilizando software libre, el mismo que puede ser de gran utilidad en cualquier GAD cantonal del País únicamente requiere asistencia técnica y un mantenimiento adecuado del mismo, ya que las licencias comerciales no son un gasto más y las actualizaciones de las mismas son desarrolladas por la comunidad mundial de desarrolladores de software.</a:t>
            </a:r>
          </a:p>
          <a:p>
            <a:endParaRPr lang="es-EC" dirty="0"/>
          </a:p>
        </p:txBody>
      </p:sp>
    </p:spTree>
    <p:extLst>
      <p:ext uri="{BB962C8B-B14F-4D97-AF65-F5344CB8AC3E}">
        <p14:creationId xmlns:p14="http://schemas.microsoft.com/office/powerpoint/2010/main" val="26701825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11480"/>
            <a:ext cx="10515600" cy="5765483"/>
          </a:xfrm>
        </p:spPr>
        <p:txBody>
          <a:bodyPr>
            <a:normAutofit fontScale="77500" lnSpcReduction="20000"/>
          </a:bodyPr>
          <a:lstStyle/>
          <a:p>
            <a:pPr lvl="0" algn="just">
              <a:lnSpc>
                <a:spcPct val="150000"/>
              </a:lnSpc>
            </a:pPr>
            <a:r>
              <a:rPr lang="es-EC" dirty="0"/>
              <a:t>La información catastral que dispone el GAD Municipal de San Cristóbal de Patate, en su gran mayoría se encuentra en formatos CAD, con sus correspondientes atributos, inclusive con información impresa, o en plantillas Excel, además que sus características espaciales como topología de los predios y construcciones en muchos casos no corresponde a la realidad ya que algunos de estos se sobre ponen a sus límites y sus áreas difieren sustancialmente. </a:t>
            </a:r>
            <a:endParaRPr lang="es-EC" dirty="0" smtClean="0"/>
          </a:p>
          <a:p>
            <a:pPr algn="just">
              <a:lnSpc>
                <a:spcPct val="150000"/>
              </a:lnSpc>
            </a:pPr>
            <a:r>
              <a:rPr lang="es-EC" dirty="0"/>
              <a:t>La información de los predios que se va a poner a disposición de los usuarios o contribuyentes del Municipio de Patate, debe encontrarse de preferencia en formato Shape, con sus atributos completos, las geometrías de los predios no deben diferir de los especificados en el capítulo 2 (Marco OGC), su respectiva corrección topológica y las relaciones necesarias entre la información levantada en campo y la generada en gabinete.</a:t>
            </a:r>
          </a:p>
          <a:p>
            <a:pPr lvl="0"/>
            <a:endParaRPr lang="es-EC" dirty="0"/>
          </a:p>
        </p:txBody>
      </p:sp>
    </p:spTree>
    <p:extLst>
      <p:ext uri="{BB962C8B-B14F-4D97-AF65-F5344CB8AC3E}">
        <p14:creationId xmlns:p14="http://schemas.microsoft.com/office/powerpoint/2010/main" val="2683113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42900"/>
            <a:ext cx="10515600" cy="5834063"/>
          </a:xfrm>
        </p:spPr>
        <p:txBody>
          <a:bodyPr>
            <a:normAutofit fontScale="77500" lnSpcReduction="20000"/>
          </a:bodyPr>
          <a:lstStyle/>
          <a:p>
            <a:pPr lvl="0" algn="just">
              <a:lnSpc>
                <a:spcPct val="150000"/>
              </a:lnSpc>
            </a:pPr>
            <a:r>
              <a:rPr lang="es-EC" dirty="0"/>
              <a:t>La disponibilidad de Geoserver para poner los servicios web de mapeo al alcance de cualquier usuario con un acceso a internet, es de gran ayuda, ya que con esto la información que se despliega desde aquí puede ser utilizada por cualquier entidad que necesite de la misma, y entramos a un concepto que se viene implantando en el país como lo son los gobiernos abiertos, porque a futuro el manejo integrado de la información como lo propone el presente proyecto facilitará la gestión del territorio</a:t>
            </a:r>
            <a:r>
              <a:rPr lang="es-EC" dirty="0" smtClean="0"/>
              <a:t>.</a:t>
            </a:r>
          </a:p>
          <a:p>
            <a:pPr algn="just">
              <a:lnSpc>
                <a:spcPct val="150000"/>
              </a:lnSpc>
            </a:pPr>
            <a:r>
              <a:rPr lang="es-EC" dirty="0"/>
              <a:t>La disponibilidad en línea de la información geográfica, permite  realizar consultas y poner a disposición de cualquier persona la extensa cantidad de atributos con la que cada entidad geográfica cuenta y para usuarios especializados herramientas como edición en línea, edición de estilos, una herramienta didáctica para visualizar en 3D el terreno en caso de contar con información de riesgos etc.</a:t>
            </a:r>
          </a:p>
          <a:p>
            <a:pPr lvl="0"/>
            <a:endParaRPr lang="es-EC" dirty="0"/>
          </a:p>
        </p:txBody>
      </p:sp>
    </p:spTree>
    <p:extLst>
      <p:ext uri="{BB962C8B-B14F-4D97-AF65-F5344CB8AC3E}">
        <p14:creationId xmlns:p14="http://schemas.microsoft.com/office/powerpoint/2010/main" val="10798967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74320"/>
            <a:ext cx="10515600" cy="5902643"/>
          </a:xfrm>
        </p:spPr>
        <p:txBody>
          <a:bodyPr>
            <a:normAutofit fontScale="85000" lnSpcReduction="10000"/>
          </a:bodyPr>
          <a:lstStyle/>
          <a:p>
            <a:pPr lvl="0" algn="just">
              <a:lnSpc>
                <a:spcPct val="150000"/>
              </a:lnSpc>
            </a:pPr>
            <a:r>
              <a:rPr lang="es-EC" dirty="0"/>
              <a:t>La base de datos PostgreSQL diseñada en el capítulo 2, permite que la interconectividad no solo en ambientes geográficos, sino que la información también puede ser administrada desde hojas de cálculo como Excel o </a:t>
            </a:r>
            <a:r>
              <a:rPr lang="es-EC" dirty="0" err="1"/>
              <a:t>Calc</a:t>
            </a:r>
            <a:r>
              <a:rPr lang="es-EC" dirty="0"/>
              <a:t>, con las respectivas configuraciones; se debe tener en cuenta que el concepto de GIS online difiere de una IDE (Infraestructura de Datos Espaciales) en que esta última incluye aspectos como estándares (Catalogo de Objetos) que Gis online no necesariamente incorpora para su funcionamiento</a:t>
            </a:r>
            <a:r>
              <a:rPr lang="es-EC" dirty="0" smtClean="0"/>
              <a:t>.</a:t>
            </a:r>
          </a:p>
          <a:p>
            <a:pPr algn="just">
              <a:lnSpc>
                <a:spcPct val="150000"/>
              </a:lnSpc>
            </a:pPr>
            <a:r>
              <a:rPr lang="es-EC" dirty="0"/>
              <a:t>Mediante la utilización de la aplicación GeoODK, la recolección de información catastral, puede reducir considerablemente tiempos de logística, gracias a que la información recolectada inmediatamente enviada al servidor se encuentra tabulada y disponible para hacer la respectiva valoración.</a:t>
            </a:r>
          </a:p>
          <a:p>
            <a:pPr lvl="0"/>
            <a:endParaRPr lang="es-EC" dirty="0"/>
          </a:p>
          <a:p>
            <a:endParaRPr lang="es-EC" dirty="0"/>
          </a:p>
        </p:txBody>
      </p:sp>
    </p:spTree>
    <p:extLst>
      <p:ext uri="{BB962C8B-B14F-4D97-AF65-F5344CB8AC3E}">
        <p14:creationId xmlns:p14="http://schemas.microsoft.com/office/powerpoint/2010/main" val="38763210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88620"/>
            <a:ext cx="10515600" cy="5788343"/>
          </a:xfrm>
        </p:spPr>
        <p:txBody>
          <a:bodyPr>
            <a:normAutofit fontScale="77500" lnSpcReduction="20000"/>
          </a:bodyPr>
          <a:lstStyle/>
          <a:p>
            <a:pPr lvl="0" algn="just">
              <a:lnSpc>
                <a:spcPct val="160000"/>
              </a:lnSpc>
            </a:pPr>
            <a:r>
              <a:rPr lang="es-EC" dirty="0"/>
              <a:t>ODKAggregate, nos proporciona una gran herramienta de administración de información, ya que permite controlar en tiempo real la recolección de información, el mapeo de la misma, filtros que proporcionan la información completa del personal de recolección, gráficos detallados de la información para toma de decisiones con información veraz.</a:t>
            </a:r>
          </a:p>
          <a:p>
            <a:pPr lvl="0" algn="just">
              <a:lnSpc>
                <a:spcPct val="160000"/>
              </a:lnSpc>
            </a:pPr>
            <a:r>
              <a:rPr lang="es-EC" dirty="0"/>
              <a:t>La facilidad que nos dan los formularios XML, para la recolección de la información, no solo permite que la aplicación sea para la recolección de información catastral, sino que sus aplicaciones también entran en el campo de lo ambiental como para recolectar información de especies, dentro del </a:t>
            </a:r>
            <a:r>
              <a:rPr lang="es-EC" dirty="0" err="1"/>
              <a:t>geomarketing</a:t>
            </a:r>
            <a:r>
              <a:rPr lang="es-EC" dirty="0"/>
              <a:t> para determinar puntos de comercio y sus características, y en muchas aplicaciones en las cuales el manejo de la información necesita ser especializada y tener su posición en el terreno para su mejor comprensión y generación de modelos más exactos de las variables que se analiza.</a:t>
            </a:r>
          </a:p>
          <a:p>
            <a:endParaRPr lang="es-EC" dirty="0"/>
          </a:p>
        </p:txBody>
      </p:sp>
    </p:spTree>
    <p:extLst>
      <p:ext uri="{BB962C8B-B14F-4D97-AF65-F5344CB8AC3E}">
        <p14:creationId xmlns:p14="http://schemas.microsoft.com/office/powerpoint/2010/main" val="40041483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2900" y="502920"/>
            <a:ext cx="11430000" cy="5966460"/>
          </a:xfrm>
        </p:spPr>
        <p:txBody>
          <a:bodyPr>
            <a:normAutofit fontScale="70000" lnSpcReduction="20000"/>
          </a:bodyPr>
          <a:lstStyle/>
          <a:p>
            <a:pPr lvl="0" algn="just">
              <a:lnSpc>
                <a:spcPct val="160000"/>
              </a:lnSpc>
            </a:pPr>
            <a:r>
              <a:rPr lang="es-EC" dirty="0"/>
              <a:t>La importancia de tener un servidor propio como el proporcionado por la Universidad de las Fuerzas Armadas – ESPE permite, mantener nuestra información recolectada segura y almacenada en la base de datos que sea de nuestra preferencia para el presente caso, una base datos PostgreSQL, que además cuenta con todo el respaldo de sistemas de la Universidad.</a:t>
            </a:r>
          </a:p>
          <a:p>
            <a:pPr lvl="0" algn="just">
              <a:lnSpc>
                <a:spcPct val="160000"/>
              </a:lnSpc>
            </a:pPr>
            <a:r>
              <a:rPr lang="es-EC" dirty="0"/>
              <a:t>Se ha habilitado Geoexplorer es una herramienta de software libre muy potente, para ser puesta al alcance </a:t>
            </a:r>
            <a:r>
              <a:rPr lang="es-EC" dirty="0" smtClean="0"/>
              <a:t>del </a:t>
            </a:r>
            <a:r>
              <a:rPr lang="es-EC" dirty="0"/>
              <a:t>GAD de San Cristóbal de Patate, sin embargo la programación y adecuación de algunas herramientas , son competencias de un experto en lenguajes de programación, ya que la funciones como auto ensamblado, impresión, herramientas CAD, etc. Pueden ser fácilmente agregadas para utilización en </a:t>
            </a:r>
            <a:r>
              <a:rPr lang="es-EC"/>
              <a:t>línea </a:t>
            </a:r>
            <a:r>
              <a:rPr lang="es-EC" smtClean="0"/>
              <a:t>.</a:t>
            </a:r>
          </a:p>
          <a:p>
            <a:pPr lvl="0" algn="just">
              <a:lnSpc>
                <a:spcPct val="160000"/>
              </a:lnSpc>
            </a:pPr>
            <a:r>
              <a:rPr lang="es-EC" smtClean="0"/>
              <a:t>Para </a:t>
            </a:r>
            <a:r>
              <a:rPr lang="es-EC" dirty="0"/>
              <a:t>que el presente proyecto pueda ser replicado por cualquier usuario que lo necesite, se elaboró un manual sobre manejo y puesta en marcha de la realización de levantamientos catastrales en </a:t>
            </a:r>
            <a:r>
              <a:rPr lang="es-EC" dirty="0" smtClean="0"/>
              <a:t>línea.</a:t>
            </a:r>
            <a:endParaRPr lang="es-EC" dirty="0"/>
          </a:p>
          <a:p>
            <a:pPr lvl="0"/>
            <a:endParaRPr lang="es-EC" dirty="0"/>
          </a:p>
          <a:p>
            <a:endParaRPr lang="es-EC" dirty="0"/>
          </a:p>
        </p:txBody>
      </p:sp>
    </p:spTree>
    <p:extLst>
      <p:ext uri="{BB962C8B-B14F-4D97-AF65-F5344CB8AC3E}">
        <p14:creationId xmlns:p14="http://schemas.microsoft.com/office/powerpoint/2010/main" val="14880163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p:txBody>
          <a:bodyPr>
            <a:normAutofit fontScale="62500" lnSpcReduction="20000"/>
          </a:bodyPr>
          <a:lstStyle/>
          <a:p>
            <a:pPr lvl="0" algn="just">
              <a:lnSpc>
                <a:spcPct val="160000"/>
              </a:lnSpc>
            </a:pPr>
            <a:r>
              <a:rPr lang="es-EC" dirty="0"/>
              <a:t>Al poner en marcha una aplicación en un servidor con IP publica proporcionada por la Universidad de las Fuerzas Armadas - ESPE, es vital conocer las restricciones de seguridad que la red interna dispone, para evitar que las conexiones que se realizan se restrinjan a un área determinada de conexión</a:t>
            </a:r>
            <a:r>
              <a:rPr lang="es-EC" dirty="0" smtClean="0"/>
              <a:t>.</a:t>
            </a:r>
          </a:p>
          <a:p>
            <a:pPr lvl="0" algn="just">
              <a:lnSpc>
                <a:spcPct val="160000"/>
              </a:lnSpc>
            </a:pPr>
            <a:r>
              <a:rPr lang="es-EC" dirty="0"/>
              <a:t>El dispositivo móvil que vaya a ser utilizado para la recolección de información debe tener una capacidad de procesamiento relativamente buena así mismo como la capacidad de su batería, ya que la información cargada para tener información offline como ortofotos es pesada y en algunos dispositivos su despliegue puede darse lentamente y el consumo de energía aumenta, debido a que es necesario mantener el GPS encendido y para mejoramiento del tiempo de posicionamiento la red de tráfico de datos móviles</a:t>
            </a:r>
            <a:r>
              <a:rPr lang="es-EC" dirty="0" smtClean="0"/>
              <a:t>.</a:t>
            </a:r>
          </a:p>
          <a:p>
            <a:pPr marL="0" lvl="0" indent="0" algn="just">
              <a:lnSpc>
                <a:spcPct val="160000"/>
              </a:lnSpc>
              <a:buNone/>
            </a:pPr>
            <a:endParaRPr lang="es-EC" dirty="0" smtClean="0"/>
          </a:p>
          <a:p>
            <a:endParaRPr lang="es-EC" dirty="0"/>
          </a:p>
        </p:txBody>
      </p:sp>
    </p:spTree>
    <p:extLst>
      <p:ext uri="{BB962C8B-B14F-4D97-AF65-F5344CB8AC3E}">
        <p14:creationId xmlns:p14="http://schemas.microsoft.com/office/powerpoint/2010/main" val="4517313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65760"/>
            <a:ext cx="10515600" cy="5811203"/>
          </a:xfrm>
        </p:spPr>
        <p:txBody>
          <a:bodyPr>
            <a:normAutofit fontScale="70000" lnSpcReduction="20000"/>
          </a:bodyPr>
          <a:lstStyle/>
          <a:p>
            <a:pPr lvl="0" algn="just">
              <a:lnSpc>
                <a:spcPct val="160000"/>
              </a:lnSpc>
            </a:pPr>
            <a:r>
              <a:rPr lang="es-EC" dirty="0"/>
              <a:t>La precisión brindada por el GPS del dispositivo móvil puede ser configurada hasta 1 m; En pruebas de funcionamiento la precisión máxima alcanzada fue de 3 m con un tiempo de rastreo de aproximadamente 15 minutos, teniendo en cuenta la posición totalmente horizontal del dispositivo y una altura de unos 70 cm del piso. </a:t>
            </a:r>
          </a:p>
          <a:p>
            <a:pPr lvl="0" algn="just">
              <a:lnSpc>
                <a:spcPct val="160000"/>
              </a:lnSpc>
            </a:pPr>
            <a:r>
              <a:rPr lang="es-EC" dirty="0"/>
              <a:t>El diseño de la geodatabase en el presente proyecto fue diseñada exclusivamente para información catastral, por lo que se recomienda que ésta información sea compartida a todos los departamentos municipales, ya que gracias al software PostgreSQL permite mantener actualizada la información de todas las dependencias.</a:t>
            </a:r>
          </a:p>
          <a:p>
            <a:pPr lvl="0" algn="just">
              <a:lnSpc>
                <a:spcPct val="160000"/>
              </a:lnSpc>
            </a:pPr>
            <a:r>
              <a:rPr lang="es-EC" dirty="0"/>
              <a:t>Los usuarios especializados de la información necesariamente deben estar capacitados en manejo de paquetes GIS, ya sean que tengan licencias propietarias o libres, para poder acceder a todas las funcionalidades que brindan estos y a su vez mejor el manejo de la información puesta a disposición en el presente proyecto.</a:t>
            </a:r>
          </a:p>
          <a:p>
            <a:endParaRPr lang="es-EC" dirty="0"/>
          </a:p>
        </p:txBody>
      </p:sp>
    </p:spTree>
    <p:extLst>
      <p:ext uri="{BB962C8B-B14F-4D97-AF65-F5344CB8AC3E}">
        <p14:creationId xmlns:p14="http://schemas.microsoft.com/office/powerpoint/2010/main" val="9613838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pPr lvl="0" algn="just"/>
            <a:r>
              <a:rPr lang="es-EC" dirty="0"/>
              <a:t>La emisión de registros de propiedad, líneas de fábrica, impuestos prediales, que emiten los GAD’s cantonales pueden estar como una opción más dentro de la herramienta en línea Geoexplorer, por ello es recomendación que se mantenga siempre un equipo multidisciplinario, que involucre tanto a parte administrativa, técnica y de sistemas.</a:t>
            </a:r>
          </a:p>
          <a:p>
            <a:pPr marL="0" indent="0">
              <a:buNone/>
            </a:pPr>
            <a:endParaRPr lang="es-EC" dirty="0"/>
          </a:p>
        </p:txBody>
      </p:sp>
    </p:spTree>
    <p:extLst>
      <p:ext uri="{BB962C8B-B14F-4D97-AF65-F5344CB8AC3E}">
        <p14:creationId xmlns:p14="http://schemas.microsoft.com/office/powerpoint/2010/main" val="3960094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600" dirty="0" smtClean="0">
                <a:ln w="0"/>
                <a:solidFill>
                  <a:schemeClr val="accent1"/>
                </a:solidFill>
                <a:effectLst>
                  <a:outerShdw blurRad="38100" dist="25400" dir="5400000" algn="ctr" rotWithShape="0">
                    <a:srgbClr val="6E747A">
                      <a:alpha val="43000"/>
                    </a:srgbClr>
                  </a:outerShdw>
                </a:effectLst>
              </a:rPr>
              <a:t>Objetivos</a:t>
            </a:r>
            <a:endParaRPr lang="es-EC" sz="3600" dirty="0">
              <a:ln w="0"/>
              <a:solidFill>
                <a:schemeClr val="accent1"/>
              </a:solidFill>
              <a:effectLst>
                <a:outerShdw blurRad="38100" dist="25400" dir="5400000" algn="ctr" rotWithShape="0">
                  <a:srgbClr val="6E747A">
                    <a:alpha val="43000"/>
                  </a:srgbClr>
                </a:outerShdw>
              </a:effectLst>
            </a:endParaRPr>
          </a:p>
        </p:txBody>
      </p:sp>
      <p:sp>
        <p:nvSpPr>
          <p:cNvPr id="3" name="Marcador de contenido 2"/>
          <p:cNvSpPr>
            <a:spLocks noGrp="1"/>
          </p:cNvSpPr>
          <p:nvPr>
            <p:ph idx="1"/>
          </p:nvPr>
        </p:nvSpPr>
        <p:spPr/>
        <p:txBody>
          <a:bodyPr>
            <a:normAutofit fontScale="92500" lnSpcReduction="20000"/>
          </a:bodyPr>
          <a:lstStyle/>
          <a:p>
            <a:pPr>
              <a:lnSpc>
                <a:spcPct val="110000"/>
              </a:lnSpc>
            </a:pPr>
            <a:r>
              <a:rPr lang="es-EC"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Objetivo General</a:t>
            </a:r>
          </a:p>
          <a:p>
            <a:pPr lvl="1">
              <a:lnSpc>
                <a:spcPct val="110000"/>
              </a:lnSpc>
            </a:pPr>
            <a:r>
              <a:rPr lang="es-EC" dirty="0"/>
              <a:t>Diseñar la estructura de la información catastral para ambientes de gis online para el gobierno autónomo descentralizado del cantón Patate</a:t>
            </a:r>
            <a:r>
              <a:rPr lang="es-EC" dirty="0" smtClean="0"/>
              <a:t>.</a:t>
            </a:r>
          </a:p>
          <a:p>
            <a:pPr lvl="1">
              <a:lnSpc>
                <a:spcPct val="110000"/>
              </a:lnSpc>
            </a:pPr>
            <a:endParaRPr lang="es-EC"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nSpc>
                <a:spcPct val="110000"/>
              </a:lnSpc>
            </a:pPr>
            <a:r>
              <a:rPr lang="es-EC"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Objetivos Específicos</a:t>
            </a:r>
          </a:p>
          <a:p>
            <a:pPr lvl="1">
              <a:lnSpc>
                <a:spcPct val="110000"/>
              </a:lnSpc>
            </a:pPr>
            <a:r>
              <a:rPr lang="es-EC" dirty="0"/>
              <a:t>Evaluar la calidad de la información catastral disponible del GAD. </a:t>
            </a:r>
          </a:p>
          <a:p>
            <a:pPr lvl="1">
              <a:lnSpc>
                <a:spcPct val="110000"/>
              </a:lnSpc>
            </a:pPr>
            <a:r>
              <a:rPr lang="es-EC" dirty="0"/>
              <a:t>Determinar el proceso para la preparación de la información previo a ser incorporado en un Gis Online.</a:t>
            </a:r>
          </a:p>
          <a:p>
            <a:pPr lvl="1">
              <a:lnSpc>
                <a:spcPct val="110000"/>
              </a:lnSpc>
            </a:pPr>
            <a:r>
              <a:rPr lang="es-EC" dirty="0"/>
              <a:t>Diseñar la geodatabase (con software libre) catastral de una zona de estudio de Patate, tanto grafica como alfanumérica, tomando en cuenta las limitaciones de los gis online.</a:t>
            </a:r>
          </a:p>
          <a:p>
            <a:pPr lvl="1">
              <a:lnSpc>
                <a:spcPct val="110000"/>
              </a:lnSpc>
            </a:pPr>
            <a:r>
              <a:rPr lang="es-EC" dirty="0"/>
              <a:t>Habilitar el servicio web en el software propietario de mayor difusión y/o uso.</a:t>
            </a:r>
          </a:p>
          <a:p>
            <a:pPr lvl="1"/>
            <a:endParaRPr lang="es-EC"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lvl="1"/>
            <a:endParaRPr lang="es-EC"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96444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aballerotrueno.files.wordpress.com/2013/05/gracias_multiling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163" y="1180026"/>
            <a:ext cx="8010525"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809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Metas</a:t>
            </a:r>
            <a:endParaRPr lang="es-EC" sz="3600" dirty="0">
              <a:ln w="0"/>
              <a:solidFill>
                <a:schemeClr val="accent1"/>
              </a:solidFill>
              <a:effectLst>
                <a:outerShdw blurRad="38100" dist="25400" dir="5400000" algn="ctr" rotWithShape="0">
                  <a:srgbClr val="6E747A">
                    <a:alpha val="43000"/>
                  </a:srgbClr>
                </a:outerShdw>
              </a:effectLst>
            </a:endParaRPr>
          </a:p>
        </p:txBody>
      </p:sp>
      <p:sp>
        <p:nvSpPr>
          <p:cNvPr id="3" name="Marcador de contenido 2"/>
          <p:cNvSpPr>
            <a:spLocks noGrp="1"/>
          </p:cNvSpPr>
          <p:nvPr>
            <p:ph idx="1"/>
          </p:nvPr>
        </p:nvSpPr>
        <p:spPr/>
        <p:txBody>
          <a:bodyPr>
            <a:normAutofit lnSpcReduction="10000"/>
          </a:bodyPr>
          <a:lstStyle/>
          <a:p>
            <a:pPr lvl="0">
              <a:lnSpc>
                <a:spcPct val="150000"/>
              </a:lnSpc>
            </a:pPr>
            <a:r>
              <a:rPr lang="es-EC" dirty="0"/>
              <a:t>Una lista de chequeo de atributos y componentes.</a:t>
            </a:r>
          </a:p>
          <a:p>
            <a:pPr lvl="0">
              <a:lnSpc>
                <a:spcPct val="150000"/>
              </a:lnSpc>
            </a:pPr>
            <a:r>
              <a:rPr lang="es-EC" dirty="0"/>
              <a:t>Un informe de calidad de la información.</a:t>
            </a:r>
          </a:p>
          <a:p>
            <a:pPr lvl="0">
              <a:lnSpc>
                <a:spcPct val="150000"/>
              </a:lnSpc>
            </a:pPr>
            <a:r>
              <a:rPr lang="es-EC" dirty="0"/>
              <a:t>Una geodatabase estructurada bajo un modelo lógico y cartográfico para la Gestión de Información Catastral.</a:t>
            </a:r>
          </a:p>
          <a:p>
            <a:pPr lvl="0">
              <a:lnSpc>
                <a:spcPct val="150000"/>
              </a:lnSpc>
            </a:pPr>
            <a:r>
              <a:rPr lang="es-EC" dirty="0"/>
              <a:t>Un manual de los procesos previos al gis online.</a:t>
            </a:r>
          </a:p>
          <a:p>
            <a:pPr lvl="0">
              <a:lnSpc>
                <a:spcPct val="150000"/>
              </a:lnSpc>
            </a:pPr>
            <a:r>
              <a:rPr lang="es-EC" dirty="0"/>
              <a:t>Un acceso a la aplicación del servicio web. </a:t>
            </a:r>
          </a:p>
          <a:p>
            <a:pPr marL="0" indent="0">
              <a:buNone/>
            </a:pPr>
            <a:endParaRPr lang="es-EC" dirty="0"/>
          </a:p>
        </p:txBody>
      </p:sp>
    </p:spTree>
    <p:extLst>
      <p:ext uri="{BB962C8B-B14F-4D97-AF65-F5344CB8AC3E}">
        <p14:creationId xmlns:p14="http://schemas.microsoft.com/office/powerpoint/2010/main" val="2709769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C"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GEODATABASE</a:t>
            </a:r>
            <a:endParaRPr lang="es-EC" dirty="0"/>
          </a:p>
        </p:txBody>
      </p:sp>
      <p:sp>
        <p:nvSpPr>
          <p:cNvPr id="5" name="Marcador de contenido 4"/>
          <p:cNvSpPr>
            <a:spLocks noGrp="1"/>
          </p:cNvSpPr>
          <p:nvPr>
            <p:ph idx="1"/>
          </p:nvPr>
        </p:nvSpPr>
        <p:spPr/>
        <p:txBody>
          <a:bodyPr>
            <a:normAutofit lnSpcReduction="10000"/>
          </a:bodyPr>
          <a:lstStyle/>
          <a:p>
            <a:pPr>
              <a:lnSpc>
                <a:spcPct val="150000"/>
              </a:lnSpc>
            </a:pPr>
            <a:r>
              <a:rPr lang="es-EC" dirty="0" smtClean="0"/>
              <a:t>Recopilación de Información</a:t>
            </a:r>
          </a:p>
          <a:p>
            <a:pPr>
              <a:lnSpc>
                <a:spcPct val="150000"/>
              </a:lnSpc>
            </a:pPr>
            <a:r>
              <a:rPr lang="es-EC" dirty="0" smtClean="0"/>
              <a:t>PostgreSQL, Postgis</a:t>
            </a:r>
          </a:p>
          <a:p>
            <a:pPr>
              <a:lnSpc>
                <a:spcPct val="150000"/>
              </a:lnSpc>
            </a:pPr>
            <a:r>
              <a:rPr lang="es-EC" dirty="0" smtClean="0"/>
              <a:t>Ventajas Postgis</a:t>
            </a:r>
          </a:p>
          <a:p>
            <a:pPr>
              <a:lnSpc>
                <a:spcPct val="150000"/>
              </a:lnSpc>
            </a:pPr>
            <a:r>
              <a:rPr lang="es-EC" dirty="0" smtClean="0"/>
              <a:t>Modelo Conceptual</a:t>
            </a:r>
          </a:p>
          <a:p>
            <a:pPr>
              <a:lnSpc>
                <a:spcPct val="150000"/>
              </a:lnSpc>
            </a:pPr>
            <a:r>
              <a:rPr lang="es-EC" dirty="0" smtClean="0"/>
              <a:t>Modelo Lógico</a:t>
            </a:r>
          </a:p>
          <a:p>
            <a:pPr>
              <a:lnSpc>
                <a:spcPct val="150000"/>
              </a:lnSpc>
            </a:pPr>
            <a:r>
              <a:rPr lang="es-EC" dirty="0" smtClean="0"/>
              <a:t>Modelo Físico</a:t>
            </a:r>
            <a:endParaRPr lang="es-EC" dirty="0"/>
          </a:p>
        </p:txBody>
      </p:sp>
    </p:spTree>
    <p:extLst>
      <p:ext uri="{BB962C8B-B14F-4D97-AF65-F5344CB8AC3E}">
        <p14:creationId xmlns:p14="http://schemas.microsoft.com/office/powerpoint/2010/main" val="2096133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3227</TotalTime>
  <Words>4111</Words>
  <Application>Microsoft Office PowerPoint</Application>
  <PresentationFormat>Panorámica</PresentationFormat>
  <Paragraphs>179</Paragraphs>
  <Slides>70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70</vt:i4>
      </vt:variant>
    </vt:vector>
  </HeadingPairs>
  <TitlesOfParts>
    <vt:vector size="76" baseType="lpstr">
      <vt:lpstr>Arial</vt:lpstr>
      <vt:lpstr>Calibri</vt:lpstr>
      <vt:lpstr>Calibri Light</vt:lpstr>
      <vt:lpstr>Times New Roman</vt:lpstr>
      <vt:lpstr>Verdana</vt:lpstr>
      <vt:lpstr>Tema de Office</vt:lpstr>
      <vt:lpstr>Presentación de PowerPoint</vt:lpstr>
      <vt:lpstr>Presentación de PowerPoint</vt:lpstr>
      <vt:lpstr>Antecedentes.</vt:lpstr>
      <vt:lpstr>Justificación.</vt:lpstr>
      <vt:lpstr>Identificación del problema.</vt:lpstr>
      <vt:lpstr>Presentación de PowerPoint</vt:lpstr>
      <vt:lpstr>Objetivos</vt:lpstr>
      <vt:lpstr>Metas</vt:lpstr>
      <vt:lpstr>GEODATABASE</vt:lpstr>
      <vt:lpstr>Recopilación de Información </vt:lpstr>
      <vt:lpstr>Gestor de Bases de Datos PostgreSQL</vt:lpstr>
      <vt:lpstr>Ventajas Postgis</vt:lpstr>
      <vt:lpstr>Modelo Conceptual</vt:lpstr>
      <vt:lpstr>Modelo Lógico</vt:lpstr>
      <vt:lpstr>Modelo Físico</vt:lpstr>
      <vt:lpstr>Presentación de PowerPoint</vt:lpstr>
      <vt:lpstr>Catastro 2014</vt:lpstr>
      <vt:lpstr>Declaración # 1: “El Catastro 2014 indicará la situación legal completa del territorio, incluyendo el derecho público y restricciones” </vt:lpstr>
      <vt:lpstr>Declaración # 2: “La separación entre mapas y registros será abolida”. </vt:lpstr>
      <vt:lpstr>Declaración # 3: “La cartografía catastral será parte del pasado. ¡Larga vida a la modelización”.</vt:lpstr>
      <vt:lpstr>Declaración # 4: “El catastro manual será cosa del pasado”</vt:lpstr>
      <vt:lpstr>Declaración # 5: “El catastro 2014 estará altamente privatizado; el sector público y el sector privado trabajarán en conjunto”. </vt:lpstr>
      <vt:lpstr>Declaración # 6: “El catastro 2014 procederá a recuperar costos”</vt:lpstr>
      <vt:lpstr>Recolección de Información Predial</vt:lpstr>
      <vt:lpstr>Ficha Catastral</vt:lpstr>
      <vt:lpstr>Construcción de Formularios</vt:lpstr>
      <vt:lpstr>Google App Engine</vt:lpstr>
      <vt:lpstr>ODK Aggregate</vt:lpstr>
      <vt:lpstr>Presentación de PowerPoint</vt:lpstr>
      <vt:lpstr>Disponibilidad en servidor </vt:lpstr>
      <vt:lpstr>Presentación de PowerPoint</vt:lpstr>
      <vt:lpstr>Instalación</vt:lpstr>
      <vt:lpstr>\</vt:lpstr>
      <vt:lpstr>ODK Collect</vt:lpstr>
      <vt:lpstr>Presentación de PowerPoint</vt:lpstr>
      <vt:lpstr>Reportes de la recolección de Datos.</vt:lpstr>
      <vt:lpstr>SIG online (Open source) </vt:lpstr>
      <vt:lpstr>Presentación de PowerPoint</vt:lpstr>
      <vt:lpstr>Servicios IaaS (Infrastructure as a service) </vt:lpstr>
      <vt:lpstr>Servicios PaaS (Plataform as a service)</vt:lpstr>
      <vt:lpstr>Servicios SaaS (Software as a service) </vt:lpstr>
      <vt:lpstr>Estándares del Consorcio Geoespacial Abierto (OGC)</vt:lpstr>
      <vt:lpstr>Esquematización estándares OGC (Fuente: IDE Jujuy-Argentina, 2014) </vt:lpstr>
      <vt:lpstr>Plataforma OpenGeo Suite</vt:lpstr>
      <vt:lpstr>Entre sus características principales, mencionadas por Blog MappingGis se destacan las siguientes: </vt:lpstr>
      <vt:lpstr>Geoserver</vt:lpstr>
      <vt:lpstr>Presentación de PowerPoint</vt:lpstr>
      <vt:lpstr>Presentación de PowerPoint</vt:lpstr>
      <vt:lpstr>Verificación de Servicios en Qgis </vt:lpstr>
      <vt:lpstr>Geo Explorer</vt:lpstr>
      <vt:lpstr>Creando una Copia con Github</vt:lpstr>
      <vt:lpstr>Configuración de las variables de entorno en Windows JDK</vt:lpstr>
      <vt:lpstr>Configuración de las variables de entorno en Windows Apache Ant</vt:lpstr>
      <vt:lpstr>Creación del archivo WAR</vt:lpstr>
      <vt:lpstr>Presentación de PowerPoint</vt:lpstr>
      <vt:lpstr>Presentación de PowerPoint</vt:lpstr>
      <vt:lpstr>Interoperabilidad en la Nube (PostgreSQL, Geoexplorer, Qgis) </vt:lpstr>
      <vt:lpstr>Actualización desde la Base de datos </vt:lpstr>
      <vt:lpstr>Consultas Web</vt:lpstr>
      <vt:lpstr>Aplicación ArcGIS Online</vt:lpstr>
      <vt:lpstr>Conclusiones</vt:lpstr>
      <vt:lpstr>Presentación de PowerPoint</vt:lpstr>
      <vt:lpstr>Presentación de PowerPoint</vt:lpstr>
      <vt:lpstr>Presentación de PowerPoint</vt:lpstr>
      <vt:lpstr>Presentación de PowerPoint</vt:lpstr>
      <vt:lpstr>Presentación de PowerPoint</vt:lpstr>
      <vt:lpstr>Recomendaciones</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Harry Alexys Alvarez</dc:creator>
  <cp:lastModifiedBy>Harry Alexys Alvarez</cp:lastModifiedBy>
  <cp:revision>62</cp:revision>
  <dcterms:created xsi:type="dcterms:W3CDTF">2015-04-20T02:54:38Z</dcterms:created>
  <dcterms:modified xsi:type="dcterms:W3CDTF">2015-05-25T12:48:35Z</dcterms:modified>
</cp:coreProperties>
</file>