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theme/themeOverride13.xml" ContentType="application/vnd.openxmlformats-officedocument.themeOverrid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theme/themeOverride15.xml" ContentType="application/vnd.openxmlformats-officedocument.themeOverr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theme/themeOverride17.xml" ContentType="application/vnd.openxmlformats-officedocument.themeOverride+xml"/>
  <Override PartName="/ppt/charts/chart2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8.xml" ContentType="application/vnd.openxmlformats-officedocument.themeOverride+xml"/>
  <Override PartName="/ppt/charts/chart22.xml" ContentType="application/vnd.openxmlformats-officedocument.drawingml.chart+xml"/>
  <Override PartName="/ppt/theme/themeOverride19.xml" ContentType="application/vnd.openxmlformats-officedocument.themeOverrid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0.xml" ContentType="application/vnd.openxmlformats-officedocument.themeOverride+xml"/>
  <Override PartName="/ppt/charts/chart24.xml" ContentType="application/vnd.openxmlformats-officedocument.drawingml.chart+xml"/>
  <Override PartName="/ppt/theme/themeOverride21.xml" ContentType="application/vnd.openxmlformats-officedocument.themeOverride+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2.xml" ContentType="application/vnd.openxmlformats-officedocument.themeOverride+xml"/>
  <Override PartName="/ppt/charts/chart26.xml" ContentType="application/vnd.openxmlformats-officedocument.drawingml.chart+xml"/>
  <Override PartName="/ppt/theme/themeOverride23.xml" ContentType="application/vnd.openxmlformats-officedocument.themeOverride+xml"/>
  <Override PartName="/ppt/charts/chart2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4.xml" ContentType="application/vnd.openxmlformats-officedocument.themeOverride+xml"/>
  <Override PartName="/ppt/charts/chart28.xml" ContentType="application/vnd.openxmlformats-officedocument.drawingml.chart+xml"/>
  <Override PartName="/ppt/theme/themeOverride25.xml" ContentType="application/vnd.openxmlformats-officedocument.themeOverride+xml"/>
  <Override PartName="/ppt/charts/chart29.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6.xml" ContentType="application/vnd.openxmlformats-officedocument.themeOverride+xml"/>
  <Override PartName="/ppt/charts/chart30.xml" ContentType="application/vnd.openxmlformats-officedocument.drawingml.chart+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7" r:id="rId1"/>
  </p:sldMasterIdLst>
  <p:sldIdLst>
    <p:sldId id="256" r:id="rId2"/>
    <p:sldId id="263" r:id="rId3"/>
    <p:sldId id="264" r:id="rId4"/>
    <p:sldId id="257" r:id="rId5"/>
    <p:sldId id="309" r:id="rId6"/>
    <p:sldId id="258" r:id="rId7"/>
    <p:sldId id="259" r:id="rId8"/>
    <p:sldId id="260" r:id="rId9"/>
    <p:sldId id="265" r:id="rId10"/>
    <p:sldId id="262" r:id="rId11"/>
    <p:sldId id="266" r:id="rId12"/>
    <p:sldId id="267" r:id="rId13"/>
    <p:sldId id="268" r:id="rId14"/>
    <p:sldId id="269" r:id="rId15"/>
    <p:sldId id="270" r:id="rId16"/>
    <p:sldId id="271" r:id="rId17"/>
    <p:sldId id="273" r:id="rId18"/>
    <p:sldId id="310" r:id="rId19"/>
    <p:sldId id="274" r:id="rId20"/>
    <p:sldId id="275" r:id="rId21"/>
    <p:sldId id="276" r:id="rId22"/>
    <p:sldId id="277" r:id="rId23"/>
    <p:sldId id="278" r:id="rId24"/>
    <p:sldId id="279" r:id="rId25"/>
    <p:sldId id="280" r:id="rId26"/>
    <p:sldId id="281" r:id="rId27"/>
    <p:sldId id="282" r:id="rId28"/>
    <p:sldId id="283" r:id="rId29"/>
    <p:sldId id="318" r:id="rId30"/>
    <p:sldId id="284" r:id="rId31"/>
    <p:sldId id="285" r:id="rId32"/>
    <p:sldId id="319" r:id="rId33"/>
    <p:sldId id="286" r:id="rId34"/>
    <p:sldId id="320" r:id="rId35"/>
    <p:sldId id="287" r:id="rId36"/>
    <p:sldId id="288" r:id="rId37"/>
    <p:sldId id="321" r:id="rId38"/>
    <p:sldId id="289" r:id="rId39"/>
    <p:sldId id="322" r:id="rId40"/>
    <p:sldId id="290" r:id="rId41"/>
    <p:sldId id="291" r:id="rId42"/>
    <p:sldId id="323" r:id="rId43"/>
    <p:sldId id="311" r:id="rId44"/>
    <p:sldId id="312" r:id="rId45"/>
    <p:sldId id="313" r:id="rId46"/>
    <p:sldId id="314" r:id="rId47"/>
    <p:sldId id="315" r:id="rId48"/>
    <p:sldId id="316" r:id="rId49"/>
    <p:sldId id="317" r:id="rId50"/>
    <p:sldId id="308" r:id="rId5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p:scale>
          <a:sx n="57" d="100"/>
          <a:sy n="57" d="100"/>
        </p:scale>
        <p:origin x="117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ocuments\Tablas%20tesis%20bie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0.bin"/></Relationships>
</file>

<file path=ppt/charts/_rels/chart1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11.bin"/></Relationships>
</file>

<file path=ppt/charts/_rels/chart14.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12.bin"/></Relationships>
</file>

<file path=ppt/charts/_rels/chart16.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3.bin"/></Relationships>
</file>

<file path=ppt/charts/_rels/chart18.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15.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4.bin"/></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17.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15.bin"/></Relationships>
</file>

<file path=ppt/charts/_rels/chart22.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19.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16.bin"/></Relationships>
</file>

<file path=ppt/charts/_rels/chart24.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21.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7.bin"/></Relationships>
</file>

<file path=ppt/charts/_rels/chart26.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23.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8.bin"/></Relationships>
</file>

<file path=ppt/charts/_rels/chart28.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25.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9.bin"/></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Documents\Tablas%20tesis%20bien.xlsx" TargetMode="External"/><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27.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Documents\Tablas%20tesis%20bien.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200">
                <a:latin typeface="Times New Roman" panose="02020603050405020304" pitchFamily="18" charset="0"/>
                <a:cs typeface="Times New Roman" panose="02020603050405020304" pitchFamily="18" charset="0"/>
              </a:rPr>
              <a:t>Banda vs. Tasa</a:t>
            </a:r>
            <a:r>
              <a:rPr lang="es-CO" sz="1200" baseline="0">
                <a:latin typeface="Times New Roman" panose="02020603050405020304" pitchFamily="18" charset="0"/>
                <a:cs typeface="Times New Roman" panose="02020603050405020304" pitchFamily="18" charset="0"/>
              </a:rPr>
              <a:t> de Transmisión Promedio</a:t>
            </a:r>
            <a:r>
              <a:rPr lang="es-CO"/>
              <a:t> </a:t>
            </a:r>
          </a:p>
        </c:rich>
      </c:tx>
      <c:layout>
        <c:manualLayout>
          <c:xMode val="edge"/>
          <c:yMode val="edge"/>
          <c:x val="0.27736368893569957"/>
          <c:y val="3.94984799561925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8228234626070264"/>
          <c:y val="0.23679541593871142"/>
          <c:w val="0.76822760801389445"/>
          <c:h val="0.58286498389535268"/>
        </c:manualLayout>
      </c:layout>
      <c:barChart>
        <c:barDir val="col"/>
        <c:grouping val="clustered"/>
        <c:varyColors val="0"/>
        <c:ser>
          <c:idx val="0"/>
          <c:order val="0"/>
          <c:tx>
            <c:v>Nstreme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'Nstreme vs Nv2 2.4'!$B$4:$B$6</c:f>
              <c:strCache>
                <c:ptCount val="3"/>
                <c:pt idx="0">
                  <c:v>2.4GHz b/g/n</c:v>
                </c:pt>
                <c:pt idx="1">
                  <c:v>2.4GHz only g</c:v>
                </c:pt>
                <c:pt idx="2">
                  <c:v>2.4GHz only n</c:v>
                </c:pt>
              </c:strCache>
            </c:strRef>
          </c:cat>
          <c:val>
            <c:numRef>
              <c:f>'Nstreme vs Nv2 2.4'!$C$4:$C$6</c:f>
              <c:numCache>
                <c:formatCode>General</c:formatCode>
                <c:ptCount val="3"/>
                <c:pt idx="0">
                  <c:v>3.88</c:v>
                </c:pt>
                <c:pt idx="1">
                  <c:v>3.54</c:v>
                </c:pt>
                <c:pt idx="2">
                  <c:v>4.16</c:v>
                </c:pt>
              </c:numCache>
            </c:numRef>
          </c:val>
        </c:ser>
        <c:ser>
          <c:idx val="1"/>
          <c:order val="1"/>
          <c:tx>
            <c:v>Nv2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'Nstreme vs Nv2 2.4'!$D$4:$D$6</c:f>
              <c:numCache>
                <c:formatCode>General</c:formatCode>
                <c:ptCount val="3"/>
                <c:pt idx="0">
                  <c:v>10</c:v>
                </c:pt>
                <c:pt idx="1">
                  <c:v>4.5399999999999991</c:v>
                </c:pt>
                <c:pt idx="2">
                  <c:v>4.18</c:v>
                </c:pt>
              </c:numCache>
            </c:numRef>
          </c:val>
        </c:ser>
        <c:dLbls>
          <c:dLblPos val="outEnd"/>
          <c:showLegendKey val="0"/>
          <c:showVal val="1"/>
          <c:showCatName val="0"/>
          <c:showSerName val="0"/>
          <c:showPercent val="0"/>
          <c:showBubbleSize val="0"/>
        </c:dLbls>
        <c:gapWidth val="219"/>
        <c:overlap val="-27"/>
        <c:axId val="280908352"/>
        <c:axId val="280901296"/>
      </c:barChart>
      <c:catAx>
        <c:axId val="280908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latin typeface="Times New Roman" panose="02020603050405020304" pitchFamily="18" charset="0"/>
                    <a:cs typeface="Times New Roman" panose="02020603050405020304" pitchFamily="18" charset="0"/>
                  </a:rPr>
                  <a:t>Banda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0901296"/>
        <c:crosses val="autoZero"/>
        <c:auto val="1"/>
        <c:lblAlgn val="ctr"/>
        <c:lblOffset val="100"/>
        <c:noMultiLvlLbl val="0"/>
      </c:catAx>
      <c:valAx>
        <c:axId val="280901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latin typeface="Times New Roman" panose="02020603050405020304" pitchFamily="18" charset="0"/>
                    <a:cs typeface="Times New Roman" panose="02020603050405020304" pitchFamily="18" charset="0"/>
                  </a:rPr>
                  <a:t>Tasa</a:t>
                </a:r>
                <a:r>
                  <a:rPr lang="es-CO" baseline="0">
                    <a:latin typeface="Times New Roman" panose="02020603050405020304" pitchFamily="18" charset="0"/>
                    <a:cs typeface="Times New Roman" panose="02020603050405020304" pitchFamily="18" charset="0"/>
                  </a:rPr>
                  <a:t> de transmisión  </a:t>
                </a:r>
              </a:p>
              <a:p>
                <a:pPr>
                  <a:defRPr/>
                </a:pPr>
                <a:r>
                  <a:rPr lang="es-CO" baseline="0">
                    <a:latin typeface="Times New Roman" panose="02020603050405020304" pitchFamily="18" charset="0"/>
                    <a:cs typeface="Times New Roman" panose="02020603050405020304" pitchFamily="18" charset="0"/>
                  </a:rPr>
                  <a:t>promedio (mbps)</a:t>
                </a:r>
                <a:endParaRPr lang="es-CO">
                  <a:latin typeface="Times New Roman" panose="02020603050405020304" pitchFamily="18" charset="0"/>
                  <a:cs typeface="Times New Roman" panose="02020603050405020304" pitchFamily="18" charset="0"/>
                </a:endParaRPr>
              </a:p>
            </c:rich>
          </c:tx>
          <c:layout>
            <c:manualLayout>
              <c:xMode val="edge"/>
              <c:yMode val="edge"/>
              <c:x val="3.6961475451279605E-2"/>
              <c:y val="0.3804580722964671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0908352"/>
        <c:crosses val="autoZero"/>
        <c:crossBetween val="between"/>
      </c:valAx>
      <c:spPr>
        <a:noFill/>
        <a:ln>
          <a:noFill/>
        </a:ln>
        <a:effectLst/>
      </c:spPr>
    </c:plotArea>
    <c:legend>
      <c:legendPos val="t"/>
      <c:layout>
        <c:manualLayout>
          <c:xMode val="edge"/>
          <c:yMode val="edge"/>
          <c:x val="0.39179268819698432"/>
          <c:y val="0.13864462393952443"/>
          <c:w val="0.23690348224502897"/>
          <c:h val="6.65721939618646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Banda</a:t>
            </a:r>
            <a:r>
              <a:rPr lang="es-CO" sz="1200" baseline="0">
                <a:latin typeface="Times New Roman" panose="02020603050405020304" pitchFamily="18" charset="0"/>
                <a:cs typeface="Times New Roman" panose="02020603050405020304" pitchFamily="18" charset="0"/>
              </a:rPr>
              <a:t> vs. CCQ Rx</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tx>
            <c:v>Nstreme</c:v>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5.8'!$B$109:$B$111</c:f>
              <c:strCache>
                <c:ptCount val="3"/>
                <c:pt idx="0">
                  <c:v>5GHz a/n</c:v>
                </c:pt>
                <c:pt idx="1">
                  <c:v>5GHz only n</c:v>
                </c:pt>
                <c:pt idx="2">
                  <c:v>5GHz only a</c:v>
                </c:pt>
              </c:strCache>
            </c:strRef>
          </c:cat>
          <c:val>
            <c:numRef>
              <c:f>'[Tablas tesis bien.xlsx]Nstreme vs Nv2 5.8'!$C$109:$C$111</c:f>
              <c:numCache>
                <c:formatCode>General</c:formatCode>
                <c:ptCount val="3"/>
                <c:pt idx="0">
                  <c:v>70.2</c:v>
                </c:pt>
                <c:pt idx="1">
                  <c:v>74</c:v>
                </c:pt>
                <c:pt idx="2">
                  <c:v>94.4</c:v>
                </c:pt>
              </c:numCache>
            </c:numRef>
          </c:val>
        </c:ser>
        <c:ser>
          <c:idx val="1"/>
          <c:order val="1"/>
          <c:tx>
            <c:v>Nv2</c:v>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5.8'!$B$109:$B$111</c:f>
              <c:strCache>
                <c:ptCount val="3"/>
                <c:pt idx="0">
                  <c:v>5GHz a/n</c:v>
                </c:pt>
                <c:pt idx="1">
                  <c:v>5GHz only n</c:v>
                </c:pt>
                <c:pt idx="2">
                  <c:v>5GHz only a</c:v>
                </c:pt>
              </c:strCache>
            </c:strRef>
          </c:cat>
          <c:val>
            <c:numRef>
              <c:f>'[Tablas tesis bien.xlsx]Nstreme vs Nv2 5.8'!$D$109:$D$111</c:f>
              <c:numCache>
                <c:formatCode>General</c:formatCode>
                <c:ptCount val="3"/>
                <c:pt idx="0">
                  <c:v>63.6</c:v>
                </c:pt>
                <c:pt idx="1">
                  <c:v>80</c:v>
                </c:pt>
                <c:pt idx="2">
                  <c:v>96.2</c:v>
                </c:pt>
              </c:numCache>
            </c:numRef>
          </c:val>
        </c:ser>
        <c:dLbls>
          <c:dLblPos val="outEnd"/>
          <c:showLegendKey val="0"/>
          <c:showVal val="1"/>
          <c:showCatName val="0"/>
          <c:showSerName val="0"/>
          <c:showPercent val="0"/>
          <c:showBubbleSize val="0"/>
        </c:dLbls>
        <c:gapWidth val="219"/>
        <c:overlap val="-27"/>
        <c:axId val="321305952"/>
        <c:axId val="321306736"/>
      </c:barChart>
      <c:catAx>
        <c:axId val="32130595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Banda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306736"/>
        <c:crosses val="autoZero"/>
        <c:auto val="1"/>
        <c:lblAlgn val="ctr"/>
        <c:lblOffset val="100"/>
        <c:noMultiLvlLbl val="0"/>
      </c:catAx>
      <c:valAx>
        <c:axId val="321306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a:t>
                </a:r>
                <a:r>
                  <a:rPr lang="es-CO" sz="1100" baseline="0">
                    <a:latin typeface="Times New Roman" panose="02020603050405020304" pitchFamily="18" charset="0"/>
                    <a:cs typeface="Times New Roman" panose="02020603050405020304" pitchFamily="18" charset="0"/>
                  </a:rPr>
                  <a:t> Rx (%)</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3059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100">
                <a:latin typeface="Times New Roman" panose="02020603050405020304" pitchFamily="18" charset="0"/>
                <a:cs typeface="Times New Roman" panose="02020603050405020304" pitchFamily="18" charset="0"/>
              </a:rPr>
              <a:t>Ancho de Canal vs. Tasa</a:t>
            </a:r>
            <a:r>
              <a:rPr lang="es-CO" sz="1100" baseline="0">
                <a:latin typeface="Times New Roman" panose="02020603050405020304" pitchFamily="18" charset="0"/>
                <a:cs typeface="Times New Roman" panose="02020603050405020304" pitchFamily="18" charset="0"/>
              </a:rPr>
              <a:t> de Transmisión Promedio</a:t>
            </a:r>
            <a:endParaRPr lang="es-CO" sz="1100">
              <a:latin typeface="Times New Roman" panose="02020603050405020304" pitchFamily="18" charset="0"/>
              <a:cs typeface="Times New Roman" panose="02020603050405020304" pitchFamily="18" charset="0"/>
            </a:endParaRPr>
          </a:p>
        </c:rich>
      </c:tx>
      <c:layout>
        <c:manualLayout>
          <c:xMode val="edge"/>
          <c:yMode val="edge"/>
          <c:x val="0.24177205321449119"/>
          <c:y val="2.02798620969377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2434781813822827"/>
          <c:y val="0.14648552250841701"/>
          <c:w val="0.83954113653843043"/>
          <c:h val="0.67327320736306739"/>
        </c:manualLayout>
      </c:layout>
      <c:barChart>
        <c:barDir val="col"/>
        <c:grouping val="clustered"/>
        <c:varyColors val="0"/>
        <c:ser>
          <c:idx val="0"/>
          <c:order val="0"/>
          <c:tx>
            <c:v>Nstreme</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2.4'!$F$4:$F$6</c:f>
              <c:numCache>
                <c:formatCode>General</c:formatCode>
                <c:ptCount val="3"/>
                <c:pt idx="0">
                  <c:v>20</c:v>
                </c:pt>
                <c:pt idx="1">
                  <c:v>10</c:v>
                </c:pt>
                <c:pt idx="2">
                  <c:v>5</c:v>
                </c:pt>
              </c:numCache>
            </c:numRef>
          </c:cat>
          <c:val>
            <c:numRef>
              <c:f>'Nstreme vs Nv2 2.4'!$G$4:$G$6</c:f>
              <c:numCache>
                <c:formatCode>General</c:formatCode>
                <c:ptCount val="3"/>
                <c:pt idx="0">
                  <c:v>3.88</c:v>
                </c:pt>
                <c:pt idx="1">
                  <c:v>3.2199999999999998</c:v>
                </c:pt>
                <c:pt idx="2">
                  <c:v>1.401</c:v>
                </c:pt>
              </c:numCache>
            </c:numRef>
          </c:val>
        </c:ser>
        <c:ser>
          <c:idx val="1"/>
          <c:order val="1"/>
          <c:tx>
            <c:v>Nv2</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2.4'!$F$4:$F$6</c:f>
              <c:numCache>
                <c:formatCode>General</c:formatCode>
                <c:ptCount val="3"/>
                <c:pt idx="0">
                  <c:v>20</c:v>
                </c:pt>
                <c:pt idx="1">
                  <c:v>10</c:v>
                </c:pt>
                <c:pt idx="2">
                  <c:v>5</c:v>
                </c:pt>
              </c:numCache>
            </c:numRef>
          </c:cat>
          <c:val>
            <c:numRef>
              <c:f>'Nstreme vs Nv2 2.4'!$H$4:$H$6</c:f>
              <c:numCache>
                <c:formatCode>General</c:formatCode>
                <c:ptCount val="3"/>
                <c:pt idx="0">
                  <c:v>10</c:v>
                </c:pt>
                <c:pt idx="1">
                  <c:v>4.26</c:v>
                </c:pt>
                <c:pt idx="2">
                  <c:v>1.5626000000000002</c:v>
                </c:pt>
              </c:numCache>
            </c:numRef>
          </c:val>
        </c:ser>
        <c:dLbls>
          <c:showLegendKey val="0"/>
          <c:showVal val="0"/>
          <c:showCatName val="0"/>
          <c:showSerName val="0"/>
          <c:showPercent val="0"/>
          <c:showBubbleSize val="0"/>
        </c:dLbls>
        <c:gapWidth val="219"/>
        <c:overlap val="-27"/>
        <c:axId val="321305168"/>
        <c:axId val="321307128"/>
      </c:barChart>
      <c:catAx>
        <c:axId val="32130516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Ancho de Canal (MHz)</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307128"/>
        <c:crosses val="autoZero"/>
        <c:auto val="1"/>
        <c:lblAlgn val="ctr"/>
        <c:lblOffset val="100"/>
        <c:noMultiLvlLbl val="0"/>
      </c:catAx>
      <c:valAx>
        <c:axId val="321307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Tasa</a:t>
                </a:r>
                <a:r>
                  <a:rPr lang="es-CO" sz="1100" baseline="0">
                    <a:latin typeface="Times New Roman" panose="02020603050405020304" pitchFamily="18" charset="0"/>
                    <a:cs typeface="Times New Roman" panose="02020603050405020304" pitchFamily="18" charset="0"/>
                  </a:rPr>
                  <a:t> de Tranferencia Promedio (mbps)</a:t>
                </a:r>
                <a:endParaRPr lang="es-CO" sz="1100">
                  <a:latin typeface="Times New Roman" panose="02020603050405020304" pitchFamily="18" charset="0"/>
                  <a:cs typeface="Times New Roman" panose="02020603050405020304" pitchFamily="18" charset="0"/>
                </a:endParaRPr>
              </a:p>
            </c:rich>
          </c:tx>
          <c:layout>
            <c:manualLayout>
              <c:xMode val="edge"/>
              <c:yMode val="edge"/>
              <c:x val="2.7077176127646048E-2"/>
              <c:y val="0.1721678403858039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305168"/>
        <c:crosses val="autoZero"/>
        <c:crossBetween val="between"/>
      </c:valAx>
      <c:spPr>
        <a:noFill/>
        <a:ln>
          <a:noFill/>
        </a:ln>
        <a:effectLst/>
      </c:spPr>
    </c:plotArea>
    <c:legend>
      <c:legendPos val="t"/>
      <c:layout>
        <c:manualLayout>
          <c:xMode val="edge"/>
          <c:yMode val="edge"/>
          <c:x val="0.39828571131436774"/>
          <c:y val="8.9639641567375472E-2"/>
          <c:w val="0.20871163155896896"/>
          <c:h val="6.55123230319922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Ancho de Canal vs. Tasa de Transmisión Promedio</a:t>
            </a:r>
          </a:p>
        </c:rich>
      </c:tx>
      <c:layout>
        <c:manualLayout>
          <c:xMode val="edge"/>
          <c:yMode val="edge"/>
          <c:x val="0.13507805301974402"/>
          <c:y val="3.6711511061117363E-2"/>
        </c:manualLayout>
      </c:layout>
      <c:overlay val="0"/>
      <c:spPr>
        <a:noFill/>
        <a:ln>
          <a:noFill/>
        </a:ln>
        <a:effectLst/>
      </c:spPr>
    </c:title>
    <c:autoTitleDeleted val="0"/>
    <c:plotArea>
      <c:layout>
        <c:manualLayout>
          <c:layoutTarget val="inner"/>
          <c:xMode val="edge"/>
          <c:yMode val="edge"/>
          <c:x val="0.17019205609554183"/>
          <c:y val="0.27333695357045884"/>
          <c:w val="0.80525858801313099"/>
          <c:h val="0.56098560955742616"/>
        </c:manualLayout>
      </c:layout>
      <c:barChart>
        <c:barDir val="col"/>
        <c:grouping val="clustered"/>
        <c:varyColors val="0"/>
        <c:ser>
          <c:idx val="0"/>
          <c:order val="0"/>
          <c:tx>
            <c:v>Nstreme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5.8'!$F$4:$F$6</c:f>
              <c:numCache>
                <c:formatCode>General</c:formatCode>
                <c:ptCount val="3"/>
                <c:pt idx="0">
                  <c:v>20</c:v>
                </c:pt>
                <c:pt idx="1">
                  <c:v>10</c:v>
                </c:pt>
                <c:pt idx="2">
                  <c:v>5</c:v>
                </c:pt>
              </c:numCache>
            </c:numRef>
          </c:cat>
          <c:val>
            <c:numRef>
              <c:f>'Nstreme vs Nv2 5.8'!$G$4:$G$6</c:f>
              <c:numCache>
                <c:formatCode>General</c:formatCode>
                <c:ptCount val="3"/>
                <c:pt idx="0">
                  <c:v>15.559999999999999</c:v>
                </c:pt>
                <c:pt idx="1">
                  <c:v>8.2199999999999989</c:v>
                </c:pt>
                <c:pt idx="2">
                  <c:v>1.5383999999999998</c:v>
                </c:pt>
              </c:numCache>
            </c:numRef>
          </c:val>
        </c:ser>
        <c:ser>
          <c:idx val="1"/>
          <c:order val="1"/>
          <c:tx>
            <c:v>Nv2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5.8'!$F$4:$F$6</c:f>
              <c:numCache>
                <c:formatCode>General</c:formatCode>
                <c:ptCount val="3"/>
                <c:pt idx="0">
                  <c:v>20</c:v>
                </c:pt>
                <c:pt idx="1">
                  <c:v>10</c:v>
                </c:pt>
                <c:pt idx="2">
                  <c:v>5</c:v>
                </c:pt>
              </c:numCache>
            </c:numRef>
          </c:cat>
          <c:val>
            <c:numRef>
              <c:f>'Nstreme vs Nv2 5.8'!$H$4:$H$6</c:f>
              <c:numCache>
                <c:formatCode>General</c:formatCode>
                <c:ptCount val="3"/>
                <c:pt idx="0">
                  <c:v>21.96</c:v>
                </c:pt>
                <c:pt idx="1">
                  <c:v>12.040000000000001</c:v>
                </c:pt>
                <c:pt idx="2">
                  <c:v>4.58</c:v>
                </c:pt>
              </c:numCache>
            </c:numRef>
          </c:val>
        </c:ser>
        <c:dLbls>
          <c:dLblPos val="outEnd"/>
          <c:showLegendKey val="0"/>
          <c:showVal val="1"/>
          <c:showCatName val="0"/>
          <c:showSerName val="0"/>
          <c:showPercent val="0"/>
          <c:showBubbleSize val="0"/>
        </c:dLbls>
        <c:gapWidth val="219"/>
        <c:overlap val="-27"/>
        <c:axId val="321308304"/>
        <c:axId val="321305560"/>
      </c:barChart>
      <c:catAx>
        <c:axId val="32130830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Ancho</a:t>
                </a:r>
                <a:r>
                  <a:rPr lang="es-CO" sz="1100" baseline="0">
                    <a:latin typeface="Times New Roman" panose="02020603050405020304" pitchFamily="18" charset="0"/>
                    <a:cs typeface="Times New Roman" panose="02020603050405020304" pitchFamily="18" charset="0"/>
                  </a:rPr>
                  <a:t> de Canal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321305560"/>
        <c:crosses val="autoZero"/>
        <c:auto val="1"/>
        <c:lblAlgn val="ctr"/>
        <c:lblOffset val="100"/>
        <c:noMultiLvlLbl val="0"/>
      </c:catAx>
      <c:valAx>
        <c:axId val="321305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Tasa</a:t>
                </a:r>
                <a:r>
                  <a:rPr lang="es-CO" sz="1100" baseline="0">
                    <a:latin typeface="Times New Roman" panose="02020603050405020304" pitchFamily="18" charset="0"/>
                    <a:cs typeface="Times New Roman" panose="02020603050405020304" pitchFamily="18" charset="0"/>
                  </a:rPr>
                  <a:t> de Transmisión </a:t>
                </a:r>
                <a:r>
                  <a:rPr lang="es-CO" sz="1100">
                    <a:latin typeface="Times New Roman" panose="02020603050405020304" pitchFamily="18" charset="0"/>
                    <a:cs typeface="Times New Roman" panose="02020603050405020304" pitchFamily="18" charset="0"/>
                  </a:rPr>
                  <a:t>Promedio</a:t>
                </a:r>
              </a:p>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 (mbps)</a:t>
                </a:r>
              </a:p>
            </c:rich>
          </c:tx>
          <c:layout>
            <c:manualLayout>
              <c:xMode val="edge"/>
              <c:yMode val="edge"/>
              <c:x val="1.2786438313712121E-2"/>
              <c:y val="0.3179352733912960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3083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100">
                <a:latin typeface="Times New Roman" panose="02020603050405020304" pitchFamily="18" charset="0"/>
                <a:cs typeface="Times New Roman" panose="02020603050405020304" pitchFamily="18" charset="0"/>
              </a:rPr>
              <a:t>Ancho de Canal vs. Tasa</a:t>
            </a:r>
            <a:r>
              <a:rPr lang="en-US" sz="1100" baseline="0">
                <a:latin typeface="Times New Roman" panose="02020603050405020304" pitchFamily="18" charset="0"/>
                <a:cs typeface="Times New Roman" panose="02020603050405020304" pitchFamily="18" charset="0"/>
              </a:rPr>
              <a:t> de Recepción Promedio</a:t>
            </a:r>
            <a:endParaRPr lang="en-US" sz="1100">
              <a:latin typeface="Times New Roman" panose="02020603050405020304" pitchFamily="18" charset="0"/>
              <a:cs typeface="Times New Roman" panose="02020603050405020304" pitchFamily="18" charset="0"/>
            </a:endParaRPr>
          </a:p>
        </c:rich>
      </c:tx>
      <c:layout>
        <c:manualLayout>
          <c:xMode val="edge"/>
          <c:yMode val="edge"/>
          <c:x val="0.18453739461847993"/>
          <c:y val="3.2342548843921404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manualLayout>
          <c:layoutTarget val="inner"/>
          <c:xMode val="edge"/>
          <c:yMode val="edge"/>
          <c:x val="0.12574578490841046"/>
          <c:y val="0.18039406532516766"/>
          <c:w val="0.84363486923216013"/>
          <c:h val="0.61403506853309997"/>
        </c:manualLayout>
      </c:layout>
      <c:barChart>
        <c:barDir val="col"/>
        <c:grouping val="clustered"/>
        <c:varyColors val="0"/>
        <c:ser>
          <c:idx val="0"/>
          <c:order val="0"/>
          <c:tx>
            <c:v>Nstreme</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2.4'!$F$31:$F$33</c:f>
              <c:numCache>
                <c:formatCode>General</c:formatCode>
                <c:ptCount val="3"/>
                <c:pt idx="0">
                  <c:v>20</c:v>
                </c:pt>
                <c:pt idx="1">
                  <c:v>10</c:v>
                </c:pt>
                <c:pt idx="2">
                  <c:v>5</c:v>
                </c:pt>
              </c:numCache>
            </c:numRef>
          </c:cat>
          <c:val>
            <c:numRef>
              <c:f>'Nstreme vs Nv2 2.4'!$G$31:$G$33</c:f>
              <c:numCache>
                <c:formatCode>General</c:formatCode>
                <c:ptCount val="3"/>
                <c:pt idx="0">
                  <c:v>2.98</c:v>
                </c:pt>
                <c:pt idx="1">
                  <c:v>4.3</c:v>
                </c:pt>
                <c:pt idx="2">
                  <c:v>2.62</c:v>
                </c:pt>
              </c:numCache>
            </c:numRef>
          </c:val>
        </c:ser>
        <c:ser>
          <c:idx val="1"/>
          <c:order val="1"/>
          <c:tx>
            <c:v>Nv2</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2.4'!$F$31:$F$33</c:f>
              <c:numCache>
                <c:formatCode>General</c:formatCode>
                <c:ptCount val="3"/>
                <c:pt idx="0">
                  <c:v>20</c:v>
                </c:pt>
                <c:pt idx="1">
                  <c:v>10</c:v>
                </c:pt>
                <c:pt idx="2">
                  <c:v>5</c:v>
                </c:pt>
              </c:numCache>
            </c:numRef>
          </c:cat>
          <c:val>
            <c:numRef>
              <c:f>'Nstreme vs Nv2 2.4'!$H$31:$H$33</c:f>
              <c:numCache>
                <c:formatCode>General</c:formatCode>
                <c:ptCount val="3"/>
                <c:pt idx="0">
                  <c:v>17.580000000000002</c:v>
                </c:pt>
                <c:pt idx="1">
                  <c:v>7.4599999999999991</c:v>
                </c:pt>
                <c:pt idx="2">
                  <c:v>3</c:v>
                </c:pt>
              </c:numCache>
            </c:numRef>
          </c:val>
        </c:ser>
        <c:dLbls>
          <c:dLblPos val="outEnd"/>
          <c:showLegendKey val="0"/>
          <c:showVal val="1"/>
          <c:showCatName val="0"/>
          <c:showSerName val="0"/>
          <c:showPercent val="0"/>
          <c:showBubbleSize val="0"/>
        </c:dLbls>
        <c:gapWidth val="219"/>
        <c:overlap val="-27"/>
        <c:axId val="321295368"/>
        <c:axId val="321297720"/>
      </c:barChart>
      <c:catAx>
        <c:axId val="32129536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Ancho</a:t>
                </a:r>
                <a:r>
                  <a:rPr lang="es-CO" sz="1100" baseline="0">
                    <a:latin typeface="Times New Roman" panose="02020603050405020304" pitchFamily="18" charset="0"/>
                    <a:cs typeface="Times New Roman" panose="02020603050405020304" pitchFamily="18" charset="0"/>
                  </a:rPr>
                  <a:t> de Canal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7720"/>
        <c:crosses val="autoZero"/>
        <c:auto val="1"/>
        <c:lblAlgn val="ctr"/>
        <c:lblOffset val="100"/>
        <c:noMultiLvlLbl val="0"/>
      </c:catAx>
      <c:valAx>
        <c:axId val="321297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Tasa de Recepción Promedio</a:t>
                </a:r>
                <a:r>
                  <a:rPr lang="es-CO" sz="1100" baseline="0">
                    <a:latin typeface="Times New Roman" panose="02020603050405020304" pitchFamily="18" charset="0"/>
                    <a:cs typeface="Times New Roman" panose="02020603050405020304" pitchFamily="18" charset="0"/>
                  </a:rPr>
                  <a:t> </a:t>
                </a:r>
                <a:r>
                  <a:rPr lang="es-CO" sz="1100">
                    <a:latin typeface="Times New Roman" panose="02020603050405020304" pitchFamily="18" charset="0"/>
                    <a:cs typeface="Times New Roman" panose="02020603050405020304" pitchFamily="18" charset="0"/>
                  </a:rPr>
                  <a:t>(mbps)</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5368"/>
        <c:crosses val="autoZero"/>
        <c:crossBetween val="between"/>
      </c:valAx>
      <c:spPr>
        <a:noFill/>
        <a:ln>
          <a:noFill/>
        </a:ln>
        <a:effectLst/>
      </c:spPr>
    </c:plotArea>
    <c:legend>
      <c:legendPos val="t"/>
      <c:layout>
        <c:manualLayout>
          <c:xMode val="edge"/>
          <c:yMode val="edge"/>
          <c:x val="0.39281596063540075"/>
          <c:y val="0.10226851851851852"/>
          <c:w val="0.21993523252182204"/>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Ancho de Canal vs. Tasa de Recepción Promedio</a:t>
            </a:r>
          </a:p>
        </c:rich>
      </c:tx>
      <c:layout/>
      <c:overlay val="0"/>
      <c:spPr>
        <a:noFill/>
        <a:ln>
          <a:noFill/>
        </a:ln>
        <a:effectLst/>
      </c:spPr>
    </c:title>
    <c:autoTitleDeleted val="0"/>
    <c:plotArea>
      <c:layout/>
      <c:barChart>
        <c:barDir val="col"/>
        <c:grouping val="clustered"/>
        <c:varyColors val="0"/>
        <c:ser>
          <c:idx val="0"/>
          <c:order val="0"/>
          <c:tx>
            <c:v>Nstreme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5.8'!$F$31:$F$33</c:f>
              <c:numCache>
                <c:formatCode>General</c:formatCode>
                <c:ptCount val="3"/>
                <c:pt idx="0">
                  <c:v>20</c:v>
                </c:pt>
                <c:pt idx="1">
                  <c:v>10</c:v>
                </c:pt>
                <c:pt idx="2">
                  <c:v>5</c:v>
                </c:pt>
              </c:numCache>
            </c:numRef>
          </c:cat>
          <c:val>
            <c:numRef>
              <c:f>'Nstreme vs Nv2 5.8'!$G$31:$G$33</c:f>
              <c:numCache>
                <c:formatCode>General</c:formatCode>
                <c:ptCount val="3"/>
                <c:pt idx="0">
                  <c:v>38.299999999999997</c:v>
                </c:pt>
                <c:pt idx="1">
                  <c:v>12.440000000000001</c:v>
                </c:pt>
                <c:pt idx="2">
                  <c:v>3.4799999999999995</c:v>
                </c:pt>
              </c:numCache>
            </c:numRef>
          </c:val>
        </c:ser>
        <c:ser>
          <c:idx val="1"/>
          <c:order val="1"/>
          <c:tx>
            <c:v>Nv2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5.8'!$F$31:$F$33</c:f>
              <c:numCache>
                <c:formatCode>General</c:formatCode>
                <c:ptCount val="3"/>
                <c:pt idx="0">
                  <c:v>20</c:v>
                </c:pt>
                <c:pt idx="1">
                  <c:v>10</c:v>
                </c:pt>
                <c:pt idx="2">
                  <c:v>5</c:v>
                </c:pt>
              </c:numCache>
            </c:numRef>
          </c:cat>
          <c:val>
            <c:numRef>
              <c:f>'Nstreme vs Nv2 5.8'!$H$31:$H$33</c:f>
              <c:numCache>
                <c:formatCode>General</c:formatCode>
                <c:ptCount val="3"/>
                <c:pt idx="0">
                  <c:v>61.08</c:v>
                </c:pt>
                <c:pt idx="1">
                  <c:v>14.2</c:v>
                </c:pt>
                <c:pt idx="2">
                  <c:v>8.14</c:v>
                </c:pt>
              </c:numCache>
            </c:numRef>
          </c:val>
        </c:ser>
        <c:dLbls>
          <c:dLblPos val="outEnd"/>
          <c:showLegendKey val="0"/>
          <c:showVal val="1"/>
          <c:showCatName val="0"/>
          <c:showSerName val="0"/>
          <c:showPercent val="0"/>
          <c:showBubbleSize val="0"/>
        </c:dLbls>
        <c:gapWidth val="219"/>
        <c:overlap val="-27"/>
        <c:axId val="321296152"/>
        <c:axId val="321299680"/>
      </c:barChart>
      <c:catAx>
        <c:axId val="32129615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Ancho</a:t>
                </a:r>
                <a:r>
                  <a:rPr lang="es-CO" sz="1100" baseline="0">
                    <a:latin typeface="Times New Roman" panose="02020603050405020304" pitchFamily="18" charset="0"/>
                    <a:cs typeface="Times New Roman" panose="02020603050405020304" pitchFamily="18" charset="0"/>
                  </a:rPr>
                  <a:t> de Canal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9680"/>
        <c:crosses val="autoZero"/>
        <c:auto val="1"/>
        <c:lblAlgn val="ctr"/>
        <c:lblOffset val="100"/>
        <c:noMultiLvlLbl val="0"/>
      </c:catAx>
      <c:valAx>
        <c:axId val="321299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Tasa</a:t>
                </a:r>
                <a:r>
                  <a:rPr lang="es-CO" sz="1100" baseline="0">
                    <a:latin typeface="Times New Roman" panose="02020603050405020304" pitchFamily="18" charset="0"/>
                    <a:cs typeface="Times New Roman" panose="02020603050405020304" pitchFamily="18" charset="0"/>
                  </a:rPr>
                  <a:t> de Recepción Promedio (mbps)</a:t>
                </a:r>
                <a:endParaRPr lang="es-CO" sz="1100">
                  <a:latin typeface="Times New Roman" panose="02020603050405020304" pitchFamily="18" charset="0"/>
                  <a:cs typeface="Times New Roman" panose="02020603050405020304" pitchFamily="18" charset="0"/>
                </a:endParaRPr>
              </a:p>
            </c:rich>
          </c:tx>
          <c:layout>
            <c:manualLayout>
              <c:xMode val="edge"/>
              <c:yMode val="edge"/>
              <c:x val="3.0916165124874717E-2"/>
              <c:y val="0.184150461265542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61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Ancho de Canal</a:t>
            </a:r>
            <a:r>
              <a:rPr lang="es-CO" baseline="0"/>
              <a:t> vs. Tiempo de Respuesta</a:t>
            </a:r>
            <a:endParaRPr lang="es-CO"/>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v>Nstreme</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2.4'!$F$58:$F$60</c:f>
              <c:numCache>
                <c:formatCode>General</c:formatCode>
                <c:ptCount val="3"/>
                <c:pt idx="0">
                  <c:v>20</c:v>
                </c:pt>
                <c:pt idx="1">
                  <c:v>10</c:v>
                </c:pt>
                <c:pt idx="2">
                  <c:v>5</c:v>
                </c:pt>
              </c:numCache>
            </c:numRef>
          </c:cat>
          <c:val>
            <c:numRef>
              <c:f>'Nstreme vs Nv2 2.4'!$G$58:$G$60</c:f>
              <c:numCache>
                <c:formatCode>General</c:formatCode>
                <c:ptCount val="3"/>
                <c:pt idx="0">
                  <c:v>353.6</c:v>
                </c:pt>
                <c:pt idx="1">
                  <c:v>457.2</c:v>
                </c:pt>
                <c:pt idx="2">
                  <c:v>887.2</c:v>
                </c:pt>
              </c:numCache>
            </c:numRef>
          </c:val>
        </c:ser>
        <c:ser>
          <c:idx val="1"/>
          <c:order val="1"/>
          <c:tx>
            <c:v>Nv2</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2.4'!$F$58:$F$60</c:f>
              <c:numCache>
                <c:formatCode>General</c:formatCode>
                <c:ptCount val="3"/>
                <c:pt idx="0">
                  <c:v>20</c:v>
                </c:pt>
                <c:pt idx="1">
                  <c:v>10</c:v>
                </c:pt>
                <c:pt idx="2">
                  <c:v>5</c:v>
                </c:pt>
              </c:numCache>
            </c:numRef>
          </c:cat>
          <c:val>
            <c:numRef>
              <c:f>'Nstreme vs Nv2 2.4'!$H$58:$H$60</c:f>
              <c:numCache>
                <c:formatCode>General</c:formatCode>
                <c:ptCount val="3"/>
                <c:pt idx="0">
                  <c:v>42.2</c:v>
                </c:pt>
                <c:pt idx="1">
                  <c:v>54.4</c:v>
                </c:pt>
                <c:pt idx="2">
                  <c:v>256</c:v>
                </c:pt>
              </c:numCache>
            </c:numRef>
          </c:val>
        </c:ser>
        <c:dLbls>
          <c:dLblPos val="outEnd"/>
          <c:showLegendKey val="0"/>
          <c:showVal val="1"/>
          <c:showCatName val="0"/>
          <c:showSerName val="0"/>
          <c:showPercent val="0"/>
          <c:showBubbleSize val="0"/>
        </c:dLbls>
        <c:gapWidth val="219"/>
        <c:overlap val="-27"/>
        <c:axId val="321292624"/>
        <c:axId val="321300856"/>
      </c:barChart>
      <c:catAx>
        <c:axId val="3212926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Ancho de Canal (MHz)</a:t>
                </a:r>
              </a:p>
            </c:rich>
          </c:tx>
          <c:layout>
            <c:manualLayout>
              <c:xMode val="edge"/>
              <c:yMode val="edge"/>
              <c:x val="0.40011327651428424"/>
              <c:y val="0.895233910707576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300856"/>
        <c:crosses val="autoZero"/>
        <c:auto val="1"/>
        <c:lblAlgn val="ctr"/>
        <c:lblOffset val="100"/>
        <c:noMultiLvlLbl val="0"/>
      </c:catAx>
      <c:valAx>
        <c:axId val="321300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t>Tiempo</a:t>
                </a:r>
                <a:r>
                  <a:rPr lang="es-CO" baseline="0"/>
                  <a:t> de Respuesta </a:t>
                </a:r>
                <a:r>
                  <a:rPr lang="es-CO"/>
                  <a:t> (ms)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26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Ancho de Canal vs. Tiempo de Respuesta</a:t>
            </a:r>
          </a:p>
        </c:rich>
      </c:tx>
      <c:layout/>
      <c:overlay val="0"/>
      <c:spPr>
        <a:noFill/>
        <a:ln>
          <a:noFill/>
        </a:ln>
        <a:effectLst/>
      </c:spPr>
    </c:title>
    <c:autoTitleDeleted val="0"/>
    <c:plotArea>
      <c:layout/>
      <c:barChart>
        <c:barDir val="col"/>
        <c:grouping val="clustered"/>
        <c:varyColors val="0"/>
        <c:ser>
          <c:idx val="0"/>
          <c:order val="0"/>
          <c:tx>
            <c:v>Nstreme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5.8'!$F$58:$F$60</c:f>
              <c:numCache>
                <c:formatCode>General</c:formatCode>
                <c:ptCount val="3"/>
                <c:pt idx="0">
                  <c:v>20</c:v>
                </c:pt>
                <c:pt idx="1">
                  <c:v>10</c:v>
                </c:pt>
                <c:pt idx="2">
                  <c:v>5</c:v>
                </c:pt>
              </c:numCache>
            </c:numRef>
          </c:cat>
          <c:val>
            <c:numRef>
              <c:f>'Nstreme vs Nv2 5.8'!$G$58:$G$60</c:f>
              <c:numCache>
                <c:formatCode>General</c:formatCode>
                <c:ptCount val="3"/>
                <c:pt idx="0">
                  <c:v>260</c:v>
                </c:pt>
                <c:pt idx="1">
                  <c:v>351.6</c:v>
                </c:pt>
                <c:pt idx="2">
                  <c:v>428.8</c:v>
                </c:pt>
              </c:numCache>
            </c:numRef>
          </c:val>
        </c:ser>
        <c:ser>
          <c:idx val="1"/>
          <c:order val="1"/>
          <c:tx>
            <c:v>Nv2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5.8'!$F$58:$F$60</c:f>
              <c:numCache>
                <c:formatCode>General</c:formatCode>
                <c:ptCount val="3"/>
                <c:pt idx="0">
                  <c:v>20</c:v>
                </c:pt>
                <c:pt idx="1">
                  <c:v>10</c:v>
                </c:pt>
                <c:pt idx="2">
                  <c:v>5</c:v>
                </c:pt>
              </c:numCache>
            </c:numRef>
          </c:cat>
          <c:val>
            <c:numRef>
              <c:f>'Nstreme vs Nv2 5.8'!$H$58:$H$60</c:f>
              <c:numCache>
                <c:formatCode>General</c:formatCode>
                <c:ptCount val="3"/>
                <c:pt idx="0">
                  <c:v>47</c:v>
                </c:pt>
                <c:pt idx="1">
                  <c:v>64.8</c:v>
                </c:pt>
                <c:pt idx="2">
                  <c:v>63.2</c:v>
                </c:pt>
              </c:numCache>
            </c:numRef>
          </c:val>
        </c:ser>
        <c:dLbls>
          <c:dLblPos val="outEnd"/>
          <c:showLegendKey val="0"/>
          <c:showVal val="1"/>
          <c:showCatName val="0"/>
          <c:showSerName val="0"/>
          <c:showPercent val="0"/>
          <c:showBubbleSize val="0"/>
        </c:dLbls>
        <c:gapWidth val="219"/>
        <c:overlap val="-27"/>
        <c:axId val="321296936"/>
        <c:axId val="321293408"/>
      </c:barChart>
      <c:catAx>
        <c:axId val="32129693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Ancho</a:t>
                </a:r>
                <a:r>
                  <a:rPr lang="es-CO" sz="1100" baseline="0">
                    <a:latin typeface="Times New Roman" panose="02020603050405020304" pitchFamily="18" charset="0"/>
                    <a:cs typeface="Times New Roman" panose="02020603050405020304" pitchFamily="18" charset="0"/>
                  </a:rPr>
                  <a:t> de Canal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3408"/>
        <c:crosses val="autoZero"/>
        <c:auto val="1"/>
        <c:lblAlgn val="ctr"/>
        <c:lblOffset val="100"/>
        <c:noMultiLvlLbl val="0"/>
      </c:catAx>
      <c:valAx>
        <c:axId val="321293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Tiempo</a:t>
                </a:r>
                <a:r>
                  <a:rPr lang="es-CO" sz="1100" baseline="0">
                    <a:latin typeface="Times New Roman" panose="02020603050405020304" pitchFamily="18" charset="0"/>
                    <a:cs typeface="Times New Roman" panose="02020603050405020304" pitchFamily="18" charset="0"/>
                  </a:rPr>
                  <a:t> de Respuesta (ms)</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69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Ancho de Canal vs. CCQ Tx</a:t>
            </a:r>
            <a:r>
              <a:rPr lang="es-CO" sz="1200" baseline="0">
                <a:latin typeface="Times New Roman" panose="02020603050405020304" pitchFamily="18" charset="0"/>
                <a:cs typeface="Times New Roman" panose="02020603050405020304" pitchFamily="18" charset="0"/>
              </a:rPr>
              <a:t> </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barChart>
        <c:barDir val="col"/>
        <c:grouping val="clustered"/>
        <c:varyColors val="0"/>
        <c:ser>
          <c:idx val="0"/>
          <c:order val="0"/>
          <c:tx>
            <c:v>Nstreme</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2.4'!$F$83:$F$85</c:f>
              <c:numCache>
                <c:formatCode>General</c:formatCode>
                <c:ptCount val="3"/>
                <c:pt idx="0">
                  <c:v>20</c:v>
                </c:pt>
                <c:pt idx="1">
                  <c:v>10</c:v>
                </c:pt>
                <c:pt idx="2">
                  <c:v>5</c:v>
                </c:pt>
              </c:numCache>
            </c:numRef>
          </c:cat>
          <c:val>
            <c:numRef>
              <c:f>'Nstreme vs Nv2 2.4'!$G$83:$G$85</c:f>
              <c:numCache>
                <c:formatCode>General</c:formatCode>
                <c:ptCount val="3"/>
                <c:pt idx="0">
                  <c:v>67.8</c:v>
                </c:pt>
                <c:pt idx="1">
                  <c:v>82.6</c:v>
                </c:pt>
                <c:pt idx="2">
                  <c:v>80</c:v>
                </c:pt>
              </c:numCache>
            </c:numRef>
          </c:val>
        </c:ser>
        <c:ser>
          <c:idx val="1"/>
          <c:order val="1"/>
          <c:tx>
            <c:v>Nv2</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2.4'!$F$83:$F$85</c:f>
              <c:numCache>
                <c:formatCode>General</c:formatCode>
                <c:ptCount val="3"/>
                <c:pt idx="0">
                  <c:v>20</c:v>
                </c:pt>
                <c:pt idx="1">
                  <c:v>10</c:v>
                </c:pt>
                <c:pt idx="2">
                  <c:v>5</c:v>
                </c:pt>
              </c:numCache>
            </c:numRef>
          </c:cat>
          <c:val>
            <c:numRef>
              <c:f>'Nstreme vs Nv2 2.4'!$H$83:$H$85</c:f>
              <c:numCache>
                <c:formatCode>General</c:formatCode>
                <c:ptCount val="3"/>
                <c:pt idx="0">
                  <c:v>65.2</c:v>
                </c:pt>
                <c:pt idx="1">
                  <c:v>84.6</c:v>
                </c:pt>
                <c:pt idx="2">
                  <c:v>94</c:v>
                </c:pt>
              </c:numCache>
            </c:numRef>
          </c:val>
        </c:ser>
        <c:dLbls>
          <c:dLblPos val="outEnd"/>
          <c:showLegendKey val="0"/>
          <c:showVal val="1"/>
          <c:showCatName val="0"/>
          <c:showSerName val="0"/>
          <c:showPercent val="0"/>
          <c:showBubbleSize val="0"/>
        </c:dLbls>
        <c:gapWidth val="219"/>
        <c:overlap val="-27"/>
        <c:axId val="321301248"/>
        <c:axId val="321301640"/>
      </c:barChart>
      <c:catAx>
        <c:axId val="32130124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Ancho de Canal (MHz)</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321301640"/>
        <c:crosses val="autoZero"/>
        <c:auto val="1"/>
        <c:lblAlgn val="ctr"/>
        <c:lblOffset val="100"/>
        <c:noMultiLvlLbl val="0"/>
      </c:catAx>
      <c:valAx>
        <c:axId val="321301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 Tx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3012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a:t>Ancho</a:t>
            </a:r>
            <a:r>
              <a:rPr lang="es-CO" baseline="0"/>
              <a:t> de Canal vs. CCQ Tx</a:t>
            </a:r>
            <a:endParaRPr lang="es-CO"/>
          </a:p>
        </c:rich>
      </c:tx>
      <c:layout/>
      <c:overlay val="0"/>
      <c:spPr>
        <a:noFill/>
        <a:ln>
          <a:noFill/>
        </a:ln>
        <a:effectLst/>
      </c:spPr>
    </c:title>
    <c:autoTitleDeleted val="0"/>
    <c:plotArea>
      <c:layout/>
      <c:barChart>
        <c:barDir val="col"/>
        <c:grouping val="clustered"/>
        <c:varyColors val="0"/>
        <c:ser>
          <c:idx val="0"/>
          <c:order val="0"/>
          <c:tx>
            <c:v>Nstreme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5.8'!$F$83:$F$85</c:f>
              <c:numCache>
                <c:formatCode>General</c:formatCode>
                <c:ptCount val="3"/>
                <c:pt idx="0">
                  <c:v>20</c:v>
                </c:pt>
                <c:pt idx="1">
                  <c:v>10</c:v>
                </c:pt>
                <c:pt idx="2">
                  <c:v>5</c:v>
                </c:pt>
              </c:numCache>
            </c:numRef>
          </c:cat>
          <c:val>
            <c:numRef>
              <c:f>'Nstreme vs Nv2 5.8'!$G$83:$G$85</c:f>
              <c:numCache>
                <c:formatCode>General</c:formatCode>
                <c:ptCount val="3"/>
                <c:pt idx="0">
                  <c:v>79.599999999999994</c:v>
                </c:pt>
                <c:pt idx="1">
                  <c:v>66.599999999999994</c:v>
                </c:pt>
                <c:pt idx="2">
                  <c:v>51.8</c:v>
                </c:pt>
              </c:numCache>
            </c:numRef>
          </c:val>
        </c:ser>
        <c:ser>
          <c:idx val="1"/>
          <c:order val="1"/>
          <c:tx>
            <c:v>Nv2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5.8'!$F$83:$F$85</c:f>
              <c:numCache>
                <c:formatCode>General</c:formatCode>
                <c:ptCount val="3"/>
                <c:pt idx="0">
                  <c:v>20</c:v>
                </c:pt>
                <c:pt idx="1">
                  <c:v>10</c:v>
                </c:pt>
                <c:pt idx="2">
                  <c:v>5</c:v>
                </c:pt>
              </c:numCache>
            </c:numRef>
          </c:cat>
          <c:val>
            <c:numRef>
              <c:f>'Nstreme vs Nv2 5.8'!$H$83:$H$85</c:f>
              <c:numCache>
                <c:formatCode>General</c:formatCode>
                <c:ptCount val="3"/>
                <c:pt idx="0">
                  <c:v>95</c:v>
                </c:pt>
                <c:pt idx="1">
                  <c:v>70.2</c:v>
                </c:pt>
                <c:pt idx="2">
                  <c:v>82.6</c:v>
                </c:pt>
              </c:numCache>
            </c:numRef>
          </c:val>
        </c:ser>
        <c:dLbls>
          <c:dLblPos val="outEnd"/>
          <c:showLegendKey val="0"/>
          <c:showVal val="1"/>
          <c:showCatName val="0"/>
          <c:showSerName val="0"/>
          <c:showPercent val="0"/>
          <c:showBubbleSize val="0"/>
        </c:dLbls>
        <c:gapWidth val="219"/>
        <c:overlap val="-27"/>
        <c:axId val="321304776"/>
        <c:axId val="321297328"/>
      </c:barChart>
      <c:catAx>
        <c:axId val="32130477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Ancho</a:t>
                </a:r>
                <a:r>
                  <a:rPr lang="es-CO" sz="1100" baseline="0">
                    <a:latin typeface="Times New Roman" panose="02020603050405020304" pitchFamily="18" charset="0"/>
                    <a:cs typeface="Times New Roman" panose="02020603050405020304" pitchFamily="18" charset="0"/>
                  </a:rPr>
                  <a:t> de Canal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7328"/>
        <c:crosses val="autoZero"/>
        <c:auto val="1"/>
        <c:lblAlgn val="ctr"/>
        <c:lblOffset val="100"/>
        <c:noMultiLvlLbl val="0"/>
      </c:catAx>
      <c:valAx>
        <c:axId val="32129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a:t>
                </a:r>
                <a:r>
                  <a:rPr lang="es-CO" sz="1100" baseline="0">
                    <a:latin typeface="Times New Roman" panose="02020603050405020304" pitchFamily="18" charset="0"/>
                    <a:cs typeface="Times New Roman" panose="02020603050405020304" pitchFamily="18" charset="0"/>
                  </a:rPr>
                  <a:t> Tx (%)</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3047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Ancho de Canal vs. CCQ Rx</a:t>
            </a:r>
            <a:r>
              <a:rPr lang="es-CO" sz="1200" baseline="0">
                <a:latin typeface="Times New Roman" panose="02020603050405020304" pitchFamily="18" charset="0"/>
                <a:cs typeface="Times New Roman" panose="02020603050405020304" pitchFamily="18" charset="0"/>
              </a:rPr>
              <a:t> </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barChart>
        <c:barDir val="col"/>
        <c:grouping val="clustered"/>
        <c:varyColors val="0"/>
        <c:ser>
          <c:idx val="0"/>
          <c:order val="0"/>
          <c:tx>
            <c:v>Nstreme</c:v>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2.4'!$F$109:$F$111</c:f>
              <c:numCache>
                <c:formatCode>General</c:formatCode>
                <c:ptCount val="3"/>
                <c:pt idx="0">
                  <c:v>20</c:v>
                </c:pt>
                <c:pt idx="1">
                  <c:v>10</c:v>
                </c:pt>
                <c:pt idx="2">
                  <c:v>5</c:v>
                </c:pt>
              </c:numCache>
            </c:numRef>
          </c:cat>
          <c:val>
            <c:numRef>
              <c:f>'Nstreme vs Nv2 2.4'!$G$109:$G$111</c:f>
              <c:numCache>
                <c:formatCode>General</c:formatCode>
                <c:ptCount val="3"/>
                <c:pt idx="0">
                  <c:v>92.4</c:v>
                </c:pt>
                <c:pt idx="1">
                  <c:v>95.2</c:v>
                </c:pt>
                <c:pt idx="2">
                  <c:v>97.8</c:v>
                </c:pt>
              </c:numCache>
            </c:numRef>
          </c:val>
        </c:ser>
        <c:ser>
          <c:idx val="1"/>
          <c:order val="1"/>
          <c:tx>
            <c:v>Nv2</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2.4'!$F$109:$F$111</c:f>
              <c:numCache>
                <c:formatCode>General</c:formatCode>
                <c:ptCount val="3"/>
                <c:pt idx="0">
                  <c:v>20</c:v>
                </c:pt>
                <c:pt idx="1">
                  <c:v>10</c:v>
                </c:pt>
                <c:pt idx="2">
                  <c:v>5</c:v>
                </c:pt>
              </c:numCache>
            </c:numRef>
          </c:cat>
          <c:val>
            <c:numRef>
              <c:f>'Nstreme vs Nv2 2.4'!$H$109:$H$111</c:f>
              <c:numCache>
                <c:formatCode>General</c:formatCode>
                <c:ptCount val="3"/>
                <c:pt idx="0">
                  <c:v>96.4</c:v>
                </c:pt>
                <c:pt idx="1">
                  <c:v>98.8</c:v>
                </c:pt>
                <c:pt idx="2">
                  <c:v>99</c:v>
                </c:pt>
              </c:numCache>
            </c:numRef>
          </c:val>
        </c:ser>
        <c:dLbls>
          <c:dLblPos val="outEnd"/>
          <c:showLegendKey val="0"/>
          <c:showVal val="1"/>
          <c:showCatName val="0"/>
          <c:showSerName val="0"/>
          <c:showPercent val="0"/>
          <c:showBubbleSize val="0"/>
        </c:dLbls>
        <c:gapWidth val="219"/>
        <c:overlap val="-27"/>
        <c:axId val="302170728"/>
        <c:axId val="302171512"/>
      </c:barChart>
      <c:catAx>
        <c:axId val="30217072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Ancho de Canal (MHz)</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302171512"/>
        <c:crosses val="autoZero"/>
        <c:auto val="1"/>
        <c:lblAlgn val="ctr"/>
        <c:lblOffset val="100"/>
        <c:noMultiLvlLbl val="0"/>
      </c:catAx>
      <c:valAx>
        <c:axId val="302171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 Rx (%)</a:t>
                </a: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21707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Banda vs. Tasa de Transmisión Promedio</a:t>
            </a:r>
          </a:p>
        </c:rich>
      </c:tx>
      <c:layout/>
      <c:overlay val="0"/>
      <c:spPr>
        <a:noFill/>
        <a:ln>
          <a:noFill/>
        </a:ln>
        <a:effectLst/>
      </c:spPr>
    </c:title>
    <c:autoTitleDeleted val="0"/>
    <c:plotArea>
      <c:layout/>
      <c:barChart>
        <c:barDir val="col"/>
        <c:grouping val="clustered"/>
        <c:varyColors val="0"/>
        <c:ser>
          <c:idx val="0"/>
          <c:order val="0"/>
          <c:tx>
            <c:v>Nstreme</c:v>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5.8'!$B$4:$B$6</c:f>
              <c:strCache>
                <c:ptCount val="3"/>
                <c:pt idx="0">
                  <c:v>5GHz a/n</c:v>
                </c:pt>
                <c:pt idx="1">
                  <c:v>5GHz only n</c:v>
                </c:pt>
                <c:pt idx="2">
                  <c:v>5GHz only a</c:v>
                </c:pt>
              </c:strCache>
            </c:strRef>
          </c:cat>
          <c:val>
            <c:numRef>
              <c:f>'[Tablas tesis bien.xlsx]Nstreme vs Nv2 5.8'!$C$4:$C$6</c:f>
              <c:numCache>
                <c:formatCode>General</c:formatCode>
                <c:ptCount val="3"/>
                <c:pt idx="0">
                  <c:v>15.559999999999999</c:v>
                </c:pt>
                <c:pt idx="1">
                  <c:v>18.66</c:v>
                </c:pt>
                <c:pt idx="2">
                  <c:v>9.7200000000000006</c:v>
                </c:pt>
              </c:numCache>
            </c:numRef>
          </c:val>
        </c:ser>
        <c:ser>
          <c:idx val="1"/>
          <c:order val="1"/>
          <c:tx>
            <c:v>Nv2</c:v>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5.8'!$B$4:$B$6</c:f>
              <c:strCache>
                <c:ptCount val="3"/>
                <c:pt idx="0">
                  <c:v>5GHz a/n</c:v>
                </c:pt>
                <c:pt idx="1">
                  <c:v>5GHz only n</c:v>
                </c:pt>
                <c:pt idx="2">
                  <c:v>5GHz only a</c:v>
                </c:pt>
              </c:strCache>
            </c:strRef>
          </c:cat>
          <c:val>
            <c:numRef>
              <c:f>'[Tablas tesis bien.xlsx]Nstreme vs Nv2 5.8'!$D$4:$D$6</c:f>
              <c:numCache>
                <c:formatCode>General</c:formatCode>
                <c:ptCount val="3"/>
                <c:pt idx="0">
                  <c:v>21.96</c:v>
                </c:pt>
                <c:pt idx="1">
                  <c:v>24.160000000000004</c:v>
                </c:pt>
                <c:pt idx="2">
                  <c:v>13.36</c:v>
                </c:pt>
              </c:numCache>
            </c:numRef>
          </c:val>
        </c:ser>
        <c:dLbls>
          <c:dLblPos val="outEnd"/>
          <c:showLegendKey val="0"/>
          <c:showVal val="1"/>
          <c:showCatName val="0"/>
          <c:showSerName val="0"/>
          <c:showPercent val="0"/>
          <c:showBubbleSize val="0"/>
        </c:dLbls>
        <c:gapWidth val="219"/>
        <c:overlap val="-27"/>
        <c:axId val="280902472"/>
        <c:axId val="280902080"/>
      </c:barChart>
      <c:catAx>
        <c:axId val="28090247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Banda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80902080"/>
        <c:crosses val="autoZero"/>
        <c:auto val="1"/>
        <c:lblAlgn val="ctr"/>
        <c:lblOffset val="100"/>
        <c:noMultiLvlLbl val="0"/>
      </c:catAx>
      <c:valAx>
        <c:axId val="28090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Tasa</a:t>
                </a:r>
                <a:r>
                  <a:rPr lang="es-CO" sz="1200" baseline="0">
                    <a:latin typeface="Times New Roman" panose="02020603050405020304" pitchFamily="18" charset="0"/>
                    <a:cs typeface="Times New Roman" panose="02020603050405020304" pitchFamily="18" charset="0"/>
                  </a:rPr>
                  <a:t> de Transmisión Promedio (mbps)</a:t>
                </a:r>
                <a:endParaRPr lang="es-CO" sz="1200">
                  <a:latin typeface="Times New Roman" panose="02020603050405020304" pitchFamily="18" charset="0"/>
                  <a:cs typeface="Times New Roman" panose="02020603050405020304" pitchFamily="18" charset="0"/>
                </a:endParaRPr>
              </a:p>
            </c:rich>
          </c:tx>
          <c:layout>
            <c:manualLayout>
              <c:xMode val="edge"/>
              <c:yMode val="edge"/>
              <c:x val="2.5870178739416744E-2"/>
              <c:y val="0.1910212715947819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09024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Ancho</a:t>
            </a:r>
            <a:r>
              <a:rPr lang="es-CO" sz="1200" baseline="0">
                <a:latin typeface="Times New Roman" panose="02020603050405020304" pitchFamily="18" charset="0"/>
                <a:cs typeface="Times New Roman" panose="02020603050405020304" pitchFamily="18" charset="0"/>
              </a:rPr>
              <a:t> de Canal vs. CCQ Rx</a:t>
            </a:r>
            <a:endParaRPr lang="es-CO" sz="1200">
              <a:latin typeface="Times New Roman" panose="02020603050405020304" pitchFamily="18" charset="0"/>
              <a:cs typeface="Times New Roman" panose="02020603050405020304" pitchFamily="18" charset="0"/>
            </a:endParaRPr>
          </a:p>
        </c:rich>
      </c:tx>
      <c:layout>
        <c:manualLayout>
          <c:xMode val="edge"/>
          <c:yMode val="edge"/>
          <c:x val="0.35941066215698864"/>
          <c:y val="2.7490952698604996E-2"/>
        </c:manualLayout>
      </c:layout>
      <c:overlay val="0"/>
      <c:spPr>
        <a:noFill/>
        <a:ln>
          <a:noFill/>
        </a:ln>
        <a:effectLst/>
      </c:spPr>
    </c:title>
    <c:autoTitleDeleted val="0"/>
    <c:plotArea>
      <c:layout/>
      <c:barChart>
        <c:barDir val="col"/>
        <c:grouping val="clustered"/>
        <c:varyColors val="0"/>
        <c:ser>
          <c:idx val="0"/>
          <c:order val="0"/>
          <c:tx>
            <c:v>Nstreme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5.8'!$F$109:$F$111</c:f>
              <c:numCache>
                <c:formatCode>General</c:formatCode>
                <c:ptCount val="3"/>
                <c:pt idx="0">
                  <c:v>20</c:v>
                </c:pt>
                <c:pt idx="1">
                  <c:v>10</c:v>
                </c:pt>
                <c:pt idx="2">
                  <c:v>5</c:v>
                </c:pt>
              </c:numCache>
            </c:numRef>
          </c:cat>
          <c:val>
            <c:numRef>
              <c:f>'Nstreme vs Nv2 5.8'!$G$109:$G$111</c:f>
              <c:numCache>
                <c:formatCode>General</c:formatCode>
                <c:ptCount val="3"/>
                <c:pt idx="0">
                  <c:v>89.2</c:v>
                </c:pt>
                <c:pt idx="1">
                  <c:v>65.8</c:v>
                </c:pt>
                <c:pt idx="2">
                  <c:v>60.4</c:v>
                </c:pt>
              </c:numCache>
            </c:numRef>
          </c:val>
        </c:ser>
        <c:ser>
          <c:idx val="1"/>
          <c:order val="1"/>
          <c:tx>
            <c:v>Nv2</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5.8'!$F$109:$F$111</c:f>
              <c:numCache>
                <c:formatCode>General</c:formatCode>
                <c:ptCount val="3"/>
                <c:pt idx="0">
                  <c:v>20</c:v>
                </c:pt>
                <c:pt idx="1">
                  <c:v>10</c:v>
                </c:pt>
                <c:pt idx="2">
                  <c:v>5</c:v>
                </c:pt>
              </c:numCache>
            </c:numRef>
          </c:cat>
          <c:val>
            <c:numRef>
              <c:f>'Nstreme vs Nv2 5.8'!$H$109:$H$111</c:f>
              <c:numCache>
                <c:formatCode>General</c:formatCode>
                <c:ptCount val="3"/>
                <c:pt idx="0">
                  <c:v>90</c:v>
                </c:pt>
                <c:pt idx="1">
                  <c:v>81</c:v>
                </c:pt>
                <c:pt idx="2">
                  <c:v>87.4</c:v>
                </c:pt>
              </c:numCache>
            </c:numRef>
          </c:val>
        </c:ser>
        <c:dLbls>
          <c:dLblPos val="outEnd"/>
          <c:showLegendKey val="0"/>
          <c:showVal val="1"/>
          <c:showCatName val="0"/>
          <c:showSerName val="0"/>
          <c:showPercent val="0"/>
          <c:showBubbleSize val="0"/>
        </c:dLbls>
        <c:gapWidth val="219"/>
        <c:overlap val="-27"/>
        <c:axId val="302171904"/>
        <c:axId val="302172296"/>
      </c:barChart>
      <c:catAx>
        <c:axId val="30217190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Ancho</a:t>
                </a:r>
                <a:r>
                  <a:rPr lang="es-CO" sz="1100" baseline="0">
                    <a:latin typeface="Times New Roman" panose="02020603050405020304" pitchFamily="18" charset="0"/>
                    <a:cs typeface="Times New Roman" panose="02020603050405020304" pitchFamily="18" charset="0"/>
                  </a:rPr>
                  <a:t> de Canal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2172296"/>
        <c:crosses val="autoZero"/>
        <c:auto val="1"/>
        <c:lblAlgn val="ctr"/>
        <c:lblOffset val="100"/>
        <c:noMultiLvlLbl val="0"/>
      </c:catAx>
      <c:valAx>
        <c:axId val="302172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a:t>
                </a:r>
                <a:r>
                  <a:rPr lang="es-CO" sz="1100" baseline="0">
                    <a:latin typeface="Times New Roman" panose="02020603050405020304" pitchFamily="18" charset="0"/>
                    <a:cs typeface="Times New Roman" panose="02020603050405020304" pitchFamily="18" charset="0"/>
                  </a:rPr>
                  <a:t> Rx (%)</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0217190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200">
                <a:latin typeface="Times New Roman" panose="02020603050405020304" pitchFamily="18" charset="0"/>
                <a:cs typeface="Times New Roman" panose="02020603050405020304" pitchFamily="18" charset="0"/>
              </a:rPr>
              <a:t>Frecuencia vs. Tasa</a:t>
            </a:r>
            <a:r>
              <a:rPr lang="es-CO" sz="1200" baseline="0">
                <a:latin typeface="Times New Roman" panose="02020603050405020304" pitchFamily="18" charset="0"/>
                <a:cs typeface="Times New Roman" panose="02020603050405020304" pitchFamily="18" charset="0"/>
              </a:rPr>
              <a:t> de Transmisión Promedio</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1827537515257401"/>
          <c:y val="0.26575921680367875"/>
          <c:w val="0.84750110000570733"/>
          <c:h val="0.51601186505733165"/>
        </c:manualLayout>
      </c:layout>
      <c:lineChart>
        <c:grouping val="standard"/>
        <c:varyColors val="0"/>
        <c:ser>
          <c:idx val="0"/>
          <c:order val="0"/>
          <c:tx>
            <c:v>Nstreme</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3812104681855868E-2"/>
                  <c:y val="4.45453046793614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3482329180358E-2"/>
                  <c:y val="5.63039444476842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807626876373743E-2"/>
                  <c:y val="5.17082204195219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831673516827024E-2"/>
                  <c:y val="-6.0326257156109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6543113831387638E-2"/>
                  <c:y val="2.58541102097609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2.4'!$K$4:$K$8</c:f>
              <c:numCache>
                <c:formatCode>General</c:formatCode>
                <c:ptCount val="5"/>
                <c:pt idx="0">
                  <c:v>2312</c:v>
                </c:pt>
                <c:pt idx="1">
                  <c:v>2337</c:v>
                </c:pt>
                <c:pt idx="2">
                  <c:v>2367</c:v>
                </c:pt>
                <c:pt idx="3">
                  <c:v>2372</c:v>
                </c:pt>
                <c:pt idx="4">
                  <c:v>2412</c:v>
                </c:pt>
              </c:numCache>
            </c:numRef>
          </c:cat>
          <c:val>
            <c:numRef>
              <c:f>'Nstreme vs Nv2 2.4'!$L$4:$L$8</c:f>
              <c:numCache>
                <c:formatCode>General</c:formatCode>
                <c:ptCount val="5"/>
                <c:pt idx="0">
                  <c:v>4.42</c:v>
                </c:pt>
                <c:pt idx="1">
                  <c:v>8.620000000000001</c:v>
                </c:pt>
                <c:pt idx="2">
                  <c:v>6.339999999999999</c:v>
                </c:pt>
                <c:pt idx="3">
                  <c:v>3.88</c:v>
                </c:pt>
                <c:pt idx="4">
                  <c:v>1.2296</c:v>
                </c:pt>
              </c:numCache>
            </c:numRef>
          </c:val>
          <c:smooth val="0"/>
        </c:ser>
        <c:ser>
          <c:idx val="1"/>
          <c:order val="1"/>
          <c:tx>
            <c:v>Nv2</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678861776708788E-2"/>
                  <c:y val="-5.34543656152337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301535354354508E-2"/>
                  <c:y val="-6.06350170975060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831673516827024E-2"/>
                  <c:y val="-6.89442938926959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831673516827024E-2"/>
                  <c:y val="-6.03262571561089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831673516827024E-2"/>
                  <c:y val="-5.17082204195220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2.4'!$K$4:$K$8</c:f>
              <c:numCache>
                <c:formatCode>General</c:formatCode>
                <c:ptCount val="5"/>
                <c:pt idx="0">
                  <c:v>2312</c:v>
                </c:pt>
                <c:pt idx="1">
                  <c:v>2337</c:v>
                </c:pt>
                <c:pt idx="2">
                  <c:v>2367</c:v>
                </c:pt>
                <c:pt idx="3">
                  <c:v>2372</c:v>
                </c:pt>
                <c:pt idx="4">
                  <c:v>2412</c:v>
                </c:pt>
              </c:numCache>
            </c:numRef>
          </c:cat>
          <c:val>
            <c:numRef>
              <c:f>'Nstreme vs Nv2 2.4'!$M$4:$M$8</c:f>
              <c:numCache>
                <c:formatCode>General</c:formatCode>
                <c:ptCount val="5"/>
                <c:pt idx="0">
                  <c:v>4.9000000000000004</c:v>
                </c:pt>
                <c:pt idx="1">
                  <c:v>9.620000000000001</c:v>
                </c:pt>
                <c:pt idx="2">
                  <c:v>7.8400000000000007</c:v>
                </c:pt>
                <c:pt idx="3">
                  <c:v>10</c:v>
                </c:pt>
                <c:pt idx="4">
                  <c:v>2.4569999999999999</c:v>
                </c:pt>
              </c:numCache>
            </c:numRef>
          </c:val>
          <c:smooth val="0"/>
        </c:ser>
        <c:dLbls>
          <c:dLblPos val="r"/>
          <c:showLegendKey val="0"/>
          <c:showVal val="1"/>
          <c:showCatName val="0"/>
          <c:showSerName val="0"/>
          <c:showPercent val="0"/>
          <c:showBubbleSize val="0"/>
        </c:dLbls>
        <c:marker val="1"/>
        <c:smooth val="0"/>
        <c:axId val="321296544"/>
        <c:axId val="321300464"/>
      </c:lineChart>
      <c:catAx>
        <c:axId val="32129654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 (MHz)</a:t>
                </a: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321300464"/>
        <c:crosses val="autoZero"/>
        <c:auto val="1"/>
        <c:lblAlgn val="ctr"/>
        <c:lblOffset val="100"/>
        <c:noMultiLvlLbl val="0"/>
      </c:catAx>
      <c:valAx>
        <c:axId val="32130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sz="1100">
                    <a:latin typeface="Times New Roman" panose="02020603050405020304" pitchFamily="18" charset="0"/>
                    <a:cs typeface="Times New Roman" panose="02020603050405020304" pitchFamily="18" charset="0"/>
                  </a:rPr>
                  <a:t>Tasa de Transmisión Promedio (mbps</a:t>
                </a:r>
                <a:r>
                  <a:rPr lang="es-CO"/>
                  <a:t>)</a:t>
                </a:r>
              </a:p>
            </c:rich>
          </c:tx>
          <c:layout>
            <c:manualLayout>
              <c:xMode val="edge"/>
              <c:yMode val="edge"/>
              <c:x val="2.7487533531049387E-2"/>
              <c:y val="0.2047592255258364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65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Frecuencia</a:t>
            </a:r>
            <a:r>
              <a:rPr lang="es-CO" sz="1200" baseline="0">
                <a:latin typeface="Times New Roman" panose="02020603050405020304" pitchFamily="18" charset="0"/>
                <a:cs typeface="Times New Roman" panose="02020603050405020304" pitchFamily="18" charset="0"/>
              </a:rPr>
              <a:t> vs. Tasa de Transmisión Promedio</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lineChart>
        <c:grouping val="standard"/>
        <c:varyColors val="0"/>
        <c:ser>
          <c:idx val="0"/>
          <c:order val="0"/>
          <c:tx>
            <c:v>Nstreme</c:v>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3.5558098199801255E-2"/>
                  <c:y val="6.26415912852071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451607985333724E-2"/>
                  <c:y val="3.94538501874737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4563559196440589E-2"/>
                  <c:y val="7.19166877243003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'Nstreme vs Nv2 5.8'!$K$4:$K$8</c:f>
              <c:numCache>
                <c:formatCode>General</c:formatCode>
                <c:ptCount val="5"/>
                <c:pt idx="0">
                  <c:v>5220</c:v>
                </c:pt>
                <c:pt idx="1">
                  <c:v>5300</c:v>
                </c:pt>
                <c:pt idx="2">
                  <c:v>5745</c:v>
                </c:pt>
                <c:pt idx="3">
                  <c:v>5785</c:v>
                </c:pt>
                <c:pt idx="4">
                  <c:v>5825</c:v>
                </c:pt>
              </c:numCache>
            </c:numRef>
          </c:cat>
          <c:val>
            <c:numRef>
              <c:f>'Nstreme vs Nv2 5.8'!$L$4:$L$8</c:f>
              <c:numCache>
                <c:formatCode>General</c:formatCode>
                <c:ptCount val="5"/>
                <c:pt idx="0">
                  <c:v>15.559999999999999</c:v>
                </c:pt>
                <c:pt idx="1">
                  <c:v>24.1</c:v>
                </c:pt>
                <c:pt idx="2">
                  <c:v>15.8</c:v>
                </c:pt>
                <c:pt idx="3">
                  <c:v>23.1</c:v>
                </c:pt>
                <c:pt idx="4">
                  <c:v>22.580000000000005</c:v>
                </c:pt>
              </c:numCache>
            </c:numRef>
          </c:val>
          <c:smooth val="0"/>
        </c:ser>
        <c:ser>
          <c:idx val="1"/>
          <c:order val="1"/>
          <c:tx>
            <c:v>Nv2</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3"/>
              <c:layout>
                <c:manualLayout>
                  <c:x val="-5.1880971281180785E-2"/>
                  <c:y val="5.04523299301467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04146284424793E-2"/>
                  <c:y val="-6.5650520208755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'Nstreme vs Nv2 5.8'!$K$4:$K$8</c:f>
              <c:numCache>
                <c:formatCode>General</c:formatCode>
                <c:ptCount val="5"/>
                <c:pt idx="0">
                  <c:v>5220</c:v>
                </c:pt>
                <c:pt idx="1">
                  <c:v>5300</c:v>
                </c:pt>
                <c:pt idx="2">
                  <c:v>5745</c:v>
                </c:pt>
                <c:pt idx="3">
                  <c:v>5785</c:v>
                </c:pt>
                <c:pt idx="4">
                  <c:v>5825</c:v>
                </c:pt>
              </c:numCache>
            </c:numRef>
          </c:cat>
          <c:val>
            <c:numRef>
              <c:f>'Nstreme vs Nv2 5.8'!$M$4:$M$8</c:f>
              <c:numCache>
                <c:formatCode>General</c:formatCode>
                <c:ptCount val="5"/>
                <c:pt idx="0">
                  <c:v>21.96</c:v>
                </c:pt>
                <c:pt idx="1">
                  <c:v>38.799999999999997</c:v>
                </c:pt>
                <c:pt idx="2">
                  <c:v>19.640000000000004</c:v>
                </c:pt>
                <c:pt idx="3">
                  <c:v>22.339999999999996</c:v>
                </c:pt>
                <c:pt idx="4">
                  <c:v>27.28</c:v>
                </c:pt>
              </c:numCache>
            </c:numRef>
          </c:val>
          <c:smooth val="0"/>
        </c:ser>
        <c:dLbls>
          <c:dLblPos val="t"/>
          <c:showLegendKey val="0"/>
          <c:showVal val="1"/>
          <c:showCatName val="0"/>
          <c:showSerName val="0"/>
          <c:showPercent val="0"/>
          <c:showBubbleSize val="0"/>
        </c:dLbls>
        <c:marker val="1"/>
        <c:smooth val="0"/>
        <c:axId val="321302424"/>
        <c:axId val="321298504"/>
      </c:lineChart>
      <c:catAx>
        <c:axId val="32130242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a:t>
                </a:r>
                <a:r>
                  <a:rPr lang="es-CO" sz="1100" baseline="0">
                    <a:latin typeface="Times New Roman" panose="02020603050405020304" pitchFamily="18" charset="0"/>
                    <a:cs typeface="Times New Roman" panose="02020603050405020304" pitchFamily="18" charset="0"/>
                  </a:rPr>
                  <a:t>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321298504"/>
        <c:crosses val="autoZero"/>
        <c:auto val="1"/>
        <c:lblAlgn val="ctr"/>
        <c:lblOffset val="100"/>
        <c:noMultiLvlLbl val="0"/>
      </c:catAx>
      <c:valAx>
        <c:axId val="321298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Tasa</a:t>
                </a:r>
                <a:r>
                  <a:rPr lang="es-CO" sz="1100" baseline="0">
                    <a:latin typeface="Times New Roman" panose="02020603050405020304" pitchFamily="18" charset="0"/>
                    <a:cs typeface="Times New Roman" panose="02020603050405020304" pitchFamily="18" charset="0"/>
                  </a:rPr>
                  <a:t> de Transmisión Promedio (mbps)</a:t>
                </a:r>
                <a:endParaRPr lang="es-CO" sz="1100">
                  <a:latin typeface="Times New Roman" panose="02020603050405020304" pitchFamily="18" charset="0"/>
                  <a:cs typeface="Times New Roman" panose="02020603050405020304" pitchFamily="18" charset="0"/>
                </a:endParaRPr>
              </a:p>
            </c:rich>
          </c:tx>
          <c:layout>
            <c:manualLayout>
              <c:xMode val="edge"/>
              <c:yMode val="edge"/>
              <c:x val="2.6798524828907176E-2"/>
              <c:y val="0.2033699952578273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3024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Frecuencia vs. Tasa de Recepción Promedio</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manualLayout>
          <c:layoutTarget val="inner"/>
          <c:xMode val="edge"/>
          <c:yMode val="edge"/>
          <c:x val="0.15725773639997129"/>
          <c:y val="0.23241785395723338"/>
          <c:w val="0.81702330171085402"/>
          <c:h val="0.60929130204189863"/>
        </c:manualLayout>
      </c:layout>
      <c:lineChart>
        <c:grouping val="standard"/>
        <c:varyColors val="0"/>
        <c:ser>
          <c:idx val="0"/>
          <c:order val="0"/>
          <c:tx>
            <c:v>Nstreme</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9342813326730274E-2"/>
                  <c:y val="4.57543230824958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876164211061177E-2"/>
                  <c:y val="4.35629444624505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831457033500927E-2"/>
                  <c:y val="6.46866599302205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414124993786667E-2"/>
                  <c:y val="4.00350803607175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'Nstreme vs Nv2 2.4'!$K$31:$K$35</c:f>
              <c:numCache>
                <c:formatCode>General</c:formatCode>
                <c:ptCount val="5"/>
                <c:pt idx="0">
                  <c:v>2312</c:v>
                </c:pt>
                <c:pt idx="1">
                  <c:v>2337</c:v>
                </c:pt>
                <c:pt idx="2">
                  <c:v>2367</c:v>
                </c:pt>
                <c:pt idx="3">
                  <c:v>2372</c:v>
                </c:pt>
                <c:pt idx="4">
                  <c:v>2412</c:v>
                </c:pt>
              </c:numCache>
            </c:numRef>
          </c:cat>
          <c:val>
            <c:numRef>
              <c:f>'Nstreme vs Nv2 2.4'!$L$31:$L$35</c:f>
              <c:numCache>
                <c:formatCode>General</c:formatCode>
                <c:ptCount val="5"/>
                <c:pt idx="0">
                  <c:v>4.6399999999999997</c:v>
                </c:pt>
                <c:pt idx="1">
                  <c:v>5.7200000000000006</c:v>
                </c:pt>
                <c:pt idx="2">
                  <c:v>5.72</c:v>
                </c:pt>
                <c:pt idx="3">
                  <c:v>2.98</c:v>
                </c:pt>
                <c:pt idx="4">
                  <c:v>1.0268000000000002</c:v>
                </c:pt>
              </c:numCache>
            </c:numRef>
          </c:val>
          <c:smooth val="0"/>
        </c:ser>
        <c:ser>
          <c:idx val="1"/>
          <c:order val="1"/>
          <c:tx>
            <c:v>Nv2</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6374270102551925E-2"/>
                  <c:y val="-7.04682532196223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351410121197784E-2"/>
                  <c:y val="-7.48725190458487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771400186458043E-2"/>
                  <c:y val="-5.28511899147168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5305690158489338E-2"/>
                  <c:y val="-6.16597215671696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6794260167812351E-2"/>
                  <c:y val="-7.92767848720752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2.4'!$K$31:$K$35</c:f>
              <c:numCache>
                <c:formatCode>General</c:formatCode>
                <c:ptCount val="5"/>
                <c:pt idx="0">
                  <c:v>2312</c:v>
                </c:pt>
                <c:pt idx="1">
                  <c:v>2337</c:v>
                </c:pt>
                <c:pt idx="2">
                  <c:v>2367</c:v>
                </c:pt>
                <c:pt idx="3">
                  <c:v>2372</c:v>
                </c:pt>
                <c:pt idx="4">
                  <c:v>2412</c:v>
                </c:pt>
              </c:numCache>
            </c:numRef>
          </c:cat>
          <c:val>
            <c:numRef>
              <c:f>'Nstreme vs Nv2 2.4'!$M$31:$M$35</c:f>
              <c:numCache>
                <c:formatCode>General</c:formatCode>
                <c:ptCount val="5"/>
                <c:pt idx="0">
                  <c:v>14.5</c:v>
                </c:pt>
                <c:pt idx="1">
                  <c:v>8.6999999999999993</c:v>
                </c:pt>
                <c:pt idx="2">
                  <c:v>14.979999999999999</c:v>
                </c:pt>
                <c:pt idx="3">
                  <c:v>17.580000000000002</c:v>
                </c:pt>
                <c:pt idx="4">
                  <c:v>4.4599999999999991</c:v>
                </c:pt>
              </c:numCache>
            </c:numRef>
          </c:val>
          <c:smooth val="0"/>
        </c:ser>
        <c:dLbls>
          <c:dLblPos val="r"/>
          <c:showLegendKey val="0"/>
          <c:showVal val="1"/>
          <c:showCatName val="0"/>
          <c:showSerName val="0"/>
          <c:showPercent val="0"/>
          <c:showBubbleSize val="0"/>
        </c:dLbls>
        <c:marker val="1"/>
        <c:smooth val="0"/>
        <c:axId val="321299288"/>
        <c:axId val="321294584"/>
      </c:lineChart>
      <c:catAx>
        <c:axId val="32129928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a:t>
                </a:r>
                <a:r>
                  <a:rPr lang="es-CO" sz="1100" baseline="0">
                    <a:latin typeface="Times New Roman" panose="02020603050405020304" pitchFamily="18" charset="0"/>
                    <a:cs typeface="Times New Roman" panose="02020603050405020304" pitchFamily="18" charset="0"/>
                  </a:rPr>
                  <a:t> (MHz)</a:t>
                </a:r>
                <a:endParaRPr lang="es-CO" sz="1100">
                  <a:latin typeface="Times New Roman" panose="02020603050405020304" pitchFamily="18" charset="0"/>
                  <a:cs typeface="Times New Roman" panose="02020603050405020304" pitchFamily="18" charset="0"/>
                </a:endParaRPr>
              </a:p>
            </c:rich>
          </c:tx>
          <c:layout>
            <c:manualLayout>
              <c:xMode val="edge"/>
              <c:yMode val="edge"/>
              <c:x val="0.38227727079152679"/>
              <c:y val="0.9075278440731900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lt"/>
                <a:ea typeface="+mn-ea"/>
                <a:cs typeface="Times New Roman" panose="02020603050405020304" pitchFamily="18" charset="0"/>
              </a:defRPr>
            </a:pPr>
            <a:endParaRPr lang="es-CO"/>
          </a:p>
        </c:txPr>
        <c:crossAx val="321294584"/>
        <c:crosses val="autoZero"/>
        <c:auto val="1"/>
        <c:lblAlgn val="ctr"/>
        <c:lblOffset val="100"/>
        <c:noMultiLvlLbl val="0"/>
      </c:catAx>
      <c:valAx>
        <c:axId val="321294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Tasa</a:t>
                </a:r>
                <a:r>
                  <a:rPr lang="es-CO" sz="1100" baseline="0">
                    <a:latin typeface="Times New Roman" panose="02020603050405020304" pitchFamily="18" charset="0"/>
                    <a:cs typeface="Times New Roman" panose="02020603050405020304" pitchFamily="18" charset="0"/>
                  </a:rPr>
                  <a:t> de Recepción Promedio  (mbps)</a:t>
                </a:r>
                <a:endParaRPr lang="es-CO" sz="1100">
                  <a:latin typeface="Times New Roman" panose="02020603050405020304" pitchFamily="18" charset="0"/>
                  <a:cs typeface="Times New Roman" panose="02020603050405020304" pitchFamily="18" charset="0"/>
                </a:endParaRPr>
              </a:p>
            </c:rich>
          </c:tx>
          <c:layout>
            <c:manualLayout>
              <c:xMode val="edge"/>
              <c:yMode val="edge"/>
              <c:x val="4.4000957379024923E-2"/>
              <c:y val="0.2019307032135194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129928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Frecuencia vs. Tasa de Recepción Promedio</a:t>
            </a:r>
          </a:p>
        </c:rich>
      </c:tx>
      <c:layout/>
      <c:overlay val="0"/>
      <c:spPr>
        <a:noFill/>
        <a:ln>
          <a:noFill/>
        </a:ln>
        <a:effectLst/>
      </c:spPr>
    </c:title>
    <c:autoTitleDeleted val="0"/>
    <c:plotArea>
      <c:layout/>
      <c:lineChart>
        <c:grouping val="standard"/>
        <c:varyColors val="0"/>
        <c:ser>
          <c:idx val="0"/>
          <c:order val="0"/>
          <c:tx>
            <c:v>Nstreme</c:v>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1"/>
              <c:layout>
                <c:manualLayout>
                  <c:x val="-3.7629350893697129E-2"/>
                  <c:y val="6.45350542681137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298670353617047E-2"/>
                  <c:y val="7.67894539163688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5277516462841191E-2"/>
                  <c:y val="7.62687004986799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164450589361632E-2"/>
                  <c:y val="6.32383738134801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'Nstreme vs Nv2 5.8'!$K$31:$K$35</c:f>
              <c:numCache>
                <c:formatCode>General</c:formatCode>
                <c:ptCount val="5"/>
                <c:pt idx="0">
                  <c:v>5220</c:v>
                </c:pt>
                <c:pt idx="1">
                  <c:v>5300</c:v>
                </c:pt>
                <c:pt idx="2">
                  <c:v>5745</c:v>
                </c:pt>
                <c:pt idx="3">
                  <c:v>5785</c:v>
                </c:pt>
                <c:pt idx="4">
                  <c:v>5825</c:v>
                </c:pt>
              </c:numCache>
            </c:numRef>
          </c:cat>
          <c:val>
            <c:numRef>
              <c:f>'Nstreme vs Nv2 5.8'!$L$31:$L$35</c:f>
              <c:numCache>
                <c:formatCode>General</c:formatCode>
                <c:ptCount val="5"/>
                <c:pt idx="0">
                  <c:v>14.86</c:v>
                </c:pt>
                <c:pt idx="1">
                  <c:v>38.299999999999997</c:v>
                </c:pt>
                <c:pt idx="2">
                  <c:v>16.8</c:v>
                </c:pt>
                <c:pt idx="3">
                  <c:v>24.000000000000004</c:v>
                </c:pt>
                <c:pt idx="4">
                  <c:v>27.28</c:v>
                </c:pt>
              </c:numCache>
            </c:numRef>
          </c:val>
          <c:smooth val="0"/>
        </c:ser>
        <c:ser>
          <c:idx val="1"/>
          <c:order val="1"/>
          <c:tx>
            <c:v>Nv2</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5.4092191909689578E-2"/>
                  <c:y val="-6.45350542681138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629350893697129E-2"/>
                  <c:y val="-5.86682311528307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7112688054162561E-2"/>
                  <c:y val="-8.042444386443481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2333019755409221E-2"/>
                  <c:y val="-6.45350542681138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8030230825106287E-2"/>
                  <c:y val="-7.22724272154059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5.8'!$K$31:$K$35</c:f>
              <c:numCache>
                <c:formatCode>General</c:formatCode>
                <c:ptCount val="5"/>
                <c:pt idx="0">
                  <c:v>5220</c:v>
                </c:pt>
                <c:pt idx="1">
                  <c:v>5300</c:v>
                </c:pt>
                <c:pt idx="2">
                  <c:v>5745</c:v>
                </c:pt>
                <c:pt idx="3">
                  <c:v>5785</c:v>
                </c:pt>
                <c:pt idx="4">
                  <c:v>5825</c:v>
                </c:pt>
              </c:numCache>
            </c:numRef>
          </c:cat>
          <c:val>
            <c:numRef>
              <c:f>'Nstreme vs Nv2 5.8'!$M$31:$M$35</c:f>
              <c:numCache>
                <c:formatCode>General</c:formatCode>
                <c:ptCount val="5"/>
                <c:pt idx="0">
                  <c:v>29.419999999999998</c:v>
                </c:pt>
                <c:pt idx="1">
                  <c:v>61.08</c:v>
                </c:pt>
                <c:pt idx="2">
                  <c:v>26.24</c:v>
                </c:pt>
                <c:pt idx="3">
                  <c:v>38.959999999999994</c:v>
                </c:pt>
                <c:pt idx="4">
                  <c:v>30.660000000000004</c:v>
                </c:pt>
              </c:numCache>
            </c:numRef>
          </c:val>
          <c:smooth val="0"/>
        </c:ser>
        <c:dLbls>
          <c:dLblPos val="r"/>
          <c:showLegendKey val="0"/>
          <c:showVal val="1"/>
          <c:showCatName val="0"/>
          <c:showSerName val="0"/>
          <c:showPercent val="0"/>
          <c:showBubbleSize val="0"/>
        </c:dLbls>
        <c:marker val="1"/>
        <c:smooth val="0"/>
        <c:axId val="316371384"/>
        <c:axId val="316374912"/>
      </c:lineChart>
      <c:catAx>
        <c:axId val="31637138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a:t>
                </a:r>
                <a:r>
                  <a:rPr lang="es-CO" sz="1100" baseline="0">
                    <a:latin typeface="Times New Roman" panose="02020603050405020304" pitchFamily="18" charset="0"/>
                    <a:cs typeface="Times New Roman" panose="02020603050405020304" pitchFamily="18" charset="0"/>
                  </a:rPr>
                  <a:t>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374912"/>
        <c:crosses val="autoZero"/>
        <c:auto val="1"/>
        <c:lblAlgn val="ctr"/>
        <c:lblOffset val="100"/>
        <c:noMultiLvlLbl val="0"/>
      </c:catAx>
      <c:valAx>
        <c:axId val="316374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Tasa</a:t>
                </a:r>
                <a:r>
                  <a:rPr lang="es-CO" sz="1100" baseline="0">
                    <a:latin typeface="Times New Roman" panose="02020603050405020304" pitchFamily="18" charset="0"/>
                    <a:cs typeface="Times New Roman" panose="02020603050405020304" pitchFamily="18" charset="0"/>
                  </a:rPr>
                  <a:t> de Recepción Promedio (mbps)</a:t>
                </a:r>
                <a:endParaRPr lang="es-CO" sz="1100">
                  <a:latin typeface="Times New Roman" panose="02020603050405020304" pitchFamily="18" charset="0"/>
                  <a:cs typeface="Times New Roman" panose="02020603050405020304" pitchFamily="18" charset="0"/>
                </a:endParaRPr>
              </a:p>
            </c:rich>
          </c:tx>
          <c:layout>
            <c:manualLayout>
              <c:xMode val="edge"/>
              <c:yMode val="edge"/>
              <c:x val="2.116650987770461E-2"/>
              <c:y val="0.1388977301861907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3713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Frecuencia</a:t>
            </a:r>
            <a:r>
              <a:rPr lang="es-CO" sz="1200" baseline="0">
                <a:latin typeface="Times New Roman" panose="02020603050405020304" pitchFamily="18" charset="0"/>
                <a:cs typeface="Times New Roman" panose="02020603050405020304" pitchFamily="18" charset="0"/>
              </a:rPr>
              <a:t> vs. Tiempo de Respuesta</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manualLayout>
          <c:layoutTarget val="inner"/>
          <c:xMode val="edge"/>
          <c:yMode val="edge"/>
          <c:x val="0.14487813363484917"/>
          <c:y val="0.21153472201415705"/>
          <c:w val="0.82282282511296256"/>
          <c:h val="0.57948021109264469"/>
        </c:manualLayout>
      </c:layout>
      <c:lineChart>
        <c:grouping val="standard"/>
        <c:varyColors val="0"/>
        <c:ser>
          <c:idx val="0"/>
          <c:order val="0"/>
          <c:tx>
            <c:v>Nstreme</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2.4'!$K$58:$K$62</c:f>
              <c:numCache>
                <c:formatCode>General</c:formatCode>
                <c:ptCount val="5"/>
                <c:pt idx="0">
                  <c:v>2312</c:v>
                </c:pt>
                <c:pt idx="1">
                  <c:v>2337</c:v>
                </c:pt>
                <c:pt idx="2">
                  <c:v>2367</c:v>
                </c:pt>
                <c:pt idx="3">
                  <c:v>2372</c:v>
                </c:pt>
                <c:pt idx="4">
                  <c:v>2412</c:v>
                </c:pt>
              </c:numCache>
            </c:numRef>
          </c:cat>
          <c:val>
            <c:numRef>
              <c:f>'Nstreme vs Nv2 2.4'!$L$58:$L$62</c:f>
              <c:numCache>
                <c:formatCode>General</c:formatCode>
                <c:ptCount val="5"/>
                <c:pt idx="0">
                  <c:v>437.8</c:v>
                </c:pt>
                <c:pt idx="1">
                  <c:v>215</c:v>
                </c:pt>
                <c:pt idx="2">
                  <c:v>480.6</c:v>
                </c:pt>
                <c:pt idx="3">
                  <c:v>353.6</c:v>
                </c:pt>
                <c:pt idx="4">
                  <c:v>704.6</c:v>
                </c:pt>
              </c:numCache>
            </c:numRef>
          </c:val>
          <c:smooth val="0"/>
        </c:ser>
        <c:ser>
          <c:idx val="1"/>
          <c:order val="1"/>
          <c:tx>
            <c:v>Nv2</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2.4'!$K$58:$K$62</c:f>
              <c:numCache>
                <c:formatCode>General</c:formatCode>
                <c:ptCount val="5"/>
                <c:pt idx="0">
                  <c:v>2312</c:v>
                </c:pt>
                <c:pt idx="1">
                  <c:v>2337</c:v>
                </c:pt>
                <c:pt idx="2">
                  <c:v>2367</c:v>
                </c:pt>
                <c:pt idx="3">
                  <c:v>2372</c:v>
                </c:pt>
                <c:pt idx="4">
                  <c:v>2412</c:v>
                </c:pt>
              </c:numCache>
            </c:numRef>
          </c:cat>
          <c:val>
            <c:numRef>
              <c:f>'Nstreme vs Nv2 2.4'!$M$58:$M$62</c:f>
              <c:numCache>
                <c:formatCode>General</c:formatCode>
                <c:ptCount val="5"/>
                <c:pt idx="0">
                  <c:v>43.2</c:v>
                </c:pt>
                <c:pt idx="1">
                  <c:v>62.8</c:v>
                </c:pt>
                <c:pt idx="2">
                  <c:v>48</c:v>
                </c:pt>
                <c:pt idx="3">
                  <c:v>42.2</c:v>
                </c:pt>
                <c:pt idx="4">
                  <c:v>117.4</c:v>
                </c:pt>
              </c:numCache>
            </c:numRef>
          </c:val>
          <c:smooth val="0"/>
        </c:ser>
        <c:dLbls>
          <c:dLblPos val="t"/>
          <c:showLegendKey val="0"/>
          <c:showVal val="1"/>
          <c:showCatName val="0"/>
          <c:showSerName val="0"/>
          <c:showPercent val="0"/>
          <c:showBubbleSize val="0"/>
        </c:dLbls>
        <c:marker val="1"/>
        <c:smooth val="0"/>
        <c:axId val="323532032"/>
        <c:axId val="323530464"/>
      </c:lineChart>
      <c:catAx>
        <c:axId val="32353203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a:t>
                </a:r>
                <a:r>
                  <a:rPr lang="es-CO" sz="1100" baseline="0">
                    <a:latin typeface="Times New Roman" panose="02020603050405020304" pitchFamily="18" charset="0"/>
                    <a:cs typeface="Times New Roman" panose="02020603050405020304" pitchFamily="18" charset="0"/>
                  </a:rPr>
                  <a:t>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323530464"/>
        <c:crosses val="autoZero"/>
        <c:auto val="1"/>
        <c:lblAlgn val="ctr"/>
        <c:lblOffset val="100"/>
        <c:noMultiLvlLbl val="0"/>
      </c:catAx>
      <c:valAx>
        <c:axId val="32353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Tiempo de Respuesta (ms)</a:t>
                </a:r>
              </a:p>
            </c:rich>
          </c:tx>
          <c:layout>
            <c:manualLayout>
              <c:xMode val="edge"/>
              <c:yMode val="edge"/>
              <c:x val="3.1887975272133648E-2"/>
              <c:y val="0.2958484094910618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35320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Frecuencia vs. Tiempo de Respuesta</a:t>
            </a:r>
          </a:p>
        </c:rich>
      </c:tx>
      <c:layout/>
      <c:overlay val="0"/>
      <c:spPr>
        <a:noFill/>
        <a:ln>
          <a:noFill/>
        </a:ln>
        <a:effectLst/>
      </c:spPr>
    </c:title>
    <c:autoTitleDeleted val="0"/>
    <c:plotArea>
      <c:layout/>
      <c:lineChart>
        <c:grouping val="standard"/>
        <c:varyColors val="0"/>
        <c:ser>
          <c:idx val="0"/>
          <c:order val="0"/>
          <c:tx>
            <c:v>Nstreme</c:v>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5.8'!$K$58:$K$62</c:f>
              <c:numCache>
                <c:formatCode>General</c:formatCode>
                <c:ptCount val="5"/>
                <c:pt idx="0">
                  <c:v>5220</c:v>
                </c:pt>
                <c:pt idx="1">
                  <c:v>5300</c:v>
                </c:pt>
                <c:pt idx="2">
                  <c:v>5745</c:v>
                </c:pt>
                <c:pt idx="3">
                  <c:v>5785</c:v>
                </c:pt>
                <c:pt idx="4">
                  <c:v>5825</c:v>
                </c:pt>
              </c:numCache>
            </c:numRef>
          </c:cat>
          <c:val>
            <c:numRef>
              <c:f>'Nstreme vs Nv2 5.8'!$L$58:$L$62</c:f>
              <c:numCache>
                <c:formatCode>General</c:formatCode>
                <c:ptCount val="5"/>
                <c:pt idx="0">
                  <c:v>233.6</c:v>
                </c:pt>
                <c:pt idx="1">
                  <c:v>260</c:v>
                </c:pt>
                <c:pt idx="2">
                  <c:v>271.39999999999998</c:v>
                </c:pt>
                <c:pt idx="3">
                  <c:v>218.2</c:v>
                </c:pt>
                <c:pt idx="4">
                  <c:v>232.4</c:v>
                </c:pt>
              </c:numCache>
            </c:numRef>
          </c:val>
          <c:smooth val="0"/>
        </c:ser>
        <c:ser>
          <c:idx val="1"/>
          <c:order val="1"/>
          <c:tx>
            <c:v>Nv2</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'Nstreme vs Nv2 5.8'!$K$58:$K$62</c:f>
              <c:numCache>
                <c:formatCode>General</c:formatCode>
                <c:ptCount val="5"/>
                <c:pt idx="0">
                  <c:v>5220</c:v>
                </c:pt>
                <c:pt idx="1">
                  <c:v>5300</c:v>
                </c:pt>
                <c:pt idx="2">
                  <c:v>5745</c:v>
                </c:pt>
                <c:pt idx="3">
                  <c:v>5785</c:v>
                </c:pt>
                <c:pt idx="4">
                  <c:v>5825</c:v>
                </c:pt>
              </c:numCache>
            </c:numRef>
          </c:cat>
          <c:val>
            <c:numRef>
              <c:f>'Nstreme vs Nv2 5.8'!$M$58:$M$62</c:f>
              <c:numCache>
                <c:formatCode>General</c:formatCode>
                <c:ptCount val="5"/>
                <c:pt idx="0">
                  <c:v>80.599999999999994</c:v>
                </c:pt>
                <c:pt idx="1">
                  <c:v>51.2</c:v>
                </c:pt>
                <c:pt idx="2">
                  <c:v>60.4</c:v>
                </c:pt>
                <c:pt idx="3">
                  <c:v>66.400000000000006</c:v>
                </c:pt>
                <c:pt idx="4">
                  <c:v>55.6</c:v>
                </c:pt>
              </c:numCache>
            </c:numRef>
          </c:val>
          <c:smooth val="0"/>
        </c:ser>
        <c:dLbls>
          <c:dLblPos val="t"/>
          <c:showLegendKey val="0"/>
          <c:showVal val="1"/>
          <c:showCatName val="0"/>
          <c:showSerName val="0"/>
          <c:showPercent val="0"/>
          <c:showBubbleSize val="0"/>
        </c:dLbls>
        <c:marker val="1"/>
        <c:smooth val="0"/>
        <c:axId val="323529680"/>
        <c:axId val="323527328"/>
      </c:lineChart>
      <c:catAx>
        <c:axId val="32352968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a:t>
                </a:r>
                <a:r>
                  <a:rPr lang="es-CO" sz="1100" baseline="0">
                    <a:latin typeface="Times New Roman" panose="02020603050405020304" pitchFamily="18" charset="0"/>
                    <a:cs typeface="Times New Roman" panose="02020603050405020304" pitchFamily="18" charset="0"/>
                  </a:rPr>
                  <a:t>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3527328"/>
        <c:crosses val="autoZero"/>
        <c:auto val="1"/>
        <c:lblAlgn val="ctr"/>
        <c:lblOffset val="100"/>
        <c:noMultiLvlLbl val="0"/>
      </c:catAx>
      <c:valAx>
        <c:axId val="323527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Tiempo</a:t>
                </a:r>
                <a:r>
                  <a:rPr lang="es-CO" sz="1100" baseline="0">
                    <a:latin typeface="Times New Roman" panose="02020603050405020304" pitchFamily="18" charset="0"/>
                    <a:cs typeface="Times New Roman" panose="02020603050405020304" pitchFamily="18" charset="0"/>
                  </a:rPr>
                  <a:t> de Respuesta (ms)</a:t>
                </a:r>
                <a:endParaRPr lang="es-CO" sz="1100">
                  <a:latin typeface="Times New Roman" panose="02020603050405020304" pitchFamily="18" charset="0"/>
                  <a:cs typeface="Times New Roman" panose="02020603050405020304" pitchFamily="18" charset="0"/>
                </a:endParaRPr>
              </a:p>
            </c:rich>
          </c:tx>
          <c:layout>
            <c:manualLayout>
              <c:xMode val="edge"/>
              <c:yMode val="edge"/>
              <c:x val="5.9925195242087675E-3"/>
              <c:y val="0.2935678203716819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35296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200">
                <a:latin typeface="Times New Roman" panose="02020603050405020304" pitchFamily="18" charset="0"/>
                <a:cs typeface="Times New Roman" panose="02020603050405020304" pitchFamily="18" charset="0"/>
              </a:rPr>
              <a:t>Frecuencia</a:t>
            </a:r>
            <a:r>
              <a:rPr lang="es-CO" sz="1200" baseline="0">
                <a:latin typeface="Times New Roman" panose="02020603050405020304" pitchFamily="18" charset="0"/>
                <a:cs typeface="Times New Roman" panose="02020603050405020304" pitchFamily="18" charset="0"/>
              </a:rPr>
              <a:t> vs. CCQ Tx</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lineChart>
        <c:grouping val="standard"/>
        <c:varyColors val="0"/>
        <c:ser>
          <c:idx val="0"/>
          <c:order val="0"/>
          <c:tx>
            <c:v>Nstreme</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3803674973469822E-2"/>
                  <c:y val="-6.69817799010357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291404659311661E-2"/>
                  <c:y val="-5.35854239208285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315945287627936E-2"/>
                  <c:y val="-5.35854239208286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315945287628043E-2"/>
                  <c:y val="-5.35854239208286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2315945287627936E-2"/>
                  <c:y val="-6.69817799010357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2.4'!$K$83:$K$87</c:f>
              <c:numCache>
                <c:formatCode>General</c:formatCode>
                <c:ptCount val="5"/>
                <c:pt idx="0">
                  <c:v>2312</c:v>
                </c:pt>
                <c:pt idx="1">
                  <c:v>2337</c:v>
                </c:pt>
                <c:pt idx="2">
                  <c:v>2367</c:v>
                </c:pt>
                <c:pt idx="3">
                  <c:v>2372</c:v>
                </c:pt>
                <c:pt idx="4">
                  <c:v>2412</c:v>
                </c:pt>
              </c:numCache>
            </c:numRef>
          </c:cat>
          <c:val>
            <c:numRef>
              <c:f>'Nstreme vs Nv2 2.4'!$L$83:$L$87</c:f>
              <c:numCache>
                <c:formatCode>General</c:formatCode>
                <c:ptCount val="5"/>
                <c:pt idx="0">
                  <c:v>60</c:v>
                </c:pt>
                <c:pt idx="1">
                  <c:v>71.400000000000006</c:v>
                </c:pt>
                <c:pt idx="2">
                  <c:v>67.599999999999994</c:v>
                </c:pt>
                <c:pt idx="3">
                  <c:v>67.8</c:v>
                </c:pt>
                <c:pt idx="4">
                  <c:v>64.8</c:v>
                </c:pt>
              </c:numCache>
            </c:numRef>
          </c:val>
          <c:smooth val="0"/>
        </c:ser>
        <c:ser>
          <c:idx val="1"/>
          <c:order val="1"/>
          <c:tx>
            <c:v>Nv2</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2.0828215601786073E-2"/>
                  <c:y val="6.251632790763327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315945287627936E-2"/>
                  <c:y val="5.80508759142308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7852756230102348E-2"/>
                  <c:y val="4.46545199340238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803674973469798E-2"/>
                  <c:y val="4.465451993402386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827013687912888E-2"/>
                  <c:y val="3.55384733984559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2.4'!$K$83:$K$87</c:f>
              <c:numCache>
                <c:formatCode>General</c:formatCode>
                <c:ptCount val="5"/>
                <c:pt idx="0">
                  <c:v>2312</c:v>
                </c:pt>
                <c:pt idx="1">
                  <c:v>2337</c:v>
                </c:pt>
                <c:pt idx="2">
                  <c:v>2367</c:v>
                </c:pt>
                <c:pt idx="3">
                  <c:v>2372</c:v>
                </c:pt>
                <c:pt idx="4">
                  <c:v>2412</c:v>
                </c:pt>
              </c:numCache>
            </c:numRef>
          </c:cat>
          <c:val>
            <c:numRef>
              <c:f>'Nstreme vs Nv2 2.4'!$M$83:$M$87</c:f>
              <c:numCache>
                <c:formatCode>General</c:formatCode>
                <c:ptCount val="5"/>
                <c:pt idx="0">
                  <c:v>54</c:v>
                </c:pt>
                <c:pt idx="1">
                  <c:v>57.4</c:v>
                </c:pt>
                <c:pt idx="2">
                  <c:v>55.2</c:v>
                </c:pt>
                <c:pt idx="3">
                  <c:v>65.2</c:v>
                </c:pt>
                <c:pt idx="4">
                  <c:v>62</c:v>
                </c:pt>
              </c:numCache>
            </c:numRef>
          </c:val>
          <c:smooth val="0"/>
        </c:ser>
        <c:dLbls>
          <c:dLblPos val="r"/>
          <c:showLegendKey val="0"/>
          <c:showVal val="1"/>
          <c:showCatName val="0"/>
          <c:showSerName val="0"/>
          <c:showPercent val="0"/>
          <c:showBubbleSize val="0"/>
        </c:dLbls>
        <c:marker val="1"/>
        <c:smooth val="0"/>
        <c:axId val="323530072"/>
        <c:axId val="323530856"/>
      </c:lineChart>
      <c:catAx>
        <c:axId val="32353007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a:t>
                </a:r>
                <a:r>
                  <a:rPr lang="es-CO" sz="1100" baseline="0">
                    <a:latin typeface="Times New Roman" panose="02020603050405020304" pitchFamily="18" charset="0"/>
                    <a:cs typeface="Times New Roman" panose="02020603050405020304" pitchFamily="18" charset="0"/>
                  </a:rPr>
                  <a:t>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323530856"/>
        <c:crosses val="autoZero"/>
        <c:auto val="1"/>
        <c:lblAlgn val="ctr"/>
        <c:lblOffset val="100"/>
        <c:noMultiLvlLbl val="0"/>
      </c:catAx>
      <c:valAx>
        <c:axId val="323530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a:t>
                </a:r>
                <a:r>
                  <a:rPr lang="es-CO" sz="1100" baseline="0">
                    <a:latin typeface="Times New Roman" panose="02020603050405020304" pitchFamily="18" charset="0"/>
                    <a:cs typeface="Times New Roman" panose="02020603050405020304" pitchFamily="18" charset="0"/>
                  </a:rPr>
                  <a:t> Tx (%)</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353007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Frecuencia</a:t>
            </a:r>
            <a:r>
              <a:rPr lang="es-CO" sz="1200" baseline="0">
                <a:latin typeface="Times New Roman" panose="02020603050405020304" pitchFamily="18" charset="0"/>
                <a:cs typeface="Times New Roman" panose="02020603050405020304" pitchFamily="18" charset="0"/>
              </a:rPr>
              <a:t> vs. CCQ Tx</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lineChart>
        <c:grouping val="standard"/>
        <c:varyColors val="0"/>
        <c:ser>
          <c:idx val="0"/>
          <c:order val="0"/>
          <c:tx>
            <c:v>Nstreme</c:v>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3.1623983543333789E-2"/>
                  <c:y val="-6.998012508251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813020170709678E-2"/>
                  <c:y val="8.35987827502219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813020170709612E-2"/>
                  <c:y val="7.90817560492590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813020170709678E-2"/>
                  <c:y val="5.64966225444446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9813020170709678E-2"/>
                  <c:y val="7.00477026473333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5.8'!$K$83:$K$87</c:f>
              <c:numCache>
                <c:formatCode>General</c:formatCode>
                <c:ptCount val="5"/>
                <c:pt idx="0">
                  <c:v>5220</c:v>
                </c:pt>
                <c:pt idx="1">
                  <c:v>5300</c:v>
                </c:pt>
                <c:pt idx="2">
                  <c:v>5745</c:v>
                </c:pt>
                <c:pt idx="3">
                  <c:v>5785</c:v>
                </c:pt>
                <c:pt idx="4">
                  <c:v>5825</c:v>
                </c:pt>
              </c:numCache>
            </c:numRef>
          </c:cat>
          <c:val>
            <c:numRef>
              <c:f>'Nstreme vs Nv2 5.8'!$L$83:$L$87</c:f>
              <c:numCache>
                <c:formatCode>General</c:formatCode>
                <c:ptCount val="5"/>
                <c:pt idx="0">
                  <c:v>69.400000000000006</c:v>
                </c:pt>
                <c:pt idx="1">
                  <c:v>86.4</c:v>
                </c:pt>
                <c:pt idx="2">
                  <c:v>72.2</c:v>
                </c:pt>
                <c:pt idx="3">
                  <c:v>68.599999999999994</c:v>
                </c:pt>
                <c:pt idx="4">
                  <c:v>71.599999999999994</c:v>
                </c:pt>
              </c:numCache>
            </c:numRef>
          </c:val>
          <c:smooth val="0"/>
        </c:ser>
        <c:ser>
          <c:idx val="1"/>
          <c:order val="1"/>
          <c:tx>
            <c:v>Nv2</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2.9813020170709678E-2"/>
                  <c:y val="7.00477026473333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'Nstreme vs Nv2 5.8'!$K$83:$K$87</c:f>
              <c:numCache>
                <c:formatCode>General</c:formatCode>
                <c:ptCount val="5"/>
                <c:pt idx="0">
                  <c:v>5220</c:v>
                </c:pt>
                <c:pt idx="1">
                  <c:v>5300</c:v>
                </c:pt>
                <c:pt idx="2">
                  <c:v>5745</c:v>
                </c:pt>
                <c:pt idx="3">
                  <c:v>5785</c:v>
                </c:pt>
                <c:pt idx="4">
                  <c:v>5825</c:v>
                </c:pt>
              </c:numCache>
            </c:numRef>
          </c:cat>
          <c:val>
            <c:numRef>
              <c:f>'Nstreme vs Nv2 5.8'!$M$83:$M$87</c:f>
              <c:numCache>
                <c:formatCode>General</c:formatCode>
                <c:ptCount val="5"/>
                <c:pt idx="0">
                  <c:v>66.8</c:v>
                </c:pt>
                <c:pt idx="1">
                  <c:v>91.8</c:v>
                </c:pt>
                <c:pt idx="2">
                  <c:v>81</c:v>
                </c:pt>
                <c:pt idx="3">
                  <c:v>79</c:v>
                </c:pt>
                <c:pt idx="4">
                  <c:v>75.8</c:v>
                </c:pt>
              </c:numCache>
            </c:numRef>
          </c:val>
          <c:smooth val="0"/>
        </c:ser>
        <c:dLbls>
          <c:dLblPos val="t"/>
          <c:showLegendKey val="0"/>
          <c:showVal val="1"/>
          <c:showCatName val="0"/>
          <c:showSerName val="0"/>
          <c:showPercent val="0"/>
          <c:showBubbleSize val="0"/>
        </c:dLbls>
        <c:marker val="1"/>
        <c:smooth val="0"/>
        <c:axId val="323526152"/>
        <c:axId val="323531248"/>
      </c:lineChart>
      <c:catAx>
        <c:axId val="323526152"/>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a:t>
                </a:r>
                <a:r>
                  <a:rPr lang="es-CO" sz="1100" baseline="0">
                    <a:latin typeface="Times New Roman" panose="02020603050405020304" pitchFamily="18" charset="0"/>
                    <a:cs typeface="Times New Roman" panose="02020603050405020304" pitchFamily="18" charset="0"/>
                  </a:rPr>
                  <a:t>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3531248"/>
        <c:crosses val="autoZero"/>
        <c:auto val="1"/>
        <c:lblAlgn val="ctr"/>
        <c:lblOffset val="100"/>
        <c:noMultiLvlLbl val="0"/>
      </c:catAx>
      <c:valAx>
        <c:axId val="32353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 Tx (%)</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35261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Frecuencia</a:t>
            </a:r>
            <a:r>
              <a:rPr lang="es-CO" sz="1200" baseline="0">
                <a:latin typeface="Times New Roman" panose="02020603050405020304" pitchFamily="18" charset="0"/>
                <a:cs typeface="Times New Roman" panose="02020603050405020304" pitchFamily="18" charset="0"/>
              </a:rPr>
              <a:t> vs. CCQ Rx (%)</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autoTitleDeleted val="0"/>
    <c:plotArea>
      <c:layout/>
      <c:lineChart>
        <c:grouping val="standard"/>
        <c:varyColors val="0"/>
        <c:ser>
          <c:idx val="0"/>
          <c:order val="0"/>
          <c:tx>
            <c:v>Nstreme</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2304832713754646E-2"/>
                  <c:y val="-4.96288846503224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382899628252789E-2"/>
                  <c:y val="-4.51171678639295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79182156133829E-2"/>
                  <c:y val="-4.96288846503224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791821561338401E-2"/>
                  <c:y val="5.86523182231083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2304832713754646E-2"/>
                  <c:y val="-5.41406014367153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2.4'!$K$109:$K$113</c:f>
              <c:numCache>
                <c:formatCode>General</c:formatCode>
                <c:ptCount val="5"/>
                <c:pt idx="0">
                  <c:v>2312</c:v>
                </c:pt>
                <c:pt idx="1">
                  <c:v>2337</c:v>
                </c:pt>
                <c:pt idx="2">
                  <c:v>2367</c:v>
                </c:pt>
                <c:pt idx="3">
                  <c:v>2372</c:v>
                </c:pt>
                <c:pt idx="4">
                  <c:v>2412</c:v>
                </c:pt>
              </c:numCache>
            </c:numRef>
          </c:cat>
          <c:val>
            <c:numRef>
              <c:f>'Nstreme vs Nv2 2.4'!$L$109:$L$113</c:f>
              <c:numCache>
                <c:formatCode>General</c:formatCode>
                <c:ptCount val="5"/>
                <c:pt idx="0">
                  <c:v>94.4</c:v>
                </c:pt>
                <c:pt idx="1">
                  <c:v>96</c:v>
                </c:pt>
                <c:pt idx="2">
                  <c:v>93.4</c:v>
                </c:pt>
                <c:pt idx="3">
                  <c:v>92.4</c:v>
                </c:pt>
                <c:pt idx="4">
                  <c:v>73.2</c:v>
                </c:pt>
              </c:numCache>
            </c:numRef>
          </c:val>
          <c:smooth val="0"/>
        </c:ser>
        <c:ser>
          <c:idx val="1"/>
          <c:order val="1"/>
          <c:tx>
            <c:v>Nv2</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1.9330855018587362E-2"/>
                  <c:y val="4.96288846503224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330855018587362E-2"/>
                  <c:y val="4.51171678639293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356877323420182E-2"/>
                  <c:y val="5.41406014367153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330855018587362E-2"/>
                  <c:y val="-4.51171678639294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2304832713754646E-2"/>
                  <c:y val="5.41406014367153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2.4'!$K$109:$K$113</c:f>
              <c:numCache>
                <c:formatCode>General</c:formatCode>
                <c:ptCount val="5"/>
                <c:pt idx="0">
                  <c:v>2312</c:v>
                </c:pt>
                <c:pt idx="1">
                  <c:v>2337</c:v>
                </c:pt>
                <c:pt idx="2">
                  <c:v>2367</c:v>
                </c:pt>
                <c:pt idx="3">
                  <c:v>2372</c:v>
                </c:pt>
                <c:pt idx="4">
                  <c:v>2412</c:v>
                </c:pt>
              </c:numCache>
            </c:numRef>
          </c:cat>
          <c:val>
            <c:numRef>
              <c:f>'Nstreme vs Nv2 2.4'!$M$109:$M$113</c:f>
              <c:numCache>
                <c:formatCode>General</c:formatCode>
                <c:ptCount val="5"/>
                <c:pt idx="0">
                  <c:v>86</c:v>
                </c:pt>
                <c:pt idx="1">
                  <c:v>89.2</c:v>
                </c:pt>
                <c:pt idx="2">
                  <c:v>92</c:v>
                </c:pt>
                <c:pt idx="3">
                  <c:v>96.4</c:v>
                </c:pt>
                <c:pt idx="4">
                  <c:v>61.6</c:v>
                </c:pt>
              </c:numCache>
            </c:numRef>
          </c:val>
          <c:smooth val="0"/>
        </c:ser>
        <c:dLbls>
          <c:dLblPos val="r"/>
          <c:showLegendKey val="0"/>
          <c:showVal val="1"/>
          <c:showCatName val="0"/>
          <c:showSerName val="0"/>
          <c:showPercent val="0"/>
          <c:showBubbleSize val="0"/>
        </c:dLbls>
        <c:marker val="1"/>
        <c:smooth val="0"/>
        <c:axId val="323531640"/>
        <c:axId val="323525368"/>
      </c:lineChart>
      <c:catAx>
        <c:axId val="32353164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a:t>
                </a:r>
                <a:r>
                  <a:rPr lang="es-CO" sz="1100" baseline="0">
                    <a:latin typeface="Times New Roman" panose="02020603050405020304" pitchFamily="18" charset="0"/>
                    <a:cs typeface="Times New Roman" panose="02020603050405020304" pitchFamily="18" charset="0"/>
                  </a:rPr>
                  <a:t>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323525368"/>
        <c:crosses val="autoZero"/>
        <c:auto val="1"/>
        <c:lblAlgn val="ctr"/>
        <c:lblOffset val="100"/>
        <c:noMultiLvlLbl val="0"/>
      </c:catAx>
      <c:valAx>
        <c:axId val="323525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a:t>
                </a:r>
                <a:r>
                  <a:rPr lang="es-CO" sz="1100" baseline="0">
                    <a:latin typeface="Times New Roman" panose="02020603050405020304" pitchFamily="18" charset="0"/>
                    <a:cs typeface="Times New Roman" panose="02020603050405020304" pitchFamily="18" charset="0"/>
                  </a:rPr>
                  <a:t> Rx (%)</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35316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latin typeface="Times New Roman" panose="02020603050405020304" pitchFamily="18" charset="0"/>
                <a:cs typeface="Times New Roman" panose="02020603050405020304" pitchFamily="18" charset="0"/>
              </a:rPr>
              <a:t>Banda vs. Tasa</a:t>
            </a:r>
            <a:r>
              <a:rPr lang="en-US" sz="1200" baseline="0">
                <a:latin typeface="Times New Roman" panose="02020603050405020304" pitchFamily="18" charset="0"/>
                <a:cs typeface="Times New Roman" panose="02020603050405020304" pitchFamily="18" charset="0"/>
              </a:rPr>
              <a:t> de Recepción Promedio</a:t>
            </a:r>
          </a:p>
        </c:rich>
      </c:tx>
      <c:layout>
        <c:manualLayout>
          <c:xMode val="edge"/>
          <c:yMode val="edge"/>
          <c:x val="0.2332838115994946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2754208495590205"/>
          <c:y val="0.15219068381112522"/>
          <c:w val="0.83912446533241813"/>
          <c:h val="0.68303837496483455"/>
        </c:manualLayout>
      </c:layout>
      <c:barChart>
        <c:barDir val="col"/>
        <c:grouping val="clustered"/>
        <c:varyColors val="0"/>
        <c:ser>
          <c:idx val="0"/>
          <c:order val="0"/>
          <c:tx>
            <c:v>Nstreme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'Nstreme vs Nv2 2.4'!$B$31:$B$33</c:f>
              <c:strCache>
                <c:ptCount val="3"/>
                <c:pt idx="0">
                  <c:v>2.4GHz b/g/n</c:v>
                </c:pt>
                <c:pt idx="1">
                  <c:v>2.4GHz only g</c:v>
                </c:pt>
                <c:pt idx="2">
                  <c:v>2.4GHz only n</c:v>
                </c:pt>
              </c:strCache>
            </c:strRef>
          </c:cat>
          <c:val>
            <c:numRef>
              <c:f>'Nstreme vs Nv2 2.4'!$C$31:$C$33</c:f>
              <c:numCache>
                <c:formatCode>General</c:formatCode>
                <c:ptCount val="3"/>
                <c:pt idx="0">
                  <c:v>2.98</c:v>
                </c:pt>
                <c:pt idx="1">
                  <c:v>3.04</c:v>
                </c:pt>
                <c:pt idx="2">
                  <c:v>4.66</c:v>
                </c:pt>
              </c:numCache>
            </c:numRef>
          </c:val>
        </c:ser>
        <c:ser>
          <c:idx val="1"/>
          <c:order val="1"/>
          <c:tx>
            <c:v>Nv2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'Nstreme vs Nv2 2.4'!$B$31:$B$33</c:f>
              <c:strCache>
                <c:ptCount val="3"/>
                <c:pt idx="0">
                  <c:v>2.4GHz b/g/n</c:v>
                </c:pt>
                <c:pt idx="1">
                  <c:v>2.4GHz only g</c:v>
                </c:pt>
                <c:pt idx="2">
                  <c:v>2.4GHz only n</c:v>
                </c:pt>
              </c:strCache>
            </c:strRef>
          </c:cat>
          <c:val>
            <c:numRef>
              <c:f>'Nstreme vs Nv2 2.4'!$D$31:$D$33</c:f>
              <c:numCache>
                <c:formatCode>General</c:formatCode>
                <c:ptCount val="3"/>
                <c:pt idx="0">
                  <c:v>17.580000000000002</c:v>
                </c:pt>
                <c:pt idx="1">
                  <c:v>5.3400000000000007</c:v>
                </c:pt>
                <c:pt idx="2">
                  <c:v>7.9599999999999991</c:v>
                </c:pt>
              </c:numCache>
            </c:numRef>
          </c:val>
        </c:ser>
        <c:dLbls>
          <c:dLblPos val="outEnd"/>
          <c:showLegendKey val="0"/>
          <c:showVal val="1"/>
          <c:showCatName val="0"/>
          <c:showSerName val="0"/>
          <c:showPercent val="0"/>
          <c:showBubbleSize val="0"/>
        </c:dLbls>
        <c:gapWidth val="219"/>
        <c:overlap val="-27"/>
        <c:axId val="280901688"/>
        <c:axId val="280905608"/>
      </c:barChart>
      <c:catAx>
        <c:axId val="2809016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latin typeface="Times New Roman" panose="02020603050405020304" pitchFamily="18" charset="0"/>
                    <a:cs typeface="Times New Roman" panose="02020603050405020304" pitchFamily="18" charset="0"/>
                  </a:rPr>
                  <a:t>Banda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80905608"/>
        <c:crosses val="autoZero"/>
        <c:auto val="1"/>
        <c:lblAlgn val="ctr"/>
        <c:lblOffset val="100"/>
        <c:noMultiLvlLbl val="0"/>
      </c:catAx>
      <c:valAx>
        <c:axId val="280905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latin typeface="Times New Roman" panose="02020603050405020304" pitchFamily="18" charset="0"/>
                    <a:ea typeface="Tahoma" panose="020B0604030504040204" pitchFamily="34" charset="0"/>
                    <a:cs typeface="Times New Roman" panose="02020603050405020304" pitchFamily="18" charset="0"/>
                  </a:rPr>
                  <a:t>Tasa</a:t>
                </a:r>
                <a:r>
                  <a:rPr lang="es-CO" baseline="0">
                    <a:latin typeface="Times New Roman" panose="02020603050405020304" pitchFamily="18" charset="0"/>
                    <a:ea typeface="Tahoma" panose="020B0604030504040204" pitchFamily="34" charset="0"/>
                    <a:cs typeface="Times New Roman" panose="02020603050405020304" pitchFamily="18" charset="0"/>
                  </a:rPr>
                  <a:t> de recepcioón promedio</a:t>
                </a:r>
                <a:r>
                  <a:rPr lang="es-CO">
                    <a:latin typeface="Times New Roman" panose="02020603050405020304" pitchFamily="18" charset="0"/>
                    <a:ea typeface="Tahoma" panose="020B0604030504040204" pitchFamily="34" charset="0"/>
                    <a:cs typeface="Times New Roman" panose="02020603050405020304" pitchFamily="18" charset="0"/>
                  </a:rPr>
                  <a:t> (mbps</a:t>
                </a:r>
                <a:r>
                  <a:rPr lang="es-CO">
                    <a:latin typeface="Times New Roman" panose="02020603050405020304" pitchFamily="18" charset="0"/>
                    <a:cs typeface="Times New Roman" panose="02020603050405020304" pitchFamily="18" charset="0"/>
                  </a:rPr>
                  <a: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0901688"/>
        <c:crosses val="autoZero"/>
        <c:crossBetween val="between"/>
      </c:valAx>
      <c:spPr>
        <a:noFill/>
        <a:ln>
          <a:noFill/>
        </a:ln>
        <a:effectLst/>
      </c:spPr>
    </c:plotArea>
    <c:legend>
      <c:legendPos val="t"/>
      <c:layout>
        <c:manualLayout>
          <c:xMode val="edge"/>
          <c:yMode val="edge"/>
          <c:x val="0.39581692913385824"/>
          <c:y val="9.0820976721344079E-2"/>
          <c:w val="0.21947703412073491"/>
          <c:h val="6.938047573832936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Frecuencia</a:t>
            </a:r>
            <a:r>
              <a:rPr lang="es-CO" sz="1200" baseline="0">
                <a:latin typeface="Times New Roman" panose="02020603050405020304" pitchFamily="18" charset="0"/>
                <a:cs typeface="Times New Roman" panose="02020603050405020304" pitchFamily="18" charset="0"/>
              </a:rPr>
              <a:t> vs. CCQ Rx</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lineChart>
        <c:grouping val="standard"/>
        <c:varyColors val="0"/>
        <c:ser>
          <c:idx val="0"/>
          <c:order val="0"/>
          <c:tx>
            <c:v>Nstreme</c:v>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2.7164450589361632E-2"/>
                  <c:y val="-5.86194983860997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277516462841017E-2"/>
                  <c:y val="5.85823081429407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518344308560677E-2"/>
                  <c:y val="-5.85823081429408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6030844215968943E-2"/>
                  <c:y val="5.45724183422590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4092191909689558E-2"/>
                  <c:y val="-8.78734622144112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5.8'!$K$109:$K$113</c:f>
              <c:numCache>
                <c:formatCode>General</c:formatCode>
                <c:ptCount val="5"/>
                <c:pt idx="0">
                  <c:v>5220</c:v>
                </c:pt>
                <c:pt idx="1">
                  <c:v>5300</c:v>
                </c:pt>
                <c:pt idx="2">
                  <c:v>5745</c:v>
                </c:pt>
                <c:pt idx="3">
                  <c:v>5785</c:v>
                </c:pt>
                <c:pt idx="4">
                  <c:v>5825</c:v>
                </c:pt>
              </c:numCache>
            </c:numRef>
          </c:cat>
          <c:val>
            <c:numRef>
              <c:f>'Nstreme vs Nv2 5.8'!$L$109:$L$113</c:f>
              <c:numCache>
                <c:formatCode>General</c:formatCode>
                <c:ptCount val="5"/>
                <c:pt idx="0">
                  <c:v>70.2</c:v>
                </c:pt>
                <c:pt idx="1">
                  <c:v>81.599999999999994</c:v>
                </c:pt>
                <c:pt idx="2">
                  <c:v>89</c:v>
                </c:pt>
                <c:pt idx="3">
                  <c:v>72.400000000000006</c:v>
                </c:pt>
                <c:pt idx="4">
                  <c:v>63.4</c:v>
                </c:pt>
              </c:numCache>
            </c:numRef>
          </c:val>
          <c:smooth val="0"/>
        </c:ser>
        <c:ser>
          <c:idx val="1"/>
          <c:order val="1"/>
          <c:tx>
            <c:v>Nv2</c:v>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2.5353487216737521E-2"/>
                  <c:y val="7.21470749367381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925682031984947E-2"/>
                  <c:y val="-5.85823081429408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7629350893697171E-2"/>
                  <c:y val="5.85823081429408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490677846830762E-2"/>
                  <c:y val="-7.07978725857862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6219267452482176E-2"/>
                  <c:y val="4.96011140190074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'Nstreme vs Nv2 5.8'!$K$109:$K$113</c:f>
              <c:numCache>
                <c:formatCode>General</c:formatCode>
                <c:ptCount val="5"/>
                <c:pt idx="0">
                  <c:v>5220</c:v>
                </c:pt>
                <c:pt idx="1">
                  <c:v>5300</c:v>
                </c:pt>
                <c:pt idx="2">
                  <c:v>5745</c:v>
                </c:pt>
                <c:pt idx="3">
                  <c:v>5785</c:v>
                </c:pt>
                <c:pt idx="4">
                  <c:v>5825</c:v>
                </c:pt>
              </c:numCache>
            </c:numRef>
          </c:cat>
          <c:val>
            <c:numRef>
              <c:f>'Nstreme vs Nv2 5.8'!$M$109:$M$113</c:f>
              <c:numCache>
                <c:formatCode>General</c:formatCode>
                <c:ptCount val="5"/>
                <c:pt idx="0">
                  <c:v>63.6</c:v>
                </c:pt>
                <c:pt idx="1">
                  <c:v>90</c:v>
                </c:pt>
                <c:pt idx="2">
                  <c:v>81.400000000000006</c:v>
                </c:pt>
                <c:pt idx="3">
                  <c:v>74.400000000000006</c:v>
                </c:pt>
                <c:pt idx="4">
                  <c:v>56.8</c:v>
                </c:pt>
              </c:numCache>
            </c:numRef>
          </c:val>
          <c:smooth val="0"/>
        </c:ser>
        <c:dLbls>
          <c:dLblPos val="r"/>
          <c:showLegendKey val="0"/>
          <c:showVal val="1"/>
          <c:showCatName val="0"/>
          <c:showSerName val="0"/>
          <c:showPercent val="0"/>
          <c:showBubbleSize val="0"/>
        </c:dLbls>
        <c:marker val="1"/>
        <c:smooth val="0"/>
        <c:axId val="323526936"/>
        <c:axId val="323528112"/>
      </c:lineChart>
      <c:catAx>
        <c:axId val="32352693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Frecuencia</a:t>
                </a:r>
                <a:r>
                  <a:rPr lang="es-CO" sz="1100" baseline="0">
                    <a:latin typeface="Times New Roman" panose="02020603050405020304" pitchFamily="18" charset="0"/>
                    <a:cs typeface="Times New Roman" panose="02020603050405020304" pitchFamily="18" charset="0"/>
                  </a:rPr>
                  <a:t> (MHz)</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3528112"/>
        <c:crosses val="autoZero"/>
        <c:auto val="1"/>
        <c:lblAlgn val="ctr"/>
        <c:lblOffset val="100"/>
        <c:noMultiLvlLbl val="0"/>
      </c:catAx>
      <c:valAx>
        <c:axId val="323528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a:t>
                </a:r>
                <a:r>
                  <a:rPr lang="es-CO" sz="1100" baseline="0">
                    <a:latin typeface="Times New Roman" panose="02020603050405020304" pitchFamily="18" charset="0"/>
                    <a:cs typeface="Times New Roman" panose="02020603050405020304" pitchFamily="18" charset="0"/>
                  </a:rPr>
                  <a:t> Rx (%)</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2352693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Banda vs. Tasa de Recepción Promedio</a:t>
            </a:r>
          </a:p>
        </c:rich>
      </c:tx>
      <c:layout/>
      <c:overlay val="0"/>
      <c:spPr>
        <a:noFill/>
        <a:ln>
          <a:noFill/>
        </a:ln>
        <a:effectLst/>
      </c:spPr>
    </c:title>
    <c:autoTitleDeleted val="0"/>
    <c:plotArea>
      <c:layout/>
      <c:barChart>
        <c:barDir val="col"/>
        <c:grouping val="clustered"/>
        <c:varyColors val="0"/>
        <c:ser>
          <c:idx val="0"/>
          <c:order val="0"/>
          <c:tx>
            <c:v>Nstreme</c:v>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5.8'!$B$31:$B$33</c:f>
              <c:strCache>
                <c:ptCount val="3"/>
                <c:pt idx="0">
                  <c:v>5GHz a/n</c:v>
                </c:pt>
                <c:pt idx="1">
                  <c:v>5GHz only n</c:v>
                </c:pt>
                <c:pt idx="2">
                  <c:v>5GHz only a</c:v>
                </c:pt>
              </c:strCache>
            </c:strRef>
          </c:cat>
          <c:val>
            <c:numRef>
              <c:f>'[Tablas tesis bien.xlsx]Nstreme vs Nv2 5.8'!$C$31:$C$33</c:f>
              <c:numCache>
                <c:formatCode>General</c:formatCode>
                <c:ptCount val="3"/>
                <c:pt idx="0">
                  <c:v>14.86</c:v>
                </c:pt>
                <c:pt idx="1">
                  <c:v>21.259999999999998</c:v>
                </c:pt>
                <c:pt idx="2">
                  <c:v>7.26</c:v>
                </c:pt>
              </c:numCache>
            </c:numRef>
          </c:val>
        </c:ser>
        <c:ser>
          <c:idx val="1"/>
          <c:order val="1"/>
          <c:tx>
            <c:v>Nv2</c:v>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5.8'!$B$31:$B$33</c:f>
              <c:strCache>
                <c:ptCount val="3"/>
                <c:pt idx="0">
                  <c:v>5GHz a/n</c:v>
                </c:pt>
                <c:pt idx="1">
                  <c:v>5GHz only n</c:v>
                </c:pt>
                <c:pt idx="2">
                  <c:v>5GHz only a</c:v>
                </c:pt>
              </c:strCache>
            </c:strRef>
          </c:cat>
          <c:val>
            <c:numRef>
              <c:f>'[Tablas tesis bien.xlsx]Nstreme vs Nv2 5.8'!$D$31:$D$33</c:f>
              <c:numCache>
                <c:formatCode>General</c:formatCode>
                <c:ptCount val="3"/>
                <c:pt idx="0">
                  <c:v>29.419999999999998</c:v>
                </c:pt>
                <c:pt idx="1">
                  <c:v>33.94</c:v>
                </c:pt>
                <c:pt idx="2">
                  <c:v>17.240000000000002</c:v>
                </c:pt>
              </c:numCache>
            </c:numRef>
          </c:val>
        </c:ser>
        <c:dLbls>
          <c:dLblPos val="outEnd"/>
          <c:showLegendKey val="0"/>
          <c:showVal val="1"/>
          <c:showCatName val="0"/>
          <c:showSerName val="0"/>
          <c:showPercent val="0"/>
          <c:showBubbleSize val="0"/>
        </c:dLbls>
        <c:gapWidth val="219"/>
        <c:overlap val="-27"/>
        <c:axId val="280906000"/>
        <c:axId val="280906784"/>
      </c:barChart>
      <c:catAx>
        <c:axId val="28090600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Banda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80906784"/>
        <c:crosses val="autoZero"/>
        <c:auto val="1"/>
        <c:lblAlgn val="ctr"/>
        <c:lblOffset val="100"/>
        <c:noMultiLvlLbl val="0"/>
      </c:catAx>
      <c:valAx>
        <c:axId val="280906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Tasa</a:t>
                </a:r>
                <a:r>
                  <a:rPr lang="es-CO" sz="1100" baseline="0">
                    <a:latin typeface="Times New Roman" panose="02020603050405020304" pitchFamily="18" charset="0"/>
                    <a:cs typeface="Times New Roman" panose="02020603050405020304" pitchFamily="18" charset="0"/>
                  </a:rPr>
                  <a:t> de Recepción Promedio (mbps)</a:t>
                </a:r>
                <a:endParaRPr lang="es-CO" sz="1100">
                  <a:latin typeface="Times New Roman" panose="02020603050405020304" pitchFamily="18" charset="0"/>
                  <a:cs typeface="Times New Roman" panose="02020603050405020304" pitchFamily="18" charset="0"/>
                </a:endParaRPr>
              </a:p>
            </c:rich>
          </c:tx>
          <c:layout>
            <c:manualLayout>
              <c:xMode val="edge"/>
              <c:yMode val="edge"/>
              <c:x val="2.1166494634887376E-2"/>
              <c:y val="0.19508209790351244"/>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09060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latin typeface="Times New Roman" panose="02020603050405020304" pitchFamily="18" charset="0"/>
                <a:cs typeface="Times New Roman" panose="02020603050405020304" pitchFamily="18" charset="0"/>
              </a:rPr>
              <a:t>Banda</a:t>
            </a:r>
            <a:r>
              <a:rPr lang="en-US" sz="1200" baseline="0">
                <a:latin typeface="Times New Roman" panose="02020603050405020304" pitchFamily="18" charset="0"/>
                <a:cs typeface="Times New Roman" panose="02020603050405020304" pitchFamily="18" charset="0"/>
              </a:rPr>
              <a:t> vs. Tiempo de Respuesta </a:t>
            </a:r>
            <a:endParaRPr lang="en-US" sz="1200">
              <a:latin typeface="Times New Roman" panose="02020603050405020304" pitchFamily="18" charset="0"/>
              <a:cs typeface="Times New Roman" panose="02020603050405020304" pitchFamily="18" charset="0"/>
            </a:endParaRPr>
          </a:p>
        </c:rich>
      </c:tx>
      <c:layout>
        <c:manualLayout>
          <c:xMode val="edge"/>
          <c:yMode val="edge"/>
          <c:x val="0.30683770911614772"/>
          <c:y val="2.77742613363040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5720970773594201"/>
          <c:y val="0.16922906499301896"/>
          <c:w val="0.79834572599819142"/>
          <c:h val="0.61416470737914408"/>
        </c:manualLayout>
      </c:layout>
      <c:barChart>
        <c:barDir val="col"/>
        <c:grouping val="clustered"/>
        <c:varyColors val="0"/>
        <c:ser>
          <c:idx val="0"/>
          <c:order val="0"/>
          <c:tx>
            <c:v>Nstreme</c:v>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'Nstreme vs Nv2 2.4'!$B$58:$B$60</c:f>
              <c:strCache>
                <c:ptCount val="3"/>
                <c:pt idx="0">
                  <c:v>2.4GHz b/g/n</c:v>
                </c:pt>
                <c:pt idx="1">
                  <c:v>2.4GHz only g</c:v>
                </c:pt>
                <c:pt idx="2">
                  <c:v>2.4GHz only n</c:v>
                </c:pt>
              </c:strCache>
            </c:strRef>
          </c:cat>
          <c:val>
            <c:numRef>
              <c:f>'Nstreme vs Nv2 2.4'!$C$58:$C$60</c:f>
              <c:numCache>
                <c:formatCode>General</c:formatCode>
                <c:ptCount val="3"/>
                <c:pt idx="0">
                  <c:v>353.6</c:v>
                </c:pt>
                <c:pt idx="1">
                  <c:v>605</c:v>
                </c:pt>
                <c:pt idx="2">
                  <c:v>316.60000000000002</c:v>
                </c:pt>
              </c:numCache>
            </c:numRef>
          </c:val>
        </c:ser>
        <c:ser>
          <c:idx val="1"/>
          <c:order val="1"/>
          <c:tx>
            <c:v>Nv2</c:v>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'Nstreme vs Nv2 2.4'!$B$58:$B$60</c:f>
              <c:strCache>
                <c:ptCount val="3"/>
                <c:pt idx="0">
                  <c:v>2.4GHz b/g/n</c:v>
                </c:pt>
                <c:pt idx="1">
                  <c:v>2.4GHz only g</c:v>
                </c:pt>
                <c:pt idx="2">
                  <c:v>2.4GHz only n</c:v>
                </c:pt>
              </c:strCache>
            </c:strRef>
          </c:cat>
          <c:val>
            <c:numRef>
              <c:f>'Nstreme vs Nv2 2.4'!$D$58:$D$60</c:f>
              <c:numCache>
                <c:formatCode>General</c:formatCode>
                <c:ptCount val="3"/>
                <c:pt idx="0">
                  <c:v>42.2</c:v>
                </c:pt>
                <c:pt idx="1">
                  <c:v>48.4</c:v>
                </c:pt>
                <c:pt idx="2">
                  <c:v>46.6</c:v>
                </c:pt>
              </c:numCache>
            </c:numRef>
          </c:val>
        </c:ser>
        <c:dLbls>
          <c:dLblPos val="outEnd"/>
          <c:showLegendKey val="0"/>
          <c:showVal val="1"/>
          <c:showCatName val="0"/>
          <c:showSerName val="0"/>
          <c:showPercent val="0"/>
          <c:showBubbleSize val="0"/>
        </c:dLbls>
        <c:gapWidth val="219"/>
        <c:overlap val="-27"/>
        <c:axId val="280907568"/>
        <c:axId val="280903256"/>
      </c:barChart>
      <c:catAx>
        <c:axId val="2809075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sz="1200">
                    <a:latin typeface="Times New Roman" panose="02020603050405020304" pitchFamily="18" charset="0"/>
                    <a:cs typeface="Times New Roman" panose="02020603050405020304" pitchFamily="18" charset="0"/>
                  </a:rPr>
                  <a:t>Banda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280903256"/>
        <c:crosses val="autoZero"/>
        <c:auto val="1"/>
        <c:lblAlgn val="ctr"/>
        <c:lblOffset val="100"/>
        <c:noMultiLvlLbl val="0"/>
      </c:catAx>
      <c:valAx>
        <c:axId val="280903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sz="1200">
                    <a:latin typeface="Times New Roman" panose="02020603050405020304" pitchFamily="18" charset="0"/>
                    <a:cs typeface="Times New Roman" panose="02020603050405020304" pitchFamily="18" charset="0"/>
                  </a:rPr>
                  <a:t>Tiempo</a:t>
                </a:r>
                <a:r>
                  <a:rPr lang="es-CO" sz="1200" baseline="0">
                    <a:latin typeface="Times New Roman" panose="02020603050405020304" pitchFamily="18" charset="0"/>
                    <a:cs typeface="Times New Roman" panose="02020603050405020304" pitchFamily="18" charset="0"/>
                  </a:rPr>
                  <a:t> de respuesta</a:t>
                </a:r>
                <a:r>
                  <a:rPr lang="es-CO" sz="1200">
                    <a:latin typeface="Times New Roman" panose="02020603050405020304" pitchFamily="18" charset="0"/>
                    <a:cs typeface="Times New Roman" panose="02020603050405020304" pitchFamily="18" charset="0"/>
                  </a:rPr>
                  <a:t> (ms</a:t>
                </a:r>
                <a:r>
                  <a:rPr lang="es-CO"/>
                  <a:t>)</a:t>
                </a:r>
              </a:p>
            </c:rich>
          </c:tx>
          <c:layout>
            <c:manualLayout>
              <c:xMode val="edge"/>
              <c:yMode val="edge"/>
              <c:x val="2.5172950253689305E-2"/>
              <c:y val="0.223303946576093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0907568"/>
        <c:crosses val="autoZero"/>
        <c:crossBetween val="between"/>
      </c:valAx>
      <c:spPr>
        <a:noFill/>
        <a:ln>
          <a:noFill/>
        </a:ln>
        <a:effectLst/>
      </c:spPr>
    </c:plotArea>
    <c:legend>
      <c:legendPos val="t"/>
      <c:layout>
        <c:manualLayout>
          <c:xMode val="edge"/>
          <c:yMode val="edge"/>
          <c:x val="0.358902871796968"/>
          <c:y val="9.7469182977905799E-2"/>
          <c:w val="0.2159484589728724"/>
          <c:h val="7.61679266902275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Banda vs. Tiempo de Respuesta</a:t>
            </a:r>
          </a:p>
        </c:rich>
      </c:tx>
      <c:layout/>
      <c:overlay val="0"/>
      <c:spPr>
        <a:noFill/>
        <a:ln>
          <a:noFill/>
        </a:ln>
        <a:effectLst/>
      </c:spPr>
    </c:title>
    <c:autoTitleDeleted val="0"/>
    <c:plotArea>
      <c:layout/>
      <c:barChart>
        <c:barDir val="col"/>
        <c:grouping val="clustered"/>
        <c:varyColors val="0"/>
        <c:ser>
          <c:idx val="0"/>
          <c:order val="0"/>
          <c:tx>
            <c:v>Nstreme</c:v>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5.8'!$B$58:$B$60</c:f>
              <c:strCache>
                <c:ptCount val="3"/>
                <c:pt idx="0">
                  <c:v>5GHz a/n</c:v>
                </c:pt>
                <c:pt idx="1">
                  <c:v>5GHz only n</c:v>
                </c:pt>
                <c:pt idx="2">
                  <c:v>5GHz only a</c:v>
                </c:pt>
              </c:strCache>
            </c:strRef>
          </c:cat>
          <c:val>
            <c:numRef>
              <c:f>'[Tablas tesis bien.xlsx]Nstreme vs Nv2 5.8'!$C$58:$C$60</c:f>
              <c:numCache>
                <c:formatCode>General</c:formatCode>
                <c:ptCount val="3"/>
                <c:pt idx="0">
                  <c:v>233.6</c:v>
                </c:pt>
                <c:pt idx="1">
                  <c:v>347.4</c:v>
                </c:pt>
                <c:pt idx="2">
                  <c:v>278</c:v>
                </c:pt>
              </c:numCache>
            </c:numRef>
          </c:val>
        </c:ser>
        <c:ser>
          <c:idx val="1"/>
          <c:order val="1"/>
          <c:tx>
            <c:v>Nv2</c:v>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5.8'!$B$58:$B$60</c:f>
              <c:strCache>
                <c:ptCount val="3"/>
                <c:pt idx="0">
                  <c:v>5GHz a/n</c:v>
                </c:pt>
                <c:pt idx="1">
                  <c:v>5GHz only n</c:v>
                </c:pt>
                <c:pt idx="2">
                  <c:v>5GHz only a</c:v>
                </c:pt>
              </c:strCache>
            </c:strRef>
          </c:cat>
          <c:val>
            <c:numRef>
              <c:f>'[Tablas tesis bien.xlsx]Nstreme vs Nv2 5.8'!$D$58:$D$60</c:f>
              <c:numCache>
                <c:formatCode>General</c:formatCode>
                <c:ptCount val="3"/>
                <c:pt idx="0">
                  <c:v>80.599999999999994</c:v>
                </c:pt>
                <c:pt idx="1">
                  <c:v>55.6</c:v>
                </c:pt>
                <c:pt idx="2">
                  <c:v>51.6</c:v>
                </c:pt>
              </c:numCache>
            </c:numRef>
          </c:val>
        </c:ser>
        <c:dLbls>
          <c:dLblPos val="outEnd"/>
          <c:showLegendKey val="0"/>
          <c:showVal val="1"/>
          <c:showCatName val="0"/>
          <c:showSerName val="0"/>
          <c:showPercent val="0"/>
          <c:showBubbleSize val="0"/>
        </c:dLbls>
        <c:gapWidth val="219"/>
        <c:overlap val="-27"/>
        <c:axId val="280904824"/>
        <c:axId val="280907176"/>
      </c:barChart>
      <c:catAx>
        <c:axId val="28090482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Banda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0907176"/>
        <c:crosses val="autoZero"/>
        <c:auto val="1"/>
        <c:lblAlgn val="ctr"/>
        <c:lblOffset val="100"/>
        <c:noMultiLvlLbl val="0"/>
      </c:catAx>
      <c:valAx>
        <c:axId val="280907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Tiempo</a:t>
                </a:r>
                <a:r>
                  <a:rPr lang="es-CO" sz="1200" baseline="0">
                    <a:latin typeface="Times New Roman" panose="02020603050405020304" pitchFamily="18" charset="0"/>
                    <a:cs typeface="Times New Roman" panose="02020603050405020304" pitchFamily="18" charset="0"/>
                  </a:rPr>
                  <a:t> de Respuesta (ms)</a:t>
                </a:r>
                <a:endParaRPr lang="es-CO" sz="1200">
                  <a:latin typeface="Times New Roman" panose="02020603050405020304" pitchFamily="18" charset="0"/>
                  <a:cs typeface="Times New Roman" panose="02020603050405020304" pitchFamily="18" charset="0"/>
                </a:endParaRPr>
              </a:p>
            </c:rich>
          </c:tx>
          <c:layout>
            <c:manualLayout>
              <c:xMode val="edge"/>
              <c:yMode val="edge"/>
              <c:x val="2.3518344308560677E-2"/>
              <c:y val="0.153570052448107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809048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100">
                <a:latin typeface="Times New Roman" panose="02020603050405020304" pitchFamily="18" charset="0"/>
                <a:cs typeface="Times New Roman" panose="02020603050405020304" pitchFamily="18" charset="0"/>
              </a:rPr>
              <a:t>Banda vs. CCQ</a:t>
            </a:r>
            <a:r>
              <a:rPr lang="es-CO" sz="1100" baseline="0">
                <a:latin typeface="Times New Roman" panose="02020603050405020304" pitchFamily="18" charset="0"/>
                <a:cs typeface="Times New Roman" panose="02020603050405020304" pitchFamily="18" charset="0"/>
              </a:rPr>
              <a:t> Tx </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3776974611937481"/>
          <c:y val="0.2132008926129948"/>
          <c:w val="0.83175890774292827"/>
          <c:h val="0.58522770531761015"/>
        </c:manualLayout>
      </c:layout>
      <c:barChart>
        <c:barDir val="col"/>
        <c:grouping val="clustered"/>
        <c:varyColors val="0"/>
        <c:ser>
          <c:idx val="0"/>
          <c:order val="0"/>
          <c:tx>
            <c:v>Nstreme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'Nstreme vs Nv2 2.4'!$B$83:$B$85</c:f>
              <c:strCache>
                <c:ptCount val="3"/>
                <c:pt idx="0">
                  <c:v>2.4GHz b/g/n</c:v>
                </c:pt>
                <c:pt idx="1">
                  <c:v>2.4GHz only g</c:v>
                </c:pt>
                <c:pt idx="2">
                  <c:v>2.4GHz only n</c:v>
                </c:pt>
              </c:strCache>
            </c:strRef>
          </c:cat>
          <c:val>
            <c:numRef>
              <c:f>'Nstreme vs Nv2 2.4'!$C$83:$C$85</c:f>
              <c:numCache>
                <c:formatCode>General</c:formatCode>
                <c:ptCount val="3"/>
                <c:pt idx="0">
                  <c:v>67.8</c:v>
                </c:pt>
                <c:pt idx="1">
                  <c:v>98.8</c:v>
                </c:pt>
                <c:pt idx="2">
                  <c:v>94.6</c:v>
                </c:pt>
              </c:numCache>
            </c:numRef>
          </c:val>
        </c:ser>
        <c:ser>
          <c:idx val="1"/>
          <c:order val="1"/>
          <c:tx>
            <c:v>Nv2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'Nstreme vs Nv2 2.4'!$B$83:$B$85</c:f>
              <c:strCache>
                <c:ptCount val="3"/>
                <c:pt idx="0">
                  <c:v>2.4GHz b/g/n</c:v>
                </c:pt>
                <c:pt idx="1">
                  <c:v>2.4GHz only g</c:v>
                </c:pt>
                <c:pt idx="2">
                  <c:v>2.4GHz only n</c:v>
                </c:pt>
              </c:strCache>
            </c:strRef>
          </c:cat>
          <c:val>
            <c:numRef>
              <c:f>'Nstreme vs Nv2 2.4'!$D$83:$D$85</c:f>
              <c:numCache>
                <c:formatCode>General</c:formatCode>
                <c:ptCount val="3"/>
                <c:pt idx="0">
                  <c:v>65.2</c:v>
                </c:pt>
                <c:pt idx="1">
                  <c:v>98.4</c:v>
                </c:pt>
                <c:pt idx="2">
                  <c:v>88</c:v>
                </c:pt>
              </c:numCache>
            </c:numRef>
          </c:val>
        </c:ser>
        <c:dLbls>
          <c:dLblPos val="outEnd"/>
          <c:showLegendKey val="0"/>
          <c:showVal val="1"/>
          <c:showCatName val="0"/>
          <c:showSerName val="0"/>
          <c:showPercent val="0"/>
          <c:showBubbleSize val="0"/>
        </c:dLbls>
        <c:gapWidth val="219"/>
        <c:overlap val="-27"/>
        <c:axId val="316372952"/>
        <c:axId val="316375304"/>
      </c:barChart>
      <c:catAx>
        <c:axId val="3163729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a:latin typeface="Times New Roman" panose="02020603050405020304" pitchFamily="18" charset="0"/>
                    <a:cs typeface="Times New Roman" panose="02020603050405020304" pitchFamily="18" charset="0"/>
                  </a:rPr>
                  <a:t>Banda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375304"/>
        <c:crosses val="autoZero"/>
        <c:auto val="1"/>
        <c:lblAlgn val="ctr"/>
        <c:lblOffset val="100"/>
        <c:noMultiLvlLbl val="0"/>
      </c:catAx>
      <c:valAx>
        <c:axId val="316375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a:latin typeface="Times New Roman" panose="02020603050405020304" pitchFamily="18" charset="0"/>
                    <a:cs typeface="Times New Roman" panose="02020603050405020304" pitchFamily="18" charset="0"/>
                  </a:rPr>
                  <a:t>CCQ Tx</a:t>
                </a:r>
                <a:r>
                  <a:rPr lang="es-CO" baseline="0">
                    <a:latin typeface="Times New Roman" panose="02020603050405020304" pitchFamily="18" charset="0"/>
                    <a:cs typeface="Times New Roman" panose="02020603050405020304" pitchFamily="18" charset="0"/>
                  </a:rPr>
                  <a:t> (%)</a:t>
                </a:r>
                <a:endParaRPr lang="es-CO">
                  <a:latin typeface="Times New Roman" panose="02020603050405020304" pitchFamily="18" charset="0"/>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372952"/>
        <c:crosses val="autoZero"/>
        <c:crossBetween val="between"/>
      </c:valAx>
      <c:spPr>
        <a:noFill/>
        <a:ln>
          <a:noFill/>
        </a:ln>
        <a:effectLst/>
      </c:spPr>
    </c:plotArea>
    <c:legend>
      <c:legendPos val="t"/>
      <c:layout>
        <c:manualLayout>
          <c:xMode val="edge"/>
          <c:yMode val="edge"/>
          <c:x val="0.39056391621143233"/>
          <c:y val="0.13205575149528406"/>
          <c:w val="0.21894040983538599"/>
          <c:h val="7.59536737664359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200">
                <a:latin typeface="Times New Roman" panose="02020603050405020304" pitchFamily="18" charset="0"/>
                <a:cs typeface="Times New Roman" panose="02020603050405020304" pitchFamily="18" charset="0"/>
              </a:rPr>
              <a:t>Banda</a:t>
            </a:r>
            <a:r>
              <a:rPr lang="es-CO" sz="1200" baseline="0">
                <a:latin typeface="Times New Roman" panose="02020603050405020304" pitchFamily="18" charset="0"/>
                <a:cs typeface="Times New Roman" panose="02020603050405020304" pitchFamily="18" charset="0"/>
              </a:rPr>
              <a:t> vs. CCQ Tx</a:t>
            </a:r>
            <a:endParaRPr lang="es-CO" sz="120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plotArea>
      <c:layout/>
      <c:barChart>
        <c:barDir val="col"/>
        <c:grouping val="clustered"/>
        <c:varyColors val="0"/>
        <c:ser>
          <c:idx val="0"/>
          <c:order val="0"/>
          <c:tx>
            <c:v>Nstreme</c:v>
          </c:tx>
          <c:spPr>
            <a:solidFill>
              <a:schemeClr val="accent4">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5.8'!$B$83:$B$85</c:f>
              <c:strCache>
                <c:ptCount val="3"/>
                <c:pt idx="0">
                  <c:v>5GHz a/n</c:v>
                </c:pt>
                <c:pt idx="1">
                  <c:v>5GHz only n</c:v>
                </c:pt>
                <c:pt idx="2">
                  <c:v>5GHz only a</c:v>
                </c:pt>
              </c:strCache>
            </c:strRef>
          </c:cat>
          <c:val>
            <c:numRef>
              <c:f>'[Tablas tesis bien.xlsx]Nstreme vs Nv2 5.8'!$C$83:$C$85</c:f>
              <c:numCache>
                <c:formatCode>General</c:formatCode>
                <c:ptCount val="3"/>
                <c:pt idx="0">
                  <c:v>69.400000000000006</c:v>
                </c:pt>
                <c:pt idx="1">
                  <c:v>57</c:v>
                </c:pt>
                <c:pt idx="2">
                  <c:v>88.8</c:v>
                </c:pt>
              </c:numCache>
            </c:numRef>
          </c:val>
        </c:ser>
        <c:ser>
          <c:idx val="1"/>
          <c:order val="1"/>
          <c:tx>
            <c:v>Nv2</c:v>
          </c:tx>
          <c:spPr>
            <a:solidFill>
              <a:schemeClr val="accent4">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'[Tablas tesis bien.xlsx]Nstreme vs Nv2 5.8'!$B$83:$B$85</c:f>
              <c:strCache>
                <c:ptCount val="3"/>
                <c:pt idx="0">
                  <c:v>5GHz a/n</c:v>
                </c:pt>
                <c:pt idx="1">
                  <c:v>5GHz only n</c:v>
                </c:pt>
                <c:pt idx="2">
                  <c:v>5GHz only a</c:v>
                </c:pt>
              </c:strCache>
            </c:strRef>
          </c:cat>
          <c:val>
            <c:numRef>
              <c:f>'[Tablas tesis bien.xlsx]Nstreme vs Nv2 5.8'!$D$83:$D$85</c:f>
              <c:numCache>
                <c:formatCode>General</c:formatCode>
                <c:ptCount val="3"/>
                <c:pt idx="0">
                  <c:v>66.8</c:v>
                </c:pt>
                <c:pt idx="1">
                  <c:v>63.8</c:v>
                </c:pt>
                <c:pt idx="2">
                  <c:v>86</c:v>
                </c:pt>
              </c:numCache>
            </c:numRef>
          </c:val>
        </c:ser>
        <c:dLbls>
          <c:dLblPos val="outEnd"/>
          <c:showLegendKey val="0"/>
          <c:showVal val="1"/>
          <c:showCatName val="0"/>
          <c:showSerName val="0"/>
          <c:showPercent val="0"/>
          <c:showBubbleSize val="0"/>
        </c:dLbls>
        <c:gapWidth val="219"/>
        <c:overlap val="-27"/>
        <c:axId val="316376480"/>
        <c:axId val="316378048"/>
      </c:barChart>
      <c:catAx>
        <c:axId val="31637648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Banda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378048"/>
        <c:crosses val="autoZero"/>
        <c:auto val="1"/>
        <c:lblAlgn val="ctr"/>
        <c:lblOffset val="100"/>
        <c:noMultiLvlLbl val="0"/>
      </c:catAx>
      <c:valAx>
        <c:axId val="316378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CO" sz="1100">
                    <a:latin typeface="Times New Roman" panose="02020603050405020304" pitchFamily="18" charset="0"/>
                    <a:cs typeface="Times New Roman" panose="02020603050405020304" pitchFamily="18" charset="0"/>
                  </a:rPr>
                  <a:t>CCQ</a:t>
                </a:r>
                <a:r>
                  <a:rPr lang="es-CO" sz="1100" baseline="0">
                    <a:latin typeface="Times New Roman" panose="02020603050405020304" pitchFamily="18" charset="0"/>
                    <a:cs typeface="Times New Roman" panose="02020603050405020304" pitchFamily="18" charset="0"/>
                  </a:rPr>
                  <a:t> Tx (%)</a:t>
                </a:r>
                <a:endParaRPr lang="es-CO" sz="1100">
                  <a:latin typeface="Times New Roman" panose="02020603050405020304" pitchFamily="18" charset="0"/>
                  <a:cs typeface="Times New Roman" panose="02020603050405020304" pitchFamily="18" charset="0"/>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3764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solidFill>
        <a:srgbClr val="92D050"/>
      </a:solidFill>
      <a:round/>
    </a:ln>
    <a:effectLst/>
  </c:spPr>
  <c:txPr>
    <a:bodyPr/>
    <a:lstStyle/>
    <a:p>
      <a:pPr>
        <a:defRPr/>
      </a:pPr>
      <a:endParaRPr lang="es-C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100">
                <a:latin typeface="Times New Roman" panose="02020603050405020304" pitchFamily="18" charset="0"/>
                <a:cs typeface="Times New Roman" panose="02020603050405020304" pitchFamily="18" charset="0"/>
              </a:rPr>
              <a:t>Banda vs. CCQ  Rx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v>Nstreme</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'Nstreme vs Nv2 2.4'!$B$109:$B$111</c:f>
              <c:strCache>
                <c:ptCount val="3"/>
                <c:pt idx="0">
                  <c:v>2.4GHz b/g/n</c:v>
                </c:pt>
                <c:pt idx="1">
                  <c:v>2.4GHz only g</c:v>
                </c:pt>
                <c:pt idx="2">
                  <c:v>2.4GHz only n</c:v>
                </c:pt>
              </c:strCache>
            </c:strRef>
          </c:cat>
          <c:val>
            <c:numRef>
              <c:f>'Nstreme vs Nv2 2.4'!$C$109:$C$111</c:f>
              <c:numCache>
                <c:formatCode>General</c:formatCode>
                <c:ptCount val="3"/>
                <c:pt idx="0">
                  <c:v>92.4</c:v>
                </c:pt>
                <c:pt idx="1">
                  <c:v>97.4</c:v>
                </c:pt>
                <c:pt idx="2">
                  <c:v>93.8</c:v>
                </c:pt>
              </c:numCache>
            </c:numRef>
          </c:val>
        </c:ser>
        <c:ser>
          <c:idx val="1"/>
          <c:order val="1"/>
          <c:tx>
            <c:v>Nv2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'Nstreme vs Nv2 2.4'!$B$109:$B$111</c:f>
              <c:strCache>
                <c:ptCount val="3"/>
                <c:pt idx="0">
                  <c:v>2.4GHz b/g/n</c:v>
                </c:pt>
                <c:pt idx="1">
                  <c:v>2.4GHz only g</c:v>
                </c:pt>
                <c:pt idx="2">
                  <c:v>2.4GHz only n</c:v>
                </c:pt>
              </c:strCache>
            </c:strRef>
          </c:cat>
          <c:val>
            <c:numRef>
              <c:f>'Nstreme vs Nv2 2.4'!$D$109:$D$111</c:f>
              <c:numCache>
                <c:formatCode>General</c:formatCode>
                <c:ptCount val="3"/>
                <c:pt idx="0">
                  <c:v>96.4</c:v>
                </c:pt>
                <c:pt idx="1">
                  <c:v>94</c:v>
                </c:pt>
                <c:pt idx="2">
                  <c:v>97.8</c:v>
                </c:pt>
              </c:numCache>
            </c:numRef>
          </c:val>
        </c:ser>
        <c:dLbls>
          <c:dLblPos val="outEnd"/>
          <c:showLegendKey val="0"/>
          <c:showVal val="1"/>
          <c:showCatName val="0"/>
          <c:showSerName val="0"/>
          <c:showPercent val="0"/>
          <c:showBubbleSize val="0"/>
        </c:dLbls>
        <c:gapWidth val="219"/>
        <c:overlap val="-27"/>
        <c:axId val="316373344"/>
        <c:axId val="316377264"/>
      </c:barChart>
      <c:catAx>
        <c:axId val="316373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a:latin typeface="Times New Roman" panose="02020603050405020304" pitchFamily="18" charset="0"/>
                    <a:cs typeface="Times New Roman" panose="02020603050405020304" pitchFamily="18" charset="0"/>
                  </a:rPr>
                  <a:t>Banda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CO"/>
          </a:p>
        </c:txPr>
        <c:crossAx val="316377264"/>
        <c:crosses val="autoZero"/>
        <c:auto val="1"/>
        <c:lblAlgn val="ctr"/>
        <c:lblOffset val="100"/>
        <c:noMultiLvlLbl val="0"/>
      </c:catAx>
      <c:valAx>
        <c:axId val="316377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O" sz="1100">
                    <a:latin typeface="Times New Roman" panose="02020603050405020304" pitchFamily="18" charset="0"/>
                    <a:cs typeface="Times New Roman" panose="02020603050405020304" pitchFamily="18" charset="0"/>
                  </a:rPr>
                  <a:t>CCQ Rx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163733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solidFill>
        <a:srgbClr val="92D050"/>
      </a:solidFill>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223111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232978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360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2443157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981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2727556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3817447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133089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195326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033EF87-073F-41AE-B380-42A7921EF1CD}" type="datetimeFigureOut">
              <a:rPr lang="es-CO" smtClean="0"/>
              <a:t>03/12/2015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261176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033EF87-073F-41AE-B380-42A7921EF1CD}" type="datetimeFigureOut">
              <a:rPr lang="es-CO" smtClean="0"/>
              <a:t>03/12/2015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1731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033EF87-073F-41AE-B380-42A7921EF1CD}" type="datetimeFigureOut">
              <a:rPr lang="es-CO" smtClean="0"/>
              <a:t>03/12/2015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101104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033EF87-073F-41AE-B380-42A7921EF1CD}" type="datetimeFigureOut">
              <a:rPr lang="es-CO" smtClean="0"/>
              <a:t>03/12/2015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340280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3EF87-073F-41AE-B380-42A7921EF1CD}" type="datetimeFigureOut">
              <a:rPr lang="es-CO" smtClean="0"/>
              <a:t>03/12/2015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168272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033EF87-073F-41AE-B380-42A7921EF1CD}" type="datetimeFigureOut">
              <a:rPr lang="es-CO" smtClean="0"/>
              <a:t>03/12/2015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13810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033EF87-073F-41AE-B380-42A7921EF1CD}" type="datetimeFigureOut">
              <a:rPr lang="es-CO" smtClean="0"/>
              <a:t>03/12/2015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D4632AA3-64F1-481F-9FFC-A41CE665D828}" type="slidenum">
              <a:rPr lang="es-CO" smtClean="0"/>
              <a:t>‹Nº›</a:t>
            </a:fld>
            <a:endParaRPr lang="es-CO"/>
          </a:p>
        </p:txBody>
      </p:sp>
    </p:spTree>
    <p:extLst>
      <p:ext uri="{BB962C8B-B14F-4D97-AF65-F5344CB8AC3E}">
        <p14:creationId xmlns:p14="http://schemas.microsoft.com/office/powerpoint/2010/main" val="80732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33EF87-073F-41AE-B380-42A7921EF1CD}" type="datetimeFigureOut">
              <a:rPr lang="es-CO" smtClean="0"/>
              <a:t>03/12/2015</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4632AA3-64F1-481F-9FFC-A41CE665D828}" type="slidenum">
              <a:rPr lang="es-CO" smtClean="0"/>
              <a:t>‹Nº›</a:t>
            </a:fld>
            <a:endParaRPr lang="es-CO"/>
          </a:p>
        </p:txBody>
      </p:sp>
    </p:spTree>
    <p:extLst>
      <p:ext uri="{BB962C8B-B14F-4D97-AF65-F5344CB8AC3E}">
        <p14:creationId xmlns:p14="http://schemas.microsoft.com/office/powerpoint/2010/main" val="19541774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8887" y="3191666"/>
            <a:ext cx="7766936" cy="1646302"/>
          </a:xfrm>
        </p:spPr>
        <p:txBody>
          <a:bodyPr/>
          <a:lstStyle/>
          <a:p>
            <a:pPr algn="ctr"/>
            <a:r>
              <a:rPr lang="es-CO" sz="2400" dirty="0">
                <a:solidFill>
                  <a:schemeClr val="tx1"/>
                </a:solidFill>
              </a:rPr>
              <a:t/>
            </a:r>
            <a:br>
              <a:rPr lang="es-CO" sz="2400" dirty="0">
                <a:solidFill>
                  <a:schemeClr val="tx1"/>
                </a:solidFill>
              </a:rPr>
            </a:br>
            <a:r>
              <a:rPr lang="es-CO" sz="2400" dirty="0" smtClean="0">
                <a:solidFill>
                  <a:schemeClr val="tx1"/>
                </a:solidFill>
              </a:rPr>
              <a:t>CARRERA DE INGENIERÍA ELECTRÓNICA, REDES Y COMUNICACIÓN DE DATOS</a:t>
            </a:r>
            <a:br>
              <a:rPr lang="es-CO" sz="2400" dirty="0" smtClean="0">
                <a:solidFill>
                  <a:schemeClr val="tx1"/>
                </a:solidFill>
              </a:rPr>
            </a:br>
            <a:r>
              <a:rPr lang="es-CO" sz="2800" dirty="0" smtClean="0">
                <a:solidFill>
                  <a:schemeClr val="tx1"/>
                </a:solidFill>
              </a:rPr>
              <a:t/>
            </a:r>
            <a:br>
              <a:rPr lang="es-CO" sz="2800" dirty="0" smtClean="0">
                <a:solidFill>
                  <a:schemeClr val="tx1"/>
                </a:solidFill>
              </a:rPr>
            </a:br>
            <a:r>
              <a:rPr lang="es-CO" sz="2800" dirty="0" smtClean="0">
                <a:solidFill>
                  <a:schemeClr val="tx1"/>
                </a:solidFill>
              </a:rPr>
              <a:t>“ESTUDIO COMPARATIVO DE LOS PROTOCOLOS NSTREME Y NV2 PARA UN ENLACE INALÁMBRICO A 2.4GHZ Y 5.8GHZ”</a:t>
            </a:r>
            <a:endParaRPr lang="es-CO" sz="2800" dirty="0">
              <a:solidFill>
                <a:schemeClr val="tx1"/>
              </a:solidFill>
            </a:endParaRPr>
          </a:p>
        </p:txBody>
      </p:sp>
      <p:sp>
        <p:nvSpPr>
          <p:cNvPr id="3" name="Subtítulo 2"/>
          <p:cNvSpPr>
            <a:spLocks noGrp="1"/>
          </p:cNvSpPr>
          <p:nvPr>
            <p:ph type="subTitle" idx="1"/>
          </p:nvPr>
        </p:nvSpPr>
        <p:spPr>
          <a:xfrm>
            <a:off x="1738887" y="5335753"/>
            <a:ext cx="7766936" cy="1096899"/>
          </a:xfrm>
        </p:spPr>
        <p:txBody>
          <a:bodyPr/>
          <a:lstStyle/>
          <a:p>
            <a:r>
              <a:rPr lang="es-CO" dirty="0" smtClean="0"/>
              <a:t>PAÚL ANDRÉS BONILLA FERNÁNDEZ</a:t>
            </a:r>
          </a:p>
          <a:p>
            <a:r>
              <a:rPr lang="es-CO" dirty="0" smtClean="0"/>
              <a:t>FELIPE DANIEL REYES AGUIRRE</a:t>
            </a:r>
            <a:endParaRPr lang="es-CO"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228044" y="287889"/>
            <a:ext cx="5679583" cy="1566669"/>
          </a:xfrm>
          <a:prstGeom prst="rect">
            <a:avLst/>
          </a:prstGeom>
          <a:noFill/>
          <a:ln>
            <a:noFill/>
          </a:ln>
        </p:spPr>
      </p:pic>
    </p:spTree>
    <p:extLst>
      <p:ext uri="{BB962C8B-B14F-4D97-AF65-F5344CB8AC3E}">
        <p14:creationId xmlns:p14="http://schemas.microsoft.com/office/powerpoint/2010/main" val="3588479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1816" y="261870"/>
            <a:ext cx="4847703" cy="562377"/>
          </a:xfrm>
        </p:spPr>
        <p:txBody>
          <a:bodyPr>
            <a:normAutofit fontScale="90000"/>
          </a:bodyPr>
          <a:lstStyle/>
          <a:p>
            <a:pPr algn="ctr"/>
            <a:r>
              <a:rPr lang="es-CO" dirty="0" smtClean="0"/>
              <a:t>PROTOCOLO NSTREME</a:t>
            </a:r>
            <a:endParaRPr lang="es-CO" dirty="0"/>
          </a:p>
        </p:txBody>
      </p:sp>
      <p:sp>
        <p:nvSpPr>
          <p:cNvPr id="3" name="Marcador de contenido 2"/>
          <p:cNvSpPr>
            <a:spLocks noGrp="1"/>
          </p:cNvSpPr>
          <p:nvPr>
            <p:ph idx="1"/>
          </p:nvPr>
        </p:nvSpPr>
        <p:spPr>
          <a:xfrm>
            <a:off x="677334" y="1043190"/>
            <a:ext cx="6328773" cy="5011052"/>
          </a:xfrm>
        </p:spPr>
        <p:txBody>
          <a:bodyPr>
            <a:normAutofit/>
          </a:bodyPr>
          <a:lstStyle/>
          <a:p>
            <a:pPr algn="just"/>
            <a:r>
              <a:rPr lang="es-ES" sz="2000" dirty="0" smtClean="0"/>
              <a:t>Protocolo </a:t>
            </a:r>
            <a:r>
              <a:rPr lang="es-ES" sz="2000" dirty="0"/>
              <a:t>para redes inalámbricas desarrollado </a:t>
            </a:r>
            <a:r>
              <a:rPr lang="es-ES" sz="2000" dirty="0" smtClean="0"/>
              <a:t>por Mikrotik.</a:t>
            </a:r>
          </a:p>
          <a:p>
            <a:pPr algn="just"/>
            <a:r>
              <a:rPr lang="es-ES" sz="2000" dirty="0"/>
              <a:t>U</a:t>
            </a:r>
            <a:r>
              <a:rPr lang="es-ES" sz="2000" dirty="0" smtClean="0"/>
              <a:t>tilizado </a:t>
            </a:r>
            <a:r>
              <a:rPr lang="es-ES" sz="2000" dirty="0"/>
              <a:t>en redes punto a punto y </a:t>
            </a:r>
            <a:r>
              <a:rPr lang="es-ES" sz="2000" dirty="0" smtClean="0"/>
              <a:t>punto-multipunto. </a:t>
            </a:r>
          </a:p>
          <a:p>
            <a:pPr algn="just"/>
            <a:r>
              <a:rPr lang="es-ES" sz="2000" dirty="0" smtClean="0"/>
              <a:t>Compatible </a:t>
            </a:r>
            <a:r>
              <a:rPr lang="es-ES" sz="2000" dirty="0"/>
              <a:t>con los chips </a:t>
            </a:r>
            <a:r>
              <a:rPr lang="es-ES" sz="2000" dirty="0" err="1"/>
              <a:t>Atheros</a:t>
            </a:r>
            <a:r>
              <a:rPr lang="es-ES" sz="2000" dirty="0"/>
              <a:t> </a:t>
            </a:r>
            <a:r>
              <a:rPr lang="es-ES" sz="2000" dirty="0" smtClean="0"/>
              <a:t>802.11a/b/g/n.</a:t>
            </a:r>
          </a:p>
          <a:p>
            <a:pPr algn="just"/>
            <a:r>
              <a:rPr lang="es-ES" sz="2000" dirty="0" smtClean="0"/>
              <a:t>Utiliza un Access </a:t>
            </a:r>
            <a:r>
              <a:rPr lang="es-ES" sz="2000" dirty="0"/>
              <a:t>Point Nstreme, </a:t>
            </a:r>
            <a:r>
              <a:rPr lang="es-ES" sz="2000" dirty="0" smtClean="0"/>
              <a:t>el cuál realiza </a:t>
            </a:r>
            <a:r>
              <a:rPr lang="es-ES" sz="2000" dirty="0"/>
              <a:t>la segmentación de tiempo para que cada cliente pueda tener su espacio para la transmisión, tanto de </a:t>
            </a:r>
            <a:r>
              <a:rPr lang="es-ES" sz="2000" dirty="0" err="1"/>
              <a:t>downlink</a:t>
            </a:r>
            <a:r>
              <a:rPr lang="es-ES" sz="2000" dirty="0"/>
              <a:t> </a:t>
            </a:r>
            <a:r>
              <a:rPr lang="es-ES" sz="2000" dirty="0" smtClean="0"/>
              <a:t>como </a:t>
            </a:r>
            <a:r>
              <a:rPr lang="es-ES" sz="2000" dirty="0"/>
              <a:t>de </a:t>
            </a:r>
            <a:r>
              <a:rPr lang="es-ES" sz="2000" dirty="0" err="1"/>
              <a:t>uplink</a:t>
            </a:r>
            <a:r>
              <a:rPr lang="es-ES" sz="2000" dirty="0"/>
              <a:t> </a:t>
            </a:r>
            <a:endParaRPr lang="es-ES" sz="2000" dirty="0" smtClean="0"/>
          </a:p>
          <a:p>
            <a:pPr algn="just"/>
            <a:r>
              <a:rPr lang="es-ES" sz="2000" dirty="0" smtClean="0"/>
              <a:t>Es soportado </a:t>
            </a:r>
            <a:r>
              <a:rPr lang="es-ES" sz="2000" dirty="0"/>
              <a:t>por dispositivos Mikrotik que posean RouterOS con licencia de nivel 3 en adelante.</a:t>
            </a:r>
            <a:endParaRPr lang="es-CO" sz="2000" dirty="0"/>
          </a:p>
          <a:p>
            <a:pPr algn="just"/>
            <a:endParaRPr lang="es-CO" sz="2000" dirty="0"/>
          </a:p>
          <a:p>
            <a:endParaRPr lang="es-ES" sz="2000"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670" y="2509587"/>
            <a:ext cx="2980824" cy="1333500"/>
          </a:xfrm>
          <a:prstGeom prst="rect">
            <a:avLst/>
          </a:prstGeom>
        </p:spPr>
      </p:pic>
    </p:spTree>
    <p:extLst>
      <p:ext uri="{BB962C8B-B14F-4D97-AF65-F5344CB8AC3E}">
        <p14:creationId xmlns:p14="http://schemas.microsoft.com/office/powerpoint/2010/main" val="4015053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3861" y="248991"/>
            <a:ext cx="6315287" cy="716924"/>
          </a:xfrm>
        </p:spPr>
        <p:txBody>
          <a:bodyPr>
            <a:normAutofit fontScale="90000"/>
          </a:bodyPr>
          <a:lstStyle/>
          <a:p>
            <a:pPr algn="ctr"/>
            <a:r>
              <a:rPr lang="es-CO" dirty="0" smtClean="0"/>
              <a:t>CARACTERISTICAS DE NSTREME</a:t>
            </a:r>
            <a:endParaRPr lang="es-CO" dirty="0"/>
          </a:p>
        </p:txBody>
      </p:sp>
      <p:sp>
        <p:nvSpPr>
          <p:cNvPr id="3" name="Marcador de contenido 2"/>
          <p:cNvSpPr>
            <a:spLocks noGrp="1"/>
          </p:cNvSpPr>
          <p:nvPr>
            <p:ph idx="1"/>
          </p:nvPr>
        </p:nvSpPr>
        <p:spPr>
          <a:xfrm>
            <a:off x="909153" y="1094704"/>
            <a:ext cx="8543939" cy="5215944"/>
          </a:xfrm>
        </p:spPr>
        <p:txBody>
          <a:bodyPr>
            <a:normAutofit lnSpcReduction="10000"/>
          </a:bodyPr>
          <a:lstStyle/>
          <a:p>
            <a:pPr lvl="0" algn="just">
              <a:lnSpc>
                <a:spcPct val="150000"/>
              </a:lnSpc>
            </a:pPr>
            <a:r>
              <a:rPr lang="es-ES" sz="2400" dirty="0" smtClean="0"/>
              <a:t>Posee </a:t>
            </a:r>
            <a:r>
              <a:rPr lang="es-CO" sz="2400" dirty="0" smtClean="0"/>
              <a:t>una </a:t>
            </a:r>
            <a:r>
              <a:rPr lang="es-CO" sz="2400" dirty="0"/>
              <a:t>forma de control para el acceso de los clientes denominado </a:t>
            </a:r>
            <a:r>
              <a:rPr lang="es-CO" sz="2400" dirty="0" err="1" smtClean="0"/>
              <a:t>polling</a:t>
            </a:r>
            <a:endParaRPr lang="es-CO" sz="2400" dirty="0" smtClean="0"/>
          </a:p>
          <a:p>
            <a:pPr lvl="0" algn="just">
              <a:lnSpc>
                <a:spcPct val="150000"/>
              </a:lnSpc>
            </a:pPr>
            <a:r>
              <a:rPr lang="es-ES" sz="2400" dirty="0" smtClean="0"/>
              <a:t>El </a:t>
            </a:r>
            <a:r>
              <a:rPr lang="es-ES" sz="2400" dirty="0" err="1"/>
              <a:t>polling</a:t>
            </a:r>
            <a:r>
              <a:rPr lang="es-ES" sz="2400" dirty="0"/>
              <a:t> </a:t>
            </a:r>
            <a:r>
              <a:rPr lang="es-ES" sz="2400" dirty="0" smtClean="0"/>
              <a:t>reduce </a:t>
            </a:r>
            <a:r>
              <a:rPr lang="es-ES" sz="2400" dirty="0"/>
              <a:t>los tiempos de acceso al medio, porque la tarjeta de red del cliente no tiene que censar el medio </a:t>
            </a:r>
            <a:r>
              <a:rPr lang="es-ES" sz="2400" dirty="0" smtClean="0"/>
              <a:t>cada </a:t>
            </a:r>
            <a:r>
              <a:rPr lang="es-ES" sz="2400" dirty="0"/>
              <a:t>vez que necesita trasmitir datos. </a:t>
            </a:r>
            <a:endParaRPr lang="es-ES" sz="2400" dirty="0" smtClean="0"/>
          </a:p>
          <a:p>
            <a:pPr lvl="0" algn="just">
              <a:lnSpc>
                <a:spcPct val="150000"/>
              </a:lnSpc>
            </a:pPr>
            <a:r>
              <a:rPr lang="es-CO" sz="2400" dirty="0" smtClean="0"/>
              <a:t>Posee </a:t>
            </a:r>
            <a:r>
              <a:rPr lang="es-CO" sz="2400" dirty="0"/>
              <a:t>un ajuste dinámico, dependiendo del tipo de tráfico y el uso de recursos</a:t>
            </a:r>
          </a:p>
          <a:p>
            <a:pPr lvl="0" algn="just">
              <a:lnSpc>
                <a:spcPct val="150000"/>
              </a:lnSpc>
            </a:pPr>
            <a:r>
              <a:rPr lang="es-ES" sz="2400" dirty="0" smtClean="0"/>
              <a:t>Posee </a:t>
            </a:r>
            <a:r>
              <a:rPr lang="es-ES" sz="2400" dirty="0"/>
              <a:t>muy baja sobrecarga de encabezado en su trama lo que permite velocidades de datos muy altas</a:t>
            </a:r>
            <a:endParaRPr lang="es-CO" sz="2400" dirty="0"/>
          </a:p>
          <a:p>
            <a:endParaRPr lang="es-CO" dirty="0"/>
          </a:p>
        </p:txBody>
      </p:sp>
    </p:spTree>
    <p:extLst>
      <p:ext uri="{BB962C8B-B14F-4D97-AF65-F5344CB8AC3E}">
        <p14:creationId xmlns:p14="http://schemas.microsoft.com/office/powerpoint/2010/main" val="3721256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04045"/>
          </a:xfrm>
        </p:spPr>
        <p:txBody>
          <a:bodyPr/>
          <a:lstStyle/>
          <a:p>
            <a:pPr algn="ctr"/>
            <a:r>
              <a:rPr lang="es-CO" dirty="0" smtClean="0"/>
              <a:t>PROTOCOLO NV2</a:t>
            </a:r>
            <a:endParaRPr lang="es-CO" dirty="0"/>
          </a:p>
        </p:txBody>
      </p:sp>
      <p:sp>
        <p:nvSpPr>
          <p:cNvPr id="3" name="Marcador de contenido 2"/>
          <p:cNvSpPr>
            <a:spLocks noGrp="1"/>
          </p:cNvSpPr>
          <p:nvPr>
            <p:ph idx="1"/>
          </p:nvPr>
        </p:nvSpPr>
        <p:spPr>
          <a:xfrm>
            <a:off x="677333" y="1429555"/>
            <a:ext cx="5736345" cy="4611807"/>
          </a:xfrm>
        </p:spPr>
        <p:txBody>
          <a:bodyPr>
            <a:normAutofit fontScale="85000" lnSpcReduction="10000"/>
          </a:bodyPr>
          <a:lstStyle/>
          <a:p>
            <a:pPr>
              <a:lnSpc>
                <a:spcPct val="150000"/>
              </a:lnSpc>
            </a:pPr>
            <a:r>
              <a:rPr lang="es-ES" dirty="0"/>
              <a:t>P</a:t>
            </a:r>
            <a:r>
              <a:rPr lang="es-ES" dirty="0" smtClean="0"/>
              <a:t>rotocolo </a:t>
            </a:r>
            <a:r>
              <a:rPr lang="es-ES" dirty="0"/>
              <a:t>inalámbrico desarrollado por Mikrotik que permite trabajar con los chips inalámbricos </a:t>
            </a:r>
            <a:r>
              <a:rPr lang="es-ES" dirty="0" err="1"/>
              <a:t>Atheros</a:t>
            </a:r>
            <a:r>
              <a:rPr lang="es-ES" dirty="0"/>
              <a:t> </a:t>
            </a:r>
            <a:r>
              <a:rPr lang="es-ES" dirty="0" smtClean="0"/>
              <a:t>802.11n y 802.11 a/b/g. </a:t>
            </a:r>
          </a:p>
          <a:p>
            <a:pPr>
              <a:lnSpc>
                <a:spcPct val="150000"/>
              </a:lnSpc>
            </a:pPr>
            <a:r>
              <a:rPr lang="es-ES" dirty="0" smtClean="0"/>
              <a:t>Nv2 </a:t>
            </a:r>
            <a:r>
              <a:rPr lang="es-ES" dirty="0"/>
              <a:t>utiliza el protocolo de acceso al medio TDMA en lugar de CSMA/CA, usado en los dispositivos 802.11.</a:t>
            </a:r>
            <a:endParaRPr lang="es-CO" dirty="0"/>
          </a:p>
          <a:p>
            <a:pPr algn="just">
              <a:lnSpc>
                <a:spcPct val="150000"/>
              </a:lnSpc>
            </a:pPr>
            <a:r>
              <a:rPr lang="es-ES" dirty="0" smtClean="0"/>
              <a:t>Con </a:t>
            </a:r>
            <a:r>
              <a:rPr lang="es-ES" dirty="0"/>
              <a:t>la finalidad de permitir que los nuevos clientes puedan conectarse al AP, éste fija periódicamente un tiempo de enlace ascendente para los "clientes no especificados</a:t>
            </a:r>
            <a:r>
              <a:rPr lang="es-ES" dirty="0" smtClean="0"/>
              <a:t>".</a:t>
            </a:r>
            <a:endParaRPr lang="es-CO" dirty="0"/>
          </a:p>
          <a:p>
            <a:pPr>
              <a:lnSpc>
                <a:spcPct val="150000"/>
              </a:lnSpc>
            </a:pPr>
            <a:r>
              <a:rPr lang="es-ES" dirty="0" smtClean="0"/>
              <a:t>Cuenta con calidad de servicio </a:t>
            </a:r>
            <a:r>
              <a:rPr lang="es-ES" dirty="0"/>
              <a:t>(</a:t>
            </a:r>
            <a:r>
              <a:rPr lang="es-ES" dirty="0" err="1"/>
              <a:t>QoS</a:t>
            </a:r>
            <a:r>
              <a:rPr lang="es-ES" dirty="0"/>
              <a:t>), Nv2 diseño un número variable de colas de prioridad incluidas por defecto, lo que conlleva a que también se puede ajustar a las políticas de </a:t>
            </a:r>
            <a:r>
              <a:rPr lang="es-ES" dirty="0" err="1"/>
              <a:t>QoS</a:t>
            </a:r>
            <a:r>
              <a:rPr lang="es-ES" dirty="0"/>
              <a:t> con las reglas de </a:t>
            </a:r>
            <a:r>
              <a:rPr lang="es-ES" dirty="0" smtClean="0"/>
              <a:t>firewall.</a:t>
            </a: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105" y="2058736"/>
            <a:ext cx="3106821" cy="3106821"/>
          </a:xfrm>
          <a:prstGeom prst="rect">
            <a:avLst/>
          </a:prstGeom>
        </p:spPr>
      </p:pic>
    </p:spTree>
    <p:extLst>
      <p:ext uri="{BB962C8B-B14F-4D97-AF65-F5344CB8AC3E}">
        <p14:creationId xmlns:p14="http://schemas.microsoft.com/office/powerpoint/2010/main" val="890455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CARATERISTICAS DE NV2</a:t>
            </a:r>
            <a:endParaRPr lang="es-CO" dirty="0"/>
          </a:p>
        </p:txBody>
      </p:sp>
      <p:sp>
        <p:nvSpPr>
          <p:cNvPr id="3" name="Marcador de contenido 2"/>
          <p:cNvSpPr>
            <a:spLocks noGrp="1"/>
          </p:cNvSpPr>
          <p:nvPr>
            <p:ph idx="1"/>
          </p:nvPr>
        </p:nvSpPr>
        <p:spPr>
          <a:xfrm>
            <a:off x="677334" y="1481071"/>
            <a:ext cx="8596668" cy="4560292"/>
          </a:xfrm>
        </p:spPr>
        <p:txBody>
          <a:bodyPr/>
          <a:lstStyle/>
          <a:p>
            <a:pPr lvl="0" algn="just">
              <a:lnSpc>
                <a:spcPct val="150000"/>
              </a:lnSpc>
            </a:pPr>
            <a:r>
              <a:rPr lang="es-ES" sz="2200" dirty="0"/>
              <a:t>Soporte de </a:t>
            </a:r>
            <a:r>
              <a:rPr lang="es-ES" sz="2200" dirty="0" err="1"/>
              <a:t>QoS</a:t>
            </a:r>
            <a:r>
              <a:rPr lang="es-ES" sz="2200" dirty="0"/>
              <a:t> con un numero variable de colas de prioridad</a:t>
            </a:r>
            <a:endParaRPr lang="es-CO" sz="2200" dirty="0"/>
          </a:p>
          <a:p>
            <a:pPr lvl="0" algn="just">
              <a:lnSpc>
                <a:spcPct val="150000"/>
              </a:lnSpc>
            </a:pPr>
            <a:r>
              <a:rPr lang="es-ES" sz="2200" dirty="0"/>
              <a:t>Encriptación de datos</a:t>
            </a:r>
            <a:endParaRPr lang="es-CO" sz="2200" dirty="0"/>
          </a:p>
          <a:p>
            <a:pPr lvl="0" algn="just">
              <a:lnSpc>
                <a:spcPct val="150000"/>
              </a:lnSpc>
            </a:pPr>
            <a:r>
              <a:rPr lang="es-ES" sz="2200" dirty="0"/>
              <a:t>Características de autenticación de RADIUS</a:t>
            </a:r>
            <a:endParaRPr lang="es-CO" sz="2200" dirty="0"/>
          </a:p>
          <a:p>
            <a:pPr lvl="0" algn="just">
              <a:lnSpc>
                <a:spcPct val="150000"/>
              </a:lnSpc>
            </a:pPr>
            <a:r>
              <a:rPr lang="es-ES" sz="2200" dirty="0"/>
              <a:t>Políticas de acceso al medio controladas por el administrador</a:t>
            </a:r>
            <a:endParaRPr lang="es-CO" sz="2200" dirty="0"/>
          </a:p>
          <a:p>
            <a:pPr lvl="0" algn="just">
              <a:lnSpc>
                <a:spcPct val="150000"/>
              </a:lnSpc>
            </a:pPr>
            <a:r>
              <a:rPr lang="es-ES" sz="2200" dirty="0"/>
              <a:t>Sincronismo entre los AP Nv2</a:t>
            </a:r>
            <a:endParaRPr lang="es-CO" sz="2200" dirty="0"/>
          </a:p>
          <a:p>
            <a:endParaRPr lang="es-CO" dirty="0"/>
          </a:p>
        </p:txBody>
      </p:sp>
    </p:spTree>
    <p:extLst>
      <p:ext uri="{BB962C8B-B14F-4D97-AF65-F5344CB8AC3E}">
        <p14:creationId xmlns:p14="http://schemas.microsoft.com/office/powerpoint/2010/main" val="2478445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69019" y="403538"/>
            <a:ext cx="4203759" cy="626772"/>
          </a:xfrm>
        </p:spPr>
        <p:txBody>
          <a:bodyPr>
            <a:normAutofit fontScale="90000"/>
          </a:bodyPr>
          <a:lstStyle/>
          <a:p>
            <a:r>
              <a:rPr lang="es-CO" dirty="0" smtClean="0"/>
              <a:t>NSTREME vs. NV2</a:t>
            </a:r>
            <a:endParaRPr lang="es-CO" dirty="0"/>
          </a:p>
        </p:txBody>
      </p:sp>
      <p:sp>
        <p:nvSpPr>
          <p:cNvPr id="3" name="Marcador de contenido 2"/>
          <p:cNvSpPr>
            <a:spLocks noGrp="1"/>
          </p:cNvSpPr>
          <p:nvPr>
            <p:ph idx="1"/>
          </p:nvPr>
        </p:nvSpPr>
        <p:spPr>
          <a:xfrm>
            <a:off x="677334" y="1262131"/>
            <a:ext cx="8596668" cy="4779232"/>
          </a:xfrm>
        </p:spPr>
        <p:txBody>
          <a:bodyPr>
            <a:normAutofit/>
          </a:bodyPr>
          <a:lstStyle/>
          <a:p>
            <a:pPr lvl="0" algn="just">
              <a:lnSpc>
                <a:spcPct val="150000"/>
              </a:lnSpc>
            </a:pPr>
            <a:r>
              <a:rPr lang="es-CO" dirty="0" smtClean="0"/>
              <a:t>Reducción del encabezado de </a:t>
            </a:r>
            <a:r>
              <a:rPr lang="es-CO" dirty="0" err="1" smtClean="0"/>
              <a:t>polling</a:t>
            </a:r>
            <a:r>
              <a:rPr lang="es-CO" dirty="0" smtClean="0"/>
              <a:t>.- El AP Nv2 en vez de sondear a cada cliente, transmite su agenda de asignación de tiempos por </a:t>
            </a:r>
            <a:r>
              <a:rPr lang="es-CO" dirty="0" err="1" smtClean="0"/>
              <a:t>broadcast</a:t>
            </a:r>
            <a:r>
              <a:rPr lang="es-CO" dirty="0" smtClean="0"/>
              <a:t>, de esta manera se evita la pérdida de tiempo en el sondeo de cada cliente individual. </a:t>
            </a:r>
          </a:p>
          <a:p>
            <a:pPr lvl="0" algn="just">
              <a:lnSpc>
                <a:spcPct val="150000"/>
              </a:lnSpc>
            </a:pPr>
            <a:r>
              <a:rPr lang="es-CO" dirty="0" smtClean="0"/>
              <a:t>Reducción del retardo de propagación del encabezado.- Nv2 no sondea a cada cliente individualmente, creando una agenda basada en la distancia estimada a los clientes con lo que se obtiene un uso de canal más efectivo. </a:t>
            </a:r>
          </a:p>
          <a:p>
            <a:pPr lvl="0" algn="just">
              <a:lnSpc>
                <a:spcPct val="150000"/>
              </a:lnSpc>
            </a:pPr>
            <a:r>
              <a:rPr lang="es-CO" dirty="0" smtClean="0"/>
              <a:t>Nv2 posee más control sobre la latencia, sobrecarga reducida, tamaños de período ajustable y  características de </a:t>
            </a:r>
            <a:r>
              <a:rPr lang="es-CO" dirty="0" err="1" smtClean="0"/>
              <a:t>QoS</a:t>
            </a:r>
            <a:r>
              <a:rPr lang="es-CO" dirty="0" smtClean="0"/>
              <a:t> que permite un mayor control sobre la latencia en la red.</a:t>
            </a:r>
          </a:p>
          <a:p>
            <a:endParaRPr lang="es-CO" dirty="0"/>
          </a:p>
        </p:txBody>
      </p:sp>
    </p:spTree>
    <p:extLst>
      <p:ext uri="{BB962C8B-B14F-4D97-AF65-F5344CB8AC3E}">
        <p14:creationId xmlns:p14="http://schemas.microsoft.com/office/powerpoint/2010/main" val="3243597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TOPOLOGIA DE LA RED</a:t>
            </a:r>
            <a:endParaRPr lang="es-CO"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5" name="Objeto 4"/>
          <p:cNvGraphicFramePr>
            <a:graphicFrameLocks noChangeAspect="1"/>
          </p:cNvGraphicFramePr>
          <p:nvPr>
            <p:extLst>
              <p:ext uri="{D42A27DB-BD31-4B8C-83A1-F6EECF244321}">
                <p14:modId xmlns:p14="http://schemas.microsoft.com/office/powerpoint/2010/main" val="2543214457"/>
              </p:ext>
            </p:extLst>
          </p:nvPr>
        </p:nvGraphicFramePr>
        <p:xfrm>
          <a:off x="962525" y="1503947"/>
          <a:ext cx="7591927" cy="4572000"/>
        </p:xfrm>
        <a:graphic>
          <a:graphicData uri="http://schemas.openxmlformats.org/presentationml/2006/ole">
            <mc:AlternateContent xmlns:mc="http://schemas.openxmlformats.org/markup-compatibility/2006">
              <mc:Choice xmlns:v="urn:schemas-microsoft-com:vml" Requires="v">
                <p:oleObj spid="_x0000_s3087" name="Visio" r:id="rId3" imgW="10786615" imgH="6674157" progId="Visio.Drawing.11">
                  <p:embed/>
                </p:oleObj>
              </mc:Choice>
              <mc:Fallback>
                <p:oleObj name="Visio" r:id="rId3" imgW="10786615" imgH="667415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525" y="1503947"/>
                        <a:ext cx="7591927" cy="4572000"/>
                      </a:xfrm>
                      <a:prstGeom prst="rect">
                        <a:avLst/>
                      </a:prstGeom>
                      <a:noFill/>
                    </p:spPr>
                  </p:pic>
                </p:oleObj>
              </mc:Fallback>
            </mc:AlternateContent>
          </a:graphicData>
        </a:graphic>
      </p:graphicFrame>
    </p:spTree>
    <p:extLst>
      <p:ext uri="{BB962C8B-B14F-4D97-AF65-F5344CB8AC3E}">
        <p14:creationId xmlns:p14="http://schemas.microsoft.com/office/powerpoint/2010/main" val="3548730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4034" y="188494"/>
            <a:ext cx="5315565" cy="581527"/>
          </a:xfrm>
        </p:spPr>
        <p:txBody>
          <a:bodyPr>
            <a:normAutofit fontScale="90000"/>
          </a:bodyPr>
          <a:lstStyle/>
          <a:p>
            <a:r>
              <a:rPr lang="es-CO" dirty="0" smtClean="0"/>
              <a:t>ROUTER MIKROTIK RB433AH</a:t>
            </a:r>
            <a:endParaRPr lang="es-CO" dirty="0"/>
          </a:p>
        </p:txBody>
      </p:sp>
      <p:sp>
        <p:nvSpPr>
          <p:cNvPr id="3" name="Marcador de contenido 2"/>
          <p:cNvSpPr>
            <a:spLocks noGrp="1"/>
          </p:cNvSpPr>
          <p:nvPr>
            <p:ph idx="1"/>
          </p:nvPr>
        </p:nvSpPr>
        <p:spPr>
          <a:xfrm>
            <a:off x="677334" y="1118937"/>
            <a:ext cx="8596668" cy="4922425"/>
          </a:xfrm>
        </p:spPr>
        <p:txBody>
          <a:bodyPr/>
          <a:lstStyle/>
          <a:p>
            <a:pPr algn="just"/>
            <a:r>
              <a:rPr lang="es-ES" dirty="0" smtClean="0"/>
              <a:t>Es </a:t>
            </a:r>
            <a:r>
              <a:rPr lang="es-ES" dirty="0"/>
              <a:t>un dispositivo de enrutamiento que posee tres ranuras mini PCI y tres puertos Ethernet, </a:t>
            </a:r>
            <a:endParaRPr lang="es-ES" dirty="0" smtClean="0"/>
          </a:p>
          <a:p>
            <a:pPr algn="just"/>
            <a:r>
              <a:rPr lang="es-ES" dirty="0" smtClean="0"/>
              <a:t>El </a:t>
            </a:r>
            <a:r>
              <a:rPr lang="es-ES" dirty="0"/>
              <a:t>router Mikrotik RB433AH es la versión mejorada del modelo estándar RB433</a:t>
            </a:r>
            <a:endParaRPr lang="es-CO" dirty="0"/>
          </a:p>
          <a:p>
            <a:pPr algn="just"/>
            <a:r>
              <a:rPr lang="es-ES" dirty="0"/>
              <a:t>E</a:t>
            </a:r>
            <a:r>
              <a:rPr lang="es-ES" dirty="0" smtClean="0"/>
              <a:t>l </a:t>
            </a:r>
            <a:r>
              <a:rPr lang="es-ES" dirty="0"/>
              <a:t>RB433AH  posee mayor capacidad en memoria RAM, un procesador </a:t>
            </a:r>
            <a:r>
              <a:rPr lang="es-ES" dirty="0" err="1"/>
              <a:t>Atheros</a:t>
            </a:r>
            <a:r>
              <a:rPr lang="es-ES" dirty="0"/>
              <a:t> AR7161 de 680MHz y </a:t>
            </a:r>
            <a:r>
              <a:rPr lang="es-ES" dirty="0" smtClean="0"/>
              <a:t>una </a:t>
            </a:r>
            <a:r>
              <a:rPr lang="es-ES" dirty="0"/>
              <a:t>tarjeta </a:t>
            </a:r>
            <a:r>
              <a:rPr lang="es-ES" dirty="0" err="1" smtClean="0"/>
              <a:t>MicroSD</a:t>
            </a:r>
            <a:r>
              <a:rPr lang="es-ES" dirty="0" smtClean="0"/>
              <a:t>.</a:t>
            </a:r>
          </a:p>
          <a:p>
            <a:pPr algn="just"/>
            <a:endParaRPr lang="es-CO" dirty="0"/>
          </a:p>
        </p:txBody>
      </p:sp>
      <p:pic>
        <p:nvPicPr>
          <p:cNvPr id="4" name="Imagen 3"/>
          <p:cNvPicPr/>
          <p:nvPr/>
        </p:nvPicPr>
        <p:blipFill rotWithShape="1">
          <a:blip r:embed="rId2"/>
          <a:srcRect l="27910" t="29410" r="34180" b="17452"/>
          <a:stretch/>
        </p:blipFill>
        <p:spPr bwMode="auto">
          <a:xfrm>
            <a:off x="2582035" y="2745889"/>
            <a:ext cx="4787265" cy="37725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6654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48934" y="381000"/>
            <a:ext cx="6084413" cy="677779"/>
          </a:xfrm>
        </p:spPr>
        <p:txBody>
          <a:bodyPr/>
          <a:lstStyle/>
          <a:p>
            <a:pPr algn="ctr"/>
            <a:r>
              <a:rPr lang="es-CO" dirty="0" smtClean="0"/>
              <a:t>ROUTER MIKROTIK SXT5HND</a:t>
            </a:r>
            <a:endParaRPr lang="es-CO" dirty="0"/>
          </a:p>
        </p:txBody>
      </p:sp>
      <p:sp>
        <p:nvSpPr>
          <p:cNvPr id="3" name="Marcador de contenido 2"/>
          <p:cNvSpPr>
            <a:spLocks noGrp="1"/>
          </p:cNvSpPr>
          <p:nvPr>
            <p:ph idx="1"/>
          </p:nvPr>
        </p:nvSpPr>
        <p:spPr>
          <a:xfrm>
            <a:off x="792806" y="1186031"/>
            <a:ext cx="8596668" cy="3880773"/>
          </a:xfrm>
        </p:spPr>
        <p:txBody>
          <a:bodyPr/>
          <a:lstStyle/>
          <a:p>
            <a:pPr algn="just"/>
            <a:r>
              <a:rPr lang="es-ES" dirty="0"/>
              <a:t>El dispositivo inalámbrico SXT 5HnD es una unidad para exteriores, que permite realizar enlaces inalámbricos punto a punto y punto multipunto</a:t>
            </a:r>
            <a:r>
              <a:rPr lang="es-ES" dirty="0" smtClean="0"/>
              <a:t>.</a:t>
            </a:r>
          </a:p>
          <a:p>
            <a:pPr algn="just"/>
            <a:r>
              <a:rPr lang="es-ES" dirty="0"/>
              <a:t>E</a:t>
            </a:r>
            <a:r>
              <a:rPr lang="es-ES" dirty="0" smtClean="0"/>
              <a:t>s </a:t>
            </a:r>
            <a:r>
              <a:rPr lang="es-ES" dirty="0"/>
              <a:t>un dispositivo inalámbrico de alta velocidad, de bajo costo, que funciona en la banda de </a:t>
            </a:r>
            <a:r>
              <a:rPr lang="es-ES" dirty="0" smtClean="0"/>
              <a:t>5GHz</a:t>
            </a:r>
          </a:p>
          <a:p>
            <a:pPr algn="just"/>
            <a:r>
              <a:rPr lang="es-ES" dirty="0" smtClean="0"/>
              <a:t>Posee </a:t>
            </a:r>
            <a:r>
              <a:rPr lang="es-ES" dirty="0"/>
              <a:t>una interface </a:t>
            </a:r>
            <a:r>
              <a:rPr lang="es-ES" dirty="0" err="1"/>
              <a:t>FastEthernet</a:t>
            </a:r>
            <a:r>
              <a:rPr lang="es-ES" dirty="0"/>
              <a:t> 10/100 y una interface Wireless asociada a una antena de polarización doble de </a:t>
            </a:r>
            <a:r>
              <a:rPr lang="es-ES" dirty="0" smtClean="0"/>
              <a:t>16dBi</a:t>
            </a:r>
          </a:p>
          <a:p>
            <a:endParaRPr lang="es-CO" dirty="0"/>
          </a:p>
        </p:txBody>
      </p:sp>
      <p:pic>
        <p:nvPicPr>
          <p:cNvPr id="12" name="Imagen 11"/>
          <p:cNvPicPr/>
          <p:nvPr/>
        </p:nvPicPr>
        <p:blipFill rotWithShape="1">
          <a:blip r:embed="rId2">
            <a:extLst>
              <a:ext uri="{28A0092B-C50C-407E-A947-70E740481C1C}">
                <a14:useLocalDpi xmlns:a14="http://schemas.microsoft.com/office/drawing/2010/main" val="0"/>
              </a:ext>
            </a:extLst>
          </a:blip>
          <a:srcRect l="21235" t="31566" r="16435" b="15024"/>
          <a:stretch/>
        </p:blipFill>
        <p:spPr bwMode="auto">
          <a:xfrm>
            <a:off x="2370800" y="3258068"/>
            <a:ext cx="5440680" cy="28900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5533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3700" y="2567189"/>
            <a:ext cx="8596668" cy="1320800"/>
          </a:xfrm>
        </p:spPr>
        <p:txBody>
          <a:bodyPr>
            <a:noAutofit/>
          </a:bodyPr>
          <a:lstStyle/>
          <a:p>
            <a:pPr algn="ctr"/>
            <a:r>
              <a:rPr lang="es-CO" sz="4400" dirty="0" smtClean="0"/>
              <a:t>GESTIÓN E IMPLEMENTACIÓN DE SERVICIOS DE RED</a:t>
            </a:r>
            <a:endParaRPr lang="es-CO" sz="4400" dirty="0"/>
          </a:p>
        </p:txBody>
      </p:sp>
    </p:spTree>
    <p:extLst>
      <p:ext uri="{BB962C8B-B14F-4D97-AF65-F5344CB8AC3E}">
        <p14:creationId xmlns:p14="http://schemas.microsoft.com/office/powerpoint/2010/main" val="12361385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2535" y="224589"/>
            <a:ext cx="6326265" cy="665747"/>
          </a:xfrm>
        </p:spPr>
        <p:txBody>
          <a:bodyPr/>
          <a:lstStyle/>
          <a:p>
            <a:pPr algn="ctr"/>
            <a:r>
              <a:rPr lang="es-CO" dirty="0" smtClean="0"/>
              <a:t>SERVIDOR VSFTP</a:t>
            </a:r>
            <a:endParaRPr lang="es-CO" dirty="0"/>
          </a:p>
        </p:txBody>
      </p:sp>
      <p:sp>
        <p:nvSpPr>
          <p:cNvPr id="3" name="Marcador de contenido 2"/>
          <p:cNvSpPr>
            <a:spLocks noGrp="1"/>
          </p:cNvSpPr>
          <p:nvPr>
            <p:ph idx="1"/>
          </p:nvPr>
        </p:nvSpPr>
        <p:spPr>
          <a:xfrm>
            <a:off x="677334" y="986590"/>
            <a:ext cx="3629971" cy="5054774"/>
          </a:xfrm>
        </p:spPr>
        <p:txBody>
          <a:bodyPr/>
          <a:lstStyle/>
          <a:p>
            <a:pPr algn="just"/>
            <a:r>
              <a:rPr lang="es-CO" dirty="0"/>
              <a:t>El protocolo de transferencia de archivos  (FTP</a:t>
            </a:r>
            <a:r>
              <a:rPr lang="es-CO" dirty="0" smtClean="0"/>
              <a:t>) permite </a:t>
            </a:r>
            <a:r>
              <a:rPr lang="es-CO" dirty="0"/>
              <a:t>la trasferencia de grandes bloques de datos a través de redes </a:t>
            </a:r>
            <a:r>
              <a:rPr lang="es-CO" dirty="0" smtClean="0"/>
              <a:t>TCP/IP, utilizando </a:t>
            </a:r>
            <a:r>
              <a:rPr lang="es-CO" dirty="0"/>
              <a:t>el puerto 20 y 21 exclusivamente </a:t>
            </a:r>
            <a:r>
              <a:rPr lang="es-CO" dirty="0" smtClean="0"/>
              <a:t>TCP.</a:t>
            </a:r>
          </a:p>
          <a:p>
            <a:pPr algn="just"/>
            <a:r>
              <a:rPr lang="es-CO" dirty="0" smtClean="0"/>
              <a:t>VSFTP </a:t>
            </a:r>
            <a:r>
              <a:rPr lang="es-CO" dirty="0"/>
              <a:t>utiliza los  protocolos SSL (</a:t>
            </a:r>
            <a:r>
              <a:rPr lang="es-CO" dirty="0" err="1"/>
              <a:t>Secure</a:t>
            </a:r>
            <a:r>
              <a:rPr lang="es-CO" dirty="0"/>
              <a:t> </a:t>
            </a:r>
            <a:r>
              <a:rPr lang="es-CO" dirty="0" err="1"/>
              <a:t>Layer</a:t>
            </a:r>
            <a:r>
              <a:rPr lang="es-CO" dirty="0"/>
              <a:t> Socket) y TLS (</a:t>
            </a:r>
            <a:r>
              <a:rPr lang="es-CO" dirty="0" err="1"/>
              <a:t>Transport</a:t>
            </a:r>
            <a:r>
              <a:rPr lang="es-CO" dirty="0"/>
              <a:t> </a:t>
            </a:r>
            <a:r>
              <a:rPr lang="es-CO" dirty="0" err="1"/>
              <a:t>Layer</a:t>
            </a:r>
            <a:r>
              <a:rPr lang="es-CO" dirty="0"/>
              <a:t> Security) que permite el envió de datos de una manera cifrada por lo que hace que el servidor VSFTP sea uno de los más seguros que se conoce</a:t>
            </a:r>
            <a:r>
              <a:rPr lang="es-CO" dirty="0" smtClean="0"/>
              <a:t>.</a:t>
            </a:r>
          </a:p>
          <a:p>
            <a:pPr algn="just"/>
            <a:endParaRPr lang="es-CO" dirty="0"/>
          </a:p>
          <a:p>
            <a:endParaRPr lang="es-CO" dirty="0"/>
          </a:p>
        </p:txBody>
      </p:sp>
      <p:pic>
        <p:nvPicPr>
          <p:cNvPr id="4" name="Imagen 3"/>
          <p:cNvPicPr/>
          <p:nvPr/>
        </p:nvPicPr>
        <p:blipFill rotWithShape="1">
          <a:blip r:embed="rId2"/>
          <a:srcRect l="14854" t="34484" r="2353" b="10875"/>
          <a:stretch/>
        </p:blipFill>
        <p:spPr bwMode="auto">
          <a:xfrm>
            <a:off x="4716379" y="3155164"/>
            <a:ext cx="5642810" cy="2150762"/>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667" y="890336"/>
            <a:ext cx="3746032" cy="1904762"/>
          </a:xfrm>
          <a:prstGeom prst="rect">
            <a:avLst/>
          </a:prstGeom>
        </p:spPr>
      </p:pic>
    </p:spTree>
    <p:extLst>
      <p:ext uri="{BB962C8B-B14F-4D97-AF65-F5344CB8AC3E}">
        <p14:creationId xmlns:p14="http://schemas.microsoft.com/office/powerpoint/2010/main" val="4069119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90659"/>
            <a:ext cx="8596668" cy="729803"/>
          </a:xfrm>
        </p:spPr>
        <p:txBody>
          <a:bodyPr/>
          <a:lstStyle/>
          <a:p>
            <a:pPr algn="ctr"/>
            <a:r>
              <a:rPr lang="es-CO" dirty="0" smtClean="0"/>
              <a:t>ANTECEDENTES</a:t>
            </a:r>
            <a:endParaRPr lang="es-CO" dirty="0"/>
          </a:p>
        </p:txBody>
      </p:sp>
      <p:sp>
        <p:nvSpPr>
          <p:cNvPr id="3" name="Marcador de contenido 2"/>
          <p:cNvSpPr>
            <a:spLocks noGrp="1"/>
          </p:cNvSpPr>
          <p:nvPr>
            <p:ph idx="1"/>
          </p:nvPr>
        </p:nvSpPr>
        <p:spPr>
          <a:xfrm>
            <a:off x="677334" y="1120462"/>
            <a:ext cx="8596668" cy="5306095"/>
          </a:xfrm>
        </p:spPr>
        <p:txBody>
          <a:bodyPr>
            <a:normAutofit fontScale="92500"/>
          </a:bodyPr>
          <a:lstStyle/>
          <a:p>
            <a:pPr algn="just">
              <a:lnSpc>
                <a:spcPct val="150000"/>
              </a:lnSpc>
            </a:pPr>
            <a:r>
              <a:rPr lang="es-CO" dirty="0">
                <a:solidFill>
                  <a:schemeClr val="tx1"/>
                </a:solidFill>
              </a:rPr>
              <a:t>En los últimos años se ha verificado la proliferación de redes </a:t>
            </a:r>
            <a:r>
              <a:rPr lang="es-CO" dirty="0" smtClean="0">
                <a:solidFill>
                  <a:schemeClr val="tx1"/>
                </a:solidFill>
              </a:rPr>
              <a:t>inalámbricas debido al estilo </a:t>
            </a:r>
            <a:r>
              <a:rPr lang="es-CO" dirty="0">
                <a:solidFill>
                  <a:schemeClr val="tx1"/>
                </a:solidFill>
              </a:rPr>
              <a:t>de vida actual, la necesidad de mantener conectividad a redes locales o internet de forma constante, el soporte a la movilidad, mayor flexibilidad, etc. </a:t>
            </a:r>
            <a:endParaRPr lang="es-CO" dirty="0" smtClean="0">
              <a:solidFill>
                <a:schemeClr val="tx1"/>
              </a:solidFill>
            </a:endParaRPr>
          </a:p>
          <a:p>
            <a:pPr algn="just">
              <a:lnSpc>
                <a:spcPct val="150000"/>
              </a:lnSpc>
            </a:pPr>
            <a:r>
              <a:rPr lang="es-CO" dirty="0">
                <a:solidFill>
                  <a:schemeClr val="tx1"/>
                </a:solidFill>
              </a:rPr>
              <a:t>Desde la existencia de las redes inalámbricas muchas empresas de desarrollo han enfocado sus esfuerzos para crear métodos y protocolos que permitan mejor la interconectividad de los enlaces inalámbricos, una de estas empresas es Mikrotik</a:t>
            </a:r>
            <a:r>
              <a:rPr lang="es-CO" dirty="0" smtClean="0">
                <a:solidFill>
                  <a:schemeClr val="tx1"/>
                </a:solidFill>
              </a:rPr>
              <a:t>.</a:t>
            </a:r>
          </a:p>
          <a:p>
            <a:pPr algn="just">
              <a:lnSpc>
                <a:spcPct val="150000"/>
              </a:lnSpc>
            </a:pPr>
            <a:r>
              <a:rPr lang="es-CO" dirty="0">
                <a:solidFill>
                  <a:schemeClr val="tx1"/>
                </a:solidFill>
              </a:rPr>
              <a:t>Existen dos protocolos de transporte de datos inalámbricos desarrollados por la empresa Mikrotik; Nstream y Nv2, que al utilizar la tecnología de acceso al medio TDMA (Acceso Múltiple por división de tiempo) tienen algunas ventajas con relación a los protocolos que utilizan CSMA/CA (Acceso múltiple por detección de portadora con evasión de colisión).</a:t>
            </a:r>
          </a:p>
          <a:p>
            <a:pPr algn="just">
              <a:lnSpc>
                <a:spcPct val="150000"/>
              </a:lnSpc>
            </a:pPr>
            <a:endParaRPr lang="es-CO" dirty="0">
              <a:solidFill>
                <a:schemeClr val="tx1"/>
              </a:solidFill>
            </a:endParaRPr>
          </a:p>
          <a:p>
            <a:pPr algn="just">
              <a:lnSpc>
                <a:spcPct val="150000"/>
              </a:lnSpc>
            </a:pPr>
            <a:endParaRPr lang="es-CO" dirty="0">
              <a:solidFill>
                <a:schemeClr val="tx1"/>
              </a:solidFill>
            </a:endParaRPr>
          </a:p>
        </p:txBody>
      </p:sp>
    </p:spTree>
    <p:extLst>
      <p:ext uri="{BB962C8B-B14F-4D97-AF65-F5344CB8AC3E}">
        <p14:creationId xmlns:p14="http://schemas.microsoft.com/office/powerpoint/2010/main" val="32809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2872" y="188495"/>
            <a:ext cx="3485592" cy="725905"/>
          </a:xfrm>
        </p:spPr>
        <p:txBody>
          <a:bodyPr/>
          <a:lstStyle/>
          <a:p>
            <a:pPr algn="ctr"/>
            <a:r>
              <a:rPr lang="es-CO" dirty="0" smtClean="0"/>
              <a:t>SERVIDOR NFS</a:t>
            </a:r>
            <a:endParaRPr lang="es-CO" dirty="0"/>
          </a:p>
        </p:txBody>
      </p:sp>
      <p:sp>
        <p:nvSpPr>
          <p:cNvPr id="3" name="Marcador de contenido 2"/>
          <p:cNvSpPr>
            <a:spLocks noGrp="1"/>
          </p:cNvSpPr>
          <p:nvPr>
            <p:ph idx="1"/>
          </p:nvPr>
        </p:nvSpPr>
        <p:spPr>
          <a:xfrm>
            <a:off x="677334" y="1046747"/>
            <a:ext cx="8596668" cy="4994615"/>
          </a:xfrm>
        </p:spPr>
        <p:txBody>
          <a:bodyPr/>
          <a:lstStyle/>
          <a:p>
            <a:pPr algn="just">
              <a:lnSpc>
                <a:spcPct val="150000"/>
              </a:lnSpc>
            </a:pPr>
            <a:r>
              <a:rPr lang="es-CO" dirty="0" smtClean="0"/>
              <a:t>NFS </a:t>
            </a:r>
            <a:r>
              <a:rPr lang="es-CO" dirty="0"/>
              <a:t>(Network File </a:t>
            </a:r>
            <a:r>
              <a:rPr lang="es-CO" dirty="0" err="1"/>
              <a:t>Service</a:t>
            </a:r>
            <a:r>
              <a:rPr lang="es-CO" dirty="0"/>
              <a:t>) es un protocolo de la capa de aplicación que permite compartir archivos y directorios en sistemas Linux de manera trasparente entre diferentes anfitriones a través de una red </a:t>
            </a:r>
            <a:r>
              <a:rPr lang="es-CO" dirty="0" smtClean="0"/>
              <a:t>TCP/IP</a:t>
            </a:r>
          </a:p>
          <a:p>
            <a:endParaRPr lang="es-CO" dirty="0"/>
          </a:p>
        </p:txBody>
      </p:sp>
      <p:pic>
        <p:nvPicPr>
          <p:cNvPr id="4" name="Imagen 3"/>
          <p:cNvPicPr/>
          <p:nvPr/>
        </p:nvPicPr>
        <p:blipFill rotWithShape="1">
          <a:blip r:embed="rId2"/>
          <a:srcRect l="14715" t="27431" r="6450" b="16459"/>
          <a:stretch/>
        </p:blipFill>
        <p:spPr bwMode="auto">
          <a:xfrm>
            <a:off x="847377" y="3011904"/>
            <a:ext cx="4434486" cy="2303293"/>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859" y="3011904"/>
            <a:ext cx="3102143" cy="1909011"/>
          </a:xfrm>
          <a:prstGeom prst="rect">
            <a:avLst/>
          </a:prstGeom>
        </p:spPr>
      </p:pic>
    </p:spTree>
    <p:extLst>
      <p:ext uri="{BB962C8B-B14F-4D97-AF65-F5344CB8AC3E}">
        <p14:creationId xmlns:p14="http://schemas.microsoft.com/office/powerpoint/2010/main" val="3124994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1508" y="465221"/>
            <a:ext cx="6048319" cy="701842"/>
          </a:xfrm>
        </p:spPr>
        <p:txBody>
          <a:bodyPr/>
          <a:lstStyle/>
          <a:p>
            <a:pPr algn="ctr"/>
            <a:r>
              <a:rPr lang="es-CO" dirty="0" smtClean="0"/>
              <a:t>SERVIDOR SMB</a:t>
            </a:r>
            <a:endParaRPr lang="es-CO" dirty="0"/>
          </a:p>
        </p:txBody>
      </p:sp>
      <p:sp>
        <p:nvSpPr>
          <p:cNvPr id="3" name="Marcador de contenido 2"/>
          <p:cNvSpPr>
            <a:spLocks noGrp="1"/>
          </p:cNvSpPr>
          <p:nvPr>
            <p:ph idx="1"/>
          </p:nvPr>
        </p:nvSpPr>
        <p:spPr>
          <a:xfrm>
            <a:off x="677334" y="1311443"/>
            <a:ext cx="4231550" cy="4729920"/>
          </a:xfrm>
        </p:spPr>
        <p:txBody>
          <a:bodyPr/>
          <a:lstStyle/>
          <a:p>
            <a:pPr algn="just"/>
            <a:r>
              <a:rPr lang="es-CO" sz="2000" dirty="0"/>
              <a:t>El protocolo SMB (Server </a:t>
            </a:r>
            <a:r>
              <a:rPr lang="es-CO" sz="2000" dirty="0" err="1"/>
              <a:t>Message</a:t>
            </a:r>
            <a:r>
              <a:rPr lang="es-CO" sz="2000" dirty="0"/>
              <a:t> Block) trabaja en la capa de presentación del modelo </a:t>
            </a:r>
            <a:r>
              <a:rPr lang="es-CO" sz="2000" dirty="0" smtClean="0"/>
              <a:t>OSI</a:t>
            </a:r>
          </a:p>
          <a:p>
            <a:pPr marL="0" indent="0" algn="just">
              <a:buNone/>
            </a:pPr>
            <a:endParaRPr lang="es-CO" sz="2000" dirty="0" smtClean="0"/>
          </a:p>
          <a:p>
            <a:pPr algn="just"/>
            <a:r>
              <a:rPr lang="es-CO" sz="2000" dirty="0" smtClean="0"/>
              <a:t>Trabaja </a:t>
            </a:r>
            <a:r>
              <a:rPr lang="es-CO" sz="2000" dirty="0"/>
              <a:t>a través del protocolo </a:t>
            </a:r>
            <a:r>
              <a:rPr lang="es-CO" sz="2000" dirty="0" err="1"/>
              <a:t>NetBios</a:t>
            </a:r>
            <a:r>
              <a:rPr lang="es-CO" sz="2000" dirty="0"/>
              <a:t> y permite el intercambio de archivos a través de la red TCP/IP entre dispositivos Linux y Windows.</a:t>
            </a:r>
          </a:p>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630" y="1408446"/>
            <a:ext cx="3028950" cy="1514475"/>
          </a:xfrm>
          <a:prstGeom prst="rect">
            <a:avLst/>
          </a:prstGeom>
        </p:spPr>
      </p:pic>
      <p:pic>
        <p:nvPicPr>
          <p:cNvPr id="5" name="Imagen 4"/>
          <p:cNvPicPr/>
          <p:nvPr/>
        </p:nvPicPr>
        <p:blipFill rotWithShape="1">
          <a:blip r:embed="rId3"/>
          <a:srcRect l="1111" t="14112" r="29419" b="49902"/>
          <a:stretch/>
        </p:blipFill>
        <p:spPr bwMode="auto">
          <a:xfrm>
            <a:off x="5495322" y="3164304"/>
            <a:ext cx="4779645" cy="18885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5523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025" y="429127"/>
            <a:ext cx="5183218" cy="774032"/>
          </a:xfrm>
        </p:spPr>
        <p:txBody>
          <a:bodyPr>
            <a:normAutofit fontScale="90000"/>
          </a:bodyPr>
          <a:lstStyle/>
          <a:p>
            <a:pPr algn="ctr"/>
            <a:r>
              <a:rPr lang="es-CO" dirty="0" smtClean="0"/>
              <a:t>SERVIDOR VOIP (TRIXBOX)</a:t>
            </a:r>
            <a:endParaRPr lang="es-CO" dirty="0"/>
          </a:p>
        </p:txBody>
      </p:sp>
      <p:sp>
        <p:nvSpPr>
          <p:cNvPr id="3" name="Marcador de contenido 2"/>
          <p:cNvSpPr>
            <a:spLocks noGrp="1"/>
          </p:cNvSpPr>
          <p:nvPr>
            <p:ph idx="1"/>
          </p:nvPr>
        </p:nvSpPr>
        <p:spPr>
          <a:xfrm>
            <a:off x="677334" y="1203159"/>
            <a:ext cx="4424055" cy="4838203"/>
          </a:xfrm>
        </p:spPr>
        <p:txBody>
          <a:bodyPr/>
          <a:lstStyle/>
          <a:p>
            <a:pPr algn="just"/>
            <a:r>
              <a:rPr lang="es-CO" dirty="0"/>
              <a:t>Trixbox es un sistema operativo GNU/Linux, basado en </a:t>
            </a:r>
            <a:r>
              <a:rPr lang="es-CO" dirty="0" err="1"/>
              <a:t>Centos</a:t>
            </a:r>
            <a:r>
              <a:rPr lang="es-CO" dirty="0"/>
              <a:t>, que actúan como una central telefónica (PBX), </a:t>
            </a:r>
            <a:endParaRPr lang="es-CO" dirty="0" smtClean="0"/>
          </a:p>
          <a:p>
            <a:pPr algn="just"/>
            <a:r>
              <a:rPr lang="es-CO" dirty="0" smtClean="0"/>
              <a:t>Permite </a:t>
            </a:r>
            <a:r>
              <a:rPr lang="es-CO" dirty="0"/>
              <a:t>interconectar teléfonos dentro de una compañía y conectarlos a la red convencional. </a:t>
            </a:r>
            <a:endParaRPr lang="es-CO" dirty="0" smtClean="0"/>
          </a:p>
          <a:p>
            <a:pPr algn="just"/>
            <a:r>
              <a:rPr lang="es-CO" dirty="0" smtClean="0"/>
              <a:t>Por </a:t>
            </a:r>
            <a:r>
              <a:rPr lang="es-CO" dirty="0"/>
              <a:t>medio de Trixbox se puede crear extensiones, envíos de mensajes de voz, emails, llamadas para conferencias, menús interactivos de voz y distribución automáticas de llamadas. Utiliza los protocolos SIP, H.323, IAX, IAX2 y MGCP.</a:t>
            </a:r>
          </a:p>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253" y="1203159"/>
            <a:ext cx="2628232" cy="1971174"/>
          </a:xfrm>
          <a:prstGeom prst="rect">
            <a:avLst/>
          </a:prstGeom>
        </p:spPr>
      </p:pic>
      <p:pic>
        <p:nvPicPr>
          <p:cNvPr id="5" name="Imagen 4"/>
          <p:cNvPicPr/>
          <p:nvPr/>
        </p:nvPicPr>
        <p:blipFill rotWithShape="1">
          <a:blip r:embed="rId3"/>
          <a:srcRect l="810" t="13822" r="30363" b="49896"/>
          <a:stretch/>
        </p:blipFill>
        <p:spPr bwMode="auto">
          <a:xfrm>
            <a:off x="5301147" y="3622259"/>
            <a:ext cx="4781315" cy="18280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1134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2368" y="477253"/>
            <a:ext cx="8506327" cy="762000"/>
          </a:xfrm>
        </p:spPr>
        <p:txBody>
          <a:bodyPr>
            <a:normAutofit fontScale="90000"/>
          </a:bodyPr>
          <a:lstStyle/>
          <a:p>
            <a:pPr algn="ctr"/>
            <a:r>
              <a:rPr lang="es-CO" dirty="0" smtClean="0"/>
              <a:t>HERRAMIENTA BTEST Y TABLA DE REGISTRO</a:t>
            </a:r>
            <a:endParaRPr lang="es-CO" dirty="0"/>
          </a:p>
        </p:txBody>
      </p:sp>
      <p:pic>
        <p:nvPicPr>
          <p:cNvPr id="4" name="Marcador de contenido 3"/>
          <p:cNvPicPr>
            <a:picLocks noGrp="1"/>
          </p:cNvPicPr>
          <p:nvPr>
            <p:ph idx="1"/>
          </p:nvPr>
        </p:nvPicPr>
        <p:blipFill rotWithShape="1">
          <a:blip r:embed="rId2"/>
          <a:srcRect l="27051" t="6967" r="46883" b="5459"/>
          <a:stretch/>
        </p:blipFill>
        <p:spPr bwMode="auto">
          <a:xfrm>
            <a:off x="1227221" y="1239253"/>
            <a:ext cx="2683042" cy="4297446"/>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a:srcRect l="10465" t="27113" r="23564" b="28595"/>
          <a:stretch/>
        </p:blipFill>
        <p:spPr bwMode="auto">
          <a:xfrm>
            <a:off x="4379511" y="2219659"/>
            <a:ext cx="5775142" cy="29418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5826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3251" y="573508"/>
            <a:ext cx="5302361" cy="701842"/>
          </a:xfrm>
        </p:spPr>
        <p:txBody>
          <a:bodyPr/>
          <a:lstStyle/>
          <a:p>
            <a:pPr algn="ctr"/>
            <a:r>
              <a:rPr lang="es-CO" dirty="0" smtClean="0"/>
              <a:t>THE DUDE</a:t>
            </a:r>
            <a:endParaRPr lang="es-CO" dirty="0"/>
          </a:p>
        </p:txBody>
      </p:sp>
      <p:sp>
        <p:nvSpPr>
          <p:cNvPr id="3" name="Marcador de contenido 2"/>
          <p:cNvSpPr>
            <a:spLocks noGrp="1"/>
          </p:cNvSpPr>
          <p:nvPr>
            <p:ph idx="1"/>
          </p:nvPr>
        </p:nvSpPr>
        <p:spPr>
          <a:xfrm>
            <a:off x="677334" y="1263317"/>
            <a:ext cx="5542992" cy="4778046"/>
          </a:xfrm>
        </p:spPr>
        <p:txBody>
          <a:bodyPr/>
          <a:lstStyle/>
          <a:p>
            <a:pPr algn="just"/>
            <a:r>
              <a:rPr lang="es-CO" dirty="0" err="1"/>
              <a:t>The</a:t>
            </a:r>
            <a:r>
              <a:rPr lang="es-CO" dirty="0"/>
              <a:t> Dude es una herramienta de monitoreo y gestión desarrollada por Mikrotik; permite escanear automáticamente todos los dispositivos especificados en una subred, dibuja y etiqueta el mapa de red, supervisa los servicios que corren sobre la red y alerta en caso de que exista algún tipo de </a:t>
            </a:r>
            <a:r>
              <a:rPr lang="es-CO" dirty="0" smtClean="0"/>
              <a:t>problema.</a:t>
            </a:r>
          </a:p>
          <a:p>
            <a:pPr marL="0" indent="0" algn="just">
              <a:buNone/>
            </a:pPr>
            <a:endParaRPr lang="es-CO" dirty="0"/>
          </a:p>
        </p:txBody>
      </p:sp>
      <p:pic>
        <p:nvPicPr>
          <p:cNvPr id="4" name="Imagen 3"/>
          <p:cNvPicPr/>
          <p:nvPr/>
        </p:nvPicPr>
        <p:blipFill rotWithShape="1">
          <a:blip r:embed="rId2">
            <a:extLst>
              <a:ext uri="{28A0092B-C50C-407E-A947-70E740481C1C}">
                <a14:useLocalDpi xmlns:a14="http://schemas.microsoft.com/office/drawing/2010/main" val="0"/>
              </a:ext>
            </a:extLst>
          </a:blip>
          <a:srcRect l="15286" t="24782" r="10798" b="22559"/>
          <a:stretch/>
        </p:blipFill>
        <p:spPr bwMode="auto">
          <a:xfrm>
            <a:off x="2437005" y="3569659"/>
            <a:ext cx="5574854" cy="2879268"/>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026" y="1165058"/>
            <a:ext cx="1603757" cy="1965896"/>
          </a:xfrm>
          <a:prstGeom prst="rect">
            <a:avLst/>
          </a:prstGeom>
        </p:spPr>
      </p:pic>
    </p:spTree>
    <p:extLst>
      <p:ext uri="{BB962C8B-B14F-4D97-AF65-F5344CB8AC3E}">
        <p14:creationId xmlns:p14="http://schemas.microsoft.com/office/powerpoint/2010/main" val="3595402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4745" y="453190"/>
            <a:ext cx="3581845" cy="653716"/>
          </a:xfrm>
        </p:spPr>
        <p:txBody>
          <a:bodyPr/>
          <a:lstStyle/>
          <a:p>
            <a:pPr algn="ctr"/>
            <a:r>
              <a:rPr lang="es-CO" dirty="0" smtClean="0"/>
              <a:t>LANSTATE PRO</a:t>
            </a:r>
            <a:endParaRPr lang="es-CO" dirty="0"/>
          </a:p>
        </p:txBody>
      </p:sp>
      <p:sp>
        <p:nvSpPr>
          <p:cNvPr id="3" name="Marcador de contenido 2"/>
          <p:cNvSpPr>
            <a:spLocks noGrp="1"/>
          </p:cNvSpPr>
          <p:nvPr>
            <p:ph idx="1"/>
          </p:nvPr>
        </p:nvSpPr>
        <p:spPr>
          <a:xfrm>
            <a:off x="677334" y="1106906"/>
            <a:ext cx="6192698" cy="4934457"/>
          </a:xfrm>
        </p:spPr>
        <p:txBody>
          <a:bodyPr/>
          <a:lstStyle/>
          <a:p>
            <a:pPr algn="just"/>
            <a:r>
              <a:rPr lang="es-CO" dirty="0" err="1"/>
              <a:t>LANState</a:t>
            </a:r>
            <a:r>
              <a:rPr lang="es-CO" dirty="0"/>
              <a:t> es un software para el  monitoreo y administración de redes desarrollado por 10-Strike Software, esta herramienta posee dos versiones: </a:t>
            </a:r>
            <a:r>
              <a:rPr lang="es-CO" dirty="0" err="1"/>
              <a:t>LANState</a:t>
            </a:r>
            <a:r>
              <a:rPr lang="es-CO" dirty="0"/>
              <a:t> Standard y </a:t>
            </a:r>
            <a:r>
              <a:rPr lang="es-CO" dirty="0" err="1"/>
              <a:t>LANState</a:t>
            </a:r>
            <a:r>
              <a:rPr lang="es-CO" dirty="0"/>
              <a:t> PRO.</a:t>
            </a:r>
          </a:p>
          <a:p>
            <a:endParaRPr lang="es-CO" dirty="0"/>
          </a:p>
        </p:txBody>
      </p:sp>
      <p:pic>
        <p:nvPicPr>
          <p:cNvPr id="4" name="Imagen 3"/>
          <p:cNvPicPr/>
          <p:nvPr/>
        </p:nvPicPr>
        <p:blipFill rotWithShape="1">
          <a:blip r:embed="rId2"/>
          <a:srcRect l="4566" t="15350" r="60184" b="45142"/>
          <a:stretch/>
        </p:blipFill>
        <p:spPr bwMode="auto">
          <a:xfrm>
            <a:off x="2008728" y="2784074"/>
            <a:ext cx="6200534" cy="3064784"/>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8542" t="12244" r="17999" b="18629"/>
          <a:stretch/>
        </p:blipFill>
        <p:spPr>
          <a:xfrm>
            <a:off x="7442968" y="816637"/>
            <a:ext cx="1532589" cy="1612834"/>
          </a:xfrm>
          <a:prstGeom prst="rect">
            <a:avLst/>
          </a:prstGeom>
        </p:spPr>
      </p:pic>
    </p:spTree>
    <p:extLst>
      <p:ext uri="{BB962C8B-B14F-4D97-AF65-F5344CB8AC3E}">
        <p14:creationId xmlns:p14="http://schemas.microsoft.com/office/powerpoint/2010/main" val="1274206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92240" y="489284"/>
            <a:ext cx="3966855" cy="749968"/>
          </a:xfrm>
        </p:spPr>
        <p:txBody>
          <a:bodyPr/>
          <a:lstStyle/>
          <a:p>
            <a:pPr algn="ctr"/>
            <a:r>
              <a:rPr lang="es-CO" dirty="0" smtClean="0"/>
              <a:t>PRTG MONITOR</a:t>
            </a:r>
            <a:endParaRPr lang="es-CO" dirty="0"/>
          </a:p>
        </p:txBody>
      </p:sp>
      <p:sp>
        <p:nvSpPr>
          <p:cNvPr id="3" name="Marcador de contenido 2"/>
          <p:cNvSpPr>
            <a:spLocks noGrp="1"/>
          </p:cNvSpPr>
          <p:nvPr>
            <p:ph idx="1"/>
          </p:nvPr>
        </p:nvSpPr>
        <p:spPr>
          <a:xfrm>
            <a:off x="713429" y="1142999"/>
            <a:ext cx="6000192" cy="4549447"/>
          </a:xfrm>
        </p:spPr>
        <p:txBody>
          <a:bodyPr/>
          <a:lstStyle/>
          <a:p>
            <a:pPr marL="0" indent="0">
              <a:buNone/>
            </a:pPr>
            <a:r>
              <a:rPr lang="es-EC" dirty="0"/>
              <a:t> </a:t>
            </a:r>
            <a:endParaRPr lang="es-CO" dirty="0"/>
          </a:p>
          <a:p>
            <a:r>
              <a:rPr lang="es-CO" dirty="0"/>
              <a:t>PRTG Network Monitor incluye más de 170 tipos de sensores, de cada tipo de servicio de red común incluyendo HTTP, SMTP/POP3 (email), FTP, etc. Con lo cual se podrá  notificar de caídas incluso antes de que el usuario las note, incluyendo vía email, SMS. </a:t>
            </a:r>
          </a:p>
          <a:p>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9095" y="1399674"/>
            <a:ext cx="2733675" cy="1676400"/>
          </a:xfrm>
          <a:prstGeom prst="rect">
            <a:avLst/>
          </a:prstGeom>
        </p:spPr>
      </p:pic>
      <p:pic>
        <p:nvPicPr>
          <p:cNvPr id="5" name="0 Imagen"/>
          <p:cNvPicPr/>
          <p:nvPr/>
        </p:nvPicPr>
        <p:blipFill rotWithShape="1">
          <a:blip r:embed="rId3">
            <a:extLst>
              <a:ext uri="{28A0092B-C50C-407E-A947-70E740481C1C}">
                <a14:useLocalDpi xmlns:a14="http://schemas.microsoft.com/office/drawing/2010/main" val="0"/>
              </a:ext>
            </a:extLst>
          </a:blip>
          <a:srcRect t="21469" r="26730" b="13277"/>
          <a:stretch/>
        </p:blipFill>
        <p:spPr bwMode="auto">
          <a:xfrm>
            <a:off x="2186488" y="3322625"/>
            <a:ext cx="6307807" cy="30235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2191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9861" y="2787316"/>
            <a:ext cx="8596668" cy="1320800"/>
          </a:xfrm>
        </p:spPr>
        <p:txBody>
          <a:bodyPr>
            <a:normAutofit/>
          </a:bodyPr>
          <a:lstStyle/>
          <a:p>
            <a:r>
              <a:rPr lang="es-CO" sz="5400" dirty="0" smtClean="0"/>
              <a:t>ANALISIS DE RESULTADOS</a:t>
            </a:r>
            <a:endParaRPr lang="es-CO" sz="5400" dirty="0"/>
          </a:p>
        </p:txBody>
      </p:sp>
    </p:spTree>
    <p:extLst>
      <p:ext uri="{BB962C8B-B14F-4D97-AF65-F5344CB8AC3E}">
        <p14:creationId xmlns:p14="http://schemas.microsoft.com/office/powerpoint/2010/main" val="32595896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42474"/>
          </a:xfrm>
        </p:spPr>
        <p:txBody>
          <a:bodyPr>
            <a:normAutofit fontScale="90000"/>
          </a:bodyPr>
          <a:lstStyle/>
          <a:p>
            <a:pPr algn="ctr"/>
            <a:r>
              <a:rPr lang="es-CO" dirty="0" smtClean="0"/>
              <a:t>TASA DE TRANSMISIÓN EN DIFERENTES BANDAS </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92639111"/>
              </p:ext>
            </p:extLst>
          </p:nvPr>
        </p:nvGraphicFramePr>
        <p:xfrm>
          <a:off x="533485" y="2208268"/>
          <a:ext cx="4628062" cy="3410479"/>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a:xfrm>
            <a:off x="1088296" y="1552074"/>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7" name="Marcador de contenido 3"/>
          <p:cNvGraphicFramePr>
            <a:graphicFrameLocks/>
          </p:cNvGraphicFramePr>
          <p:nvPr>
            <p:extLst>
              <p:ext uri="{D42A27DB-BD31-4B8C-83A1-F6EECF244321}">
                <p14:modId xmlns:p14="http://schemas.microsoft.com/office/powerpoint/2010/main" val="1712731948"/>
              </p:ext>
            </p:extLst>
          </p:nvPr>
        </p:nvGraphicFramePr>
        <p:xfrm>
          <a:off x="5611712" y="2208268"/>
          <a:ext cx="4615499" cy="3410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2786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82319" y="501809"/>
            <a:ext cx="8596668" cy="942474"/>
          </a:xfrm>
        </p:spPr>
        <p:txBody>
          <a:bodyPr>
            <a:normAutofit fontScale="90000"/>
          </a:bodyPr>
          <a:lstStyle/>
          <a:p>
            <a:pPr algn="ctr"/>
            <a:r>
              <a:rPr lang="es-CO" dirty="0" smtClean="0"/>
              <a:t>TASA DE RECEPCIÓN EN DIFERENTES BANDAS </a:t>
            </a:r>
            <a:endParaRPr lang="es-CO" dirty="0"/>
          </a:p>
        </p:txBody>
      </p:sp>
      <p:sp>
        <p:nvSpPr>
          <p:cNvPr id="5" name="Título 1"/>
          <p:cNvSpPr txBox="1">
            <a:spLocks/>
          </p:cNvSpPr>
          <p:nvPr/>
        </p:nvSpPr>
        <p:spPr>
          <a:xfrm>
            <a:off x="981211" y="1425526"/>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6" name="Gráfico 5"/>
          <p:cNvGraphicFramePr/>
          <p:nvPr>
            <p:extLst>
              <p:ext uri="{D42A27DB-BD31-4B8C-83A1-F6EECF244321}">
                <p14:modId xmlns:p14="http://schemas.microsoft.com/office/powerpoint/2010/main" val="4143929627"/>
              </p:ext>
            </p:extLst>
          </p:nvPr>
        </p:nvGraphicFramePr>
        <p:xfrm>
          <a:off x="480386" y="2236302"/>
          <a:ext cx="4598051" cy="3361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extLst>
              <p:ext uri="{D42A27DB-BD31-4B8C-83A1-F6EECF244321}">
                <p14:modId xmlns:p14="http://schemas.microsoft.com/office/powerpoint/2010/main" val="2472708015"/>
              </p:ext>
            </p:extLst>
          </p:nvPr>
        </p:nvGraphicFramePr>
        <p:xfrm>
          <a:off x="5480653" y="2278966"/>
          <a:ext cx="4783031" cy="3361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6823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03538"/>
            <a:ext cx="8596668" cy="704045"/>
          </a:xfrm>
        </p:spPr>
        <p:txBody>
          <a:bodyPr/>
          <a:lstStyle/>
          <a:p>
            <a:pPr algn="ctr"/>
            <a:r>
              <a:rPr lang="es-CO" dirty="0" smtClean="0"/>
              <a:t>JUSTIFICACIÓN E IMPORTANCIA</a:t>
            </a:r>
            <a:endParaRPr lang="es-CO" dirty="0"/>
          </a:p>
        </p:txBody>
      </p:sp>
      <p:sp>
        <p:nvSpPr>
          <p:cNvPr id="3" name="Marcador de contenido 2"/>
          <p:cNvSpPr>
            <a:spLocks noGrp="1"/>
          </p:cNvSpPr>
          <p:nvPr>
            <p:ph idx="1"/>
          </p:nvPr>
        </p:nvSpPr>
        <p:spPr>
          <a:xfrm>
            <a:off x="677334" y="1300767"/>
            <a:ext cx="8596668" cy="4740596"/>
          </a:xfrm>
        </p:spPr>
        <p:txBody>
          <a:bodyPr>
            <a:normAutofit lnSpcReduction="10000"/>
          </a:bodyPr>
          <a:lstStyle/>
          <a:p>
            <a:pPr algn="just">
              <a:lnSpc>
                <a:spcPct val="150000"/>
              </a:lnSpc>
            </a:pPr>
            <a:r>
              <a:rPr lang="es-CO" sz="1700" dirty="0"/>
              <a:t>Desde finales de la década de los 90 ha surgido un gran interés por el uso de redes inalámbricas, esta demanda se ha seguido incrementando debido a la aparición de muchos dispositivos inalámbricos de gran movilidad y portabilidad como: teléfonos inteligentes, </a:t>
            </a:r>
            <a:r>
              <a:rPr lang="es-CO" sz="1700" dirty="0" err="1"/>
              <a:t>tablets</a:t>
            </a:r>
            <a:r>
              <a:rPr lang="es-CO" sz="1700" dirty="0"/>
              <a:t> y laptops</a:t>
            </a:r>
            <a:r>
              <a:rPr lang="es-CO" sz="1700" dirty="0" smtClean="0"/>
              <a:t>.</a:t>
            </a:r>
          </a:p>
          <a:p>
            <a:pPr algn="just">
              <a:lnSpc>
                <a:spcPct val="150000"/>
              </a:lnSpc>
            </a:pPr>
            <a:r>
              <a:rPr lang="es-CO" sz="1700" dirty="0" smtClean="0"/>
              <a:t>Existe </a:t>
            </a:r>
            <a:r>
              <a:rPr lang="es-CO" sz="1700" dirty="0"/>
              <a:t>gran demanda de los enlaces inalámbricos gracias a que las tecnologías  de nueva generación en redes inalámbricas como los estándares  IEEE 802.11n, IEEE 80.11ac e IEEE </a:t>
            </a:r>
            <a:r>
              <a:rPr lang="es-CO" sz="1700" dirty="0" smtClean="0"/>
              <a:t>802.11e </a:t>
            </a:r>
            <a:r>
              <a:rPr lang="es-CO" sz="1700" dirty="0"/>
              <a:t>permiten altas  tasas de transferencia y mejora el  rendimiento de la red</a:t>
            </a:r>
            <a:r>
              <a:rPr lang="es-CO" sz="1700" dirty="0" smtClean="0"/>
              <a:t>.</a:t>
            </a:r>
          </a:p>
          <a:p>
            <a:pPr algn="just">
              <a:lnSpc>
                <a:spcPct val="150000"/>
              </a:lnSpc>
            </a:pPr>
            <a:r>
              <a:rPr lang="es-CO" sz="1700" dirty="0"/>
              <a:t>En la actualidad la marca de equipos Mikrotik, se ha posicionado como una de las primeras opciones dentro de las empresas que proveen comunicaciones inalámbricas debido a la versatilidad de sus opciones de configuración, robustez en sus equipos y bajo costo de implementación. </a:t>
            </a:r>
          </a:p>
          <a:p>
            <a:pPr algn="just">
              <a:lnSpc>
                <a:spcPct val="150000"/>
              </a:lnSpc>
            </a:pPr>
            <a:endParaRPr lang="es-CO" sz="1700" dirty="0"/>
          </a:p>
          <a:p>
            <a:endParaRPr lang="es-CO" dirty="0"/>
          </a:p>
        </p:txBody>
      </p:sp>
    </p:spTree>
    <p:extLst>
      <p:ext uri="{BB962C8B-B14F-4D97-AF65-F5344CB8AC3E}">
        <p14:creationId xmlns:p14="http://schemas.microsoft.com/office/powerpoint/2010/main" val="10897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100" dirty="0" smtClean="0"/>
              <a:t>TIEMPO DE RESPUESTA EN DIFERENTES BANDAS </a:t>
            </a:r>
            <a:endParaRPr lang="es-CO" sz="31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4167930"/>
              </p:ext>
            </p:extLst>
          </p:nvPr>
        </p:nvGraphicFramePr>
        <p:xfrm>
          <a:off x="677333" y="2403812"/>
          <a:ext cx="4377993" cy="295598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888166" y="1695869"/>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7" name="Marcador de contenido 3"/>
          <p:cNvGraphicFramePr>
            <a:graphicFrameLocks/>
          </p:cNvGraphicFramePr>
          <p:nvPr>
            <p:extLst>
              <p:ext uri="{D42A27DB-BD31-4B8C-83A1-F6EECF244321}">
                <p14:modId xmlns:p14="http://schemas.microsoft.com/office/powerpoint/2010/main" val="2164269919"/>
              </p:ext>
            </p:extLst>
          </p:nvPr>
        </p:nvGraphicFramePr>
        <p:xfrm>
          <a:off x="5565867" y="2403811"/>
          <a:ext cx="4035333" cy="2955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5152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98095"/>
          </a:xfrm>
        </p:spPr>
        <p:txBody>
          <a:bodyPr>
            <a:normAutofit fontScale="90000"/>
          </a:bodyPr>
          <a:lstStyle/>
          <a:p>
            <a:pPr algn="ctr"/>
            <a:r>
              <a:rPr lang="es-CO" dirty="0" smtClean="0"/>
              <a:t>CCQ DE TRANSMISIÓN EN </a:t>
            </a:r>
            <a:r>
              <a:rPr lang="es-CO" dirty="0"/>
              <a:t>DIFERENTES BANDAS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073419301"/>
              </p:ext>
            </p:extLst>
          </p:nvPr>
        </p:nvGraphicFramePr>
        <p:xfrm>
          <a:off x="467920" y="2457453"/>
          <a:ext cx="4507748" cy="3368581"/>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a:xfrm>
            <a:off x="903453" y="1709531"/>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8" name="Marcador de contenido 3"/>
          <p:cNvGraphicFramePr>
            <a:graphicFrameLocks/>
          </p:cNvGraphicFramePr>
          <p:nvPr>
            <p:extLst>
              <p:ext uri="{D42A27DB-BD31-4B8C-83A1-F6EECF244321}">
                <p14:modId xmlns:p14="http://schemas.microsoft.com/office/powerpoint/2010/main" val="1933659375"/>
              </p:ext>
            </p:extLst>
          </p:nvPr>
        </p:nvGraphicFramePr>
        <p:xfrm>
          <a:off x="5427905" y="2457453"/>
          <a:ext cx="4639204" cy="3368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7163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77334" y="609600"/>
            <a:ext cx="8596668" cy="798095"/>
          </a:xfrm>
        </p:spPr>
        <p:txBody>
          <a:bodyPr>
            <a:normAutofit fontScale="90000"/>
          </a:bodyPr>
          <a:lstStyle/>
          <a:p>
            <a:pPr algn="ctr"/>
            <a:r>
              <a:rPr lang="es-CO" dirty="0" smtClean="0"/>
              <a:t>CCQ DE RECEPCIÓN EN </a:t>
            </a:r>
            <a:r>
              <a:rPr lang="es-CO" dirty="0"/>
              <a:t>DIFERENTES BANDAS </a:t>
            </a:r>
          </a:p>
        </p:txBody>
      </p:sp>
      <p:graphicFrame>
        <p:nvGraphicFramePr>
          <p:cNvPr id="6" name="Gráfico 5"/>
          <p:cNvGraphicFramePr/>
          <p:nvPr>
            <p:extLst>
              <p:ext uri="{D42A27DB-BD31-4B8C-83A1-F6EECF244321}">
                <p14:modId xmlns:p14="http://schemas.microsoft.com/office/powerpoint/2010/main" val="3614827082"/>
              </p:ext>
            </p:extLst>
          </p:nvPr>
        </p:nvGraphicFramePr>
        <p:xfrm>
          <a:off x="389979" y="2086188"/>
          <a:ext cx="4795976" cy="3633049"/>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txBox="1">
            <a:spLocks/>
          </p:cNvSpPr>
          <p:nvPr/>
        </p:nvSpPr>
        <p:spPr>
          <a:xfrm>
            <a:off x="1103159" y="1433821"/>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8" name="Gráfico 7"/>
          <p:cNvGraphicFramePr/>
          <p:nvPr>
            <p:extLst>
              <p:ext uri="{D42A27DB-BD31-4B8C-83A1-F6EECF244321}">
                <p14:modId xmlns:p14="http://schemas.microsoft.com/office/powerpoint/2010/main" val="1738416377"/>
              </p:ext>
            </p:extLst>
          </p:nvPr>
        </p:nvGraphicFramePr>
        <p:xfrm>
          <a:off x="5617030" y="2086188"/>
          <a:ext cx="4754880" cy="3633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8816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06363"/>
            <a:ext cx="8596668" cy="1320800"/>
          </a:xfrm>
        </p:spPr>
        <p:txBody>
          <a:bodyPr>
            <a:noAutofit/>
          </a:bodyPr>
          <a:lstStyle/>
          <a:p>
            <a:pPr algn="ctr"/>
            <a:r>
              <a:rPr lang="es-CO" sz="3200" dirty="0" smtClean="0"/>
              <a:t>TASA DE TRANSMISIÓN EN DIFERENTES ANCHOS DE CANAL </a:t>
            </a:r>
            <a:endParaRPr lang="es-CO" sz="32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470299291"/>
              </p:ext>
            </p:extLst>
          </p:nvPr>
        </p:nvGraphicFramePr>
        <p:xfrm>
          <a:off x="352698" y="2325190"/>
          <a:ext cx="4506686" cy="3676064"/>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a:xfrm>
            <a:off x="828355" y="1627163"/>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8" name="Marcador de contenido 3"/>
          <p:cNvGraphicFramePr>
            <a:graphicFrameLocks/>
          </p:cNvGraphicFramePr>
          <p:nvPr>
            <p:extLst>
              <p:ext uri="{D42A27DB-BD31-4B8C-83A1-F6EECF244321}">
                <p14:modId xmlns:p14="http://schemas.microsoft.com/office/powerpoint/2010/main" val="234249972"/>
              </p:ext>
            </p:extLst>
          </p:nvPr>
        </p:nvGraphicFramePr>
        <p:xfrm>
          <a:off x="5393994" y="2325190"/>
          <a:ext cx="4588932" cy="3676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1946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078523"/>
          </a:xfrm>
        </p:spPr>
        <p:txBody>
          <a:bodyPr>
            <a:normAutofit fontScale="90000"/>
          </a:bodyPr>
          <a:lstStyle/>
          <a:p>
            <a:pPr algn="ctr"/>
            <a:r>
              <a:rPr lang="es-CO" dirty="0"/>
              <a:t>TASA DE </a:t>
            </a:r>
            <a:r>
              <a:rPr lang="es-CO" dirty="0" smtClean="0"/>
              <a:t>RECEPCIÓN </a:t>
            </a:r>
            <a:r>
              <a:rPr lang="es-CO" dirty="0"/>
              <a:t>EN DIFERENTES ANCHOS DE CANAL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81717590"/>
              </p:ext>
            </p:extLst>
          </p:nvPr>
        </p:nvGraphicFramePr>
        <p:xfrm>
          <a:off x="537187" y="2612765"/>
          <a:ext cx="4322196" cy="3333750"/>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677334" y="1992792"/>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6" name="Gráfico 5"/>
          <p:cNvGraphicFramePr/>
          <p:nvPr>
            <p:extLst>
              <p:ext uri="{D42A27DB-BD31-4B8C-83A1-F6EECF244321}">
                <p14:modId xmlns:p14="http://schemas.microsoft.com/office/powerpoint/2010/main" val="3684724899"/>
              </p:ext>
            </p:extLst>
          </p:nvPr>
        </p:nvGraphicFramePr>
        <p:xfrm>
          <a:off x="5252675" y="2612764"/>
          <a:ext cx="4714285" cy="3333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9437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dirty="0"/>
              <a:t>TIEMPO DE RESPUESTA EN DIFERENTES </a:t>
            </a:r>
            <a:r>
              <a:rPr lang="es-CO" sz="3200" dirty="0" smtClean="0"/>
              <a:t>ANCHOS DE CANAL </a:t>
            </a:r>
            <a:endParaRPr lang="es-CO" sz="32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689376279"/>
              </p:ext>
            </p:extLst>
          </p:nvPr>
        </p:nvGraphicFramePr>
        <p:xfrm>
          <a:off x="677334" y="2461847"/>
          <a:ext cx="4181422" cy="3504291"/>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1"/>
          <p:cNvSpPr txBox="1">
            <a:spLocks/>
          </p:cNvSpPr>
          <p:nvPr/>
        </p:nvSpPr>
        <p:spPr>
          <a:xfrm>
            <a:off x="1005185" y="1930400"/>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6" name="Marcador de contenido 3"/>
          <p:cNvGraphicFramePr>
            <a:graphicFrameLocks/>
          </p:cNvGraphicFramePr>
          <p:nvPr>
            <p:extLst>
              <p:ext uri="{D42A27DB-BD31-4B8C-83A1-F6EECF244321}">
                <p14:modId xmlns:p14="http://schemas.microsoft.com/office/powerpoint/2010/main" val="3783632689"/>
              </p:ext>
            </p:extLst>
          </p:nvPr>
        </p:nvGraphicFramePr>
        <p:xfrm>
          <a:off x="5303519" y="2461846"/>
          <a:ext cx="4741817" cy="3504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5185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555" y="308810"/>
            <a:ext cx="8596668" cy="1168298"/>
          </a:xfrm>
        </p:spPr>
        <p:txBody>
          <a:bodyPr>
            <a:normAutofit/>
          </a:bodyPr>
          <a:lstStyle/>
          <a:p>
            <a:pPr algn="ctr"/>
            <a:r>
              <a:rPr lang="es-CO" sz="3200" dirty="0"/>
              <a:t>CCQ </a:t>
            </a:r>
            <a:r>
              <a:rPr lang="es-CO" sz="3200" dirty="0" smtClean="0"/>
              <a:t>DE TRANSMISIÓN EN </a:t>
            </a:r>
            <a:r>
              <a:rPr lang="es-CO" sz="3200" dirty="0"/>
              <a:t>DIFERENTES </a:t>
            </a:r>
            <a:r>
              <a:rPr lang="es-CO" sz="3200" dirty="0" smtClean="0"/>
              <a:t>ANCHOS DE CANAL</a:t>
            </a:r>
            <a:endParaRPr lang="es-CO" sz="32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60163688"/>
              </p:ext>
            </p:extLst>
          </p:nvPr>
        </p:nvGraphicFramePr>
        <p:xfrm>
          <a:off x="299478" y="2256789"/>
          <a:ext cx="4760411" cy="3664479"/>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a:xfrm>
            <a:off x="983785" y="1646925"/>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8" name="Marcador de contenido 3"/>
          <p:cNvGraphicFramePr>
            <a:graphicFrameLocks/>
          </p:cNvGraphicFramePr>
          <p:nvPr>
            <p:extLst>
              <p:ext uri="{D42A27DB-BD31-4B8C-83A1-F6EECF244321}">
                <p14:modId xmlns:p14="http://schemas.microsoft.com/office/powerpoint/2010/main" val="4214636052"/>
              </p:ext>
            </p:extLst>
          </p:nvPr>
        </p:nvGraphicFramePr>
        <p:xfrm>
          <a:off x="5504348" y="2256790"/>
          <a:ext cx="4843568" cy="3664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3765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9876" y="384517"/>
            <a:ext cx="8596668" cy="1320800"/>
          </a:xfrm>
        </p:spPr>
        <p:txBody>
          <a:bodyPr>
            <a:normAutofit/>
          </a:bodyPr>
          <a:lstStyle/>
          <a:p>
            <a:pPr algn="ctr"/>
            <a:r>
              <a:rPr lang="es-CO" sz="3200" dirty="0"/>
              <a:t>CCQ DE </a:t>
            </a:r>
            <a:r>
              <a:rPr lang="es-CO" sz="3200" dirty="0" smtClean="0"/>
              <a:t>RECEPCIÓN </a:t>
            </a:r>
            <a:r>
              <a:rPr lang="es-CO" sz="3200" dirty="0"/>
              <a:t>EN DIFERENTES ANCHOS DE CANAL</a:t>
            </a:r>
          </a:p>
        </p:txBody>
      </p:sp>
      <p:graphicFrame>
        <p:nvGraphicFramePr>
          <p:cNvPr id="4" name="Gráfico 3"/>
          <p:cNvGraphicFramePr/>
          <p:nvPr>
            <p:extLst>
              <p:ext uri="{D42A27DB-BD31-4B8C-83A1-F6EECF244321}">
                <p14:modId xmlns:p14="http://schemas.microsoft.com/office/powerpoint/2010/main" val="2097414301"/>
              </p:ext>
            </p:extLst>
          </p:nvPr>
        </p:nvGraphicFramePr>
        <p:xfrm>
          <a:off x="536656" y="2491916"/>
          <a:ext cx="4608864" cy="3098801"/>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1208927" y="1816965"/>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6" name="Gráfico 5"/>
          <p:cNvGraphicFramePr/>
          <p:nvPr>
            <p:extLst>
              <p:ext uri="{D42A27DB-BD31-4B8C-83A1-F6EECF244321}">
                <p14:modId xmlns:p14="http://schemas.microsoft.com/office/powerpoint/2010/main" val="843303846"/>
              </p:ext>
            </p:extLst>
          </p:nvPr>
        </p:nvGraphicFramePr>
        <p:xfrm>
          <a:off x="5272130" y="2491916"/>
          <a:ext cx="4926436" cy="3098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3721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3200" dirty="0"/>
              <a:t>TASA DE </a:t>
            </a:r>
            <a:r>
              <a:rPr lang="es-CO" sz="3200" dirty="0" smtClean="0"/>
              <a:t>TRANSMISIÓN </a:t>
            </a:r>
            <a:r>
              <a:rPr lang="es-CO" sz="3200" dirty="0"/>
              <a:t>EN DIFERENTES </a:t>
            </a:r>
            <a:r>
              <a:rPr lang="es-CO" sz="3200" dirty="0" smtClean="0"/>
              <a:t>FRECUENCIAS</a:t>
            </a:r>
            <a:endParaRPr lang="es-CO" sz="32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613235711"/>
              </p:ext>
            </p:extLst>
          </p:nvPr>
        </p:nvGraphicFramePr>
        <p:xfrm>
          <a:off x="311573" y="2492103"/>
          <a:ext cx="4730690" cy="37999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Marcador de contenido 3"/>
          <p:cNvGraphicFramePr>
            <a:graphicFrameLocks/>
          </p:cNvGraphicFramePr>
          <p:nvPr>
            <p:extLst>
              <p:ext uri="{D42A27DB-BD31-4B8C-83A1-F6EECF244321}">
                <p14:modId xmlns:p14="http://schemas.microsoft.com/office/powerpoint/2010/main" val="408761349"/>
              </p:ext>
            </p:extLst>
          </p:nvPr>
        </p:nvGraphicFramePr>
        <p:xfrm>
          <a:off x="5524169" y="2492103"/>
          <a:ext cx="4639733" cy="3799946"/>
        </p:xfrm>
        <a:graphic>
          <a:graphicData uri="http://schemas.openxmlformats.org/drawingml/2006/chart">
            <c:chart xmlns:c="http://schemas.openxmlformats.org/drawingml/2006/chart" xmlns:r="http://schemas.openxmlformats.org/officeDocument/2006/relationships" r:id="rId3"/>
          </a:graphicData>
        </a:graphic>
      </p:graphicFrame>
      <p:sp>
        <p:nvSpPr>
          <p:cNvPr id="8" name="Título 1"/>
          <p:cNvSpPr txBox="1">
            <a:spLocks/>
          </p:cNvSpPr>
          <p:nvPr/>
        </p:nvSpPr>
        <p:spPr>
          <a:xfrm>
            <a:off x="1208927" y="1816965"/>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spTree>
    <p:extLst>
      <p:ext uri="{BB962C8B-B14F-4D97-AF65-F5344CB8AC3E}">
        <p14:creationId xmlns:p14="http://schemas.microsoft.com/office/powerpoint/2010/main" val="9758519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97059"/>
            <a:ext cx="8596668" cy="1320800"/>
          </a:xfrm>
        </p:spPr>
        <p:txBody>
          <a:bodyPr>
            <a:normAutofit/>
          </a:bodyPr>
          <a:lstStyle/>
          <a:p>
            <a:pPr algn="ctr"/>
            <a:r>
              <a:rPr lang="es-CO" sz="3200" dirty="0"/>
              <a:t>TASA DE </a:t>
            </a:r>
            <a:r>
              <a:rPr lang="es-CO" sz="3200" dirty="0" smtClean="0"/>
              <a:t>RECEPCIÓN </a:t>
            </a:r>
            <a:r>
              <a:rPr lang="es-CO" sz="3200" dirty="0"/>
              <a:t>EN DIFERENTES FRECUENCIAS</a:t>
            </a:r>
          </a:p>
        </p:txBody>
      </p:sp>
      <p:graphicFrame>
        <p:nvGraphicFramePr>
          <p:cNvPr id="4" name="Gráfico 3"/>
          <p:cNvGraphicFramePr/>
          <p:nvPr>
            <p:extLst>
              <p:ext uri="{D42A27DB-BD31-4B8C-83A1-F6EECF244321}">
                <p14:modId xmlns:p14="http://schemas.microsoft.com/office/powerpoint/2010/main" val="2203751754"/>
              </p:ext>
            </p:extLst>
          </p:nvPr>
        </p:nvGraphicFramePr>
        <p:xfrm>
          <a:off x="375609" y="2429691"/>
          <a:ext cx="4797282" cy="3500332"/>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1079587" y="1817859"/>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6" name="Gráfico 5"/>
          <p:cNvGraphicFramePr/>
          <p:nvPr>
            <p:extLst>
              <p:ext uri="{D42A27DB-BD31-4B8C-83A1-F6EECF244321}">
                <p14:modId xmlns:p14="http://schemas.microsoft.com/office/powerpoint/2010/main" val="828612420"/>
              </p:ext>
            </p:extLst>
          </p:nvPr>
        </p:nvGraphicFramePr>
        <p:xfrm>
          <a:off x="5582950" y="2429691"/>
          <a:ext cx="4951730" cy="3500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54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13386"/>
            <a:ext cx="8596668" cy="1320800"/>
          </a:xfrm>
        </p:spPr>
        <p:txBody>
          <a:bodyPr/>
          <a:lstStyle/>
          <a:p>
            <a:pPr algn="ctr"/>
            <a:r>
              <a:rPr lang="es-CO" dirty="0" smtClean="0"/>
              <a:t>OBJETIVOS</a:t>
            </a:r>
            <a:endParaRPr lang="es-CO" dirty="0"/>
          </a:p>
        </p:txBody>
      </p:sp>
      <p:sp>
        <p:nvSpPr>
          <p:cNvPr id="3" name="Marcador de contenido 2"/>
          <p:cNvSpPr>
            <a:spLocks noGrp="1"/>
          </p:cNvSpPr>
          <p:nvPr>
            <p:ph idx="1"/>
          </p:nvPr>
        </p:nvSpPr>
        <p:spPr>
          <a:xfrm>
            <a:off x="677334" y="1223493"/>
            <a:ext cx="8596668" cy="4817869"/>
          </a:xfrm>
        </p:spPr>
        <p:txBody>
          <a:bodyPr>
            <a:normAutofit lnSpcReduction="10000"/>
          </a:bodyPr>
          <a:lstStyle/>
          <a:p>
            <a:r>
              <a:rPr lang="es-CO" sz="1700" dirty="0" smtClean="0"/>
              <a:t>OBJETIVO GENERAL</a:t>
            </a:r>
          </a:p>
          <a:p>
            <a:pPr lvl="1" algn="just"/>
            <a:r>
              <a:rPr lang="es-CO" sz="1700" dirty="0" smtClean="0"/>
              <a:t>Diseñar e implementar un enlace de comunicaciones  inalámbricas en frecuencias no licenciadas en 2.4GHz y 5.8GHz utilizando los protocolos de transmisión propietarios de la marca Mikrotik como son Nstream y Nv2, realizando además una comparativa de las funcionalidades y mejoras entre ambos protocolos.</a:t>
            </a:r>
          </a:p>
          <a:p>
            <a:pPr lvl="1" algn="just"/>
            <a:endParaRPr lang="es-CO" sz="1700" dirty="0" smtClean="0"/>
          </a:p>
          <a:p>
            <a:pPr algn="just"/>
            <a:r>
              <a:rPr lang="es-CO" sz="1700" dirty="0" smtClean="0"/>
              <a:t>OBJETIVOS ESPECÍFICOS</a:t>
            </a:r>
          </a:p>
          <a:p>
            <a:pPr lvl="1" algn="just"/>
            <a:r>
              <a:rPr lang="es-CO" sz="1700" dirty="0" smtClean="0"/>
              <a:t>Comprender </a:t>
            </a:r>
            <a:r>
              <a:rPr lang="es-CO" sz="1700" dirty="0"/>
              <a:t>y analizar el funcionamiento de los protocolos Nstream  y Nv2 a 2.4Ghz y </a:t>
            </a:r>
            <a:r>
              <a:rPr lang="es-CO" sz="1700" dirty="0" smtClean="0"/>
              <a:t>5.8GHz.</a:t>
            </a:r>
          </a:p>
          <a:p>
            <a:pPr lvl="1" algn="just"/>
            <a:r>
              <a:rPr lang="es-CO" sz="1700" dirty="0" smtClean="0"/>
              <a:t>Implementar </a:t>
            </a:r>
            <a:r>
              <a:rPr lang="es-CO" sz="1700" dirty="0"/>
              <a:t>y configurar un enlace de comunicaciones inalámbrico entre la Universidad de las Fuerzas Armadas-ESPE y el cerro </a:t>
            </a:r>
            <a:r>
              <a:rPr lang="es-CO" sz="1700" dirty="0" smtClean="0"/>
              <a:t>Amaguaña.</a:t>
            </a:r>
          </a:p>
          <a:p>
            <a:pPr lvl="1" algn="just"/>
            <a:r>
              <a:rPr lang="es-CO" sz="1700" dirty="0" smtClean="0"/>
              <a:t>Comparar </a:t>
            </a:r>
            <a:r>
              <a:rPr lang="es-CO" sz="1700" dirty="0"/>
              <a:t>el funcionamiento de los protocolos Nstream y Nv2 a 2.4Ghz y </a:t>
            </a:r>
            <a:r>
              <a:rPr lang="es-CO" sz="1700" dirty="0" smtClean="0"/>
              <a:t>5.8GHz. </a:t>
            </a:r>
          </a:p>
          <a:p>
            <a:pPr lvl="1" algn="just"/>
            <a:r>
              <a:rPr lang="es-CO" sz="1700" dirty="0" smtClean="0"/>
              <a:t>Realizar </a:t>
            </a:r>
            <a:r>
              <a:rPr lang="es-CO" sz="1700" dirty="0"/>
              <a:t>el análisis de las pruebas de funcionamiento y desempeño de los protocolos Nstream y Nv2.</a:t>
            </a:r>
          </a:p>
          <a:p>
            <a:pPr lvl="1" algn="just"/>
            <a:endParaRPr lang="es-CO" dirty="0" smtClean="0"/>
          </a:p>
          <a:p>
            <a:pPr lvl="1"/>
            <a:endParaRPr lang="es-CO" dirty="0" smtClean="0"/>
          </a:p>
          <a:p>
            <a:endParaRPr lang="es-CO" dirty="0"/>
          </a:p>
        </p:txBody>
      </p:sp>
    </p:spTree>
    <p:extLst>
      <p:ext uri="{BB962C8B-B14F-4D97-AF65-F5344CB8AC3E}">
        <p14:creationId xmlns:p14="http://schemas.microsoft.com/office/powerpoint/2010/main" val="172664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9" dur="500"/>
                                        <p:tgtEl>
                                          <p:spTgt spid="3">
                                            <p:txEl>
                                              <p:pRg st="6" end="6"/>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0024" y="248653"/>
            <a:ext cx="8596668" cy="1320800"/>
          </a:xfrm>
        </p:spPr>
        <p:txBody>
          <a:bodyPr>
            <a:normAutofit/>
          </a:bodyPr>
          <a:lstStyle/>
          <a:p>
            <a:pPr algn="ctr"/>
            <a:r>
              <a:rPr lang="es-CO" sz="3200" dirty="0" smtClean="0"/>
              <a:t>TIEMPO DE RESPUESTA EN </a:t>
            </a:r>
            <a:r>
              <a:rPr lang="es-CO" sz="3200" dirty="0"/>
              <a:t>DIFERENTES </a:t>
            </a:r>
            <a:r>
              <a:rPr lang="es-CO" sz="3200" dirty="0" smtClean="0"/>
              <a:t>FRECUENCIAS</a:t>
            </a:r>
            <a:endParaRPr lang="es-CO" sz="32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28862212"/>
              </p:ext>
            </p:extLst>
          </p:nvPr>
        </p:nvGraphicFramePr>
        <p:xfrm>
          <a:off x="411546" y="2377440"/>
          <a:ext cx="4685109" cy="3404382"/>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1"/>
          <p:cNvSpPr txBox="1">
            <a:spLocks/>
          </p:cNvSpPr>
          <p:nvPr/>
        </p:nvSpPr>
        <p:spPr>
          <a:xfrm>
            <a:off x="1280024" y="1906203"/>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6" name="Marcador de contenido 3"/>
          <p:cNvGraphicFramePr>
            <a:graphicFrameLocks/>
          </p:cNvGraphicFramePr>
          <p:nvPr>
            <p:extLst>
              <p:ext uri="{D42A27DB-BD31-4B8C-83A1-F6EECF244321}">
                <p14:modId xmlns:p14="http://schemas.microsoft.com/office/powerpoint/2010/main" val="3781276230"/>
              </p:ext>
            </p:extLst>
          </p:nvPr>
        </p:nvGraphicFramePr>
        <p:xfrm>
          <a:off x="5578358" y="2371444"/>
          <a:ext cx="4941104" cy="34043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2837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677" y="497058"/>
            <a:ext cx="8596668" cy="749968"/>
          </a:xfrm>
        </p:spPr>
        <p:txBody>
          <a:bodyPr>
            <a:normAutofit fontScale="90000"/>
          </a:bodyPr>
          <a:lstStyle/>
          <a:p>
            <a:pPr algn="ctr"/>
            <a:r>
              <a:rPr lang="es-CO" sz="3200" dirty="0" smtClean="0"/>
              <a:t>CCQ DE TRANSMISIÓN EN  </a:t>
            </a:r>
            <a:r>
              <a:rPr lang="es-CO" sz="3200" dirty="0"/>
              <a:t>DIFERENTES </a:t>
            </a:r>
            <a:r>
              <a:rPr lang="es-CO" sz="3200" dirty="0" smtClean="0"/>
              <a:t>FRECUENCIAS</a:t>
            </a:r>
            <a:endParaRPr lang="es-CO" sz="32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648032113"/>
              </p:ext>
            </p:extLst>
          </p:nvPr>
        </p:nvGraphicFramePr>
        <p:xfrm>
          <a:off x="340979" y="2612057"/>
          <a:ext cx="4616032" cy="2960519"/>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1"/>
          <p:cNvSpPr txBox="1">
            <a:spLocks/>
          </p:cNvSpPr>
          <p:nvPr/>
        </p:nvSpPr>
        <p:spPr>
          <a:xfrm>
            <a:off x="932520" y="1939406"/>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8" name="Marcador de contenido 3"/>
          <p:cNvGraphicFramePr>
            <a:graphicFrameLocks/>
          </p:cNvGraphicFramePr>
          <p:nvPr>
            <p:extLst>
              <p:ext uri="{D42A27DB-BD31-4B8C-83A1-F6EECF244321}">
                <p14:modId xmlns:p14="http://schemas.microsoft.com/office/powerpoint/2010/main" val="2234898948"/>
              </p:ext>
            </p:extLst>
          </p:nvPr>
        </p:nvGraphicFramePr>
        <p:xfrm>
          <a:off x="5504696" y="2612056"/>
          <a:ext cx="4843706" cy="2960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50458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765317686"/>
              </p:ext>
            </p:extLst>
          </p:nvPr>
        </p:nvGraphicFramePr>
        <p:xfrm>
          <a:off x="370943" y="2612057"/>
          <a:ext cx="4946645" cy="3127561"/>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658677" y="497058"/>
            <a:ext cx="8596668" cy="7499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3200" dirty="0" smtClean="0"/>
              <a:t>CCQ DE TRANSMISIÓN EN  DIFERENTES FRECUENCIAS</a:t>
            </a:r>
            <a:endParaRPr lang="es-CO" sz="3200" dirty="0"/>
          </a:p>
        </p:txBody>
      </p:sp>
      <p:sp>
        <p:nvSpPr>
          <p:cNvPr id="6" name="Título 1"/>
          <p:cNvSpPr txBox="1">
            <a:spLocks/>
          </p:cNvSpPr>
          <p:nvPr/>
        </p:nvSpPr>
        <p:spPr>
          <a:xfrm>
            <a:off x="1453156" y="1954396"/>
            <a:ext cx="8596668" cy="94247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800" dirty="0" smtClean="0"/>
              <a:t>2.4GHZ											5.8GHZ</a:t>
            </a:r>
            <a:endParaRPr lang="es-CO" sz="2800" dirty="0"/>
          </a:p>
        </p:txBody>
      </p:sp>
      <p:graphicFrame>
        <p:nvGraphicFramePr>
          <p:cNvPr id="7" name="Gráfico 6"/>
          <p:cNvGraphicFramePr/>
          <p:nvPr>
            <p:extLst>
              <p:ext uri="{D42A27DB-BD31-4B8C-83A1-F6EECF244321}">
                <p14:modId xmlns:p14="http://schemas.microsoft.com/office/powerpoint/2010/main" val="3144491441"/>
              </p:ext>
            </p:extLst>
          </p:nvPr>
        </p:nvGraphicFramePr>
        <p:xfrm>
          <a:off x="5609911" y="2612057"/>
          <a:ext cx="4844235" cy="3127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2060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4077"/>
          </a:xfrm>
        </p:spPr>
        <p:txBody>
          <a:bodyPr/>
          <a:lstStyle/>
          <a:p>
            <a:pPr algn="ctr"/>
            <a:r>
              <a:rPr lang="es-CO" dirty="0" smtClean="0"/>
              <a:t>CONCLUSIONES</a:t>
            </a:r>
            <a:endParaRPr lang="es-CO" dirty="0"/>
          </a:p>
        </p:txBody>
      </p:sp>
      <p:sp>
        <p:nvSpPr>
          <p:cNvPr id="3" name="Marcador de contenido 2"/>
          <p:cNvSpPr>
            <a:spLocks noGrp="1"/>
          </p:cNvSpPr>
          <p:nvPr>
            <p:ph idx="1"/>
          </p:nvPr>
        </p:nvSpPr>
        <p:spPr>
          <a:xfrm>
            <a:off x="677333" y="1406769"/>
            <a:ext cx="9521743" cy="4853354"/>
          </a:xfrm>
        </p:spPr>
        <p:txBody>
          <a:bodyPr>
            <a:normAutofit/>
          </a:bodyPr>
          <a:lstStyle/>
          <a:p>
            <a:pPr algn="just"/>
            <a:r>
              <a:rPr lang="es-CO" dirty="0" smtClean="0"/>
              <a:t>A través de la </a:t>
            </a:r>
            <a:r>
              <a:rPr lang="es-CO" dirty="0"/>
              <a:t>implementación de un enlace inalámbrico de aproximadamente 10 kilómetros de distancia entre la estación ubicada en la Universidad de las Fuerzas Armadas-ESPE y la que se encuentra en el sector de AMAGUAÑA se pudo realizar un estudio comparativo de la tasa de transmisión y recepción, CCQ  y tiempo de respuesta entre los protocolos inalámbricos  Nstreme y Nv2</a:t>
            </a:r>
            <a:r>
              <a:rPr lang="es-CO" dirty="0" smtClean="0"/>
              <a:t>.</a:t>
            </a:r>
          </a:p>
          <a:p>
            <a:pPr algn="just"/>
            <a:r>
              <a:rPr lang="es-CO" dirty="0" smtClean="0"/>
              <a:t>Con el ancho de canal de 20MHz se obtuvo un mejor rendimiento en el enlace inalámbrico al momento de transmitir </a:t>
            </a:r>
            <a:r>
              <a:rPr lang="es-CO" dirty="0"/>
              <a:t>voz sobre IP, </a:t>
            </a:r>
            <a:r>
              <a:rPr lang="es-CO" dirty="0" smtClean="0"/>
              <a:t>video y datos por medio de </a:t>
            </a:r>
            <a:r>
              <a:rPr lang="es-CO" dirty="0"/>
              <a:t>VSFTP, </a:t>
            </a:r>
            <a:r>
              <a:rPr lang="es-CO" dirty="0" smtClean="0"/>
              <a:t>SMB y NFS; debido a que cuanto más ancho sea el canal, mayor tráfico de datos podrá circular.</a:t>
            </a:r>
            <a:endParaRPr lang="es-CO" dirty="0"/>
          </a:p>
          <a:p>
            <a:pPr algn="just"/>
            <a:r>
              <a:rPr lang="es-CO" dirty="0" smtClean="0"/>
              <a:t>Con el protocolo Nv2 se obtuvieron mejores tiempos de respuesta con relación a los obtenidos con </a:t>
            </a:r>
            <a:r>
              <a:rPr lang="es-CO" dirty="0" err="1" smtClean="0"/>
              <a:t>Nstreme</a:t>
            </a:r>
            <a:r>
              <a:rPr lang="es-CO" dirty="0" smtClean="0"/>
              <a:t>, en el enlace inalámbrico a 2.4GHz y 5.8Ghz, debido a </a:t>
            </a:r>
            <a:r>
              <a:rPr lang="es-CO" dirty="0"/>
              <a:t>que Nv2 posee un pequeño encabezado de trama, por lo el tiempo de procesamiento se reduce lo que limita el tiempo de respuesta.</a:t>
            </a:r>
          </a:p>
          <a:p>
            <a:pPr algn="just"/>
            <a:endParaRPr lang="es-CO" dirty="0"/>
          </a:p>
        </p:txBody>
      </p:sp>
    </p:spTree>
    <p:extLst>
      <p:ext uri="{BB962C8B-B14F-4D97-AF65-F5344CB8AC3E}">
        <p14:creationId xmlns:p14="http://schemas.microsoft.com/office/powerpoint/2010/main" val="1498431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09246"/>
          </a:xfrm>
        </p:spPr>
        <p:txBody>
          <a:bodyPr/>
          <a:lstStyle/>
          <a:p>
            <a:pPr algn="ctr"/>
            <a:r>
              <a:rPr lang="es-CO" dirty="0" smtClean="0"/>
              <a:t>CONCLUSIONES</a:t>
            </a:r>
            <a:endParaRPr lang="es-CO" dirty="0"/>
          </a:p>
        </p:txBody>
      </p:sp>
      <p:sp>
        <p:nvSpPr>
          <p:cNvPr id="3" name="Marcador de contenido 2"/>
          <p:cNvSpPr>
            <a:spLocks noGrp="1"/>
          </p:cNvSpPr>
          <p:nvPr>
            <p:ph idx="1"/>
          </p:nvPr>
        </p:nvSpPr>
        <p:spPr>
          <a:xfrm>
            <a:off x="677334" y="1318847"/>
            <a:ext cx="9328312" cy="4722516"/>
          </a:xfrm>
        </p:spPr>
        <p:txBody>
          <a:bodyPr>
            <a:normAutofit fontScale="92500" lnSpcReduction="10000"/>
          </a:bodyPr>
          <a:lstStyle/>
          <a:p>
            <a:pPr algn="just"/>
            <a:r>
              <a:rPr lang="es-CO" dirty="0" smtClean="0"/>
              <a:t>Se verifico con </a:t>
            </a:r>
            <a:r>
              <a:rPr lang="es-CO" dirty="0" err="1" smtClean="0"/>
              <a:t>Btest</a:t>
            </a:r>
            <a:r>
              <a:rPr lang="es-CO" dirty="0" smtClean="0"/>
              <a:t> que </a:t>
            </a:r>
            <a:r>
              <a:rPr lang="es-CO" dirty="0"/>
              <a:t>con  Nv2 se obtiene una mayor tasa de transmisión debido a que este protocolo envía, por medio de </a:t>
            </a:r>
            <a:r>
              <a:rPr lang="es-CO" dirty="0" err="1"/>
              <a:t>broadcast</a:t>
            </a:r>
            <a:r>
              <a:rPr lang="es-CO" dirty="0"/>
              <a:t>, la agenda de trasmisión, por lo que a diferencia del protocolo Nstreme no posee un encabezado de </a:t>
            </a:r>
            <a:r>
              <a:rPr lang="es-CO" dirty="0" err="1"/>
              <a:t>polling</a:t>
            </a:r>
            <a:r>
              <a:rPr lang="es-CO" dirty="0"/>
              <a:t>, dejando más tiempo para la transmisión de datos reales y mejorando el rendimiento.</a:t>
            </a:r>
          </a:p>
          <a:p>
            <a:pPr algn="just"/>
            <a:r>
              <a:rPr lang="es-CO" dirty="0"/>
              <a:t>Con los protocolos Nstreme y Nv2 se obtuvo valores de CCQ, tanto de transmisión como de recepción, similares, debido a que este parámetro indica la estabilidad del enlace inalámbrico porque realiza una comparativa entre la tasa de transmisión teórica y la real; por lo </a:t>
            </a:r>
            <a:r>
              <a:rPr lang="es-CO" dirty="0" smtClean="0"/>
              <a:t>que </a:t>
            </a:r>
            <a:r>
              <a:rPr lang="es-CO" dirty="0"/>
              <a:t>depende en gran medida de las condiciones climáticas en las que se encuentra funcionando el enlace.</a:t>
            </a:r>
          </a:p>
          <a:p>
            <a:pPr algn="just"/>
            <a:r>
              <a:rPr lang="es-CO" dirty="0"/>
              <a:t>Uno de los parámetros de mayor influencia en el rendimiento de un enlace inalámbrico es la frecuencia en la que se transmite los datos. Debido a que 2.4GHz y 5.8GHz se encuentran dentro las bandas no </a:t>
            </a:r>
            <a:r>
              <a:rPr lang="es-CO" dirty="0" smtClean="0"/>
              <a:t>licenciadas </a:t>
            </a:r>
            <a:r>
              <a:rPr lang="es-CO" dirty="0"/>
              <a:t>destinadas a la industria, medicina e investigación; estas son utilizadas indiscriminadamente dentro del campo de las telecomunicaciones, haciendo que muchas de estas frecuencias se encuentran demasiado saturadas, por lo que es necesario realizar un estudio minucioso sobre la frecuencia que se va a utilizar, porque de esto depende en gran medida el rendimiento del enlace inalámbrico</a:t>
            </a:r>
          </a:p>
        </p:txBody>
      </p:sp>
    </p:spTree>
    <p:extLst>
      <p:ext uri="{BB962C8B-B14F-4D97-AF65-F5344CB8AC3E}">
        <p14:creationId xmlns:p14="http://schemas.microsoft.com/office/powerpoint/2010/main" val="23790872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56492"/>
          </a:xfrm>
        </p:spPr>
        <p:txBody>
          <a:bodyPr/>
          <a:lstStyle/>
          <a:p>
            <a:pPr algn="ctr"/>
            <a:r>
              <a:rPr lang="es-CO" dirty="0" smtClean="0"/>
              <a:t>CONCLUSIONES</a:t>
            </a:r>
            <a:endParaRPr lang="es-CO" dirty="0"/>
          </a:p>
        </p:txBody>
      </p:sp>
      <p:sp>
        <p:nvSpPr>
          <p:cNvPr id="3" name="Marcador de contenido 2"/>
          <p:cNvSpPr>
            <a:spLocks noGrp="1"/>
          </p:cNvSpPr>
          <p:nvPr>
            <p:ph idx="1"/>
          </p:nvPr>
        </p:nvSpPr>
        <p:spPr>
          <a:xfrm>
            <a:off x="677333" y="1266093"/>
            <a:ext cx="9170051" cy="4775270"/>
          </a:xfrm>
        </p:spPr>
        <p:txBody>
          <a:bodyPr>
            <a:normAutofit lnSpcReduction="10000"/>
          </a:bodyPr>
          <a:lstStyle/>
          <a:p>
            <a:pPr algn="just"/>
            <a:r>
              <a:rPr lang="es-CO" dirty="0"/>
              <a:t>Si bien es cierto que Nv2 y Nstreme poseen varias ventajas con relación a los protocolos que utilizan el método de acceso al medio CSMA/CA, como la eliminación del nodo oculto o el control dinámico de los slots de tiempo por parte del AP, estos protocolos al ser propietarios de Mikrotik no pueden coexistir con otros, haciendo que infraestructuras de este tipo sean poco escalables.</a:t>
            </a:r>
          </a:p>
          <a:p>
            <a:pPr algn="just"/>
            <a:r>
              <a:rPr lang="es-CO" dirty="0"/>
              <a:t>Con la implementación de servidores de datos, central de voz sobre IP y la transmisión de video a través de internet se puede comprobar que si es factible la implantación de una red inalámbrica convergente con estos protocolos, debido a que el ancho de banda obtenido en cada uno de los enlaces es el necesario para la implementación de estos servicios.</a:t>
            </a:r>
          </a:p>
          <a:p>
            <a:pPr algn="just"/>
            <a:r>
              <a:rPr lang="es-CO" dirty="0"/>
              <a:t>Gracias a las pruebas realizadas, tanto en el enlace de 2.4GHz como de 5.8GHz se puede concluir que a menor ancho de canal menor tasa de transferencia,  mayor tiempo de respuesta, y mayor CCQ, esto debido a que si el ancho de canal disminuye, la cantidad de ondas portadoras de información también disminuyen haciendo que se necesite mayor cantidad de tiempo para transmisión de un determinado paquete, pero aumentando la estabilidad y disminuyendo la interferencia.</a:t>
            </a:r>
          </a:p>
          <a:p>
            <a:endParaRPr lang="es-CO" dirty="0"/>
          </a:p>
        </p:txBody>
      </p:sp>
    </p:spTree>
    <p:extLst>
      <p:ext uri="{BB962C8B-B14F-4D97-AF65-F5344CB8AC3E}">
        <p14:creationId xmlns:p14="http://schemas.microsoft.com/office/powerpoint/2010/main" val="3961796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662"/>
          </a:xfrm>
        </p:spPr>
        <p:txBody>
          <a:bodyPr/>
          <a:lstStyle/>
          <a:p>
            <a:pPr algn="ctr"/>
            <a:r>
              <a:rPr lang="es-CO" dirty="0" smtClean="0"/>
              <a:t>CONCLUSIONES</a:t>
            </a:r>
            <a:endParaRPr lang="es-CO" dirty="0"/>
          </a:p>
        </p:txBody>
      </p:sp>
      <p:sp>
        <p:nvSpPr>
          <p:cNvPr id="3" name="Marcador de contenido 2"/>
          <p:cNvSpPr>
            <a:spLocks noGrp="1"/>
          </p:cNvSpPr>
          <p:nvPr>
            <p:ph idx="1"/>
          </p:nvPr>
        </p:nvSpPr>
        <p:spPr>
          <a:xfrm>
            <a:off x="677334" y="1424354"/>
            <a:ext cx="9099712" cy="4695091"/>
          </a:xfrm>
        </p:spPr>
        <p:txBody>
          <a:bodyPr/>
          <a:lstStyle/>
          <a:p>
            <a:pPr algn="just"/>
            <a:r>
              <a:rPr lang="es-CO" sz="2000" dirty="0"/>
              <a:t>Utilizando diferentes herramientas de gestión de redes que se basan en el protocolo SNMP se puede tener visibilidad y control completo sobre toda la infraestructura de la red; esto incluyen: verificación del funcionamiento de </a:t>
            </a:r>
            <a:r>
              <a:rPr lang="es-CO" sz="2000" dirty="0" err="1"/>
              <a:t>routers</a:t>
            </a:r>
            <a:r>
              <a:rPr lang="es-CO" sz="2000" dirty="0"/>
              <a:t>, servidores, y dispositivos de usuario final; y sobretodo,  monitorización del tráfico que fluyen en toda la red, en especial en el enlace inalámbrico, con lo que se puede tener un criterio para realizar diferentes modificaciones en la configuración de los equipos con el fin de mejor el rendimiento de la red en general.</a:t>
            </a:r>
          </a:p>
          <a:p>
            <a:pPr algn="just"/>
            <a:r>
              <a:rPr lang="es-CO" sz="2000" dirty="0"/>
              <a:t>El rendimiento de un enlace inalámbrico  no solo </a:t>
            </a:r>
            <a:r>
              <a:rPr lang="es-CO" sz="2000" dirty="0" smtClean="0"/>
              <a:t>depende </a:t>
            </a:r>
            <a:r>
              <a:rPr lang="es-CO" sz="2000" dirty="0"/>
              <a:t>de factores lógicos </a:t>
            </a:r>
            <a:r>
              <a:rPr lang="es-CO" sz="2000" dirty="0" smtClean="0"/>
              <a:t>y físicos como </a:t>
            </a:r>
            <a:r>
              <a:rPr lang="es-CO" sz="2000" dirty="0"/>
              <a:t>el ancho de canal, banda de frecuencia, protocolo, </a:t>
            </a:r>
            <a:r>
              <a:rPr lang="es-CO" sz="2000" dirty="0" err="1"/>
              <a:t>etc</a:t>
            </a:r>
            <a:r>
              <a:rPr lang="es-CO" sz="2000" dirty="0"/>
              <a:t>; sino también de las condiciones atmosféricas y climáticas en las que esté funcionando el enlace; entre los factores que mayor perjuicio producen a un enlace inalámbrico se encuentra el viento, la lluvia y la niebla.</a:t>
            </a:r>
          </a:p>
          <a:p>
            <a:endParaRPr lang="es-CO" dirty="0"/>
          </a:p>
        </p:txBody>
      </p:sp>
    </p:spTree>
    <p:extLst>
      <p:ext uri="{BB962C8B-B14F-4D97-AF65-F5344CB8AC3E}">
        <p14:creationId xmlns:p14="http://schemas.microsoft.com/office/powerpoint/2010/main" val="3477798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4077"/>
          </a:xfrm>
        </p:spPr>
        <p:txBody>
          <a:bodyPr/>
          <a:lstStyle/>
          <a:p>
            <a:pPr algn="ctr"/>
            <a:r>
              <a:rPr lang="es-CO" dirty="0" smtClean="0"/>
              <a:t>RECOMENDACIONES</a:t>
            </a:r>
            <a:endParaRPr lang="es-CO" dirty="0"/>
          </a:p>
        </p:txBody>
      </p:sp>
      <p:sp>
        <p:nvSpPr>
          <p:cNvPr id="3" name="Marcador de contenido 2"/>
          <p:cNvSpPr>
            <a:spLocks noGrp="1"/>
          </p:cNvSpPr>
          <p:nvPr>
            <p:ph idx="1"/>
          </p:nvPr>
        </p:nvSpPr>
        <p:spPr>
          <a:xfrm>
            <a:off x="677333" y="1283677"/>
            <a:ext cx="9170051" cy="5081954"/>
          </a:xfrm>
        </p:spPr>
        <p:txBody>
          <a:bodyPr>
            <a:normAutofit/>
          </a:bodyPr>
          <a:lstStyle/>
          <a:p>
            <a:pPr algn="just"/>
            <a:r>
              <a:rPr lang="es-CO" dirty="0" smtClean="0"/>
              <a:t>Al </a:t>
            </a:r>
            <a:r>
              <a:rPr lang="es-CO" dirty="0"/>
              <a:t>momento de la implementación de un enlace inalámbrico con dispositivos Mikrotik se recomienda utilizar la opción de banda compartida (2.4Ghz a/b/n o 5GHz b/n) cuando no se conoce con exactitud el tipo de dispositivo con el que se va a conectar; caso contrario, es necesario configurar una banda en específico ya que de esta marea se ahorra capacidad de procesamiento de los equipos.</a:t>
            </a:r>
            <a:endParaRPr lang="es-CO" sz="1600" dirty="0"/>
          </a:p>
          <a:p>
            <a:pPr algn="just"/>
            <a:r>
              <a:rPr lang="es-CO" dirty="0"/>
              <a:t>Se debe realizar una correcta instalación de los equipos que se utilizan para la implementación de enlaces inalámbricos, especialmente los que no están destinados a exteriores porque los factores climáticos no solo pueden afectar en su rendimiento sino también dañarlos definitivamente. Para esto se recomienda utilizar cajas </a:t>
            </a:r>
            <a:r>
              <a:rPr lang="es-CO" dirty="0" smtClean="0"/>
              <a:t>metálicas </a:t>
            </a:r>
            <a:r>
              <a:rPr lang="es-CO" dirty="0"/>
              <a:t>para exteriores.</a:t>
            </a:r>
            <a:endParaRPr lang="es-CO" sz="1600" dirty="0"/>
          </a:p>
          <a:p>
            <a:pPr algn="just"/>
            <a:r>
              <a:rPr lang="es-CO" dirty="0"/>
              <a:t>Para mejorar el rendimiento del enlace inalámbrico se debe utilizar cable FTP categoría 6a, especialmente en estaciones que tengan varias antenas trabajando en las mismas frecuencias, debido a que este tipo de cable posee un aislamiento de papel aluminio en cada uno de los pares trenzados, evitando de esta manera la interferencia que se pueda producir por las otras antenas.</a:t>
            </a:r>
            <a:endParaRPr lang="es-CO" sz="1600" dirty="0"/>
          </a:p>
          <a:p>
            <a:endParaRPr lang="es-CO" dirty="0"/>
          </a:p>
        </p:txBody>
      </p:sp>
    </p:spTree>
    <p:extLst>
      <p:ext uri="{BB962C8B-B14F-4D97-AF65-F5344CB8AC3E}">
        <p14:creationId xmlns:p14="http://schemas.microsoft.com/office/powerpoint/2010/main" val="14271565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62000"/>
          </a:xfrm>
        </p:spPr>
        <p:txBody>
          <a:bodyPr/>
          <a:lstStyle/>
          <a:p>
            <a:pPr algn="ctr"/>
            <a:r>
              <a:rPr lang="es-CO" dirty="0" smtClean="0"/>
              <a:t>RECOMENDACIONES</a:t>
            </a:r>
            <a:endParaRPr lang="es-CO" dirty="0"/>
          </a:p>
        </p:txBody>
      </p:sp>
      <p:sp>
        <p:nvSpPr>
          <p:cNvPr id="3" name="Marcador de contenido 2"/>
          <p:cNvSpPr>
            <a:spLocks noGrp="1"/>
          </p:cNvSpPr>
          <p:nvPr>
            <p:ph idx="1"/>
          </p:nvPr>
        </p:nvSpPr>
        <p:spPr>
          <a:xfrm>
            <a:off x="677333" y="1371600"/>
            <a:ext cx="9170051" cy="4958861"/>
          </a:xfrm>
        </p:spPr>
        <p:txBody>
          <a:bodyPr>
            <a:normAutofit/>
          </a:bodyPr>
          <a:lstStyle/>
          <a:p>
            <a:pPr algn="just"/>
            <a:r>
              <a:rPr lang="es-CO" sz="2000" dirty="0"/>
              <a:t>Para comprobar los parámetros de diseño del enlace inalámbrico en el presente proyecto, se recomienda la utilización de PTP Link </a:t>
            </a:r>
            <a:r>
              <a:rPr lang="es-CO" sz="2000" dirty="0" err="1"/>
              <a:t>Planner</a:t>
            </a:r>
            <a:r>
              <a:rPr lang="es-CO" sz="2000" dirty="0"/>
              <a:t> u otro software que permita  diseñar redes inalámbricas de cualquier tamaño y complejidad de manera sencilla, para poder elegir con mayor facilidad las características de los equipos y no tener problemas a la hora de realizar las pruebas de rendimiento.</a:t>
            </a:r>
          </a:p>
          <a:p>
            <a:pPr algn="just"/>
            <a:r>
              <a:rPr lang="es-CO" sz="2000" dirty="0"/>
              <a:t>Es recomendable realizar una comparativa entre los datos reales y los datos teóricos sobre este tipo de enlace, para tener una referencia en base a aspectos técnicos y a la vez, si  el enlace es adecuado para el estudio de los protocolos.</a:t>
            </a:r>
          </a:p>
          <a:p>
            <a:pPr algn="just"/>
            <a:r>
              <a:rPr lang="es-CO" sz="2000" dirty="0"/>
              <a:t>Para realizar la comparación entre los protocolos Nstreme y Nv2 se recomienda hacerlo en condiciones atmosféricas estables y además donde no existan muchos equipos, ya que esto produce una alta interferencia y esto hace que al momento de tomar datos estos varíen mucho, dando como resultado valores erróneos.</a:t>
            </a:r>
          </a:p>
          <a:p>
            <a:endParaRPr lang="es-CO" dirty="0"/>
          </a:p>
        </p:txBody>
      </p:sp>
    </p:spTree>
    <p:extLst>
      <p:ext uri="{BB962C8B-B14F-4D97-AF65-F5344CB8AC3E}">
        <p14:creationId xmlns:p14="http://schemas.microsoft.com/office/powerpoint/2010/main" val="13975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03738"/>
          </a:xfrm>
        </p:spPr>
        <p:txBody>
          <a:bodyPr>
            <a:normAutofit fontScale="90000"/>
          </a:bodyPr>
          <a:lstStyle/>
          <a:p>
            <a:pPr algn="ctr"/>
            <a:r>
              <a:rPr lang="es-CO" dirty="0" smtClean="0"/>
              <a:t>RECOMENDACIONES</a:t>
            </a:r>
            <a:endParaRPr lang="es-CO" dirty="0"/>
          </a:p>
        </p:txBody>
      </p:sp>
      <p:sp>
        <p:nvSpPr>
          <p:cNvPr id="3" name="Marcador de contenido 2"/>
          <p:cNvSpPr>
            <a:spLocks noGrp="1"/>
          </p:cNvSpPr>
          <p:nvPr>
            <p:ph idx="1"/>
          </p:nvPr>
        </p:nvSpPr>
        <p:spPr>
          <a:xfrm>
            <a:off x="677334" y="1213339"/>
            <a:ext cx="8596668" cy="4828024"/>
          </a:xfrm>
        </p:spPr>
        <p:txBody>
          <a:bodyPr>
            <a:normAutofit/>
          </a:bodyPr>
          <a:lstStyle/>
          <a:p>
            <a:pPr algn="just"/>
            <a:r>
              <a:rPr lang="es-CO" dirty="0"/>
              <a:t>	</a:t>
            </a:r>
            <a:r>
              <a:rPr lang="es-CO" sz="2000" dirty="0"/>
              <a:t>Para la obtención de datos al utilizar los equipos Mikrotik se debe tener en cuenta que al momento de realizar cualquier cambio en la configuración primero se lo debe hacer en el equipo que este configurado con AP bridge y después en el equipo </a:t>
            </a:r>
            <a:r>
              <a:rPr lang="es-CO" sz="2000" dirty="0" err="1"/>
              <a:t>station</a:t>
            </a:r>
            <a:r>
              <a:rPr lang="es-CO" sz="2000" dirty="0"/>
              <a:t> bridge, para evitar caídas en el enlace y se pierda la conectividad entre las dos estaciones. </a:t>
            </a:r>
            <a:endParaRPr lang="es-CO" sz="2000" dirty="0" smtClean="0"/>
          </a:p>
          <a:p>
            <a:pPr algn="just"/>
            <a:r>
              <a:rPr lang="es-CO" sz="2000" dirty="0" smtClean="0"/>
              <a:t>Otro </a:t>
            </a:r>
            <a:r>
              <a:rPr lang="es-CO" sz="2000" dirty="0"/>
              <a:t>aspecto que hay que tener en cuenta </a:t>
            </a:r>
            <a:r>
              <a:rPr lang="es-CO" sz="2000" dirty="0" smtClean="0"/>
              <a:t>que al </a:t>
            </a:r>
            <a:r>
              <a:rPr lang="es-CO" sz="2000" dirty="0"/>
              <a:t>momento de usar la herramienta </a:t>
            </a:r>
            <a:r>
              <a:rPr lang="es-CO" sz="2000" dirty="0" err="1"/>
              <a:t>Usage</a:t>
            </a:r>
            <a:r>
              <a:rPr lang="es-CO" sz="2000" dirty="0"/>
              <a:t> </a:t>
            </a:r>
            <a:r>
              <a:rPr lang="es-CO" sz="2000" dirty="0" err="1"/>
              <a:t>Frecuency</a:t>
            </a:r>
            <a:r>
              <a:rPr lang="es-CO" sz="2000" dirty="0"/>
              <a:t> el enlace </a:t>
            </a:r>
            <a:r>
              <a:rPr lang="es-CO" sz="2000" dirty="0" smtClean="0"/>
              <a:t>deja de funcionar </a:t>
            </a:r>
            <a:r>
              <a:rPr lang="es-CO" sz="2000" dirty="0"/>
              <a:t>mientras se </a:t>
            </a:r>
            <a:r>
              <a:rPr lang="es-CO" sz="2000" dirty="0" smtClean="0"/>
              <a:t>la está usando, </a:t>
            </a:r>
            <a:r>
              <a:rPr lang="es-CO" sz="2000" dirty="0"/>
              <a:t>además se debe elegir las frecuencias que estén menos saturadas para poder obtener los datos de manera correcta y no tener datos erróneos</a:t>
            </a:r>
            <a:r>
              <a:rPr lang="es-CO" sz="2000" dirty="0" smtClean="0"/>
              <a:t>.</a:t>
            </a:r>
          </a:p>
          <a:p>
            <a:endParaRPr lang="es-CO" dirty="0"/>
          </a:p>
        </p:txBody>
      </p:sp>
    </p:spTree>
    <p:extLst>
      <p:ext uri="{BB962C8B-B14F-4D97-AF65-F5344CB8AC3E}">
        <p14:creationId xmlns:p14="http://schemas.microsoft.com/office/powerpoint/2010/main" val="3691218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6883" y="2786130"/>
            <a:ext cx="8596668" cy="1320800"/>
          </a:xfrm>
        </p:spPr>
        <p:txBody>
          <a:bodyPr>
            <a:normAutofit/>
          </a:bodyPr>
          <a:lstStyle/>
          <a:p>
            <a:pPr algn="ctr"/>
            <a:r>
              <a:rPr lang="es-CO" sz="6600" dirty="0" smtClean="0"/>
              <a:t>MARCO TEÓRICO</a:t>
            </a:r>
            <a:endParaRPr lang="es-CO" sz="6600" dirty="0"/>
          </a:p>
        </p:txBody>
      </p:sp>
    </p:spTree>
    <p:extLst>
      <p:ext uri="{BB962C8B-B14F-4D97-AF65-F5344CB8AC3E}">
        <p14:creationId xmlns:p14="http://schemas.microsoft.com/office/powerpoint/2010/main" val="42258025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057" y="1893277"/>
            <a:ext cx="7903958" cy="3892062"/>
          </a:xfrm>
        </p:spPr>
        <p:txBody>
          <a:bodyPr>
            <a:normAutofit/>
          </a:bodyPr>
          <a:lstStyle/>
          <a:p>
            <a:pPr algn="ctr"/>
            <a:r>
              <a:rPr lang="es-CO" sz="7200" dirty="0" smtClean="0"/>
              <a:t>GRACIAS POR SU ATENCIÓN </a:t>
            </a:r>
            <a:endParaRPr lang="es-CO" sz="7200" dirty="0"/>
          </a:p>
        </p:txBody>
      </p:sp>
    </p:spTree>
    <p:extLst>
      <p:ext uri="{BB962C8B-B14F-4D97-AF65-F5344CB8AC3E}">
        <p14:creationId xmlns:p14="http://schemas.microsoft.com/office/powerpoint/2010/main" val="955626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794197"/>
          </a:xfrm>
        </p:spPr>
        <p:txBody>
          <a:bodyPr/>
          <a:lstStyle/>
          <a:p>
            <a:pPr algn="ctr"/>
            <a:r>
              <a:rPr lang="es-CO" dirty="0" smtClean="0"/>
              <a:t>CSMA/CA</a:t>
            </a:r>
            <a:endParaRPr lang="es-CO" dirty="0"/>
          </a:p>
        </p:txBody>
      </p:sp>
      <p:sp>
        <p:nvSpPr>
          <p:cNvPr id="3" name="Marcador de contenido 2"/>
          <p:cNvSpPr>
            <a:spLocks noGrp="1"/>
          </p:cNvSpPr>
          <p:nvPr>
            <p:ph idx="1"/>
          </p:nvPr>
        </p:nvSpPr>
        <p:spPr>
          <a:xfrm>
            <a:off x="677334" y="1403797"/>
            <a:ext cx="5646193" cy="4637565"/>
          </a:xfrm>
        </p:spPr>
        <p:txBody>
          <a:bodyPr/>
          <a:lstStyle/>
          <a:p>
            <a:pPr algn="just">
              <a:lnSpc>
                <a:spcPct val="150000"/>
              </a:lnSpc>
            </a:pPr>
            <a:r>
              <a:rPr lang="es-CO" dirty="0"/>
              <a:t>El acceso múltiple por detección de portadora con evasión de colisión (CSMA/CA), es un método de acceso al medio físico que es </a:t>
            </a:r>
            <a:r>
              <a:rPr lang="es-CO" dirty="0" smtClean="0"/>
              <a:t>usado en </a:t>
            </a:r>
            <a:r>
              <a:rPr lang="es-CO" dirty="0"/>
              <a:t>redes inalámbricas, el cual utiliza la detección de la portadora, para que un dispositivo conectado al medio físico detecte si éste se encuentra libre o no. Este método evita que existan colisiones de paquetes trasmitiendo solo cuando el canal este </a:t>
            </a:r>
            <a:r>
              <a:rPr lang="es-CO" dirty="0" smtClean="0"/>
              <a:t>libre.  </a:t>
            </a:r>
            <a:endParaRPr lang="es-CO"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623532" y="1403797"/>
            <a:ext cx="2906834" cy="3886200"/>
          </a:xfrm>
          <a:prstGeom prst="rect">
            <a:avLst/>
          </a:prstGeom>
          <a:noFill/>
          <a:ln>
            <a:noFill/>
          </a:ln>
        </p:spPr>
      </p:pic>
    </p:spTree>
    <p:extLst>
      <p:ext uri="{BB962C8B-B14F-4D97-AF65-F5344CB8AC3E}">
        <p14:creationId xmlns:p14="http://schemas.microsoft.com/office/powerpoint/2010/main" val="14349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8287"/>
          </a:xfrm>
        </p:spPr>
        <p:txBody>
          <a:bodyPr>
            <a:normAutofit fontScale="90000"/>
          </a:bodyPr>
          <a:lstStyle/>
          <a:p>
            <a:pPr algn="ctr"/>
            <a:r>
              <a:rPr lang="es-CO" dirty="0" smtClean="0"/>
              <a:t>TDMA</a:t>
            </a:r>
            <a:br>
              <a:rPr lang="es-CO" dirty="0" smtClean="0"/>
            </a:br>
            <a:endParaRPr lang="es-CO" dirty="0"/>
          </a:p>
        </p:txBody>
      </p:sp>
      <p:sp>
        <p:nvSpPr>
          <p:cNvPr id="3" name="Marcador de contenido 2"/>
          <p:cNvSpPr>
            <a:spLocks noGrp="1"/>
          </p:cNvSpPr>
          <p:nvPr>
            <p:ph idx="1"/>
          </p:nvPr>
        </p:nvSpPr>
        <p:spPr>
          <a:xfrm>
            <a:off x="677334" y="1416677"/>
            <a:ext cx="8118936" cy="4624686"/>
          </a:xfrm>
        </p:spPr>
        <p:txBody>
          <a:bodyPr/>
          <a:lstStyle/>
          <a:p>
            <a:pPr algn="just"/>
            <a:r>
              <a:rPr lang="es-ES" dirty="0"/>
              <a:t>El acceso múltiple por división de tiempo denominado TDMA es un método de acceso al medio compartido, el cual divide un único canal de comunicación en segmentos o ranuras de tiempo (slots), donde cada dispositivo de la red consigue uno o más segmentos, durante el cual se puede transmitir o recibir datos. </a:t>
            </a:r>
            <a:endParaRPr lang="es-CO" dirty="0"/>
          </a:p>
        </p:txBody>
      </p:sp>
      <p:sp>
        <p:nvSpPr>
          <p:cNvPr id="4" name="Rectangle 2"/>
          <p:cNvSpPr>
            <a:spLocks noChangeArrowheads="1"/>
          </p:cNvSpPr>
          <p:nvPr/>
        </p:nvSpPr>
        <p:spPr bwMode="auto">
          <a:xfrm>
            <a:off x="2034862" y="32364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5" name="Objeto 4"/>
          <p:cNvGraphicFramePr>
            <a:graphicFrameLocks noChangeAspect="1"/>
          </p:cNvGraphicFramePr>
          <p:nvPr>
            <p:extLst>
              <p:ext uri="{D42A27DB-BD31-4B8C-83A1-F6EECF244321}">
                <p14:modId xmlns:p14="http://schemas.microsoft.com/office/powerpoint/2010/main" val="3396374787"/>
              </p:ext>
            </p:extLst>
          </p:nvPr>
        </p:nvGraphicFramePr>
        <p:xfrm>
          <a:off x="2627290" y="3236453"/>
          <a:ext cx="5295900" cy="2933700"/>
        </p:xfrm>
        <a:graphic>
          <a:graphicData uri="http://schemas.openxmlformats.org/presentationml/2006/ole">
            <mc:AlternateContent xmlns:mc="http://schemas.openxmlformats.org/markup-compatibility/2006">
              <mc:Choice xmlns:v="urn:schemas-microsoft-com:vml" Requires="v">
                <p:oleObj spid="_x0000_s1040" name="Visio" r:id="rId3" imgW="10792563" imgH="5887966" progId="Visio.Drawing.11">
                  <p:embed/>
                </p:oleObj>
              </mc:Choice>
              <mc:Fallback>
                <p:oleObj name="Visio" r:id="rId3" imgW="10792563" imgH="588796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290" y="3236453"/>
                        <a:ext cx="5295900" cy="293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Multiplicar 5"/>
          <p:cNvSpPr/>
          <p:nvPr/>
        </p:nvSpPr>
        <p:spPr>
          <a:xfrm>
            <a:off x="5571957" y="5360644"/>
            <a:ext cx="427990" cy="6807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7" name="Multiplicar 6"/>
          <p:cNvSpPr/>
          <p:nvPr/>
        </p:nvSpPr>
        <p:spPr>
          <a:xfrm>
            <a:off x="6877013" y="5334511"/>
            <a:ext cx="427990" cy="6807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8" name="Multiplicar 7"/>
          <p:cNvSpPr/>
          <p:nvPr/>
        </p:nvSpPr>
        <p:spPr>
          <a:xfrm>
            <a:off x="6438480" y="5337918"/>
            <a:ext cx="427990" cy="6807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Tree>
    <p:extLst>
      <p:ext uri="{BB962C8B-B14F-4D97-AF65-F5344CB8AC3E}">
        <p14:creationId xmlns:p14="http://schemas.microsoft.com/office/powerpoint/2010/main" val="1710978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39144"/>
            <a:ext cx="3572694" cy="768439"/>
          </a:xfrm>
        </p:spPr>
        <p:txBody>
          <a:bodyPr>
            <a:normAutofit fontScale="90000"/>
          </a:bodyPr>
          <a:lstStyle/>
          <a:p>
            <a:r>
              <a:rPr lang="es-CO" dirty="0" smtClean="0"/>
              <a:t>ANCHO DE BANDA</a:t>
            </a:r>
            <a:br>
              <a:rPr lang="es-CO" dirty="0" smtClean="0"/>
            </a:br>
            <a:endParaRPr lang="es-CO" dirty="0"/>
          </a:p>
        </p:txBody>
      </p:sp>
      <p:sp>
        <p:nvSpPr>
          <p:cNvPr id="3" name="Marcador de contenido 2"/>
          <p:cNvSpPr>
            <a:spLocks noGrp="1"/>
          </p:cNvSpPr>
          <p:nvPr>
            <p:ph idx="1"/>
          </p:nvPr>
        </p:nvSpPr>
        <p:spPr>
          <a:xfrm>
            <a:off x="767486" y="1259068"/>
            <a:ext cx="5234069" cy="2073467"/>
          </a:xfrm>
        </p:spPr>
        <p:txBody>
          <a:bodyPr>
            <a:normAutofit lnSpcReduction="10000"/>
          </a:bodyPr>
          <a:lstStyle/>
          <a:p>
            <a:pPr algn="just"/>
            <a:r>
              <a:rPr lang="es-CO" dirty="0"/>
              <a:t>El término ancho de banda es la cantidad  máxima de información o de datos que se consigue enviar a través de una conexión de red en un período de tiempo dado. </a:t>
            </a:r>
            <a:r>
              <a:rPr lang="es-CO" dirty="0" smtClean="0"/>
              <a:t>El </a:t>
            </a:r>
            <a:r>
              <a:rPr lang="es-CO" dirty="0"/>
              <a:t>ancho de banda está limitado por el tipo de medio de transmisión (cable de cobre, fibra óptica, etc.) y por la tecnología utilizada (</a:t>
            </a:r>
            <a:r>
              <a:rPr lang="es-CO" dirty="0" err="1"/>
              <a:t>xDSL</a:t>
            </a:r>
            <a:r>
              <a:rPr lang="es-CO" dirty="0"/>
              <a:t>, GPON, etc.).</a:t>
            </a:r>
          </a:p>
          <a:p>
            <a:endParaRPr lang="es-CO" dirty="0"/>
          </a:p>
        </p:txBody>
      </p:sp>
      <p:sp>
        <p:nvSpPr>
          <p:cNvPr id="4" name="Título 1"/>
          <p:cNvSpPr txBox="1">
            <a:spLocks/>
          </p:cNvSpPr>
          <p:nvPr/>
        </p:nvSpPr>
        <p:spPr>
          <a:xfrm>
            <a:off x="677334" y="3392308"/>
            <a:ext cx="5802886" cy="681050"/>
          </a:xfrm>
          <a:prstGeom prst="rect">
            <a:avLst/>
          </a:prstGeom>
        </p:spPr>
        <p:txBody>
          <a:bodyPr vert="horz" lIns="91440" tIns="45720" rIns="91440" bIns="45720" rtlCol="0" anchor="t">
            <a:normAutofit fontScale="4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7100" dirty="0" smtClean="0"/>
              <a:t>TASA DE TRANSFERENCIA</a:t>
            </a:r>
            <a:r>
              <a:rPr lang="es-CO" dirty="0" smtClean="0"/>
              <a:t/>
            </a:r>
            <a:br>
              <a:rPr lang="es-CO" dirty="0" smtClean="0"/>
            </a:br>
            <a:endParaRPr lang="es-CO" dirty="0"/>
          </a:p>
        </p:txBody>
      </p:sp>
      <p:sp>
        <p:nvSpPr>
          <p:cNvPr id="5" name="Marcador de contenido 2"/>
          <p:cNvSpPr txBox="1">
            <a:spLocks/>
          </p:cNvSpPr>
          <p:nvPr/>
        </p:nvSpPr>
        <p:spPr>
          <a:xfrm>
            <a:off x="469126" y="4013586"/>
            <a:ext cx="5725612" cy="23444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s-CO" dirty="0"/>
              <a:t>La tasa de transferencia es la medida real del ancho de banda  en  un momento determinado, en una ruta específica al transmitirse un conjunto especifico de datos; por lo general, la tasa de transferencia es mucho menor que el ancho de banda máximo que el medio de trasmisión soporta. </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220" y="1259068"/>
            <a:ext cx="2564251" cy="1920875"/>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291" y="3732833"/>
            <a:ext cx="2435180" cy="2219901"/>
          </a:xfrm>
          <a:prstGeom prst="rect">
            <a:avLst/>
          </a:prstGeom>
        </p:spPr>
      </p:pic>
    </p:spTree>
    <p:extLst>
      <p:ext uri="{BB962C8B-B14F-4D97-AF65-F5344CB8AC3E}">
        <p14:creationId xmlns:p14="http://schemas.microsoft.com/office/powerpoint/2010/main" val="3203903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1365161"/>
            <a:ext cx="5208311" cy="1493949"/>
          </a:xfrm>
        </p:spPr>
        <p:txBody>
          <a:bodyPr/>
          <a:lstStyle/>
          <a:p>
            <a:pPr algn="just"/>
            <a:r>
              <a:rPr lang="es-CO" dirty="0"/>
              <a:t>El retardo en la transmisión o latencia es la suma de todos los retardos temporales que se producen durante la transmisión de información dentro de una red de </a:t>
            </a:r>
            <a:r>
              <a:rPr lang="es-CO" dirty="0" smtClean="0"/>
              <a:t>datos.</a:t>
            </a:r>
            <a:endParaRPr lang="es-CO" dirty="0"/>
          </a:p>
        </p:txBody>
      </p:sp>
      <p:sp>
        <p:nvSpPr>
          <p:cNvPr id="4" name="Título 1"/>
          <p:cNvSpPr txBox="1">
            <a:spLocks noGrp="1"/>
          </p:cNvSpPr>
          <p:nvPr>
            <p:ph type="title"/>
          </p:nvPr>
        </p:nvSpPr>
        <p:spPr>
          <a:xfrm>
            <a:off x="677334" y="609600"/>
            <a:ext cx="8596668" cy="755561"/>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dirty="0" smtClean="0"/>
              <a:t>RETARDO DE LA TRANSMISIÓN</a:t>
            </a:r>
            <a:br>
              <a:rPr lang="es-CO" dirty="0" smtClean="0"/>
            </a:br>
            <a:endParaRPr lang="es-CO" dirty="0"/>
          </a:p>
        </p:txBody>
      </p:sp>
      <p:sp>
        <p:nvSpPr>
          <p:cNvPr id="5" name="Título 1"/>
          <p:cNvSpPr txBox="1">
            <a:spLocks/>
          </p:cNvSpPr>
          <p:nvPr/>
        </p:nvSpPr>
        <p:spPr>
          <a:xfrm>
            <a:off x="677333" y="3028682"/>
            <a:ext cx="6380290" cy="75556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3200" dirty="0" smtClean="0"/>
              <a:t>CCQ (</a:t>
            </a:r>
            <a:r>
              <a:rPr lang="es-CO" sz="3200" dirty="0" err="1" smtClean="0"/>
              <a:t>Client</a:t>
            </a:r>
            <a:r>
              <a:rPr lang="es-CO" sz="3200" dirty="0" smtClean="0"/>
              <a:t> </a:t>
            </a:r>
            <a:r>
              <a:rPr lang="es-CO" sz="3200" dirty="0" err="1" smtClean="0"/>
              <a:t>Connection</a:t>
            </a:r>
            <a:r>
              <a:rPr lang="es-CO" sz="3200" dirty="0" smtClean="0"/>
              <a:t> </a:t>
            </a:r>
            <a:r>
              <a:rPr lang="es-CO" sz="3200" dirty="0" err="1" smtClean="0"/>
              <a:t>Quality</a:t>
            </a:r>
            <a:r>
              <a:rPr lang="es-CO" sz="3200" dirty="0" smtClean="0"/>
              <a:t>)</a:t>
            </a:r>
            <a:br>
              <a:rPr lang="es-CO" sz="3200" dirty="0" smtClean="0"/>
            </a:br>
            <a:endParaRPr lang="es-CO" sz="3200" dirty="0"/>
          </a:p>
        </p:txBody>
      </p:sp>
      <p:sp>
        <p:nvSpPr>
          <p:cNvPr id="6" name="Marcador de contenido 2"/>
          <p:cNvSpPr txBox="1">
            <a:spLocks/>
          </p:cNvSpPr>
          <p:nvPr/>
        </p:nvSpPr>
        <p:spPr>
          <a:xfrm>
            <a:off x="677334" y="3953815"/>
            <a:ext cx="5208311" cy="149394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CO" dirty="0"/>
          </a:p>
        </p:txBody>
      </p:sp>
      <p:sp>
        <p:nvSpPr>
          <p:cNvPr id="7" name="Rectángulo 6"/>
          <p:cNvSpPr/>
          <p:nvPr/>
        </p:nvSpPr>
        <p:spPr>
          <a:xfrm>
            <a:off x="677333" y="3822880"/>
            <a:ext cx="5208311" cy="1477328"/>
          </a:xfrm>
          <a:prstGeom prst="rect">
            <a:avLst/>
          </a:prstGeom>
        </p:spPr>
        <p:txBody>
          <a:bodyPr wrap="square">
            <a:spAutoFit/>
          </a:bodyPr>
          <a:lstStyle/>
          <a:p>
            <a:pPr algn="just"/>
            <a:r>
              <a:rPr lang="es-CO" dirty="0" smtClean="0">
                <a:solidFill>
                  <a:srgbClr val="222222"/>
                </a:solidFill>
                <a:latin typeface="+mj-lt"/>
              </a:rPr>
              <a:t>La calidad </a:t>
            </a:r>
            <a:r>
              <a:rPr lang="es-CO" dirty="0">
                <a:solidFill>
                  <a:srgbClr val="222222"/>
                </a:solidFill>
                <a:latin typeface="+mj-lt"/>
              </a:rPr>
              <a:t>de conexión del cliente (CCQ) es un valor en porcentaje que muestra la eficacia del uso del ancho de banda, se utiliza en relación con el ancho de banda teórico máximo disponible.</a:t>
            </a:r>
            <a:endParaRPr lang="es-CO" dirty="0">
              <a:latin typeface="+mj-lt"/>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0" y="2112134"/>
            <a:ext cx="3090111" cy="2157927"/>
          </a:xfrm>
          <a:prstGeom prst="rect">
            <a:avLst/>
          </a:prstGeom>
        </p:spPr>
      </p:pic>
    </p:spTree>
    <p:extLst>
      <p:ext uri="{BB962C8B-B14F-4D97-AF65-F5344CB8AC3E}">
        <p14:creationId xmlns:p14="http://schemas.microsoft.com/office/powerpoint/2010/main" val="353013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1005</TotalTime>
  <Words>3396</Words>
  <Application>Microsoft Office PowerPoint</Application>
  <PresentationFormat>Panorámica</PresentationFormat>
  <Paragraphs>310</Paragraphs>
  <Slides>50</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50</vt:i4>
      </vt:variant>
    </vt:vector>
  </HeadingPairs>
  <TitlesOfParts>
    <vt:vector size="57" baseType="lpstr">
      <vt:lpstr>Arial</vt:lpstr>
      <vt:lpstr>Tahoma</vt:lpstr>
      <vt:lpstr>Times New Roman</vt:lpstr>
      <vt:lpstr>Trebuchet MS</vt:lpstr>
      <vt:lpstr>Wingdings 3</vt:lpstr>
      <vt:lpstr>Faceta</vt:lpstr>
      <vt:lpstr>Visio</vt:lpstr>
      <vt:lpstr> CARRERA DE INGENIERÍA ELECTRÓNICA, REDES Y COMUNICACIÓN DE DATOS  “ESTUDIO COMPARATIVO DE LOS PROTOCOLOS NSTREME Y NV2 PARA UN ENLACE INALÁMBRICO A 2.4GHZ Y 5.8GHZ”</vt:lpstr>
      <vt:lpstr>ANTECEDENTES</vt:lpstr>
      <vt:lpstr>JUSTIFICACIÓN E IMPORTANCIA</vt:lpstr>
      <vt:lpstr>OBJETIVOS</vt:lpstr>
      <vt:lpstr>MARCO TEÓRICO</vt:lpstr>
      <vt:lpstr>CSMA/CA</vt:lpstr>
      <vt:lpstr>TDMA </vt:lpstr>
      <vt:lpstr>ANCHO DE BANDA </vt:lpstr>
      <vt:lpstr>RETARDO DE LA TRANSMISIÓN </vt:lpstr>
      <vt:lpstr>PROTOCOLO NSTREME</vt:lpstr>
      <vt:lpstr>CARACTERISTICAS DE NSTREME</vt:lpstr>
      <vt:lpstr>PROTOCOLO NV2</vt:lpstr>
      <vt:lpstr>CARATERISTICAS DE NV2</vt:lpstr>
      <vt:lpstr>NSTREME vs. NV2</vt:lpstr>
      <vt:lpstr>TOPOLOGIA DE LA RED</vt:lpstr>
      <vt:lpstr>ROUTER MIKROTIK RB433AH</vt:lpstr>
      <vt:lpstr>ROUTER MIKROTIK SXT5HND</vt:lpstr>
      <vt:lpstr>GESTIÓN E IMPLEMENTACIÓN DE SERVICIOS DE RED</vt:lpstr>
      <vt:lpstr>SERVIDOR VSFTP</vt:lpstr>
      <vt:lpstr>SERVIDOR NFS</vt:lpstr>
      <vt:lpstr>SERVIDOR SMB</vt:lpstr>
      <vt:lpstr>SERVIDOR VOIP (TRIXBOX)</vt:lpstr>
      <vt:lpstr>HERRAMIENTA BTEST Y TABLA DE REGISTRO</vt:lpstr>
      <vt:lpstr>THE DUDE</vt:lpstr>
      <vt:lpstr>LANSTATE PRO</vt:lpstr>
      <vt:lpstr>PRTG MONITOR</vt:lpstr>
      <vt:lpstr>ANALISIS DE RESULTADOS</vt:lpstr>
      <vt:lpstr>TASA DE TRANSMISIÓN EN DIFERENTES BANDAS </vt:lpstr>
      <vt:lpstr>TASA DE RECEPCIÓN EN DIFERENTES BANDAS </vt:lpstr>
      <vt:lpstr>TIEMPO DE RESPUESTA EN DIFERENTES BANDAS </vt:lpstr>
      <vt:lpstr>CCQ DE TRANSMISIÓN EN DIFERENTES BANDAS </vt:lpstr>
      <vt:lpstr>CCQ DE RECEPCIÓN EN DIFERENTES BANDAS </vt:lpstr>
      <vt:lpstr>TASA DE TRANSMISIÓN EN DIFERENTES ANCHOS DE CANAL </vt:lpstr>
      <vt:lpstr>TASA DE RECEPCIÓN EN DIFERENTES ANCHOS DE CANAL </vt:lpstr>
      <vt:lpstr>TIEMPO DE RESPUESTA EN DIFERENTES ANCHOS DE CANAL </vt:lpstr>
      <vt:lpstr>CCQ DE TRANSMISIÓN EN DIFERENTES ANCHOS DE CANAL</vt:lpstr>
      <vt:lpstr>CCQ DE RECEPCIÓN EN DIFERENTES ANCHOS DE CANAL</vt:lpstr>
      <vt:lpstr>TASA DE TRANSMISIÓN EN DIFERENTES FRECUENCIAS</vt:lpstr>
      <vt:lpstr>TASA DE RECEPCIÓN EN DIFERENTES FRECUENCIAS</vt:lpstr>
      <vt:lpstr>TIEMPO DE RESPUESTA EN DIFERENTES FRECUENCIAS</vt:lpstr>
      <vt:lpstr>CCQ DE TRANSMISIÓN EN  DIFERENTES FRECUENCIAS</vt:lpstr>
      <vt:lpstr>Presentación de PowerPoint</vt:lpstr>
      <vt:lpstr>CONCLUSIONES</vt:lpstr>
      <vt:lpstr>CONCLUSIONES</vt:lpstr>
      <vt:lpstr>CONCLUSIONES</vt:lpstr>
      <vt:lpstr>CONCLUSIONES</vt:lpstr>
      <vt:lpstr>RECOMENDACIONES</vt:lpstr>
      <vt:lpstr>RECOMENDACIONES</vt:lpstr>
      <vt:lpstr>RECOMENDACIONES</vt:lpstr>
      <vt:lpstr>GRACIAS POR SU ATENCIÓN </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dc:title>
  <dc:creator>Full name</dc:creator>
  <cp:lastModifiedBy>Full name</cp:lastModifiedBy>
  <cp:revision>42</cp:revision>
  <dcterms:created xsi:type="dcterms:W3CDTF">2015-11-25T02:05:55Z</dcterms:created>
  <dcterms:modified xsi:type="dcterms:W3CDTF">2015-12-03T23:59:15Z</dcterms:modified>
</cp:coreProperties>
</file>