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82" r:id="rId3"/>
    <p:sldId id="301" r:id="rId4"/>
    <p:sldId id="283" r:id="rId5"/>
    <p:sldId id="284" r:id="rId6"/>
    <p:sldId id="302" r:id="rId7"/>
    <p:sldId id="259" r:id="rId8"/>
    <p:sldId id="303" r:id="rId9"/>
    <p:sldId id="260" r:id="rId10"/>
    <p:sldId id="261" r:id="rId11"/>
    <p:sldId id="262"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5" r:id="rId28"/>
    <p:sldId id="286" r:id="rId29"/>
    <p:sldId id="287" r:id="rId30"/>
    <p:sldId id="288" r:id="rId31"/>
    <p:sldId id="289" r:id="rId32"/>
    <p:sldId id="290" r:id="rId33"/>
    <p:sldId id="291" r:id="rId34"/>
    <p:sldId id="292" r:id="rId35"/>
    <p:sldId id="293" r:id="rId36"/>
    <p:sldId id="294" r:id="rId37"/>
    <p:sldId id="298" r:id="rId38"/>
    <p:sldId id="299"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DEDEDE"/>
    <a:srgbClr val="E4E4E4"/>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DB435498-3468-4749-96CD-900D3929DCD6}" type="datetimeFigureOut">
              <a:rPr lang="es-ES"/>
              <a:pPr>
                <a:defRPr/>
              </a:pPr>
              <a:t>01/12/2015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E3A77535-1E0E-4C2E-A01F-0D14D1007A4C}" type="slidenum">
              <a:rPr lang="es-ES"/>
              <a:pPr>
                <a:defRPr/>
              </a:pPr>
              <a:t>‹Nº›</a:t>
            </a:fld>
            <a:endParaRPr lang="es-ES"/>
          </a:p>
        </p:txBody>
      </p:sp>
    </p:spTree>
    <p:extLst>
      <p:ext uri="{BB962C8B-B14F-4D97-AF65-F5344CB8AC3E}">
        <p14:creationId xmlns:p14="http://schemas.microsoft.com/office/powerpoint/2010/main" val="237157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C6C66C03-8727-49E8-BB68-5A0AD4C25A0D}" type="datetimeFigureOut">
              <a:rPr lang="es-ES"/>
              <a:pPr>
                <a:defRPr/>
              </a:pPr>
              <a:t>01/12/2015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8F4CAE9E-809B-457C-ACDB-EE99B5FA0244}" type="slidenum">
              <a:rPr lang="es-ES"/>
              <a:pPr>
                <a:defRPr/>
              </a:pPr>
              <a:t>‹Nº›</a:t>
            </a:fld>
            <a:endParaRPr lang="es-ES"/>
          </a:p>
        </p:txBody>
      </p:sp>
    </p:spTree>
    <p:extLst>
      <p:ext uri="{BB962C8B-B14F-4D97-AF65-F5344CB8AC3E}">
        <p14:creationId xmlns:p14="http://schemas.microsoft.com/office/powerpoint/2010/main" val="637564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3A8720B-9983-499D-8567-CF1EF9F5DDCC}" type="datetimeFigureOut">
              <a:rPr lang="es-ES"/>
              <a:pPr>
                <a:defRPr/>
              </a:pPr>
              <a:t>01/12/2015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8517B42-E312-42BE-9822-3050F97D5266}" type="slidenum">
              <a:rPr lang="es-ES"/>
              <a:pPr>
                <a:defRPr/>
              </a:pPr>
              <a:t>‹Nº›</a:t>
            </a:fld>
            <a:endParaRPr lang="es-ES"/>
          </a:p>
        </p:txBody>
      </p:sp>
    </p:spTree>
    <p:extLst>
      <p:ext uri="{BB962C8B-B14F-4D97-AF65-F5344CB8AC3E}">
        <p14:creationId xmlns:p14="http://schemas.microsoft.com/office/powerpoint/2010/main" val="2365622896"/>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D14BE0B-9432-4442-A011-40EF66E87A5C}" type="datetimeFigureOut">
              <a:rPr lang="es-ES"/>
              <a:pPr>
                <a:defRPr/>
              </a:pPr>
              <a:t>01/12/2015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B1E023-2B9C-417E-875A-AD128BDBCA94}" type="slidenum">
              <a:rPr lang="es-ES"/>
              <a:pPr>
                <a:defRPr/>
              </a:pPr>
              <a:t>‹Nº›</a:t>
            </a:fld>
            <a:endParaRPr lang="es-ES"/>
          </a:p>
        </p:txBody>
      </p:sp>
    </p:spTree>
    <p:extLst>
      <p:ext uri="{BB962C8B-B14F-4D97-AF65-F5344CB8AC3E}">
        <p14:creationId xmlns:p14="http://schemas.microsoft.com/office/powerpoint/2010/main" val="3344197924"/>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717117-968A-49BC-A524-EE0A4CDA1CD6}" type="datetimeFigureOut">
              <a:rPr lang="es-ES"/>
              <a:pPr>
                <a:defRPr/>
              </a:pPr>
              <a:t>01/12/2015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6BEC6F7-7825-42A4-BD46-FECB50FADEA1}" type="slidenum">
              <a:rPr lang="es-ES"/>
              <a:pPr>
                <a:defRPr/>
              </a:pPr>
              <a:t>‹Nº›</a:t>
            </a:fld>
            <a:endParaRPr lang="es-ES"/>
          </a:p>
        </p:txBody>
      </p:sp>
    </p:spTree>
    <p:extLst>
      <p:ext uri="{BB962C8B-B14F-4D97-AF65-F5344CB8AC3E}">
        <p14:creationId xmlns:p14="http://schemas.microsoft.com/office/powerpoint/2010/main" val="3942958554"/>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B0309E2-A264-47C7-9C56-D44E129C1F09}" type="datetimeFigureOut">
              <a:rPr lang="es-ES"/>
              <a:pPr>
                <a:defRPr/>
              </a:pPr>
              <a:t>01/12/2015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BFED521-43D2-49F9-83FB-C635463D5139}" type="slidenum">
              <a:rPr lang="es-ES"/>
              <a:pPr>
                <a:defRPr/>
              </a:pPr>
              <a:t>‹Nº›</a:t>
            </a:fld>
            <a:endParaRPr lang="es-ES"/>
          </a:p>
        </p:txBody>
      </p:sp>
    </p:spTree>
    <p:extLst>
      <p:ext uri="{BB962C8B-B14F-4D97-AF65-F5344CB8AC3E}">
        <p14:creationId xmlns:p14="http://schemas.microsoft.com/office/powerpoint/2010/main" val="263484233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76670ED-0BA0-4979-A263-A2FD70DCFF10}" type="datetimeFigureOut">
              <a:rPr lang="es-ES"/>
              <a:pPr>
                <a:defRPr/>
              </a:pPr>
              <a:t>01/12/2015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D9F4070-C41B-46BE-865D-AF7546824D7B}" type="slidenum">
              <a:rPr lang="es-ES"/>
              <a:pPr>
                <a:defRPr/>
              </a:pPr>
              <a:t>‹Nº›</a:t>
            </a:fld>
            <a:endParaRPr lang="es-ES"/>
          </a:p>
        </p:txBody>
      </p:sp>
    </p:spTree>
    <p:extLst>
      <p:ext uri="{BB962C8B-B14F-4D97-AF65-F5344CB8AC3E}">
        <p14:creationId xmlns:p14="http://schemas.microsoft.com/office/powerpoint/2010/main" val="1466735069"/>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AAD4588-8993-45A8-9F66-80FAD6262E01}" type="datetimeFigureOut">
              <a:rPr lang="es-ES"/>
              <a:pPr>
                <a:defRPr/>
              </a:pPr>
              <a:t>01/12/2015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97618B6-C70D-4843-B55E-CEC8C6302911}" type="slidenum">
              <a:rPr lang="es-ES"/>
              <a:pPr>
                <a:defRPr/>
              </a:pPr>
              <a:t>‹Nº›</a:t>
            </a:fld>
            <a:endParaRPr lang="es-ES"/>
          </a:p>
        </p:txBody>
      </p:sp>
    </p:spTree>
    <p:extLst>
      <p:ext uri="{BB962C8B-B14F-4D97-AF65-F5344CB8AC3E}">
        <p14:creationId xmlns:p14="http://schemas.microsoft.com/office/powerpoint/2010/main" val="258688681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D2C133EF-7128-4FAF-A679-8501F638D372}" type="datetimeFigureOut">
              <a:rPr lang="es-ES"/>
              <a:pPr>
                <a:defRPr/>
              </a:pPr>
              <a:t>01/12/2015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B7E24D2-91DF-4975-9169-C53452060A3E}" type="slidenum">
              <a:rPr lang="es-ES"/>
              <a:pPr>
                <a:defRPr/>
              </a:pPr>
              <a:t>‹Nº›</a:t>
            </a:fld>
            <a:endParaRPr lang="es-ES"/>
          </a:p>
        </p:txBody>
      </p:sp>
    </p:spTree>
    <p:extLst>
      <p:ext uri="{BB962C8B-B14F-4D97-AF65-F5344CB8AC3E}">
        <p14:creationId xmlns:p14="http://schemas.microsoft.com/office/powerpoint/2010/main" val="1946001725"/>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B00D851-24C1-40A8-B7F0-0B7363EEB417}" type="datetimeFigureOut">
              <a:rPr lang="es-ES"/>
              <a:pPr>
                <a:defRPr/>
              </a:pPr>
              <a:t>01/12/2015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4C6F8D8-EAEA-4CF4-ADC4-AB3373E9FD6E}" type="slidenum">
              <a:rPr lang="es-ES"/>
              <a:pPr>
                <a:defRPr/>
              </a:pPr>
              <a:t>‹Nº›</a:t>
            </a:fld>
            <a:endParaRPr lang="es-ES"/>
          </a:p>
        </p:txBody>
      </p:sp>
    </p:spTree>
    <p:extLst>
      <p:ext uri="{BB962C8B-B14F-4D97-AF65-F5344CB8AC3E}">
        <p14:creationId xmlns:p14="http://schemas.microsoft.com/office/powerpoint/2010/main" val="2745477745"/>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1A2D476-3E53-473C-9987-BBFA367A01A2}" type="datetimeFigureOut">
              <a:rPr lang="es-ES"/>
              <a:pPr>
                <a:defRPr/>
              </a:pPr>
              <a:t>01/12/2015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4601C2A-28C3-424D-8D19-57D96A9BBA0A}" type="slidenum">
              <a:rPr lang="es-ES"/>
              <a:pPr>
                <a:defRPr/>
              </a:pPr>
              <a:t>‹Nº›</a:t>
            </a:fld>
            <a:endParaRPr lang="es-ES"/>
          </a:p>
        </p:txBody>
      </p:sp>
    </p:spTree>
    <p:extLst>
      <p:ext uri="{BB962C8B-B14F-4D97-AF65-F5344CB8AC3E}">
        <p14:creationId xmlns:p14="http://schemas.microsoft.com/office/powerpoint/2010/main" val="3737732449"/>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B7F713-4049-45EC-9A4F-12509158B703}" type="datetimeFigureOut">
              <a:rPr lang="es-ES"/>
              <a:pPr>
                <a:defRPr/>
              </a:pPr>
              <a:t>01/12/2015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DA6BFAA-7E8F-472C-BE70-C69AC139EDBF}" type="slidenum">
              <a:rPr lang="es-ES"/>
              <a:pPr>
                <a:defRPr/>
              </a:pPr>
              <a:t>‹Nº›</a:t>
            </a:fld>
            <a:endParaRPr lang="es-ES"/>
          </a:p>
        </p:txBody>
      </p:sp>
    </p:spTree>
    <p:extLst>
      <p:ext uri="{BB962C8B-B14F-4D97-AF65-F5344CB8AC3E}">
        <p14:creationId xmlns:p14="http://schemas.microsoft.com/office/powerpoint/2010/main" val="1999640197"/>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05E23BD-EBB0-4226-AE04-E61B991D1AC5}" type="datetimeFigureOut">
              <a:rPr lang="es-ES"/>
              <a:pPr>
                <a:defRPr/>
              </a:pPr>
              <a:t>01/12/2015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6CA7F03-C73A-44E4-8735-31E45A71D237}" type="slidenum">
              <a:rPr lang="es-ES"/>
              <a:pPr>
                <a:defRPr/>
              </a:pPr>
              <a:t>‹Nº›</a:t>
            </a:fld>
            <a:endParaRPr lang="es-ES"/>
          </a:p>
        </p:txBody>
      </p:sp>
    </p:spTree>
    <p:extLst>
      <p:ext uri="{BB962C8B-B14F-4D97-AF65-F5344CB8AC3E}">
        <p14:creationId xmlns:p14="http://schemas.microsoft.com/office/powerpoint/2010/main" val="80245797"/>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238CDA-4B9C-48E5-8B0C-0DD2394632F9}" type="datetimeFigureOut">
              <a:rPr lang="es-ES"/>
              <a:pPr>
                <a:defRPr/>
              </a:pPr>
              <a:t>01/12/2015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A645BE-06D3-461B-AB7C-064C8DAAFB9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1 Título"/>
          <p:cNvSpPr>
            <a:spLocks noGrp="1"/>
          </p:cNvSpPr>
          <p:nvPr>
            <p:ph type="ctrTitle"/>
          </p:nvPr>
        </p:nvSpPr>
        <p:spPr>
          <a:xfrm>
            <a:off x="1101725" y="3436938"/>
            <a:ext cx="7772400" cy="2089150"/>
          </a:xfrm>
        </p:spPr>
        <p:txBody>
          <a:bodyPr/>
          <a:lstStyle/>
          <a:p>
            <a:pPr eaLnBrk="1" hangingPunct="1"/>
            <a:r>
              <a:rPr lang="es-ES" sz="2000" b="1" dirty="0" smtClean="0">
                <a:cs typeface="Arial" charset="0"/>
              </a:rPr>
              <a:t>AUTOR: </a:t>
            </a:r>
            <a:r>
              <a:rPr lang="es-ES" sz="2000" b="1" dirty="0">
                <a:cs typeface="Arial" charset="0"/>
              </a:rPr>
              <a:t>DIANA PAZMIÑO </a:t>
            </a:r>
            <a:r>
              <a:rPr lang="es-ES" sz="2000" b="1" dirty="0" smtClean="0">
                <a:cs typeface="Arial" charset="0"/>
              </a:rPr>
              <a:t>ORTIZ.</a:t>
            </a:r>
            <a:br>
              <a:rPr lang="es-ES" sz="2000" b="1" dirty="0" smtClean="0">
                <a:cs typeface="Arial" charset="0"/>
              </a:rPr>
            </a:br>
            <a:r>
              <a:rPr lang="es-ES" sz="2000" b="1" dirty="0" smtClean="0">
                <a:cs typeface="Arial" charset="0"/>
              </a:rPr>
              <a:t/>
            </a:r>
            <a:br>
              <a:rPr lang="es-ES" sz="2000" b="1" dirty="0" smtClean="0">
                <a:cs typeface="Arial" charset="0"/>
              </a:rPr>
            </a:br>
            <a:r>
              <a:rPr lang="es-ES" sz="2000" b="1" dirty="0" smtClean="0">
                <a:cs typeface="Arial" charset="0"/>
              </a:rPr>
              <a:t>DIRECTOR: ECONOMISTA JOSÉ ZAPATA ANDRADE.</a:t>
            </a:r>
            <a:br>
              <a:rPr lang="es-ES" sz="2000" b="1" dirty="0" smtClean="0">
                <a:cs typeface="Arial" charset="0"/>
              </a:rPr>
            </a:br>
            <a:endParaRPr lang="es-ES" sz="2000" b="1" dirty="0" smtClean="0">
              <a:cs typeface="Arial" charset="0"/>
            </a:endParaRPr>
          </a:p>
        </p:txBody>
      </p:sp>
      <p:sp>
        <p:nvSpPr>
          <p:cNvPr id="2051" name="1 Título"/>
          <p:cNvSpPr txBox="1">
            <a:spLocks/>
          </p:cNvSpPr>
          <p:nvPr/>
        </p:nvSpPr>
        <p:spPr bwMode="auto">
          <a:xfrm>
            <a:off x="1123950" y="1196975"/>
            <a:ext cx="7772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S" sz="3200" dirty="0"/>
              <a:t>MODELO DE GESTIÓN FINANCIERA PARA LA EMPRESA CORPORACIÓN LOGÍSTICA DEL ECUADOR CORLODEC CIA. </a:t>
            </a:r>
            <a:r>
              <a:rPr lang="es-ES" sz="3200" dirty="0" smtClean="0"/>
              <a:t>LTDA </a:t>
            </a:r>
            <a:r>
              <a:rPr lang="es-ES" sz="3200" dirty="0"/>
              <a:t>PARA MEJORAR SU LIQUIDEZ. PERIODO 2012 - 2014</a:t>
            </a:r>
            <a:endParaRPr lang="es-ES" sz="3200" b="1" dirty="0">
              <a:latin typeface="Arial" charset="0"/>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Rectángulo"/>
          <p:cNvSpPr/>
          <p:nvPr/>
        </p:nvSpPr>
        <p:spPr>
          <a:xfrm>
            <a:off x="395536" y="1412776"/>
            <a:ext cx="8136904" cy="4154984"/>
          </a:xfrm>
          <a:prstGeom prst="rect">
            <a:avLst/>
          </a:prstGeom>
        </p:spPr>
        <p:txBody>
          <a:bodyPr wrap="square">
            <a:spAutoFit/>
          </a:bodyPr>
          <a:lstStyle/>
          <a:p>
            <a:pPr marL="342900" lvl="0" indent="-342900" algn="just">
              <a:buFont typeface="Arial" panose="020B0604020202020204" pitchFamily="34" charset="0"/>
              <a:buChar char="•"/>
            </a:pPr>
            <a:r>
              <a:rPr lang="es-ES" sz="2400" dirty="0" smtClean="0"/>
              <a:t>Desarrollar </a:t>
            </a:r>
            <a:r>
              <a:rPr lang="es-ES" sz="2400" dirty="0"/>
              <a:t>el marco teórico para sustentar técnica y científicamente la realización del proyecto de investigación.</a:t>
            </a:r>
          </a:p>
          <a:p>
            <a:pPr marL="342900" lvl="0" indent="-342900" algn="just">
              <a:buFont typeface="Arial" panose="020B0604020202020204" pitchFamily="34" charset="0"/>
              <a:buChar char="•"/>
            </a:pPr>
            <a:r>
              <a:rPr lang="es-ES" sz="2400" dirty="0" smtClean="0"/>
              <a:t>Elaborar </a:t>
            </a:r>
            <a:r>
              <a:rPr lang="es-ES" sz="2400" dirty="0"/>
              <a:t>el marco metodológico para definir las técnicas de levantamiento de información y el plan </a:t>
            </a:r>
            <a:r>
              <a:rPr lang="es-ES" sz="2400" dirty="0" err="1"/>
              <a:t>muestral</a:t>
            </a:r>
            <a:r>
              <a:rPr lang="es-ES" sz="2400" dirty="0"/>
              <a:t> de </a:t>
            </a:r>
            <a:r>
              <a:rPr lang="es-ES" sz="2400" dirty="0" smtClean="0"/>
              <a:t>investigación.</a:t>
            </a:r>
            <a:endParaRPr lang="es-ES" sz="2400" dirty="0"/>
          </a:p>
          <a:p>
            <a:pPr marL="342900" lvl="0" indent="-342900" algn="just">
              <a:buFont typeface="Arial" panose="020B0604020202020204" pitchFamily="34" charset="0"/>
              <a:buChar char="•"/>
            </a:pPr>
            <a:r>
              <a:rPr lang="es-ES" sz="2400" dirty="0" smtClean="0"/>
              <a:t>Establecer </a:t>
            </a:r>
            <a:r>
              <a:rPr lang="es-ES" sz="2400" dirty="0"/>
              <a:t>los resultados de la investigación </a:t>
            </a:r>
            <a:r>
              <a:rPr lang="es-ES" sz="2400" dirty="0" smtClean="0"/>
              <a:t>para </a:t>
            </a:r>
            <a:r>
              <a:rPr lang="es-ES" sz="2400" dirty="0"/>
              <a:t>demostrar la hipótesis del proyecto.</a:t>
            </a:r>
          </a:p>
          <a:p>
            <a:pPr marL="342900" lvl="0" indent="-342900" algn="just">
              <a:buFont typeface="Arial" panose="020B0604020202020204" pitchFamily="34" charset="0"/>
              <a:buChar char="•"/>
            </a:pPr>
            <a:r>
              <a:rPr lang="es-ES" sz="2400" dirty="0" smtClean="0"/>
              <a:t>Formular </a:t>
            </a:r>
            <a:r>
              <a:rPr lang="es-ES" sz="2400" dirty="0"/>
              <a:t>la propuesta de la investigación para realizar el análisis estructural de la gestión financiera de la empresa y establecer estrategias de mejoramiento de la liquidez.</a:t>
            </a:r>
          </a:p>
          <a:p>
            <a:pPr marL="342900" lvl="0" indent="-342900" algn="just">
              <a:buFont typeface="Arial" panose="020B0604020202020204" pitchFamily="34" charset="0"/>
              <a:buChar char="•"/>
            </a:pPr>
            <a:r>
              <a:rPr lang="es-ES" sz="2400" dirty="0" smtClean="0"/>
              <a:t>Desarrollar </a:t>
            </a:r>
            <a:r>
              <a:rPr lang="es-ES" sz="2400" dirty="0"/>
              <a:t>las respectivas conclusiones y recomendaciones.</a:t>
            </a:r>
          </a:p>
        </p:txBody>
      </p:sp>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INVESTIGACION DE MERCADO</a:t>
            </a:r>
            <a:endParaRPr lang="es-EC" dirty="0"/>
          </a:p>
        </p:txBody>
      </p:sp>
      <p:sp>
        <p:nvSpPr>
          <p:cNvPr id="3" name="2 Rectángulo"/>
          <p:cNvSpPr/>
          <p:nvPr/>
        </p:nvSpPr>
        <p:spPr>
          <a:xfrm>
            <a:off x="1115616" y="1556792"/>
            <a:ext cx="7272808" cy="1815882"/>
          </a:xfrm>
          <a:prstGeom prst="rect">
            <a:avLst/>
          </a:prstGeom>
        </p:spPr>
        <p:txBody>
          <a:bodyPr wrap="square">
            <a:spAutoFit/>
          </a:bodyPr>
          <a:lstStyle/>
          <a:p>
            <a:pPr algn="just"/>
            <a:r>
              <a:rPr lang="es-ES" sz="2800" dirty="0"/>
              <a:t> En este estudio la población es finita y corresponde al número de vehículos de transporte pesado matriculados en Santo Domingo de los Tsáchilas, es decir, 230.</a:t>
            </a:r>
            <a:endParaRPr lang="es-EC"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817" y="3717032"/>
            <a:ext cx="4938471" cy="19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778098"/>
          </a:xfrm>
        </p:spPr>
        <p:txBody>
          <a:bodyPr/>
          <a:lstStyle/>
          <a:p>
            <a:pPr lvl="1"/>
            <a:r>
              <a:rPr lang="es-MX" b="1" dirty="0" smtClean="0"/>
              <a:t>Tamaño de la Muestra</a:t>
            </a:r>
            <a:endParaRPr lang="es-EC" dirty="0"/>
          </a:p>
        </p:txBody>
      </p:sp>
      <p:sp>
        <p:nvSpPr>
          <p:cNvPr id="3" name="2 Rectángulo"/>
          <p:cNvSpPr/>
          <p:nvPr/>
        </p:nvSpPr>
        <p:spPr>
          <a:xfrm>
            <a:off x="1115616" y="3501008"/>
            <a:ext cx="7416824" cy="1708160"/>
          </a:xfrm>
          <a:prstGeom prst="rect">
            <a:avLst/>
          </a:prstGeom>
        </p:spPr>
        <p:txBody>
          <a:bodyPr wrap="square">
            <a:spAutoFit/>
          </a:bodyPr>
          <a:lstStyle/>
          <a:p>
            <a:r>
              <a:rPr lang="es-EC" sz="2100" dirty="0"/>
              <a:t>n = 	((1.96)</a:t>
            </a:r>
            <a:r>
              <a:rPr lang="es-EC" sz="2100" baseline="30000" dirty="0"/>
              <a:t>2</a:t>
            </a:r>
            <a:r>
              <a:rPr lang="es-EC" sz="2100" dirty="0"/>
              <a:t>(230*0.5*0.5))</a:t>
            </a:r>
          </a:p>
          <a:p>
            <a:r>
              <a:rPr lang="es-EC" sz="2100" dirty="0"/>
              <a:t>       ((230-1)(0.05)</a:t>
            </a:r>
            <a:r>
              <a:rPr lang="es-EC" sz="2100" baseline="30000" dirty="0"/>
              <a:t> 2</a:t>
            </a:r>
            <a:r>
              <a:rPr lang="es-EC" sz="2100" dirty="0"/>
              <a:t>)+((1.96) (0.5*0.5))</a:t>
            </a:r>
          </a:p>
          <a:p>
            <a:r>
              <a:rPr lang="es-EC" sz="2100" dirty="0"/>
              <a:t> </a:t>
            </a:r>
            <a:endParaRPr lang="es-EC" sz="2100" dirty="0" smtClean="0"/>
          </a:p>
          <a:p>
            <a:endParaRPr lang="es-EC" sz="2100" dirty="0"/>
          </a:p>
          <a:p>
            <a:r>
              <a:rPr lang="es-EC" sz="2100" dirty="0" smtClean="0"/>
              <a:t>n </a:t>
            </a:r>
            <a:r>
              <a:rPr lang="es-EC" sz="2100" dirty="0"/>
              <a:t>= </a:t>
            </a:r>
            <a:r>
              <a:rPr lang="es-EC" sz="2100" dirty="0" smtClean="0"/>
              <a:t>144 encuestas</a:t>
            </a:r>
            <a:endParaRPr lang="es-EC" sz="2100" dirty="0"/>
          </a:p>
        </p:txBody>
      </p:sp>
      <p:pic>
        <p:nvPicPr>
          <p:cNvPr id="215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74" y="1325562"/>
            <a:ext cx="8628936" cy="203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1619672" y="3861048"/>
            <a:ext cx="360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7423139"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a:spLocks noGrp="1"/>
          </p:cNvSpPr>
          <p:nvPr>
            <p:ph type="title"/>
          </p:nvPr>
        </p:nvSpPr>
        <p:spPr>
          <a:xfrm>
            <a:off x="467544" y="53752"/>
            <a:ext cx="7643192" cy="638944"/>
          </a:xfrm>
        </p:spPr>
        <p:txBody>
          <a:bodyPr/>
          <a:lstStyle/>
          <a:p>
            <a:r>
              <a:rPr lang="es-EC" dirty="0" smtClean="0"/>
              <a:t>Resultados de la encuesta</a:t>
            </a:r>
            <a:endParaRPr lang="es-EC" dirty="0"/>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9412"/>
            <a:ext cx="6595958" cy="645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2 Imagen"/>
          <p:cNvPicPr/>
          <p:nvPr/>
        </p:nvPicPr>
        <p:blipFill rotWithShape="1">
          <a:blip r:embed="rId3"/>
          <a:srcRect l="62887" t="30374" r="6627" b="19876"/>
          <a:stretch/>
        </p:blipFill>
        <p:spPr bwMode="auto">
          <a:xfrm>
            <a:off x="107504" y="188640"/>
            <a:ext cx="6336704" cy="5832647"/>
          </a:xfrm>
          <a:prstGeom prst="rect">
            <a:avLst/>
          </a:prstGeom>
          <a:ln>
            <a:noFill/>
          </a:ln>
          <a:extLst>
            <a:ext uri="{53640926-AAD7-44D8-BBD7-CCE9431645EC}">
              <a14:shadowObscured xmlns:a14="http://schemas.microsoft.com/office/drawing/2010/main"/>
            </a:ext>
          </a:extLst>
        </p:spPr>
      </p:pic>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0232"/>
            <a:ext cx="6408712" cy="635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76" y="260648"/>
            <a:ext cx="6296956"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6351191"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07" y="404664"/>
            <a:ext cx="6657057"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7504" y="116632"/>
            <a:ext cx="8424936" cy="6186309"/>
          </a:xfrm>
          <a:prstGeom prst="rect">
            <a:avLst/>
          </a:prstGeom>
        </p:spPr>
        <p:txBody>
          <a:bodyPr wrap="square">
            <a:spAutoFit/>
          </a:bodyPr>
          <a:lstStyle/>
          <a:p>
            <a:pPr lvl="3"/>
            <a:r>
              <a:rPr lang="es-ES" sz="2200" b="1" dirty="0" smtClean="0"/>
              <a:t>LA EMPRESA</a:t>
            </a:r>
          </a:p>
          <a:p>
            <a:pPr lvl="3" algn="just"/>
            <a:endParaRPr lang="es-ES" sz="2200" b="1" dirty="0" smtClean="0"/>
          </a:p>
          <a:p>
            <a:pPr lvl="3" algn="just"/>
            <a:r>
              <a:rPr lang="es-ES" sz="2200" b="1" dirty="0" smtClean="0"/>
              <a:t>ACTIVIDAD ECONÓMICA</a:t>
            </a:r>
          </a:p>
          <a:p>
            <a:pPr lvl="3" algn="just"/>
            <a:endParaRPr lang="es-ES" sz="2200" dirty="0"/>
          </a:p>
          <a:p>
            <a:pPr lvl="3" algn="just"/>
            <a:r>
              <a:rPr lang="es-ES" sz="2200" dirty="0" smtClean="0"/>
              <a:t>	</a:t>
            </a:r>
            <a:r>
              <a:rPr lang="es-ES" sz="2200" dirty="0" smtClean="0"/>
              <a:t>CORLODEC es una empresa que se dedica al servicio de transporte pesado de todo lo que genera la producción industrial, de comercio, de hidrocarburos, etc.</a:t>
            </a:r>
          </a:p>
          <a:p>
            <a:pPr lvl="3" algn="just"/>
            <a:r>
              <a:rPr lang="es-ES" sz="2200" dirty="0" smtClean="0"/>
              <a:t>	ESPECIALISTAS </a:t>
            </a:r>
            <a:r>
              <a:rPr lang="es-ES" sz="2200" dirty="0" smtClean="0"/>
              <a:t>en el servicio de transporte </a:t>
            </a:r>
            <a:r>
              <a:rPr lang="es-ES" sz="2200" dirty="0" smtClean="0"/>
              <a:t>de </a:t>
            </a:r>
            <a:r>
              <a:rPr lang="es-ES" sz="2200" dirty="0" smtClean="0"/>
              <a:t>derivados de petróleo por carretera: fuel </a:t>
            </a:r>
            <a:r>
              <a:rPr lang="es-ES" sz="2200" dirty="0" err="1" smtClean="0"/>
              <a:t>oil</a:t>
            </a:r>
            <a:r>
              <a:rPr lang="es-ES" sz="2200" dirty="0" smtClean="0"/>
              <a:t>, asfalto, productos </a:t>
            </a:r>
            <a:r>
              <a:rPr lang="es-ES" sz="2200" dirty="0" smtClean="0"/>
              <a:t>líquidos y químicos, es </a:t>
            </a:r>
            <a:r>
              <a:rPr lang="es-ES" sz="2200" dirty="0" smtClean="0"/>
              <a:t>una corporación logística del </a:t>
            </a:r>
            <a:r>
              <a:rPr lang="es-ES" sz="2200" dirty="0" smtClean="0"/>
              <a:t>Ecuador</a:t>
            </a:r>
            <a:endParaRPr lang="es-ES" sz="2200" dirty="0" smtClean="0"/>
          </a:p>
          <a:p>
            <a:pPr lvl="3" algn="just"/>
            <a:endParaRPr lang="es-ES" sz="2200" dirty="0"/>
          </a:p>
          <a:p>
            <a:pPr lvl="3" algn="just"/>
            <a:r>
              <a:rPr lang="es-ES" sz="2200" b="1" dirty="0" smtClean="0"/>
              <a:t>MISIÓN</a:t>
            </a:r>
            <a:endParaRPr lang="es-ES" sz="2200" b="1" dirty="0"/>
          </a:p>
          <a:p>
            <a:pPr lvl="3" algn="just"/>
            <a:endParaRPr lang="es-ES" sz="2200" dirty="0"/>
          </a:p>
          <a:p>
            <a:pPr lvl="3" algn="just"/>
            <a:r>
              <a:rPr lang="es-ES" sz="2200" dirty="0"/>
              <a:t>     </a:t>
            </a:r>
            <a:r>
              <a:rPr lang="es-ES" sz="2200" dirty="0" err="1"/>
              <a:t>Corlodec</a:t>
            </a:r>
            <a:r>
              <a:rPr lang="es-ES" sz="2200" dirty="0"/>
              <a:t>  </a:t>
            </a:r>
            <a:r>
              <a:rPr lang="es-ES" sz="2200" dirty="0" err="1"/>
              <a:t>Cia</a:t>
            </a:r>
            <a:r>
              <a:rPr lang="es-ES" sz="2200" dirty="0"/>
              <a:t>. </a:t>
            </a:r>
            <a:r>
              <a:rPr lang="es-ES" sz="2200" dirty="0" smtClean="0"/>
              <a:t>Ltda</a:t>
            </a:r>
            <a:r>
              <a:rPr lang="es-ES" sz="2200" dirty="0"/>
              <a:t>. </a:t>
            </a:r>
            <a:r>
              <a:rPr lang="es-ES" sz="2200" dirty="0" smtClean="0"/>
              <a:t>tiene como misión realizar el </a:t>
            </a:r>
            <a:r>
              <a:rPr lang="es-ES" sz="2200" dirty="0"/>
              <a:t>transporte  terrestre  de  carga </a:t>
            </a:r>
            <a:r>
              <a:rPr lang="es-ES" sz="2200" dirty="0" smtClean="0"/>
              <a:t>pesada a nivel  </a:t>
            </a:r>
            <a:r>
              <a:rPr lang="es-ES" sz="2200" dirty="0"/>
              <a:t>nacional, acatando estrictamente todas las disposiciones </a:t>
            </a:r>
            <a:r>
              <a:rPr lang="es-ES" sz="2200" dirty="0" smtClean="0"/>
              <a:t>legales, ambientales y de salud </a:t>
            </a:r>
            <a:r>
              <a:rPr lang="es-ES" sz="2200" dirty="0"/>
              <a:t>vigentes.</a:t>
            </a:r>
          </a:p>
          <a:p>
            <a:pPr lvl="3" algn="just"/>
            <a:endParaRPr lang="es-ES" sz="2200" b="1" dirty="0"/>
          </a:p>
        </p:txBody>
      </p:sp>
    </p:spTree>
    <p:extLst>
      <p:ext uri="{BB962C8B-B14F-4D97-AF65-F5344CB8AC3E}">
        <p14:creationId xmlns:p14="http://schemas.microsoft.com/office/powerpoint/2010/main" val="2349128097"/>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1397"/>
            <a:ext cx="6624736" cy="636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6704697"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2245"/>
            <a:ext cx="6624736" cy="642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6552728" cy="635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91" y="260648"/>
            <a:ext cx="6638965"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86947"/>
            <a:ext cx="6480720" cy="655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5536" y="2228671"/>
            <a:ext cx="8496944" cy="1938992"/>
          </a:xfrm>
          <a:prstGeom prst="rect">
            <a:avLst/>
          </a:prstGeom>
        </p:spPr>
        <p:txBody>
          <a:bodyPr wrap="square">
            <a:spAutoFit/>
          </a:bodyPr>
          <a:lstStyle/>
          <a:p>
            <a:pPr algn="ctr"/>
            <a:r>
              <a:rPr lang="es-ES" sz="2400" b="1" dirty="0" smtClean="0"/>
              <a:t>PROPUESTA:</a:t>
            </a:r>
          </a:p>
          <a:p>
            <a:pPr algn="ctr"/>
            <a:r>
              <a:rPr lang="es-ES" sz="2400" b="1" dirty="0" smtClean="0"/>
              <a:t> </a:t>
            </a:r>
          </a:p>
          <a:p>
            <a:pPr algn="ctr"/>
            <a:r>
              <a:rPr lang="es-ES" sz="2400" b="1" dirty="0" smtClean="0"/>
              <a:t>MODELO </a:t>
            </a:r>
            <a:r>
              <a:rPr lang="es-ES" sz="2400" b="1" dirty="0"/>
              <a:t>DE GESTIÓN FINANCIERA PARA LA EMPRESA CORPORACIÓN LOGÍSTICA DEL ECUADOR CORLODEC CIA. LTDA PARA MEJORAR SU LIQUIDEZ. PERIODO 2012 - 2014.</a:t>
            </a:r>
            <a:endParaRPr lang="es-EC" sz="2400" dirty="0"/>
          </a:p>
        </p:txBody>
      </p:sp>
    </p:spTree>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260648"/>
            <a:ext cx="8208912" cy="369332"/>
          </a:xfrm>
          <a:prstGeom prst="rect">
            <a:avLst/>
          </a:prstGeom>
        </p:spPr>
        <p:txBody>
          <a:bodyPr wrap="square">
            <a:spAutoFit/>
          </a:bodyPr>
          <a:lstStyle/>
          <a:p>
            <a:pPr lvl="3"/>
            <a:r>
              <a:rPr lang="es-MX" b="1" cap="all" dirty="0"/>
              <a:t>ANÁLISIS HORIZONTAL</a:t>
            </a:r>
            <a:endParaRPr lang="es-ES"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05" y="620688"/>
            <a:ext cx="5650705" cy="287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90206" y="3501008"/>
            <a:ext cx="8085642" cy="2585323"/>
          </a:xfrm>
          <a:prstGeom prst="rect">
            <a:avLst/>
          </a:prstGeom>
        </p:spPr>
        <p:txBody>
          <a:bodyPr wrap="square">
            <a:spAutoFit/>
          </a:bodyPr>
          <a:lstStyle/>
          <a:p>
            <a:pPr algn="just"/>
            <a:r>
              <a:rPr lang="es-MX" dirty="0"/>
              <a:t>Se determina que los ingresos han presentado un crecimiento anual del 81.86% en el año </a:t>
            </a:r>
            <a:r>
              <a:rPr lang="es-MX" dirty="0" smtClean="0"/>
              <a:t>2013 con relación al año 2012 y </a:t>
            </a:r>
            <a:r>
              <a:rPr lang="es-MX" dirty="0" smtClean="0"/>
              <a:t>una disminución</a:t>
            </a:r>
            <a:r>
              <a:rPr lang="es-MX" dirty="0" smtClean="0"/>
              <a:t> del</a:t>
            </a:r>
            <a:r>
              <a:rPr lang="es-MX" dirty="0" smtClean="0"/>
              <a:t> </a:t>
            </a:r>
            <a:r>
              <a:rPr lang="es-MX" dirty="0"/>
              <a:t>77.88% en el año 2014 con respecto al 2013, </a:t>
            </a:r>
            <a:r>
              <a:rPr lang="es-MX" dirty="0" smtClean="0"/>
              <a:t>ya que </a:t>
            </a:r>
            <a:r>
              <a:rPr lang="es-MX" dirty="0" smtClean="0"/>
              <a:t>en </a:t>
            </a:r>
            <a:r>
              <a:rPr lang="es-MX" dirty="0"/>
              <a:t>el año 2014 el incremento del costo de ventas fue del 83.40%  </a:t>
            </a:r>
            <a:r>
              <a:rPr lang="es-MX" dirty="0" smtClean="0"/>
              <a:t>siendo mayor </a:t>
            </a:r>
            <a:r>
              <a:rPr lang="es-MX" dirty="0"/>
              <a:t>al crecimiento de los ingresos lo que provocó una variación de la utilidad bruta del 52.77% en ese año, los gastos también presentaron considerables crecimientos, que generaron disminuciones de las utilidades netas en ambos períodos, al año 2013 en un -153.88% y al 2014 en el 91.26%. Se puede concluir que las variaciones presentadas de crecimiento de ingresos fueron suficientes para obtener un adecuado crecimiento de las utilidades.</a:t>
            </a:r>
            <a:endParaRPr lang="es-ES" dirty="0"/>
          </a:p>
        </p:txBody>
      </p:sp>
    </p:spTree>
    <p:extLst>
      <p:ext uri="{BB962C8B-B14F-4D97-AF65-F5344CB8AC3E}">
        <p14:creationId xmlns:p14="http://schemas.microsoft.com/office/powerpoint/2010/main" val="2906135074"/>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5508104" y="1628800"/>
            <a:ext cx="3203848" cy="3139321"/>
          </a:xfrm>
          <a:prstGeom prst="rect">
            <a:avLst/>
          </a:prstGeom>
        </p:spPr>
        <p:txBody>
          <a:bodyPr wrap="square">
            <a:spAutoFit/>
          </a:bodyPr>
          <a:lstStyle/>
          <a:p>
            <a:pPr algn="just"/>
            <a:r>
              <a:rPr lang="es-MX" dirty="0"/>
              <a:t> Tanto en el 2013 como en el año 2014 existen crecimientos de los activos totales, </a:t>
            </a:r>
            <a:r>
              <a:rPr lang="es-MX" dirty="0" smtClean="0"/>
              <a:t>notándose que en cuanto a los activos no corrientes del año 2014 su crecimiento es sustancial debido a que en este año se adquirieron vehículos en razón de los convenios celebrados con el Gobierno se incrementaron. </a:t>
            </a:r>
            <a:endParaRPr lang="es-ES" dirty="0"/>
          </a:p>
        </p:txBody>
      </p:sp>
      <p:pic>
        <p:nvPicPr>
          <p:cNvPr id="4" name="3 Imagen"/>
          <p:cNvPicPr/>
          <p:nvPr/>
        </p:nvPicPr>
        <p:blipFill rotWithShape="1">
          <a:blip r:embed="rId3"/>
          <a:srcRect l="20619" t="31421" r="53755" b="23280"/>
          <a:stretch/>
        </p:blipFill>
        <p:spPr bwMode="auto">
          <a:xfrm>
            <a:off x="395536" y="692696"/>
            <a:ext cx="4824536"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7661336"/>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1979712" y="332656"/>
            <a:ext cx="3401252" cy="369332"/>
          </a:xfrm>
          <a:prstGeom prst="rect">
            <a:avLst/>
          </a:prstGeom>
        </p:spPr>
        <p:txBody>
          <a:bodyPr wrap="none">
            <a:spAutoFit/>
          </a:bodyPr>
          <a:lstStyle/>
          <a:p>
            <a:pPr lvl="3" algn="ctr"/>
            <a:r>
              <a:rPr lang="es-MX" b="1" cap="all" dirty="0"/>
              <a:t>ANÁLISIS VERTICAL</a:t>
            </a:r>
            <a:endParaRPr lang="es-ES" b="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90020"/>
            <a:ext cx="6245234" cy="308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971600" y="4316903"/>
            <a:ext cx="7416824" cy="1477328"/>
          </a:xfrm>
          <a:prstGeom prst="rect">
            <a:avLst/>
          </a:prstGeom>
        </p:spPr>
        <p:txBody>
          <a:bodyPr wrap="square">
            <a:spAutoFit/>
          </a:bodyPr>
          <a:lstStyle/>
          <a:p>
            <a:pPr algn="just"/>
            <a:r>
              <a:rPr lang="es-MX" dirty="0"/>
              <a:t> Analizando la estructura vertical de la empresa en relación a los ingresos, se observa que existe una alta carga del costo de ventas, así </a:t>
            </a:r>
            <a:r>
              <a:rPr lang="es-MX" dirty="0" smtClean="0"/>
              <a:t>en el año </a:t>
            </a:r>
            <a:r>
              <a:rPr lang="es-MX" dirty="0"/>
              <a:t>2012 fue del 98.73</a:t>
            </a:r>
            <a:r>
              <a:rPr lang="es-MX" dirty="0" smtClean="0"/>
              <a:t>%, </a:t>
            </a:r>
            <a:r>
              <a:rPr lang="es-MX" dirty="0"/>
              <a:t>en el 2013 disminuye ligeramente a un 81.96%, y al año 2014 </a:t>
            </a:r>
            <a:r>
              <a:rPr lang="es-MX" dirty="0" smtClean="0"/>
              <a:t>su </a:t>
            </a:r>
            <a:r>
              <a:rPr lang="es-MX" dirty="0"/>
              <a:t>participación </a:t>
            </a:r>
            <a:r>
              <a:rPr lang="es-MX" dirty="0" smtClean="0"/>
              <a:t>es del 84.50%, esto debido a las políticas restrictivas al comercio exterior por parte del Gobierno.</a:t>
            </a:r>
            <a:endParaRPr lang="es-ES" dirty="0"/>
          </a:p>
        </p:txBody>
      </p:sp>
    </p:spTree>
    <p:extLst>
      <p:ext uri="{BB962C8B-B14F-4D97-AF65-F5344CB8AC3E}">
        <p14:creationId xmlns:p14="http://schemas.microsoft.com/office/powerpoint/2010/main" val="4289665608"/>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8560" y="188640"/>
            <a:ext cx="9217024" cy="6186309"/>
          </a:xfrm>
          <a:prstGeom prst="rect">
            <a:avLst/>
          </a:prstGeom>
        </p:spPr>
        <p:txBody>
          <a:bodyPr wrap="square">
            <a:spAutoFit/>
          </a:bodyPr>
          <a:lstStyle/>
          <a:p>
            <a:pPr lvl="3" algn="just"/>
            <a:r>
              <a:rPr lang="es-ES" sz="2200" b="1" dirty="0" smtClean="0"/>
              <a:t>SERVICIOS </a:t>
            </a:r>
            <a:endParaRPr lang="es-ES" sz="2200" b="1" dirty="0"/>
          </a:p>
          <a:p>
            <a:pPr lvl="3" algn="just"/>
            <a:endParaRPr lang="es-ES" sz="2200" dirty="0"/>
          </a:p>
          <a:p>
            <a:pPr lvl="3" algn="just"/>
            <a:r>
              <a:rPr lang="es-ES" sz="2200" dirty="0"/>
              <a:t>     La empresa </a:t>
            </a:r>
            <a:r>
              <a:rPr lang="es-ES" sz="2200" dirty="0" smtClean="0"/>
              <a:t>actualmente es proveedora del estado, se </a:t>
            </a:r>
            <a:r>
              <a:rPr lang="es-ES" sz="2200" dirty="0"/>
              <a:t>encarga </a:t>
            </a:r>
            <a:r>
              <a:rPr lang="es-ES" sz="2200" dirty="0" smtClean="0"/>
              <a:t>del </a:t>
            </a:r>
            <a:r>
              <a:rPr lang="es-ES" sz="2200" dirty="0"/>
              <a:t>transporte de </a:t>
            </a:r>
            <a:r>
              <a:rPr lang="es-ES" sz="2200" dirty="0" smtClean="0"/>
              <a:t>derivados del petróleo en las rutas:</a:t>
            </a:r>
            <a:endParaRPr lang="es-ES" sz="2200" dirty="0"/>
          </a:p>
          <a:p>
            <a:pPr lvl="3" algn="just"/>
            <a:r>
              <a:rPr lang="es-ES" sz="2200" dirty="0"/>
              <a:t> </a:t>
            </a:r>
          </a:p>
          <a:p>
            <a:pPr lvl="3" algn="just"/>
            <a:r>
              <a:rPr lang="es-ES" sz="2200" dirty="0"/>
              <a:t>•	</a:t>
            </a:r>
            <a:r>
              <a:rPr lang="es-ES" sz="2200" dirty="0" smtClean="0"/>
              <a:t>Refinería </a:t>
            </a:r>
            <a:r>
              <a:rPr lang="es-ES" sz="2200" dirty="0" smtClean="0"/>
              <a:t>de SHUSHUFINDI </a:t>
            </a:r>
            <a:r>
              <a:rPr lang="es-ES" sz="2200" dirty="0"/>
              <a:t>– Central </a:t>
            </a:r>
            <a:r>
              <a:rPr lang="es-ES" sz="2200" dirty="0" smtClean="0"/>
              <a:t>de Generación 	Termoeléctrica Jivino (Sucumbíos)</a:t>
            </a:r>
            <a:endParaRPr lang="es-ES" sz="2200" dirty="0"/>
          </a:p>
          <a:p>
            <a:pPr lvl="3" algn="just"/>
            <a:r>
              <a:rPr lang="es-ES" sz="2200" dirty="0"/>
              <a:t>•	</a:t>
            </a:r>
            <a:r>
              <a:rPr lang="es-ES" sz="2200" dirty="0" smtClean="0"/>
              <a:t>Refinería </a:t>
            </a:r>
            <a:r>
              <a:rPr lang="es-ES" sz="2200" dirty="0"/>
              <a:t>de SHUSHUFINDI </a:t>
            </a:r>
            <a:r>
              <a:rPr lang="es-ES" sz="2200" dirty="0"/>
              <a:t>– Central </a:t>
            </a:r>
            <a:r>
              <a:rPr lang="es-ES" sz="2200" dirty="0"/>
              <a:t>Termoeléctrica </a:t>
            </a:r>
            <a:r>
              <a:rPr lang="es-ES" sz="2200" dirty="0" smtClean="0"/>
              <a:t>	</a:t>
            </a:r>
            <a:r>
              <a:rPr lang="es-ES" sz="2200" dirty="0" smtClean="0"/>
              <a:t>Guangopolo </a:t>
            </a:r>
          </a:p>
          <a:p>
            <a:pPr lvl="3" algn="just"/>
            <a:r>
              <a:rPr lang="es-ES" sz="2200" dirty="0" smtClean="0"/>
              <a:t>•</a:t>
            </a:r>
            <a:r>
              <a:rPr lang="es-ES" sz="2200" dirty="0"/>
              <a:t>	</a:t>
            </a:r>
            <a:r>
              <a:rPr lang="es-ES" sz="2200" dirty="0" smtClean="0"/>
              <a:t>Refinería </a:t>
            </a:r>
            <a:r>
              <a:rPr lang="es-ES" sz="2200" dirty="0"/>
              <a:t>de </a:t>
            </a:r>
            <a:r>
              <a:rPr lang="es-ES" sz="2200" dirty="0" smtClean="0"/>
              <a:t>ESMERALDAS </a:t>
            </a:r>
            <a:r>
              <a:rPr lang="es-ES" sz="2200" dirty="0"/>
              <a:t>– Central </a:t>
            </a:r>
            <a:r>
              <a:rPr lang="es-ES" sz="2200" dirty="0"/>
              <a:t>Termoeléctrica </a:t>
            </a:r>
            <a:r>
              <a:rPr lang="es-ES" sz="2200" dirty="0" smtClean="0"/>
              <a:t>Quevedo </a:t>
            </a:r>
            <a:endParaRPr lang="es-ES" sz="2200" dirty="0"/>
          </a:p>
          <a:p>
            <a:pPr lvl="3" algn="just"/>
            <a:endParaRPr lang="es-ES" sz="2200" dirty="0"/>
          </a:p>
          <a:p>
            <a:pPr lvl="3" algn="just"/>
            <a:r>
              <a:rPr lang="es-ES" sz="2200" b="1" dirty="0" smtClean="0"/>
              <a:t>VEHÍCULOS</a:t>
            </a:r>
            <a:endParaRPr lang="es-ES" sz="2200" b="1" dirty="0"/>
          </a:p>
          <a:p>
            <a:pPr lvl="3" algn="just"/>
            <a:endParaRPr lang="es-ES" sz="2200" dirty="0"/>
          </a:p>
          <a:p>
            <a:pPr lvl="3" algn="just"/>
            <a:r>
              <a:rPr lang="es-ES" sz="2200" dirty="0"/>
              <a:t>    La empresa cuenta actualmente con 5 socios, que representan 5 </a:t>
            </a:r>
            <a:r>
              <a:rPr lang="es-ES" sz="2200" dirty="0" err="1" smtClean="0"/>
              <a:t>trailer</a:t>
            </a:r>
            <a:r>
              <a:rPr lang="es-ES" sz="2200" dirty="0" smtClean="0"/>
              <a:t> </a:t>
            </a:r>
            <a:r>
              <a:rPr lang="es-ES" sz="2200" dirty="0"/>
              <a:t>de carga pesada de las marcas Volvo, Mercedes Benz e </a:t>
            </a:r>
            <a:r>
              <a:rPr lang="es-ES" sz="2200" dirty="0" smtClean="0"/>
              <a:t>International. La empresa pertenece al consorcio de transporte pesado mas grande el País “</a:t>
            </a:r>
            <a:r>
              <a:rPr lang="es-ES" sz="2200" dirty="0" err="1" smtClean="0"/>
              <a:t>Consetrans</a:t>
            </a:r>
            <a:r>
              <a:rPr lang="es-ES" sz="2200" dirty="0" smtClean="0"/>
              <a:t>”.</a:t>
            </a:r>
            <a:endParaRPr lang="es-ES" sz="2200" dirty="0"/>
          </a:p>
          <a:p>
            <a:pPr lvl="3" algn="just"/>
            <a:endParaRPr lang="es-ES" sz="2200" b="1" dirty="0"/>
          </a:p>
        </p:txBody>
      </p:sp>
    </p:spTree>
    <p:extLst>
      <p:ext uri="{BB962C8B-B14F-4D97-AF65-F5344CB8AC3E}">
        <p14:creationId xmlns:p14="http://schemas.microsoft.com/office/powerpoint/2010/main" val="1045180194"/>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4937720" cy="46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652120" y="980728"/>
            <a:ext cx="3078088" cy="4801314"/>
          </a:xfrm>
          <a:prstGeom prst="rect">
            <a:avLst/>
          </a:prstGeom>
        </p:spPr>
        <p:txBody>
          <a:bodyPr wrap="square">
            <a:spAutoFit/>
          </a:bodyPr>
          <a:lstStyle/>
          <a:p>
            <a:pPr algn="just"/>
            <a:r>
              <a:rPr lang="es-MX" dirty="0"/>
              <a:t> Del 100% de los activos la principal carga se halla en los activos corrientes en los años 2012 y 2013, pero al año 2014 está disminuye siendo de un 48.20% </a:t>
            </a:r>
            <a:r>
              <a:rPr lang="es-MX" dirty="0" smtClean="0"/>
              <a:t>ya que asume </a:t>
            </a:r>
            <a:r>
              <a:rPr lang="es-MX" dirty="0"/>
              <a:t>la carga los activos no corrientes por </a:t>
            </a:r>
            <a:r>
              <a:rPr lang="es-MX" dirty="0" smtClean="0"/>
              <a:t>la adquisición de </a:t>
            </a:r>
            <a:r>
              <a:rPr lang="es-MX" dirty="0"/>
              <a:t>vehículos que comprende el 51.31%. </a:t>
            </a:r>
            <a:endParaRPr lang="es-MX" dirty="0" smtClean="0"/>
          </a:p>
          <a:p>
            <a:pPr algn="just"/>
            <a:r>
              <a:rPr lang="es-MX" dirty="0" smtClean="0"/>
              <a:t>Por </a:t>
            </a:r>
            <a:r>
              <a:rPr lang="es-MX" dirty="0"/>
              <a:t>el lado de pasivos y patrimonio, la estructura se halla concentrada en el patrimonio durante los años 2012 y 2014, en el año 2013 la mayor participación la presentaron los pasivos con un 52.40%.</a:t>
            </a:r>
            <a:endParaRPr lang="es-ES" dirty="0"/>
          </a:p>
        </p:txBody>
      </p:sp>
    </p:spTree>
    <p:extLst>
      <p:ext uri="{BB962C8B-B14F-4D97-AF65-F5344CB8AC3E}">
        <p14:creationId xmlns:p14="http://schemas.microsoft.com/office/powerpoint/2010/main" val="3178405007"/>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2123728" y="404664"/>
            <a:ext cx="3862724" cy="369332"/>
          </a:xfrm>
          <a:prstGeom prst="rect">
            <a:avLst/>
          </a:prstGeom>
        </p:spPr>
        <p:txBody>
          <a:bodyPr wrap="none">
            <a:spAutoFit/>
          </a:bodyPr>
          <a:lstStyle/>
          <a:p>
            <a:pPr lvl="3"/>
            <a:r>
              <a:rPr lang="es-MX" b="1" cap="all" dirty="0"/>
              <a:t>razones financieras </a:t>
            </a:r>
            <a:endParaRPr lang="es-ES" b="1" dirty="0"/>
          </a:p>
        </p:txBody>
      </p:sp>
      <p:sp>
        <p:nvSpPr>
          <p:cNvPr id="5" name="4 Rectángulo"/>
          <p:cNvSpPr/>
          <p:nvPr/>
        </p:nvSpPr>
        <p:spPr>
          <a:xfrm>
            <a:off x="395536" y="3573016"/>
            <a:ext cx="8424936" cy="2308324"/>
          </a:xfrm>
          <a:prstGeom prst="rect">
            <a:avLst/>
          </a:prstGeom>
        </p:spPr>
        <p:txBody>
          <a:bodyPr wrap="square">
            <a:spAutoFit/>
          </a:bodyPr>
          <a:lstStyle/>
          <a:p>
            <a:pPr algn="just"/>
            <a:r>
              <a:rPr lang="es-MX" dirty="0"/>
              <a:t> Con respecto a la liquidez se observa que </a:t>
            </a:r>
            <a:r>
              <a:rPr lang="es-MX" dirty="0" smtClean="0"/>
              <a:t>la </a:t>
            </a:r>
            <a:r>
              <a:rPr lang="es-MX" dirty="0"/>
              <a:t>empresa presenta un crecimiento favorable del Capital de Trabajo de 1.412.04 dólares en el año 2012 a  34.083.98 dólares en el año 2014, lo que implica que existió un incremento favorable en los activos de la empresa. El problema se encuentra en la disponibilidad de efectivo para cubrir obligaciones de corto plazo que ha decrecido, así la razón circulante paso de 27.40 del año 2012 a 3.64 en el año 2014, mientras que la prueba ácida igualmente baja de 9.35 a 1.51 en los mismos </a:t>
            </a:r>
            <a:r>
              <a:rPr lang="es-MX" dirty="0" smtClean="0"/>
              <a:t>años, sin embargo se encuentran los rangos establecidos para esta actividad entre 1,5 y 2,5.</a:t>
            </a:r>
            <a:endParaRPr lang="es-E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485" y="1340768"/>
            <a:ext cx="628903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439638"/>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1070122" y="2179503"/>
            <a:ext cx="7128792" cy="646331"/>
          </a:xfrm>
          <a:prstGeom prst="rect">
            <a:avLst/>
          </a:prstGeom>
        </p:spPr>
        <p:txBody>
          <a:bodyPr wrap="square">
            <a:spAutoFit/>
          </a:bodyPr>
          <a:lstStyle/>
          <a:p>
            <a:pPr algn="just"/>
            <a:r>
              <a:rPr lang="es-MX" dirty="0"/>
              <a:t>La situación de rentabilidad de la empresa </a:t>
            </a:r>
            <a:r>
              <a:rPr lang="es-MX" dirty="0" smtClean="0"/>
              <a:t>presenta </a:t>
            </a:r>
            <a:r>
              <a:rPr lang="es-MX" dirty="0"/>
              <a:t>resultados positivos, pero igual </a:t>
            </a:r>
            <a:r>
              <a:rPr lang="es-MX" dirty="0" smtClean="0"/>
              <a:t>no tan atractivos.</a:t>
            </a:r>
            <a:endParaRPr lang="es-E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310" y="692696"/>
            <a:ext cx="6326417"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087386" y="4344623"/>
            <a:ext cx="7128792" cy="923330"/>
          </a:xfrm>
          <a:prstGeom prst="rect">
            <a:avLst/>
          </a:prstGeom>
        </p:spPr>
        <p:txBody>
          <a:bodyPr wrap="square">
            <a:spAutoFit/>
          </a:bodyPr>
          <a:lstStyle/>
          <a:p>
            <a:pPr algn="just"/>
            <a:r>
              <a:rPr lang="es-ES" dirty="0"/>
              <a:t>La Rentabilidad sobre la inversión y la Rentabilidad sobre el activo son muy favorables en el año 2013, y </a:t>
            </a:r>
            <a:r>
              <a:rPr lang="es-ES" dirty="0" smtClean="0"/>
              <a:t>2014, </a:t>
            </a:r>
            <a:r>
              <a:rPr lang="es-ES" dirty="0"/>
              <a:t>pero en los años 2012 los indicadores de ROA y de ROE son totalmente negativos para la empresa. </a:t>
            </a:r>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631" y="2898005"/>
            <a:ext cx="4149773" cy="137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462504"/>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5 Rectángulo"/>
          <p:cNvSpPr/>
          <p:nvPr/>
        </p:nvSpPr>
        <p:spPr>
          <a:xfrm>
            <a:off x="1187624" y="3744223"/>
            <a:ext cx="7344816" cy="1754326"/>
          </a:xfrm>
          <a:prstGeom prst="rect">
            <a:avLst/>
          </a:prstGeom>
        </p:spPr>
        <p:txBody>
          <a:bodyPr wrap="square">
            <a:spAutoFit/>
          </a:bodyPr>
          <a:lstStyle/>
          <a:p>
            <a:pPr algn="just"/>
            <a:r>
              <a:rPr lang="es-MX" dirty="0"/>
              <a:t>Los indicadores de actividad son favorables al Año 2014 porque el período de cobros es de 31 días y es menor al período de pagos que llega a 53 días, en el año 2013 fue desfavorable ya que la empresa debía pagar en 6 días a los proveedores, antes de recuperar el dinero de los clientes que lo hacía cada 8 días. La empresa CORDOLEC no dispone de inventarios por esa razón no se realiza ningún análisis de la rotación de los mismos.</a:t>
            </a:r>
            <a:endParaRPr lang="es-E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56792"/>
            <a:ext cx="656886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249850"/>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951670" y="3744223"/>
            <a:ext cx="7416824" cy="1477328"/>
          </a:xfrm>
          <a:prstGeom prst="rect">
            <a:avLst/>
          </a:prstGeom>
        </p:spPr>
        <p:txBody>
          <a:bodyPr wrap="square">
            <a:spAutoFit/>
          </a:bodyPr>
          <a:lstStyle/>
          <a:p>
            <a:pPr algn="just"/>
            <a:r>
              <a:rPr lang="es-MX" dirty="0" smtClean="0"/>
              <a:t>Existe </a:t>
            </a:r>
            <a:r>
              <a:rPr lang="es-MX" dirty="0"/>
              <a:t>capacidad de obtener deuda de terceros ya que la razón de endeudamiento es del 15.20% de pasivos con respecto al activo, </a:t>
            </a:r>
            <a:r>
              <a:rPr lang="es-MX" dirty="0" smtClean="0"/>
              <a:t>y </a:t>
            </a:r>
            <a:r>
              <a:rPr lang="es-MX" dirty="0"/>
              <a:t>además la composición de deuda de largo plazo es apenas del 12.99% del total pasivo. La cobertura de intereses es favorable porque se dispone de recursos provenientes de la utilidad para </a:t>
            </a:r>
            <a:r>
              <a:rPr lang="es-MX" dirty="0" smtClean="0"/>
              <a:t>cubrirlos.</a:t>
            </a:r>
            <a:endParaRPr lang="es-E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84784"/>
            <a:ext cx="6126427" cy="183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151557"/>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5 Rectángulo"/>
          <p:cNvSpPr/>
          <p:nvPr/>
        </p:nvSpPr>
        <p:spPr>
          <a:xfrm>
            <a:off x="1115616" y="1124744"/>
            <a:ext cx="7200800" cy="4154984"/>
          </a:xfrm>
          <a:prstGeom prst="rect">
            <a:avLst/>
          </a:prstGeom>
        </p:spPr>
        <p:txBody>
          <a:bodyPr wrap="square">
            <a:spAutoFit/>
          </a:bodyPr>
          <a:lstStyle/>
          <a:p>
            <a:pPr algn="just"/>
            <a:r>
              <a:rPr lang="es-MX" sz="2400" dirty="0"/>
              <a:t>Para CORDOLEC se formulan los siguientes </a:t>
            </a:r>
            <a:r>
              <a:rPr lang="es-MX" sz="2400" b="1" dirty="0"/>
              <a:t>objetivos estratégicos </a:t>
            </a:r>
            <a:r>
              <a:rPr lang="es-MX" sz="2400" dirty="0"/>
              <a:t>de acuerdo a su situación </a:t>
            </a:r>
            <a:r>
              <a:rPr lang="es-MX" sz="2400" dirty="0" smtClean="0"/>
              <a:t>actual:</a:t>
            </a:r>
          </a:p>
          <a:p>
            <a:pPr algn="just"/>
            <a:r>
              <a:rPr lang="es-MX" sz="2400" dirty="0"/>
              <a:t> </a:t>
            </a:r>
            <a:endParaRPr lang="es-ES" sz="2400" dirty="0"/>
          </a:p>
          <a:p>
            <a:pPr marL="342900" lvl="0" indent="-342900" algn="just">
              <a:buFont typeface="Arial" panose="020B0604020202020204" pitchFamily="34" charset="0"/>
              <a:buChar char="•"/>
            </a:pPr>
            <a:r>
              <a:rPr lang="es-MX" sz="2400" dirty="0" smtClean="0"/>
              <a:t>Mantener o incrementar los niveles de </a:t>
            </a:r>
            <a:r>
              <a:rPr lang="es-MX" sz="2400" dirty="0"/>
              <a:t>Liquidez circulante </a:t>
            </a:r>
            <a:r>
              <a:rPr lang="es-MX" sz="2400" dirty="0" smtClean="0"/>
              <a:t>con las obligaciones de corto plazo ocurridos en el año 2014. </a:t>
            </a:r>
            <a:endParaRPr lang="es-ES" sz="2400" dirty="0"/>
          </a:p>
          <a:p>
            <a:pPr marL="342900" lvl="0" indent="-342900" algn="just">
              <a:buFont typeface="Arial" panose="020B0604020202020204" pitchFamily="34" charset="0"/>
              <a:buChar char="•"/>
            </a:pPr>
            <a:r>
              <a:rPr lang="es-MX" sz="2400" dirty="0"/>
              <a:t>Incrementar la Rentabilidad Neta superior al 15%.</a:t>
            </a:r>
            <a:endParaRPr lang="es-ES" sz="2400" dirty="0"/>
          </a:p>
          <a:p>
            <a:pPr marL="342900" lvl="0" indent="-342900" algn="just">
              <a:buFont typeface="Arial" panose="020B0604020202020204" pitchFamily="34" charset="0"/>
              <a:buChar char="•"/>
            </a:pPr>
            <a:r>
              <a:rPr lang="es-MX" sz="2400" dirty="0"/>
              <a:t>Mantener un Endeudamiento adecuado por lo menos del 20% del activo total.</a:t>
            </a:r>
            <a:endParaRPr lang="es-ES" sz="2400" dirty="0"/>
          </a:p>
          <a:p>
            <a:pPr marL="342900" lvl="0" indent="-342900" algn="just">
              <a:buFont typeface="Arial" panose="020B0604020202020204" pitchFamily="34" charset="0"/>
              <a:buChar char="•"/>
            </a:pPr>
            <a:r>
              <a:rPr lang="es-MX" sz="2400" dirty="0"/>
              <a:t>Mejorar la gestión administrativa de la empresa con procesos tecnificados, oportunos y competitivos.</a:t>
            </a:r>
            <a:endParaRPr lang="es-ES" sz="2400" dirty="0"/>
          </a:p>
        </p:txBody>
      </p:sp>
    </p:spTree>
    <p:extLst>
      <p:ext uri="{BB962C8B-B14F-4D97-AF65-F5344CB8AC3E}">
        <p14:creationId xmlns:p14="http://schemas.microsoft.com/office/powerpoint/2010/main" val="2756963410"/>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3 Imagen"/>
          <p:cNvPicPr/>
          <p:nvPr/>
        </p:nvPicPr>
        <p:blipFill rotWithShape="1">
          <a:blip r:embed="rId3"/>
          <a:srcRect l="18695" t="15678" r="48677" b="21608"/>
          <a:stretch/>
        </p:blipFill>
        <p:spPr bwMode="auto">
          <a:xfrm>
            <a:off x="467544" y="332656"/>
            <a:ext cx="6264696"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324751"/>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20080"/>
          </a:xfrm>
        </p:spPr>
        <p:txBody>
          <a:bodyPr/>
          <a:lstStyle/>
          <a:p>
            <a:r>
              <a:rPr lang="es-EC" sz="3600" dirty="0" smtClean="0"/>
              <a:t>Conclusiones</a:t>
            </a:r>
            <a:endParaRPr lang="es-EC" sz="3600" dirty="0"/>
          </a:p>
        </p:txBody>
      </p:sp>
      <p:sp>
        <p:nvSpPr>
          <p:cNvPr id="3" name="2 Rectángulo"/>
          <p:cNvSpPr/>
          <p:nvPr/>
        </p:nvSpPr>
        <p:spPr>
          <a:xfrm>
            <a:off x="539552" y="836712"/>
            <a:ext cx="8064896" cy="5262979"/>
          </a:xfrm>
          <a:prstGeom prst="rect">
            <a:avLst/>
          </a:prstGeom>
        </p:spPr>
        <p:txBody>
          <a:bodyPr wrap="square">
            <a:spAutoFit/>
          </a:bodyPr>
          <a:lstStyle/>
          <a:p>
            <a:pPr marL="342900" indent="-342900" algn="just">
              <a:buFont typeface="Arial" panose="020B0604020202020204" pitchFamily="34" charset="0"/>
              <a:buChar char="•"/>
            </a:pPr>
            <a:r>
              <a:rPr lang="es-ES" sz="2400" dirty="0" smtClean="0"/>
              <a:t>El </a:t>
            </a:r>
            <a:r>
              <a:rPr lang="es-ES" sz="2400" dirty="0"/>
              <a:t>diagnóstico situacional y financiero de la </a:t>
            </a:r>
            <a:r>
              <a:rPr lang="es-ES" sz="2400" dirty="0" smtClean="0"/>
              <a:t>empresa y </a:t>
            </a:r>
            <a:r>
              <a:rPr lang="es-ES" sz="2400" dirty="0" smtClean="0"/>
              <a:t>	el análisis </a:t>
            </a:r>
            <a:r>
              <a:rPr lang="es-ES" sz="2400" dirty="0" smtClean="0"/>
              <a:t>de sus fortalezas, debilidades, amenazas y </a:t>
            </a:r>
            <a:r>
              <a:rPr lang="es-ES" sz="2400" dirty="0" smtClean="0"/>
              <a:t>oportunidades, </a:t>
            </a:r>
            <a:r>
              <a:rPr lang="es-ES" sz="2400" dirty="0" smtClean="0"/>
              <a:t>determinan que la empresa no tiene una buena estructura financiera, particularmente de liquidez y rentabilidad </a:t>
            </a:r>
            <a:r>
              <a:rPr lang="es-ES" sz="2400" dirty="0" smtClean="0"/>
              <a:t>así </a:t>
            </a:r>
            <a:r>
              <a:rPr lang="es-ES" sz="2400" dirty="0" smtClean="0"/>
              <a:t>como </a:t>
            </a:r>
            <a:r>
              <a:rPr lang="es-ES" sz="2400" dirty="0" smtClean="0"/>
              <a:t>una débil gestión </a:t>
            </a:r>
            <a:r>
              <a:rPr lang="es-ES" sz="2400" dirty="0" smtClean="0"/>
              <a:t>administrativa </a:t>
            </a:r>
            <a:r>
              <a:rPr lang="es-ES" sz="2400" dirty="0" smtClean="0"/>
              <a:t>financiera.</a:t>
            </a:r>
          </a:p>
          <a:p>
            <a:pPr marL="342900" indent="-342900" algn="just">
              <a:buFont typeface="Arial" panose="020B0604020202020204" pitchFamily="34" charset="0"/>
              <a:buChar char="•"/>
            </a:pPr>
            <a:r>
              <a:rPr lang="es-ES" sz="2400" dirty="0" smtClean="0"/>
              <a:t>La situación económica </a:t>
            </a:r>
            <a:r>
              <a:rPr lang="es-ES" sz="2400" dirty="0" smtClean="0"/>
              <a:t>del Ecuador afectada por la coyuntura internacional que se presenta por la baja de los </a:t>
            </a:r>
            <a:r>
              <a:rPr lang="es-ES" sz="2400" dirty="0" smtClean="0"/>
              <a:t>precios </a:t>
            </a:r>
            <a:r>
              <a:rPr lang="es-ES" sz="2400" dirty="0" smtClean="0"/>
              <a:t>del </a:t>
            </a:r>
            <a:r>
              <a:rPr lang="es-ES" sz="2400" dirty="0" smtClean="0"/>
              <a:t>petróleo, </a:t>
            </a:r>
            <a:r>
              <a:rPr lang="es-ES" sz="2400" dirty="0" smtClean="0"/>
              <a:t>esta </a:t>
            </a:r>
            <a:r>
              <a:rPr lang="es-ES" sz="2400" dirty="0" smtClean="0"/>
              <a:t>entrando </a:t>
            </a:r>
            <a:r>
              <a:rPr lang="es-ES" sz="2400" dirty="0" smtClean="0"/>
              <a:t>en una etapa de </a:t>
            </a:r>
            <a:r>
              <a:rPr lang="es-ES" sz="2400" dirty="0" smtClean="0"/>
              <a:t>recesión y </a:t>
            </a:r>
            <a:r>
              <a:rPr lang="es-ES" sz="2400" dirty="0" smtClean="0"/>
              <a:t>eso afecta a todo el sector industrial y en </a:t>
            </a:r>
            <a:r>
              <a:rPr lang="es-ES" sz="2400" dirty="0" smtClean="0"/>
              <a:t>especial </a:t>
            </a:r>
            <a:r>
              <a:rPr lang="es-ES" sz="2400" dirty="0" smtClean="0"/>
              <a:t>al sector de transporte del </a:t>
            </a:r>
            <a:r>
              <a:rPr lang="es-ES" sz="2400" dirty="0" smtClean="0"/>
              <a:t>país.</a:t>
            </a:r>
            <a:endParaRPr lang="es-ES" sz="2400" dirty="0" smtClean="0"/>
          </a:p>
          <a:p>
            <a:pPr marL="342900" indent="-342900" algn="just">
              <a:buFont typeface="Arial" panose="020B0604020202020204" pitchFamily="34" charset="0"/>
              <a:buChar char="•"/>
            </a:pPr>
            <a:r>
              <a:rPr lang="es-ES" sz="2400" dirty="0" smtClean="0"/>
              <a:t>Con </a:t>
            </a:r>
            <a:r>
              <a:rPr lang="es-ES" sz="2400" dirty="0"/>
              <a:t>el diseño de estrategias financieras y administrativas se pueden </a:t>
            </a:r>
            <a:r>
              <a:rPr lang="es-ES" sz="2400" dirty="0" smtClean="0"/>
              <a:t>mejorar los </a:t>
            </a:r>
            <a:r>
              <a:rPr lang="es-ES" sz="2400" dirty="0"/>
              <a:t>niveles de equilibrio </a:t>
            </a:r>
            <a:r>
              <a:rPr lang="es-ES" sz="2400" dirty="0" smtClean="0"/>
              <a:t>en liquidez</a:t>
            </a:r>
            <a:r>
              <a:rPr lang="es-ES" sz="2400" dirty="0"/>
              <a:t>, rentabilidad, actividad y deuda de la empresa </a:t>
            </a:r>
            <a:r>
              <a:rPr lang="es-ES" sz="2400" dirty="0" smtClean="0"/>
              <a:t>CORDOLEC</a:t>
            </a:r>
            <a:r>
              <a:rPr lang="es-ES" sz="2400" dirty="0"/>
              <a:t>.</a:t>
            </a:r>
          </a:p>
        </p:txBody>
      </p:sp>
    </p:spTree>
    <p:extLst>
      <p:ext uri="{BB962C8B-B14F-4D97-AF65-F5344CB8AC3E}">
        <p14:creationId xmlns:p14="http://schemas.microsoft.com/office/powerpoint/2010/main" val="3465773329"/>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720080"/>
          </a:xfrm>
        </p:spPr>
        <p:txBody>
          <a:bodyPr/>
          <a:lstStyle/>
          <a:p>
            <a:r>
              <a:rPr lang="es-EC" sz="3600" dirty="0" smtClean="0"/>
              <a:t>Recomendaciones</a:t>
            </a:r>
            <a:endParaRPr lang="es-EC" sz="3600" dirty="0"/>
          </a:p>
        </p:txBody>
      </p:sp>
      <p:sp>
        <p:nvSpPr>
          <p:cNvPr id="3" name="2 Rectángulo"/>
          <p:cNvSpPr/>
          <p:nvPr/>
        </p:nvSpPr>
        <p:spPr>
          <a:xfrm>
            <a:off x="755576" y="1052736"/>
            <a:ext cx="7848872" cy="4893647"/>
          </a:xfrm>
          <a:prstGeom prst="rect">
            <a:avLst/>
          </a:prstGeom>
        </p:spPr>
        <p:txBody>
          <a:bodyPr wrap="square">
            <a:spAutoFit/>
          </a:bodyPr>
          <a:lstStyle/>
          <a:p>
            <a:pPr marL="342900" lvl="0" indent="-342900" algn="just">
              <a:buFont typeface="Arial" panose="020B0604020202020204" pitchFamily="34" charset="0"/>
              <a:buChar char="•"/>
            </a:pPr>
            <a:r>
              <a:rPr lang="es-ES" sz="2400" dirty="0" smtClean="0"/>
              <a:t>Realizar </a:t>
            </a:r>
            <a:r>
              <a:rPr lang="es-ES" sz="2400" dirty="0"/>
              <a:t>un diagnostico </a:t>
            </a:r>
            <a:r>
              <a:rPr lang="es-ES" sz="2400" dirty="0" smtClean="0"/>
              <a:t>situacional mensual </a:t>
            </a:r>
            <a:r>
              <a:rPr lang="es-ES" sz="2400" dirty="0"/>
              <a:t>para determinar los riesgos y oportunidades que debe afrontar la empresa, en vista de la inestabilidad </a:t>
            </a:r>
            <a:r>
              <a:rPr lang="es-ES" sz="2400" dirty="0" smtClean="0"/>
              <a:t>política </a:t>
            </a:r>
            <a:r>
              <a:rPr lang="es-ES" sz="2400" dirty="0"/>
              <a:t>y </a:t>
            </a:r>
            <a:r>
              <a:rPr lang="es-ES" sz="2400" dirty="0" smtClean="0"/>
              <a:t>económica </a:t>
            </a:r>
            <a:r>
              <a:rPr lang="es-ES" sz="2400" dirty="0"/>
              <a:t>que esta </a:t>
            </a:r>
            <a:r>
              <a:rPr lang="es-ES" sz="2400" dirty="0" smtClean="0"/>
              <a:t>atravesando </a:t>
            </a:r>
            <a:r>
              <a:rPr lang="es-ES" sz="2400" dirty="0"/>
              <a:t>el </a:t>
            </a:r>
            <a:r>
              <a:rPr lang="es-ES" sz="2400" dirty="0" smtClean="0"/>
              <a:t>Ecuador.</a:t>
            </a:r>
          </a:p>
          <a:p>
            <a:pPr marL="342900" lvl="0" indent="-342900" algn="just">
              <a:buFont typeface="Arial" panose="020B0604020202020204" pitchFamily="34" charset="0"/>
              <a:buChar char="•"/>
            </a:pPr>
            <a:r>
              <a:rPr lang="es-ES" sz="2400" dirty="0" smtClean="0"/>
              <a:t>Es </a:t>
            </a:r>
            <a:r>
              <a:rPr lang="es-ES" sz="2400" dirty="0" smtClean="0"/>
              <a:t>importante incrementar un departamento </a:t>
            </a:r>
            <a:r>
              <a:rPr lang="es-ES" sz="2400" dirty="0" smtClean="0"/>
              <a:t>financiero </a:t>
            </a:r>
            <a:r>
              <a:rPr lang="es-ES" sz="2400" dirty="0" smtClean="0"/>
              <a:t>dentro de su </a:t>
            </a:r>
            <a:r>
              <a:rPr lang="es-ES" sz="2400" dirty="0" smtClean="0"/>
              <a:t>estructura organizacional </a:t>
            </a:r>
            <a:r>
              <a:rPr lang="es-ES" sz="2400" dirty="0" smtClean="0"/>
              <a:t>para tomar decisiones </a:t>
            </a:r>
            <a:r>
              <a:rPr lang="es-ES" sz="2400" dirty="0" smtClean="0"/>
              <a:t>técnicas </a:t>
            </a:r>
            <a:r>
              <a:rPr lang="es-ES" sz="2400" dirty="0" smtClean="0"/>
              <a:t>acertadas y </a:t>
            </a:r>
            <a:r>
              <a:rPr lang="es-ES" sz="2400" dirty="0" smtClean="0"/>
              <a:t>conocer </a:t>
            </a:r>
            <a:r>
              <a:rPr lang="es-ES" sz="2400" dirty="0" smtClean="0"/>
              <a:t>la </a:t>
            </a:r>
            <a:r>
              <a:rPr lang="es-ES" sz="2400" dirty="0" smtClean="0"/>
              <a:t>situación </a:t>
            </a:r>
            <a:r>
              <a:rPr lang="es-ES" sz="2400" dirty="0" smtClean="0"/>
              <a:t>de la empresa en cuanto a </a:t>
            </a:r>
            <a:r>
              <a:rPr lang="es-ES" sz="2400" dirty="0" smtClean="0"/>
              <a:t>liquidez, </a:t>
            </a:r>
            <a:r>
              <a:rPr lang="es-ES" sz="2400" dirty="0" smtClean="0"/>
              <a:t>rentabilidad y riesgo; </a:t>
            </a:r>
            <a:r>
              <a:rPr lang="es-ES" sz="2400" dirty="0" smtClean="0"/>
              <a:t>así </a:t>
            </a:r>
            <a:r>
              <a:rPr lang="es-ES" sz="2400" dirty="0" smtClean="0"/>
              <a:t>como, adquirir un software financiero para dar agilidad a sus </a:t>
            </a:r>
            <a:r>
              <a:rPr lang="es-ES" sz="2400" dirty="0" smtClean="0"/>
              <a:t>procesos.</a:t>
            </a:r>
          </a:p>
          <a:p>
            <a:pPr marL="342900" lvl="0" indent="-342900" algn="just">
              <a:buFont typeface="Arial" panose="020B0604020202020204" pitchFamily="34" charset="0"/>
              <a:buChar char="•"/>
            </a:pPr>
            <a:r>
              <a:rPr lang="es-ES" sz="2400" dirty="0" smtClean="0"/>
              <a:t>Aplicar </a:t>
            </a:r>
            <a:r>
              <a:rPr lang="es-ES" sz="2400" dirty="0"/>
              <a:t>las estrategias recomendadas </a:t>
            </a:r>
            <a:r>
              <a:rPr lang="es-ES" sz="2400" dirty="0" smtClean="0"/>
              <a:t>en el presente estudio para </a:t>
            </a:r>
            <a:r>
              <a:rPr lang="es-ES" sz="2400" dirty="0" smtClean="0"/>
              <a:t>mejorar la situación financiera </a:t>
            </a:r>
            <a:r>
              <a:rPr lang="es-ES" sz="2400" dirty="0" smtClean="0"/>
              <a:t>y de </a:t>
            </a:r>
            <a:r>
              <a:rPr lang="es-ES" sz="2400" dirty="0" smtClean="0"/>
              <a:t>gestión administrativa </a:t>
            </a:r>
            <a:r>
              <a:rPr lang="es-ES" sz="2400" dirty="0" smtClean="0"/>
              <a:t>de </a:t>
            </a:r>
            <a:r>
              <a:rPr lang="es-ES" sz="2400" dirty="0"/>
              <a:t>CORDOLEC en el mediano y largo plazo</a:t>
            </a:r>
            <a:r>
              <a:rPr lang="es-ES" sz="2400" dirty="0" smtClean="0"/>
              <a:t>.</a:t>
            </a:r>
            <a:endParaRPr lang="es-ES" sz="2400" dirty="0"/>
          </a:p>
        </p:txBody>
      </p:sp>
    </p:spTree>
    <p:extLst>
      <p:ext uri="{BB962C8B-B14F-4D97-AF65-F5344CB8AC3E}">
        <p14:creationId xmlns:p14="http://schemas.microsoft.com/office/powerpoint/2010/main" val="3440959086"/>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1 Título"/>
          <p:cNvSpPr>
            <a:spLocks noGrp="1"/>
          </p:cNvSpPr>
          <p:nvPr>
            <p:ph type="title"/>
          </p:nvPr>
        </p:nvSpPr>
        <p:spPr>
          <a:xfrm>
            <a:off x="457200" y="44624"/>
            <a:ext cx="8229600" cy="720080"/>
          </a:xfrm>
        </p:spPr>
        <p:txBody>
          <a:bodyPr/>
          <a:lstStyle/>
          <a:p>
            <a:r>
              <a:rPr lang="es-EC" sz="3600" dirty="0" smtClean="0"/>
              <a:t>Estructura Orgánica</a:t>
            </a:r>
            <a:endParaRPr lang="es-EC" sz="36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92696"/>
            <a:ext cx="6259240" cy="53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805384"/>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lstStyle/>
          <a:p>
            <a:r>
              <a:rPr lang="es-EC" dirty="0" smtClean="0"/>
              <a:t>FODA</a:t>
            </a:r>
            <a:endParaRPr lang="es-EC" dirty="0"/>
          </a:p>
        </p:txBody>
      </p:sp>
      <p:sp>
        <p:nvSpPr>
          <p:cNvPr id="3" name="2 Rectángulo"/>
          <p:cNvSpPr/>
          <p:nvPr/>
        </p:nvSpPr>
        <p:spPr>
          <a:xfrm>
            <a:off x="323528" y="836712"/>
            <a:ext cx="8496944" cy="4708981"/>
          </a:xfrm>
          <a:prstGeom prst="rect">
            <a:avLst/>
          </a:prstGeom>
        </p:spPr>
        <p:txBody>
          <a:bodyPr wrap="square">
            <a:spAutoFit/>
          </a:bodyPr>
          <a:lstStyle/>
          <a:p>
            <a:pPr lvl="2" algn="just"/>
            <a:r>
              <a:rPr lang="es-ES" sz="2000" b="1" dirty="0"/>
              <a:t>	FORTALEZAS</a:t>
            </a:r>
          </a:p>
          <a:p>
            <a:pPr lvl="2" algn="just"/>
            <a:endParaRPr lang="es-ES" sz="2000" dirty="0"/>
          </a:p>
          <a:p>
            <a:pPr lvl="2" algn="just"/>
            <a:r>
              <a:rPr lang="es-ES" sz="2000" dirty="0"/>
              <a:t>•	Estructura administrativa sólida</a:t>
            </a:r>
          </a:p>
          <a:p>
            <a:pPr lvl="2" algn="just"/>
            <a:r>
              <a:rPr lang="es-ES" sz="2000" dirty="0"/>
              <a:t>•	Manejo adecuado de Imagen Corporativa </a:t>
            </a:r>
          </a:p>
          <a:p>
            <a:pPr lvl="2" algn="just"/>
            <a:r>
              <a:rPr lang="es-ES" sz="2000" dirty="0"/>
              <a:t>•	Conocimiento y experiencia en del sector de transporte </a:t>
            </a:r>
            <a:r>
              <a:rPr lang="es-ES" sz="2000" dirty="0" smtClean="0"/>
              <a:t>	pesado</a:t>
            </a:r>
            <a:r>
              <a:rPr lang="es-ES" sz="2000" dirty="0"/>
              <a:t>.</a:t>
            </a:r>
          </a:p>
          <a:p>
            <a:pPr lvl="2" algn="just"/>
            <a:r>
              <a:rPr lang="es-ES" sz="2000" dirty="0"/>
              <a:t>•	Vehículos en buen estado.</a:t>
            </a:r>
          </a:p>
          <a:p>
            <a:pPr lvl="2" algn="just"/>
            <a:r>
              <a:rPr lang="es-ES" sz="2000" dirty="0"/>
              <a:t>•	Personal calificado.</a:t>
            </a:r>
          </a:p>
          <a:p>
            <a:pPr lvl="2" algn="just"/>
            <a:r>
              <a:rPr lang="es-ES" sz="2000" dirty="0"/>
              <a:t>•	Elaboración de Estados Financieros.</a:t>
            </a:r>
          </a:p>
          <a:p>
            <a:pPr lvl="2" algn="just"/>
            <a:endParaRPr lang="es-ES" sz="2000" dirty="0"/>
          </a:p>
          <a:p>
            <a:pPr lvl="2" algn="just"/>
            <a:r>
              <a:rPr lang="es-ES" sz="2000" dirty="0"/>
              <a:t>	</a:t>
            </a:r>
            <a:r>
              <a:rPr lang="es-ES" sz="2000" b="1" dirty="0"/>
              <a:t>OPORTUNIDADES</a:t>
            </a:r>
          </a:p>
          <a:p>
            <a:pPr lvl="2" algn="just"/>
            <a:endParaRPr lang="es-ES" sz="2000" dirty="0"/>
          </a:p>
          <a:p>
            <a:pPr lvl="2" algn="just"/>
            <a:r>
              <a:rPr lang="es-ES" sz="2000" dirty="0"/>
              <a:t>•	Relaciones buenas con el gobierno actual. </a:t>
            </a:r>
          </a:p>
          <a:p>
            <a:pPr lvl="2" algn="just"/>
            <a:r>
              <a:rPr lang="es-ES" sz="2000" dirty="0"/>
              <a:t>•	Reconocimiento de la seriedad en el mercado.</a:t>
            </a:r>
          </a:p>
          <a:p>
            <a:pPr lvl="2" algn="just"/>
            <a:r>
              <a:rPr lang="es-ES" sz="2000" dirty="0"/>
              <a:t>•	Ampliación de la producción de la Refinería de Esmeraldas</a:t>
            </a:r>
            <a:r>
              <a:rPr lang="es-ES" sz="2000" dirty="0" smtClean="0"/>
              <a:t>.</a:t>
            </a:r>
            <a:endParaRPr lang="es-ES" sz="2000" dirty="0"/>
          </a:p>
        </p:txBody>
      </p:sp>
    </p:spTree>
    <p:extLst>
      <p:ext uri="{BB962C8B-B14F-4D97-AF65-F5344CB8AC3E}">
        <p14:creationId xmlns:p14="http://schemas.microsoft.com/office/powerpoint/2010/main" val="3827485860"/>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lstStyle/>
          <a:p>
            <a:r>
              <a:rPr lang="es-EC" dirty="0" smtClean="0"/>
              <a:t>FODA</a:t>
            </a:r>
            <a:endParaRPr lang="es-EC" dirty="0"/>
          </a:p>
        </p:txBody>
      </p:sp>
      <p:sp>
        <p:nvSpPr>
          <p:cNvPr id="3" name="2 Rectángulo"/>
          <p:cNvSpPr/>
          <p:nvPr/>
        </p:nvSpPr>
        <p:spPr>
          <a:xfrm>
            <a:off x="323528" y="764704"/>
            <a:ext cx="8496944" cy="5940088"/>
          </a:xfrm>
          <a:prstGeom prst="rect">
            <a:avLst/>
          </a:prstGeom>
        </p:spPr>
        <p:txBody>
          <a:bodyPr wrap="square">
            <a:spAutoFit/>
          </a:bodyPr>
          <a:lstStyle/>
          <a:p>
            <a:pPr lvl="2" algn="just"/>
            <a:r>
              <a:rPr lang="es-ES" sz="2000" b="1" dirty="0"/>
              <a:t>	DEBILIDADES</a:t>
            </a:r>
          </a:p>
          <a:p>
            <a:pPr lvl="2" algn="just"/>
            <a:r>
              <a:rPr lang="es-ES" sz="2000" dirty="0" smtClean="0"/>
              <a:t>•</a:t>
            </a:r>
            <a:r>
              <a:rPr lang="es-ES" sz="2000" dirty="0"/>
              <a:t>	Falta de planes estratégicos.</a:t>
            </a:r>
          </a:p>
          <a:p>
            <a:pPr lvl="2" algn="just"/>
            <a:r>
              <a:rPr lang="es-ES" sz="2000" dirty="0"/>
              <a:t>•	Falta de análisis financiero. </a:t>
            </a:r>
          </a:p>
          <a:p>
            <a:pPr lvl="2" algn="just"/>
            <a:r>
              <a:rPr lang="es-ES" sz="2000" dirty="0"/>
              <a:t>•	Falta de elaboración de presupuestos.</a:t>
            </a:r>
          </a:p>
          <a:p>
            <a:pPr lvl="2" algn="just"/>
            <a:r>
              <a:rPr lang="es-ES" sz="2000" dirty="0"/>
              <a:t>•	No se dispone de manuales de procesos y de funciones.</a:t>
            </a:r>
          </a:p>
          <a:p>
            <a:pPr lvl="2" algn="just"/>
            <a:r>
              <a:rPr lang="es-ES" sz="2000" dirty="0"/>
              <a:t>•	Falta de tecnificación administrativa.</a:t>
            </a:r>
          </a:p>
          <a:p>
            <a:pPr lvl="2" algn="just"/>
            <a:r>
              <a:rPr lang="es-ES" sz="2000" dirty="0"/>
              <a:t>•	Falta de control interno.</a:t>
            </a:r>
          </a:p>
          <a:p>
            <a:pPr lvl="2" algn="just"/>
            <a:r>
              <a:rPr lang="es-ES" sz="2000" dirty="0"/>
              <a:t>•	Carencia de indicadores de gestión.</a:t>
            </a:r>
          </a:p>
          <a:p>
            <a:pPr lvl="2" algn="just"/>
            <a:r>
              <a:rPr lang="es-ES" sz="2000" dirty="0"/>
              <a:t>	</a:t>
            </a:r>
            <a:r>
              <a:rPr lang="es-ES" sz="2000" b="1" dirty="0"/>
              <a:t>AMENAZAS</a:t>
            </a:r>
          </a:p>
          <a:p>
            <a:pPr lvl="2" algn="just"/>
            <a:r>
              <a:rPr lang="es-ES" sz="2000" dirty="0" smtClean="0"/>
              <a:t>•</a:t>
            </a:r>
            <a:r>
              <a:rPr lang="es-ES" sz="2000" dirty="0"/>
              <a:t>	Recesión económica del País. (baja del PIB).</a:t>
            </a:r>
          </a:p>
          <a:p>
            <a:pPr lvl="2" algn="just"/>
            <a:r>
              <a:rPr lang="es-ES" sz="2000" dirty="0"/>
              <a:t>•	Cambios constantes en leyes tributarias. </a:t>
            </a:r>
          </a:p>
          <a:p>
            <a:pPr lvl="2" algn="just"/>
            <a:r>
              <a:rPr lang="es-ES" sz="2000" dirty="0"/>
              <a:t>•	Falta de crédito para el sector de transporte pesado.</a:t>
            </a:r>
          </a:p>
          <a:p>
            <a:pPr lvl="2" algn="just"/>
            <a:r>
              <a:rPr lang="es-ES" sz="2000" dirty="0"/>
              <a:t>•	Aumento de precios de combustibles.</a:t>
            </a:r>
          </a:p>
          <a:p>
            <a:pPr lvl="2" algn="just"/>
            <a:r>
              <a:rPr lang="es-ES" sz="2000" dirty="0"/>
              <a:t>•	Falta de apoyo del gobierno al sector comercial e industrial.</a:t>
            </a:r>
          </a:p>
          <a:p>
            <a:pPr lvl="2" algn="just"/>
            <a:r>
              <a:rPr lang="es-ES" sz="2000" dirty="0"/>
              <a:t>•	Incremento de la inflación.</a:t>
            </a:r>
          </a:p>
          <a:p>
            <a:pPr lvl="2" algn="just"/>
            <a:r>
              <a:rPr lang="es-ES" sz="2000" dirty="0"/>
              <a:t>•	Aumento del Riesgo país.</a:t>
            </a:r>
          </a:p>
          <a:p>
            <a:pPr lvl="2" algn="just"/>
            <a:r>
              <a:rPr lang="es-ES" sz="2000" b="1" dirty="0"/>
              <a:t>•	</a:t>
            </a:r>
            <a:r>
              <a:rPr lang="es-ES" sz="2000" dirty="0"/>
              <a:t>Baja de los precios del petróleo a nivel mundial.</a:t>
            </a:r>
          </a:p>
          <a:p>
            <a:pPr lvl="2" algn="just"/>
            <a:r>
              <a:rPr lang="es-ES" sz="2000" dirty="0"/>
              <a:t>•	</a:t>
            </a:r>
            <a:r>
              <a:rPr lang="es-ES" sz="2000" dirty="0" smtClean="0"/>
              <a:t>Excesivos </a:t>
            </a:r>
            <a:r>
              <a:rPr lang="es-ES" sz="2000" dirty="0"/>
              <a:t>impuestos.</a:t>
            </a:r>
          </a:p>
          <a:p>
            <a:pPr lvl="2" algn="just"/>
            <a:r>
              <a:rPr lang="es-ES" sz="2000" dirty="0"/>
              <a:t>•	Restricción a las importaciones</a:t>
            </a:r>
            <a:r>
              <a:rPr lang="es-ES" sz="2000" dirty="0" smtClean="0"/>
              <a:t>.</a:t>
            </a:r>
            <a:endParaRPr lang="es-ES" sz="2000" dirty="0"/>
          </a:p>
        </p:txBody>
      </p:sp>
    </p:spTree>
    <p:extLst>
      <p:ext uri="{BB962C8B-B14F-4D97-AF65-F5344CB8AC3E}">
        <p14:creationId xmlns:p14="http://schemas.microsoft.com/office/powerpoint/2010/main" val="1091218381"/>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PROBLEMA</a:t>
            </a:r>
            <a:endParaRPr lang="es-EC" dirty="0"/>
          </a:p>
        </p:txBody>
      </p:sp>
      <p:sp>
        <p:nvSpPr>
          <p:cNvPr id="3" name="2 Rectángulo"/>
          <p:cNvSpPr/>
          <p:nvPr/>
        </p:nvSpPr>
        <p:spPr>
          <a:xfrm>
            <a:off x="755576" y="1496973"/>
            <a:ext cx="7920879" cy="4524315"/>
          </a:xfrm>
          <a:prstGeom prst="rect">
            <a:avLst/>
          </a:prstGeom>
        </p:spPr>
        <p:txBody>
          <a:bodyPr wrap="square">
            <a:spAutoFit/>
          </a:bodyPr>
          <a:lstStyle/>
          <a:p>
            <a:pPr algn="just"/>
            <a:r>
              <a:rPr lang="es-ES" sz="3200" dirty="0"/>
              <a:t>La actual situación económica del país debido a la baja de los precios del petróleo a nivel internacional, así como también por la apreciación del dólar, sumado a las políticas del gobierno que han restringido las importaciones, exportaciones, el comercio y la industria por la falta de seguridad fiscal, ha hecho que el transporte sea afectado </a:t>
            </a:r>
            <a:r>
              <a:rPr lang="es-ES" sz="3200" dirty="0" smtClean="0"/>
              <a:t>directamente</a:t>
            </a:r>
            <a:r>
              <a:rPr lang="es-ES" sz="3200" dirty="0"/>
              <a:t>.</a:t>
            </a:r>
            <a:endParaRPr lang="es-EC" sz="3200" dirty="0"/>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 Nacional del Buen Vivir </a:t>
            </a:r>
            <a:endParaRPr lang="es-EC" dirty="0"/>
          </a:p>
        </p:txBody>
      </p:sp>
      <p:sp>
        <p:nvSpPr>
          <p:cNvPr id="3" name="2 Rectángulo"/>
          <p:cNvSpPr/>
          <p:nvPr/>
        </p:nvSpPr>
        <p:spPr>
          <a:xfrm>
            <a:off x="457201" y="1268760"/>
            <a:ext cx="8229600" cy="4524315"/>
          </a:xfrm>
          <a:prstGeom prst="rect">
            <a:avLst/>
          </a:prstGeom>
        </p:spPr>
        <p:txBody>
          <a:bodyPr wrap="square">
            <a:spAutoFit/>
          </a:bodyPr>
          <a:lstStyle/>
          <a:p>
            <a:pPr algn="just"/>
            <a:r>
              <a:rPr lang="es-ES" sz="3200" dirty="0"/>
              <a:t>El proyecto de investigación está anclado al Plan Nacional del Buen Vivir, con los objetivos: </a:t>
            </a:r>
          </a:p>
          <a:p>
            <a:pPr algn="just"/>
            <a:endParaRPr lang="es-ES" sz="3200" dirty="0"/>
          </a:p>
          <a:p>
            <a:pPr algn="just"/>
            <a:r>
              <a:rPr lang="es-ES" sz="3200" dirty="0"/>
              <a:t>Objetivo 3. </a:t>
            </a:r>
          </a:p>
          <a:p>
            <a:pPr algn="just"/>
            <a:r>
              <a:rPr lang="es-ES" sz="3200" dirty="0"/>
              <a:t>	Mejorar la calidad de vida de la </a:t>
            </a:r>
            <a:r>
              <a:rPr lang="es-ES" sz="3200" dirty="0" smtClean="0"/>
              <a:t>población</a:t>
            </a:r>
          </a:p>
          <a:p>
            <a:pPr algn="just"/>
            <a:endParaRPr lang="es-ES" sz="3200" dirty="0"/>
          </a:p>
          <a:p>
            <a:pPr algn="just"/>
            <a:r>
              <a:rPr lang="es-ES" sz="3200" dirty="0"/>
              <a:t>Objetivo 10. </a:t>
            </a:r>
          </a:p>
          <a:p>
            <a:pPr algn="just"/>
            <a:r>
              <a:rPr lang="es-ES" sz="3200" dirty="0"/>
              <a:t>	Impulsar la transformación de la matriz    </a:t>
            </a:r>
            <a:r>
              <a:rPr lang="es-ES" sz="3200" dirty="0" smtClean="0"/>
              <a:t>	productiva </a:t>
            </a:r>
            <a:r>
              <a:rPr lang="es-ES" sz="3200" dirty="0"/>
              <a:t>(</a:t>
            </a:r>
            <a:r>
              <a:rPr lang="es-ES" sz="3200" dirty="0" err="1"/>
              <a:t>Senplades</a:t>
            </a:r>
            <a:r>
              <a:rPr lang="es-ES" sz="3200" dirty="0"/>
              <a:t>, 2013).</a:t>
            </a:r>
          </a:p>
        </p:txBody>
      </p:sp>
    </p:spTree>
    <p:extLst>
      <p:ext uri="{BB962C8B-B14F-4D97-AF65-F5344CB8AC3E}">
        <p14:creationId xmlns:p14="http://schemas.microsoft.com/office/powerpoint/2010/main" val="50432125"/>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143000"/>
          </a:xfrm>
        </p:spPr>
        <p:txBody>
          <a:bodyPr/>
          <a:lstStyle/>
          <a:p>
            <a:r>
              <a:rPr lang="es-EC" dirty="0" smtClean="0"/>
              <a:t>Objetivos </a:t>
            </a:r>
            <a:endParaRPr lang="es-EC" dirty="0"/>
          </a:p>
        </p:txBody>
      </p:sp>
      <p:sp>
        <p:nvSpPr>
          <p:cNvPr id="3" name="2 Rectángulo"/>
          <p:cNvSpPr/>
          <p:nvPr/>
        </p:nvSpPr>
        <p:spPr>
          <a:xfrm>
            <a:off x="899592" y="2348880"/>
            <a:ext cx="7560840" cy="2246769"/>
          </a:xfrm>
          <a:prstGeom prst="rect">
            <a:avLst/>
          </a:prstGeom>
        </p:spPr>
        <p:txBody>
          <a:bodyPr wrap="square">
            <a:spAutoFit/>
          </a:bodyPr>
          <a:lstStyle/>
          <a:p>
            <a:pPr algn="just"/>
            <a:r>
              <a:rPr lang="es-MX" sz="2800" dirty="0" smtClean="0"/>
              <a:t>OBJETIVO GENERAL</a:t>
            </a:r>
          </a:p>
          <a:p>
            <a:pPr algn="just"/>
            <a:endParaRPr lang="es-MX" sz="2800" dirty="0" smtClean="0"/>
          </a:p>
          <a:p>
            <a:pPr algn="just"/>
            <a:r>
              <a:rPr lang="es-ES" sz="2800" dirty="0"/>
              <a:t>Diseñar un Modelo de gestión financiera de la empresa CORLODEC CIA. LTDA en el periodo 2012 – 2014, para mejorar sus niveles de liquidez</a:t>
            </a:r>
            <a:r>
              <a:rPr lang="es-ES" sz="2800" dirty="0" smtClean="0"/>
              <a:t>.</a:t>
            </a:r>
            <a:endParaRPr lang="es-EC" sz="2800" dirty="0"/>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3296</TotalTime>
  <Words>1136</Words>
  <Application>Microsoft Office PowerPoint</Application>
  <PresentationFormat>Presentación en pantalla (4:3)</PresentationFormat>
  <Paragraphs>118</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AUTOR: DIANA PAZMIÑO ORTIZ.  DIRECTOR: ECONOMISTA JOSÉ ZAPATA ANDRADE. </vt:lpstr>
      <vt:lpstr>Presentación de PowerPoint</vt:lpstr>
      <vt:lpstr>Presentación de PowerPoint</vt:lpstr>
      <vt:lpstr>Estructura Orgánica</vt:lpstr>
      <vt:lpstr>FODA</vt:lpstr>
      <vt:lpstr>FODA</vt:lpstr>
      <vt:lpstr>PROBLEMA</vt:lpstr>
      <vt:lpstr>Plan Nacional del Buen Vivir </vt:lpstr>
      <vt:lpstr>Objetivos </vt:lpstr>
      <vt:lpstr>Objetivos Específicos</vt:lpstr>
      <vt:lpstr>INVESTIGACION DE MERCADO</vt:lpstr>
      <vt:lpstr>Tamaño de la Muestra</vt:lpstr>
      <vt:lpstr>Resultados de la encuesta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vector>
  </TitlesOfParts>
  <Company>JONATHAN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dc:creator>
  <cp:lastModifiedBy>personal</cp:lastModifiedBy>
  <cp:revision>294</cp:revision>
  <dcterms:created xsi:type="dcterms:W3CDTF">2014-02-06T17:16:42Z</dcterms:created>
  <dcterms:modified xsi:type="dcterms:W3CDTF">2015-12-02T06:32:44Z</dcterms:modified>
</cp:coreProperties>
</file>