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sldIdLst>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3" r:id="rId16"/>
    <p:sldId id="274" r:id="rId17"/>
    <p:sldId id="275" r:id="rId18"/>
    <p:sldId id="280" r:id="rId19"/>
    <p:sldId id="281" r:id="rId20"/>
    <p:sldId id="282" r:id="rId21"/>
    <p:sldId id="276" r:id="rId22"/>
    <p:sldId id="277" r:id="rId23"/>
    <p:sldId id="278" r:id="rId24"/>
    <p:sldId id="279"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ernando.Tafur\Documents\Personal\Tesis\Tesis%20FT\Anexos%20te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Fernando.Tafur\Documents\Personal\Tesis\Tesis%20FT\Anexos%20te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nando.Tafur\Documents\Personal\Tesis\Tesis%20FT\Anexos%20te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Fernando.Tafur\Documents\Personal\Tesis\Tesis%20FT\Anexos%20te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Exposición!$J$3</c:f>
              <c:strCache>
                <c:ptCount val="1"/>
                <c:pt idx="0">
                  <c:v>2013 Vs. 2014</c:v>
                </c:pt>
              </c:strCache>
            </c:strRef>
          </c:tx>
          <c:invertIfNegative val="0"/>
          <c:dLbls>
            <c:dLbl>
              <c:idx val="0"/>
              <c:layout>
                <c:manualLayout>
                  <c:x val="0"/>
                  <c:y val="0.25475564443456894"/>
                </c:manualLayout>
              </c:layout>
              <c:showLegendKey val="0"/>
              <c:showVal val="1"/>
              <c:showCatName val="0"/>
              <c:showSerName val="0"/>
              <c:showPercent val="0"/>
              <c:showBubbleSize val="0"/>
            </c:dLbl>
            <c:dLbl>
              <c:idx val="1"/>
              <c:layout>
                <c:manualLayout>
                  <c:x val="1.089987585920405E-2"/>
                  <c:y val="0.17771430746377975"/>
                </c:manualLayout>
              </c:layout>
              <c:showLegendKey val="0"/>
              <c:showVal val="1"/>
              <c:showCatName val="0"/>
              <c:showSerName val="0"/>
              <c:showPercent val="0"/>
              <c:showBubbleSize val="0"/>
            </c:dLbl>
            <c:dLbl>
              <c:idx val="4"/>
              <c:layout>
                <c:manualLayout>
                  <c:x val="1.5336460200074387E-3"/>
                  <c:y val="0.1208456262061417"/>
                </c:manualLayout>
              </c:layout>
              <c:showLegendKey val="0"/>
              <c:showVal val="1"/>
              <c:showCatName val="0"/>
              <c:showSerName val="0"/>
              <c:showPercent val="0"/>
              <c:showBubbleSize val="0"/>
            </c:dLbl>
            <c:txPr>
              <a:bodyPr/>
              <a:lstStyle/>
              <a:p>
                <a:pPr>
                  <a:defRPr sz="1050"/>
                </a:pPr>
                <a:endParaRPr lang="es-MX"/>
              </a:p>
            </c:txPr>
            <c:showLegendKey val="0"/>
            <c:showVal val="1"/>
            <c:showCatName val="0"/>
            <c:showSerName val="0"/>
            <c:showPercent val="0"/>
            <c:showBubbleSize val="0"/>
            <c:showLeaderLines val="0"/>
          </c:dLbls>
          <c:cat>
            <c:strRef>
              <c:f>Exposición!$B$8:$B$15</c:f>
              <c:strCache>
                <c:ptCount val="8"/>
                <c:pt idx="0">
                  <c:v>Efectivo</c:v>
                </c:pt>
                <c:pt idx="1">
                  <c:v>Activos financieros</c:v>
                </c:pt>
                <c:pt idx="2">
                  <c:v>Inventario</c:v>
                </c:pt>
                <c:pt idx="3">
                  <c:v>Activos por impuestos corrientes</c:v>
                </c:pt>
                <c:pt idx="4">
                  <c:v>Propiedad planta y equipo</c:v>
                </c:pt>
                <c:pt idx="5">
                  <c:v>Activo por impuesto diferido</c:v>
                </c:pt>
                <c:pt idx="6">
                  <c:v>Activos financieros no corrientes</c:v>
                </c:pt>
                <c:pt idx="7">
                  <c:v>Otros activos no corrientes</c:v>
                </c:pt>
              </c:strCache>
            </c:strRef>
          </c:cat>
          <c:val>
            <c:numRef>
              <c:f>Exposición!$K$8:$K$15</c:f>
              <c:numCache>
                <c:formatCode>0%</c:formatCode>
                <c:ptCount val="8"/>
                <c:pt idx="0">
                  <c:v>-0.65378173914324711</c:v>
                </c:pt>
                <c:pt idx="1">
                  <c:v>-0.15291237847340045</c:v>
                </c:pt>
                <c:pt idx="2">
                  <c:v>0.42863192817874363</c:v>
                </c:pt>
                <c:pt idx="3">
                  <c:v>0.17418252085336783</c:v>
                </c:pt>
                <c:pt idx="4">
                  <c:v>-5.6795150476073863E-2</c:v>
                </c:pt>
                <c:pt idx="5">
                  <c:v>0.56171082020449936</c:v>
                </c:pt>
                <c:pt idx="6">
                  <c:v>0.36827672305020642</c:v>
                </c:pt>
                <c:pt idx="7">
                  <c:v>0</c:v>
                </c:pt>
              </c:numCache>
            </c:numRef>
          </c:val>
        </c:ser>
        <c:dLbls>
          <c:showLegendKey val="0"/>
          <c:showVal val="0"/>
          <c:showCatName val="0"/>
          <c:showSerName val="0"/>
          <c:showPercent val="0"/>
          <c:showBubbleSize val="0"/>
        </c:dLbls>
        <c:gapWidth val="150"/>
        <c:shape val="cylinder"/>
        <c:axId val="59133952"/>
        <c:axId val="59135488"/>
        <c:axId val="0"/>
      </c:bar3DChart>
      <c:catAx>
        <c:axId val="59133952"/>
        <c:scaling>
          <c:orientation val="minMax"/>
        </c:scaling>
        <c:delete val="0"/>
        <c:axPos val="b"/>
        <c:numFmt formatCode="General" sourceLinked="1"/>
        <c:majorTickMark val="out"/>
        <c:minorTickMark val="none"/>
        <c:tickLblPos val="nextTo"/>
        <c:txPr>
          <a:bodyPr/>
          <a:lstStyle/>
          <a:p>
            <a:pPr>
              <a:defRPr sz="1000"/>
            </a:pPr>
            <a:endParaRPr lang="es-MX"/>
          </a:p>
        </c:txPr>
        <c:crossAx val="59135488"/>
        <c:crosses val="autoZero"/>
        <c:auto val="1"/>
        <c:lblAlgn val="ctr"/>
        <c:lblOffset val="100"/>
        <c:noMultiLvlLbl val="0"/>
      </c:catAx>
      <c:valAx>
        <c:axId val="59135488"/>
        <c:scaling>
          <c:orientation val="minMax"/>
        </c:scaling>
        <c:delete val="0"/>
        <c:axPos val="l"/>
        <c:majorGridlines/>
        <c:numFmt formatCode="0%" sourceLinked="1"/>
        <c:majorTickMark val="out"/>
        <c:minorTickMark val="none"/>
        <c:tickLblPos val="nextTo"/>
        <c:crossAx val="59133952"/>
        <c:crosses val="autoZero"/>
        <c:crossBetween val="between"/>
      </c:valAx>
    </c:plotArea>
    <c:legend>
      <c:legendPos val="b"/>
      <c:layout/>
      <c:overlay val="0"/>
    </c:legend>
    <c:plotVisOnly val="1"/>
    <c:dispBlanksAs val="gap"/>
    <c:showDLblsOverMax val="0"/>
  </c:chart>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Exposición!$J$3</c:f>
              <c:strCache>
                <c:ptCount val="1"/>
                <c:pt idx="0">
                  <c:v>2013 Vs. 2014</c:v>
                </c:pt>
              </c:strCache>
            </c:strRef>
          </c:tx>
          <c:invertIfNegative val="0"/>
          <c:dLbls>
            <c:dLbl>
              <c:idx val="0"/>
              <c:layout>
                <c:manualLayout>
                  <c:x val="0"/>
                  <c:y val="0.14109543384068438"/>
                </c:manualLayout>
              </c:layout>
              <c:showLegendKey val="0"/>
              <c:showVal val="1"/>
              <c:showCatName val="0"/>
              <c:showSerName val="0"/>
              <c:showPercent val="0"/>
              <c:showBubbleSize val="0"/>
            </c:dLbl>
            <c:dLbl>
              <c:idx val="1"/>
              <c:layout>
                <c:manualLayout>
                  <c:x val="6.012589510256473E-3"/>
                  <c:y val="0.14109543384068438"/>
                </c:manualLayout>
              </c:layout>
              <c:showLegendKey val="0"/>
              <c:showVal val="1"/>
              <c:showCatName val="0"/>
              <c:showSerName val="0"/>
              <c:showPercent val="0"/>
              <c:showBubbleSize val="0"/>
            </c:dLbl>
            <c:dLbl>
              <c:idx val="3"/>
              <c:layout>
                <c:manualLayout>
                  <c:x val="1.8037768530769233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Exposición!$B$24:$B$28</c:f>
              <c:strCache>
                <c:ptCount val="5"/>
                <c:pt idx="0">
                  <c:v>Cuentas por pagar</c:v>
                </c:pt>
                <c:pt idx="1">
                  <c:v>Otras obligaciones corrientes</c:v>
                </c:pt>
                <c:pt idx="2">
                  <c:v>Cuentas por pagar diversas / relacionadas</c:v>
                </c:pt>
                <c:pt idx="3">
                  <c:v>Otros pasivos financieros</c:v>
                </c:pt>
                <c:pt idx="4">
                  <c:v>Provisiones por beneficios a empleados</c:v>
                </c:pt>
              </c:strCache>
            </c:strRef>
          </c:cat>
          <c:val>
            <c:numRef>
              <c:f>Exposición!$K$24:$K$28</c:f>
              <c:numCache>
                <c:formatCode>0%</c:formatCode>
                <c:ptCount val="5"/>
                <c:pt idx="0">
                  <c:v>-0.19028264751178259</c:v>
                </c:pt>
                <c:pt idx="1">
                  <c:v>-1.7332167446919788E-2</c:v>
                </c:pt>
                <c:pt idx="2">
                  <c:v>0.91436534896570665</c:v>
                </c:pt>
                <c:pt idx="3">
                  <c:v>14.419863217365448</c:v>
                </c:pt>
                <c:pt idx="4">
                  <c:v>0.21404768079689229</c:v>
                </c:pt>
              </c:numCache>
            </c:numRef>
          </c:val>
        </c:ser>
        <c:dLbls>
          <c:showLegendKey val="0"/>
          <c:showVal val="0"/>
          <c:showCatName val="0"/>
          <c:showSerName val="0"/>
          <c:showPercent val="0"/>
          <c:showBubbleSize val="0"/>
        </c:dLbls>
        <c:gapWidth val="150"/>
        <c:shape val="cylinder"/>
        <c:axId val="59161600"/>
        <c:axId val="60236544"/>
        <c:axId val="0"/>
      </c:bar3DChart>
      <c:catAx>
        <c:axId val="59161600"/>
        <c:scaling>
          <c:orientation val="minMax"/>
        </c:scaling>
        <c:delete val="0"/>
        <c:axPos val="b"/>
        <c:majorTickMark val="out"/>
        <c:minorTickMark val="none"/>
        <c:tickLblPos val="nextTo"/>
        <c:crossAx val="60236544"/>
        <c:crosses val="autoZero"/>
        <c:auto val="1"/>
        <c:lblAlgn val="ctr"/>
        <c:lblOffset val="100"/>
        <c:noMultiLvlLbl val="0"/>
      </c:catAx>
      <c:valAx>
        <c:axId val="60236544"/>
        <c:scaling>
          <c:orientation val="minMax"/>
        </c:scaling>
        <c:delete val="0"/>
        <c:axPos val="l"/>
        <c:majorGridlines/>
        <c:numFmt formatCode="0%" sourceLinked="1"/>
        <c:majorTickMark val="out"/>
        <c:minorTickMark val="none"/>
        <c:tickLblPos val="nextTo"/>
        <c:crossAx val="591616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'Exposición ER'!$J$3:$K$3</c:f>
              <c:strCache>
                <c:ptCount val="1"/>
                <c:pt idx="0">
                  <c:v>2013 Vs. 2014</c:v>
                </c:pt>
              </c:strCache>
            </c:strRef>
          </c:tx>
          <c:invertIfNegative val="0"/>
          <c:dLbls>
            <c:dLbl>
              <c:idx val="3"/>
              <c:layout>
                <c:manualLayout>
                  <c:x val="-7.185332606681653E-17"/>
                  <c:y val="0.4127791947466829"/>
                </c:manualLayout>
              </c:layout>
              <c:showLegendKey val="0"/>
              <c:showVal val="1"/>
              <c:showCatName val="0"/>
              <c:showSerName val="0"/>
              <c:showPercent val="0"/>
              <c:showBubbleSize val="0"/>
            </c:dLbl>
            <c:dLbl>
              <c:idx val="4"/>
              <c:layout>
                <c:manualLayout>
                  <c:x val="9.7982940167141916E-3"/>
                  <c:y val="0.2364099024458275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'Exposición ER'!$B$6:$B$10</c:f>
              <c:strCache>
                <c:ptCount val="5"/>
                <c:pt idx="0">
                  <c:v>Ingresos</c:v>
                </c:pt>
                <c:pt idx="1">
                  <c:v>Costo de ventas</c:v>
                </c:pt>
                <c:pt idx="2">
                  <c:v>Gastos de administración y ventas</c:v>
                </c:pt>
                <c:pt idx="3">
                  <c:v>Participación a trabajadores</c:v>
                </c:pt>
                <c:pt idx="4">
                  <c:v>Impuesto a las ganancias</c:v>
                </c:pt>
              </c:strCache>
            </c:strRef>
          </c:cat>
          <c:val>
            <c:numRef>
              <c:f>'Exposición ER'!$K$6:$K$10</c:f>
              <c:numCache>
                <c:formatCode>0%</c:formatCode>
                <c:ptCount val="5"/>
                <c:pt idx="0">
                  <c:v>0.10737185286019614</c:v>
                </c:pt>
                <c:pt idx="1">
                  <c:v>0.10529905508167857</c:v>
                </c:pt>
                <c:pt idx="2">
                  <c:v>0.683851437910444</c:v>
                </c:pt>
                <c:pt idx="3">
                  <c:v>-0.61991745292057243</c:v>
                </c:pt>
                <c:pt idx="4">
                  <c:v>-0.22886877425854049</c:v>
                </c:pt>
              </c:numCache>
            </c:numRef>
          </c:val>
        </c:ser>
        <c:dLbls>
          <c:showLegendKey val="0"/>
          <c:showVal val="0"/>
          <c:showCatName val="0"/>
          <c:showSerName val="0"/>
          <c:showPercent val="0"/>
          <c:showBubbleSize val="0"/>
        </c:dLbls>
        <c:gapWidth val="150"/>
        <c:shape val="cylinder"/>
        <c:axId val="60287232"/>
        <c:axId val="60289024"/>
        <c:axId val="0"/>
      </c:bar3DChart>
      <c:catAx>
        <c:axId val="60287232"/>
        <c:scaling>
          <c:orientation val="minMax"/>
        </c:scaling>
        <c:delete val="0"/>
        <c:axPos val="b"/>
        <c:majorTickMark val="out"/>
        <c:minorTickMark val="none"/>
        <c:tickLblPos val="nextTo"/>
        <c:crossAx val="60289024"/>
        <c:crosses val="autoZero"/>
        <c:auto val="1"/>
        <c:lblAlgn val="ctr"/>
        <c:lblOffset val="100"/>
        <c:noMultiLvlLbl val="0"/>
      </c:catAx>
      <c:valAx>
        <c:axId val="60289024"/>
        <c:scaling>
          <c:orientation val="minMax"/>
        </c:scaling>
        <c:delete val="0"/>
        <c:axPos val="l"/>
        <c:majorGridlines/>
        <c:numFmt formatCode="0%" sourceLinked="1"/>
        <c:majorTickMark val="out"/>
        <c:minorTickMark val="none"/>
        <c:tickLblPos val="nextTo"/>
        <c:crossAx val="6028723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42"/>
    </mc:Choice>
    <mc:Fallback>
      <c:style val="42"/>
    </mc:Fallback>
  </mc:AlternateContent>
  <c:chart>
    <c:title>
      <c:layout/>
      <c:overlay val="0"/>
    </c:title>
    <c:autoTitleDeleted val="0"/>
    <c:plotArea>
      <c:layout/>
      <c:pieChart>
        <c:varyColors val="1"/>
        <c:ser>
          <c:idx val="0"/>
          <c:order val="0"/>
          <c:tx>
            <c:strRef>
              <c:f>'Exposición ER'!$O$83</c:f>
              <c:strCache>
                <c:ptCount val="1"/>
                <c:pt idx="0">
                  <c:v>2014</c:v>
                </c:pt>
              </c:strCache>
            </c:strRef>
          </c:tx>
          <c:dLbls>
            <c:showLegendKey val="0"/>
            <c:showVal val="1"/>
            <c:showCatName val="0"/>
            <c:showSerName val="0"/>
            <c:showPercent val="0"/>
            <c:showBubbleSize val="0"/>
            <c:showLeaderLines val="1"/>
          </c:dLbls>
          <c:cat>
            <c:strRef>
              <c:f>'Exposición ER'!$B$86:$B$88</c:f>
              <c:strCache>
                <c:ptCount val="3"/>
                <c:pt idx="0">
                  <c:v>Costo de ventas</c:v>
                </c:pt>
                <c:pt idx="1">
                  <c:v>Gastos de administración y ventas</c:v>
                </c:pt>
                <c:pt idx="2">
                  <c:v>UTILIDAD NETA</c:v>
                </c:pt>
              </c:strCache>
            </c:strRef>
          </c:cat>
          <c:val>
            <c:numRef>
              <c:f>'Exposición ER'!$O$86:$O$88</c:f>
              <c:numCache>
                <c:formatCode>0%</c:formatCode>
                <c:ptCount val="3"/>
                <c:pt idx="0">
                  <c:v>0.91715295321759815</c:v>
                </c:pt>
                <c:pt idx="1">
                  <c:v>7.7699348770387214E-2</c:v>
                </c:pt>
                <c:pt idx="2">
                  <c:v>6.4712302699121479E-3</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s-MX"/>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png"/></Relationships>
</file>

<file path=ppt/diagrams/_rels/data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7.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eg"/><Relationship Id="rId4"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82CBC-C255-4F53-9E7B-273884C32C7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3D95898C-419A-4F93-8A97-1BE2DA318816}">
      <dgm:prSet phldrT="[Text]" custT="1"/>
      <dgm:spPr/>
      <dgm:t>
        <a:bodyPr/>
        <a:lstStyle/>
        <a:p>
          <a:pPr algn="just"/>
          <a:r>
            <a:rPr lang="es-EC" sz="1400" dirty="0" smtClean="0">
              <a:solidFill>
                <a:schemeClr val="bg1"/>
              </a:solidFill>
            </a:rPr>
            <a:t>Realizar la Valoración de la empresa INTCOMEX S.A., con la utilización del método de flujos de caja descontados y determinar el precio unitario de las acciones más cercanas al valor actual del mercado, para una posible participación en el Mercado de Valores, a fin de obtener financiamiento para aumentar el capital de trabajo y poder generar mayores utilidades para los accionistas y empleados de la empresa.</a:t>
          </a:r>
          <a:endParaRPr lang="es-EC" sz="1400" dirty="0">
            <a:solidFill>
              <a:schemeClr val="bg1"/>
            </a:solidFill>
          </a:endParaRPr>
        </a:p>
      </dgm:t>
    </dgm:pt>
    <dgm:pt modelId="{3C4F09AE-3892-48ED-B28C-992F45827D86}" type="parTrans" cxnId="{6FDD5A0A-AE6C-4BE0-9762-3318B286FB8B}">
      <dgm:prSet/>
      <dgm:spPr/>
      <dgm:t>
        <a:bodyPr/>
        <a:lstStyle/>
        <a:p>
          <a:endParaRPr lang="es-EC"/>
        </a:p>
      </dgm:t>
    </dgm:pt>
    <dgm:pt modelId="{66F1BA66-EE20-4954-B8F6-8533E2947AA3}" type="sibTrans" cxnId="{6FDD5A0A-AE6C-4BE0-9762-3318B286FB8B}">
      <dgm:prSet/>
      <dgm:spPr/>
      <dgm:t>
        <a:bodyPr/>
        <a:lstStyle/>
        <a:p>
          <a:endParaRPr lang="es-EC"/>
        </a:p>
      </dgm:t>
    </dgm:pt>
    <dgm:pt modelId="{DDE4CBB3-3550-4694-A1EF-F8B735AA4FA0}" type="pres">
      <dgm:prSet presAssocID="{B8E82CBC-C255-4F53-9E7B-273884C32C7F}" presName="linear" presStyleCnt="0">
        <dgm:presLayoutVars>
          <dgm:dir/>
          <dgm:animLvl val="lvl"/>
          <dgm:resizeHandles val="exact"/>
        </dgm:presLayoutVars>
      </dgm:prSet>
      <dgm:spPr/>
      <dgm:t>
        <a:bodyPr/>
        <a:lstStyle/>
        <a:p>
          <a:endParaRPr lang="es-EC"/>
        </a:p>
      </dgm:t>
    </dgm:pt>
    <dgm:pt modelId="{28FA6AD3-3614-4C7E-B985-407A38088358}" type="pres">
      <dgm:prSet presAssocID="{3D95898C-419A-4F93-8A97-1BE2DA318816}" presName="parentLin" presStyleCnt="0"/>
      <dgm:spPr/>
    </dgm:pt>
    <dgm:pt modelId="{2F59E7E1-CB10-445B-8D32-28F1B503272C}" type="pres">
      <dgm:prSet presAssocID="{3D95898C-419A-4F93-8A97-1BE2DA318816}" presName="parentLeftMargin" presStyleLbl="node1" presStyleIdx="0" presStyleCnt="1"/>
      <dgm:spPr/>
      <dgm:t>
        <a:bodyPr/>
        <a:lstStyle/>
        <a:p>
          <a:endParaRPr lang="es-EC"/>
        </a:p>
      </dgm:t>
    </dgm:pt>
    <dgm:pt modelId="{4CB6F901-5377-4A89-8FC8-06B781E275DC}" type="pres">
      <dgm:prSet presAssocID="{3D95898C-419A-4F93-8A97-1BE2DA318816}" presName="parentText" presStyleLbl="node1" presStyleIdx="0" presStyleCnt="1">
        <dgm:presLayoutVars>
          <dgm:chMax val="0"/>
          <dgm:bulletEnabled val="1"/>
        </dgm:presLayoutVars>
      </dgm:prSet>
      <dgm:spPr/>
      <dgm:t>
        <a:bodyPr/>
        <a:lstStyle/>
        <a:p>
          <a:endParaRPr lang="es-EC"/>
        </a:p>
      </dgm:t>
    </dgm:pt>
    <dgm:pt modelId="{06EDDC09-C98A-454F-95E9-EA1DC604708A}" type="pres">
      <dgm:prSet presAssocID="{3D95898C-419A-4F93-8A97-1BE2DA318816}" presName="negativeSpace" presStyleCnt="0"/>
      <dgm:spPr/>
    </dgm:pt>
    <dgm:pt modelId="{E39EC310-4C41-4555-B8D5-D9AF79FDAB4B}" type="pres">
      <dgm:prSet presAssocID="{3D95898C-419A-4F93-8A97-1BE2DA318816}" presName="childText" presStyleLbl="conFgAcc1" presStyleIdx="0" presStyleCnt="1">
        <dgm:presLayoutVars>
          <dgm:bulletEnabled val="1"/>
        </dgm:presLayoutVars>
      </dgm:prSet>
      <dgm:spPr/>
    </dgm:pt>
  </dgm:ptLst>
  <dgm:cxnLst>
    <dgm:cxn modelId="{28893030-A74F-44B6-8369-2BA5369E0BBF}" type="presOf" srcId="{3D95898C-419A-4F93-8A97-1BE2DA318816}" destId="{4CB6F901-5377-4A89-8FC8-06B781E275DC}" srcOrd="1" destOrd="0" presId="urn:microsoft.com/office/officeart/2005/8/layout/list1"/>
    <dgm:cxn modelId="{49C51C3C-A536-4288-8E58-16E8A56B3D6B}" type="presOf" srcId="{3D95898C-419A-4F93-8A97-1BE2DA318816}" destId="{2F59E7E1-CB10-445B-8D32-28F1B503272C}" srcOrd="0" destOrd="0" presId="urn:microsoft.com/office/officeart/2005/8/layout/list1"/>
    <dgm:cxn modelId="{A6144C93-1532-43E9-9D11-F5EEC0F1D9CC}" type="presOf" srcId="{B8E82CBC-C255-4F53-9E7B-273884C32C7F}" destId="{DDE4CBB3-3550-4694-A1EF-F8B735AA4FA0}" srcOrd="0" destOrd="0" presId="urn:microsoft.com/office/officeart/2005/8/layout/list1"/>
    <dgm:cxn modelId="{6FDD5A0A-AE6C-4BE0-9762-3318B286FB8B}" srcId="{B8E82CBC-C255-4F53-9E7B-273884C32C7F}" destId="{3D95898C-419A-4F93-8A97-1BE2DA318816}" srcOrd="0" destOrd="0" parTransId="{3C4F09AE-3892-48ED-B28C-992F45827D86}" sibTransId="{66F1BA66-EE20-4954-B8F6-8533E2947AA3}"/>
    <dgm:cxn modelId="{6D07240E-70F1-4D09-BE9D-F66562806189}" type="presParOf" srcId="{DDE4CBB3-3550-4694-A1EF-F8B735AA4FA0}" destId="{28FA6AD3-3614-4C7E-B985-407A38088358}" srcOrd="0" destOrd="0" presId="urn:microsoft.com/office/officeart/2005/8/layout/list1"/>
    <dgm:cxn modelId="{FEBBC455-4A44-4CD2-8E94-531F7E5C68FE}" type="presParOf" srcId="{28FA6AD3-3614-4C7E-B985-407A38088358}" destId="{2F59E7E1-CB10-445B-8D32-28F1B503272C}" srcOrd="0" destOrd="0" presId="urn:microsoft.com/office/officeart/2005/8/layout/list1"/>
    <dgm:cxn modelId="{A54CE722-A15A-4B29-88AE-1CAEF118F432}" type="presParOf" srcId="{28FA6AD3-3614-4C7E-B985-407A38088358}" destId="{4CB6F901-5377-4A89-8FC8-06B781E275DC}" srcOrd="1" destOrd="0" presId="urn:microsoft.com/office/officeart/2005/8/layout/list1"/>
    <dgm:cxn modelId="{09368BAD-4F2D-46FF-8D04-62EB70C34310}" type="presParOf" srcId="{DDE4CBB3-3550-4694-A1EF-F8B735AA4FA0}" destId="{06EDDC09-C98A-454F-95E9-EA1DC604708A}" srcOrd="1" destOrd="0" presId="urn:microsoft.com/office/officeart/2005/8/layout/list1"/>
    <dgm:cxn modelId="{E892B114-0D93-45EB-8C28-3852171658CF}" type="presParOf" srcId="{DDE4CBB3-3550-4694-A1EF-F8B735AA4FA0}" destId="{E39EC310-4C41-4555-B8D5-D9AF79FDAB4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D6526CE-1CCA-4C99-8C78-48E7F694C6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CB1BF5E-1780-42DD-B2A9-9C6147CC3E5C}">
      <dgm:prSet phldrT="[Text]" custT="1"/>
      <dgm:spPr/>
      <dgm:t>
        <a:bodyPr/>
        <a:lstStyle/>
        <a:p>
          <a:pPr algn="just"/>
          <a:r>
            <a:rPr lang="es-EC" sz="1200" dirty="0" smtClean="0"/>
            <a:t>Analizar los diferentes escenarios futuros a los cuales INTCOMEX S.A. se encuentra expuesto y plantear estrategias y políticas que permita estar preparado y minimice el impacto de las diferentes medidas de Gobierno Central, con el fin de que el nivel de rentabilidad de la Empresa no disminuya y se mantenga constante o aumente en los próximos años.</a:t>
          </a:r>
          <a:endParaRPr lang="es-EC" sz="1200" dirty="0"/>
        </a:p>
      </dgm:t>
    </dgm:pt>
    <dgm:pt modelId="{08D87765-518F-4694-8AC2-8428D90C2412}" type="parTrans" cxnId="{2A8068FA-C1C0-4084-BB78-FDAF68701CA4}">
      <dgm:prSet/>
      <dgm:spPr/>
      <dgm:t>
        <a:bodyPr/>
        <a:lstStyle/>
        <a:p>
          <a:endParaRPr lang="es-EC" sz="4800"/>
        </a:p>
      </dgm:t>
    </dgm:pt>
    <dgm:pt modelId="{B909AB45-A584-468C-9B5E-21C51B6665E0}" type="sibTrans" cxnId="{2A8068FA-C1C0-4084-BB78-FDAF68701CA4}">
      <dgm:prSet/>
      <dgm:spPr/>
      <dgm:t>
        <a:bodyPr/>
        <a:lstStyle/>
        <a:p>
          <a:endParaRPr lang="es-EC" sz="4800"/>
        </a:p>
      </dgm:t>
    </dgm:pt>
    <dgm:pt modelId="{555CD305-DCF0-41D3-9AF6-E22D544B169B}">
      <dgm:prSet phldrT="[Text]" custT="1"/>
      <dgm:spPr/>
      <dgm:t>
        <a:bodyPr/>
        <a:lstStyle/>
        <a:p>
          <a:pPr algn="just"/>
          <a:r>
            <a:rPr lang="es-EC" sz="1200" dirty="0" smtClean="0"/>
            <a:t>Realizar un análisis de financiamiento directo a través de las 5 “C” (carácter, capacidad, capital, colateral, condiciones), a clientes individuales con el fin de poder aumentar la cartera de clientes debido a que la competencia ofrece un servicio de financiamiento a un costo bajo y sin la necesidad de trámites largos.</a:t>
          </a:r>
          <a:endParaRPr lang="es-EC" sz="1200" dirty="0"/>
        </a:p>
      </dgm:t>
    </dgm:pt>
    <dgm:pt modelId="{070FFDE7-1814-4EF9-B63B-6238F7794AD5}" type="parTrans" cxnId="{CDA33D1A-6FCF-46B9-ADD7-6BF413AF7AE8}">
      <dgm:prSet/>
      <dgm:spPr/>
      <dgm:t>
        <a:bodyPr/>
        <a:lstStyle/>
        <a:p>
          <a:endParaRPr lang="es-EC" sz="4800"/>
        </a:p>
      </dgm:t>
    </dgm:pt>
    <dgm:pt modelId="{677EA126-15FC-46B8-8774-278335AD829B}" type="sibTrans" cxnId="{CDA33D1A-6FCF-46B9-ADD7-6BF413AF7AE8}">
      <dgm:prSet/>
      <dgm:spPr/>
      <dgm:t>
        <a:bodyPr/>
        <a:lstStyle/>
        <a:p>
          <a:endParaRPr lang="es-EC" sz="4800"/>
        </a:p>
      </dgm:t>
    </dgm:pt>
    <dgm:pt modelId="{C356977E-38DB-40FA-95FF-9E68125560E4}">
      <dgm:prSet phldrT="[Text]" custT="1"/>
      <dgm:spPr/>
      <dgm:t>
        <a:bodyPr/>
        <a:lstStyle/>
        <a:p>
          <a:pPr algn="just"/>
          <a:r>
            <a:rPr lang="es-EC" sz="1200" dirty="0" smtClean="0"/>
            <a:t>Invertir los excedentes de dinero en títulos de valores como acciones o depósitos a plazo que permita generar un ingreso financiero y contribuya a que el nivel de utilidad sea mayor aumentado la rentabilidad para los accionistas de la Empresa..  </a:t>
          </a:r>
          <a:endParaRPr lang="es-EC" sz="1200" dirty="0"/>
        </a:p>
      </dgm:t>
    </dgm:pt>
    <dgm:pt modelId="{E552140A-DBB2-4031-BB4D-6FF2A8EFDC27}" type="parTrans" cxnId="{4FA3E5FF-3C30-4F24-99DF-70BDB40CB354}">
      <dgm:prSet/>
      <dgm:spPr/>
      <dgm:t>
        <a:bodyPr/>
        <a:lstStyle/>
        <a:p>
          <a:endParaRPr lang="es-EC" sz="4800"/>
        </a:p>
      </dgm:t>
    </dgm:pt>
    <dgm:pt modelId="{D4181CDB-BBDB-4175-A46F-2AE72B92379E}" type="sibTrans" cxnId="{4FA3E5FF-3C30-4F24-99DF-70BDB40CB354}">
      <dgm:prSet/>
      <dgm:spPr/>
      <dgm:t>
        <a:bodyPr/>
        <a:lstStyle/>
        <a:p>
          <a:endParaRPr lang="es-EC" sz="4800"/>
        </a:p>
      </dgm:t>
    </dgm:pt>
    <dgm:pt modelId="{AE545C9A-6118-46A4-9F79-C20C41D24938}">
      <dgm:prSet phldrT="[Text]" custT="1"/>
      <dgm:spPr/>
      <dgm:t>
        <a:bodyPr/>
        <a:lstStyle/>
        <a:p>
          <a:pPr algn="just"/>
          <a:r>
            <a:rPr lang="es-EC" sz="1200" dirty="0" smtClean="0"/>
            <a:t>Considerar el presente trabajo de la valoración de la Empresa INTCOMEX S.A., como una opción importante y valiosa para obtener financiamiento a un costo bajo, con la emisión de acciones en la bolsa de Valores de Quito o Guayaquil, debido a que se encuentra justificado con un análisis de datos históricos y con proyecciones económicas del Banco Central del Ecuador, tomando en cuenta el análisis situacional de la Empresa.</a:t>
          </a:r>
          <a:endParaRPr lang="es-EC" sz="1200" dirty="0"/>
        </a:p>
      </dgm:t>
    </dgm:pt>
    <dgm:pt modelId="{2B880EFD-A06E-4E93-B8C1-CF7EBB1369E3}" type="parTrans" cxnId="{4B760C17-A43C-4E18-841B-586BD8B9C779}">
      <dgm:prSet/>
      <dgm:spPr/>
      <dgm:t>
        <a:bodyPr/>
        <a:lstStyle/>
        <a:p>
          <a:endParaRPr lang="es-EC" sz="2000"/>
        </a:p>
      </dgm:t>
    </dgm:pt>
    <dgm:pt modelId="{D800B56D-3399-4A3B-A8BE-16600F94D637}" type="sibTrans" cxnId="{4B760C17-A43C-4E18-841B-586BD8B9C779}">
      <dgm:prSet/>
      <dgm:spPr/>
      <dgm:t>
        <a:bodyPr/>
        <a:lstStyle/>
        <a:p>
          <a:endParaRPr lang="es-EC" sz="2000"/>
        </a:p>
      </dgm:t>
    </dgm:pt>
    <dgm:pt modelId="{24257870-B44D-4437-8164-F864442625DD}" type="pres">
      <dgm:prSet presAssocID="{8D6526CE-1CCA-4C99-8C78-48E7F694C644}" presName="linear" presStyleCnt="0">
        <dgm:presLayoutVars>
          <dgm:dir/>
          <dgm:animLvl val="lvl"/>
          <dgm:resizeHandles val="exact"/>
        </dgm:presLayoutVars>
      </dgm:prSet>
      <dgm:spPr/>
      <dgm:t>
        <a:bodyPr/>
        <a:lstStyle/>
        <a:p>
          <a:endParaRPr lang="es-EC"/>
        </a:p>
      </dgm:t>
    </dgm:pt>
    <dgm:pt modelId="{915F22CE-7710-42A5-A3F2-FBEF1ADC08A7}" type="pres">
      <dgm:prSet presAssocID="{1CB1BF5E-1780-42DD-B2A9-9C6147CC3E5C}" presName="parentLin" presStyleCnt="0"/>
      <dgm:spPr/>
    </dgm:pt>
    <dgm:pt modelId="{4D020B09-6136-434D-8049-8CC9C74BF4CE}" type="pres">
      <dgm:prSet presAssocID="{1CB1BF5E-1780-42DD-B2A9-9C6147CC3E5C}" presName="parentLeftMargin" presStyleLbl="node1" presStyleIdx="0" presStyleCnt="4"/>
      <dgm:spPr/>
      <dgm:t>
        <a:bodyPr/>
        <a:lstStyle/>
        <a:p>
          <a:endParaRPr lang="es-EC"/>
        </a:p>
      </dgm:t>
    </dgm:pt>
    <dgm:pt modelId="{7314E62A-4ACE-4CFA-AB18-02E6C6AE04BB}" type="pres">
      <dgm:prSet presAssocID="{1CB1BF5E-1780-42DD-B2A9-9C6147CC3E5C}" presName="parentText" presStyleLbl="node1" presStyleIdx="0" presStyleCnt="4" custScaleX="111034">
        <dgm:presLayoutVars>
          <dgm:chMax val="0"/>
          <dgm:bulletEnabled val="1"/>
        </dgm:presLayoutVars>
      </dgm:prSet>
      <dgm:spPr/>
      <dgm:t>
        <a:bodyPr/>
        <a:lstStyle/>
        <a:p>
          <a:endParaRPr lang="es-EC"/>
        </a:p>
      </dgm:t>
    </dgm:pt>
    <dgm:pt modelId="{DBF52B12-8FCE-4E39-AB78-894BAEE7267B}" type="pres">
      <dgm:prSet presAssocID="{1CB1BF5E-1780-42DD-B2A9-9C6147CC3E5C}" presName="negativeSpace" presStyleCnt="0"/>
      <dgm:spPr/>
    </dgm:pt>
    <dgm:pt modelId="{85B73348-3BEB-49F5-B1FF-DB3B7C8C7223}" type="pres">
      <dgm:prSet presAssocID="{1CB1BF5E-1780-42DD-B2A9-9C6147CC3E5C}" presName="childText" presStyleLbl="conFgAcc1" presStyleIdx="0" presStyleCnt="4">
        <dgm:presLayoutVars>
          <dgm:bulletEnabled val="1"/>
        </dgm:presLayoutVars>
      </dgm:prSet>
      <dgm:spPr/>
    </dgm:pt>
    <dgm:pt modelId="{05FFFC64-1372-4854-84BF-97497414DAF9}" type="pres">
      <dgm:prSet presAssocID="{B909AB45-A584-468C-9B5E-21C51B6665E0}" presName="spaceBetweenRectangles" presStyleCnt="0"/>
      <dgm:spPr/>
    </dgm:pt>
    <dgm:pt modelId="{12A3946B-F3AA-4EB5-AEFA-BBFDDE481DBF}" type="pres">
      <dgm:prSet presAssocID="{555CD305-DCF0-41D3-9AF6-E22D544B169B}" presName="parentLin" presStyleCnt="0"/>
      <dgm:spPr/>
    </dgm:pt>
    <dgm:pt modelId="{8A6A52B8-FAD0-426B-B987-52C3133689F7}" type="pres">
      <dgm:prSet presAssocID="{555CD305-DCF0-41D3-9AF6-E22D544B169B}" presName="parentLeftMargin" presStyleLbl="node1" presStyleIdx="0" presStyleCnt="4"/>
      <dgm:spPr/>
      <dgm:t>
        <a:bodyPr/>
        <a:lstStyle/>
        <a:p>
          <a:endParaRPr lang="es-EC"/>
        </a:p>
      </dgm:t>
    </dgm:pt>
    <dgm:pt modelId="{2107E82A-AFD0-4A90-B22E-B00B44375665}" type="pres">
      <dgm:prSet presAssocID="{555CD305-DCF0-41D3-9AF6-E22D544B169B}" presName="parentText" presStyleLbl="node1" presStyleIdx="1" presStyleCnt="4" custScaleX="111034">
        <dgm:presLayoutVars>
          <dgm:chMax val="0"/>
          <dgm:bulletEnabled val="1"/>
        </dgm:presLayoutVars>
      </dgm:prSet>
      <dgm:spPr/>
      <dgm:t>
        <a:bodyPr/>
        <a:lstStyle/>
        <a:p>
          <a:endParaRPr lang="es-EC"/>
        </a:p>
      </dgm:t>
    </dgm:pt>
    <dgm:pt modelId="{F292A8D8-4C8B-4240-9C22-C83E54023EC7}" type="pres">
      <dgm:prSet presAssocID="{555CD305-DCF0-41D3-9AF6-E22D544B169B}" presName="negativeSpace" presStyleCnt="0"/>
      <dgm:spPr/>
    </dgm:pt>
    <dgm:pt modelId="{6449D4A6-B054-489C-A6B1-EDA1A1D0D0FD}" type="pres">
      <dgm:prSet presAssocID="{555CD305-DCF0-41D3-9AF6-E22D544B169B}" presName="childText" presStyleLbl="conFgAcc1" presStyleIdx="1" presStyleCnt="4">
        <dgm:presLayoutVars>
          <dgm:bulletEnabled val="1"/>
        </dgm:presLayoutVars>
      </dgm:prSet>
      <dgm:spPr/>
    </dgm:pt>
    <dgm:pt modelId="{6EAFFCB8-FFB5-47FB-83B9-4FE8D9574C99}" type="pres">
      <dgm:prSet presAssocID="{677EA126-15FC-46B8-8774-278335AD829B}" presName="spaceBetweenRectangles" presStyleCnt="0"/>
      <dgm:spPr/>
    </dgm:pt>
    <dgm:pt modelId="{EB0037D3-A276-47CB-B493-728D5AA8F200}" type="pres">
      <dgm:prSet presAssocID="{C356977E-38DB-40FA-95FF-9E68125560E4}" presName="parentLin" presStyleCnt="0"/>
      <dgm:spPr/>
    </dgm:pt>
    <dgm:pt modelId="{2AF79C7B-721E-441E-98A5-0F6A117E81A1}" type="pres">
      <dgm:prSet presAssocID="{C356977E-38DB-40FA-95FF-9E68125560E4}" presName="parentLeftMargin" presStyleLbl="node1" presStyleIdx="1" presStyleCnt="4"/>
      <dgm:spPr/>
      <dgm:t>
        <a:bodyPr/>
        <a:lstStyle/>
        <a:p>
          <a:endParaRPr lang="es-EC"/>
        </a:p>
      </dgm:t>
    </dgm:pt>
    <dgm:pt modelId="{A6B42343-449B-4C0C-A9DC-B96ED8465D7A}" type="pres">
      <dgm:prSet presAssocID="{C356977E-38DB-40FA-95FF-9E68125560E4}" presName="parentText" presStyleLbl="node1" presStyleIdx="2" presStyleCnt="4" custScaleX="111034">
        <dgm:presLayoutVars>
          <dgm:chMax val="0"/>
          <dgm:bulletEnabled val="1"/>
        </dgm:presLayoutVars>
      </dgm:prSet>
      <dgm:spPr/>
      <dgm:t>
        <a:bodyPr/>
        <a:lstStyle/>
        <a:p>
          <a:endParaRPr lang="es-EC"/>
        </a:p>
      </dgm:t>
    </dgm:pt>
    <dgm:pt modelId="{C53098E6-8E95-43C7-819A-BBBD080BBE1F}" type="pres">
      <dgm:prSet presAssocID="{C356977E-38DB-40FA-95FF-9E68125560E4}" presName="negativeSpace" presStyleCnt="0"/>
      <dgm:spPr/>
    </dgm:pt>
    <dgm:pt modelId="{5FA9980F-8CE3-4A1C-8BF6-8A8B0F4DE062}" type="pres">
      <dgm:prSet presAssocID="{C356977E-38DB-40FA-95FF-9E68125560E4}" presName="childText" presStyleLbl="conFgAcc1" presStyleIdx="2" presStyleCnt="4">
        <dgm:presLayoutVars>
          <dgm:bulletEnabled val="1"/>
        </dgm:presLayoutVars>
      </dgm:prSet>
      <dgm:spPr/>
    </dgm:pt>
    <dgm:pt modelId="{8C5C8679-2B41-45F5-912B-21B73AF06211}" type="pres">
      <dgm:prSet presAssocID="{D4181CDB-BBDB-4175-A46F-2AE72B92379E}" presName="spaceBetweenRectangles" presStyleCnt="0"/>
      <dgm:spPr/>
    </dgm:pt>
    <dgm:pt modelId="{1405E8BB-A867-4FA6-817B-B38FC4DA955D}" type="pres">
      <dgm:prSet presAssocID="{AE545C9A-6118-46A4-9F79-C20C41D24938}" presName="parentLin" presStyleCnt="0"/>
      <dgm:spPr/>
    </dgm:pt>
    <dgm:pt modelId="{C782E1E5-5B49-4538-87DC-30C911C34733}" type="pres">
      <dgm:prSet presAssocID="{AE545C9A-6118-46A4-9F79-C20C41D24938}" presName="parentLeftMargin" presStyleLbl="node1" presStyleIdx="2" presStyleCnt="4" custScaleX="111034"/>
      <dgm:spPr/>
      <dgm:t>
        <a:bodyPr/>
        <a:lstStyle/>
        <a:p>
          <a:endParaRPr lang="es-EC"/>
        </a:p>
      </dgm:t>
    </dgm:pt>
    <dgm:pt modelId="{D777A761-DC38-4642-A231-773DA1D2F96F}" type="pres">
      <dgm:prSet presAssocID="{AE545C9A-6118-46A4-9F79-C20C41D24938}" presName="parentText" presStyleLbl="node1" presStyleIdx="3" presStyleCnt="4" custScaleX="111780">
        <dgm:presLayoutVars>
          <dgm:chMax val="0"/>
          <dgm:bulletEnabled val="1"/>
        </dgm:presLayoutVars>
      </dgm:prSet>
      <dgm:spPr/>
      <dgm:t>
        <a:bodyPr/>
        <a:lstStyle/>
        <a:p>
          <a:endParaRPr lang="es-EC"/>
        </a:p>
      </dgm:t>
    </dgm:pt>
    <dgm:pt modelId="{3C859573-D4D4-4004-8201-B6104A55C8E3}" type="pres">
      <dgm:prSet presAssocID="{AE545C9A-6118-46A4-9F79-C20C41D24938}" presName="negativeSpace" presStyleCnt="0"/>
      <dgm:spPr/>
    </dgm:pt>
    <dgm:pt modelId="{85F51E02-634D-40C0-950B-D2BF0505D2DE}" type="pres">
      <dgm:prSet presAssocID="{AE545C9A-6118-46A4-9F79-C20C41D24938}" presName="childText" presStyleLbl="conFgAcc1" presStyleIdx="3" presStyleCnt="4">
        <dgm:presLayoutVars>
          <dgm:bulletEnabled val="1"/>
        </dgm:presLayoutVars>
      </dgm:prSet>
      <dgm:spPr/>
    </dgm:pt>
  </dgm:ptLst>
  <dgm:cxnLst>
    <dgm:cxn modelId="{4B760C17-A43C-4E18-841B-586BD8B9C779}" srcId="{8D6526CE-1CCA-4C99-8C78-48E7F694C644}" destId="{AE545C9A-6118-46A4-9F79-C20C41D24938}" srcOrd="3" destOrd="0" parTransId="{2B880EFD-A06E-4E93-B8C1-CF7EBB1369E3}" sibTransId="{D800B56D-3399-4A3B-A8BE-16600F94D637}"/>
    <dgm:cxn modelId="{F1B070A0-5CD2-474B-911E-F325B6CE4711}" type="presOf" srcId="{AE545C9A-6118-46A4-9F79-C20C41D24938}" destId="{C782E1E5-5B49-4538-87DC-30C911C34733}" srcOrd="0" destOrd="0" presId="urn:microsoft.com/office/officeart/2005/8/layout/list1"/>
    <dgm:cxn modelId="{F4E57DD5-2639-4436-BA54-389524E81D66}" type="presOf" srcId="{1CB1BF5E-1780-42DD-B2A9-9C6147CC3E5C}" destId="{7314E62A-4ACE-4CFA-AB18-02E6C6AE04BB}" srcOrd="1" destOrd="0" presId="urn:microsoft.com/office/officeart/2005/8/layout/list1"/>
    <dgm:cxn modelId="{2A8068FA-C1C0-4084-BB78-FDAF68701CA4}" srcId="{8D6526CE-1CCA-4C99-8C78-48E7F694C644}" destId="{1CB1BF5E-1780-42DD-B2A9-9C6147CC3E5C}" srcOrd="0" destOrd="0" parTransId="{08D87765-518F-4694-8AC2-8428D90C2412}" sibTransId="{B909AB45-A584-468C-9B5E-21C51B6665E0}"/>
    <dgm:cxn modelId="{F1DCDED3-EA51-4505-A4C3-C0790929F408}" type="presOf" srcId="{1CB1BF5E-1780-42DD-B2A9-9C6147CC3E5C}" destId="{4D020B09-6136-434D-8049-8CC9C74BF4CE}" srcOrd="0" destOrd="0" presId="urn:microsoft.com/office/officeart/2005/8/layout/list1"/>
    <dgm:cxn modelId="{18C349D6-E89A-41C6-B2DE-71B14A9A6BFE}" type="presOf" srcId="{C356977E-38DB-40FA-95FF-9E68125560E4}" destId="{2AF79C7B-721E-441E-98A5-0F6A117E81A1}" srcOrd="0" destOrd="0" presId="urn:microsoft.com/office/officeart/2005/8/layout/list1"/>
    <dgm:cxn modelId="{C12E9CC0-DD45-476B-8CF4-D0062E3E8DCC}" type="presOf" srcId="{8D6526CE-1CCA-4C99-8C78-48E7F694C644}" destId="{24257870-B44D-4437-8164-F864442625DD}" srcOrd="0" destOrd="0" presId="urn:microsoft.com/office/officeart/2005/8/layout/list1"/>
    <dgm:cxn modelId="{5FA3F699-E70A-46E0-AA82-0DD80C605908}" type="presOf" srcId="{AE545C9A-6118-46A4-9F79-C20C41D24938}" destId="{D777A761-DC38-4642-A231-773DA1D2F96F}" srcOrd="1" destOrd="0" presId="urn:microsoft.com/office/officeart/2005/8/layout/list1"/>
    <dgm:cxn modelId="{36838621-B58B-40AB-9645-150AAEEB8CBB}" type="presOf" srcId="{555CD305-DCF0-41D3-9AF6-E22D544B169B}" destId="{8A6A52B8-FAD0-426B-B987-52C3133689F7}" srcOrd="0" destOrd="0" presId="urn:microsoft.com/office/officeart/2005/8/layout/list1"/>
    <dgm:cxn modelId="{4FA3E5FF-3C30-4F24-99DF-70BDB40CB354}" srcId="{8D6526CE-1CCA-4C99-8C78-48E7F694C644}" destId="{C356977E-38DB-40FA-95FF-9E68125560E4}" srcOrd="2" destOrd="0" parTransId="{E552140A-DBB2-4031-BB4D-6FF2A8EFDC27}" sibTransId="{D4181CDB-BBDB-4175-A46F-2AE72B92379E}"/>
    <dgm:cxn modelId="{CDA33D1A-6FCF-46B9-ADD7-6BF413AF7AE8}" srcId="{8D6526CE-1CCA-4C99-8C78-48E7F694C644}" destId="{555CD305-DCF0-41D3-9AF6-E22D544B169B}" srcOrd="1" destOrd="0" parTransId="{070FFDE7-1814-4EF9-B63B-6238F7794AD5}" sibTransId="{677EA126-15FC-46B8-8774-278335AD829B}"/>
    <dgm:cxn modelId="{16C2FB9F-6149-4BA4-A72F-5B3E6707FBB9}" type="presOf" srcId="{555CD305-DCF0-41D3-9AF6-E22D544B169B}" destId="{2107E82A-AFD0-4A90-B22E-B00B44375665}" srcOrd="1" destOrd="0" presId="urn:microsoft.com/office/officeart/2005/8/layout/list1"/>
    <dgm:cxn modelId="{3B637431-F361-433B-9DF2-FF59D066AEF8}" type="presOf" srcId="{C356977E-38DB-40FA-95FF-9E68125560E4}" destId="{A6B42343-449B-4C0C-A9DC-B96ED8465D7A}" srcOrd="1" destOrd="0" presId="urn:microsoft.com/office/officeart/2005/8/layout/list1"/>
    <dgm:cxn modelId="{89110DFD-89BC-4D15-AF7C-289B838F619C}" type="presParOf" srcId="{24257870-B44D-4437-8164-F864442625DD}" destId="{915F22CE-7710-42A5-A3F2-FBEF1ADC08A7}" srcOrd="0" destOrd="0" presId="urn:microsoft.com/office/officeart/2005/8/layout/list1"/>
    <dgm:cxn modelId="{8412DC6E-C349-49A9-93D8-F43C0BE49BD4}" type="presParOf" srcId="{915F22CE-7710-42A5-A3F2-FBEF1ADC08A7}" destId="{4D020B09-6136-434D-8049-8CC9C74BF4CE}" srcOrd="0" destOrd="0" presId="urn:microsoft.com/office/officeart/2005/8/layout/list1"/>
    <dgm:cxn modelId="{D41E0C8B-C3D3-443F-8E76-1F703C18DA79}" type="presParOf" srcId="{915F22CE-7710-42A5-A3F2-FBEF1ADC08A7}" destId="{7314E62A-4ACE-4CFA-AB18-02E6C6AE04BB}" srcOrd="1" destOrd="0" presId="urn:microsoft.com/office/officeart/2005/8/layout/list1"/>
    <dgm:cxn modelId="{8A960AC2-BEA2-4870-8D61-0A620D27B5FF}" type="presParOf" srcId="{24257870-B44D-4437-8164-F864442625DD}" destId="{DBF52B12-8FCE-4E39-AB78-894BAEE7267B}" srcOrd="1" destOrd="0" presId="urn:microsoft.com/office/officeart/2005/8/layout/list1"/>
    <dgm:cxn modelId="{88A35CC6-AAB4-4529-A08E-85AF40164A67}" type="presParOf" srcId="{24257870-B44D-4437-8164-F864442625DD}" destId="{85B73348-3BEB-49F5-B1FF-DB3B7C8C7223}" srcOrd="2" destOrd="0" presId="urn:microsoft.com/office/officeart/2005/8/layout/list1"/>
    <dgm:cxn modelId="{7751DE96-1B20-4526-BB75-F17BD5755B34}" type="presParOf" srcId="{24257870-B44D-4437-8164-F864442625DD}" destId="{05FFFC64-1372-4854-84BF-97497414DAF9}" srcOrd="3" destOrd="0" presId="urn:microsoft.com/office/officeart/2005/8/layout/list1"/>
    <dgm:cxn modelId="{ACC16EA8-9F25-4DC2-8EBC-780C779BC093}" type="presParOf" srcId="{24257870-B44D-4437-8164-F864442625DD}" destId="{12A3946B-F3AA-4EB5-AEFA-BBFDDE481DBF}" srcOrd="4" destOrd="0" presId="urn:microsoft.com/office/officeart/2005/8/layout/list1"/>
    <dgm:cxn modelId="{68560F6E-2AE4-40DC-92C8-B327A40D281B}" type="presParOf" srcId="{12A3946B-F3AA-4EB5-AEFA-BBFDDE481DBF}" destId="{8A6A52B8-FAD0-426B-B987-52C3133689F7}" srcOrd="0" destOrd="0" presId="urn:microsoft.com/office/officeart/2005/8/layout/list1"/>
    <dgm:cxn modelId="{557A3370-6705-4C96-9843-1E9DBC2B7B23}" type="presParOf" srcId="{12A3946B-F3AA-4EB5-AEFA-BBFDDE481DBF}" destId="{2107E82A-AFD0-4A90-B22E-B00B44375665}" srcOrd="1" destOrd="0" presId="urn:microsoft.com/office/officeart/2005/8/layout/list1"/>
    <dgm:cxn modelId="{7815E6EA-0364-4E43-B340-A96C7F9A3015}" type="presParOf" srcId="{24257870-B44D-4437-8164-F864442625DD}" destId="{F292A8D8-4C8B-4240-9C22-C83E54023EC7}" srcOrd="5" destOrd="0" presId="urn:microsoft.com/office/officeart/2005/8/layout/list1"/>
    <dgm:cxn modelId="{37EF1DCA-99F4-4BA0-9FC4-10FAF4279EF1}" type="presParOf" srcId="{24257870-B44D-4437-8164-F864442625DD}" destId="{6449D4A6-B054-489C-A6B1-EDA1A1D0D0FD}" srcOrd="6" destOrd="0" presId="urn:microsoft.com/office/officeart/2005/8/layout/list1"/>
    <dgm:cxn modelId="{4095BA7B-0F5C-42F9-BA33-D26FA77A8A13}" type="presParOf" srcId="{24257870-B44D-4437-8164-F864442625DD}" destId="{6EAFFCB8-FFB5-47FB-83B9-4FE8D9574C99}" srcOrd="7" destOrd="0" presId="urn:microsoft.com/office/officeart/2005/8/layout/list1"/>
    <dgm:cxn modelId="{46504B22-D741-43AF-B947-ABEC7F5F99A3}" type="presParOf" srcId="{24257870-B44D-4437-8164-F864442625DD}" destId="{EB0037D3-A276-47CB-B493-728D5AA8F200}" srcOrd="8" destOrd="0" presId="urn:microsoft.com/office/officeart/2005/8/layout/list1"/>
    <dgm:cxn modelId="{EB309888-3F8D-4126-9237-488585197FC4}" type="presParOf" srcId="{EB0037D3-A276-47CB-B493-728D5AA8F200}" destId="{2AF79C7B-721E-441E-98A5-0F6A117E81A1}" srcOrd="0" destOrd="0" presId="urn:microsoft.com/office/officeart/2005/8/layout/list1"/>
    <dgm:cxn modelId="{48E1459F-3A45-4F32-9487-0F205DCB9356}" type="presParOf" srcId="{EB0037D3-A276-47CB-B493-728D5AA8F200}" destId="{A6B42343-449B-4C0C-A9DC-B96ED8465D7A}" srcOrd="1" destOrd="0" presId="urn:microsoft.com/office/officeart/2005/8/layout/list1"/>
    <dgm:cxn modelId="{2A0970F0-4791-4147-B1D2-9CE21D9BBE4C}" type="presParOf" srcId="{24257870-B44D-4437-8164-F864442625DD}" destId="{C53098E6-8E95-43C7-819A-BBBD080BBE1F}" srcOrd="9" destOrd="0" presId="urn:microsoft.com/office/officeart/2005/8/layout/list1"/>
    <dgm:cxn modelId="{6099FE06-9A88-4575-8748-82EAB50C8ACB}" type="presParOf" srcId="{24257870-B44D-4437-8164-F864442625DD}" destId="{5FA9980F-8CE3-4A1C-8BF6-8A8B0F4DE062}" srcOrd="10" destOrd="0" presId="urn:microsoft.com/office/officeart/2005/8/layout/list1"/>
    <dgm:cxn modelId="{B37AFEAB-4F0C-4779-A44D-7C552B89E363}" type="presParOf" srcId="{24257870-B44D-4437-8164-F864442625DD}" destId="{8C5C8679-2B41-45F5-912B-21B73AF06211}" srcOrd="11" destOrd="0" presId="urn:microsoft.com/office/officeart/2005/8/layout/list1"/>
    <dgm:cxn modelId="{327D1ED1-51FD-4E58-B8E3-DCB25E19F26E}" type="presParOf" srcId="{24257870-B44D-4437-8164-F864442625DD}" destId="{1405E8BB-A867-4FA6-817B-B38FC4DA955D}" srcOrd="12" destOrd="0" presId="urn:microsoft.com/office/officeart/2005/8/layout/list1"/>
    <dgm:cxn modelId="{D6CC415E-93F1-4FD7-BF90-BB90406A3387}" type="presParOf" srcId="{1405E8BB-A867-4FA6-817B-B38FC4DA955D}" destId="{C782E1E5-5B49-4538-87DC-30C911C34733}" srcOrd="0" destOrd="0" presId="urn:microsoft.com/office/officeart/2005/8/layout/list1"/>
    <dgm:cxn modelId="{610577C6-4A8B-494F-80E4-0704358B3E44}" type="presParOf" srcId="{1405E8BB-A867-4FA6-817B-B38FC4DA955D}" destId="{D777A761-DC38-4642-A231-773DA1D2F96F}" srcOrd="1" destOrd="0" presId="urn:microsoft.com/office/officeart/2005/8/layout/list1"/>
    <dgm:cxn modelId="{BE4070CF-77E1-4189-9D8E-E0B1AFCFBE97}" type="presParOf" srcId="{24257870-B44D-4437-8164-F864442625DD}" destId="{3C859573-D4D4-4004-8201-B6104A55C8E3}" srcOrd="13" destOrd="0" presId="urn:microsoft.com/office/officeart/2005/8/layout/list1"/>
    <dgm:cxn modelId="{1FD08A3A-BD59-4252-AF49-7BAFD8902843}" type="presParOf" srcId="{24257870-B44D-4437-8164-F864442625DD}" destId="{85F51E02-634D-40C0-950B-D2BF0505D2D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DBCE2-7B18-474A-8B5C-BA2EF62418ED}" type="doc">
      <dgm:prSet loTypeId="urn:microsoft.com/office/officeart/2005/8/layout/pList2" loCatId="picture" qsTypeId="urn:microsoft.com/office/officeart/2005/8/quickstyle/simple1" qsCatId="simple" csTypeId="urn:microsoft.com/office/officeart/2005/8/colors/accent1_2" csCatId="accent1" phldr="1"/>
      <dgm:spPr/>
      <dgm:t>
        <a:bodyPr/>
        <a:lstStyle/>
        <a:p>
          <a:endParaRPr lang="es-EC"/>
        </a:p>
      </dgm:t>
    </dgm:pt>
    <dgm:pt modelId="{DB50E963-F40D-4280-BD8A-9B51F19CFF78}">
      <dgm:prSet phldrT="[Text]" custT="1"/>
      <dgm:spPr/>
      <dgm:t>
        <a:bodyPr/>
        <a:lstStyle/>
        <a:p>
          <a:pPr algn="l"/>
          <a:r>
            <a:rPr lang="es-EC" sz="1200" dirty="0" smtClean="0">
              <a:solidFill>
                <a:schemeClr val="bg1"/>
              </a:solidFill>
            </a:rPr>
            <a:t>Realizar un análisis situacional de la empresa, a través del estudio de su ambiente interno y externo, a fin de determinar fortalezas, oportunidades, debilidades y amenazas que afecten a la empresa.</a:t>
          </a:r>
          <a:endParaRPr lang="es-EC" sz="1200" dirty="0">
            <a:solidFill>
              <a:schemeClr val="bg1"/>
            </a:solidFill>
          </a:endParaRPr>
        </a:p>
      </dgm:t>
    </dgm:pt>
    <dgm:pt modelId="{E430BECE-0974-4439-9D15-2F10E5C3A0C9}" type="parTrans" cxnId="{041A6622-5C94-4A9D-AA0B-705C07B573F6}">
      <dgm:prSet/>
      <dgm:spPr/>
      <dgm:t>
        <a:bodyPr/>
        <a:lstStyle/>
        <a:p>
          <a:endParaRPr lang="es-EC" sz="3200">
            <a:solidFill>
              <a:schemeClr val="bg1"/>
            </a:solidFill>
          </a:endParaRPr>
        </a:p>
      </dgm:t>
    </dgm:pt>
    <dgm:pt modelId="{D32A3D15-BB94-4D19-9AA0-2B539E5C5904}" type="sibTrans" cxnId="{041A6622-5C94-4A9D-AA0B-705C07B573F6}">
      <dgm:prSet/>
      <dgm:spPr/>
      <dgm:t>
        <a:bodyPr/>
        <a:lstStyle/>
        <a:p>
          <a:endParaRPr lang="es-EC" sz="3200">
            <a:solidFill>
              <a:schemeClr val="bg1"/>
            </a:solidFill>
          </a:endParaRPr>
        </a:p>
      </dgm:t>
    </dgm:pt>
    <dgm:pt modelId="{39782324-17F1-4DF0-A3DD-8AF93E57CF69}">
      <dgm:prSet phldrT="[Text]" custT="1"/>
      <dgm:spPr/>
      <dgm:t>
        <a:bodyPr/>
        <a:lstStyle/>
        <a:p>
          <a:pPr algn="l"/>
          <a:r>
            <a:rPr lang="es-EC" sz="1200" dirty="0" smtClean="0">
              <a:solidFill>
                <a:schemeClr val="bg1"/>
              </a:solidFill>
            </a:rPr>
            <a:t>Elaborar el análisis financiero de la compañía, con el propósito de conocer su situación financiera actual.</a:t>
          </a:r>
          <a:endParaRPr lang="es-EC" sz="1200" dirty="0">
            <a:solidFill>
              <a:schemeClr val="bg1"/>
            </a:solidFill>
          </a:endParaRPr>
        </a:p>
      </dgm:t>
    </dgm:pt>
    <dgm:pt modelId="{991F0292-68E4-4BC6-BF26-40CFC1941375}" type="parTrans" cxnId="{97F63DCD-644B-430D-A6F0-6D34AE4BB99F}">
      <dgm:prSet/>
      <dgm:spPr/>
      <dgm:t>
        <a:bodyPr/>
        <a:lstStyle/>
        <a:p>
          <a:endParaRPr lang="es-EC" sz="3200">
            <a:solidFill>
              <a:schemeClr val="bg1"/>
            </a:solidFill>
          </a:endParaRPr>
        </a:p>
      </dgm:t>
    </dgm:pt>
    <dgm:pt modelId="{80E3D328-C0E6-4B8A-9D83-58ECCE9FA80A}" type="sibTrans" cxnId="{97F63DCD-644B-430D-A6F0-6D34AE4BB99F}">
      <dgm:prSet/>
      <dgm:spPr/>
      <dgm:t>
        <a:bodyPr/>
        <a:lstStyle/>
        <a:p>
          <a:endParaRPr lang="es-EC" sz="3200">
            <a:solidFill>
              <a:schemeClr val="bg1"/>
            </a:solidFill>
          </a:endParaRPr>
        </a:p>
      </dgm:t>
    </dgm:pt>
    <dgm:pt modelId="{F60A5367-7AD5-4779-AC6D-54F040816E4C}">
      <dgm:prSet phldrT="[Text]" custT="1"/>
      <dgm:spPr/>
      <dgm:t>
        <a:bodyPr/>
        <a:lstStyle/>
        <a:p>
          <a:pPr algn="l"/>
          <a:r>
            <a:rPr lang="es-EC" sz="1200" dirty="0" smtClean="0">
              <a:solidFill>
                <a:schemeClr val="bg1"/>
              </a:solidFill>
            </a:rPr>
            <a:t>Determinar los flujos de caja futuros que espera generar la compañía, por medio de previsiones financieras, estratégicas y competitivas, obteniendo estimaciones consistentes para un escenario esperado.</a:t>
          </a:r>
          <a:endParaRPr lang="es-EC" sz="1200" dirty="0">
            <a:solidFill>
              <a:schemeClr val="bg1"/>
            </a:solidFill>
          </a:endParaRPr>
        </a:p>
      </dgm:t>
    </dgm:pt>
    <dgm:pt modelId="{111F16B1-A928-44CC-9938-115E886C2978}" type="parTrans" cxnId="{9A7300C0-4F7B-4A35-AB54-1AB06D4987C9}">
      <dgm:prSet/>
      <dgm:spPr/>
      <dgm:t>
        <a:bodyPr/>
        <a:lstStyle/>
        <a:p>
          <a:endParaRPr lang="es-EC" sz="3200">
            <a:solidFill>
              <a:schemeClr val="bg1"/>
            </a:solidFill>
          </a:endParaRPr>
        </a:p>
      </dgm:t>
    </dgm:pt>
    <dgm:pt modelId="{1CC8F602-1A29-474C-863E-8F621FA69B7A}" type="sibTrans" cxnId="{9A7300C0-4F7B-4A35-AB54-1AB06D4987C9}">
      <dgm:prSet/>
      <dgm:spPr/>
      <dgm:t>
        <a:bodyPr/>
        <a:lstStyle/>
        <a:p>
          <a:endParaRPr lang="es-EC" sz="3200">
            <a:solidFill>
              <a:schemeClr val="bg1"/>
            </a:solidFill>
          </a:endParaRPr>
        </a:p>
      </dgm:t>
    </dgm:pt>
    <dgm:pt modelId="{608C2F4B-8472-4AA1-97BE-A8C3B62B8FBD}">
      <dgm:prSet phldrT="[Text]" custT="1"/>
      <dgm:spPr/>
      <dgm:t>
        <a:bodyPr/>
        <a:lstStyle/>
        <a:p>
          <a:pPr algn="l"/>
          <a:r>
            <a:rPr lang="es-EC" sz="1200" dirty="0" smtClean="0">
              <a:solidFill>
                <a:schemeClr val="bg1"/>
              </a:solidFill>
            </a:rPr>
            <a:t>Realizar la valoración de la Empresa INTCOMEX S.A., mediante el método de Flujos de Caja Descontados bajo el escenario optimista y pesimista que permita a los directivos de la organización tener una herramienta para la toma de decisiones.</a:t>
          </a:r>
          <a:endParaRPr lang="es-EC" sz="1200" dirty="0">
            <a:solidFill>
              <a:schemeClr val="bg1"/>
            </a:solidFill>
          </a:endParaRPr>
        </a:p>
      </dgm:t>
    </dgm:pt>
    <dgm:pt modelId="{771BFD15-88F1-4A13-B57A-0A4688114656}" type="parTrans" cxnId="{9795F302-325D-4491-8404-27EF630981C4}">
      <dgm:prSet/>
      <dgm:spPr/>
      <dgm:t>
        <a:bodyPr/>
        <a:lstStyle/>
        <a:p>
          <a:endParaRPr lang="es-EC" sz="3200">
            <a:solidFill>
              <a:schemeClr val="bg1"/>
            </a:solidFill>
          </a:endParaRPr>
        </a:p>
      </dgm:t>
    </dgm:pt>
    <dgm:pt modelId="{72E2A03B-C0FA-4AB9-B080-0EF792F8FB1C}" type="sibTrans" cxnId="{9795F302-325D-4491-8404-27EF630981C4}">
      <dgm:prSet/>
      <dgm:spPr/>
      <dgm:t>
        <a:bodyPr/>
        <a:lstStyle/>
        <a:p>
          <a:endParaRPr lang="es-EC" sz="3200">
            <a:solidFill>
              <a:schemeClr val="bg1"/>
            </a:solidFill>
          </a:endParaRPr>
        </a:p>
      </dgm:t>
    </dgm:pt>
    <dgm:pt modelId="{42DAF583-B359-47AB-980B-01A884B98809}" type="pres">
      <dgm:prSet presAssocID="{758DBCE2-7B18-474A-8B5C-BA2EF62418ED}" presName="Name0" presStyleCnt="0">
        <dgm:presLayoutVars>
          <dgm:dir/>
          <dgm:resizeHandles val="exact"/>
        </dgm:presLayoutVars>
      </dgm:prSet>
      <dgm:spPr/>
      <dgm:t>
        <a:bodyPr/>
        <a:lstStyle/>
        <a:p>
          <a:endParaRPr lang="es-EC"/>
        </a:p>
      </dgm:t>
    </dgm:pt>
    <dgm:pt modelId="{30B0ED6B-4304-48BC-AA45-9D37D2343084}" type="pres">
      <dgm:prSet presAssocID="{758DBCE2-7B18-474A-8B5C-BA2EF62418ED}" presName="bkgdShp" presStyleLbl="alignAccFollowNode1" presStyleIdx="0" presStyleCnt="1"/>
      <dgm:spPr/>
    </dgm:pt>
    <dgm:pt modelId="{9B3B6A3F-77E0-46FE-B8E0-378ABE64EBF0}" type="pres">
      <dgm:prSet presAssocID="{758DBCE2-7B18-474A-8B5C-BA2EF62418ED}" presName="linComp" presStyleCnt="0"/>
      <dgm:spPr/>
    </dgm:pt>
    <dgm:pt modelId="{4E988A28-426D-49CC-A6F1-171011AC771F}" type="pres">
      <dgm:prSet presAssocID="{DB50E963-F40D-4280-BD8A-9B51F19CFF78}" presName="compNode" presStyleCnt="0"/>
      <dgm:spPr/>
    </dgm:pt>
    <dgm:pt modelId="{3097123C-A3A8-43B4-B09B-95D37F48AD47}" type="pres">
      <dgm:prSet presAssocID="{DB50E963-F40D-4280-BD8A-9B51F19CFF78}" presName="node" presStyleLbl="node1" presStyleIdx="0" presStyleCnt="4">
        <dgm:presLayoutVars>
          <dgm:bulletEnabled val="1"/>
        </dgm:presLayoutVars>
      </dgm:prSet>
      <dgm:spPr/>
      <dgm:t>
        <a:bodyPr/>
        <a:lstStyle/>
        <a:p>
          <a:endParaRPr lang="es-EC"/>
        </a:p>
      </dgm:t>
    </dgm:pt>
    <dgm:pt modelId="{86704709-C953-49A9-BB2E-269C15452D57}" type="pres">
      <dgm:prSet presAssocID="{DB50E963-F40D-4280-BD8A-9B51F19CFF78}" presName="invisiNode" presStyleLbl="node1" presStyleIdx="0" presStyleCnt="4"/>
      <dgm:spPr/>
    </dgm:pt>
    <dgm:pt modelId="{7FAD90A4-06D0-44B7-AA8B-ECF0D78634A3}" type="pres">
      <dgm:prSet presAssocID="{DB50E963-F40D-4280-BD8A-9B51F19CFF78}" presName="imagNode"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dgm:spPr>
    </dgm:pt>
    <dgm:pt modelId="{5BA2E363-0BDC-4BF1-92E2-E921DFECC3A7}" type="pres">
      <dgm:prSet presAssocID="{D32A3D15-BB94-4D19-9AA0-2B539E5C5904}" presName="sibTrans" presStyleLbl="sibTrans2D1" presStyleIdx="0" presStyleCnt="0"/>
      <dgm:spPr/>
      <dgm:t>
        <a:bodyPr/>
        <a:lstStyle/>
        <a:p>
          <a:endParaRPr lang="es-EC"/>
        </a:p>
      </dgm:t>
    </dgm:pt>
    <dgm:pt modelId="{7EBDA2AB-06AF-45C7-9A62-07B7160F7BD8}" type="pres">
      <dgm:prSet presAssocID="{39782324-17F1-4DF0-A3DD-8AF93E57CF69}" presName="compNode" presStyleCnt="0"/>
      <dgm:spPr/>
    </dgm:pt>
    <dgm:pt modelId="{20884763-2AE1-46AA-B095-AE5DA4FBB5F0}" type="pres">
      <dgm:prSet presAssocID="{39782324-17F1-4DF0-A3DD-8AF93E57CF69}" presName="node" presStyleLbl="node1" presStyleIdx="1" presStyleCnt="4">
        <dgm:presLayoutVars>
          <dgm:bulletEnabled val="1"/>
        </dgm:presLayoutVars>
      </dgm:prSet>
      <dgm:spPr/>
      <dgm:t>
        <a:bodyPr/>
        <a:lstStyle/>
        <a:p>
          <a:endParaRPr lang="es-EC"/>
        </a:p>
      </dgm:t>
    </dgm:pt>
    <dgm:pt modelId="{6E46DDE2-76E0-4814-882C-4BC9D282C93E}" type="pres">
      <dgm:prSet presAssocID="{39782324-17F1-4DF0-A3DD-8AF93E57CF69}" presName="invisiNode" presStyleLbl="node1" presStyleIdx="1" presStyleCnt="4"/>
      <dgm:spPr/>
    </dgm:pt>
    <dgm:pt modelId="{B5124D48-E8F7-4A75-83E1-ED72CC2D8C8E}" type="pres">
      <dgm:prSet presAssocID="{39782324-17F1-4DF0-A3DD-8AF93E57CF6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dgm:spPr>
    </dgm:pt>
    <dgm:pt modelId="{9E2F8228-C7B5-438E-97AA-E3193E07A1DB}" type="pres">
      <dgm:prSet presAssocID="{80E3D328-C0E6-4B8A-9D83-58ECCE9FA80A}" presName="sibTrans" presStyleLbl="sibTrans2D1" presStyleIdx="0" presStyleCnt="0"/>
      <dgm:spPr/>
      <dgm:t>
        <a:bodyPr/>
        <a:lstStyle/>
        <a:p>
          <a:endParaRPr lang="es-EC"/>
        </a:p>
      </dgm:t>
    </dgm:pt>
    <dgm:pt modelId="{A2941C90-245A-42C2-B124-3E8A0D08DC18}" type="pres">
      <dgm:prSet presAssocID="{F60A5367-7AD5-4779-AC6D-54F040816E4C}" presName="compNode" presStyleCnt="0"/>
      <dgm:spPr/>
    </dgm:pt>
    <dgm:pt modelId="{8A653984-7597-43EF-AE7C-07DD88C5F2F8}" type="pres">
      <dgm:prSet presAssocID="{F60A5367-7AD5-4779-AC6D-54F040816E4C}" presName="node" presStyleLbl="node1" presStyleIdx="2" presStyleCnt="4">
        <dgm:presLayoutVars>
          <dgm:bulletEnabled val="1"/>
        </dgm:presLayoutVars>
      </dgm:prSet>
      <dgm:spPr/>
      <dgm:t>
        <a:bodyPr/>
        <a:lstStyle/>
        <a:p>
          <a:endParaRPr lang="es-EC"/>
        </a:p>
      </dgm:t>
    </dgm:pt>
    <dgm:pt modelId="{E6630274-8C27-4C80-9D90-6772F6F2C22A}" type="pres">
      <dgm:prSet presAssocID="{F60A5367-7AD5-4779-AC6D-54F040816E4C}" presName="invisiNode" presStyleLbl="node1" presStyleIdx="2" presStyleCnt="4"/>
      <dgm:spPr/>
    </dgm:pt>
    <dgm:pt modelId="{6C906EA7-AD87-4072-BA3A-21714D2F44D2}" type="pres">
      <dgm:prSet presAssocID="{F60A5367-7AD5-4779-AC6D-54F040816E4C}"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C9D128D7-190B-4DF7-9DCF-E1019C60006A}" type="pres">
      <dgm:prSet presAssocID="{1CC8F602-1A29-474C-863E-8F621FA69B7A}" presName="sibTrans" presStyleLbl="sibTrans2D1" presStyleIdx="0" presStyleCnt="0"/>
      <dgm:spPr/>
      <dgm:t>
        <a:bodyPr/>
        <a:lstStyle/>
        <a:p>
          <a:endParaRPr lang="es-EC"/>
        </a:p>
      </dgm:t>
    </dgm:pt>
    <dgm:pt modelId="{674055A6-8BBC-4872-9F0B-CA19A06F0F59}" type="pres">
      <dgm:prSet presAssocID="{608C2F4B-8472-4AA1-97BE-A8C3B62B8FBD}" presName="compNode" presStyleCnt="0"/>
      <dgm:spPr/>
    </dgm:pt>
    <dgm:pt modelId="{207F6A4F-B00A-437A-886C-F9DAAC9C6331}" type="pres">
      <dgm:prSet presAssocID="{608C2F4B-8472-4AA1-97BE-A8C3B62B8FBD}" presName="node" presStyleLbl="node1" presStyleIdx="3" presStyleCnt="4">
        <dgm:presLayoutVars>
          <dgm:bulletEnabled val="1"/>
        </dgm:presLayoutVars>
      </dgm:prSet>
      <dgm:spPr/>
      <dgm:t>
        <a:bodyPr/>
        <a:lstStyle/>
        <a:p>
          <a:endParaRPr lang="es-EC"/>
        </a:p>
      </dgm:t>
    </dgm:pt>
    <dgm:pt modelId="{784DD7E9-4C2C-4901-92AB-4D128EA2C423}" type="pres">
      <dgm:prSet presAssocID="{608C2F4B-8472-4AA1-97BE-A8C3B62B8FBD}" presName="invisiNode" presStyleLbl="node1" presStyleIdx="3" presStyleCnt="4"/>
      <dgm:spPr/>
    </dgm:pt>
    <dgm:pt modelId="{B73114A4-3369-4CE9-A53E-291FFF69CC78}" type="pres">
      <dgm:prSet presAssocID="{608C2F4B-8472-4AA1-97BE-A8C3B62B8FB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Lst>
  <dgm:cxnLst>
    <dgm:cxn modelId="{041A6622-5C94-4A9D-AA0B-705C07B573F6}" srcId="{758DBCE2-7B18-474A-8B5C-BA2EF62418ED}" destId="{DB50E963-F40D-4280-BD8A-9B51F19CFF78}" srcOrd="0" destOrd="0" parTransId="{E430BECE-0974-4439-9D15-2F10E5C3A0C9}" sibTransId="{D32A3D15-BB94-4D19-9AA0-2B539E5C5904}"/>
    <dgm:cxn modelId="{9A7300C0-4F7B-4A35-AB54-1AB06D4987C9}" srcId="{758DBCE2-7B18-474A-8B5C-BA2EF62418ED}" destId="{F60A5367-7AD5-4779-AC6D-54F040816E4C}" srcOrd="2" destOrd="0" parTransId="{111F16B1-A928-44CC-9938-115E886C2978}" sibTransId="{1CC8F602-1A29-474C-863E-8F621FA69B7A}"/>
    <dgm:cxn modelId="{174B9EFB-E19B-49ED-8271-A2F6D12B2613}" type="presOf" srcId="{39782324-17F1-4DF0-A3DD-8AF93E57CF69}" destId="{20884763-2AE1-46AA-B095-AE5DA4FBB5F0}" srcOrd="0" destOrd="0" presId="urn:microsoft.com/office/officeart/2005/8/layout/pList2"/>
    <dgm:cxn modelId="{50A3C463-CFA2-4D70-AE17-168F0C945B3A}" type="presOf" srcId="{608C2F4B-8472-4AA1-97BE-A8C3B62B8FBD}" destId="{207F6A4F-B00A-437A-886C-F9DAAC9C6331}" srcOrd="0" destOrd="0" presId="urn:microsoft.com/office/officeart/2005/8/layout/pList2"/>
    <dgm:cxn modelId="{3720CFAB-F3AA-4AF0-8FA6-D43DD43CCC67}" type="presOf" srcId="{758DBCE2-7B18-474A-8B5C-BA2EF62418ED}" destId="{42DAF583-B359-47AB-980B-01A884B98809}" srcOrd="0" destOrd="0" presId="urn:microsoft.com/office/officeart/2005/8/layout/pList2"/>
    <dgm:cxn modelId="{230DD9CE-FD7A-4CA6-A3FF-1CDEE7C9FD96}" type="presOf" srcId="{80E3D328-C0E6-4B8A-9D83-58ECCE9FA80A}" destId="{9E2F8228-C7B5-438E-97AA-E3193E07A1DB}" srcOrd="0" destOrd="0" presId="urn:microsoft.com/office/officeart/2005/8/layout/pList2"/>
    <dgm:cxn modelId="{DF040CC5-5520-4822-B9EA-74EF0EAE17F9}" type="presOf" srcId="{1CC8F602-1A29-474C-863E-8F621FA69B7A}" destId="{C9D128D7-190B-4DF7-9DCF-E1019C60006A}" srcOrd="0" destOrd="0" presId="urn:microsoft.com/office/officeart/2005/8/layout/pList2"/>
    <dgm:cxn modelId="{20BDD071-0602-4D7B-A1F1-A8CC0F1D3362}" type="presOf" srcId="{D32A3D15-BB94-4D19-9AA0-2B539E5C5904}" destId="{5BA2E363-0BDC-4BF1-92E2-E921DFECC3A7}" srcOrd="0" destOrd="0" presId="urn:microsoft.com/office/officeart/2005/8/layout/pList2"/>
    <dgm:cxn modelId="{97F63DCD-644B-430D-A6F0-6D34AE4BB99F}" srcId="{758DBCE2-7B18-474A-8B5C-BA2EF62418ED}" destId="{39782324-17F1-4DF0-A3DD-8AF93E57CF69}" srcOrd="1" destOrd="0" parTransId="{991F0292-68E4-4BC6-BF26-40CFC1941375}" sibTransId="{80E3D328-C0E6-4B8A-9D83-58ECCE9FA80A}"/>
    <dgm:cxn modelId="{9795F302-325D-4491-8404-27EF630981C4}" srcId="{758DBCE2-7B18-474A-8B5C-BA2EF62418ED}" destId="{608C2F4B-8472-4AA1-97BE-A8C3B62B8FBD}" srcOrd="3" destOrd="0" parTransId="{771BFD15-88F1-4A13-B57A-0A4688114656}" sibTransId="{72E2A03B-C0FA-4AB9-B080-0EF792F8FB1C}"/>
    <dgm:cxn modelId="{A51A3A49-2899-49D5-8EEF-6E2BC78DF719}" type="presOf" srcId="{DB50E963-F40D-4280-BD8A-9B51F19CFF78}" destId="{3097123C-A3A8-43B4-B09B-95D37F48AD47}" srcOrd="0" destOrd="0" presId="urn:microsoft.com/office/officeart/2005/8/layout/pList2"/>
    <dgm:cxn modelId="{050EA85B-70D6-4541-868C-8ADC5EF715A0}" type="presOf" srcId="{F60A5367-7AD5-4779-AC6D-54F040816E4C}" destId="{8A653984-7597-43EF-AE7C-07DD88C5F2F8}" srcOrd="0" destOrd="0" presId="urn:microsoft.com/office/officeart/2005/8/layout/pList2"/>
    <dgm:cxn modelId="{33AA1B42-8B6C-4F87-86AB-5D7E50535207}" type="presParOf" srcId="{42DAF583-B359-47AB-980B-01A884B98809}" destId="{30B0ED6B-4304-48BC-AA45-9D37D2343084}" srcOrd="0" destOrd="0" presId="urn:microsoft.com/office/officeart/2005/8/layout/pList2"/>
    <dgm:cxn modelId="{7919D6BF-3434-4BB3-BD7D-32A3D553138F}" type="presParOf" srcId="{42DAF583-B359-47AB-980B-01A884B98809}" destId="{9B3B6A3F-77E0-46FE-B8E0-378ABE64EBF0}" srcOrd="1" destOrd="0" presId="urn:microsoft.com/office/officeart/2005/8/layout/pList2"/>
    <dgm:cxn modelId="{CE831739-99DB-470B-8EF0-8B8691B302C9}" type="presParOf" srcId="{9B3B6A3F-77E0-46FE-B8E0-378ABE64EBF0}" destId="{4E988A28-426D-49CC-A6F1-171011AC771F}" srcOrd="0" destOrd="0" presId="urn:microsoft.com/office/officeart/2005/8/layout/pList2"/>
    <dgm:cxn modelId="{03350B0A-B697-4F35-9F98-A81CA5694A9A}" type="presParOf" srcId="{4E988A28-426D-49CC-A6F1-171011AC771F}" destId="{3097123C-A3A8-43B4-B09B-95D37F48AD47}" srcOrd="0" destOrd="0" presId="urn:microsoft.com/office/officeart/2005/8/layout/pList2"/>
    <dgm:cxn modelId="{912C1F5B-8C46-4729-BA98-241E3C97D1A7}" type="presParOf" srcId="{4E988A28-426D-49CC-A6F1-171011AC771F}" destId="{86704709-C953-49A9-BB2E-269C15452D57}" srcOrd="1" destOrd="0" presId="urn:microsoft.com/office/officeart/2005/8/layout/pList2"/>
    <dgm:cxn modelId="{A767C156-1EA2-4211-887D-2B2A89C768AE}" type="presParOf" srcId="{4E988A28-426D-49CC-A6F1-171011AC771F}" destId="{7FAD90A4-06D0-44B7-AA8B-ECF0D78634A3}" srcOrd="2" destOrd="0" presId="urn:microsoft.com/office/officeart/2005/8/layout/pList2"/>
    <dgm:cxn modelId="{81972B8E-7C98-4CC8-944A-1CBCD760D691}" type="presParOf" srcId="{9B3B6A3F-77E0-46FE-B8E0-378ABE64EBF0}" destId="{5BA2E363-0BDC-4BF1-92E2-E921DFECC3A7}" srcOrd="1" destOrd="0" presId="urn:microsoft.com/office/officeart/2005/8/layout/pList2"/>
    <dgm:cxn modelId="{82F55271-D58E-44EC-97D4-79D503627A7F}" type="presParOf" srcId="{9B3B6A3F-77E0-46FE-B8E0-378ABE64EBF0}" destId="{7EBDA2AB-06AF-45C7-9A62-07B7160F7BD8}" srcOrd="2" destOrd="0" presId="urn:microsoft.com/office/officeart/2005/8/layout/pList2"/>
    <dgm:cxn modelId="{FF2E0CDA-35B1-42A8-B4B2-1B1B6A97DCE4}" type="presParOf" srcId="{7EBDA2AB-06AF-45C7-9A62-07B7160F7BD8}" destId="{20884763-2AE1-46AA-B095-AE5DA4FBB5F0}" srcOrd="0" destOrd="0" presId="urn:microsoft.com/office/officeart/2005/8/layout/pList2"/>
    <dgm:cxn modelId="{FB9A0CAC-5E19-45AA-AAD5-0B540FC2A214}" type="presParOf" srcId="{7EBDA2AB-06AF-45C7-9A62-07B7160F7BD8}" destId="{6E46DDE2-76E0-4814-882C-4BC9D282C93E}" srcOrd="1" destOrd="0" presId="urn:microsoft.com/office/officeart/2005/8/layout/pList2"/>
    <dgm:cxn modelId="{50B27BB2-AC87-490E-B8BC-AD3880DC0E89}" type="presParOf" srcId="{7EBDA2AB-06AF-45C7-9A62-07B7160F7BD8}" destId="{B5124D48-E8F7-4A75-83E1-ED72CC2D8C8E}" srcOrd="2" destOrd="0" presId="urn:microsoft.com/office/officeart/2005/8/layout/pList2"/>
    <dgm:cxn modelId="{F8D0F5AF-69AB-4856-99CC-D8958A10F547}" type="presParOf" srcId="{9B3B6A3F-77E0-46FE-B8E0-378ABE64EBF0}" destId="{9E2F8228-C7B5-438E-97AA-E3193E07A1DB}" srcOrd="3" destOrd="0" presId="urn:microsoft.com/office/officeart/2005/8/layout/pList2"/>
    <dgm:cxn modelId="{D2AA89F5-AD1C-4208-882A-1211B578A186}" type="presParOf" srcId="{9B3B6A3F-77E0-46FE-B8E0-378ABE64EBF0}" destId="{A2941C90-245A-42C2-B124-3E8A0D08DC18}" srcOrd="4" destOrd="0" presId="urn:microsoft.com/office/officeart/2005/8/layout/pList2"/>
    <dgm:cxn modelId="{4AF7B9FF-E10E-4992-A619-3BD95D73B51D}" type="presParOf" srcId="{A2941C90-245A-42C2-B124-3E8A0D08DC18}" destId="{8A653984-7597-43EF-AE7C-07DD88C5F2F8}" srcOrd="0" destOrd="0" presId="urn:microsoft.com/office/officeart/2005/8/layout/pList2"/>
    <dgm:cxn modelId="{8BF9B206-CBD8-4001-87FD-1B68186A7B30}" type="presParOf" srcId="{A2941C90-245A-42C2-B124-3E8A0D08DC18}" destId="{E6630274-8C27-4C80-9D90-6772F6F2C22A}" srcOrd="1" destOrd="0" presId="urn:microsoft.com/office/officeart/2005/8/layout/pList2"/>
    <dgm:cxn modelId="{0C16C320-FEDA-4AA6-8C9D-4D1A90728642}" type="presParOf" srcId="{A2941C90-245A-42C2-B124-3E8A0D08DC18}" destId="{6C906EA7-AD87-4072-BA3A-21714D2F44D2}" srcOrd="2" destOrd="0" presId="urn:microsoft.com/office/officeart/2005/8/layout/pList2"/>
    <dgm:cxn modelId="{F26D6E19-D3E6-431E-8656-5435D6EA5DC6}" type="presParOf" srcId="{9B3B6A3F-77E0-46FE-B8E0-378ABE64EBF0}" destId="{C9D128D7-190B-4DF7-9DCF-E1019C60006A}" srcOrd="5" destOrd="0" presId="urn:microsoft.com/office/officeart/2005/8/layout/pList2"/>
    <dgm:cxn modelId="{2F1B41BA-B5A6-44E7-81C3-0014BEA1467D}" type="presParOf" srcId="{9B3B6A3F-77E0-46FE-B8E0-378ABE64EBF0}" destId="{674055A6-8BBC-4872-9F0B-CA19A06F0F59}" srcOrd="6" destOrd="0" presId="urn:microsoft.com/office/officeart/2005/8/layout/pList2"/>
    <dgm:cxn modelId="{C9460595-56A2-4729-979D-5AA99450AD41}" type="presParOf" srcId="{674055A6-8BBC-4872-9F0B-CA19A06F0F59}" destId="{207F6A4F-B00A-437A-886C-F9DAAC9C6331}" srcOrd="0" destOrd="0" presId="urn:microsoft.com/office/officeart/2005/8/layout/pList2"/>
    <dgm:cxn modelId="{15F452ED-B099-4E63-8DF4-71614E6CC6A0}" type="presParOf" srcId="{674055A6-8BBC-4872-9F0B-CA19A06F0F59}" destId="{784DD7E9-4C2C-4901-92AB-4D128EA2C423}" srcOrd="1" destOrd="0" presId="urn:microsoft.com/office/officeart/2005/8/layout/pList2"/>
    <dgm:cxn modelId="{BFD0ABBB-ADF8-4254-B9E1-92650EB91D00}" type="presParOf" srcId="{674055A6-8BBC-4872-9F0B-CA19A06F0F59}" destId="{B73114A4-3369-4CE9-A53E-291FFF69CC7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9611CE-63E3-4147-B4E5-172A1BB4234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46AD8C61-0691-46E2-B728-42ADD803BB0C}">
      <dgm:prSet phldrT="[Text]" custT="1"/>
      <dgm:spPr/>
      <dgm:t>
        <a:bodyPr/>
        <a:lstStyle/>
        <a:p>
          <a:pPr algn="just"/>
          <a:r>
            <a:rPr lang="es-EC" sz="1400" dirty="0" err="1" smtClean="0">
              <a:solidFill>
                <a:schemeClr val="bg1"/>
              </a:solidFill>
            </a:rPr>
            <a:t>Intcomex</a:t>
          </a:r>
          <a:r>
            <a:rPr lang="es-EC" sz="1400" dirty="0" smtClean="0">
              <a:solidFill>
                <a:schemeClr val="bg1"/>
              </a:solidFill>
            </a:rPr>
            <a:t> del Ecuador, fue constituida el 4 de octubre del 2000 bajo la Ley de Compañías vigente en la República del Ecuador. Su objeto social es la comercialización al por mayor de productos informáticos y servicios relacionados con la actividad informática.</a:t>
          </a:r>
          <a:endParaRPr lang="es-EC" sz="1400" dirty="0">
            <a:solidFill>
              <a:schemeClr val="bg1"/>
            </a:solidFill>
          </a:endParaRPr>
        </a:p>
      </dgm:t>
    </dgm:pt>
    <dgm:pt modelId="{47E72419-51C8-4001-844A-E5D69CE6EBAF}" type="parTrans" cxnId="{BF2363F6-0928-4BF3-847E-9ABFD8B2C243}">
      <dgm:prSet/>
      <dgm:spPr/>
      <dgm:t>
        <a:bodyPr/>
        <a:lstStyle/>
        <a:p>
          <a:endParaRPr lang="es-EC" sz="4400">
            <a:solidFill>
              <a:schemeClr val="bg1"/>
            </a:solidFill>
          </a:endParaRPr>
        </a:p>
      </dgm:t>
    </dgm:pt>
    <dgm:pt modelId="{1FC9E48D-17F9-4A93-97AD-510B1EDD148D}" type="sibTrans" cxnId="{BF2363F6-0928-4BF3-847E-9ABFD8B2C243}">
      <dgm:prSet/>
      <dgm:spPr/>
      <dgm:t>
        <a:bodyPr/>
        <a:lstStyle/>
        <a:p>
          <a:endParaRPr lang="es-EC" sz="4400">
            <a:solidFill>
              <a:schemeClr val="bg1"/>
            </a:solidFill>
          </a:endParaRPr>
        </a:p>
      </dgm:t>
    </dgm:pt>
    <dgm:pt modelId="{F2263BAD-78DE-43C6-B562-E24358D45171}">
      <dgm:prSet phldrT="[Text]" custT="1"/>
      <dgm:spPr/>
      <dgm:t>
        <a:bodyPr/>
        <a:lstStyle/>
        <a:p>
          <a:pPr algn="just"/>
          <a:r>
            <a:rPr lang="es-EC" sz="1400" dirty="0" smtClean="0">
              <a:solidFill>
                <a:schemeClr val="bg1"/>
              </a:solidFill>
            </a:rPr>
            <a:t>La compañía es propiedad de INTCOMEX S.A. (99.99%) de nacionalidad chilena y de INTCOMEX HOLDINGS (0.01%) de nacionalidad norteamericana.</a:t>
          </a:r>
          <a:endParaRPr lang="es-EC" sz="1400" dirty="0">
            <a:solidFill>
              <a:schemeClr val="bg1"/>
            </a:solidFill>
          </a:endParaRPr>
        </a:p>
      </dgm:t>
    </dgm:pt>
    <dgm:pt modelId="{6F3E22A0-B17A-430C-AFD3-6B8C22F5E82F}" type="parTrans" cxnId="{673122A4-8B5F-46D0-8E28-1C75E2A189BE}">
      <dgm:prSet/>
      <dgm:spPr/>
      <dgm:t>
        <a:bodyPr/>
        <a:lstStyle/>
        <a:p>
          <a:endParaRPr lang="es-EC" sz="4400">
            <a:solidFill>
              <a:schemeClr val="bg1"/>
            </a:solidFill>
          </a:endParaRPr>
        </a:p>
      </dgm:t>
    </dgm:pt>
    <dgm:pt modelId="{2F9FF331-138D-4FA5-B9CD-CF2C4F6AFF05}" type="sibTrans" cxnId="{673122A4-8B5F-46D0-8E28-1C75E2A189BE}">
      <dgm:prSet/>
      <dgm:spPr/>
      <dgm:t>
        <a:bodyPr/>
        <a:lstStyle/>
        <a:p>
          <a:endParaRPr lang="es-EC" sz="4400">
            <a:solidFill>
              <a:schemeClr val="bg1"/>
            </a:solidFill>
          </a:endParaRPr>
        </a:p>
      </dgm:t>
    </dgm:pt>
    <dgm:pt modelId="{53E6FA49-017C-4242-9A61-3F2C8F51ED3D}">
      <dgm:prSet phldrT="[Text]" custT="1"/>
      <dgm:spPr/>
      <dgm:t>
        <a:bodyPr/>
        <a:lstStyle/>
        <a:p>
          <a:pPr algn="just"/>
          <a:r>
            <a:rPr lang="es-EC" sz="1400" dirty="0" smtClean="0">
              <a:solidFill>
                <a:schemeClr val="bg1"/>
              </a:solidFill>
            </a:rPr>
            <a:t>Al 31 de diciembre de 2014, el personal de la compañía es de 140 empleados, los mismos que se encuentran distribuidos en las diversas áreas operacionales que forman parte de su estructura organizacional, que se compone de lo siguiente: - Ventas,- Comercial,-Finanzas, – Operaciones y servicio Técnico y Tecnología de la Información (IT)</a:t>
          </a:r>
          <a:endParaRPr lang="es-EC" sz="1400" dirty="0">
            <a:solidFill>
              <a:schemeClr val="bg1"/>
            </a:solidFill>
          </a:endParaRPr>
        </a:p>
      </dgm:t>
    </dgm:pt>
    <dgm:pt modelId="{2D86477A-5833-4935-87DC-88C89D08C0BF}" type="parTrans" cxnId="{3587C9C9-E2FA-4E66-A17A-0E0887C42413}">
      <dgm:prSet/>
      <dgm:spPr/>
      <dgm:t>
        <a:bodyPr/>
        <a:lstStyle/>
        <a:p>
          <a:endParaRPr lang="es-EC" sz="4400">
            <a:solidFill>
              <a:schemeClr val="bg1"/>
            </a:solidFill>
          </a:endParaRPr>
        </a:p>
      </dgm:t>
    </dgm:pt>
    <dgm:pt modelId="{A9A771C4-E259-499A-AE58-B09B359282AC}" type="sibTrans" cxnId="{3587C9C9-E2FA-4E66-A17A-0E0887C42413}">
      <dgm:prSet/>
      <dgm:spPr/>
      <dgm:t>
        <a:bodyPr/>
        <a:lstStyle/>
        <a:p>
          <a:endParaRPr lang="es-EC" sz="4400">
            <a:solidFill>
              <a:schemeClr val="bg1"/>
            </a:solidFill>
          </a:endParaRPr>
        </a:p>
      </dgm:t>
    </dgm:pt>
    <dgm:pt modelId="{A13AFCD5-AC09-45B8-B3D0-0A5F3FE3D97F}" type="pres">
      <dgm:prSet presAssocID="{209611CE-63E3-4147-B4E5-172A1BB4234B}" presName="Name0" presStyleCnt="0">
        <dgm:presLayoutVars>
          <dgm:chMax val="7"/>
          <dgm:chPref val="7"/>
          <dgm:dir/>
        </dgm:presLayoutVars>
      </dgm:prSet>
      <dgm:spPr/>
      <dgm:t>
        <a:bodyPr/>
        <a:lstStyle/>
        <a:p>
          <a:endParaRPr lang="es-EC"/>
        </a:p>
      </dgm:t>
    </dgm:pt>
    <dgm:pt modelId="{E2F63DEB-8C82-48A3-9F4B-0EC6D163D638}" type="pres">
      <dgm:prSet presAssocID="{209611CE-63E3-4147-B4E5-172A1BB4234B}" presName="Name1" presStyleCnt="0"/>
      <dgm:spPr/>
    </dgm:pt>
    <dgm:pt modelId="{96BB3B08-17D1-46B4-BE79-5EE26442C4D2}" type="pres">
      <dgm:prSet presAssocID="{209611CE-63E3-4147-B4E5-172A1BB4234B}" presName="cycle" presStyleCnt="0"/>
      <dgm:spPr/>
    </dgm:pt>
    <dgm:pt modelId="{531DBDE8-2F85-406F-BE1C-2AF8C71D1E56}" type="pres">
      <dgm:prSet presAssocID="{209611CE-63E3-4147-B4E5-172A1BB4234B}" presName="srcNode" presStyleLbl="node1" presStyleIdx="0" presStyleCnt="3"/>
      <dgm:spPr/>
    </dgm:pt>
    <dgm:pt modelId="{094E0038-83D2-4C59-BEB9-2CCA9B7E217C}" type="pres">
      <dgm:prSet presAssocID="{209611CE-63E3-4147-B4E5-172A1BB4234B}" presName="conn" presStyleLbl="parChTrans1D2" presStyleIdx="0" presStyleCnt="1"/>
      <dgm:spPr/>
      <dgm:t>
        <a:bodyPr/>
        <a:lstStyle/>
        <a:p>
          <a:endParaRPr lang="es-EC"/>
        </a:p>
      </dgm:t>
    </dgm:pt>
    <dgm:pt modelId="{D650EBB0-1F1D-4EB5-BBF1-40EB271BB01C}" type="pres">
      <dgm:prSet presAssocID="{209611CE-63E3-4147-B4E5-172A1BB4234B}" presName="extraNode" presStyleLbl="node1" presStyleIdx="0" presStyleCnt="3"/>
      <dgm:spPr/>
    </dgm:pt>
    <dgm:pt modelId="{93907EBF-19CB-4273-AF35-E3F56941E156}" type="pres">
      <dgm:prSet presAssocID="{209611CE-63E3-4147-B4E5-172A1BB4234B}" presName="dstNode" presStyleLbl="node1" presStyleIdx="0" presStyleCnt="3"/>
      <dgm:spPr/>
    </dgm:pt>
    <dgm:pt modelId="{1E820559-2ABA-45AA-A675-C99AEC1D2172}" type="pres">
      <dgm:prSet presAssocID="{46AD8C61-0691-46E2-B728-42ADD803BB0C}" presName="text_1" presStyleLbl="node1" presStyleIdx="0" presStyleCnt="3">
        <dgm:presLayoutVars>
          <dgm:bulletEnabled val="1"/>
        </dgm:presLayoutVars>
      </dgm:prSet>
      <dgm:spPr/>
      <dgm:t>
        <a:bodyPr/>
        <a:lstStyle/>
        <a:p>
          <a:endParaRPr lang="es-EC"/>
        </a:p>
      </dgm:t>
    </dgm:pt>
    <dgm:pt modelId="{FAA2FED8-072F-4930-A1D8-2A22EA6918EA}" type="pres">
      <dgm:prSet presAssocID="{46AD8C61-0691-46E2-B728-42ADD803BB0C}" presName="accent_1" presStyleCnt="0"/>
      <dgm:spPr/>
    </dgm:pt>
    <dgm:pt modelId="{12FE49C0-DD50-4B32-A24E-3BC7EDB47BD6}" type="pres">
      <dgm:prSet presAssocID="{46AD8C61-0691-46E2-B728-42ADD803BB0C}" presName="accentRepeatNode" presStyleLbl="solidFgAcc1" presStyleIdx="0" presStyleCnt="3"/>
      <dgm:spPr/>
    </dgm:pt>
    <dgm:pt modelId="{02CC8D14-A313-43AD-9DF7-EE0784FDC8C1}" type="pres">
      <dgm:prSet presAssocID="{F2263BAD-78DE-43C6-B562-E24358D45171}" presName="text_2" presStyleLbl="node1" presStyleIdx="1" presStyleCnt="3">
        <dgm:presLayoutVars>
          <dgm:bulletEnabled val="1"/>
        </dgm:presLayoutVars>
      </dgm:prSet>
      <dgm:spPr/>
      <dgm:t>
        <a:bodyPr/>
        <a:lstStyle/>
        <a:p>
          <a:endParaRPr lang="es-EC"/>
        </a:p>
      </dgm:t>
    </dgm:pt>
    <dgm:pt modelId="{4AEF019D-111F-43CD-9C3B-2F1B47A5DB8F}" type="pres">
      <dgm:prSet presAssocID="{F2263BAD-78DE-43C6-B562-E24358D45171}" presName="accent_2" presStyleCnt="0"/>
      <dgm:spPr/>
    </dgm:pt>
    <dgm:pt modelId="{7382D605-3C06-41B1-A182-6876419E9DA8}" type="pres">
      <dgm:prSet presAssocID="{F2263BAD-78DE-43C6-B562-E24358D45171}" presName="accentRepeatNode" presStyleLbl="solidFgAcc1" presStyleIdx="1" presStyleCnt="3"/>
      <dgm:spPr/>
    </dgm:pt>
    <dgm:pt modelId="{C246A545-29EA-4FC9-A602-E4BD716487E2}" type="pres">
      <dgm:prSet presAssocID="{53E6FA49-017C-4242-9A61-3F2C8F51ED3D}" presName="text_3" presStyleLbl="node1" presStyleIdx="2" presStyleCnt="3" custScaleY="116667">
        <dgm:presLayoutVars>
          <dgm:bulletEnabled val="1"/>
        </dgm:presLayoutVars>
      </dgm:prSet>
      <dgm:spPr/>
      <dgm:t>
        <a:bodyPr/>
        <a:lstStyle/>
        <a:p>
          <a:endParaRPr lang="es-EC"/>
        </a:p>
      </dgm:t>
    </dgm:pt>
    <dgm:pt modelId="{830B37AD-B54A-4FE4-915E-D8BF2ACA9AB7}" type="pres">
      <dgm:prSet presAssocID="{53E6FA49-017C-4242-9A61-3F2C8F51ED3D}" presName="accent_3" presStyleCnt="0"/>
      <dgm:spPr/>
    </dgm:pt>
    <dgm:pt modelId="{0C010F37-B568-419A-918D-85409176C4B7}" type="pres">
      <dgm:prSet presAssocID="{53E6FA49-017C-4242-9A61-3F2C8F51ED3D}" presName="accentRepeatNode" presStyleLbl="solidFgAcc1" presStyleIdx="2" presStyleCnt="3"/>
      <dgm:spPr/>
    </dgm:pt>
  </dgm:ptLst>
  <dgm:cxnLst>
    <dgm:cxn modelId="{3587C9C9-E2FA-4E66-A17A-0E0887C42413}" srcId="{209611CE-63E3-4147-B4E5-172A1BB4234B}" destId="{53E6FA49-017C-4242-9A61-3F2C8F51ED3D}" srcOrd="2" destOrd="0" parTransId="{2D86477A-5833-4935-87DC-88C89D08C0BF}" sibTransId="{A9A771C4-E259-499A-AE58-B09B359282AC}"/>
    <dgm:cxn modelId="{E0E8DD3C-098A-4158-A324-03AACE04E38D}" type="presOf" srcId="{1FC9E48D-17F9-4A93-97AD-510B1EDD148D}" destId="{094E0038-83D2-4C59-BEB9-2CCA9B7E217C}" srcOrd="0" destOrd="0" presId="urn:microsoft.com/office/officeart/2008/layout/VerticalCurvedList"/>
    <dgm:cxn modelId="{5FC5CB4F-7DB7-44F1-9C99-E05ED62ECE30}" type="presOf" srcId="{F2263BAD-78DE-43C6-B562-E24358D45171}" destId="{02CC8D14-A313-43AD-9DF7-EE0784FDC8C1}" srcOrd="0" destOrd="0" presId="urn:microsoft.com/office/officeart/2008/layout/VerticalCurvedList"/>
    <dgm:cxn modelId="{03EF543E-9D9F-4BBA-BD98-20709B673188}" type="presOf" srcId="{46AD8C61-0691-46E2-B728-42ADD803BB0C}" destId="{1E820559-2ABA-45AA-A675-C99AEC1D2172}" srcOrd="0" destOrd="0" presId="urn:microsoft.com/office/officeart/2008/layout/VerticalCurvedList"/>
    <dgm:cxn modelId="{98BB193A-A9B6-44B1-BBEE-0D13D8C8E13A}" type="presOf" srcId="{53E6FA49-017C-4242-9A61-3F2C8F51ED3D}" destId="{C246A545-29EA-4FC9-A602-E4BD716487E2}" srcOrd="0" destOrd="0" presId="urn:microsoft.com/office/officeart/2008/layout/VerticalCurvedList"/>
    <dgm:cxn modelId="{673122A4-8B5F-46D0-8E28-1C75E2A189BE}" srcId="{209611CE-63E3-4147-B4E5-172A1BB4234B}" destId="{F2263BAD-78DE-43C6-B562-E24358D45171}" srcOrd="1" destOrd="0" parTransId="{6F3E22A0-B17A-430C-AFD3-6B8C22F5E82F}" sibTransId="{2F9FF331-138D-4FA5-B9CD-CF2C4F6AFF05}"/>
    <dgm:cxn modelId="{042D2D95-57E3-4C3D-991A-B021E2E7FE62}" type="presOf" srcId="{209611CE-63E3-4147-B4E5-172A1BB4234B}" destId="{A13AFCD5-AC09-45B8-B3D0-0A5F3FE3D97F}" srcOrd="0" destOrd="0" presId="urn:microsoft.com/office/officeart/2008/layout/VerticalCurvedList"/>
    <dgm:cxn modelId="{BF2363F6-0928-4BF3-847E-9ABFD8B2C243}" srcId="{209611CE-63E3-4147-B4E5-172A1BB4234B}" destId="{46AD8C61-0691-46E2-B728-42ADD803BB0C}" srcOrd="0" destOrd="0" parTransId="{47E72419-51C8-4001-844A-E5D69CE6EBAF}" sibTransId="{1FC9E48D-17F9-4A93-97AD-510B1EDD148D}"/>
    <dgm:cxn modelId="{0F6C904D-C56B-4C5B-BC04-9B678CAEBC12}" type="presParOf" srcId="{A13AFCD5-AC09-45B8-B3D0-0A5F3FE3D97F}" destId="{E2F63DEB-8C82-48A3-9F4B-0EC6D163D638}" srcOrd="0" destOrd="0" presId="urn:microsoft.com/office/officeart/2008/layout/VerticalCurvedList"/>
    <dgm:cxn modelId="{ECEDD62A-FE29-4A7C-A6A2-FB0F0301D65C}" type="presParOf" srcId="{E2F63DEB-8C82-48A3-9F4B-0EC6D163D638}" destId="{96BB3B08-17D1-46B4-BE79-5EE26442C4D2}" srcOrd="0" destOrd="0" presId="urn:microsoft.com/office/officeart/2008/layout/VerticalCurvedList"/>
    <dgm:cxn modelId="{02421140-C232-4FF2-BE0A-49693605744C}" type="presParOf" srcId="{96BB3B08-17D1-46B4-BE79-5EE26442C4D2}" destId="{531DBDE8-2F85-406F-BE1C-2AF8C71D1E56}" srcOrd="0" destOrd="0" presId="urn:microsoft.com/office/officeart/2008/layout/VerticalCurvedList"/>
    <dgm:cxn modelId="{AB2A1448-4E02-4D8C-83A9-AE8AC98A0920}" type="presParOf" srcId="{96BB3B08-17D1-46B4-BE79-5EE26442C4D2}" destId="{094E0038-83D2-4C59-BEB9-2CCA9B7E217C}" srcOrd="1" destOrd="0" presId="urn:microsoft.com/office/officeart/2008/layout/VerticalCurvedList"/>
    <dgm:cxn modelId="{DFFB4DFF-A6CD-4CDF-8470-D0E2284FDC48}" type="presParOf" srcId="{96BB3B08-17D1-46B4-BE79-5EE26442C4D2}" destId="{D650EBB0-1F1D-4EB5-BBF1-40EB271BB01C}" srcOrd="2" destOrd="0" presId="urn:microsoft.com/office/officeart/2008/layout/VerticalCurvedList"/>
    <dgm:cxn modelId="{2C68F211-62A3-4E6F-B178-7C6509D9289F}" type="presParOf" srcId="{96BB3B08-17D1-46B4-BE79-5EE26442C4D2}" destId="{93907EBF-19CB-4273-AF35-E3F56941E156}" srcOrd="3" destOrd="0" presId="urn:microsoft.com/office/officeart/2008/layout/VerticalCurvedList"/>
    <dgm:cxn modelId="{A518B27D-8806-42C5-A497-84B56A370056}" type="presParOf" srcId="{E2F63DEB-8C82-48A3-9F4B-0EC6D163D638}" destId="{1E820559-2ABA-45AA-A675-C99AEC1D2172}" srcOrd="1" destOrd="0" presId="urn:microsoft.com/office/officeart/2008/layout/VerticalCurvedList"/>
    <dgm:cxn modelId="{51B3A2E5-BDE0-47D6-9EF4-8F46EDCF1C7B}" type="presParOf" srcId="{E2F63DEB-8C82-48A3-9F4B-0EC6D163D638}" destId="{FAA2FED8-072F-4930-A1D8-2A22EA6918EA}" srcOrd="2" destOrd="0" presId="urn:microsoft.com/office/officeart/2008/layout/VerticalCurvedList"/>
    <dgm:cxn modelId="{70676381-A123-4F7C-B87C-AC52E1B2EF75}" type="presParOf" srcId="{FAA2FED8-072F-4930-A1D8-2A22EA6918EA}" destId="{12FE49C0-DD50-4B32-A24E-3BC7EDB47BD6}" srcOrd="0" destOrd="0" presId="urn:microsoft.com/office/officeart/2008/layout/VerticalCurvedList"/>
    <dgm:cxn modelId="{11863DE5-169A-4D31-94B8-E853EC9F25D0}" type="presParOf" srcId="{E2F63DEB-8C82-48A3-9F4B-0EC6D163D638}" destId="{02CC8D14-A313-43AD-9DF7-EE0784FDC8C1}" srcOrd="3" destOrd="0" presId="urn:microsoft.com/office/officeart/2008/layout/VerticalCurvedList"/>
    <dgm:cxn modelId="{E50125C3-E58B-4959-B563-50B32C926980}" type="presParOf" srcId="{E2F63DEB-8C82-48A3-9F4B-0EC6D163D638}" destId="{4AEF019D-111F-43CD-9C3B-2F1B47A5DB8F}" srcOrd="4" destOrd="0" presId="urn:microsoft.com/office/officeart/2008/layout/VerticalCurvedList"/>
    <dgm:cxn modelId="{81C3EA32-40B0-4CF3-8FA1-7FAC554F0EB7}" type="presParOf" srcId="{4AEF019D-111F-43CD-9C3B-2F1B47A5DB8F}" destId="{7382D605-3C06-41B1-A182-6876419E9DA8}" srcOrd="0" destOrd="0" presId="urn:microsoft.com/office/officeart/2008/layout/VerticalCurvedList"/>
    <dgm:cxn modelId="{3303CFAE-4DD3-4AF6-AB66-90C2E3BD142D}" type="presParOf" srcId="{E2F63DEB-8C82-48A3-9F4B-0EC6D163D638}" destId="{C246A545-29EA-4FC9-A602-E4BD716487E2}" srcOrd="5" destOrd="0" presId="urn:microsoft.com/office/officeart/2008/layout/VerticalCurvedList"/>
    <dgm:cxn modelId="{5066715A-FA4D-4B63-A2A4-82748F59584A}" type="presParOf" srcId="{E2F63DEB-8C82-48A3-9F4B-0EC6D163D638}" destId="{830B37AD-B54A-4FE4-915E-D8BF2ACA9AB7}" srcOrd="6" destOrd="0" presId="urn:microsoft.com/office/officeart/2008/layout/VerticalCurvedList"/>
    <dgm:cxn modelId="{3189D4EC-BD39-40F6-8E70-273AF5D51D7D}" type="presParOf" srcId="{830B37AD-B54A-4FE4-915E-D8BF2ACA9AB7}" destId="{0C010F37-B568-419A-918D-85409176C4B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85268A-0E1D-45CD-B9A5-7BBA629F51E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98C124C4-980C-4DCF-B8B5-54BCF80EE580}">
      <dgm:prSet phldrT="[Text]" custT="1"/>
      <dgm:spPr/>
      <dgm:t>
        <a:bodyPr/>
        <a:lstStyle/>
        <a:p>
          <a:r>
            <a:rPr lang="es-EC" sz="4800" smtClean="0"/>
            <a:t>Misión</a:t>
          </a:r>
          <a:endParaRPr lang="es-EC" sz="4800" dirty="0"/>
        </a:p>
      </dgm:t>
    </dgm:pt>
    <dgm:pt modelId="{A260DAD8-FD4C-42BE-8543-D6FC9CC1EA6A}" type="parTrans" cxnId="{BD8C3E50-41B3-4476-ABE8-B35D88E1FEF5}">
      <dgm:prSet/>
      <dgm:spPr/>
      <dgm:t>
        <a:bodyPr/>
        <a:lstStyle/>
        <a:p>
          <a:endParaRPr lang="es-EC" sz="1400"/>
        </a:p>
      </dgm:t>
    </dgm:pt>
    <dgm:pt modelId="{A607795D-9B5B-423E-A3BA-AA9869DA9DFD}" type="sibTrans" cxnId="{BD8C3E50-41B3-4476-ABE8-B35D88E1FEF5}">
      <dgm:prSet/>
      <dgm:spPr/>
      <dgm:t>
        <a:bodyPr/>
        <a:lstStyle/>
        <a:p>
          <a:endParaRPr lang="es-EC" sz="1400"/>
        </a:p>
      </dgm:t>
    </dgm:pt>
    <dgm:pt modelId="{6099A6FB-F695-40AD-A493-6C8B97351DB8}">
      <dgm:prSet phldrT="[Text]" custT="1"/>
      <dgm:spPr/>
      <dgm:t>
        <a:bodyPr/>
        <a:lstStyle/>
        <a:p>
          <a:pPr algn="just"/>
          <a:r>
            <a:rPr lang="es-EC" sz="1200" dirty="0" smtClean="0"/>
            <a:t>Distribuir productos de alta tecnología, comunicación, entretenimiento y soluciones informáticas, tanto a empresas, distribuidores y al consumidor final, buscando siempre la satisfacción del cliente mediante precios competitivos, variedad, disponibilidad rapidez en la entrega y calidad, dando una excelente atención y asesoría personalizada, satisfaciendo las necesidades de nuestros clientes.</a:t>
          </a:r>
          <a:endParaRPr lang="es-EC" sz="1200" dirty="0"/>
        </a:p>
      </dgm:t>
    </dgm:pt>
    <dgm:pt modelId="{A3A990DE-8419-4F93-8F26-EBD16653374B}" type="parTrans" cxnId="{5C51B2B8-C941-487E-80B2-4A0FB8F5A25D}">
      <dgm:prSet/>
      <dgm:spPr/>
      <dgm:t>
        <a:bodyPr/>
        <a:lstStyle/>
        <a:p>
          <a:endParaRPr lang="es-EC" sz="1400"/>
        </a:p>
      </dgm:t>
    </dgm:pt>
    <dgm:pt modelId="{0C8FDADB-702B-445D-9D22-DE4B2D343F72}" type="sibTrans" cxnId="{5C51B2B8-C941-487E-80B2-4A0FB8F5A25D}">
      <dgm:prSet/>
      <dgm:spPr/>
      <dgm:t>
        <a:bodyPr/>
        <a:lstStyle/>
        <a:p>
          <a:endParaRPr lang="es-EC" sz="1400"/>
        </a:p>
      </dgm:t>
    </dgm:pt>
    <dgm:pt modelId="{EAFFB5A3-60B4-414A-A32A-48B13A33C9E2}">
      <dgm:prSet phldrT="[Text]" custT="1"/>
      <dgm:spPr/>
      <dgm:t>
        <a:bodyPr/>
        <a:lstStyle/>
        <a:p>
          <a:r>
            <a:rPr lang="es-EC" sz="4800" smtClean="0"/>
            <a:t>Visión</a:t>
          </a:r>
          <a:endParaRPr lang="es-EC" sz="4800" dirty="0"/>
        </a:p>
      </dgm:t>
    </dgm:pt>
    <dgm:pt modelId="{06E3D805-D8B0-455D-B406-8C457D0895A4}" type="parTrans" cxnId="{9A951210-619F-442F-9FB6-2FEA1165F3DC}">
      <dgm:prSet/>
      <dgm:spPr/>
      <dgm:t>
        <a:bodyPr/>
        <a:lstStyle/>
        <a:p>
          <a:endParaRPr lang="es-EC" sz="1400"/>
        </a:p>
      </dgm:t>
    </dgm:pt>
    <dgm:pt modelId="{DE54A294-FB2F-48F3-BF25-A06B3BF4E029}" type="sibTrans" cxnId="{9A951210-619F-442F-9FB6-2FEA1165F3DC}">
      <dgm:prSet/>
      <dgm:spPr/>
      <dgm:t>
        <a:bodyPr/>
        <a:lstStyle/>
        <a:p>
          <a:endParaRPr lang="es-EC" sz="1400"/>
        </a:p>
      </dgm:t>
    </dgm:pt>
    <dgm:pt modelId="{BD91056A-1DF9-463D-8A44-771BF73C5A5F}">
      <dgm:prSet phldrT="[Text]" custT="1"/>
      <dgm:spPr/>
      <dgm:t>
        <a:bodyPr/>
        <a:lstStyle/>
        <a:p>
          <a:pPr algn="just"/>
          <a:r>
            <a:rPr lang="es-EC" sz="1200" dirty="0" smtClean="0"/>
            <a:t>Ser considerada como la mejor opción en tecnología para empresas, distribuidores y consumidores finales, a nivel nacional e internacional, mediante un sistema de catálogo en línea que permita al cliente realizar fácilmente su pedido y proceder a enviarlo de forma rápida y segura. Asegurando un producto de calidad y con garantía.</a:t>
          </a:r>
          <a:endParaRPr lang="es-EC" sz="1200" dirty="0"/>
        </a:p>
      </dgm:t>
    </dgm:pt>
    <dgm:pt modelId="{A7BF6637-0455-4D99-8371-E85DEE86E3CF}" type="parTrans" cxnId="{C53CE039-4E6D-43E9-8411-B8C16690A395}">
      <dgm:prSet/>
      <dgm:spPr/>
      <dgm:t>
        <a:bodyPr/>
        <a:lstStyle/>
        <a:p>
          <a:endParaRPr lang="es-EC" sz="1400"/>
        </a:p>
      </dgm:t>
    </dgm:pt>
    <dgm:pt modelId="{9C7F06E1-1202-40FD-AE45-67618B18419B}" type="sibTrans" cxnId="{C53CE039-4E6D-43E9-8411-B8C16690A395}">
      <dgm:prSet/>
      <dgm:spPr/>
      <dgm:t>
        <a:bodyPr/>
        <a:lstStyle/>
        <a:p>
          <a:endParaRPr lang="es-EC" sz="1400"/>
        </a:p>
      </dgm:t>
    </dgm:pt>
    <dgm:pt modelId="{2254D0BE-FE19-454B-B160-DC4F55457F40}" type="pres">
      <dgm:prSet presAssocID="{6385268A-0E1D-45CD-B9A5-7BBA629F51EA}" presName="Name0" presStyleCnt="0">
        <dgm:presLayoutVars>
          <dgm:dir/>
          <dgm:animLvl val="lvl"/>
          <dgm:resizeHandles val="exact"/>
        </dgm:presLayoutVars>
      </dgm:prSet>
      <dgm:spPr/>
      <dgm:t>
        <a:bodyPr/>
        <a:lstStyle/>
        <a:p>
          <a:endParaRPr lang="es-EC"/>
        </a:p>
      </dgm:t>
    </dgm:pt>
    <dgm:pt modelId="{4EB74643-4E85-47A7-8BBD-72C20E488715}" type="pres">
      <dgm:prSet presAssocID="{98C124C4-980C-4DCF-B8B5-54BCF80EE580}" presName="linNode" presStyleCnt="0"/>
      <dgm:spPr/>
    </dgm:pt>
    <dgm:pt modelId="{7CE6F316-464E-4844-B81D-64E08A312EE1}" type="pres">
      <dgm:prSet presAssocID="{98C124C4-980C-4DCF-B8B5-54BCF80EE580}" presName="parentText" presStyleLbl="node1" presStyleIdx="0" presStyleCnt="2">
        <dgm:presLayoutVars>
          <dgm:chMax val="1"/>
          <dgm:bulletEnabled val="1"/>
        </dgm:presLayoutVars>
      </dgm:prSet>
      <dgm:spPr/>
      <dgm:t>
        <a:bodyPr/>
        <a:lstStyle/>
        <a:p>
          <a:endParaRPr lang="es-EC"/>
        </a:p>
      </dgm:t>
    </dgm:pt>
    <dgm:pt modelId="{3BFED245-A2C6-43AE-A23F-2733C06B1127}" type="pres">
      <dgm:prSet presAssocID="{98C124C4-980C-4DCF-B8B5-54BCF80EE580}" presName="descendantText" presStyleLbl="alignAccFollowNode1" presStyleIdx="0" presStyleCnt="2">
        <dgm:presLayoutVars>
          <dgm:bulletEnabled val="1"/>
        </dgm:presLayoutVars>
      </dgm:prSet>
      <dgm:spPr/>
      <dgm:t>
        <a:bodyPr/>
        <a:lstStyle/>
        <a:p>
          <a:endParaRPr lang="es-EC"/>
        </a:p>
      </dgm:t>
    </dgm:pt>
    <dgm:pt modelId="{C0D9B612-BD33-46AC-8F80-C44347042F81}" type="pres">
      <dgm:prSet presAssocID="{A607795D-9B5B-423E-A3BA-AA9869DA9DFD}" presName="sp" presStyleCnt="0"/>
      <dgm:spPr/>
    </dgm:pt>
    <dgm:pt modelId="{D189FAF1-8801-4A6D-9D78-23077F8C8C89}" type="pres">
      <dgm:prSet presAssocID="{EAFFB5A3-60B4-414A-A32A-48B13A33C9E2}" presName="linNode" presStyleCnt="0"/>
      <dgm:spPr/>
    </dgm:pt>
    <dgm:pt modelId="{3C597ABF-5CAA-450B-88AC-9B2ED92C4D3D}" type="pres">
      <dgm:prSet presAssocID="{EAFFB5A3-60B4-414A-A32A-48B13A33C9E2}" presName="parentText" presStyleLbl="node1" presStyleIdx="1" presStyleCnt="2">
        <dgm:presLayoutVars>
          <dgm:chMax val="1"/>
          <dgm:bulletEnabled val="1"/>
        </dgm:presLayoutVars>
      </dgm:prSet>
      <dgm:spPr/>
      <dgm:t>
        <a:bodyPr/>
        <a:lstStyle/>
        <a:p>
          <a:endParaRPr lang="es-EC"/>
        </a:p>
      </dgm:t>
    </dgm:pt>
    <dgm:pt modelId="{3F668C65-0366-4745-8F46-B5AC1FB9E7D2}" type="pres">
      <dgm:prSet presAssocID="{EAFFB5A3-60B4-414A-A32A-48B13A33C9E2}" presName="descendantText" presStyleLbl="alignAccFollowNode1" presStyleIdx="1" presStyleCnt="2">
        <dgm:presLayoutVars>
          <dgm:bulletEnabled val="1"/>
        </dgm:presLayoutVars>
      </dgm:prSet>
      <dgm:spPr/>
      <dgm:t>
        <a:bodyPr/>
        <a:lstStyle/>
        <a:p>
          <a:endParaRPr lang="es-EC"/>
        </a:p>
      </dgm:t>
    </dgm:pt>
  </dgm:ptLst>
  <dgm:cxnLst>
    <dgm:cxn modelId="{2C60887F-4DDF-47D5-9147-70F3A046D51A}" type="presOf" srcId="{EAFFB5A3-60B4-414A-A32A-48B13A33C9E2}" destId="{3C597ABF-5CAA-450B-88AC-9B2ED92C4D3D}" srcOrd="0" destOrd="0" presId="urn:microsoft.com/office/officeart/2005/8/layout/vList5"/>
    <dgm:cxn modelId="{9A951210-619F-442F-9FB6-2FEA1165F3DC}" srcId="{6385268A-0E1D-45CD-B9A5-7BBA629F51EA}" destId="{EAFFB5A3-60B4-414A-A32A-48B13A33C9E2}" srcOrd="1" destOrd="0" parTransId="{06E3D805-D8B0-455D-B406-8C457D0895A4}" sibTransId="{DE54A294-FB2F-48F3-BF25-A06B3BF4E029}"/>
    <dgm:cxn modelId="{BD8C3E50-41B3-4476-ABE8-B35D88E1FEF5}" srcId="{6385268A-0E1D-45CD-B9A5-7BBA629F51EA}" destId="{98C124C4-980C-4DCF-B8B5-54BCF80EE580}" srcOrd="0" destOrd="0" parTransId="{A260DAD8-FD4C-42BE-8543-D6FC9CC1EA6A}" sibTransId="{A607795D-9B5B-423E-A3BA-AA9869DA9DFD}"/>
    <dgm:cxn modelId="{8BF658D5-6391-4B84-8C69-25B646D0F615}" type="presOf" srcId="{6099A6FB-F695-40AD-A493-6C8B97351DB8}" destId="{3BFED245-A2C6-43AE-A23F-2733C06B1127}" srcOrd="0" destOrd="0" presId="urn:microsoft.com/office/officeart/2005/8/layout/vList5"/>
    <dgm:cxn modelId="{F342B182-6243-4C6A-8739-9F582AE37A1F}" type="presOf" srcId="{98C124C4-980C-4DCF-B8B5-54BCF80EE580}" destId="{7CE6F316-464E-4844-B81D-64E08A312EE1}" srcOrd="0" destOrd="0" presId="urn:microsoft.com/office/officeart/2005/8/layout/vList5"/>
    <dgm:cxn modelId="{31F7DB12-38C2-4F0A-80AF-875C4E42433F}" type="presOf" srcId="{BD91056A-1DF9-463D-8A44-771BF73C5A5F}" destId="{3F668C65-0366-4745-8F46-B5AC1FB9E7D2}" srcOrd="0" destOrd="0" presId="urn:microsoft.com/office/officeart/2005/8/layout/vList5"/>
    <dgm:cxn modelId="{5C51B2B8-C941-487E-80B2-4A0FB8F5A25D}" srcId="{98C124C4-980C-4DCF-B8B5-54BCF80EE580}" destId="{6099A6FB-F695-40AD-A493-6C8B97351DB8}" srcOrd="0" destOrd="0" parTransId="{A3A990DE-8419-4F93-8F26-EBD16653374B}" sibTransId="{0C8FDADB-702B-445D-9D22-DE4B2D343F72}"/>
    <dgm:cxn modelId="{C53CE039-4E6D-43E9-8411-B8C16690A395}" srcId="{EAFFB5A3-60B4-414A-A32A-48B13A33C9E2}" destId="{BD91056A-1DF9-463D-8A44-771BF73C5A5F}" srcOrd="0" destOrd="0" parTransId="{A7BF6637-0455-4D99-8371-E85DEE86E3CF}" sibTransId="{9C7F06E1-1202-40FD-AE45-67618B18419B}"/>
    <dgm:cxn modelId="{68964413-9C09-4310-A6FA-779C09D36382}" type="presOf" srcId="{6385268A-0E1D-45CD-B9A5-7BBA629F51EA}" destId="{2254D0BE-FE19-454B-B160-DC4F55457F40}" srcOrd="0" destOrd="0" presId="urn:microsoft.com/office/officeart/2005/8/layout/vList5"/>
    <dgm:cxn modelId="{91DF1253-C505-46BE-89E6-785D0B58C6BF}" type="presParOf" srcId="{2254D0BE-FE19-454B-B160-DC4F55457F40}" destId="{4EB74643-4E85-47A7-8BBD-72C20E488715}" srcOrd="0" destOrd="0" presId="urn:microsoft.com/office/officeart/2005/8/layout/vList5"/>
    <dgm:cxn modelId="{0723016A-85EA-40CE-B084-5C8D5C76F6E8}" type="presParOf" srcId="{4EB74643-4E85-47A7-8BBD-72C20E488715}" destId="{7CE6F316-464E-4844-B81D-64E08A312EE1}" srcOrd="0" destOrd="0" presId="urn:microsoft.com/office/officeart/2005/8/layout/vList5"/>
    <dgm:cxn modelId="{CBC35AC3-03EF-4825-ABD4-27583E44AA8E}" type="presParOf" srcId="{4EB74643-4E85-47A7-8BBD-72C20E488715}" destId="{3BFED245-A2C6-43AE-A23F-2733C06B1127}" srcOrd="1" destOrd="0" presId="urn:microsoft.com/office/officeart/2005/8/layout/vList5"/>
    <dgm:cxn modelId="{9DF3C61A-DF9F-4D0C-B6C1-B1AAA45B1AAC}" type="presParOf" srcId="{2254D0BE-FE19-454B-B160-DC4F55457F40}" destId="{C0D9B612-BD33-46AC-8F80-C44347042F81}" srcOrd="1" destOrd="0" presId="urn:microsoft.com/office/officeart/2005/8/layout/vList5"/>
    <dgm:cxn modelId="{D1421AF5-A36B-40F1-8883-6A3C23624B8E}" type="presParOf" srcId="{2254D0BE-FE19-454B-B160-DC4F55457F40}" destId="{D189FAF1-8801-4A6D-9D78-23077F8C8C89}" srcOrd="2" destOrd="0" presId="urn:microsoft.com/office/officeart/2005/8/layout/vList5"/>
    <dgm:cxn modelId="{BB76F1D3-019D-402E-A33A-21EDD4C1EFE8}" type="presParOf" srcId="{D189FAF1-8801-4A6D-9D78-23077F8C8C89}" destId="{3C597ABF-5CAA-450B-88AC-9B2ED92C4D3D}" srcOrd="0" destOrd="0" presId="urn:microsoft.com/office/officeart/2005/8/layout/vList5"/>
    <dgm:cxn modelId="{EF88C48A-B6ED-4EED-AC8B-2FC74184235F}" type="presParOf" srcId="{D189FAF1-8801-4A6D-9D78-23077F8C8C89}" destId="{3F668C65-0366-4745-8F46-B5AC1FB9E7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21331C-5754-4D81-8330-C46AA8557AF2}" type="doc">
      <dgm:prSet loTypeId="urn:microsoft.com/office/officeart/2005/8/layout/bList2" loCatId="list" qsTypeId="urn:microsoft.com/office/officeart/2005/8/quickstyle/simple1" qsCatId="simple" csTypeId="urn:microsoft.com/office/officeart/2005/8/colors/accent1_2" csCatId="accent1" phldr="1"/>
      <dgm:spPr/>
    </dgm:pt>
    <dgm:pt modelId="{A8C9D7D7-ADC0-482A-9929-69F82B0DED95}">
      <dgm:prSet phldrT="[Text]" custT="1"/>
      <dgm:spPr/>
      <dgm:t>
        <a:bodyPr/>
        <a:lstStyle/>
        <a:p>
          <a:r>
            <a:rPr lang="es-EC" sz="1800" dirty="0" smtClean="0"/>
            <a:t>Componentes</a:t>
          </a:r>
          <a:endParaRPr lang="es-EC" sz="1800" dirty="0"/>
        </a:p>
      </dgm:t>
    </dgm:pt>
    <dgm:pt modelId="{AC2FC23F-E446-48D2-A469-CE7755394604}" type="parTrans" cxnId="{366B0C84-3829-49AF-8E5B-9FE00F3F7F68}">
      <dgm:prSet/>
      <dgm:spPr/>
      <dgm:t>
        <a:bodyPr/>
        <a:lstStyle/>
        <a:p>
          <a:endParaRPr lang="es-EC" sz="2000"/>
        </a:p>
      </dgm:t>
    </dgm:pt>
    <dgm:pt modelId="{6C46B642-99EF-45E9-A3AD-E71109B39759}" type="sibTrans" cxnId="{366B0C84-3829-49AF-8E5B-9FE00F3F7F68}">
      <dgm:prSet/>
      <dgm:spPr/>
      <dgm:t>
        <a:bodyPr/>
        <a:lstStyle/>
        <a:p>
          <a:endParaRPr lang="es-EC" sz="2000"/>
        </a:p>
      </dgm:t>
    </dgm:pt>
    <dgm:pt modelId="{FBBD7667-0D08-4703-B722-EC521AEE7699}">
      <dgm:prSet phldrT="[Text]" custT="1"/>
      <dgm:spPr/>
      <dgm:t>
        <a:bodyPr/>
        <a:lstStyle/>
        <a:p>
          <a:r>
            <a:rPr lang="es-EC" sz="1800" dirty="0" smtClean="0"/>
            <a:t>Sistemas</a:t>
          </a:r>
          <a:endParaRPr lang="es-EC" sz="1800" dirty="0"/>
        </a:p>
      </dgm:t>
    </dgm:pt>
    <dgm:pt modelId="{258B75ED-1748-4F46-BF74-7A73CB16FD32}" type="parTrans" cxnId="{BB7D2588-85FD-4297-AD3A-44C8BB19E9AD}">
      <dgm:prSet/>
      <dgm:spPr/>
      <dgm:t>
        <a:bodyPr/>
        <a:lstStyle/>
        <a:p>
          <a:endParaRPr lang="es-EC" sz="2000"/>
        </a:p>
      </dgm:t>
    </dgm:pt>
    <dgm:pt modelId="{40FFB4B1-BD23-403F-BA2A-417C5F38ECCA}" type="sibTrans" cxnId="{BB7D2588-85FD-4297-AD3A-44C8BB19E9AD}">
      <dgm:prSet/>
      <dgm:spPr/>
      <dgm:t>
        <a:bodyPr/>
        <a:lstStyle/>
        <a:p>
          <a:endParaRPr lang="es-EC" sz="2000"/>
        </a:p>
      </dgm:t>
    </dgm:pt>
    <dgm:pt modelId="{981E86DA-C34B-491B-98FE-B650CDFE3FE7}">
      <dgm:prSet phldrT="[Text]" custT="1"/>
      <dgm:spPr/>
      <dgm:t>
        <a:bodyPr/>
        <a:lstStyle/>
        <a:p>
          <a:r>
            <a:rPr lang="es-EC" sz="1800" dirty="0" smtClean="0"/>
            <a:t>Periféricos</a:t>
          </a:r>
          <a:endParaRPr lang="es-EC" sz="1800" dirty="0"/>
        </a:p>
      </dgm:t>
    </dgm:pt>
    <dgm:pt modelId="{B1D0A5FC-D12D-4CE2-86F2-3290B014493F}" type="parTrans" cxnId="{EEBC80F7-D15D-4FDE-B956-1789CC42C074}">
      <dgm:prSet/>
      <dgm:spPr/>
      <dgm:t>
        <a:bodyPr/>
        <a:lstStyle/>
        <a:p>
          <a:endParaRPr lang="es-EC" sz="2000"/>
        </a:p>
      </dgm:t>
    </dgm:pt>
    <dgm:pt modelId="{3F475E8F-D34A-47D4-893D-F06F40B0A213}" type="sibTrans" cxnId="{EEBC80F7-D15D-4FDE-B956-1789CC42C074}">
      <dgm:prSet/>
      <dgm:spPr/>
      <dgm:t>
        <a:bodyPr/>
        <a:lstStyle/>
        <a:p>
          <a:endParaRPr lang="es-EC" sz="2000"/>
        </a:p>
      </dgm:t>
    </dgm:pt>
    <dgm:pt modelId="{EFAF6C87-39B7-460D-B4FD-6842F37AC5CC}">
      <dgm:prSet custT="1"/>
      <dgm:spPr/>
      <dgm:t>
        <a:bodyPr/>
        <a:lstStyle/>
        <a:p>
          <a:pPr algn="just"/>
          <a:r>
            <a:rPr lang="es-EC" sz="1200" dirty="0" smtClean="0"/>
            <a:t>Esta categoría consiste en los componentes principales de las computadoras como: placas base, procesadores, chips de memorias, discos duros internos, dispositivos ópticos internos, protectores y monitores.</a:t>
          </a:r>
          <a:endParaRPr lang="es-EC" sz="1200" dirty="0"/>
        </a:p>
      </dgm:t>
    </dgm:pt>
    <dgm:pt modelId="{2A7A101A-EA43-4FA1-861F-BBA9358D57FC}" type="parTrans" cxnId="{A90A93A9-C2D6-4150-97E4-489D7452F595}">
      <dgm:prSet/>
      <dgm:spPr/>
      <dgm:t>
        <a:bodyPr/>
        <a:lstStyle/>
        <a:p>
          <a:endParaRPr lang="es-EC" sz="2000"/>
        </a:p>
      </dgm:t>
    </dgm:pt>
    <dgm:pt modelId="{B9A1FEC7-F41A-4DE5-8D02-D0EAC7FC7633}" type="sibTrans" cxnId="{A90A93A9-C2D6-4150-97E4-489D7452F595}">
      <dgm:prSet/>
      <dgm:spPr/>
      <dgm:t>
        <a:bodyPr/>
        <a:lstStyle/>
        <a:p>
          <a:endParaRPr lang="es-EC" sz="2000"/>
        </a:p>
      </dgm:t>
    </dgm:pt>
    <dgm:pt modelId="{A1862DD0-9BC8-47A4-A667-86FEA762A7FB}">
      <dgm:prSet custT="1"/>
      <dgm:spPr/>
      <dgm:t>
        <a:bodyPr/>
        <a:lstStyle/>
        <a:p>
          <a:pPr algn="just"/>
          <a:r>
            <a:rPr lang="es-EC" sz="1200" dirty="0" smtClean="0"/>
            <a:t>Computadores que funcionan de forma independiente, como computadores, notebooks y </a:t>
          </a:r>
          <a:r>
            <a:rPr lang="es-EC" sz="1200" dirty="0" err="1" smtClean="0"/>
            <a:t>netbooks</a:t>
          </a:r>
          <a:r>
            <a:rPr lang="es-EC" sz="1200" dirty="0" smtClean="0"/>
            <a:t>. En este grupo de productos se ensamblan y venden computadores bajo marcas propias, bajo marcas de sus clientes y genéricos.</a:t>
          </a:r>
          <a:endParaRPr lang="es-EC" sz="1200" dirty="0"/>
        </a:p>
      </dgm:t>
    </dgm:pt>
    <dgm:pt modelId="{EA246900-3B36-47EE-81DE-4323438E23FD}" type="parTrans" cxnId="{BCDD7DB3-09C7-4019-ADCB-C4E1235FA3F8}">
      <dgm:prSet/>
      <dgm:spPr/>
      <dgm:t>
        <a:bodyPr/>
        <a:lstStyle/>
        <a:p>
          <a:endParaRPr lang="es-EC" sz="2000"/>
        </a:p>
      </dgm:t>
    </dgm:pt>
    <dgm:pt modelId="{FC86F3D2-5EDB-4F55-BE7C-337742C05329}" type="sibTrans" cxnId="{BCDD7DB3-09C7-4019-ADCB-C4E1235FA3F8}">
      <dgm:prSet/>
      <dgm:spPr/>
      <dgm:t>
        <a:bodyPr/>
        <a:lstStyle/>
        <a:p>
          <a:endParaRPr lang="es-EC" sz="2000"/>
        </a:p>
      </dgm:t>
    </dgm:pt>
    <dgm:pt modelId="{D84F951D-2825-4C29-8566-5683FFF2528E}">
      <dgm:prSet custT="1"/>
      <dgm:spPr/>
      <dgm:t>
        <a:bodyPr/>
        <a:lstStyle/>
        <a:p>
          <a:pPr algn="just"/>
          <a:r>
            <a:rPr lang="es-EC" sz="1200" dirty="0" smtClean="0"/>
            <a:t>Dispositivos que son usados en conjunto con computadoras tales como: impresoras, reguladores, mouse, scanner, discos duros externos, dispositivos de almacenamiento, módems, dispositivos multimedia, proyectores y cámaras digitales.</a:t>
          </a:r>
          <a:endParaRPr lang="es-EC" sz="1200" dirty="0"/>
        </a:p>
      </dgm:t>
    </dgm:pt>
    <dgm:pt modelId="{F401BD5E-A3F6-4409-AC56-E0499690B44F}" type="parTrans" cxnId="{1B976476-4EFF-420C-8E31-B5A4E6567CB0}">
      <dgm:prSet/>
      <dgm:spPr/>
      <dgm:t>
        <a:bodyPr/>
        <a:lstStyle/>
        <a:p>
          <a:endParaRPr lang="es-EC" sz="2000"/>
        </a:p>
      </dgm:t>
    </dgm:pt>
    <dgm:pt modelId="{A0A92A0E-EA24-46AF-83D0-4F6ED9C0815C}" type="sibTrans" cxnId="{1B976476-4EFF-420C-8E31-B5A4E6567CB0}">
      <dgm:prSet/>
      <dgm:spPr/>
      <dgm:t>
        <a:bodyPr/>
        <a:lstStyle/>
        <a:p>
          <a:endParaRPr lang="es-EC" sz="2000"/>
        </a:p>
      </dgm:t>
    </dgm:pt>
    <dgm:pt modelId="{182E2B3B-E68C-46E1-9206-8EE8E1DF08FE}" type="pres">
      <dgm:prSet presAssocID="{3B21331C-5754-4D81-8330-C46AA8557AF2}" presName="diagram" presStyleCnt="0">
        <dgm:presLayoutVars>
          <dgm:dir/>
          <dgm:animLvl val="lvl"/>
          <dgm:resizeHandles val="exact"/>
        </dgm:presLayoutVars>
      </dgm:prSet>
      <dgm:spPr/>
    </dgm:pt>
    <dgm:pt modelId="{58B51920-B3BB-436F-8150-2B1C00A56B29}" type="pres">
      <dgm:prSet presAssocID="{A8C9D7D7-ADC0-482A-9929-69F82B0DED95}" presName="compNode" presStyleCnt="0"/>
      <dgm:spPr/>
    </dgm:pt>
    <dgm:pt modelId="{F5CE97D5-A93B-4C23-B75D-62EE73E30636}" type="pres">
      <dgm:prSet presAssocID="{A8C9D7D7-ADC0-482A-9929-69F82B0DED95}" presName="childRect" presStyleLbl="bgAcc1" presStyleIdx="0" presStyleCnt="3">
        <dgm:presLayoutVars>
          <dgm:bulletEnabled val="1"/>
        </dgm:presLayoutVars>
      </dgm:prSet>
      <dgm:spPr/>
      <dgm:t>
        <a:bodyPr/>
        <a:lstStyle/>
        <a:p>
          <a:endParaRPr lang="es-EC"/>
        </a:p>
      </dgm:t>
    </dgm:pt>
    <dgm:pt modelId="{9A230266-4499-45C5-BDA6-4988C478A309}" type="pres">
      <dgm:prSet presAssocID="{A8C9D7D7-ADC0-482A-9929-69F82B0DED95}" presName="parentText" presStyleLbl="node1" presStyleIdx="0" presStyleCnt="0">
        <dgm:presLayoutVars>
          <dgm:chMax val="0"/>
          <dgm:bulletEnabled val="1"/>
        </dgm:presLayoutVars>
      </dgm:prSet>
      <dgm:spPr/>
      <dgm:t>
        <a:bodyPr/>
        <a:lstStyle/>
        <a:p>
          <a:endParaRPr lang="es-EC"/>
        </a:p>
      </dgm:t>
    </dgm:pt>
    <dgm:pt modelId="{F9BDCA23-EA76-40C4-B578-0AF9029E70D3}" type="pres">
      <dgm:prSet presAssocID="{A8C9D7D7-ADC0-482A-9929-69F82B0DED95}" presName="parentRect" presStyleLbl="alignNode1" presStyleIdx="0" presStyleCnt="3"/>
      <dgm:spPr/>
      <dgm:t>
        <a:bodyPr/>
        <a:lstStyle/>
        <a:p>
          <a:endParaRPr lang="es-EC"/>
        </a:p>
      </dgm:t>
    </dgm:pt>
    <dgm:pt modelId="{B98D05A6-704A-4591-98AB-2AF0467F1005}" type="pres">
      <dgm:prSet presAssocID="{A8C9D7D7-ADC0-482A-9929-69F82B0DED95}"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dgm:spPr>
    </dgm:pt>
    <dgm:pt modelId="{4CDC4EEC-1D56-48C2-82BA-E66F84462FC8}" type="pres">
      <dgm:prSet presAssocID="{6C46B642-99EF-45E9-A3AD-E71109B39759}" presName="sibTrans" presStyleLbl="sibTrans2D1" presStyleIdx="0" presStyleCnt="0"/>
      <dgm:spPr/>
      <dgm:t>
        <a:bodyPr/>
        <a:lstStyle/>
        <a:p>
          <a:endParaRPr lang="es-EC"/>
        </a:p>
      </dgm:t>
    </dgm:pt>
    <dgm:pt modelId="{C9F69ECF-FC87-44AB-9A36-85549D4A7B82}" type="pres">
      <dgm:prSet presAssocID="{FBBD7667-0D08-4703-B722-EC521AEE7699}" presName="compNode" presStyleCnt="0"/>
      <dgm:spPr/>
    </dgm:pt>
    <dgm:pt modelId="{61249152-5609-4C32-9D56-91F3F9A9236E}" type="pres">
      <dgm:prSet presAssocID="{FBBD7667-0D08-4703-B722-EC521AEE7699}" presName="childRect" presStyleLbl="bgAcc1" presStyleIdx="1" presStyleCnt="3">
        <dgm:presLayoutVars>
          <dgm:bulletEnabled val="1"/>
        </dgm:presLayoutVars>
      </dgm:prSet>
      <dgm:spPr/>
      <dgm:t>
        <a:bodyPr/>
        <a:lstStyle/>
        <a:p>
          <a:endParaRPr lang="es-EC"/>
        </a:p>
      </dgm:t>
    </dgm:pt>
    <dgm:pt modelId="{D9F4800A-BAB1-45F5-8B93-B46292D118D1}" type="pres">
      <dgm:prSet presAssocID="{FBBD7667-0D08-4703-B722-EC521AEE7699}" presName="parentText" presStyleLbl="node1" presStyleIdx="0" presStyleCnt="0">
        <dgm:presLayoutVars>
          <dgm:chMax val="0"/>
          <dgm:bulletEnabled val="1"/>
        </dgm:presLayoutVars>
      </dgm:prSet>
      <dgm:spPr/>
      <dgm:t>
        <a:bodyPr/>
        <a:lstStyle/>
        <a:p>
          <a:endParaRPr lang="es-EC"/>
        </a:p>
      </dgm:t>
    </dgm:pt>
    <dgm:pt modelId="{118AED47-3F5D-42CD-BBEC-962E3F0CAE6A}" type="pres">
      <dgm:prSet presAssocID="{FBBD7667-0D08-4703-B722-EC521AEE7699}" presName="parentRect" presStyleLbl="alignNode1" presStyleIdx="1" presStyleCnt="3"/>
      <dgm:spPr/>
      <dgm:t>
        <a:bodyPr/>
        <a:lstStyle/>
        <a:p>
          <a:endParaRPr lang="es-EC"/>
        </a:p>
      </dgm:t>
    </dgm:pt>
    <dgm:pt modelId="{28ED1CEF-16FB-4B1C-B213-D192D0CDD46C}" type="pres">
      <dgm:prSet presAssocID="{FBBD7667-0D08-4703-B722-EC521AEE7699}" presName="adorn" presStyleLbl="fgAccFollow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74068CB2-03FD-4A8D-B91F-8351E17D495E}" type="pres">
      <dgm:prSet presAssocID="{40FFB4B1-BD23-403F-BA2A-417C5F38ECCA}" presName="sibTrans" presStyleLbl="sibTrans2D1" presStyleIdx="0" presStyleCnt="0"/>
      <dgm:spPr/>
      <dgm:t>
        <a:bodyPr/>
        <a:lstStyle/>
        <a:p>
          <a:endParaRPr lang="es-EC"/>
        </a:p>
      </dgm:t>
    </dgm:pt>
    <dgm:pt modelId="{6233DBCF-44E2-4198-A54B-40DCBEAF526F}" type="pres">
      <dgm:prSet presAssocID="{981E86DA-C34B-491B-98FE-B650CDFE3FE7}" presName="compNode" presStyleCnt="0"/>
      <dgm:spPr/>
    </dgm:pt>
    <dgm:pt modelId="{4EE2F387-5D03-44D0-862F-4E988CDFB655}" type="pres">
      <dgm:prSet presAssocID="{981E86DA-C34B-491B-98FE-B650CDFE3FE7}" presName="childRect" presStyleLbl="bgAcc1" presStyleIdx="2" presStyleCnt="3">
        <dgm:presLayoutVars>
          <dgm:bulletEnabled val="1"/>
        </dgm:presLayoutVars>
      </dgm:prSet>
      <dgm:spPr/>
      <dgm:t>
        <a:bodyPr/>
        <a:lstStyle/>
        <a:p>
          <a:endParaRPr lang="es-EC"/>
        </a:p>
      </dgm:t>
    </dgm:pt>
    <dgm:pt modelId="{0EE255DA-0C8B-4450-AEFC-52F904A8C308}" type="pres">
      <dgm:prSet presAssocID="{981E86DA-C34B-491B-98FE-B650CDFE3FE7}" presName="parentText" presStyleLbl="node1" presStyleIdx="0" presStyleCnt="0">
        <dgm:presLayoutVars>
          <dgm:chMax val="0"/>
          <dgm:bulletEnabled val="1"/>
        </dgm:presLayoutVars>
      </dgm:prSet>
      <dgm:spPr/>
      <dgm:t>
        <a:bodyPr/>
        <a:lstStyle/>
        <a:p>
          <a:endParaRPr lang="es-EC"/>
        </a:p>
      </dgm:t>
    </dgm:pt>
    <dgm:pt modelId="{605228CD-551D-4652-BEE5-34457FE58E41}" type="pres">
      <dgm:prSet presAssocID="{981E86DA-C34B-491B-98FE-B650CDFE3FE7}" presName="parentRect" presStyleLbl="alignNode1" presStyleIdx="2" presStyleCnt="3"/>
      <dgm:spPr/>
      <dgm:t>
        <a:bodyPr/>
        <a:lstStyle/>
        <a:p>
          <a:endParaRPr lang="es-EC"/>
        </a:p>
      </dgm:t>
    </dgm:pt>
    <dgm:pt modelId="{C71DECF1-3878-4231-8BA3-89E9477A8C95}" type="pres">
      <dgm:prSet presAssocID="{981E86DA-C34B-491B-98FE-B650CDFE3FE7}" presName="adorn" presStyleLbl="fgAccFollow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dgm:spPr>
    </dgm:pt>
  </dgm:ptLst>
  <dgm:cxnLst>
    <dgm:cxn modelId="{EEBC80F7-D15D-4FDE-B956-1789CC42C074}" srcId="{3B21331C-5754-4D81-8330-C46AA8557AF2}" destId="{981E86DA-C34B-491B-98FE-B650CDFE3FE7}" srcOrd="2" destOrd="0" parTransId="{B1D0A5FC-D12D-4CE2-86F2-3290B014493F}" sibTransId="{3F475E8F-D34A-47D4-893D-F06F40B0A213}"/>
    <dgm:cxn modelId="{A9BB4539-E284-490F-9CB3-2A9D045138AC}" type="presOf" srcId="{A8C9D7D7-ADC0-482A-9929-69F82B0DED95}" destId="{F9BDCA23-EA76-40C4-B578-0AF9029E70D3}" srcOrd="1" destOrd="0" presId="urn:microsoft.com/office/officeart/2005/8/layout/bList2"/>
    <dgm:cxn modelId="{63DF3867-67D6-4EB4-97C6-940B6EA83CFC}" type="presOf" srcId="{D84F951D-2825-4C29-8566-5683FFF2528E}" destId="{4EE2F387-5D03-44D0-862F-4E988CDFB655}" srcOrd="0" destOrd="0" presId="urn:microsoft.com/office/officeart/2005/8/layout/bList2"/>
    <dgm:cxn modelId="{1B976476-4EFF-420C-8E31-B5A4E6567CB0}" srcId="{981E86DA-C34B-491B-98FE-B650CDFE3FE7}" destId="{D84F951D-2825-4C29-8566-5683FFF2528E}" srcOrd="0" destOrd="0" parTransId="{F401BD5E-A3F6-4409-AC56-E0499690B44F}" sibTransId="{A0A92A0E-EA24-46AF-83D0-4F6ED9C0815C}"/>
    <dgm:cxn modelId="{44AAF816-F7D4-458E-94FD-AFD101EF943A}" type="presOf" srcId="{EFAF6C87-39B7-460D-B4FD-6842F37AC5CC}" destId="{F5CE97D5-A93B-4C23-B75D-62EE73E30636}" srcOrd="0" destOrd="0" presId="urn:microsoft.com/office/officeart/2005/8/layout/bList2"/>
    <dgm:cxn modelId="{BB7D2588-85FD-4297-AD3A-44C8BB19E9AD}" srcId="{3B21331C-5754-4D81-8330-C46AA8557AF2}" destId="{FBBD7667-0D08-4703-B722-EC521AEE7699}" srcOrd="1" destOrd="0" parTransId="{258B75ED-1748-4F46-BF74-7A73CB16FD32}" sibTransId="{40FFB4B1-BD23-403F-BA2A-417C5F38ECCA}"/>
    <dgm:cxn modelId="{E25A1325-864B-4BD8-80DE-6BDEEA005B5B}" type="presOf" srcId="{FBBD7667-0D08-4703-B722-EC521AEE7699}" destId="{118AED47-3F5D-42CD-BBEC-962E3F0CAE6A}" srcOrd="1" destOrd="0" presId="urn:microsoft.com/office/officeart/2005/8/layout/bList2"/>
    <dgm:cxn modelId="{F8D23567-65EF-4BDF-AE87-19A9B8122566}" type="presOf" srcId="{6C46B642-99EF-45E9-A3AD-E71109B39759}" destId="{4CDC4EEC-1D56-48C2-82BA-E66F84462FC8}" srcOrd="0" destOrd="0" presId="urn:microsoft.com/office/officeart/2005/8/layout/bList2"/>
    <dgm:cxn modelId="{366B0C84-3829-49AF-8E5B-9FE00F3F7F68}" srcId="{3B21331C-5754-4D81-8330-C46AA8557AF2}" destId="{A8C9D7D7-ADC0-482A-9929-69F82B0DED95}" srcOrd="0" destOrd="0" parTransId="{AC2FC23F-E446-48D2-A469-CE7755394604}" sibTransId="{6C46B642-99EF-45E9-A3AD-E71109B39759}"/>
    <dgm:cxn modelId="{973C791A-9D93-485A-9B93-0C77478D1BD1}" type="presOf" srcId="{A1862DD0-9BC8-47A4-A667-86FEA762A7FB}" destId="{61249152-5609-4C32-9D56-91F3F9A9236E}" srcOrd="0" destOrd="0" presId="urn:microsoft.com/office/officeart/2005/8/layout/bList2"/>
    <dgm:cxn modelId="{D52055B3-416D-4C6A-88A1-CF002047507E}" type="presOf" srcId="{3B21331C-5754-4D81-8330-C46AA8557AF2}" destId="{182E2B3B-E68C-46E1-9206-8EE8E1DF08FE}" srcOrd="0" destOrd="0" presId="urn:microsoft.com/office/officeart/2005/8/layout/bList2"/>
    <dgm:cxn modelId="{FB5D6D48-13C5-4759-8BE2-0C072881AE79}" type="presOf" srcId="{981E86DA-C34B-491B-98FE-B650CDFE3FE7}" destId="{0EE255DA-0C8B-4450-AEFC-52F904A8C308}" srcOrd="0" destOrd="0" presId="urn:microsoft.com/office/officeart/2005/8/layout/bList2"/>
    <dgm:cxn modelId="{A90A93A9-C2D6-4150-97E4-489D7452F595}" srcId="{A8C9D7D7-ADC0-482A-9929-69F82B0DED95}" destId="{EFAF6C87-39B7-460D-B4FD-6842F37AC5CC}" srcOrd="0" destOrd="0" parTransId="{2A7A101A-EA43-4FA1-861F-BBA9358D57FC}" sibTransId="{B9A1FEC7-F41A-4DE5-8D02-D0EAC7FC7633}"/>
    <dgm:cxn modelId="{C28A4B11-EA2B-42C1-A53E-4829D520AA19}" type="presOf" srcId="{40FFB4B1-BD23-403F-BA2A-417C5F38ECCA}" destId="{74068CB2-03FD-4A8D-B91F-8351E17D495E}" srcOrd="0" destOrd="0" presId="urn:microsoft.com/office/officeart/2005/8/layout/bList2"/>
    <dgm:cxn modelId="{29406991-8331-431C-A369-03D669580231}" type="presOf" srcId="{A8C9D7D7-ADC0-482A-9929-69F82B0DED95}" destId="{9A230266-4499-45C5-BDA6-4988C478A309}" srcOrd="0" destOrd="0" presId="urn:microsoft.com/office/officeart/2005/8/layout/bList2"/>
    <dgm:cxn modelId="{BCDD7DB3-09C7-4019-ADCB-C4E1235FA3F8}" srcId="{FBBD7667-0D08-4703-B722-EC521AEE7699}" destId="{A1862DD0-9BC8-47A4-A667-86FEA762A7FB}" srcOrd="0" destOrd="0" parTransId="{EA246900-3B36-47EE-81DE-4323438E23FD}" sibTransId="{FC86F3D2-5EDB-4F55-BE7C-337742C05329}"/>
    <dgm:cxn modelId="{32CA5AC9-6A14-4C55-B43C-D4D3EC8E7CB2}" type="presOf" srcId="{FBBD7667-0D08-4703-B722-EC521AEE7699}" destId="{D9F4800A-BAB1-45F5-8B93-B46292D118D1}" srcOrd="0" destOrd="0" presId="urn:microsoft.com/office/officeart/2005/8/layout/bList2"/>
    <dgm:cxn modelId="{5462D6BF-B94D-467C-91CC-017719F323C9}" type="presOf" srcId="{981E86DA-C34B-491B-98FE-B650CDFE3FE7}" destId="{605228CD-551D-4652-BEE5-34457FE58E41}" srcOrd="1" destOrd="0" presId="urn:microsoft.com/office/officeart/2005/8/layout/bList2"/>
    <dgm:cxn modelId="{87225B54-5B44-4542-BF6A-E10DD3B7240B}" type="presParOf" srcId="{182E2B3B-E68C-46E1-9206-8EE8E1DF08FE}" destId="{58B51920-B3BB-436F-8150-2B1C00A56B29}" srcOrd="0" destOrd="0" presId="urn:microsoft.com/office/officeart/2005/8/layout/bList2"/>
    <dgm:cxn modelId="{20E9AD8B-E27F-46A7-8D94-3225C0D47376}" type="presParOf" srcId="{58B51920-B3BB-436F-8150-2B1C00A56B29}" destId="{F5CE97D5-A93B-4C23-B75D-62EE73E30636}" srcOrd="0" destOrd="0" presId="urn:microsoft.com/office/officeart/2005/8/layout/bList2"/>
    <dgm:cxn modelId="{E04660F0-13CA-4AC4-9499-FDE730D56090}" type="presParOf" srcId="{58B51920-B3BB-436F-8150-2B1C00A56B29}" destId="{9A230266-4499-45C5-BDA6-4988C478A309}" srcOrd="1" destOrd="0" presId="urn:microsoft.com/office/officeart/2005/8/layout/bList2"/>
    <dgm:cxn modelId="{76E2127C-5F8D-46AA-B206-EA3601A3F249}" type="presParOf" srcId="{58B51920-B3BB-436F-8150-2B1C00A56B29}" destId="{F9BDCA23-EA76-40C4-B578-0AF9029E70D3}" srcOrd="2" destOrd="0" presId="urn:microsoft.com/office/officeart/2005/8/layout/bList2"/>
    <dgm:cxn modelId="{BA13AD1A-D1FE-4A9C-84C2-F358E8311442}" type="presParOf" srcId="{58B51920-B3BB-436F-8150-2B1C00A56B29}" destId="{B98D05A6-704A-4591-98AB-2AF0467F1005}" srcOrd="3" destOrd="0" presId="urn:microsoft.com/office/officeart/2005/8/layout/bList2"/>
    <dgm:cxn modelId="{8504D89F-14ED-41B2-BF4A-FDD685E41B77}" type="presParOf" srcId="{182E2B3B-E68C-46E1-9206-8EE8E1DF08FE}" destId="{4CDC4EEC-1D56-48C2-82BA-E66F84462FC8}" srcOrd="1" destOrd="0" presId="urn:microsoft.com/office/officeart/2005/8/layout/bList2"/>
    <dgm:cxn modelId="{B7E2656B-95A9-4487-989C-879491C77E0D}" type="presParOf" srcId="{182E2B3B-E68C-46E1-9206-8EE8E1DF08FE}" destId="{C9F69ECF-FC87-44AB-9A36-85549D4A7B82}" srcOrd="2" destOrd="0" presId="urn:microsoft.com/office/officeart/2005/8/layout/bList2"/>
    <dgm:cxn modelId="{DD2208CE-3897-4781-BCBF-FF6798BB546D}" type="presParOf" srcId="{C9F69ECF-FC87-44AB-9A36-85549D4A7B82}" destId="{61249152-5609-4C32-9D56-91F3F9A9236E}" srcOrd="0" destOrd="0" presId="urn:microsoft.com/office/officeart/2005/8/layout/bList2"/>
    <dgm:cxn modelId="{9B8E675E-E2A9-4E18-8EC1-4137E8924B6A}" type="presParOf" srcId="{C9F69ECF-FC87-44AB-9A36-85549D4A7B82}" destId="{D9F4800A-BAB1-45F5-8B93-B46292D118D1}" srcOrd="1" destOrd="0" presId="urn:microsoft.com/office/officeart/2005/8/layout/bList2"/>
    <dgm:cxn modelId="{DCB3B4F1-50D5-40FD-9494-F1B71963AD37}" type="presParOf" srcId="{C9F69ECF-FC87-44AB-9A36-85549D4A7B82}" destId="{118AED47-3F5D-42CD-BBEC-962E3F0CAE6A}" srcOrd="2" destOrd="0" presId="urn:microsoft.com/office/officeart/2005/8/layout/bList2"/>
    <dgm:cxn modelId="{2C0F53E4-2BAA-4886-9766-4C261DDAAA98}" type="presParOf" srcId="{C9F69ECF-FC87-44AB-9A36-85549D4A7B82}" destId="{28ED1CEF-16FB-4B1C-B213-D192D0CDD46C}" srcOrd="3" destOrd="0" presId="urn:microsoft.com/office/officeart/2005/8/layout/bList2"/>
    <dgm:cxn modelId="{027034A0-ADB8-4952-A648-EE3B1E060D30}" type="presParOf" srcId="{182E2B3B-E68C-46E1-9206-8EE8E1DF08FE}" destId="{74068CB2-03FD-4A8D-B91F-8351E17D495E}" srcOrd="3" destOrd="0" presId="urn:microsoft.com/office/officeart/2005/8/layout/bList2"/>
    <dgm:cxn modelId="{CD2CCA10-A57E-45F6-8D47-A930BE58AEF8}" type="presParOf" srcId="{182E2B3B-E68C-46E1-9206-8EE8E1DF08FE}" destId="{6233DBCF-44E2-4198-A54B-40DCBEAF526F}" srcOrd="4" destOrd="0" presId="urn:microsoft.com/office/officeart/2005/8/layout/bList2"/>
    <dgm:cxn modelId="{4984E78E-6892-431B-AFB3-D28E633A2C0F}" type="presParOf" srcId="{6233DBCF-44E2-4198-A54B-40DCBEAF526F}" destId="{4EE2F387-5D03-44D0-862F-4E988CDFB655}" srcOrd="0" destOrd="0" presId="urn:microsoft.com/office/officeart/2005/8/layout/bList2"/>
    <dgm:cxn modelId="{121C6F2A-00C1-41C3-B4EE-000FDDCE2516}" type="presParOf" srcId="{6233DBCF-44E2-4198-A54B-40DCBEAF526F}" destId="{0EE255DA-0C8B-4450-AEFC-52F904A8C308}" srcOrd="1" destOrd="0" presId="urn:microsoft.com/office/officeart/2005/8/layout/bList2"/>
    <dgm:cxn modelId="{BC174713-47CA-4169-A195-22739050F570}" type="presParOf" srcId="{6233DBCF-44E2-4198-A54B-40DCBEAF526F}" destId="{605228CD-551D-4652-BEE5-34457FE58E41}" srcOrd="2" destOrd="0" presId="urn:microsoft.com/office/officeart/2005/8/layout/bList2"/>
    <dgm:cxn modelId="{4D1677C3-EC27-4164-B9B3-6F496DBB6FA4}" type="presParOf" srcId="{6233DBCF-44E2-4198-A54B-40DCBEAF526F}" destId="{C71DECF1-3878-4231-8BA3-89E9477A8C95}"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F3F4F3-C807-440F-9967-B3AC98F155E4}" type="doc">
      <dgm:prSet loTypeId="urn:microsoft.com/office/officeart/2005/8/layout/bList2" loCatId="list" qsTypeId="urn:microsoft.com/office/officeart/2005/8/quickstyle/simple1" qsCatId="simple" csTypeId="urn:microsoft.com/office/officeart/2005/8/colors/accent1_2" csCatId="accent1" phldr="1"/>
      <dgm:spPr/>
    </dgm:pt>
    <dgm:pt modelId="{14A600DE-BDC8-4E7C-AE81-86FBE822D726}">
      <dgm:prSet phldrT="[Text]" custT="1"/>
      <dgm:spPr/>
      <dgm:t>
        <a:bodyPr/>
        <a:lstStyle/>
        <a:p>
          <a:r>
            <a:rPr lang="es-EC" sz="2000" dirty="0" smtClean="0"/>
            <a:t>Dispositivos móviles</a:t>
          </a:r>
          <a:endParaRPr lang="es-EC" sz="2000" dirty="0"/>
        </a:p>
      </dgm:t>
    </dgm:pt>
    <dgm:pt modelId="{1C8B351E-BD76-4C0E-B113-CF44DD0D8B49}" type="parTrans" cxnId="{26777F19-A6DE-4448-BBDB-58339595CB0E}">
      <dgm:prSet/>
      <dgm:spPr/>
      <dgm:t>
        <a:bodyPr/>
        <a:lstStyle/>
        <a:p>
          <a:endParaRPr lang="es-EC" sz="2000"/>
        </a:p>
      </dgm:t>
    </dgm:pt>
    <dgm:pt modelId="{D49BA88C-8F9E-41C4-B81E-609F98836A67}" type="sibTrans" cxnId="{26777F19-A6DE-4448-BBDB-58339595CB0E}">
      <dgm:prSet/>
      <dgm:spPr/>
      <dgm:t>
        <a:bodyPr/>
        <a:lstStyle/>
        <a:p>
          <a:endParaRPr lang="es-EC" sz="2000"/>
        </a:p>
      </dgm:t>
    </dgm:pt>
    <dgm:pt modelId="{EF6BB7E2-E5F9-4F59-8B69-74DA0611A99E}">
      <dgm:prSet phldrT="[Text]" custT="1"/>
      <dgm:spPr/>
      <dgm:t>
        <a:bodyPr/>
        <a:lstStyle/>
        <a:p>
          <a:r>
            <a:rPr lang="es-EC" sz="2000" dirty="0" smtClean="0"/>
            <a:t>Accesorios</a:t>
          </a:r>
          <a:endParaRPr lang="es-EC" sz="2000" dirty="0"/>
        </a:p>
      </dgm:t>
    </dgm:pt>
    <dgm:pt modelId="{DFE79806-D8B5-4B7F-9C18-B35AD3E684D3}" type="parTrans" cxnId="{D45EB135-7BDD-4E04-AFCD-028F493F218E}">
      <dgm:prSet/>
      <dgm:spPr/>
      <dgm:t>
        <a:bodyPr/>
        <a:lstStyle/>
        <a:p>
          <a:endParaRPr lang="es-EC" sz="2000"/>
        </a:p>
      </dgm:t>
    </dgm:pt>
    <dgm:pt modelId="{E13C00D1-A93E-4B6B-AC1A-F5166CE20B82}" type="sibTrans" cxnId="{D45EB135-7BDD-4E04-AFCD-028F493F218E}">
      <dgm:prSet/>
      <dgm:spPr/>
      <dgm:t>
        <a:bodyPr/>
        <a:lstStyle/>
        <a:p>
          <a:endParaRPr lang="es-EC" sz="2000"/>
        </a:p>
      </dgm:t>
    </dgm:pt>
    <dgm:pt modelId="{5004F643-4A10-41BF-A564-ABDC79F1FA07}">
      <dgm:prSet phldrT="[Text]" custT="1"/>
      <dgm:spPr/>
      <dgm:t>
        <a:bodyPr/>
        <a:lstStyle/>
        <a:p>
          <a:r>
            <a:rPr lang="es-EC" sz="2000" dirty="0" smtClean="0"/>
            <a:t>Software</a:t>
          </a:r>
          <a:endParaRPr lang="es-EC" sz="2000" dirty="0"/>
        </a:p>
      </dgm:t>
    </dgm:pt>
    <dgm:pt modelId="{57178054-5C05-48AD-9047-525036857FB7}" type="parTrans" cxnId="{E8DC99BE-3FE5-4BC5-A5D4-41E37246185E}">
      <dgm:prSet/>
      <dgm:spPr/>
      <dgm:t>
        <a:bodyPr/>
        <a:lstStyle/>
        <a:p>
          <a:endParaRPr lang="es-EC" sz="2000"/>
        </a:p>
      </dgm:t>
    </dgm:pt>
    <dgm:pt modelId="{76CB2C2E-C658-40A5-B28B-D3BAFF79F937}" type="sibTrans" cxnId="{E8DC99BE-3FE5-4BC5-A5D4-41E37246185E}">
      <dgm:prSet/>
      <dgm:spPr/>
      <dgm:t>
        <a:bodyPr/>
        <a:lstStyle/>
        <a:p>
          <a:endParaRPr lang="es-EC" sz="2000"/>
        </a:p>
      </dgm:t>
    </dgm:pt>
    <dgm:pt modelId="{C645D3EA-2E7C-4044-AF27-B4C86DE8B6BB}">
      <dgm:prSet phldrT="[Text]" custT="1"/>
      <dgm:spPr/>
      <dgm:t>
        <a:bodyPr/>
        <a:lstStyle/>
        <a:p>
          <a:r>
            <a:rPr lang="es-EC" sz="2000" dirty="0" smtClean="0"/>
            <a:t>Redes</a:t>
          </a:r>
          <a:endParaRPr lang="es-EC" sz="2000" dirty="0"/>
        </a:p>
      </dgm:t>
    </dgm:pt>
    <dgm:pt modelId="{666A7625-2F9E-4ECB-BD56-DD3C0147BD89}" type="parTrans" cxnId="{F1980449-1C55-4F8B-8582-751B00E67FD6}">
      <dgm:prSet/>
      <dgm:spPr/>
      <dgm:t>
        <a:bodyPr/>
        <a:lstStyle/>
        <a:p>
          <a:endParaRPr lang="es-EC" sz="2000"/>
        </a:p>
      </dgm:t>
    </dgm:pt>
    <dgm:pt modelId="{947E7A86-0FD3-4A4D-8EE4-36F530A27D56}" type="sibTrans" cxnId="{F1980449-1C55-4F8B-8582-751B00E67FD6}">
      <dgm:prSet/>
      <dgm:spPr/>
      <dgm:t>
        <a:bodyPr/>
        <a:lstStyle/>
        <a:p>
          <a:endParaRPr lang="es-EC" sz="2000"/>
        </a:p>
      </dgm:t>
    </dgm:pt>
    <dgm:pt modelId="{46D38271-434B-4B88-B462-DF9A24DFE44C}">
      <dgm:prSet custT="1"/>
      <dgm:spPr/>
      <dgm:t>
        <a:bodyPr/>
        <a:lstStyle/>
        <a:p>
          <a:pPr algn="just"/>
          <a:r>
            <a:rPr lang="es-EC" sz="1050" dirty="0" smtClean="0"/>
            <a:t>Esta categoría se compone de pequeños dispositivos portátiles de comunicación inalámbrica e incluye teléfonos celulares, teléfonos inteligentes, tabletas, asistentes digitales personales (PDA) y otros dispositivos de interfaz móviles y la informática.</a:t>
          </a:r>
          <a:endParaRPr lang="es-EC" sz="1050" dirty="0"/>
        </a:p>
      </dgm:t>
    </dgm:pt>
    <dgm:pt modelId="{C26C9ADA-A7E6-4D6F-AC6B-23A0AFDDB16A}" type="parTrans" cxnId="{840D5F52-F171-46B6-92E6-5967D5DA52BB}">
      <dgm:prSet/>
      <dgm:spPr/>
      <dgm:t>
        <a:bodyPr/>
        <a:lstStyle/>
        <a:p>
          <a:endParaRPr lang="es-EC" sz="2000"/>
        </a:p>
      </dgm:t>
    </dgm:pt>
    <dgm:pt modelId="{1ABE41D7-6049-4747-BBEA-D96E89FE9A13}" type="sibTrans" cxnId="{840D5F52-F171-46B6-92E6-5967D5DA52BB}">
      <dgm:prSet/>
      <dgm:spPr/>
      <dgm:t>
        <a:bodyPr/>
        <a:lstStyle/>
        <a:p>
          <a:endParaRPr lang="es-EC" sz="2000"/>
        </a:p>
      </dgm:t>
    </dgm:pt>
    <dgm:pt modelId="{9985D5A9-DD56-4DA8-B87D-4B5FC1C34B38}">
      <dgm:prSet custT="1"/>
      <dgm:spPr/>
      <dgm:t>
        <a:bodyPr/>
        <a:lstStyle/>
        <a:p>
          <a:pPr algn="just"/>
          <a:r>
            <a:rPr lang="es-EC" sz="1050" dirty="0" smtClean="0"/>
            <a:t>Esta línea de productos incluye cables de computadores, conectores, herramientas, accesorios de teclado y mouse, herramientas para instalaciones, parlantes, muebles para computadoras y </a:t>
          </a:r>
          <a:r>
            <a:rPr lang="es-EC" sz="1050" dirty="0" err="1" smtClean="0"/>
            <a:t>networking</a:t>
          </a:r>
          <a:r>
            <a:rPr lang="es-EC" sz="1050" dirty="0" smtClean="0"/>
            <a:t>.</a:t>
          </a:r>
          <a:endParaRPr lang="es-EC" sz="1050" dirty="0"/>
        </a:p>
      </dgm:t>
    </dgm:pt>
    <dgm:pt modelId="{1AB5DD35-F257-4A58-B4B0-71FF0CA80823}" type="parTrans" cxnId="{4B95EB46-4E58-4349-835C-760E2443ADE6}">
      <dgm:prSet/>
      <dgm:spPr/>
      <dgm:t>
        <a:bodyPr/>
        <a:lstStyle/>
        <a:p>
          <a:endParaRPr lang="es-EC" sz="2000"/>
        </a:p>
      </dgm:t>
    </dgm:pt>
    <dgm:pt modelId="{E3A470E0-CEA4-479B-B62A-7CE87AABCDCB}" type="sibTrans" cxnId="{4B95EB46-4E58-4349-835C-760E2443ADE6}">
      <dgm:prSet/>
      <dgm:spPr/>
      <dgm:t>
        <a:bodyPr/>
        <a:lstStyle/>
        <a:p>
          <a:endParaRPr lang="es-EC" sz="2000"/>
        </a:p>
      </dgm:t>
    </dgm:pt>
    <dgm:pt modelId="{36A794EF-159C-427F-A6AC-25951CA92141}">
      <dgm:prSet custT="1"/>
      <dgm:spPr/>
      <dgm:t>
        <a:bodyPr/>
        <a:lstStyle/>
        <a:p>
          <a:pPr algn="just"/>
          <a:r>
            <a:rPr lang="es-EC" sz="1050" smtClean="0"/>
            <a:t>Sistemas operativos y software de seguridad y antivirus.</a:t>
          </a:r>
          <a:endParaRPr lang="es-EC" sz="1050"/>
        </a:p>
      </dgm:t>
    </dgm:pt>
    <dgm:pt modelId="{3901A78E-6630-444D-8A7E-28B725A5490E}" type="parTrans" cxnId="{E328D172-7F12-4A9E-9B5C-5ABC1F41F17E}">
      <dgm:prSet/>
      <dgm:spPr/>
      <dgm:t>
        <a:bodyPr/>
        <a:lstStyle/>
        <a:p>
          <a:endParaRPr lang="es-EC" sz="2000"/>
        </a:p>
      </dgm:t>
    </dgm:pt>
    <dgm:pt modelId="{A4EED936-2D96-4545-A0D1-D648D9120742}" type="sibTrans" cxnId="{E328D172-7F12-4A9E-9B5C-5ABC1F41F17E}">
      <dgm:prSet/>
      <dgm:spPr/>
      <dgm:t>
        <a:bodyPr/>
        <a:lstStyle/>
        <a:p>
          <a:endParaRPr lang="es-EC" sz="2000"/>
        </a:p>
      </dgm:t>
    </dgm:pt>
    <dgm:pt modelId="{C908C6B4-EF61-471E-B7EA-7D1B77C44598}">
      <dgm:prSet custT="1"/>
      <dgm:spPr/>
      <dgm:t>
        <a:bodyPr/>
        <a:lstStyle/>
        <a:p>
          <a:pPr algn="just"/>
          <a:r>
            <a:rPr lang="es-EC" sz="1050" dirty="0" smtClean="0"/>
            <a:t>Esta categoría se compone de hardware que permite a dos o más computadores comunicarse, e incluye adaptadores, módems, </a:t>
          </a:r>
          <a:r>
            <a:rPr lang="es-EC" sz="1050" dirty="0" err="1" smtClean="0"/>
            <a:t>routers</a:t>
          </a:r>
          <a:r>
            <a:rPr lang="es-EC" sz="1050" dirty="0" smtClean="0"/>
            <a:t>, </a:t>
          </a:r>
          <a:r>
            <a:rPr lang="es-EC" sz="1050" dirty="0" err="1" smtClean="0"/>
            <a:t>switches</a:t>
          </a:r>
          <a:r>
            <a:rPr lang="es-EC" sz="1050" dirty="0" smtClean="0"/>
            <a:t>, </a:t>
          </a:r>
          <a:r>
            <a:rPr lang="es-EC" sz="1050" dirty="0" err="1" smtClean="0"/>
            <a:t>hubs</a:t>
          </a:r>
          <a:r>
            <a:rPr lang="es-EC" sz="1050" dirty="0" smtClean="0"/>
            <a:t>, sistemas de redes inalámbricas y tarjetas de interfaz.</a:t>
          </a:r>
          <a:endParaRPr lang="es-EC" sz="1050" dirty="0"/>
        </a:p>
      </dgm:t>
    </dgm:pt>
    <dgm:pt modelId="{E0A631A8-0F98-4DBF-B5CB-3EF01F688933}" type="parTrans" cxnId="{434E8BF4-7F52-4D0C-9F01-D7BEE60BE9A4}">
      <dgm:prSet/>
      <dgm:spPr/>
      <dgm:t>
        <a:bodyPr/>
        <a:lstStyle/>
        <a:p>
          <a:endParaRPr lang="es-EC" sz="2000"/>
        </a:p>
      </dgm:t>
    </dgm:pt>
    <dgm:pt modelId="{2736693A-AA54-46DA-8CD9-B5EE57959521}" type="sibTrans" cxnId="{434E8BF4-7F52-4D0C-9F01-D7BEE60BE9A4}">
      <dgm:prSet/>
      <dgm:spPr/>
      <dgm:t>
        <a:bodyPr/>
        <a:lstStyle/>
        <a:p>
          <a:endParaRPr lang="es-EC" sz="2000"/>
        </a:p>
      </dgm:t>
    </dgm:pt>
    <dgm:pt modelId="{97BC0F0E-9581-4CCC-B3EF-4FD9B99982C5}" type="pres">
      <dgm:prSet presAssocID="{E8F3F4F3-C807-440F-9967-B3AC98F155E4}" presName="diagram" presStyleCnt="0">
        <dgm:presLayoutVars>
          <dgm:dir/>
          <dgm:animLvl val="lvl"/>
          <dgm:resizeHandles val="exact"/>
        </dgm:presLayoutVars>
      </dgm:prSet>
      <dgm:spPr/>
    </dgm:pt>
    <dgm:pt modelId="{1B8D4AB7-80F9-4B5A-B8AB-4757EDFAC6BC}" type="pres">
      <dgm:prSet presAssocID="{14A600DE-BDC8-4E7C-AE81-86FBE822D726}" presName="compNode" presStyleCnt="0"/>
      <dgm:spPr/>
    </dgm:pt>
    <dgm:pt modelId="{BC7B54E0-6581-40D1-8F6F-16DBD8FF1330}" type="pres">
      <dgm:prSet presAssocID="{14A600DE-BDC8-4E7C-AE81-86FBE822D726}" presName="childRect" presStyleLbl="bgAcc1" presStyleIdx="0" presStyleCnt="4" custScaleX="108635">
        <dgm:presLayoutVars>
          <dgm:bulletEnabled val="1"/>
        </dgm:presLayoutVars>
      </dgm:prSet>
      <dgm:spPr/>
      <dgm:t>
        <a:bodyPr/>
        <a:lstStyle/>
        <a:p>
          <a:endParaRPr lang="es-EC"/>
        </a:p>
      </dgm:t>
    </dgm:pt>
    <dgm:pt modelId="{E228D384-9F0C-4F98-BEE8-650181541C92}" type="pres">
      <dgm:prSet presAssocID="{14A600DE-BDC8-4E7C-AE81-86FBE822D726}" presName="parentText" presStyleLbl="node1" presStyleIdx="0" presStyleCnt="0">
        <dgm:presLayoutVars>
          <dgm:chMax val="0"/>
          <dgm:bulletEnabled val="1"/>
        </dgm:presLayoutVars>
      </dgm:prSet>
      <dgm:spPr/>
      <dgm:t>
        <a:bodyPr/>
        <a:lstStyle/>
        <a:p>
          <a:endParaRPr lang="es-EC"/>
        </a:p>
      </dgm:t>
    </dgm:pt>
    <dgm:pt modelId="{7B460A67-1C12-4C52-8A32-9C0D2F052E08}" type="pres">
      <dgm:prSet presAssocID="{14A600DE-BDC8-4E7C-AE81-86FBE822D726}" presName="parentRect" presStyleLbl="alignNode1" presStyleIdx="0" presStyleCnt="4" custScaleX="108635"/>
      <dgm:spPr/>
      <dgm:t>
        <a:bodyPr/>
        <a:lstStyle/>
        <a:p>
          <a:endParaRPr lang="es-EC"/>
        </a:p>
      </dgm:t>
    </dgm:pt>
    <dgm:pt modelId="{8DAA4DDE-5B4D-4032-B299-E01FD415DC78}" type="pres">
      <dgm:prSet presAssocID="{14A600DE-BDC8-4E7C-AE81-86FBE822D726}" presName="adorn" presStyleLbl="fgAccFollow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dgm:spPr>
    </dgm:pt>
    <dgm:pt modelId="{43552852-41DE-47CD-A901-7584767AD7A5}" type="pres">
      <dgm:prSet presAssocID="{D49BA88C-8F9E-41C4-B81E-609F98836A67}" presName="sibTrans" presStyleLbl="sibTrans2D1" presStyleIdx="0" presStyleCnt="0"/>
      <dgm:spPr/>
      <dgm:t>
        <a:bodyPr/>
        <a:lstStyle/>
        <a:p>
          <a:endParaRPr lang="es-EC"/>
        </a:p>
      </dgm:t>
    </dgm:pt>
    <dgm:pt modelId="{D0F703FE-350F-486E-8A4E-B483A6F3FA37}" type="pres">
      <dgm:prSet presAssocID="{EF6BB7E2-E5F9-4F59-8B69-74DA0611A99E}" presName="compNode" presStyleCnt="0"/>
      <dgm:spPr/>
    </dgm:pt>
    <dgm:pt modelId="{E5E77652-758B-4D38-BEB3-5EF6693C4894}" type="pres">
      <dgm:prSet presAssocID="{EF6BB7E2-E5F9-4F59-8B69-74DA0611A99E}" presName="childRect" presStyleLbl="bgAcc1" presStyleIdx="1" presStyleCnt="4">
        <dgm:presLayoutVars>
          <dgm:bulletEnabled val="1"/>
        </dgm:presLayoutVars>
      </dgm:prSet>
      <dgm:spPr/>
      <dgm:t>
        <a:bodyPr/>
        <a:lstStyle/>
        <a:p>
          <a:endParaRPr lang="es-EC"/>
        </a:p>
      </dgm:t>
    </dgm:pt>
    <dgm:pt modelId="{8D00E830-5E60-47C9-BA48-26BE86EAFCDB}" type="pres">
      <dgm:prSet presAssocID="{EF6BB7E2-E5F9-4F59-8B69-74DA0611A99E}" presName="parentText" presStyleLbl="node1" presStyleIdx="0" presStyleCnt="0">
        <dgm:presLayoutVars>
          <dgm:chMax val="0"/>
          <dgm:bulletEnabled val="1"/>
        </dgm:presLayoutVars>
      </dgm:prSet>
      <dgm:spPr/>
      <dgm:t>
        <a:bodyPr/>
        <a:lstStyle/>
        <a:p>
          <a:endParaRPr lang="es-EC"/>
        </a:p>
      </dgm:t>
    </dgm:pt>
    <dgm:pt modelId="{5A397F0E-D3F4-4A53-93AE-CF75D0E76FF0}" type="pres">
      <dgm:prSet presAssocID="{EF6BB7E2-E5F9-4F59-8B69-74DA0611A99E}" presName="parentRect" presStyleLbl="alignNode1" presStyleIdx="1" presStyleCnt="4"/>
      <dgm:spPr/>
      <dgm:t>
        <a:bodyPr/>
        <a:lstStyle/>
        <a:p>
          <a:endParaRPr lang="es-EC"/>
        </a:p>
      </dgm:t>
    </dgm:pt>
    <dgm:pt modelId="{FE7B7045-AB73-4B6C-AF07-679036D9A147}" type="pres">
      <dgm:prSet presAssocID="{EF6BB7E2-E5F9-4F59-8B69-74DA0611A99E}" presName="adorn" presStyleLbl="fgAccFollowNod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pt>
    <dgm:pt modelId="{C193351E-43CB-4DE6-ABB4-176E55585DB4}" type="pres">
      <dgm:prSet presAssocID="{E13C00D1-A93E-4B6B-AC1A-F5166CE20B82}" presName="sibTrans" presStyleLbl="sibTrans2D1" presStyleIdx="0" presStyleCnt="0"/>
      <dgm:spPr/>
      <dgm:t>
        <a:bodyPr/>
        <a:lstStyle/>
        <a:p>
          <a:endParaRPr lang="es-EC"/>
        </a:p>
      </dgm:t>
    </dgm:pt>
    <dgm:pt modelId="{D789BD7D-7FA1-436C-89DA-EA972B435545}" type="pres">
      <dgm:prSet presAssocID="{5004F643-4A10-41BF-A564-ABDC79F1FA07}" presName="compNode" presStyleCnt="0"/>
      <dgm:spPr/>
    </dgm:pt>
    <dgm:pt modelId="{B44459B4-8853-4363-B0DE-C9B266DCC9F8}" type="pres">
      <dgm:prSet presAssocID="{5004F643-4A10-41BF-A564-ABDC79F1FA07}" presName="childRect" presStyleLbl="bgAcc1" presStyleIdx="2" presStyleCnt="4">
        <dgm:presLayoutVars>
          <dgm:bulletEnabled val="1"/>
        </dgm:presLayoutVars>
      </dgm:prSet>
      <dgm:spPr/>
      <dgm:t>
        <a:bodyPr/>
        <a:lstStyle/>
        <a:p>
          <a:endParaRPr lang="es-EC"/>
        </a:p>
      </dgm:t>
    </dgm:pt>
    <dgm:pt modelId="{E28D4BA1-91DB-4DF8-A1D9-6655B0C288F1}" type="pres">
      <dgm:prSet presAssocID="{5004F643-4A10-41BF-A564-ABDC79F1FA07}" presName="parentText" presStyleLbl="node1" presStyleIdx="0" presStyleCnt="0">
        <dgm:presLayoutVars>
          <dgm:chMax val="0"/>
          <dgm:bulletEnabled val="1"/>
        </dgm:presLayoutVars>
      </dgm:prSet>
      <dgm:spPr/>
      <dgm:t>
        <a:bodyPr/>
        <a:lstStyle/>
        <a:p>
          <a:endParaRPr lang="es-EC"/>
        </a:p>
      </dgm:t>
    </dgm:pt>
    <dgm:pt modelId="{354CF4C8-C9C5-4EF9-A665-62EB8D387825}" type="pres">
      <dgm:prSet presAssocID="{5004F643-4A10-41BF-A564-ABDC79F1FA07}" presName="parentRect" presStyleLbl="alignNode1" presStyleIdx="2" presStyleCnt="4"/>
      <dgm:spPr/>
      <dgm:t>
        <a:bodyPr/>
        <a:lstStyle/>
        <a:p>
          <a:endParaRPr lang="es-EC"/>
        </a:p>
      </dgm:t>
    </dgm:pt>
    <dgm:pt modelId="{98139C6D-1BBE-4611-9B11-BC58766B6AD8}" type="pres">
      <dgm:prSet presAssocID="{5004F643-4A10-41BF-A564-ABDC79F1FA07}" presName="adorn" presStyleLbl="fgAccFollowNod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dgm:spPr>
    </dgm:pt>
    <dgm:pt modelId="{95A4AFD5-3BC5-46EF-A6EF-5C2E2274542A}" type="pres">
      <dgm:prSet presAssocID="{76CB2C2E-C658-40A5-B28B-D3BAFF79F937}" presName="sibTrans" presStyleLbl="sibTrans2D1" presStyleIdx="0" presStyleCnt="0"/>
      <dgm:spPr/>
      <dgm:t>
        <a:bodyPr/>
        <a:lstStyle/>
        <a:p>
          <a:endParaRPr lang="es-EC"/>
        </a:p>
      </dgm:t>
    </dgm:pt>
    <dgm:pt modelId="{86A96EC2-3848-4A81-B427-9B32B0E1CCEE}" type="pres">
      <dgm:prSet presAssocID="{C645D3EA-2E7C-4044-AF27-B4C86DE8B6BB}" presName="compNode" presStyleCnt="0"/>
      <dgm:spPr/>
    </dgm:pt>
    <dgm:pt modelId="{18C5B4C9-90AF-496B-9831-F789C53A8275}" type="pres">
      <dgm:prSet presAssocID="{C645D3EA-2E7C-4044-AF27-B4C86DE8B6BB}" presName="childRect" presStyleLbl="bgAcc1" presStyleIdx="3" presStyleCnt="4">
        <dgm:presLayoutVars>
          <dgm:bulletEnabled val="1"/>
        </dgm:presLayoutVars>
      </dgm:prSet>
      <dgm:spPr/>
      <dgm:t>
        <a:bodyPr/>
        <a:lstStyle/>
        <a:p>
          <a:endParaRPr lang="es-EC"/>
        </a:p>
      </dgm:t>
    </dgm:pt>
    <dgm:pt modelId="{36BECB05-CFB3-4F2A-B8FD-123920496B05}" type="pres">
      <dgm:prSet presAssocID="{C645D3EA-2E7C-4044-AF27-B4C86DE8B6BB}" presName="parentText" presStyleLbl="node1" presStyleIdx="0" presStyleCnt="0">
        <dgm:presLayoutVars>
          <dgm:chMax val="0"/>
          <dgm:bulletEnabled val="1"/>
        </dgm:presLayoutVars>
      </dgm:prSet>
      <dgm:spPr/>
      <dgm:t>
        <a:bodyPr/>
        <a:lstStyle/>
        <a:p>
          <a:endParaRPr lang="es-EC"/>
        </a:p>
      </dgm:t>
    </dgm:pt>
    <dgm:pt modelId="{7C51721F-E8C4-48E7-8785-043E4CDE6194}" type="pres">
      <dgm:prSet presAssocID="{C645D3EA-2E7C-4044-AF27-B4C86DE8B6BB}" presName="parentRect" presStyleLbl="alignNode1" presStyleIdx="3" presStyleCnt="4"/>
      <dgm:spPr/>
      <dgm:t>
        <a:bodyPr/>
        <a:lstStyle/>
        <a:p>
          <a:endParaRPr lang="es-EC"/>
        </a:p>
      </dgm:t>
    </dgm:pt>
    <dgm:pt modelId="{AC8A339B-D614-4369-8243-ACDD0E336FB6}" type="pres">
      <dgm:prSet presAssocID="{C645D3EA-2E7C-4044-AF27-B4C86DE8B6BB}" presName="adorn" presStyleLbl="fgAccFollowNod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dgm:spPr>
    </dgm:pt>
  </dgm:ptLst>
  <dgm:cxnLst>
    <dgm:cxn modelId="{AB710218-EED8-4903-8DF8-9017C5DFEE10}" type="presOf" srcId="{14A600DE-BDC8-4E7C-AE81-86FBE822D726}" destId="{E228D384-9F0C-4F98-BEE8-650181541C92}" srcOrd="0" destOrd="0" presId="urn:microsoft.com/office/officeart/2005/8/layout/bList2"/>
    <dgm:cxn modelId="{840D5F52-F171-46B6-92E6-5967D5DA52BB}" srcId="{14A600DE-BDC8-4E7C-AE81-86FBE822D726}" destId="{46D38271-434B-4B88-B462-DF9A24DFE44C}" srcOrd="0" destOrd="0" parTransId="{C26C9ADA-A7E6-4D6F-AC6B-23A0AFDDB16A}" sibTransId="{1ABE41D7-6049-4747-BBEA-D96E89FE9A13}"/>
    <dgm:cxn modelId="{D45EB135-7BDD-4E04-AFCD-028F493F218E}" srcId="{E8F3F4F3-C807-440F-9967-B3AC98F155E4}" destId="{EF6BB7E2-E5F9-4F59-8B69-74DA0611A99E}" srcOrd="1" destOrd="0" parTransId="{DFE79806-D8B5-4B7F-9C18-B35AD3E684D3}" sibTransId="{E13C00D1-A93E-4B6B-AC1A-F5166CE20B82}"/>
    <dgm:cxn modelId="{B29A2EEE-8F03-48E7-B47F-BD84E04C60E7}" type="presOf" srcId="{C645D3EA-2E7C-4044-AF27-B4C86DE8B6BB}" destId="{36BECB05-CFB3-4F2A-B8FD-123920496B05}" srcOrd="0" destOrd="0" presId="urn:microsoft.com/office/officeart/2005/8/layout/bList2"/>
    <dgm:cxn modelId="{E8DC99BE-3FE5-4BC5-A5D4-41E37246185E}" srcId="{E8F3F4F3-C807-440F-9967-B3AC98F155E4}" destId="{5004F643-4A10-41BF-A564-ABDC79F1FA07}" srcOrd="2" destOrd="0" parTransId="{57178054-5C05-48AD-9047-525036857FB7}" sibTransId="{76CB2C2E-C658-40A5-B28B-D3BAFF79F937}"/>
    <dgm:cxn modelId="{E291577F-5D5D-4DCA-A580-C0C79FF9567E}" type="presOf" srcId="{5004F643-4A10-41BF-A564-ABDC79F1FA07}" destId="{354CF4C8-C9C5-4EF9-A665-62EB8D387825}" srcOrd="1" destOrd="0" presId="urn:microsoft.com/office/officeart/2005/8/layout/bList2"/>
    <dgm:cxn modelId="{531F91F0-23E2-4525-A402-7B7CDBA1B738}" type="presOf" srcId="{46D38271-434B-4B88-B462-DF9A24DFE44C}" destId="{BC7B54E0-6581-40D1-8F6F-16DBD8FF1330}" srcOrd="0" destOrd="0" presId="urn:microsoft.com/office/officeart/2005/8/layout/bList2"/>
    <dgm:cxn modelId="{E328D172-7F12-4A9E-9B5C-5ABC1F41F17E}" srcId="{5004F643-4A10-41BF-A564-ABDC79F1FA07}" destId="{36A794EF-159C-427F-A6AC-25951CA92141}" srcOrd="0" destOrd="0" parTransId="{3901A78E-6630-444D-8A7E-28B725A5490E}" sibTransId="{A4EED936-2D96-4545-A0D1-D648D9120742}"/>
    <dgm:cxn modelId="{26777F19-A6DE-4448-BBDB-58339595CB0E}" srcId="{E8F3F4F3-C807-440F-9967-B3AC98F155E4}" destId="{14A600DE-BDC8-4E7C-AE81-86FBE822D726}" srcOrd="0" destOrd="0" parTransId="{1C8B351E-BD76-4C0E-B113-CF44DD0D8B49}" sibTransId="{D49BA88C-8F9E-41C4-B81E-609F98836A67}"/>
    <dgm:cxn modelId="{D13D78EE-D62A-4FCB-9967-F90420ED243E}" type="presOf" srcId="{5004F643-4A10-41BF-A564-ABDC79F1FA07}" destId="{E28D4BA1-91DB-4DF8-A1D9-6655B0C288F1}" srcOrd="0" destOrd="0" presId="urn:microsoft.com/office/officeart/2005/8/layout/bList2"/>
    <dgm:cxn modelId="{F80C6A93-D87D-4DC7-B1A2-004214BC30E0}" type="presOf" srcId="{76CB2C2E-C658-40A5-B28B-D3BAFF79F937}" destId="{95A4AFD5-3BC5-46EF-A6EF-5C2E2274542A}" srcOrd="0" destOrd="0" presId="urn:microsoft.com/office/officeart/2005/8/layout/bList2"/>
    <dgm:cxn modelId="{70639C9F-98E3-42A1-BC50-671AB8CA1BFB}" type="presOf" srcId="{D49BA88C-8F9E-41C4-B81E-609F98836A67}" destId="{43552852-41DE-47CD-A901-7584767AD7A5}" srcOrd="0" destOrd="0" presId="urn:microsoft.com/office/officeart/2005/8/layout/bList2"/>
    <dgm:cxn modelId="{D60AF4FD-0F3D-4809-8395-8496E3F48430}" type="presOf" srcId="{36A794EF-159C-427F-A6AC-25951CA92141}" destId="{B44459B4-8853-4363-B0DE-C9B266DCC9F8}" srcOrd="0" destOrd="0" presId="urn:microsoft.com/office/officeart/2005/8/layout/bList2"/>
    <dgm:cxn modelId="{B885DCF3-808A-474C-9295-F1F796371916}" type="presOf" srcId="{E8F3F4F3-C807-440F-9967-B3AC98F155E4}" destId="{97BC0F0E-9581-4CCC-B3EF-4FD9B99982C5}" srcOrd="0" destOrd="0" presId="urn:microsoft.com/office/officeart/2005/8/layout/bList2"/>
    <dgm:cxn modelId="{489104E7-98E8-443F-9611-BAC55E09788D}" type="presOf" srcId="{14A600DE-BDC8-4E7C-AE81-86FBE822D726}" destId="{7B460A67-1C12-4C52-8A32-9C0D2F052E08}" srcOrd="1" destOrd="0" presId="urn:microsoft.com/office/officeart/2005/8/layout/bList2"/>
    <dgm:cxn modelId="{1AF4DD58-7DDF-4817-85CF-B96DA3C4B280}" type="presOf" srcId="{9985D5A9-DD56-4DA8-B87D-4B5FC1C34B38}" destId="{E5E77652-758B-4D38-BEB3-5EF6693C4894}" srcOrd="0" destOrd="0" presId="urn:microsoft.com/office/officeart/2005/8/layout/bList2"/>
    <dgm:cxn modelId="{434E8BF4-7F52-4D0C-9F01-D7BEE60BE9A4}" srcId="{C645D3EA-2E7C-4044-AF27-B4C86DE8B6BB}" destId="{C908C6B4-EF61-471E-B7EA-7D1B77C44598}" srcOrd="0" destOrd="0" parTransId="{E0A631A8-0F98-4DBF-B5CB-3EF01F688933}" sibTransId="{2736693A-AA54-46DA-8CD9-B5EE57959521}"/>
    <dgm:cxn modelId="{B5EC492D-CC6A-42EB-A8AE-835A4D93A41C}" type="presOf" srcId="{EF6BB7E2-E5F9-4F59-8B69-74DA0611A99E}" destId="{8D00E830-5E60-47C9-BA48-26BE86EAFCDB}" srcOrd="0" destOrd="0" presId="urn:microsoft.com/office/officeart/2005/8/layout/bList2"/>
    <dgm:cxn modelId="{C31E4371-D1B2-40BB-8E9B-BD218C5F97B2}" type="presOf" srcId="{E13C00D1-A93E-4B6B-AC1A-F5166CE20B82}" destId="{C193351E-43CB-4DE6-ABB4-176E55585DB4}" srcOrd="0" destOrd="0" presId="urn:microsoft.com/office/officeart/2005/8/layout/bList2"/>
    <dgm:cxn modelId="{F1980449-1C55-4F8B-8582-751B00E67FD6}" srcId="{E8F3F4F3-C807-440F-9967-B3AC98F155E4}" destId="{C645D3EA-2E7C-4044-AF27-B4C86DE8B6BB}" srcOrd="3" destOrd="0" parTransId="{666A7625-2F9E-4ECB-BD56-DD3C0147BD89}" sibTransId="{947E7A86-0FD3-4A4D-8EE4-36F530A27D56}"/>
    <dgm:cxn modelId="{BB2A381C-7BBA-4B78-A71F-B04A086A1FCE}" type="presOf" srcId="{EF6BB7E2-E5F9-4F59-8B69-74DA0611A99E}" destId="{5A397F0E-D3F4-4A53-93AE-CF75D0E76FF0}" srcOrd="1" destOrd="0" presId="urn:microsoft.com/office/officeart/2005/8/layout/bList2"/>
    <dgm:cxn modelId="{4B95EB46-4E58-4349-835C-760E2443ADE6}" srcId="{EF6BB7E2-E5F9-4F59-8B69-74DA0611A99E}" destId="{9985D5A9-DD56-4DA8-B87D-4B5FC1C34B38}" srcOrd="0" destOrd="0" parTransId="{1AB5DD35-F257-4A58-B4B0-71FF0CA80823}" sibTransId="{E3A470E0-CEA4-479B-B62A-7CE87AABCDCB}"/>
    <dgm:cxn modelId="{A993C74D-9A71-433A-9D1B-0211CDB547FF}" type="presOf" srcId="{C908C6B4-EF61-471E-B7EA-7D1B77C44598}" destId="{18C5B4C9-90AF-496B-9831-F789C53A8275}" srcOrd="0" destOrd="0" presId="urn:microsoft.com/office/officeart/2005/8/layout/bList2"/>
    <dgm:cxn modelId="{B95D8015-F557-4F48-9115-7962DCCF4681}" type="presOf" srcId="{C645D3EA-2E7C-4044-AF27-B4C86DE8B6BB}" destId="{7C51721F-E8C4-48E7-8785-043E4CDE6194}" srcOrd="1" destOrd="0" presId="urn:microsoft.com/office/officeart/2005/8/layout/bList2"/>
    <dgm:cxn modelId="{BEED5420-0AE7-46D1-B85C-385DEE80B451}" type="presParOf" srcId="{97BC0F0E-9581-4CCC-B3EF-4FD9B99982C5}" destId="{1B8D4AB7-80F9-4B5A-B8AB-4757EDFAC6BC}" srcOrd="0" destOrd="0" presId="urn:microsoft.com/office/officeart/2005/8/layout/bList2"/>
    <dgm:cxn modelId="{16B91669-8358-4CFC-A006-C8031EBC72B6}" type="presParOf" srcId="{1B8D4AB7-80F9-4B5A-B8AB-4757EDFAC6BC}" destId="{BC7B54E0-6581-40D1-8F6F-16DBD8FF1330}" srcOrd="0" destOrd="0" presId="urn:microsoft.com/office/officeart/2005/8/layout/bList2"/>
    <dgm:cxn modelId="{FA3DA3E1-32A0-444D-9F54-4D4C89C977A5}" type="presParOf" srcId="{1B8D4AB7-80F9-4B5A-B8AB-4757EDFAC6BC}" destId="{E228D384-9F0C-4F98-BEE8-650181541C92}" srcOrd="1" destOrd="0" presId="urn:microsoft.com/office/officeart/2005/8/layout/bList2"/>
    <dgm:cxn modelId="{9CA65E49-D0A7-4845-9C91-E24C762E6E29}" type="presParOf" srcId="{1B8D4AB7-80F9-4B5A-B8AB-4757EDFAC6BC}" destId="{7B460A67-1C12-4C52-8A32-9C0D2F052E08}" srcOrd="2" destOrd="0" presId="urn:microsoft.com/office/officeart/2005/8/layout/bList2"/>
    <dgm:cxn modelId="{95417BF8-5112-495E-A8E2-4B3D8491EB6C}" type="presParOf" srcId="{1B8D4AB7-80F9-4B5A-B8AB-4757EDFAC6BC}" destId="{8DAA4DDE-5B4D-4032-B299-E01FD415DC78}" srcOrd="3" destOrd="0" presId="urn:microsoft.com/office/officeart/2005/8/layout/bList2"/>
    <dgm:cxn modelId="{3AC4472C-BE06-4411-8D7C-138D244D50E2}" type="presParOf" srcId="{97BC0F0E-9581-4CCC-B3EF-4FD9B99982C5}" destId="{43552852-41DE-47CD-A901-7584767AD7A5}" srcOrd="1" destOrd="0" presId="urn:microsoft.com/office/officeart/2005/8/layout/bList2"/>
    <dgm:cxn modelId="{24E281AF-31E3-4103-B933-AAF9CFD93731}" type="presParOf" srcId="{97BC0F0E-9581-4CCC-B3EF-4FD9B99982C5}" destId="{D0F703FE-350F-486E-8A4E-B483A6F3FA37}" srcOrd="2" destOrd="0" presId="urn:microsoft.com/office/officeart/2005/8/layout/bList2"/>
    <dgm:cxn modelId="{6E913864-B099-4A7E-BC92-3B8C5AA4CEA2}" type="presParOf" srcId="{D0F703FE-350F-486E-8A4E-B483A6F3FA37}" destId="{E5E77652-758B-4D38-BEB3-5EF6693C4894}" srcOrd="0" destOrd="0" presId="urn:microsoft.com/office/officeart/2005/8/layout/bList2"/>
    <dgm:cxn modelId="{3B8E3517-1FA6-42CD-AF03-910D59C97C1E}" type="presParOf" srcId="{D0F703FE-350F-486E-8A4E-B483A6F3FA37}" destId="{8D00E830-5E60-47C9-BA48-26BE86EAFCDB}" srcOrd="1" destOrd="0" presId="urn:microsoft.com/office/officeart/2005/8/layout/bList2"/>
    <dgm:cxn modelId="{4CF71C18-E812-4152-96A9-DA083597FD8A}" type="presParOf" srcId="{D0F703FE-350F-486E-8A4E-B483A6F3FA37}" destId="{5A397F0E-D3F4-4A53-93AE-CF75D0E76FF0}" srcOrd="2" destOrd="0" presId="urn:microsoft.com/office/officeart/2005/8/layout/bList2"/>
    <dgm:cxn modelId="{4B661512-BBE0-4E91-B514-C0E420FA870C}" type="presParOf" srcId="{D0F703FE-350F-486E-8A4E-B483A6F3FA37}" destId="{FE7B7045-AB73-4B6C-AF07-679036D9A147}" srcOrd="3" destOrd="0" presId="urn:microsoft.com/office/officeart/2005/8/layout/bList2"/>
    <dgm:cxn modelId="{91265EDC-C742-4945-A56E-DD183538C873}" type="presParOf" srcId="{97BC0F0E-9581-4CCC-B3EF-4FD9B99982C5}" destId="{C193351E-43CB-4DE6-ABB4-176E55585DB4}" srcOrd="3" destOrd="0" presId="urn:microsoft.com/office/officeart/2005/8/layout/bList2"/>
    <dgm:cxn modelId="{C608908D-7FB5-4DF6-B5BC-EE0F97CF1FCB}" type="presParOf" srcId="{97BC0F0E-9581-4CCC-B3EF-4FD9B99982C5}" destId="{D789BD7D-7FA1-436C-89DA-EA972B435545}" srcOrd="4" destOrd="0" presId="urn:microsoft.com/office/officeart/2005/8/layout/bList2"/>
    <dgm:cxn modelId="{10DD73E3-362B-42F9-A5D0-829DD99F7AB2}" type="presParOf" srcId="{D789BD7D-7FA1-436C-89DA-EA972B435545}" destId="{B44459B4-8853-4363-B0DE-C9B266DCC9F8}" srcOrd="0" destOrd="0" presId="urn:microsoft.com/office/officeart/2005/8/layout/bList2"/>
    <dgm:cxn modelId="{C193F2A7-64CC-4EE1-BEA2-76642CA1D6C8}" type="presParOf" srcId="{D789BD7D-7FA1-436C-89DA-EA972B435545}" destId="{E28D4BA1-91DB-4DF8-A1D9-6655B0C288F1}" srcOrd="1" destOrd="0" presId="urn:microsoft.com/office/officeart/2005/8/layout/bList2"/>
    <dgm:cxn modelId="{185C71FF-262B-4536-AEDB-B3733EF8D369}" type="presParOf" srcId="{D789BD7D-7FA1-436C-89DA-EA972B435545}" destId="{354CF4C8-C9C5-4EF9-A665-62EB8D387825}" srcOrd="2" destOrd="0" presId="urn:microsoft.com/office/officeart/2005/8/layout/bList2"/>
    <dgm:cxn modelId="{34C7B195-5154-4B97-8967-321C04F82599}" type="presParOf" srcId="{D789BD7D-7FA1-436C-89DA-EA972B435545}" destId="{98139C6D-1BBE-4611-9B11-BC58766B6AD8}" srcOrd="3" destOrd="0" presId="urn:microsoft.com/office/officeart/2005/8/layout/bList2"/>
    <dgm:cxn modelId="{3DCAC5D2-D669-404B-986F-5CCC4D79C1B1}" type="presParOf" srcId="{97BC0F0E-9581-4CCC-B3EF-4FD9B99982C5}" destId="{95A4AFD5-3BC5-46EF-A6EF-5C2E2274542A}" srcOrd="5" destOrd="0" presId="urn:microsoft.com/office/officeart/2005/8/layout/bList2"/>
    <dgm:cxn modelId="{EC9D4037-779D-49EC-862C-31FA38034456}" type="presParOf" srcId="{97BC0F0E-9581-4CCC-B3EF-4FD9B99982C5}" destId="{86A96EC2-3848-4A81-B427-9B32B0E1CCEE}" srcOrd="6" destOrd="0" presId="urn:microsoft.com/office/officeart/2005/8/layout/bList2"/>
    <dgm:cxn modelId="{BCAA7E03-FC24-4E88-BECB-58803F6AA156}" type="presParOf" srcId="{86A96EC2-3848-4A81-B427-9B32B0E1CCEE}" destId="{18C5B4C9-90AF-496B-9831-F789C53A8275}" srcOrd="0" destOrd="0" presId="urn:microsoft.com/office/officeart/2005/8/layout/bList2"/>
    <dgm:cxn modelId="{E43AD56E-8636-4338-B5C7-B3815AFE8F63}" type="presParOf" srcId="{86A96EC2-3848-4A81-B427-9B32B0E1CCEE}" destId="{36BECB05-CFB3-4F2A-B8FD-123920496B05}" srcOrd="1" destOrd="0" presId="urn:microsoft.com/office/officeart/2005/8/layout/bList2"/>
    <dgm:cxn modelId="{3003B727-F929-4382-A635-3E2B8E800286}" type="presParOf" srcId="{86A96EC2-3848-4A81-B427-9B32B0E1CCEE}" destId="{7C51721F-E8C4-48E7-8785-043E4CDE6194}" srcOrd="2" destOrd="0" presId="urn:microsoft.com/office/officeart/2005/8/layout/bList2"/>
    <dgm:cxn modelId="{0D785F41-5AFC-4935-B733-8FFE13C36B10}" type="presParOf" srcId="{86A96EC2-3848-4A81-B427-9B32B0E1CCEE}" destId="{AC8A339B-D614-4369-8243-ACDD0E336FB6}"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EC348-B635-4D0A-B108-838DB0073AAF}" type="doc">
      <dgm:prSet loTypeId="urn:microsoft.com/office/officeart/2005/8/layout/arrow2" loCatId="process" qsTypeId="urn:microsoft.com/office/officeart/2005/8/quickstyle/3d3" qsCatId="3D" csTypeId="urn:microsoft.com/office/officeart/2005/8/colors/accent1_2" csCatId="accent1" phldr="1"/>
      <dgm:spPr/>
    </dgm:pt>
    <dgm:pt modelId="{019A425C-2D87-499C-AF9C-7E2C9F1CE149}">
      <dgm:prSet phldrT="[Text]" custT="1"/>
      <dgm:spPr/>
      <dgm:t>
        <a:bodyPr/>
        <a:lstStyle/>
        <a:p>
          <a:r>
            <a:rPr lang="es-EC" sz="1100" dirty="0">
              <a:latin typeface="Times New Roman" panose="02020603050405020304" pitchFamily="18" charset="0"/>
              <a:cs typeface="Times New Roman" panose="02020603050405020304" pitchFamily="18" charset="0"/>
            </a:rPr>
            <a:t>Proyecciones Financieras</a:t>
          </a:r>
        </a:p>
      </dgm:t>
    </dgm:pt>
    <dgm:pt modelId="{81F58576-9A91-46C4-A275-16E06B9E8308}" type="parTrans" cxnId="{11B52B83-B240-4DB6-8E40-166826EE1050}">
      <dgm:prSet/>
      <dgm:spPr/>
      <dgm:t>
        <a:bodyPr/>
        <a:lstStyle/>
        <a:p>
          <a:endParaRPr lang="es-EC" sz="4000">
            <a:latin typeface="Times New Roman" panose="02020603050405020304" pitchFamily="18" charset="0"/>
            <a:cs typeface="Times New Roman" panose="02020603050405020304" pitchFamily="18" charset="0"/>
          </a:endParaRPr>
        </a:p>
      </dgm:t>
    </dgm:pt>
    <dgm:pt modelId="{6CCB1344-C9E2-46C3-A238-3CABDC29FFD3}" type="sibTrans" cxnId="{11B52B83-B240-4DB6-8E40-166826EE1050}">
      <dgm:prSet/>
      <dgm:spPr/>
      <dgm:t>
        <a:bodyPr/>
        <a:lstStyle/>
        <a:p>
          <a:endParaRPr lang="es-EC" sz="4000">
            <a:latin typeface="Times New Roman" panose="02020603050405020304" pitchFamily="18" charset="0"/>
            <a:cs typeface="Times New Roman" panose="02020603050405020304" pitchFamily="18" charset="0"/>
          </a:endParaRPr>
        </a:p>
      </dgm:t>
    </dgm:pt>
    <dgm:pt modelId="{8FDF40BC-0A0D-4CB6-8289-7888A7DFC6D0}">
      <dgm:prSet phldrT="[Text]" custT="1"/>
      <dgm:spPr/>
      <dgm:t>
        <a:bodyPr/>
        <a:lstStyle/>
        <a:p>
          <a:r>
            <a:rPr lang="es-EC" sz="1100">
              <a:latin typeface="Times New Roman" panose="02020603050405020304" pitchFamily="18" charset="0"/>
              <a:cs typeface="Times New Roman" panose="02020603050405020304" pitchFamily="18" charset="0"/>
            </a:rPr>
            <a:t>Cash flows libres</a:t>
          </a:r>
        </a:p>
      </dgm:t>
    </dgm:pt>
    <dgm:pt modelId="{2650BB3B-4D74-46E8-AB32-0B20D6C1F443}" type="parTrans" cxnId="{0467F7E7-4525-4337-93FE-663486CCFD4D}">
      <dgm:prSet/>
      <dgm:spPr/>
      <dgm:t>
        <a:bodyPr/>
        <a:lstStyle/>
        <a:p>
          <a:endParaRPr lang="es-EC" sz="4000">
            <a:latin typeface="Times New Roman" panose="02020603050405020304" pitchFamily="18" charset="0"/>
            <a:cs typeface="Times New Roman" panose="02020603050405020304" pitchFamily="18" charset="0"/>
          </a:endParaRPr>
        </a:p>
      </dgm:t>
    </dgm:pt>
    <dgm:pt modelId="{CA10459D-E391-4A33-975A-9E3304AFC369}" type="sibTrans" cxnId="{0467F7E7-4525-4337-93FE-663486CCFD4D}">
      <dgm:prSet/>
      <dgm:spPr/>
      <dgm:t>
        <a:bodyPr/>
        <a:lstStyle/>
        <a:p>
          <a:endParaRPr lang="es-EC" sz="4000">
            <a:latin typeface="Times New Roman" panose="02020603050405020304" pitchFamily="18" charset="0"/>
            <a:cs typeface="Times New Roman" panose="02020603050405020304" pitchFamily="18" charset="0"/>
          </a:endParaRPr>
        </a:p>
      </dgm:t>
    </dgm:pt>
    <dgm:pt modelId="{876833A6-9634-43F4-BD35-333A1F87DD75}">
      <dgm:prSet phldrT="[Text]" custT="1"/>
      <dgm:spPr/>
      <dgm:t>
        <a:bodyPr/>
        <a:lstStyle/>
        <a:p>
          <a:r>
            <a:rPr lang="es-EC" sz="1100">
              <a:latin typeface="Times New Roman" panose="02020603050405020304" pitchFamily="18" charset="0"/>
              <a:cs typeface="Times New Roman" panose="02020603050405020304" pitchFamily="18" charset="0"/>
            </a:rPr>
            <a:t>Cálculo de la tasa de descuento</a:t>
          </a:r>
        </a:p>
      </dgm:t>
    </dgm:pt>
    <dgm:pt modelId="{EF67DC1A-0D03-4DCA-AD63-394D3ACA770E}" type="parTrans" cxnId="{EBC0A991-FDB5-476C-820D-9AB2060F5730}">
      <dgm:prSet/>
      <dgm:spPr/>
      <dgm:t>
        <a:bodyPr/>
        <a:lstStyle/>
        <a:p>
          <a:endParaRPr lang="es-EC" sz="4000">
            <a:latin typeface="Times New Roman" panose="02020603050405020304" pitchFamily="18" charset="0"/>
            <a:cs typeface="Times New Roman" panose="02020603050405020304" pitchFamily="18" charset="0"/>
          </a:endParaRPr>
        </a:p>
      </dgm:t>
    </dgm:pt>
    <dgm:pt modelId="{3EF86071-D627-4D05-A81E-A5D9AC355C96}" type="sibTrans" cxnId="{EBC0A991-FDB5-476C-820D-9AB2060F5730}">
      <dgm:prSet/>
      <dgm:spPr/>
      <dgm:t>
        <a:bodyPr/>
        <a:lstStyle/>
        <a:p>
          <a:endParaRPr lang="es-EC" sz="4000">
            <a:latin typeface="Times New Roman" panose="02020603050405020304" pitchFamily="18" charset="0"/>
            <a:cs typeface="Times New Roman" panose="02020603050405020304" pitchFamily="18" charset="0"/>
          </a:endParaRPr>
        </a:p>
      </dgm:t>
    </dgm:pt>
    <dgm:pt modelId="{D00A0B7C-9CE8-4F0C-8F39-8228E98EFDCA}">
      <dgm:prSet phldrT="[Text]" custT="1"/>
      <dgm:spPr/>
      <dgm:t>
        <a:bodyPr/>
        <a:lstStyle/>
        <a:p>
          <a:r>
            <a:rPr lang="es-EC" sz="1100">
              <a:latin typeface="Times New Roman" panose="02020603050405020304" pitchFamily="18" charset="0"/>
              <a:cs typeface="Times New Roman" panose="02020603050405020304" pitchFamily="18" charset="0"/>
            </a:rPr>
            <a:t>Cálculo del valor residual</a:t>
          </a:r>
        </a:p>
      </dgm:t>
    </dgm:pt>
    <dgm:pt modelId="{5B21484C-012E-4CED-AD4E-AC0BA4B94DFD}" type="parTrans" cxnId="{FD226120-8F0B-4989-961F-CCAAA06C5D9D}">
      <dgm:prSet/>
      <dgm:spPr/>
      <dgm:t>
        <a:bodyPr/>
        <a:lstStyle/>
        <a:p>
          <a:endParaRPr lang="es-EC" sz="4000">
            <a:latin typeface="Times New Roman" panose="02020603050405020304" pitchFamily="18" charset="0"/>
            <a:cs typeface="Times New Roman" panose="02020603050405020304" pitchFamily="18" charset="0"/>
          </a:endParaRPr>
        </a:p>
      </dgm:t>
    </dgm:pt>
    <dgm:pt modelId="{D383F2A0-0863-4ABA-AE26-A903A4B6F6D9}" type="sibTrans" cxnId="{FD226120-8F0B-4989-961F-CCAAA06C5D9D}">
      <dgm:prSet/>
      <dgm:spPr/>
      <dgm:t>
        <a:bodyPr/>
        <a:lstStyle/>
        <a:p>
          <a:endParaRPr lang="es-EC" sz="4000">
            <a:latin typeface="Times New Roman" panose="02020603050405020304" pitchFamily="18" charset="0"/>
            <a:cs typeface="Times New Roman" panose="02020603050405020304" pitchFamily="18" charset="0"/>
          </a:endParaRPr>
        </a:p>
      </dgm:t>
    </dgm:pt>
    <dgm:pt modelId="{E619C91C-4298-415B-9E44-081F06131292}">
      <dgm:prSet phldrT="[Text]" custT="1"/>
      <dgm:spPr/>
      <dgm:t>
        <a:bodyPr/>
        <a:lstStyle/>
        <a:p>
          <a:r>
            <a:rPr lang="es-EC" sz="1100">
              <a:latin typeface="Times New Roman" panose="02020603050405020304" pitchFamily="18" charset="0"/>
              <a:cs typeface="Times New Roman" panose="02020603050405020304" pitchFamily="18" charset="0"/>
            </a:rPr>
            <a:t>Valor de la empresa</a:t>
          </a:r>
        </a:p>
      </dgm:t>
    </dgm:pt>
    <dgm:pt modelId="{0E9E88B5-842C-496C-BA48-D7872A63832D}" type="parTrans" cxnId="{97401899-83A3-4D39-BCBC-EDA76DBB7BAF}">
      <dgm:prSet/>
      <dgm:spPr/>
      <dgm:t>
        <a:bodyPr/>
        <a:lstStyle/>
        <a:p>
          <a:endParaRPr lang="es-EC" sz="4000">
            <a:latin typeface="Times New Roman" panose="02020603050405020304" pitchFamily="18" charset="0"/>
            <a:cs typeface="Times New Roman" panose="02020603050405020304" pitchFamily="18" charset="0"/>
          </a:endParaRPr>
        </a:p>
      </dgm:t>
    </dgm:pt>
    <dgm:pt modelId="{94D623CA-E071-48CF-8492-9388F9C3F92F}" type="sibTrans" cxnId="{97401899-83A3-4D39-BCBC-EDA76DBB7BAF}">
      <dgm:prSet/>
      <dgm:spPr/>
      <dgm:t>
        <a:bodyPr/>
        <a:lstStyle/>
        <a:p>
          <a:endParaRPr lang="es-EC" sz="4000">
            <a:latin typeface="Times New Roman" panose="02020603050405020304" pitchFamily="18" charset="0"/>
            <a:cs typeface="Times New Roman" panose="02020603050405020304" pitchFamily="18" charset="0"/>
          </a:endParaRPr>
        </a:p>
      </dgm:t>
    </dgm:pt>
    <dgm:pt modelId="{20E746DC-DFBA-431E-8FC2-74BDC0C819FC}" type="pres">
      <dgm:prSet presAssocID="{20DEC348-B635-4D0A-B108-838DB0073AAF}" presName="arrowDiagram" presStyleCnt="0">
        <dgm:presLayoutVars>
          <dgm:chMax val="5"/>
          <dgm:dir/>
          <dgm:resizeHandles val="exact"/>
        </dgm:presLayoutVars>
      </dgm:prSet>
      <dgm:spPr/>
    </dgm:pt>
    <dgm:pt modelId="{2F7E8A91-5093-46A6-9F82-AE00BC5CAFB9}" type="pres">
      <dgm:prSet presAssocID="{20DEC348-B635-4D0A-B108-838DB0073AAF}" presName="arrow" presStyleLbl="bgShp" presStyleIdx="0" presStyleCnt="1"/>
      <dgm:spPr/>
    </dgm:pt>
    <dgm:pt modelId="{B7801953-BAEF-4EBA-AB7F-877CC8FD8030}" type="pres">
      <dgm:prSet presAssocID="{20DEC348-B635-4D0A-B108-838DB0073AAF}" presName="arrowDiagram5" presStyleCnt="0"/>
      <dgm:spPr/>
    </dgm:pt>
    <dgm:pt modelId="{B452FDB3-A06F-4D98-9A74-C4512202DCD5}" type="pres">
      <dgm:prSet presAssocID="{019A425C-2D87-499C-AF9C-7E2C9F1CE149}" presName="bullet5a" presStyleLbl="node1" presStyleIdx="0" presStyleCnt="5"/>
      <dgm:spPr/>
    </dgm:pt>
    <dgm:pt modelId="{211B4258-3651-456A-855C-2F0EA96A8848}" type="pres">
      <dgm:prSet presAssocID="{019A425C-2D87-499C-AF9C-7E2C9F1CE149}" presName="textBox5a" presStyleLbl="revTx" presStyleIdx="0" presStyleCnt="5">
        <dgm:presLayoutVars>
          <dgm:bulletEnabled val="1"/>
        </dgm:presLayoutVars>
      </dgm:prSet>
      <dgm:spPr/>
      <dgm:t>
        <a:bodyPr/>
        <a:lstStyle/>
        <a:p>
          <a:endParaRPr lang="es-EC"/>
        </a:p>
      </dgm:t>
    </dgm:pt>
    <dgm:pt modelId="{F86367B3-4778-4F7F-BD53-C3AF172F34A2}" type="pres">
      <dgm:prSet presAssocID="{8FDF40BC-0A0D-4CB6-8289-7888A7DFC6D0}" presName="bullet5b" presStyleLbl="node1" presStyleIdx="1" presStyleCnt="5"/>
      <dgm:spPr/>
    </dgm:pt>
    <dgm:pt modelId="{790D20A0-8CC3-41BF-A94A-DB0CF39D3D80}" type="pres">
      <dgm:prSet presAssocID="{8FDF40BC-0A0D-4CB6-8289-7888A7DFC6D0}" presName="textBox5b" presStyleLbl="revTx" presStyleIdx="1" presStyleCnt="5">
        <dgm:presLayoutVars>
          <dgm:bulletEnabled val="1"/>
        </dgm:presLayoutVars>
      </dgm:prSet>
      <dgm:spPr/>
      <dgm:t>
        <a:bodyPr/>
        <a:lstStyle/>
        <a:p>
          <a:endParaRPr lang="es-EC"/>
        </a:p>
      </dgm:t>
    </dgm:pt>
    <dgm:pt modelId="{049EA532-49C9-4041-B31E-3A2323DA2546}" type="pres">
      <dgm:prSet presAssocID="{876833A6-9634-43F4-BD35-333A1F87DD75}" presName="bullet5c" presStyleLbl="node1" presStyleIdx="2" presStyleCnt="5"/>
      <dgm:spPr/>
    </dgm:pt>
    <dgm:pt modelId="{31469852-31EC-4483-AD4A-052C75E5CFA1}" type="pres">
      <dgm:prSet presAssocID="{876833A6-9634-43F4-BD35-333A1F87DD75}" presName="textBox5c" presStyleLbl="revTx" presStyleIdx="2" presStyleCnt="5">
        <dgm:presLayoutVars>
          <dgm:bulletEnabled val="1"/>
        </dgm:presLayoutVars>
      </dgm:prSet>
      <dgm:spPr/>
      <dgm:t>
        <a:bodyPr/>
        <a:lstStyle/>
        <a:p>
          <a:endParaRPr lang="es-EC"/>
        </a:p>
      </dgm:t>
    </dgm:pt>
    <dgm:pt modelId="{A2B36C59-6F3E-4BED-9F28-722D9C846C7C}" type="pres">
      <dgm:prSet presAssocID="{D00A0B7C-9CE8-4F0C-8F39-8228E98EFDCA}" presName="bullet5d" presStyleLbl="node1" presStyleIdx="3" presStyleCnt="5"/>
      <dgm:spPr/>
      <dgm:t>
        <a:bodyPr/>
        <a:lstStyle/>
        <a:p>
          <a:endParaRPr lang="es-EC"/>
        </a:p>
      </dgm:t>
    </dgm:pt>
    <dgm:pt modelId="{27132857-3C2E-41C3-9FB8-6F8DC4111B6E}" type="pres">
      <dgm:prSet presAssocID="{D00A0B7C-9CE8-4F0C-8F39-8228E98EFDCA}" presName="textBox5d" presStyleLbl="revTx" presStyleIdx="3" presStyleCnt="5">
        <dgm:presLayoutVars>
          <dgm:bulletEnabled val="1"/>
        </dgm:presLayoutVars>
      </dgm:prSet>
      <dgm:spPr/>
      <dgm:t>
        <a:bodyPr/>
        <a:lstStyle/>
        <a:p>
          <a:endParaRPr lang="es-EC"/>
        </a:p>
      </dgm:t>
    </dgm:pt>
    <dgm:pt modelId="{AFD3C06E-1F9D-4E89-BA19-1590BFA80C2B}" type="pres">
      <dgm:prSet presAssocID="{E619C91C-4298-415B-9E44-081F06131292}" presName="bullet5e" presStyleLbl="node1" presStyleIdx="4" presStyleCnt="5"/>
      <dgm:spPr>
        <a:blipFill rotWithShape="0">
          <a:blip xmlns:r="http://schemas.openxmlformats.org/officeDocument/2006/relationships" r:embed="rId1"/>
          <a:stretch>
            <a:fillRect/>
          </a:stretch>
        </a:blipFill>
      </dgm:spPr>
      <dgm:t>
        <a:bodyPr/>
        <a:lstStyle/>
        <a:p>
          <a:endParaRPr lang="es-EC"/>
        </a:p>
      </dgm:t>
    </dgm:pt>
    <dgm:pt modelId="{13A13D65-E9CE-42B7-8F95-3FD434B8CB97}" type="pres">
      <dgm:prSet presAssocID="{E619C91C-4298-415B-9E44-081F06131292}" presName="textBox5e" presStyleLbl="revTx" presStyleIdx="4" presStyleCnt="5">
        <dgm:presLayoutVars>
          <dgm:bulletEnabled val="1"/>
        </dgm:presLayoutVars>
      </dgm:prSet>
      <dgm:spPr/>
      <dgm:t>
        <a:bodyPr/>
        <a:lstStyle/>
        <a:p>
          <a:endParaRPr lang="es-EC"/>
        </a:p>
      </dgm:t>
    </dgm:pt>
  </dgm:ptLst>
  <dgm:cxnLst>
    <dgm:cxn modelId="{D9F0B71D-344E-432A-AF48-52694D490C3B}" type="presOf" srcId="{20DEC348-B635-4D0A-B108-838DB0073AAF}" destId="{20E746DC-DFBA-431E-8FC2-74BDC0C819FC}" srcOrd="0" destOrd="0" presId="urn:microsoft.com/office/officeart/2005/8/layout/arrow2"/>
    <dgm:cxn modelId="{FC308678-2278-4EA0-B673-D57015C8B200}" type="presOf" srcId="{019A425C-2D87-499C-AF9C-7E2C9F1CE149}" destId="{211B4258-3651-456A-855C-2F0EA96A8848}" srcOrd="0" destOrd="0" presId="urn:microsoft.com/office/officeart/2005/8/layout/arrow2"/>
    <dgm:cxn modelId="{97401899-83A3-4D39-BCBC-EDA76DBB7BAF}" srcId="{20DEC348-B635-4D0A-B108-838DB0073AAF}" destId="{E619C91C-4298-415B-9E44-081F06131292}" srcOrd="4" destOrd="0" parTransId="{0E9E88B5-842C-496C-BA48-D7872A63832D}" sibTransId="{94D623CA-E071-48CF-8492-9388F9C3F92F}"/>
    <dgm:cxn modelId="{FD226120-8F0B-4989-961F-CCAAA06C5D9D}" srcId="{20DEC348-B635-4D0A-B108-838DB0073AAF}" destId="{D00A0B7C-9CE8-4F0C-8F39-8228E98EFDCA}" srcOrd="3" destOrd="0" parTransId="{5B21484C-012E-4CED-AD4E-AC0BA4B94DFD}" sibTransId="{D383F2A0-0863-4ABA-AE26-A903A4B6F6D9}"/>
    <dgm:cxn modelId="{BD66B38F-AB20-4520-982F-CC785A143482}" type="presOf" srcId="{E619C91C-4298-415B-9E44-081F06131292}" destId="{13A13D65-E9CE-42B7-8F95-3FD434B8CB97}" srcOrd="0" destOrd="0" presId="urn:microsoft.com/office/officeart/2005/8/layout/arrow2"/>
    <dgm:cxn modelId="{E95E542A-D019-4AE1-A0E6-904A8468D489}" type="presOf" srcId="{8FDF40BC-0A0D-4CB6-8289-7888A7DFC6D0}" destId="{790D20A0-8CC3-41BF-A94A-DB0CF39D3D80}" srcOrd="0" destOrd="0" presId="urn:microsoft.com/office/officeart/2005/8/layout/arrow2"/>
    <dgm:cxn modelId="{EBC0A991-FDB5-476C-820D-9AB2060F5730}" srcId="{20DEC348-B635-4D0A-B108-838DB0073AAF}" destId="{876833A6-9634-43F4-BD35-333A1F87DD75}" srcOrd="2" destOrd="0" parTransId="{EF67DC1A-0D03-4DCA-AD63-394D3ACA770E}" sibTransId="{3EF86071-D627-4D05-A81E-A5D9AC355C96}"/>
    <dgm:cxn modelId="{11B52B83-B240-4DB6-8E40-166826EE1050}" srcId="{20DEC348-B635-4D0A-B108-838DB0073AAF}" destId="{019A425C-2D87-499C-AF9C-7E2C9F1CE149}" srcOrd="0" destOrd="0" parTransId="{81F58576-9A91-46C4-A275-16E06B9E8308}" sibTransId="{6CCB1344-C9E2-46C3-A238-3CABDC29FFD3}"/>
    <dgm:cxn modelId="{0467F7E7-4525-4337-93FE-663486CCFD4D}" srcId="{20DEC348-B635-4D0A-B108-838DB0073AAF}" destId="{8FDF40BC-0A0D-4CB6-8289-7888A7DFC6D0}" srcOrd="1" destOrd="0" parTransId="{2650BB3B-4D74-46E8-AB32-0B20D6C1F443}" sibTransId="{CA10459D-E391-4A33-975A-9E3304AFC369}"/>
    <dgm:cxn modelId="{D7841BA4-9F2F-4794-B7FC-08D5E5EA919C}" type="presOf" srcId="{D00A0B7C-9CE8-4F0C-8F39-8228E98EFDCA}" destId="{27132857-3C2E-41C3-9FB8-6F8DC4111B6E}" srcOrd="0" destOrd="0" presId="urn:microsoft.com/office/officeart/2005/8/layout/arrow2"/>
    <dgm:cxn modelId="{1C2CE6CC-4B70-45F8-A297-980BD117DAC2}" type="presOf" srcId="{876833A6-9634-43F4-BD35-333A1F87DD75}" destId="{31469852-31EC-4483-AD4A-052C75E5CFA1}" srcOrd="0" destOrd="0" presId="urn:microsoft.com/office/officeart/2005/8/layout/arrow2"/>
    <dgm:cxn modelId="{CF538F3E-5427-4E16-9EDB-5859329E9789}" type="presParOf" srcId="{20E746DC-DFBA-431E-8FC2-74BDC0C819FC}" destId="{2F7E8A91-5093-46A6-9F82-AE00BC5CAFB9}" srcOrd="0" destOrd="0" presId="urn:microsoft.com/office/officeart/2005/8/layout/arrow2"/>
    <dgm:cxn modelId="{9EB9C570-44AB-4332-9882-AA432DC9247B}" type="presParOf" srcId="{20E746DC-DFBA-431E-8FC2-74BDC0C819FC}" destId="{B7801953-BAEF-4EBA-AB7F-877CC8FD8030}" srcOrd="1" destOrd="0" presId="urn:microsoft.com/office/officeart/2005/8/layout/arrow2"/>
    <dgm:cxn modelId="{5508B222-D020-4529-B603-D91DC1299106}" type="presParOf" srcId="{B7801953-BAEF-4EBA-AB7F-877CC8FD8030}" destId="{B452FDB3-A06F-4D98-9A74-C4512202DCD5}" srcOrd="0" destOrd="0" presId="urn:microsoft.com/office/officeart/2005/8/layout/arrow2"/>
    <dgm:cxn modelId="{0D7D6C32-799E-4F3F-B112-D78BE380E9DB}" type="presParOf" srcId="{B7801953-BAEF-4EBA-AB7F-877CC8FD8030}" destId="{211B4258-3651-456A-855C-2F0EA96A8848}" srcOrd="1" destOrd="0" presId="urn:microsoft.com/office/officeart/2005/8/layout/arrow2"/>
    <dgm:cxn modelId="{877BFD8F-6C75-42DF-ACE1-977D733F32E3}" type="presParOf" srcId="{B7801953-BAEF-4EBA-AB7F-877CC8FD8030}" destId="{F86367B3-4778-4F7F-BD53-C3AF172F34A2}" srcOrd="2" destOrd="0" presId="urn:microsoft.com/office/officeart/2005/8/layout/arrow2"/>
    <dgm:cxn modelId="{560FB886-7006-4A20-BBA0-3101840E8153}" type="presParOf" srcId="{B7801953-BAEF-4EBA-AB7F-877CC8FD8030}" destId="{790D20A0-8CC3-41BF-A94A-DB0CF39D3D80}" srcOrd="3" destOrd="0" presId="urn:microsoft.com/office/officeart/2005/8/layout/arrow2"/>
    <dgm:cxn modelId="{BDA223D0-7D3E-4B6B-8C5C-4B50C501AAFB}" type="presParOf" srcId="{B7801953-BAEF-4EBA-AB7F-877CC8FD8030}" destId="{049EA532-49C9-4041-B31E-3A2323DA2546}" srcOrd="4" destOrd="0" presId="urn:microsoft.com/office/officeart/2005/8/layout/arrow2"/>
    <dgm:cxn modelId="{3862264F-AB5C-40BB-8295-A0838DCD5BBD}" type="presParOf" srcId="{B7801953-BAEF-4EBA-AB7F-877CC8FD8030}" destId="{31469852-31EC-4483-AD4A-052C75E5CFA1}" srcOrd="5" destOrd="0" presId="urn:microsoft.com/office/officeart/2005/8/layout/arrow2"/>
    <dgm:cxn modelId="{C7FA159B-FB97-4FB9-A6E3-BB46027044D5}" type="presParOf" srcId="{B7801953-BAEF-4EBA-AB7F-877CC8FD8030}" destId="{A2B36C59-6F3E-4BED-9F28-722D9C846C7C}" srcOrd="6" destOrd="0" presId="urn:microsoft.com/office/officeart/2005/8/layout/arrow2"/>
    <dgm:cxn modelId="{42142CE5-D622-4A5A-989A-E2D7F6252DB7}" type="presParOf" srcId="{B7801953-BAEF-4EBA-AB7F-877CC8FD8030}" destId="{27132857-3C2E-41C3-9FB8-6F8DC4111B6E}" srcOrd="7" destOrd="0" presId="urn:microsoft.com/office/officeart/2005/8/layout/arrow2"/>
    <dgm:cxn modelId="{DF7EDADE-B406-4C5B-BD1D-8D5A8818E2A1}" type="presParOf" srcId="{B7801953-BAEF-4EBA-AB7F-877CC8FD8030}" destId="{AFD3C06E-1F9D-4E89-BA19-1590BFA80C2B}" srcOrd="8" destOrd="0" presId="urn:microsoft.com/office/officeart/2005/8/layout/arrow2"/>
    <dgm:cxn modelId="{9CC991F7-D201-42AB-855C-6B4A83BD9DF1}" type="presParOf" srcId="{B7801953-BAEF-4EBA-AB7F-877CC8FD8030}" destId="{13A13D65-E9CE-42B7-8F95-3FD434B8CB97}"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CFE4A3-E709-41A6-B63C-42A006BA4A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C"/>
        </a:p>
      </dgm:t>
    </dgm:pt>
    <dgm:pt modelId="{508E0BF7-48E4-4FF9-88D6-180D022EC9DA}">
      <dgm:prSet phldrT="[Text]"/>
      <dgm:spPr/>
      <dgm:t>
        <a:bodyPr/>
        <a:lstStyle/>
        <a:p>
          <a:r>
            <a:rPr lang="es-EC" dirty="0" smtClean="0"/>
            <a:t>Probabilidad de ocurrencia del riesgo</a:t>
          </a:r>
          <a:endParaRPr lang="es-EC" dirty="0"/>
        </a:p>
      </dgm:t>
    </dgm:pt>
    <dgm:pt modelId="{B673C74C-AD1C-48E1-87D8-29894DD91CE7}" type="parTrans" cxnId="{D09D2783-F552-4187-9A06-88AA53A33EAF}">
      <dgm:prSet/>
      <dgm:spPr/>
      <dgm:t>
        <a:bodyPr/>
        <a:lstStyle/>
        <a:p>
          <a:endParaRPr lang="es-EC"/>
        </a:p>
      </dgm:t>
    </dgm:pt>
    <dgm:pt modelId="{7E2811B0-3AC5-468B-9F74-4FDA08EFE097}" type="sibTrans" cxnId="{D09D2783-F552-4187-9A06-88AA53A33EAF}">
      <dgm:prSet/>
      <dgm:spPr/>
      <dgm:t>
        <a:bodyPr/>
        <a:lstStyle/>
        <a:p>
          <a:endParaRPr lang="es-EC"/>
        </a:p>
      </dgm:t>
    </dgm:pt>
    <dgm:pt modelId="{08316DD9-889B-4871-A068-36DEEAE61A52}">
      <dgm:prSet phldrT="[Text]" custT="1"/>
      <dgm:spPr/>
      <dgm:t>
        <a:bodyPr/>
        <a:lstStyle/>
        <a:p>
          <a:r>
            <a:rPr lang="es-EC" sz="1050" dirty="0" smtClean="0"/>
            <a:t>Muy improbable (1 punto).</a:t>
          </a:r>
          <a:endParaRPr lang="es-EC" sz="1050" dirty="0"/>
        </a:p>
      </dgm:t>
    </dgm:pt>
    <dgm:pt modelId="{3DCA2058-8F23-4767-8B61-BE2AFC945C34}" type="parTrans" cxnId="{E2642487-9CFC-45DD-9CCA-4C324B39588F}">
      <dgm:prSet/>
      <dgm:spPr/>
      <dgm:t>
        <a:bodyPr/>
        <a:lstStyle/>
        <a:p>
          <a:endParaRPr lang="es-EC"/>
        </a:p>
      </dgm:t>
    </dgm:pt>
    <dgm:pt modelId="{39BDC89A-29B8-46D2-AF81-C9534602444C}" type="sibTrans" cxnId="{E2642487-9CFC-45DD-9CCA-4C324B39588F}">
      <dgm:prSet/>
      <dgm:spPr/>
      <dgm:t>
        <a:bodyPr/>
        <a:lstStyle/>
        <a:p>
          <a:endParaRPr lang="es-EC"/>
        </a:p>
      </dgm:t>
    </dgm:pt>
    <dgm:pt modelId="{1AC76F02-07A7-4345-828E-92E4F67CFB2F}">
      <dgm:prSet phldrT="[Text]"/>
      <dgm:spPr/>
      <dgm:t>
        <a:bodyPr/>
        <a:lstStyle/>
        <a:p>
          <a:r>
            <a:rPr lang="es-EC" dirty="0" smtClean="0"/>
            <a:t>Incidencia</a:t>
          </a:r>
          <a:endParaRPr lang="es-EC" dirty="0"/>
        </a:p>
      </dgm:t>
    </dgm:pt>
    <dgm:pt modelId="{E76D841A-E4D6-4B9A-BBFC-142B52360456}" type="parTrans" cxnId="{76F48683-3888-40F0-AD89-1D75700AB517}">
      <dgm:prSet/>
      <dgm:spPr/>
      <dgm:t>
        <a:bodyPr/>
        <a:lstStyle/>
        <a:p>
          <a:endParaRPr lang="es-EC"/>
        </a:p>
      </dgm:t>
    </dgm:pt>
    <dgm:pt modelId="{39826B7D-55E4-4DB1-B157-B4CD3665A7B5}" type="sibTrans" cxnId="{76F48683-3888-40F0-AD89-1D75700AB517}">
      <dgm:prSet/>
      <dgm:spPr/>
      <dgm:t>
        <a:bodyPr/>
        <a:lstStyle/>
        <a:p>
          <a:endParaRPr lang="es-EC"/>
        </a:p>
      </dgm:t>
    </dgm:pt>
    <dgm:pt modelId="{DC1B8444-C9A2-4334-A942-15271AB14A6A}">
      <dgm:prSet phldrT="[Text]" custT="1"/>
      <dgm:spPr/>
      <dgm:t>
        <a:bodyPr/>
        <a:lstStyle/>
        <a:p>
          <a:r>
            <a:rPr lang="es-EC" sz="1050" dirty="0" smtClean="0"/>
            <a:t>Incidencia significativa sobre el negocio y la situación económica (1 punto).</a:t>
          </a:r>
          <a:endParaRPr lang="es-EC" sz="1050" dirty="0"/>
        </a:p>
      </dgm:t>
    </dgm:pt>
    <dgm:pt modelId="{EDAFB3AA-8707-4FEC-AB44-6273C53EC968}" type="parTrans" cxnId="{7E2EF9C2-A4A7-49DD-9B20-093DABCFF826}">
      <dgm:prSet/>
      <dgm:spPr/>
      <dgm:t>
        <a:bodyPr/>
        <a:lstStyle/>
        <a:p>
          <a:endParaRPr lang="es-EC"/>
        </a:p>
      </dgm:t>
    </dgm:pt>
    <dgm:pt modelId="{C915CD17-F5B1-4086-9BC6-2DE129A0C772}" type="sibTrans" cxnId="{7E2EF9C2-A4A7-49DD-9B20-093DABCFF826}">
      <dgm:prSet/>
      <dgm:spPr/>
      <dgm:t>
        <a:bodyPr/>
        <a:lstStyle/>
        <a:p>
          <a:endParaRPr lang="es-EC"/>
        </a:p>
      </dgm:t>
    </dgm:pt>
    <dgm:pt modelId="{01276103-B1FF-4818-AF63-C99B41CC1BD0}">
      <dgm:prSet custT="1"/>
      <dgm:spPr/>
      <dgm:t>
        <a:bodyPr/>
        <a:lstStyle/>
        <a:p>
          <a:r>
            <a:rPr lang="es-EC" sz="1050" smtClean="0"/>
            <a:t>Alguna posibilidad pero poco probable (2 puntos).</a:t>
          </a:r>
          <a:endParaRPr lang="es-EC" sz="1050"/>
        </a:p>
      </dgm:t>
    </dgm:pt>
    <dgm:pt modelId="{539B3F4A-AE57-4A5F-B18F-2AAAFD3ACC73}" type="parTrans" cxnId="{4CE8A31D-EA57-4BBA-9B0F-D0262F7DF9D3}">
      <dgm:prSet/>
      <dgm:spPr/>
      <dgm:t>
        <a:bodyPr/>
        <a:lstStyle/>
        <a:p>
          <a:endParaRPr lang="es-EC"/>
        </a:p>
      </dgm:t>
    </dgm:pt>
    <dgm:pt modelId="{C1D29A26-9332-42F8-9593-3DCD0025021C}" type="sibTrans" cxnId="{4CE8A31D-EA57-4BBA-9B0F-D0262F7DF9D3}">
      <dgm:prSet/>
      <dgm:spPr/>
      <dgm:t>
        <a:bodyPr/>
        <a:lstStyle/>
        <a:p>
          <a:endParaRPr lang="es-EC"/>
        </a:p>
      </dgm:t>
    </dgm:pt>
    <dgm:pt modelId="{FD1EE91D-FF31-4AC1-9E21-7D2D1D9E0AFA}">
      <dgm:prSet custT="1"/>
      <dgm:spPr/>
      <dgm:t>
        <a:bodyPr/>
        <a:lstStyle/>
        <a:p>
          <a:r>
            <a:rPr lang="es-EC" sz="1050" dirty="0" smtClean="0"/>
            <a:t>Posible pero difícil de predecir cuándo y cómo (3 puntos).</a:t>
          </a:r>
          <a:endParaRPr lang="es-EC" sz="1050" dirty="0"/>
        </a:p>
      </dgm:t>
    </dgm:pt>
    <dgm:pt modelId="{B686DDDE-0B0A-44BC-9BC4-3E173F1AA991}" type="parTrans" cxnId="{40BAD8A4-70A0-49AC-BD82-CBC4ACEAAE80}">
      <dgm:prSet/>
      <dgm:spPr/>
      <dgm:t>
        <a:bodyPr/>
        <a:lstStyle/>
        <a:p>
          <a:endParaRPr lang="es-EC"/>
        </a:p>
      </dgm:t>
    </dgm:pt>
    <dgm:pt modelId="{547D9CE0-113A-49BA-B1C0-AFF3FCD46F9F}" type="sibTrans" cxnId="{40BAD8A4-70A0-49AC-BD82-CBC4ACEAAE80}">
      <dgm:prSet/>
      <dgm:spPr/>
      <dgm:t>
        <a:bodyPr/>
        <a:lstStyle/>
        <a:p>
          <a:endParaRPr lang="es-EC"/>
        </a:p>
      </dgm:t>
    </dgm:pt>
    <dgm:pt modelId="{10F6BB85-29FD-4DB8-B5E0-708A7AC282A6}">
      <dgm:prSet custT="1"/>
      <dgm:spPr/>
      <dgm:t>
        <a:bodyPr/>
        <a:lstStyle/>
        <a:p>
          <a:r>
            <a:rPr lang="es-EC" sz="1050" smtClean="0"/>
            <a:t>Probabilidad algo más elevada (4 puntos).</a:t>
          </a:r>
          <a:endParaRPr lang="es-EC" sz="1050"/>
        </a:p>
      </dgm:t>
    </dgm:pt>
    <dgm:pt modelId="{FA3BDA33-135A-4059-809F-7BBB61896FF2}" type="parTrans" cxnId="{204E59D0-6A42-4109-A528-37726F26B536}">
      <dgm:prSet/>
      <dgm:spPr/>
      <dgm:t>
        <a:bodyPr/>
        <a:lstStyle/>
        <a:p>
          <a:endParaRPr lang="es-EC"/>
        </a:p>
      </dgm:t>
    </dgm:pt>
    <dgm:pt modelId="{AA5C9FDF-86AD-4432-B050-012DAC482184}" type="sibTrans" cxnId="{204E59D0-6A42-4109-A528-37726F26B536}">
      <dgm:prSet/>
      <dgm:spPr/>
      <dgm:t>
        <a:bodyPr/>
        <a:lstStyle/>
        <a:p>
          <a:endParaRPr lang="es-EC"/>
        </a:p>
      </dgm:t>
    </dgm:pt>
    <dgm:pt modelId="{4BEBFE7D-1E8E-4376-AFAF-D01837E1127C}">
      <dgm:prSet custT="1"/>
      <dgm:spPr/>
      <dgm:t>
        <a:bodyPr/>
        <a:lstStyle/>
        <a:p>
          <a:r>
            <a:rPr lang="es-EC" sz="1050" dirty="0" smtClean="0"/>
            <a:t>Casi seguro (5 puntos).</a:t>
          </a:r>
          <a:endParaRPr lang="es-EC" sz="1050" dirty="0"/>
        </a:p>
      </dgm:t>
    </dgm:pt>
    <dgm:pt modelId="{A719F165-F3ED-4484-B90A-DC53EDE9544D}" type="parTrans" cxnId="{CAD58B05-8070-43B0-9973-04F78159E6E1}">
      <dgm:prSet/>
      <dgm:spPr/>
      <dgm:t>
        <a:bodyPr/>
        <a:lstStyle/>
        <a:p>
          <a:endParaRPr lang="es-EC"/>
        </a:p>
      </dgm:t>
    </dgm:pt>
    <dgm:pt modelId="{87E27642-1CC2-48EC-8D32-863D33949398}" type="sibTrans" cxnId="{CAD58B05-8070-43B0-9973-04F78159E6E1}">
      <dgm:prSet/>
      <dgm:spPr/>
      <dgm:t>
        <a:bodyPr/>
        <a:lstStyle/>
        <a:p>
          <a:endParaRPr lang="es-EC"/>
        </a:p>
      </dgm:t>
    </dgm:pt>
    <dgm:pt modelId="{AA198785-EDA8-4935-90F2-BB56E07BCF4D}">
      <dgm:prSet custT="1"/>
      <dgm:spPr/>
      <dgm:t>
        <a:bodyPr/>
        <a:lstStyle/>
        <a:p>
          <a:r>
            <a:rPr lang="es-EC" sz="1050" smtClean="0"/>
            <a:t>Daños limitados al negocio o a la situación económica (2 puntos).</a:t>
          </a:r>
          <a:endParaRPr lang="es-EC" sz="1050"/>
        </a:p>
      </dgm:t>
    </dgm:pt>
    <dgm:pt modelId="{91419A4C-E602-4F8E-8A85-7772F7A008D4}" type="parTrans" cxnId="{3A93B542-5FF6-4456-8215-75C890130F55}">
      <dgm:prSet/>
      <dgm:spPr/>
      <dgm:t>
        <a:bodyPr/>
        <a:lstStyle/>
        <a:p>
          <a:endParaRPr lang="es-EC"/>
        </a:p>
      </dgm:t>
    </dgm:pt>
    <dgm:pt modelId="{516A0C11-A5DB-4BEC-974A-52C01F0E340C}" type="sibTrans" cxnId="{3A93B542-5FF6-4456-8215-75C890130F55}">
      <dgm:prSet/>
      <dgm:spPr/>
      <dgm:t>
        <a:bodyPr/>
        <a:lstStyle/>
        <a:p>
          <a:endParaRPr lang="es-EC"/>
        </a:p>
      </dgm:t>
    </dgm:pt>
    <dgm:pt modelId="{D3ABCCB9-53AF-4DE0-BE9D-09A7ACC0066D}">
      <dgm:prSet custT="1"/>
      <dgm:spPr/>
      <dgm:t>
        <a:bodyPr/>
        <a:lstStyle/>
        <a:p>
          <a:r>
            <a:rPr lang="es-EC" sz="1050" smtClean="0"/>
            <a:t>Ligero empeoramiento en el negocio y en la situación económica a corto plazo (3 puntos).</a:t>
          </a:r>
          <a:endParaRPr lang="es-EC" sz="1050"/>
        </a:p>
      </dgm:t>
    </dgm:pt>
    <dgm:pt modelId="{03C478B4-9C70-4698-8CBB-B389E2DAA6B2}" type="parTrans" cxnId="{C84D0E98-6F16-4376-904B-B7D5F36C8DCA}">
      <dgm:prSet/>
      <dgm:spPr/>
      <dgm:t>
        <a:bodyPr/>
        <a:lstStyle/>
        <a:p>
          <a:endParaRPr lang="es-EC"/>
        </a:p>
      </dgm:t>
    </dgm:pt>
    <dgm:pt modelId="{C4AC9F67-4CE9-4590-A4D1-13E4A49147B4}" type="sibTrans" cxnId="{C84D0E98-6F16-4376-904B-B7D5F36C8DCA}">
      <dgm:prSet/>
      <dgm:spPr/>
      <dgm:t>
        <a:bodyPr/>
        <a:lstStyle/>
        <a:p>
          <a:endParaRPr lang="es-EC"/>
        </a:p>
      </dgm:t>
    </dgm:pt>
    <dgm:pt modelId="{A59F76DD-E778-4245-A221-3F4F6BCA013E}">
      <dgm:prSet custT="1"/>
      <dgm:spPr/>
      <dgm:t>
        <a:bodyPr/>
        <a:lstStyle/>
        <a:p>
          <a:r>
            <a:rPr lang="es-EC" sz="1050" smtClean="0"/>
            <a:t>Empeoramiento más grave  duradero en el negocio (4 puntos).</a:t>
          </a:r>
          <a:endParaRPr lang="es-EC" sz="1050"/>
        </a:p>
      </dgm:t>
    </dgm:pt>
    <dgm:pt modelId="{09115888-5ACA-40CD-8A08-CA29D2610953}" type="parTrans" cxnId="{FFE9CF5F-31A4-4B33-8757-9799731A2434}">
      <dgm:prSet/>
      <dgm:spPr/>
      <dgm:t>
        <a:bodyPr/>
        <a:lstStyle/>
        <a:p>
          <a:endParaRPr lang="es-EC"/>
        </a:p>
      </dgm:t>
    </dgm:pt>
    <dgm:pt modelId="{13818836-FF53-4C15-89ED-91F22E44574D}" type="sibTrans" cxnId="{FFE9CF5F-31A4-4B33-8757-9799731A2434}">
      <dgm:prSet/>
      <dgm:spPr/>
      <dgm:t>
        <a:bodyPr/>
        <a:lstStyle/>
        <a:p>
          <a:endParaRPr lang="es-EC"/>
        </a:p>
      </dgm:t>
    </dgm:pt>
    <dgm:pt modelId="{0E5B35A2-9772-4E65-958C-6BA51DE77582}">
      <dgm:prSet custT="1"/>
      <dgm:spPr/>
      <dgm:t>
        <a:bodyPr/>
        <a:lstStyle/>
        <a:p>
          <a:r>
            <a:rPr lang="es-EC" sz="1050" dirty="0" smtClean="0"/>
            <a:t>Muy perjudicial, podría amenazar la viabilidad del negocio o el respaldo económico recibido (5 puntos).</a:t>
          </a:r>
          <a:endParaRPr lang="es-EC" sz="1050" dirty="0"/>
        </a:p>
      </dgm:t>
    </dgm:pt>
    <dgm:pt modelId="{EA8E877E-5956-47B4-B5B4-189212492E92}" type="parTrans" cxnId="{DC9D8A75-7765-462A-98A3-ACBF40DC7E4E}">
      <dgm:prSet/>
      <dgm:spPr/>
      <dgm:t>
        <a:bodyPr/>
        <a:lstStyle/>
        <a:p>
          <a:endParaRPr lang="es-EC"/>
        </a:p>
      </dgm:t>
    </dgm:pt>
    <dgm:pt modelId="{6F8EF5B6-8DFB-4C87-A423-8D245A1D1D18}" type="sibTrans" cxnId="{DC9D8A75-7765-462A-98A3-ACBF40DC7E4E}">
      <dgm:prSet/>
      <dgm:spPr/>
      <dgm:t>
        <a:bodyPr/>
        <a:lstStyle/>
        <a:p>
          <a:endParaRPr lang="es-EC"/>
        </a:p>
      </dgm:t>
    </dgm:pt>
    <dgm:pt modelId="{7165B43C-A51D-405F-B97A-88A500B6B5B6}" type="pres">
      <dgm:prSet presAssocID="{FDCFE4A3-E709-41A6-B63C-42A006BA4AB9}" presName="Name0" presStyleCnt="0">
        <dgm:presLayoutVars>
          <dgm:dir/>
          <dgm:animLvl val="lvl"/>
          <dgm:resizeHandles val="exact"/>
        </dgm:presLayoutVars>
      </dgm:prSet>
      <dgm:spPr/>
      <dgm:t>
        <a:bodyPr/>
        <a:lstStyle/>
        <a:p>
          <a:endParaRPr lang="es-EC"/>
        </a:p>
      </dgm:t>
    </dgm:pt>
    <dgm:pt modelId="{A577FD3C-82F2-422C-B683-0CB59E7E637C}" type="pres">
      <dgm:prSet presAssocID="{508E0BF7-48E4-4FF9-88D6-180D022EC9DA}" presName="linNode" presStyleCnt="0"/>
      <dgm:spPr/>
    </dgm:pt>
    <dgm:pt modelId="{222DB304-CE92-4BA1-92D0-23A1A0CD8526}" type="pres">
      <dgm:prSet presAssocID="{508E0BF7-48E4-4FF9-88D6-180D022EC9DA}" presName="parentText" presStyleLbl="node1" presStyleIdx="0" presStyleCnt="2">
        <dgm:presLayoutVars>
          <dgm:chMax val="1"/>
          <dgm:bulletEnabled val="1"/>
        </dgm:presLayoutVars>
      </dgm:prSet>
      <dgm:spPr/>
      <dgm:t>
        <a:bodyPr/>
        <a:lstStyle/>
        <a:p>
          <a:endParaRPr lang="es-EC"/>
        </a:p>
      </dgm:t>
    </dgm:pt>
    <dgm:pt modelId="{188AF30F-C011-4A68-8FA0-48AB1D3F6F06}" type="pres">
      <dgm:prSet presAssocID="{508E0BF7-48E4-4FF9-88D6-180D022EC9DA}" presName="descendantText" presStyleLbl="alignAccFollowNode1" presStyleIdx="0" presStyleCnt="2">
        <dgm:presLayoutVars>
          <dgm:bulletEnabled val="1"/>
        </dgm:presLayoutVars>
      </dgm:prSet>
      <dgm:spPr/>
      <dgm:t>
        <a:bodyPr/>
        <a:lstStyle/>
        <a:p>
          <a:endParaRPr lang="es-EC"/>
        </a:p>
      </dgm:t>
    </dgm:pt>
    <dgm:pt modelId="{5027833F-6626-4923-8952-CA5AB387A1A4}" type="pres">
      <dgm:prSet presAssocID="{7E2811B0-3AC5-468B-9F74-4FDA08EFE097}" presName="sp" presStyleCnt="0"/>
      <dgm:spPr/>
    </dgm:pt>
    <dgm:pt modelId="{385F07B3-0018-4DE9-93CC-46E6C7C729D4}" type="pres">
      <dgm:prSet presAssocID="{1AC76F02-07A7-4345-828E-92E4F67CFB2F}" presName="linNode" presStyleCnt="0"/>
      <dgm:spPr/>
    </dgm:pt>
    <dgm:pt modelId="{04AEE054-E114-4469-9D63-E6AC16B86F3D}" type="pres">
      <dgm:prSet presAssocID="{1AC76F02-07A7-4345-828E-92E4F67CFB2F}" presName="parentText" presStyleLbl="node1" presStyleIdx="1" presStyleCnt="2">
        <dgm:presLayoutVars>
          <dgm:chMax val="1"/>
          <dgm:bulletEnabled val="1"/>
        </dgm:presLayoutVars>
      </dgm:prSet>
      <dgm:spPr/>
      <dgm:t>
        <a:bodyPr/>
        <a:lstStyle/>
        <a:p>
          <a:endParaRPr lang="es-EC"/>
        </a:p>
      </dgm:t>
    </dgm:pt>
    <dgm:pt modelId="{BBDE7E4B-07E5-4ED2-A398-D40BE45ED806}" type="pres">
      <dgm:prSet presAssocID="{1AC76F02-07A7-4345-828E-92E4F67CFB2F}" presName="descendantText" presStyleLbl="alignAccFollowNode1" presStyleIdx="1" presStyleCnt="2">
        <dgm:presLayoutVars>
          <dgm:bulletEnabled val="1"/>
        </dgm:presLayoutVars>
      </dgm:prSet>
      <dgm:spPr/>
      <dgm:t>
        <a:bodyPr/>
        <a:lstStyle/>
        <a:p>
          <a:endParaRPr lang="es-EC"/>
        </a:p>
      </dgm:t>
    </dgm:pt>
  </dgm:ptLst>
  <dgm:cxnLst>
    <dgm:cxn modelId="{204E59D0-6A42-4109-A528-37726F26B536}" srcId="{508E0BF7-48E4-4FF9-88D6-180D022EC9DA}" destId="{10F6BB85-29FD-4DB8-B5E0-708A7AC282A6}" srcOrd="3" destOrd="0" parTransId="{FA3BDA33-135A-4059-809F-7BBB61896FF2}" sibTransId="{AA5C9FDF-86AD-4432-B050-012DAC482184}"/>
    <dgm:cxn modelId="{3A93B542-5FF6-4456-8215-75C890130F55}" srcId="{1AC76F02-07A7-4345-828E-92E4F67CFB2F}" destId="{AA198785-EDA8-4935-90F2-BB56E07BCF4D}" srcOrd="1" destOrd="0" parTransId="{91419A4C-E602-4F8E-8A85-7772F7A008D4}" sibTransId="{516A0C11-A5DB-4BEC-974A-52C01F0E340C}"/>
    <dgm:cxn modelId="{330EDA39-49D0-4EDB-B148-750A2CF14CB7}" type="presOf" srcId="{508E0BF7-48E4-4FF9-88D6-180D022EC9DA}" destId="{222DB304-CE92-4BA1-92D0-23A1A0CD8526}" srcOrd="0" destOrd="0" presId="urn:microsoft.com/office/officeart/2005/8/layout/vList5"/>
    <dgm:cxn modelId="{1553CB1C-FCEE-438E-AC68-EFECD6357A50}" type="presOf" srcId="{A59F76DD-E778-4245-A221-3F4F6BCA013E}" destId="{BBDE7E4B-07E5-4ED2-A398-D40BE45ED806}" srcOrd="0" destOrd="3" presId="urn:microsoft.com/office/officeart/2005/8/layout/vList5"/>
    <dgm:cxn modelId="{2BB55587-544C-4951-B7BD-DF9B60186229}" type="presOf" srcId="{10F6BB85-29FD-4DB8-B5E0-708A7AC282A6}" destId="{188AF30F-C011-4A68-8FA0-48AB1D3F6F06}" srcOrd="0" destOrd="3" presId="urn:microsoft.com/office/officeart/2005/8/layout/vList5"/>
    <dgm:cxn modelId="{712B063D-17EE-4773-9F61-D7B2BB73C30E}" type="presOf" srcId="{0E5B35A2-9772-4E65-958C-6BA51DE77582}" destId="{BBDE7E4B-07E5-4ED2-A398-D40BE45ED806}" srcOrd="0" destOrd="4" presId="urn:microsoft.com/office/officeart/2005/8/layout/vList5"/>
    <dgm:cxn modelId="{D09D2783-F552-4187-9A06-88AA53A33EAF}" srcId="{FDCFE4A3-E709-41A6-B63C-42A006BA4AB9}" destId="{508E0BF7-48E4-4FF9-88D6-180D022EC9DA}" srcOrd="0" destOrd="0" parTransId="{B673C74C-AD1C-48E1-87D8-29894DD91CE7}" sibTransId="{7E2811B0-3AC5-468B-9F74-4FDA08EFE097}"/>
    <dgm:cxn modelId="{D51A6253-18A3-4F7F-BDE2-5A46D350698B}" type="presOf" srcId="{DC1B8444-C9A2-4334-A942-15271AB14A6A}" destId="{BBDE7E4B-07E5-4ED2-A398-D40BE45ED806}" srcOrd="0" destOrd="0" presId="urn:microsoft.com/office/officeart/2005/8/layout/vList5"/>
    <dgm:cxn modelId="{40BAD8A4-70A0-49AC-BD82-CBC4ACEAAE80}" srcId="{508E0BF7-48E4-4FF9-88D6-180D022EC9DA}" destId="{FD1EE91D-FF31-4AC1-9E21-7D2D1D9E0AFA}" srcOrd="2" destOrd="0" parTransId="{B686DDDE-0B0A-44BC-9BC4-3E173F1AA991}" sibTransId="{547D9CE0-113A-49BA-B1C0-AFF3FCD46F9F}"/>
    <dgm:cxn modelId="{A3D68F62-CFFD-4304-AE7F-3237F09E7634}" type="presOf" srcId="{1AC76F02-07A7-4345-828E-92E4F67CFB2F}" destId="{04AEE054-E114-4469-9D63-E6AC16B86F3D}" srcOrd="0" destOrd="0" presId="urn:microsoft.com/office/officeart/2005/8/layout/vList5"/>
    <dgm:cxn modelId="{48C3F8DE-32CB-4043-A798-82926D5BE750}" type="presOf" srcId="{FDCFE4A3-E709-41A6-B63C-42A006BA4AB9}" destId="{7165B43C-A51D-405F-B97A-88A500B6B5B6}" srcOrd="0" destOrd="0" presId="urn:microsoft.com/office/officeart/2005/8/layout/vList5"/>
    <dgm:cxn modelId="{4CE8A31D-EA57-4BBA-9B0F-D0262F7DF9D3}" srcId="{508E0BF7-48E4-4FF9-88D6-180D022EC9DA}" destId="{01276103-B1FF-4818-AF63-C99B41CC1BD0}" srcOrd="1" destOrd="0" parTransId="{539B3F4A-AE57-4A5F-B18F-2AAAFD3ACC73}" sibTransId="{C1D29A26-9332-42F8-9593-3DCD0025021C}"/>
    <dgm:cxn modelId="{76F48683-3888-40F0-AD89-1D75700AB517}" srcId="{FDCFE4A3-E709-41A6-B63C-42A006BA4AB9}" destId="{1AC76F02-07A7-4345-828E-92E4F67CFB2F}" srcOrd="1" destOrd="0" parTransId="{E76D841A-E4D6-4B9A-BBFC-142B52360456}" sibTransId="{39826B7D-55E4-4DB1-B157-B4CD3665A7B5}"/>
    <dgm:cxn modelId="{A4F6E800-40CB-40E6-AC9A-111B9C7D6F89}" type="presOf" srcId="{AA198785-EDA8-4935-90F2-BB56E07BCF4D}" destId="{BBDE7E4B-07E5-4ED2-A398-D40BE45ED806}" srcOrd="0" destOrd="1" presId="urn:microsoft.com/office/officeart/2005/8/layout/vList5"/>
    <dgm:cxn modelId="{4F9DD7F6-C3E8-447F-81A4-E52D08D75F00}" type="presOf" srcId="{4BEBFE7D-1E8E-4376-AFAF-D01837E1127C}" destId="{188AF30F-C011-4A68-8FA0-48AB1D3F6F06}" srcOrd="0" destOrd="4" presId="urn:microsoft.com/office/officeart/2005/8/layout/vList5"/>
    <dgm:cxn modelId="{AA205A96-06A2-4770-9810-D7AD4BAAB535}" type="presOf" srcId="{01276103-B1FF-4818-AF63-C99B41CC1BD0}" destId="{188AF30F-C011-4A68-8FA0-48AB1D3F6F06}" srcOrd="0" destOrd="1" presId="urn:microsoft.com/office/officeart/2005/8/layout/vList5"/>
    <dgm:cxn modelId="{E2642487-9CFC-45DD-9CCA-4C324B39588F}" srcId="{508E0BF7-48E4-4FF9-88D6-180D022EC9DA}" destId="{08316DD9-889B-4871-A068-36DEEAE61A52}" srcOrd="0" destOrd="0" parTransId="{3DCA2058-8F23-4767-8B61-BE2AFC945C34}" sibTransId="{39BDC89A-29B8-46D2-AF81-C9534602444C}"/>
    <dgm:cxn modelId="{1CF24297-0561-4FE1-863E-84F7EEBB525C}" type="presOf" srcId="{08316DD9-889B-4871-A068-36DEEAE61A52}" destId="{188AF30F-C011-4A68-8FA0-48AB1D3F6F06}" srcOrd="0" destOrd="0" presId="urn:microsoft.com/office/officeart/2005/8/layout/vList5"/>
    <dgm:cxn modelId="{7E2EF9C2-A4A7-49DD-9B20-093DABCFF826}" srcId="{1AC76F02-07A7-4345-828E-92E4F67CFB2F}" destId="{DC1B8444-C9A2-4334-A942-15271AB14A6A}" srcOrd="0" destOrd="0" parTransId="{EDAFB3AA-8707-4FEC-AB44-6273C53EC968}" sibTransId="{C915CD17-F5B1-4086-9BC6-2DE129A0C772}"/>
    <dgm:cxn modelId="{FFE9CF5F-31A4-4B33-8757-9799731A2434}" srcId="{1AC76F02-07A7-4345-828E-92E4F67CFB2F}" destId="{A59F76DD-E778-4245-A221-3F4F6BCA013E}" srcOrd="3" destOrd="0" parTransId="{09115888-5ACA-40CD-8A08-CA29D2610953}" sibTransId="{13818836-FF53-4C15-89ED-91F22E44574D}"/>
    <dgm:cxn modelId="{0A54E81D-32FD-4C83-BC5B-E35237A3C50C}" type="presOf" srcId="{D3ABCCB9-53AF-4DE0-BE9D-09A7ACC0066D}" destId="{BBDE7E4B-07E5-4ED2-A398-D40BE45ED806}" srcOrd="0" destOrd="2" presId="urn:microsoft.com/office/officeart/2005/8/layout/vList5"/>
    <dgm:cxn modelId="{C84D0E98-6F16-4376-904B-B7D5F36C8DCA}" srcId="{1AC76F02-07A7-4345-828E-92E4F67CFB2F}" destId="{D3ABCCB9-53AF-4DE0-BE9D-09A7ACC0066D}" srcOrd="2" destOrd="0" parTransId="{03C478B4-9C70-4698-8CBB-B389E2DAA6B2}" sibTransId="{C4AC9F67-4CE9-4590-A4D1-13E4A49147B4}"/>
    <dgm:cxn modelId="{CAD58B05-8070-43B0-9973-04F78159E6E1}" srcId="{508E0BF7-48E4-4FF9-88D6-180D022EC9DA}" destId="{4BEBFE7D-1E8E-4376-AFAF-D01837E1127C}" srcOrd="4" destOrd="0" parTransId="{A719F165-F3ED-4484-B90A-DC53EDE9544D}" sibTransId="{87E27642-1CC2-48EC-8D32-863D33949398}"/>
    <dgm:cxn modelId="{3A738C6F-DD4B-4164-B67D-BA9C604B7E7D}" type="presOf" srcId="{FD1EE91D-FF31-4AC1-9E21-7D2D1D9E0AFA}" destId="{188AF30F-C011-4A68-8FA0-48AB1D3F6F06}" srcOrd="0" destOrd="2" presId="urn:microsoft.com/office/officeart/2005/8/layout/vList5"/>
    <dgm:cxn modelId="{DC9D8A75-7765-462A-98A3-ACBF40DC7E4E}" srcId="{1AC76F02-07A7-4345-828E-92E4F67CFB2F}" destId="{0E5B35A2-9772-4E65-958C-6BA51DE77582}" srcOrd="4" destOrd="0" parTransId="{EA8E877E-5956-47B4-B5B4-189212492E92}" sibTransId="{6F8EF5B6-8DFB-4C87-A423-8D245A1D1D18}"/>
    <dgm:cxn modelId="{119FC8F1-7001-42D9-9A5F-71B20963FED0}" type="presParOf" srcId="{7165B43C-A51D-405F-B97A-88A500B6B5B6}" destId="{A577FD3C-82F2-422C-B683-0CB59E7E637C}" srcOrd="0" destOrd="0" presId="urn:microsoft.com/office/officeart/2005/8/layout/vList5"/>
    <dgm:cxn modelId="{67470443-AC43-47FA-9457-1770402A31AC}" type="presParOf" srcId="{A577FD3C-82F2-422C-B683-0CB59E7E637C}" destId="{222DB304-CE92-4BA1-92D0-23A1A0CD8526}" srcOrd="0" destOrd="0" presId="urn:microsoft.com/office/officeart/2005/8/layout/vList5"/>
    <dgm:cxn modelId="{488EDD26-0580-49CF-A3EA-F19DE6EBE6EA}" type="presParOf" srcId="{A577FD3C-82F2-422C-B683-0CB59E7E637C}" destId="{188AF30F-C011-4A68-8FA0-48AB1D3F6F06}" srcOrd="1" destOrd="0" presId="urn:microsoft.com/office/officeart/2005/8/layout/vList5"/>
    <dgm:cxn modelId="{8D02FAED-92F1-4859-B0B4-88156C4D1E48}" type="presParOf" srcId="{7165B43C-A51D-405F-B97A-88A500B6B5B6}" destId="{5027833F-6626-4923-8952-CA5AB387A1A4}" srcOrd="1" destOrd="0" presId="urn:microsoft.com/office/officeart/2005/8/layout/vList5"/>
    <dgm:cxn modelId="{F02AC78A-2A69-4EF5-B2A5-36D5767046A6}" type="presParOf" srcId="{7165B43C-A51D-405F-B97A-88A500B6B5B6}" destId="{385F07B3-0018-4DE9-93CC-46E6C7C729D4}" srcOrd="2" destOrd="0" presId="urn:microsoft.com/office/officeart/2005/8/layout/vList5"/>
    <dgm:cxn modelId="{761070CE-028F-4A19-AA95-23F4759DB6DA}" type="presParOf" srcId="{385F07B3-0018-4DE9-93CC-46E6C7C729D4}" destId="{04AEE054-E114-4469-9D63-E6AC16B86F3D}" srcOrd="0" destOrd="0" presId="urn:microsoft.com/office/officeart/2005/8/layout/vList5"/>
    <dgm:cxn modelId="{674B85CF-8F24-408B-9C68-B7E2EB3D631D}" type="presParOf" srcId="{385F07B3-0018-4DE9-93CC-46E6C7C729D4}" destId="{BBDE7E4B-07E5-4ED2-A398-D40BE45ED8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D6526CE-1CCA-4C99-8C78-48E7F694C6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1CB1BF5E-1780-42DD-B2A9-9C6147CC3E5C}">
      <dgm:prSet phldrT="[Text]" custT="1"/>
      <dgm:spPr/>
      <dgm:t>
        <a:bodyPr/>
        <a:lstStyle/>
        <a:p>
          <a:pPr algn="just"/>
          <a:r>
            <a:rPr lang="es-EC" sz="1200" dirty="0" smtClean="0"/>
            <a:t>INTCOMEX S.A., es una Empresa líder a nivel mundial y nacional, en lo que respecta a la venta de productos tecnológicos, lo que ha permitido que las ventas aumenten paulatinamente año tras año. Mediante la valoración de la Empresa INTCOMEX S.A., y con el prestigio que se cuenta a nivel nacional e internacional, es factible que la Empresa emita acciones en la Bolsa de Valores de Quito o Guayaquil con el fin de buscar financiamiento a un costo bajo.</a:t>
          </a:r>
          <a:endParaRPr lang="es-EC" sz="1200" dirty="0"/>
        </a:p>
      </dgm:t>
    </dgm:pt>
    <dgm:pt modelId="{08D87765-518F-4694-8AC2-8428D90C2412}" type="parTrans" cxnId="{2A8068FA-C1C0-4084-BB78-FDAF68701CA4}">
      <dgm:prSet/>
      <dgm:spPr/>
      <dgm:t>
        <a:bodyPr/>
        <a:lstStyle/>
        <a:p>
          <a:endParaRPr lang="es-EC" sz="4400"/>
        </a:p>
      </dgm:t>
    </dgm:pt>
    <dgm:pt modelId="{B909AB45-A584-468C-9B5E-21C51B6665E0}" type="sibTrans" cxnId="{2A8068FA-C1C0-4084-BB78-FDAF68701CA4}">
      <dgm:prSet/>
      <dgm:spPr/>
      <dgm:t>
        <a:bodyPr/>
        <a:lstStyle/>
        <a:p>
          <a:endParaRPr lang="es-EC" sz="4400"/>
        </a:p>
      </dgm:t>
    </dgm:pt>
    <dgm:pt modelId="{555CD305-DCF0-41D3-9AF6-E22D544B169B}">
      <dgm:prSet phldrT="[Text]" custT="1"/>
      <dgm:spPr/>
      <dgm:t>
        <a:bodyPr/>
        <a:lstStyle/>
        <a:p>
          <a:pPr algn="just"/>
          <a:r>
            <a:rPr lang="es-EC" sz="1200" dirty="0" smtClean="0"/>
            <a:t>La globalización que estamos viviendo a nivel mundial, ha permitido que hoy en día la mayoría de personas y organizaciones tengan acceso a productos tecnológicos y se encuentren actualizados con los últimos avances científicos, por lo que INTCOMEX S.A., cuenta con un mercado atractivo y amplio, debido a que las organizaciones y personas siempre quieren lo último con el fin de ser más eficientes en el desarrollo de sus actividades.</a:t>
          </a:r>
          <a:endParaRPr lang="es-EC" sz="1200" dirty="0"/>
        </a:p>
      </dgm:t>
    </dgm:pt>
    <dgm:pt modelId="{070FFDE7-1814-4EF9-B63B-6238F7794AD5}" type="parTrans" cxnId="{CDA33D1A-6FCF-46B9-ADD7-6BF413AF7AE8}">
      <dgm:prSet/>
      <dgm:spPr/>
      <dgm:t>
        <a:bodyPr/>
        <a:lstStyle/>
        <a:p>
          <a:endParaRPr lang="es-EC" sz="4400"/>
        </a:p>
      </dgm:t>
    </dgm:pt>
    <dgm:pt modelId="{677EA126-15FC-46B8-8774-278335AD829B}" type="sibTrans" cxnId="{CDA33D1A-6FCF-46B9-ADD7-6BF413AF7AE8}">
      <dgm:prSet/>
      <dgm:spPr/>
      <dgm:t>
        <a:bodyPr/>
        <a:lstStyle/>
        <a:p>
          <a:endParaRPr lang="es-EC" sz="4400"/>
        </a:p>
      </dgm:t>
    </dgm:pt>
    <dgm:pt modelId="{C356977E-38DB-40FA-95FF-9E68125560E4}">
      <dgm:prSet phldrT="[Text]" custT="1"/>
      <dgm:spPr/>
      <dgm:t>
        <a:bodyPr/>
        <a:lstStyle/>
        <a:p>
          <a:pPr algn="just"/>
          <a:r>
            <a:rPr lang="es-EC" sz="1200" dirty="0" smtClean="0"/>
            <a:t>El valor de la Empresa en el escenario optimista, es decir en el caso que las ventas sean mayores, es de US$ 27, 231,680. El valor de la Empresa en el escenario pesimista, es decir en el caso que las ventas disminuyan, es de US$ 4, 550,168. Ponderando el valor de la Empresa en los diferentes escenarios se obtiene el valor de US$ 15, 380,130, el cual es un valor muy cercano al escenario base.  </a:t>
          </a:r>
          <a:endParaRPr lang="es-EC" sz="1200" dirty="0"/>
        </a:p>
      </dgm:t>
    </dgm:pt>
    <dgm:pt modelId="{E552140A-DBB2-4031-BB4D-6FF2A8EFDC27}" type="parTrans" cxnId="{4FA3E5FF-3C30-4F24-99DF-70BDB40CB354}">
      <dgm:prSet/>
      <dgm:spPr/>
      <dgm:t>
        <a:bodyPr/>
        <a:lstStyle/>
        <a:p>
          <a:endParaRPr lang="es-EC" sz="4400"/>
        </a:p>
      </dgm:t>
    </dgm:pt>
    <dgm:pt modelId="{D4181CDB-BBDB-4175-A46F-2AE72B92379E}" type="sibTrans" cxnId="{4FA3E5FF-3C30-4F24-99DF-70BDB40CB354}">
      <dgm:prSet/>
      <dgm:spPr/>
      <dgm:t>
        <a:bodyPr/>
        <a:lstStyle/>
        <a:p>
          <a:endParaRPr lang="es-EC" sz="4400"/>
        </a:p>
      </dgm:t>
    </dgm:pt>
    <dgm:pt modelId="{24257870-B44D-4437-8164-F864442625DD}" type="pres">
      <dgm:prSet presAssocID="{8D6526CE-1CCA-4C99-8C78-48E7F694C644}" presName="linear" presStyleCnt="0">
        <dgm:presLayoutVars>
          <dgm:dir/>
          <dgm:animLvl val="lvl"/>
          <dgm:resizeHandles val="exact"/>
        </dgm:presLayoutVars>
      </dgm:prSet>
      <dgm:spPr/>
      <dgm:t>
        <a:bodyPr/>
        <a:lstStyle/>
        <a:p>
          <a:endParaRPr lang="es-EC"/>
        </a:p>
      </dgm:t>
    </dgm:pt>
    <dgm:pt modelId="{915F22CE-7710-42A5-A3F2-FBEF1ADC08A7}" type="pres">
      <dgm:prSet presAssocID="{1CB1BF5E-1780-42DD-B2A9-9C6147CC3E5C}" presName="parentLin" presStyleCnt="0"/>
      <dgm:spPr/>
    </dgm:pt>
    <dgm:pt modelId="{4D020B09-6136-434D-8049-8CC9C74BF4CE}" type="pres">
      <dgm:prSet presAssocID="{1CB1BF5E-1780-42DD-B2A9-9C6147CC3E5C}" presName="parentLeftMargin" presStyleLbl="node1" presStyleIdx="0" presStyleCnt="3"/>
      <dgm:spPr/>
      <dgm:t>
        <a:bodyPr/>
        <a:lstStyle/>
        <a:p>
          <a:endParaRPr lang="es-EC"/>
        </a:p>
      </dgm:t>
    </dgm:pt>
    <dgm:pt modelId="{7314E62A-4ACE-4CFA-AB18-02E6C6AE04BB}" type="pres">
      <dgm:prSet presAssocID="{1CB1BF5E-1780-42DD-B2A9-9C6147CC3E5C}" presName="parentText" presStyleLbl="node1" presStyleIdx="0" presStyleCnt="3" custScaleX="111034">
        <dgm:presLayoutVars>
          <dgm:chMax val="0"/>
          <dgm:bulletEnabled val="1"/>
        </dgm:presLayoutVars>
      </dgm:prSet>
      <dgm:spPr/>
      <dgm:t>
        <a:bodyPr/>
        <a:lstStyle/>
        <a:p>
          <a:endParaRPr lang="es-EC"/>
        </a:p>
      </dgm:t>
    </dgm:pt>
    <dgm:pt modelId="{DBF52B12-8FCE-4E39-AB78-894BAEE7267B}" type="pres">
      <dgm:prSet presAssocID="{1CB1BF5E-1780-42DD-B2A9-9C6147CC3E5C}" presName="negativeSpace" presStyleCnt="0"/>
      <dgm:spPr/>
    </dgm:pt>
    <dgm:pt modelId="{85B73348-3BEB-49F5-B1FF-DB3B7C8C7223}" type="pres">
      <dgm:prSet presAssocID="{1CB1BF5E-1780-42DD-B2A9-9C6147CC3E5C}" presName="childText" presStyleLbl="conFgAcc1" presStyleIdx="0" presStyleCnt="3">
        <dgm:presLayoutVars>
          <dgm:bulletEnabled val="1"/>
        </dgm:presLayoutVars>
      </dgm:prSet>
      <dgm:spPr/>
    </dgm:pt>
    <dgm:pt modelId="{05FFFC64-1372-4854-84BF-97497414DAF9}" type="pres">
      <dgm:prSet presAssocID="{B909AB45-A584-468C-9B5E-21C51B6665E0}" presName="spaceBetweenRectangles" presStyleCnt="0"/>
      <dgm:spPr/>
    </dgm:pt>
    <dgm:pt modelId="{12A3946B-F3AA-4EB5-AEFA-BBFDDE481DBF}" type="pres">
      <dgm:prSet presAssocID="{555CD305-DCF0-41D3-9AF6-E22D544B169B}" presName="parentLin" presStyleCnt="0"/>
      <dgm:spPr/>
    </dgm:pt>
    <dgm:pt modelId="{8A6A52B8-FAD0-426B-B987-52C3133689F7}" type="pres">
      <dgm:prSet presAssocID="{555CD305-DCF0-41D3-9AF6-E22D544B169B}" presName="parentLeftMargin" presStyleLbl="node1" presStyleIdx="0" presStyleCnt="3"/>
      <dgm:spPr/>
      <dgm:t>
        <a:bodyPr/>
        <a:lstStyle/>
        <a:p>
          <a:endParaRPr lang="es-EC"/>
        </a:p>
      </dgm:t>
    </dgm:pt>
    <dgm:pt modelId="{2107E82A-AFD0-4A90-B22E-B00B44375665}" type="pres">
      <dgm:prSet presAssocID="{555CD305-DCF0-41D3-9AF6-E22D544B169B}" presName="parentText" presStyleLbl="node1" presStyleIdx="1" presStyleCnt="3" custScaleX="111034">
        <dgm:presLayoutVars>
          <dgm:chMax val="0"/>
          <dgm:bulletEnabled val="1"/>
        </dgm:presLayoutVars>
      </dgm:prSet>
      <dgm:spPr/>
      <dgm:t>
        <a:bodyPr/>
        <a:lstStyle/>
        <a:p>
          <a:endParaRPr lang="es-EC"/>
        </a:p>
      </dgm:t>
    </dgm:pt>
    <dgm:pt modelId="{F292A8D8-4C8B-4240-9C22-C83E54023EC7}" type="pres">
      <dgm:prSet presAssocID="{555CD305-DCF0-41D3-9AF6-E22D544B169B}" presName="negativeSpace" presStyleCnt="0"/>
      <dgm:spPr/>
    </dgm:pt>
    <dgm:pt modelId="{6449D4A6-B054-489C-A6B1-EDA1A1D0D0FD}" type="pres">
      <dgm:prSet presAssocID="{555CD305-DCF0-41D3-9AF6-E22D544B169B}" presName="childText" presStyleLbl="conFgAcc1" presStyleIdx="1" presStyleCnt="3">
        <dgm:presLayoutVars>
          <dgm:bulletEnabled val="1"/>
        </dgm:presLayoutVars>
      </dgm:prSet>
      <dgm:spPr/>
    </dgm:pt>
    <dgm:pt modelId="{6EAFFCB8-FFB5-47FB-83B9-4FE8D9574C99}" type="pres">
      <dgm:prSet presAssocID="{677EA126-15FC-46B8-8774-278335AD829B}" presName="spaceBetweenRectangles" presStyleCnt="0"/>
      <dgm:spPr/>
    </dgm:pt>
    <dgm:pt modelId="{EB0037D3-A276-47CB-B493-728D5AA8F200}" type="pres">
      <dgm:prSet presAssocID="{C356977E-38DB-40FA-95FF-9E68125560E4}" presName="parentLin" presStyleCnt="0"/>
      <dgm:spPr/>
    </dgm:pt>
    <dgm:pt modelId="{2AF79C7B-721E-441E-98A5-0F6A117E81A1}" type="pres">
      <dgm:prSet presAssocID="{C356977E-38DB-40FA-95FF-9E68125560E4}" presName="parentLeftMargin" presStyleLbl="node1" presStyleIdx="1" presStyleCnt="3"/>
      <dgm:spPr/>
      <dgm:t>
        <a:bodyPr/>
        <a:lstStyle/>
        <a:p>
          <a:endParaRPr lang="es-EC"/>
        </a:p>
      </dgm:t>
    </dgm:pt>
    <dgm:pt modelId="{A6B42343-449B-4C0C-A9DC-B96ED8465D7A}" type="pres">
      <dgm:prSet presAssocID="{C356977E-38DB-40FA-95FF-9E68125560E4}" presName="parentText" presStyleLbl="node1" presStyleIdx="2" presStyleCnt="3" custScaleX="111034">
        <dgm:presLayoutVars>
          <dgm:chMax val="0"/>
          <dgm:bulletEnabled val="1"/>
        </dgm:presLayoutVars>
      </dgm:prSet>
      <dgm:spPr/>
      <dgm:t>
        <a:bodyPr/>
        <a:lstStyle/>
        <a:p>
          <a:endParaRPr lang="es-EC"/>
        </a:p>
      </dgm:t>
    </dgm:pt>
    <dgm:pt modelId="{C53098E6-8E95-43C7-819A-BBBD080BBE1F}" type="pres">
      <dgm:prSet presAssocID="{C356977E-38DB-40FA-95FF-9E68125560E4}" presName="negativeSpace" presStyleCnt="0"/>
      <dgm:spPr/>
    </dgm:pt>
    <dgm:pt modelId="{5FA9980F-8CE3-4A1C-8BF6-8A8B0F4DE062}" type="pres">
      <dgm:prSet presAssocID="{C356977E-38DB-40FA-95FF-9E68125560E4}" presName="childText" presStyleLbl="conFgAcc1" presStyleIdx="2" presStyleCnt="3">
        <dgm:presLayoutVars>
          <dgm:bulletEnabled val="1"/>
        </dgm:presLayoutVars>
      </dgm:prSet>
      <dgm:spPr/>
    </dgm:pt>
  </dgm:ptLst>
  <dgm:cxnLst>
    <dgm:cxn modelId="{2A8068FA-C1C0-4084-BB78-FDAF68701CA4}" srcId="{8D6526CE-1CCA-4C99-8C78-48E7F694C644}" destId="{1CB1BF5E-1780-42DD-B2A9-9C6147CC3E5C}" srcOrd="0" destOrd="0" parTransId="{08D87765-518F-4694-8AC2-8428D90C2412}" sibTransId="{B909AB45-A584-468C-9B5E-21C51B6665E0}"/>
    <dgm:cxn modelId="{B6A7D28A-CB1B-4CD4-A53C-71827BF82B87}" type="presOf" srcId="{555CD305-DCF0-41D3-9AF6-E22D544B169B}" destId="{2107E82A-AFD0-4A90-B22E-B00B44375665}" srcOrd="1" destOrd="0" presId="urn:microsoft.com/office/officeart/2005/8/layout/list1"/>
    <dgm:cxn modelId="{8FFA4141-DA92-4050-8655-E149EF997EF8}" type="presOf" srcId="{1CB1BF5E-1780-42DD-B2A9-9C6147CC3E5C}" destId="{7314E62A-4ACE-4CFA-AB18-02E6C6AE04BB}" srcOrd="1" destOrd="0" presId="urn:microsoft.com/office/officeart/2005/8/layout/list1"/>
    <dgm:cxn modelId="{A2F4490C-6B01-42D8-B532-9B48DCF3E748}" type="presOf" srcId="{C356977E-38DB-40FA-95FF-9E68125560E4}" destId="{2AF79C7B-721E-441E-98A5-0F6A117E81A1}" srcOrd="0" destOrd="0" presId="urn:microsoft.com/office/officeart/2005/8/layout/list1"/>
    <dgm:cxn modelId="{193D2763-7D33-4ADD-80FF-0B50166BAEBF}" type="presOf" srcId="{C356977E-38DB-40FA-95FF-9E68125560E4}" destId="{A6B42343-449B-4C0C-A9DC-B96ED8465D7A}" srcOrd="1" destOrd="0" presId="urn:microsoft.com/office/officeart/2005/8/layout/list1"/>
    <dgm:cxn modelId="{7C08FAC2-897E-467D-8D64-3CC24EF5707A}" type="presOf" srcId="{555CD305-DCF0-41D3-9AF6-E22D544B169B}" destId="{8A6A52B8-FAD0-426B-B987-52C3133689F7}" srcOrd="0" destOrd="0" presId="urn:microsoft.com/office/officeart/2005/8/layout/list1"/>
    <dgm:cxn modelId="{08E3E00F-5B21-4BEF-8B99-EE357AFE7993}" type="presOf" srcId="{1CB1BF5E-1780-42DD-B2A9-9C6147CC3E5C}" destId="{4D020B09-6136-434D-8049-8CC9C74BF4CE}" srcOrd="0" destOrd="0" presId="urn:microsoft.com/office/officeart/2005/8/layout/list1"/>
    <dgm:cxn modelId="{E38D7DF2-A833-4CC7-BF60-9FAB0518B0BE}" type="presOf" srcId="{8D6526CE-1CCA-4C99-8C78-48E7F694C644}" destId="{24257870-B44D-4437-8164-F864442625DD}" srcOrd="0" destOrd="0" presId="urn:microsoft.com/office/officeart/2005/8/layout/list1"/>
    <dgm:cxn modelId="{4FA3E5FF-3C30-4F24-99DF-70BDB40CB354}" srcId="{8D6526CE-1CCA-4C99-8C78-48E7F694C644}" destId="{C356977E-38DB-40FA-95FF-9E68125560E4}" srcOrd="2" destOrd="0" parTransId="{E552140A-DBB2-4031-BB4D-6FF2A8EFDC27}" sibTransId="{D4181CDB-BBDB-4175-A46F-2AE72B92379E}"/>
    <dgm:cxn modelId="{CDA33D1A-6FCF-46B9-ADD7-6BF413AF7AE8}" srcId="{8D6526CE-1CCA-4C99-8C78-48E7F694C644}" destId="{555CD305-DCF0-41D3-9AF6-E22D544B169B}" srcOrd="1" destOrd="0" parTransId="{070FFDE7-1814-4EF9-B63B-6238F7794AD5}" sibTransId="{677EA126-15FC-46B8-8774-278335AD829B}"/>
    <dgm:cxn modelId="{11C04F29-8A04-46BD-AC30-2B9EBAF83661}" type="presParOf" srcId="{24257870-B44D-4437-8164-F864442625DD}" destId="{915F22CE-7710-42A5-A3F2-FBEF1ADC08A7}" srcOrd="0" destOrd="0" presId="urn:microsoft.com/office/officeart/2005/8/layout/list1"/>
    <dgm:cxn modelId="{E4DAE0C4-666A-4EAA-919E-2AFE6E1342D7}" type="presParOf" srcId="{915F22CE-7710-42A5-A3F2-FBEF1ADC08A7}" destId="{4D020B09-6136-434D-8049-8CC9C74BF4CE}" srcOrd="0" destOrd="0" presId="urn:microsoft.com/office/officeart/2005/8/layout/list1"/>
    <dgm:cxn modelId="{D6A90AC5-D532-47FF-BD80-5F47C99D1A16}" type="presParOf" srcId="{915F22CE-7710-42A5-A3F2-FBEF1ADC08A7}" destId="{7314E62A-4ACE-4CFA-AB18-02E6C6AE04BB}" srcOrd="1" destOrd="0" presId="urn:microsoft.com/office/officeart/2005/8/layout/list1"/>
    <dgm:cxn modelId="{6B4AAF5C-0AC3-4CB7-BE3A-7FE65F39DAE1}" type="presParOf" srcId="{24257870-B44D-4437-8164-F864442625DD}" destId="{DBF52B12-8FCE-4E39-AB78-894BAEE7267B}" srcOrd="1" destOrd="0" presId="urn:microsoft.com/office/officeart/2005/8/layout/list1"/>
    <dgm:cxn modelId="{8987580C-48F7-4E4C-AB56-3991F32D66DF}" type="presParOf" srcId="{24257870-B44D-4437-8164-F864442625DD}" destId="{85B73348-3BEB-49F5-B1FF-DB3B7C8C7223}" srcOrd="2" destOrd="0" presId="urn:microsoft.com/office/officeart/2005/8/layout/list1"/>
    <dgm:cxn modelId="{E54B486F-8036-44FC-9C80-B82A7216FFD1}" type="presParOf" srcId="{24257870-B44D-4437-8164-F864442625DD}" destId="{05FFFC64-1372-4854-84BF-97497414DAF9}" srcOrd="3" destOrd="0" presId="urn:microsoft.com/office/officeart/2005/8/layout/list1"/>
    <dgm:cxn modelId="{D0BC4CAD-3E32-4A8D-9E25-934CADF4216B}" type="presParOf" srcId="{24257870-B44D-4437-8164-F864442625DD}" destId="{12A3946B-F3AA-4EB5-AEFA-BBFDDE481DBF}" srcOrd="4" destOrd="0" presId="urn:microsoft.com/office/officeart/2005/8/layout/list1"/>
    <dgm:cxn modelId="{88DBB788-6E1B-479D-B086-8A07CE8BFC93}" type="presParOf" srcId="{12A3946B-F3AA-4EB5-AEFA-BBFDDE481DBF}" destId="{8A6A52B8-FAD0-426B-B987-52C3133689F7}" srcOrd="0" destOrd="0" presId="urn:microsoft.com/office/officeart/2005/8/layout/list1"/>
    <dgm:cxn modelId="{0E428101-A3CB-4373-8E0C-B3A016C3C60E}" type="presParOf" srcId="{12A3946B-F3AA-4EB5-AEFA-BBFDDE481DBF}" destId="{2107E82A-AFD0-4A90-B22E-B00B44375665}" srcOrd="1" destOrd="0" presId="urn:microsoft.com/office/officeart/2005/8/layout/list1"/>
    <dgm:cxn modelId="{6EEA5232-990D-4BE5-906D-F8FC236FBED3}" type="presParOf" srcId="{24257870-B44D-4437-8164-F864442625DD}" destId="{F292A8D8-4C8B-4240-9C22-C83E54023EC7}" srcOrd="5" destOrd="0" presId="urn:microsoft.com/office/officeart/2005/8/layout/list1"/>
    <dgm:cxn modelId="{31F29E5C-7F3D-434B-B9F7-62F110D818D5}" type="presParOf" srcId="{24257870-B44D-4437-8164-F864442625DD}" destId="{6449D4A6-B054-489C-A6B1-EDA1A1D0D0FD}" srcOrd="6" destOrd="0" presId="urn:microsoft.com/office/officeart/2005/8/layout/list1"/>
    <dgm:cxn modelId="{D4B1BFFB-3AF7-4B30-A89D-198D073D7403}" type="presParOf" srcId="{24257870-B44D-4437-8164-F864442625DD}" destId="{6EAFFCB8-FFB5-47FB-83B9-4FE8D9574C99}" srcOrd="7" destOrd="0" presId="urn:microsoft.com/office/officeart/2005/8/layout/list1"/>
    <dgm:cxn modelId="{1DC445AA-1FC4-40F5-AA61-F316D28A36FF}" type="presParOf" srcId="{24257870-B44D-4437-8164-F864442625DD}" destId="{EB0037D3-A276-47CB-B493-728D5AA8F200}" srcOrd="8" destOrd="0" presId="urn:microsoft.com/office/officeart/2005/8/layout/list1"/>
    <dgm:cxn modelId="{744C9391-679C-4B02-922F-D3B9D4F1D335}" type="presParOf" srcId="{EB0037D3-A276-47CB-B493-728D5AA8F200}" destId="{2AF79C7B-721E-441E-98A5-0F6A117E81A1}" srcOrd="0" destOrd="0" presId="urn:microsoft.com/office/officeart/2005/8/layout/list1"/>
    <dgm:cxn modelId="{2AB229A9-3F5C-4BC1-868C-94AD31750C86}" type="presParOf" srcId="{EB0037D3-A276-47CB-B493-728D5AA8F200}" destId="{A6B42343-449B-4C0C-A9DC-B96ED8465D7A}" srcOrd="1" destOrd="0" presId="urn:microsoft.com/office/officeart/2005/8/layout/list1"/>
    <dgm:cxn modelId="{4B8AA5A5-497E-4F1F-809B-DAC2E554BC85}" type="presParOf" srcId="{24257870-B44D-4437-8164-F864442625DD}" destId="{C53098E6-8E95-43C7-819A-BBBD080BBE1F}" srcOrd="9" destOrd="0" presId="urn:microsoft.com/office/officeart/2005/8/layout/list1"/>
    <dgm:cxn modelId="{6FC7042B-A749-4925-9E1B-D6289769873E}" type="presParOf" srcId="{24257870-B44D-4437-8164-F864442625DD}" destId="{5FA9980F-8CE3-4A1C-8BF6-8A8B0F4DE06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EC310-4C41-4555-B8D5-D9AF79FDAB4B}">
      <dsp:nvSpPr>
        <dsp:cNvPr id="0" name=""/>
        <dsp:cNvSpPr/>
      </dsp:nvSpPr>
      <dsp:spPr>
        <a:xfrm>
          <a:off x="0" y="1692700"/>
          <a:ext cx="8136904" cy="163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B6F901-5377-4A89-8FC8-06B781E275DC}">
      <dsp:nvSpPr>
        <dsp:cNvPr id="0" name=""/>
        <dsp:cNvSpPr/>
      </dsp:nvSpPr>
      <dsp:spPr>
        <a:xfrm>
          <a:off x="406845" y="733299"/>
          <a:ext cx="5695832"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289" tIns="0" rIns="215289" bIns="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Realizar la Valoración de la empresa INTCOMEX S.A., con la utilización del método de flujos de caja descontados y determinar el precio unitario de las acciones más cercanas al valor actual del mercado, para una posible participación en el Mercado de Valores, a fin de obtener financiamiento para aumentar el capital de trabajo y poder generar mayores utilidades para los accionistas y empleados de la empresa.</a:t>
          </a:r>
          <a:endParaRPr lang="es-EC" sz="1400" kern="1200" dirty="0">
            <a:solidFill>
              <a:schemeClr val="bg1"/>
            </a:solidFill>
          </a:endParaRPr>
        </a:p>
      </dsp:txBody>
      <dsp:txXfrm>
        <a:off x="500513" y="826967"/>
        <a:ext cx="5508496" cy="17314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73348-3BEB-49F5-B1FF-DB3B7C8C7223}">
      <dsp:nvSpPr>
        <dsp:cNvPr id="0" name=""/>
        <dsp:cNvSpPr/>
      </dsp:nvSpPr>
      <dsp:spPr>
        <a:xfrm>
          <a:off x="0" y="471503"/>
          <a:ext cx="8856984"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4E62A-4ACE-4CFA-AB18-02E6C6AE04BB}">
      <dsp:nvSpPr>
        <dsp:cNvPr id="0" name=""/>
        <dsp:cNvSpPr/>
      </dsp:nvSpPr>
      <dsp:spPr>
        <a:xfrm>
          <a:off x="442849" y="87743"/>
          <a:ext cx="6883984"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Analizar los diferentes escenarios futuros a los cuales INTCOMEX S.A. se encuentra expuesto y plantear estrategias y políticas que permita estar preparado y minimice el impacto de las diferentes medidas de Gobierno Central, con el fin de que el nivel de rentabilidad de la Empresa no disminuya y se mantenga constante o aumente en los próximos años.</a:t>
          </a:r>
          <a:endParaRPr lang="es-EC" sz="1200" kern="1200" dirty="0"/>
        </a:p>
      </dsp:txBody>
      <dsp:txXfrm>
        <a:off x="480316" y="125210"/>
        <a:ext cx="6809050" cy="692586"/>
      </dsp:txXfrm>
    </dsp:sp>
    <dsp:sp modelId="{6449D4A6-B054-489C-A6B1-EDA1A1D0D0FD}">
      <dsp:nvSpPr>
        <dsp:cNvPr id="0" name=""/>
        <dsp:cNvSpPr/>
      </dsp:nvSpPr>
      <dsp:spPr>
        <a:xfrm>
          <a:off x="0" y="1650863"/>
          <a:ext cx="8856984"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7E82A-AFD0-4A90-B22E-B00B44375665}">
      <dsp:nvSpPr>
        <dsp:cNvPr id="0" name=""/>
        <dsp:cNvSpPr/>
      </dsp:nvSpPr>
      <dsp:spPr>
        <a:xfrm>
          <a:off x="442849" y="1267103"/>
          <a:ext cx="6883984"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Realizar un análisis de financiamiento directo a través de las 5 “C” (carácter, capacidad, capital, colateral, condiciones), a clientes individuales con el fin de poder aumentar la cartera de clientes debido a que la competencia ofrece un servicio de financiamiento a un costo bajo y sin la necesidad de trámites largos.</a:t>
          </a:r>
          <a:endParaRPr lang="es-EC" sz="1200" kern="1200" dirty="0"/>
        </a:p>
      </dsp:txBody>
      <dsp:txXfrm>
        <a:off x="480316" y="1304570"/>
        <a:ext cx="6809050" cy="692586"/>
      </dsp:txXfrm>
    </dsp:sp>
    <dsp:sp modelId="{5FA9980F-8CE3-4A1C-8BF6-8A8B0F4DE062}">
      <dsp:nvSpPr>
        <dsp:cNvPr id="0" name=""/>
        <dsp:cNvSpPr/>
      </dsp:nvSpPr>
      <dsp:spPr>
        <a:xfrm>
          <a:off x="0" y="2830224"/>
          <a:ext cx="8856984"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42343-449B-4C0C-A9DC-B96ED8465D7A}">
      <dsp:nvSpPr>
        <dsp:cNvPr id="0" name=""/>
        <dsp:cNvSpPr/>
      </dsp:nvSpPr>
      <dsp:spPr>
        <a:xfrm>
          <a:off x="442849" y="2446464"/>
          <a:ext cx="6883984"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Invertir los excedentes de dinero en títulos de valores como acciones o depósitos a plazo que permita generar un ingreso financiero y contribuya a que el nivel de utilidad sea mayor aumentado la rentabilidad para los accionistas de la Empresa..  </a:t>
          </a:r>
          <a:endParaRPr lang="es-EC" sz="1200" kern="1200" dirty="0"/>
        </a:p>
      </dsp:txBody>
      <dsp:txXfrm>
        <a:off x="480316" y="2483931"/>
        <a:ext cx="6809050" cy="692586"/>
      </dsp:txXfrm>
    </dsp:sp>
    <dsp:sp modelId="{85F51E02-634D-40C0-950B-D2BF0505D2DE}">
      <dsp:nvSpPr>
        <dsp:cNvPr id="0" name=""/>
        <dsp:cNvSpPr/>
      </dsp:nvSpPr>
      <dsp:spPr>
        <a:xfrm>
          <a:off x="0" y="4009584"/>
          <a:ext cx="8856984" cy="655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7A761-DC38-4642-A231-773DA1D2F96F}">
      <dsp:nvSpPr>
        <dsp:cNvPr id="0" name=""/>
        <dsp:cNvSpPr/>
      </dsp:nvSpPr>
      <dsp:spPr>
        <a:xfrm>
          <a:off x="491713" y="3625824"/>
          <a:ext cx="6930235"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Considerar el presente trabajo de la valoración de la Empresa INTCOMEX S.A., como una opción importante y valiosa para obtener financiamiento a un costo bajo, con la emisión de acciones en la bolsa de Valores de Quito o Guayaquil, debido a que se encuentra justificado con un análisis de datos históricos y con proyecciones económicas del Banco Central del Ecuador, tomando en cuenta el análisis situacional de la Empresa.</a:t>
          </a:r>
          <a:endParaRPr lang="es-EC" sz="1200" kern="1200" dirty="0"/>
        </a:p>
      </dsp:txBody>
      <dsp:txXfrm>
        <a:off x="529180" y="3663291"/>
        <a:ext cx="6855301"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0ED6B-4304-48BC-AA45-9D37D2343084}">
      <dsp:nvSpPr>
        <dsp:cNvPr id="0" name=""/>
        <dsp:cNvSpPr/>
      </dsp:nvSpPr>
      <dsp:spPr>
        <a:xfrm>
          <a:off x="0" y="0"/>
          <a:ext cx="8712968" cy="182880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AD90A4-06D0-44B7-AA8B-ECF0D78634A3}">
      <dsp:nvSpPr>
        <dsp:cNvPr id="0" name=""/>
        <dsp:cNvSpPr/>
      </dsp:nvSpPr>
      <dsp:spPr>
        <a:xfrm>
          <a:off x="263788" y="243840"/>
          <a:ext cx="1903579" cy="134112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7123C-A3A8-43B4-B09B-95D37F48AD47}">
      <dsp:nvSpPr>
        <dsp:cNvPr id="0" name=""/>
        <dsp:cNvSpPr/>
      </dsp:nvSpPr>
      <dsp:spPr>
        <a:xfrm rot="10800000">
          <a:off x="263788" y="1828799"/>
          <a:ext cx="1903579"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solidFill>
            </a:rPr>
            <a:t>Realizar un análisis situacional de la empresa, a través del estudio de su ambiente interno y externo, a fin de determinar fortalezas, oportunidades, debilidades y amenazas que afecten a la empresa.</a:t>
          </a:r>
          <a:endParaRPr lang="es-EC" sz="1200" kern="1200" dirty="0">
            <a:solidFill>
              <a:schemeClr val="bg1"/>
            </a:solidFill>
          </a:endParaRPr>
        </a:p>
      </dsp:txBody>
      <dsp:txXfrm rot="10800000">
        <a:off x="322330" y="1828799"/>
        <a:ext cx="1786495" cy="2176658"/>
      </dsp:txXfrm>
    </dsp:sp>
    <dsp:sp modelId="{B5124D48-E8F7-4A75-83E1-ED72CC2D8C8E}">
      <dsp:nvSpPr>
        <dsp:cNvPr id="0" name=""/>
        <dsp:cNvSpPr/>
      </dsp:nvSpPr>
      <dsp:spPr>
        <a:xfrm>
          <a:off x="2357725" y="243840"/>
          <a:ext cx="1903579" cy="134112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84763-2AE1-46AA-B095-AE5DA4FBB5F0}">
      <dsp:nvSpPr>
        <dsp:cNvPr id="0" name=""/>
        <dsp:cNvSpPr/>
      </dsp:nvSpPr>
      <dsp:spPr>
        <a:xfrm rot="10800000">
          <a:off x="2357725" y="1828799"/>
          <a:ext cx="1903579"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solidFill>
            </a:rPr>
            <a:t>Elaborar el análisis financiero de la compañía, con el propósito de conocer su situación financiera actual.</a:t>
          </a:r>
          <a:endParaRPr lang="es-EC" sz="1200" kern="1200" dirty="0">
            <a:solidFill>
              <a:schemeClr val="bg1"/>
            </a:solidFill>
          </a:endParaRPr>
        </a:p>
      </dsp:txBody>
      <dsp:txXfrm rot="10800000">
        <a:off x="2416267" y="1828799"/>
        <a:ext cx="1786495" cy="2176658"/>
      </dsp:txXfrm>
    </dsp:sp>
    <dsp:sp modelId="{6C906EA7-AD87-4072-BA3A-21714D2F44D2}">
      <dsp:nvSpPr>
        <dsp:cNvPr id="0" name=""/>
        <dsp:cNvSpPr/>
      </dsp:nvSpPr>
      <dsp:spPr>
        <a:xfrm>
          <a:off x="4451662" y="243840"/>
          <a:ext cx="1903579" cy="134112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53984-7597-43EF-AE7C-07DD88C5F2F8}">
      <dsp:nvSpPr>
        <dsp:cNvPr id="0" name=""/>
        <dsp:cNvSpPr/>
      </dsp:nvSpPr>
      <dsp:spPr>
        <a:xfrm rot="10800000">
          <a:off x="4451662" y="1828799"/>
          <a:ext cx="1903579"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solidFill>
            </a:rPr>
            <a:t>Determinar los flujos de caja futuros que espera generar la compañía, por medio de previsiones financieras, estratégicas y competitivas, obteniendo estimaciones consistentes para un escenario esperado.</a:t>
          </a:r>
          <a:endParaRPr lang="es-EC" sz="1200" kern="1200" dirty="0">
            <a:solidFill>
              <a:schemeClr val="bg1"/>
            </a:solidFill>
          </a:endParaRPr>
        </a:p>
      </dsp:txBody>
      <dsp:txXfrm rot="10800000">
        <a:off x="4510204" y="1828799"/>
        <a:ext cx="1786495" cy="2176658"/>
      </dsp:txXfrm>
    </dsp:sp>
    <dsp:sp modelId="{B73114A4-3369-4CE9-A53E-291FFF69CC78}">
      <dsp:nvSpPr>
        <dsp:cNvPr id="0" name=""/>
        <dsp:cNvSpPr/>
      </dsp:nvSpPr>
      <dsp:spPr>
        <a:xfrm>
          <a:off x="6545600" y="243840"/>
          <a:ext cx="1903579" cy="134112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7F6A4F-B00A-437A-886C-F9DAAC9C6331}">
      <dsp:nvSpPr>
        <dsp:cNvPr id="0" name=""/>
        <dsp:cNvSpPr/>
      </dsp:nvSpPr>
      <dsp:spPr>
        <a:xfrm rot="10800000">
          <a:off x="6545600" y="1828799"/>
          <a:ext cx="1903579" cy="2235200"/>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l" defTabSz="533400">
            <a:lnSpc>
              <a:spcPct val="90000"/>
            </a:lnSpc>
            <a:spcBef>
              <a:spcPct val="0"/>
            </a:spcBef>
            <a:spcAft>
              <a:spcPct val="35000"/>
            </a:spcAft>
          </a:pPr>
          <a:r>
            <a:rPr lang="es-EC" sz="1200" kern="1200" dirty="0" smtClean="0">
              <a:solidFill>
                <a:schemeClr val="bg1"/>
              </a:solidFill>
            </a:rPr>
            <a:t>Realizar la valoración de la Empresa INTCOMEX S.A., mediante el método de Flujos de Caja Descontados bajo el escenario optimista y pesimista que permita a los directivos de la organización tener una herramienta para la toma de decisiones.</a:t>
          </a:r>
          <a:endParaRPr lang="es-EC" sz="1200" kern="1200" dirty="0">
            <a:solidFill>
              <a:schemeClr val="bg1"/>
            </a:solidFill>
          </a:endParaRPr>
        </a:p>
      </dsp:txBody>
      <dsp:txXfrm rot="10800000">
        <a:off x="6604142" y="1828799"/>
        <a:ext cx="1786495" cy="21766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4E0038-83D2-4C59-BEB9-2CCA9B7E217C}">
      <dsp:nvSpPr>
        <dsp:cNvPr id="0" name=""/>
        <dsp:cNvSpPr/>
      </dsp:nvSpPr>
      <dsp:spPr>
        <a:xfrm>
          <a:off x="-4884512" y="-748522"/>
          <a:ext cx="5817525" cy="5817525"/>
        </a:xfrm>
        <a:prstGeom prst="blockArc">
          <a:avLst>
            <a:gd name="adj1" fmla="val 18900000"/>
            <a:gd name="adj2" fmla="val 2700000"/>
            <a:gd name="adj3" fmla="val 371"/>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820559-2ABA-45AA-A675-C99AEC1D2172}">
      <dsp:nvSpPr>
        <dsp:cNvPr id="0" name=""/>
        <dsp:cNvSpPr/>
      </dsp:nvSpPr>
      <dsp:spPr>
        <a:xfrm>
          <a:off x="600067" y="432048"/>
          <a:ext cx="7909646" cy="864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35560" rIns="35560" bIns="35560" numCol="1" spcCol="1270" anchor="ctr" anchorCtr="0">
          <a:noAutofit/>
        </a:bodyPr>
        <a:lstStyle/>
        <a:p>
          <a:pPr lvl="0" algn="just" defTabSz="622300">
            <a:lnSpc>
              <a:spcPct val="90000"/>
            </a:lnSpc>
            <a:spcBef>
              <a:spcPct val="0"/>
            </a:spcBef>
            <a:spcAft>
              <a:spcPct val="35000"/>
            </a:spcAft>
          </a:pPr>
          <a:r>
            <a:rPr lang="es-EC" sz="1400" kern="1200" dirty="0" err="1" smtClean="0">
              <a:solidFill>
                <a:schemeClr val="bg1"/>
              </a:solidFill>
            </a:rPr>
            <a:t>Intcomex</a:t>
          </a:r>
          <a:r>
            <a:rPr lang="es-EC" sz="1400" kern="1200" dirty="0" smtClean="0">
              <a:solidFill>
                <a:schemeClr val="bg1"/>
              </a:solidFill>
            </a:rPr>
            <a:t> del Ecuador, fue constituida el 4 de octubre del 2000 bajo la Ley de Compañías vigente en la República del Ecuador. Su objeto social es la comercialización al por mayor de productos informáticos y servicios relacionados con la actividad informática.</a:t>
          </a:r>
          <a:endParaRPr lang="es-EC" sz="1400" kern="1200" dirty="0">
            <a:solidFill>
              <a:schemeClr val="bg1"/>
            </a:solidFill>
          </a:endParaRPr>
        </a:p>
      </dsp:txBody>
      <dsp:txXfrm>
        <a:off x="600067" y="432048"/>
        <a:ext cx="7909646" cy="864096"/>
      </dsp:txXfrm>
    </dsp:sp>
    <dsp:sp modelId="{12FE49C0-DD50-4B32-A24E-3BC7EDB47BD6}">
      <dsp:nvSpPr>
        <dsp:cNvPr id="0" name=""/>
        <dsp:cNvSpPr/>
      </dsp:nvSpPr>
      <dsp:spPr>
        <a:xfrm>
          <a:off x="60007" y="324036"/>
          <a:ext cx="1080120" cy="1080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C8D14-A313-43AD-9DF7-EE0784FDC8C1}">
      <dsp:nvSpPr>
        <dsp:cNvPr id="0" name=""/>
        <dsp:cNvSpPr/>
      </dsp:nvSpPr>
      <dsp:spPr>
        <a:xfrm>
          <a:off x="914166" y="1728192"/>
          <a:ext cx="7595547" cy="8640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La compañía es propiedad de INTCOMEX S.A. (99.99%) de nacionalidad chilena y de INTCOMEX HOLDINGS (0.01%) de nacionalidad norteamericana.</a:t>
          </a:r>
          <a:endParaRPr lang="es-EC" sz="1400" kern="1200" dirty="0">
            <a:solidFill>
              <a:schemeClr val="bg1"/>
            </a:solidFill>
          </a:endParaRPr>
        </a:p>
      </dsp:txBody>
      <dsp:txXfrm>
        <a:off x="914166" y="1728192"/>
        <a:ext cx="7595547" cy="864096"/>
      </dsp:txXfrm>
    </dsp:sp>
    <dsp:sp modelId="{7382D605-3C06-41B1-A182-6876419E9DA8}">
      <dsp:nvSpPr>
        <dsp:cNvPr id="0" name=""/>
        <dsp:cNvSpPr/>
      </dsp:nvSpPr>
      <dsp:spPr>
        <a:xfrm>
          <a:off x="374106" y="1620180"/>
          <a:ext cx="1080120" cy="1080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46A545-29EA-4FC9-A602-E4BD716487E2}">
      <dsp:nvSpPr>
        <dsp:cNvPr id="0" name=""/>
        <dsp:cNvSpPr/>
      </dsp:nvSpPr>
      <dsp:spPr>
        <a:xfrm>
          <a:off x="600067" y="2952326"/>
          <a:ext cx="7909646" cy="10081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76" tIns="35560" rIns="35560" bIns="35560" numCol="1" spcCol="1270" anchor="ctr" anchorCtr="0">
          <a:noAutofit/>
        </a:bodyPr>
        <a:lstStyle/>
        <a:p>
          <a:pPr lvl="0" algn="just" defTabSz="622300">
            <a:lnSpc>
              <a:spcPct val="90000"/>
            </a:lnSpc>
            <a:spcBef>
              <a:spcPct val="0"/>
            </a:spcBef>
            <a:spcAft>
              <a:spcPct val="35000"/>
            </a:spcAft>
          </a:pPr>
          <a:r>
            <a:rPr lang="es-EC" sz="1400" kern="1200" dirty="0" smtClean="0">
              <a:solidFill>
                <a:schemeClr val="bg1"/>
              </a:solidFill>
            </a:rPr>
            <a:t>Al 31 de diciembre de 2014, el personal de la compañía es de 140 empleados, los mismos que se encuentran distribuidos en las diversas áreas operacionales que forman parte de su estructura organizacional, que se compone de lo siguiente: - Ventas,- Comercial,-Finanzas, – Operaciones y servicio Técnico y Tecnología de la Información (IT)</a:t>
          </a:r>
          <a:endParaRPr lang="es-EC" sz="1400" kern="1200" dirty="0">
            <a:solidFill>
              <a:schemeClr val="bg1"/>
            </a:solidFill>
          </a:endParaRPr>
        </a:p>
      </dsp:txBody>
      <dsp:txXfrm>
        <a:off x="600067" y="2952326"/>
        <a:ext cx="7909646" cy="1008114"/>
      </dsp:txXfrm>
    </dsp:sp>
    <dsp:sp modelId="{0C010F37-B568-419A-918D-85409176C4B7}">
      <dsp:nvSpPr>
        <dsp:cNvPr id="0" name=""/>
        <dsp:cNvSpPr/>
      </dsp:nvSpPr>
      <dsp:spPr>
        <a:xfrm>
          <a:off x="60007" y="2916324"/>
          <a:ext cx="1080120" cy="108012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ED245-A2C6-43AE-A23F-2733C06B1127}">
      <dsp:nvSpPr>
        <dsp:cNvPr id="0" name=""/>
        <dsp:cNvSpPr/>
      </dsp:nvSpPr>
      <dsp:spPr>
        <a:xfrm rot="5400000">
          <a:off x="4824857" y="-1794803"/>
          <a:ext cx="1220612"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Distribuir productos de alta tecnología, comunicación, entretenimiento y soluciones informáticas, tanto a empresas, distribuidores y al consumidor final, buscando siempre la satisfacción del cliente mediante precios competitivos, variedad, disponibilidad rapidez en la entrega y calidad, dando una excelente atención y asesoría personalizada, satisfaciendo las necesidades de nuestros clientes.</a:t>
          </a:r>
          <a:endParaRPr lang="es-EC" sz="1200" kern="1200" dirty="0"/>
        </a:p>
      </dsp:txBody>
      <dsp:txXfrm rot="-5400000">
        <a:off x="2877440" y="212199"/>
        <a:ext cx="5055863" cy="1101442"/>
      </dsp:txXfrm>
    </dsp:sp>
    <dsp:sp modelId="{7CE6F316-464E-4844-B81D-64E08A312EE1}">
      <dsp:nvSpPr>
        <dsp:cNvPr id="0" name=""/>
        <dsp:cNvSpPr/>
      </dsp:nvSpPr>
      <dsp:spPr>
        <a:xfrm>
          <a:off x="0" y="38"/>
          <a:ext cx="2877439" cy="152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s-EC" sz="4800" kern="1200" smtClean="0"/>
            <a:t>Misión</a:t>
          </a:r>
          <a:endParaRPr lang="es-EC" sz="4800" kern="1200" dirty="0"/>
        </a:p>
      </dsp:txBody>
      <dsp:txXfrm>
        <a:off x="74482" y="74520"/>
        <a:ext cx="2728475" cy="1376801"/>
      </dsp:txXfrm>
    </dsp:sp>
    <dsp:sp modelId="{3F668C65-0366-4745-8F46-B5AC1FB9E7D2}">
      <dsp:nvSpPr>
        <dsp:cNvPr id="0" name=""/>
        <dsp:cNvSpPr/>
      </dsp:nvSpPr>
      <dsp:spPr>
        <a:xfrm rot="5400000">
          <a:off x="4824857" y="-192749"/>
          <a:ext cx="1220612" cy="511544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C" sz="1200" kern="1200" dirty="0" smtClean="0"/>
            <a:t>Ser considerada como la mejor opción en tecnología para empresas, distribuidores y consumidores finales, a nivel nacional e internacional, mediante un sistema de catálogo en línea que permita al cliente realizar fácilmente su pedido y proceder a enviarlo de forma rápida y segura. Asegurando un producto de calidad y con garantía.</a:t>
          </a:r>
          <a:endParaRPr lang="es-EC" sz="1200" kern="1200" dirty="0"/>
        </a:p>
      </dsp:txBody>
      <dsp:txXfrm rot="-5400000">
        <a:off x="2877440" y="1814253"/>
        <a:ext cx="5055863" cy="1101442"/>
      </dsp:txXfrm>
    </dsp:sp>
    <dsp:sp modelId="{3C597ABF-5CAA-450B-88AC-9B2ED92C4D3D}">
      <dsp:nvSpPr>
        <dsp:cNvPr id="0" name=""/>
        <dsp:cNvSpPr/>
      </dsp:nvSpPr>
      <dsp:spPr>
        <a:xfrm>
          <a:off x="0" y="1602092"/>
          <a:ext cx="2877439" cy="1525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s-EC" sz="4800" kern="1200" smtClean="0"/>
            <a:t>Visión</a:t>
          </a:r>
          <a:endParaRPr lang="es-EC" sz="4800" kern="1200" dirty="0"/>
        </a:p>
      </dsp:txBody>
      <dsp:txXfrm>
        <a:off x="74482" y="1676574"/>
        <a:ext cx="2728475" cy="13768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E97D5-A93B-4C23-B75D-62EE73E30636}">
      <dsp:nvSpPr>
        <dsp:cNvPr id="0" name=""/>
        <dsp:cNvSpPr/>
      </dsp:nvSpPr>
      <dsp:spPr>
        <a:xfrm>
          <a:off x="5207" y="1237727"/>
          <a:ext cx="2249203" cy="167898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smtClean="0"/>
            <a:t>Esta categoría consiste en los componentes principales de las computadoras como: placas base, procesadores, chips de memorias, discos duros internos, dispositivos ópticos internos, protectores y monitores.</a:t>
          </a:r>
          <a:endParaRPr lang="es-EC" sz="1200" kern="1200" dirty="0"/>
        </a:p>
      </dsp:txBody>
      <dsp:txXfrm>
        <a:off x="44548" y="1277068"/>
        <a:ext cx="2170521" cy="1639642"/>
      </dsp:txXfrm>
    </dsp:sp>
    <dsp:sp modelId="{F9BDCA23-EA76-40C4-B578-0AF9029E70D3}">
      <dsp:nvSpPr>
        <dsp:cNvPr id="0" name=""/>
        <dsp:cNvSpPr/>
      </dsp:nvSpPr>
      <dsp:spPr>
        <a:xfrm>
          <a:off x="5207" y="2916710"/>
          <a:ext cx="2249203" cy="7219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kern="1200" dirty="0" smtClean="0"/>
            <a:t>Componentes</a:t>
          </a:r>
          <a:endParaRPr lang="es-EC" sz="1800" kern="1200" dirty="0"/>
        </a:p>
      </dsp:txBody>
      <dsp:txXfrm>
        <a:off x="5207" y="2916710"/>
        <a:ext cx="1583946" cy="721962"/>
      </dsp:txXfrm>
    </dsp:sp>
    <dsp:sp modelId="{B98D05A6-704A-4591-98AB-2AF0467F1005}">
      <dsp:nvSpPr>
        <dsp:cNvPr id="0" name=""/>
        <dsp:cNvSpPr/>
      </dsp:nvSpPr>
      <dsp:spPr>
        <a:xfrm>
          <a:off x="1652780" y="3031387"/>
          <a:ext cx="787221" cy="78722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000" r="-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49152-5609-4C32-9D56-91F3F9A9236E}">
      <dsp:nvSpPr>
        <dsp:cNvPr id="0" name=""/>
        <dsp:cNvSpPr/>
      </dsp:nvSpPr>
      <dsp:spPr>
        <a:xfrm>
          <a:off x="2635030" y="1237727"/>
          <a:ext cx="2249203" cy="167898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smtClean="0"/>
            <a:t>Computadores que funcionan de forma independiente, como computadores, notebooks y </a:t>
          </a:r>
          <a:r>
            <a:rPr lang="es-EC" sz="1200" kern="1200" dirty="0" err="1" smtClean="0"/>
            <a:t>netbooks</a:t>
          </a:r>
          <a:r>
            <a:rPr lang="es-EC" sz="1200" kern="1200" dirty="0" smtClean="0"/>
            <a:t>. En este grupo de productos se ensamblan y venden computadores bajo marcas propias, bajo marcas de sus clientes y genéricos.</a:t>
          </a:r>
          <a:endParaRPr lang="es-EC" sz="1200" kern="1200" dirty="0"/>
        </a:p>
      </dsp:txBody>
      <dsp:txXfrm>
        <a:off x="2674371" y="1277068"/>
        <a:ext cx="2170521" cy="1639642"/>
      </dsp:txXfrm>
    </dsp:sp>
    <dsp:sp modelId="{118AED47-3F5D-42CD-BBEC-962E3F0CAE6A}">
      <dsp:nvSpPr>
        <dsp:cNvPr id="0" name=""/>
        <dsp:cNvSpPr/>
      </dsp:nvSpPr>
      <dsp:spPr>
        <a:xfrm>
          <a:off x="2635030" y="2916710"/>
          <a:ext cx="2249203" cy="7219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kern="1200" dirty="0" smtClean="0"/>
            <a:t>Sistemas</a:t>
          </a:r>
          <a:endParaRPr lang="es-EC" sz="1800" kern="1200" dirty="0"/>
        </a:p>
      </dsp:txBody>
      <dsp:txXfrm>
        <a:off x="2635030" y="2916710"/>
        <a:ext cx="1583946" cy="721962"/>
      </dsp:txXfrm>
    </dsp:sp>
    <dsp:sp modelId="{28ED1CEF-16FB-4B1C-B213-D192D0CDD46C}">
      <dsp:nvSpPr>
        <dsp:cNvPr id="0" name=""/>
        <dsp:cNvSpPr/>
      </dsp:nvSpPr>
      <dsp:spPr>
        <a:xfrm>
          <a:off x="4282603" y="3031387"/>
          <a:ext cx="787221" cy="78722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E2F387-5D03-44D0-862F-4E988CDFB655}">
      <dsp:nvSpPr>
        <dsp:cNvPr id="0" name=""/>
        <dsp:cNvSpPr/>
      </dsp:nvSpPr>
      <dsp:spPr>
        <a:xfrm>
          <a:off x="5264854" y="1237727"/>
          <a:ext cx="2249203" cy="167898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just" defTabSz="533400">
            <a:lnSpc>
              <a:spcPct val="90000"/>
            </a:lnSpc>
            <a:spcBef>
              <a:spcPct val="0"/>
            </a:spcBef>
            <a:spcAft>
              <a:spcPct val="15000"/>
            </a:spcAft>
            <a:buChar char="••"/>
          </a:pPr>
          <a:r>
            <a:rPr lang="es-EC" sz="1200" kern="1200" dirty="0" smtClean="0"/>
            <a:t>Dispositivos que son usados en conjunto con computadoras tales como: impresoras, reguladores, mouse, scanner, discos duros externos, dispositivos de almacenamiento, módems, dispositivos multimedia, proyectores y cámaras digitales.</a:t>
          </a:r>
          <a:endParaRPr lang="es-EC" sz="1200" kern="1200" dirty="0"/>
        </a:p>
      </dsp:txBody>
      <dsp:txXfrm>
        <a:off x="5304195" y="1277068"/>
        <a:ext cx="2170521" cy="1639642"/>
      </dsp:txXfrm>
    </dsp:sp>
    <dsp:sp modelId="{605228CD-551D-4652-BEE5-34457FE58E41}">
      <dsp:nvSpPr>
        <dsp:cNvPr id="0" name=""/>
        <dsp:cNvSpPr/>
      </dsp:nvSpPr>
      <dsp:spPr>
        <a:xfrm>
          <a:off x="5264854" y="2916710"/>
          <a:ext cx="2249203" cy="72196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s-EC" sz="1800" kern="1200" dirty="0" smtClean="0"/>
            <a:t>Periféricos</a:t>
          </a:r>
          <a:endParaRPr lang="es-EC" sz="1800" kern="1200" dirty="0"/>
        </a:p>
      </dsp:txBody>
      <dsp:txXfrm>
        <a:off x="5264854" y="2916710"/>
        <a:ext cx="1583946" cy="721962"/>
      </dsp:txXfrm>
    </dsp:sp>
    <dsp:sp modelId="{C71DECF1-3878-4231-8BA3-89E9477A8C95}">
      <dsp:nvSpPr>
        <dsp:cNvPr id="0" name=""/>
        <dsp:cNvSpPr/>
      </dsp:nvSpPr>
      <dsp:spPr>
        <a:xfrm>
          <a:off x="6912427" y="3031387"/>
          <a:ext cx="787221" cy="78722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9000" r="-9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B54E0-6581-40D1-8F6F-16DBD8FF1330}">
      <dsp:nvSpPr>
        <dsp:cNvPr id="0" name=""/>
        <dsp:cNvSpPr/>
      </dsp:nvSpPr>
      <dsp:spPr>
        <a:xfrm>
          <a:off x="906186" y="3744"/>
          <a:ext cx="2164019" cy="14869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just" defTabSz="466725">
            <a:lnSpc>
              <a:spcPct val="90000"/>
            </a:lnSpc>
            <a:spcBef>
              <a:spcPct val="0"/>
            </a:spcBef>
            <a:spcAft>
              <a:spcPct val="15000"/>
            </a:spcAft>
            <a:buChar char="••"/>
          </a:pPr>
          <a:r>
            <a:rPr lang="es-EC" sz="1050" kern="1200" dirty="0" smtClean="0"/>
            <a:t>Esta categoría se compone de pequeños dispositivos portátiles de comunicación inalámbrica e incluye teléfonos celulares, teléfonos inteligentes, tabletas, asistentes digitales personales (PDA) y otros dispositivos de interfaz móviles y la informática.</a:t>
          </a:r>
          <a:endParaRPr lang="es-EC" sz="1050" kern="1200" dirty="0"/>
        </a:p>
      </dsp:txBody>
      <dsp:txXfrm>
        <a:off x="941028" y="38586"/>
        <a:ext cx="2094335" cy="1452151"/>
      </dsp:txXfrm>
    </dsp:sp>
    <dsp:sp modelId="{7B460A67-1C12-4C52-8A32-9C0D2F052E08}">
      <dsp:nvSpPr>
        <dsp:cNvPr id="0" name=""/>
        <dsp:cNvSpPr/>
      </dsp:nvSpPr>
      <dsp:spPr>
        <a:xfrm>
          <a:off x="906186" y="1490737"/>
          <a:ext cx="2164019" cy="639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Dispositivos móviles</a:t>
          </a:r>
          <a:endParaRPr lang="es-EC" sz="2000" kern="1200" dirty="0"/>
        </a:p>
      </dsp:txBody>
      <dsp:txXfrm>
        <a:off x="906186" y="1490737"/>
        <a:ext cx="1523957" cy="639407"/>
      </dsp:txXfrm>
    </dsp:sp>
    <dsp:sp modelId="{8DAA4DDE-5B4D-4032-B299-E01FD415DC78}">
      <dsp:nvSpPr>
        <dsp:cNvPr id="0" name=""/>
        <dsp:cNvSpPr/>
      </dsp:nvSpPr>
      <dsp:spPr>
        <a:xfrm>
          <a:off x="2451366" y="1592301"/>
          <a:ext cx="697203" cy="69720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2000" r="-6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77652-758B-4D38-BEB3-5EF6693C4894}">
      <dsp:nvSpPr>
        <dsp:cNvPr id="0" name=""/>
        <dsp:cNvSpPr/>
      </dsp:nvSpPr>
      <dsp:spPr>
        <a:xfrm>
          <a:off x="3321297" y="3744"/>
          <a:ext cx="1992009" cy="14869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just" defTabSz="466725">
            <a:lnSpc>
              <a:spcPct val="90000"/>
            </a:lnSpc>
            <a:spcBef>
              <a:spcPct val="0"/>
            </a:spcBef>
            <a:spcAft>
              <a:spcPct val="15000"/>
            </a:spcAft>
            <a:buChar char="••"/>
          </a:pPr>
          <a:r>
            <a:rPr lang="es-EC" sz="1050" kern="1200" dirty="0" smtClean="0"/>
            <a:t>Esta línea de productos incluye cables de computadores, conectores, herramientas, accesorios de teclado y mouse, herramientas para instalaciones, parlantes, muebles para computadoras y </a:t>
          </a:r>
          <a:r>
            <a:rPr lang="es-EC" sz="1050" kern="1200" dirty="0" err="1" smtClean="0"/>
            <a:t>networking</a:t>
          </a:r>
          <a:r>
            <a:rPr lang="es-EC" sz="1050" kern="1200" dirty="0" smtClean="0"/>
            <a:t>.</a:t>
          </a:r>
          <a:endParaRPr lang="es-EC" sz="1050" kern="1200" dirty="0"/>
        </a:p>
      </dsp:txBody>
      <dsp:txXfrm>
        <a:off x="3356139" y="38586"/>
        <a:ext cx="1922325" cy="1452151"/>
      </dsp:txXfrm>
    </dsp:sp>
    <dsp:sp modelId="{5A397F0E-D3F4-4A53-93AE-CF75D0E76FF0}">
      <dsp:nvSpPr>
        <dsp:cNvPr id="0" name=""/>
        <dsp:cNvSpPr/>
      </dsp:nvSpPr>
      <dsp:spPr>
        <a:xfrm>
          <a:off x="3321297" y="1490737"/>
          <a:ext cx="1992009" cy="639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Accesorios</a:t>
          </a:r>
          <a:endParaRPr lang="es-EC" sz="2000" kern="1200" dirty="0"/>
        </a:p>
      </dsp:txBody>
      <dsp:txXfrm>
        <a:off x="3321297" y="1490737"/>
        <a:ext cx="1402823" cy="639407"/>
      </dsp:txXfrm>
    </dsp:sp>
    <dsp:sp modelId="{FE7B7045-AB73-4B6C-AF07-679036D9A147}">
      <dsp:nvSpPr>
        <dsp:cNvPr id="0" name=""/>
        <dsp:cNvSpPr/>
      </dsp:nvSpPr>
      <dsp:spPr>
        <a:xfrm>
          <a:off x="4780472" y="1592301"/>
          <a:ext cx="697203" cy="69720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4459B4-8853-4363-B0DE-C9B266DCC9F8}">
      <dsp:nvSpPr>
        <dsp:cNvPr id="0" name=""/>
        <dsp:cNvSpPr/>
      </dsp:nvSpPr>
      <dsp:spPr>
        <a:xfrm>
          <a:off x="5650403" y="3744"/>
          <a:ext cx="1992009" cy="14869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just" defTabSz="466725">
            <a:lnSpc>
              <a:spcPct val="90000"/>
            </a:lnSpc>
            <a:spcBef>
              <a:spcPct val="0"/>
            </a:spcBef>
            <a:spcAft>
              <a:spcPct val="15000"/>
            </a:spcAft>
            <a:buChar char="••"/>
          </a:pPr>
          <a:r>
            <a:rPr lang="es-EC" sz="1050" kern="1200" smtClean="0"/>
            <a:t>Sistemas operativos y software de seguridad y antivirus.</a:t>
          </a:r>
          <a:endParaRPr lang="es-EC" sz="1050" kern="1200"/>
        </a:p>
      </dsp:txBody>
      <dsp:txXfrm>
        <a:off x="5685245" y="38586"/>
        <a:ext cx="1922325" cy="1452151"/>
      </dsp:txXfrm>
    </dsp:sp>
    <dsp:sp modelId="{354CF4C8-C9C5-4EF9-A665-62EB8D387825}">
      <dsp:nvSpPr>
        <dsp:cNvPr id="0" name=""/>
        <dsp:cNvSpPr/>
      </dsp:nvSpPr>
      <dsp:spPr>
        <a:xfrm>
          <a:off x="5650403" y="1490737"/>
          <a:ext cx="1992009" cy="639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Software</a:t>
          </a:r>
          <a:endParaRPr lang="es-EC" sz="2000" kern="1200" dirty="0"/>
        </a:p>
      </dsp:txBody>
      <dsp:txXfrm>
        <a:off x="5650403" y="1490737"/>
        <a:ext cx="1402823" cy="639407"/>
      </dsp:txXfrm>
    </dsp:sp>
    <dsp:sp modelId="{98139C6D-1BBE-4611-9B11-BC58766B6AD8}">
      <dsp:nvSpPr>
        <dsp:cNvPr id="0" name=""/>
        <dsp:cNvSpPr/>
      </dsp:nvSpPr>
      <dsp:spPr>
        <a:xfrm>
          <a:off x="7109577" y="1592301"/>
          <a:ext cx="697203" cy="69720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0" r="-20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C5B4C9-90AF-496B-9831-F789C53A8275}">
      <dsp:nvSpPr>
        <dsp:cNvPr id="0" name=""/>
        <dsp:cNvSpPr/>
      </dsp:nvSpPr>
      <dsp:spPr>
        <a:xfrm>
          <a:off x="3278295" y="2634815"/>
          <a:ext cx="1992009" cy="148699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41910" rIns="13970" bIns="13970" numCol="1" spcCol="1270" anchor="t" anchorCtr="0">
          <a:noAutofit/>
        </a:bodyPr>
        <a:lstStyle/>
        <a:p>
          <a:pPr marL="57150" lvl="1" indent="-57150" algn="just" defTabSz="466725">
            <a:lnSpc>
              <a:spcPct val="90000"/>
            </a:lnSpc>
            <a:spcBef>
              <a:spcPct val="0"/>
            </a:spcBef>
            <a:spcAft>
              <a:spcPct val="15000"/>
            </a:spcAft>
            <a:buChar char="••"/>
          </a:pPr>
          <a:r>
            <a:rPr lang="es-EC" sz="1050" kern="1200" dirty="0" smtClean="0"/>
            <a:t>Esta categoría se compone de hardware que permite a dos o más computadores comunicarse, e incluye adaptadores, módems, </a:t>
          </a:r>
          <a:r>
            <a:rPr lang="es-EC" sz="1050" kern="1200" dirty="0" err="1" smtClean="0"/>
            <a:t>routers</a:t>
          </a:r>
          <a:r>
            <a:rPr lang="es-EC" sz="1050" kern="1200" dirty="0" smtClean="0"/>
            <a:t>, </a:t>
          </a:r>
          <a:r>
            <a:rPr lang="es-EC" sz="1050" kern="1200" dirty="0" err="1" smtClean="0"/>
            <a:t>switches</a:t>
          </a:r>
          <a:r>
            <a:rPr lang="es-EC" sz="1050" kern="1200" dirty="0" smtClean="0"/>
            <a:t>, </a:t>
          </a:r>
          <a:r>
            <a:rPr lang="es-EC" sz="1050" kern="1200" dirty="0" err="1" smtClean="0"/>
            <a:t>hubs</a:t>
          </a:r>
          <a:r>
            <a:rPr lang="es-EC" sz="1050" kern="1200" dirty="0" smtClean="0"/>
            <a:t>, sistemas de redes inalámbricas y tarjetas de interfaz.</a:t>
          </a:r>
          <a:endParaRPr lang="es-EC" sz="1050" kern="1200" dirty="0"/>
        </a:p>
      </dsp:txBody>
      <dsp:txXfrm>
        <a:off x="3313137" y="2669657"/>
        <a:ext cx="1922325" cy="1452151"/>
      </dsp:txXfrm>
    </dsp:sp>
    <dsp:sp modelId="{7C51721F-E8C4-48E7-8785-043E4CDE6194}">
      <dsp:nvSpPr>
        <dsp:cNvPr id="0" name=""/>
        <dsp:cNvSpPr/>
      </dsp:nvSpPr>
      <dsp:spPr>
        <a:xfrm>
          <a:off x="3278295" y="4121808"/>
          <a:ext cx="1992009" cy="63940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s-EC" sz="2000" kern="1200" dirty="0" smtClean="0"/>
            <a:t>Redes</a:t>
          </a:r>
          <a:endParaRPr lang="es-EC" sz="2000" kern="1200" dirty="0"/>
        </a:p>
      </dsp:txBody>
      <dsp:txXfrm>
        <a:off x="3278295" y="4121808"/>
        <a:ext cx="1402823" cy="639407"/>
      </dsp:txXfrm>
    </dsp:sp>
    <dsp:sp modelId="{AC8A339B-D614-4369-8243-ACDD0E336FB6}">
      <dsp:nvSpPr>
        <dsp:cNvPr id="0" name=""/>
        <dsp:cNvSpPr/>
      </dsp:nvSpPr>
      <dsp:spPr>
        <a:xfrm>
          <a:off x="4737469" y="4223372"/>
          <a:ext cx="697203" cy="69720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7000" r="-17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E8A91-5093-46A6-9F82-AE00BC5CAFB9}">
      <dsp:nvSpPr>
        <dsp:cNvPr id="0" name=""/>
        <dsp:cNvSpPr/>
      </dsp:nvSpPr>
      <dsp:spPr>
        <a:xfrm>
          <a:off x="400635" y="0"/>
          <a:ext cx="6399529" cy="3999706"/>
        </a:xfrm>
        <a:prstGeom prst="swooshArrow">
          <a:avLst>
            <a:gd name="adj1" fmla="val 25000"/>
            <a:gd name="adj2" fmla="val 25000"/>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B452FDB3-A06F-4D98-9A74-C4512202DCD5}">
      <dsp:nvSpPr>
        <dsp:cNvPr id="0" name=""/>
        <dsp:cNvSpPr/>
      </dsp:nvSpPr>
      <dsp:spPr>
        <a:xfrm>
          <a:off x="1030988" y="2974181"/>
          <a:ext cx="147189" cy="147189"/>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11B4258-3651-456A-855C-2F0EA96A8848}">
      <dsp:nvSpPr>
        <dsp:cNvPr id="0" name=""/>
        <dsp:cNvSpPr/>
      </dsp:nvSpPr>
      <dsp:spPr>
        <a:xfrm>
          <a:off x="1104583" y="3047775"/>
          <a:ext cx="838338" cy="9519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7992" tIns="0" rIns="0" bIns="0" numCol="1" spcCol="1270" anchor="t" anchorCtr="0">
          <a:noAutofit/>
        </a:bodyPr>
        <a:lstStyle/>
        <a:p>
          <a:pPr lvl="0" algn="l" defTabSz="488950">
            <a:lnSpc>
              <a:spcPct val="90000"/>
            </a:lnSpc>
            <a:spcBef>
              <a:spcPct val="0"/>
            </a:spcBef>
            <a:spcAft>
              <a:spcPct val="35000"/>
            </a:spcAft>
          </a:pPr>
          <a:r>
            <a:rPr lang="es-EC" sz="1100" kern="1200" dirty="0">
              <a:latin typeface="Times New Roman" panose="02020603050405020304" pitchFamily="18" charset="0"/>
              <a:cs typeface="Times New Roman" panose="02020603050405020304" pitchFamily="18" charset="0"/>
            </a:rPr>
            <a:t>Proyecciones Financieras</a:t>
          </a:r>
        </a:p>
      </dsp:txBody>
      <dsp:txXfrm>
        <a:off x="1104583" y="3047775"/>
        <a:ext cx="838338" cy="951930"/>
      </dsp:txXfrm>
    </dsp:sp>
    <dsp:sp modelId="{F86367B3-4778-4F7F-BD53-C3AF172F34A2}">
      <dsp:nvSpPr>
        <dsp:cNvPr id="0" name=""/>
        <dsp:cNvSpPr/>
      </dsp:nvSpPr>
      <dsp:spPr>
        <a:xfrm>
          <a:off x="1827730" y="2208637"/>
          <a:ext cx="230383" cy="230383"/>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0D20A0-8CC3-41BF-A94A-DB0CF39D3D80}">
      <dsp:nvSpPr>
        <dsp:cNvPr id="0" name=""/>
        <dsp:cNvSpPr/>
      </dsp:nvSpPr>
      <dsp:spPr>
        <a:xfrm>
          <a:off x="1942921" y="2323829"/>
          <a:ext cx="1062321" cy="16758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2075" tIns="0" rIns="0" bIns="0" numCol="1" spcCol="1270" anchor="t" anchorCtr="0">
          <a:noAutofit/>
        </a:bodyPr>
        <a:lstStyle/>
        <a:p>
          <a:pPr lvl="0" algn="l"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Cash flows libres</a:t>
          </a:r>
        </a:p>
      </dsp:txBody>
      <dsp:txXfrm>
        <a:off x="1942921" y="2323829"/>
        <a:ext cx="1062321" cy="1675876"/>
      </dsp:txXfrm>
    </dsp:sp>
    <dsp:sp modelId="{049EA532-49C9-4041-B31E-3A2323DA2546}">
      <dsp:nvSpPr>
        <dsp:cNvPr id="0" name=""/>
        <dsp:cNvSpPr/>
      </dsp:nvSpPr>
      <dsp:spPr>
        <a:xfrm>
          <a:off x="2851655" y="1598282"/>
          <a:ext cx="307177" cy="307177"/>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1469852-31EC-4483-AD4A-052C75E5CFA1}">
      <dsp:nvSpPr>
        <dsp:cNvPr id="0" name=""/>
        <dsp:cNvSpPr/>
      </dsp:nvSpPr>
      <dsp:spPr>
        <a:xfrm>
          <a:off x="3005243" y="1751871"/>
          <a:ext cx="1235109" cy="224783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2767" tIns="0" rIns="0" bIns="0" numCol="1" spcCol="1270" anchor="t" anchorCtr="0">
          <a:noAutofit/>
        </a:bodyPr>
        <a:lstStyle/>
        <a:p>
          <a:pPr lvl="0" algn="l"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Cálculo de la tasa de descuento</a:t>
          </a:r>
        </a:p>
      </dsp:txBody>
      <dsp:txXfrm>
        <a:off x="3005243" y="1751871"/>
        <a:ext cx="1235109" cy="2247834"/>
      </dsp:txXfrm>
    </dsp:sp>
    <dsp:sp modelId="{A2B36C59-6F3E-4BED-9F28-722D9C846C7C}">
      <dsp:nvSpPr>
        <dsp:cNvPr id="0" name=""/>
        <dsp:cNvSpPr/>
      </dsp:nvSpPr>
      <dsp:spPr>
        <a:xfrm>
          <a:off x="4041967" y="1121517"/>
          <a:ext cx="396770" cy="396770"/>
        </a:xfrm>
        <a:prstGeom prst="ellipse">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7132857-3C2E-41C3-9FB8-6F8DC4111B6E}">
      <dsp:nvSpPr>
        <dsp:cNvPr id="0" name=""/>
        <dsp:cNvSpPr/>
      </dsp:nvSpPr>
      <dsp:spPr>
        <a:xfrm>
          <a:off x="4240352" y="1319902"/>
          <a:ext cx="1279905" cy="267980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0241" tIns="0" rIns="0" bIns="0" numCol="1" spcCol="1270" anchor="t" anchorCtr="0">
          <a:noAutofit/>
        </a:bodyPr>
        <a:lstStyle/>
        <a:p>
          <a:pPr lvl="0" algn="l"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Cálculo del valor residual</a:t>
          </a:r>
        </a:p>
      </dsp:txBody>
      <dsp:txXfrm>
        <a:off x="4240352" y="1319902"/>
        <a:ext cx="1279905" cy="2679803"/>
      </dsp:txXfrm>
    </dsp:sp>
    <dsp:sp modelId="{AFD3C06E-1F9D-4E89-BA19-1590BFA80C2B}">
      <dsp:nvSpPr>
        <dsp:cNvPr id="0" name=""/>
        <dsp:cNvSpPr/>
      </dsp:nvSpPr>
      <dsp:spPr>
        <a:xfrm>
          <a:off x="5267477" y="803140"/>
          <a:ext cx="505562" cy="505562"/>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3A13D65-E9CE-42B7-8F95-3FD434B8CB97}">
      <dsp:nvSpPr>
        <dsp:cNvPr id="0" name=""/>
        <dsp:cNvSpPr/>
      </dsp:nvSpPr>
      <dsp:spPr>
        <a:xfrm>
          <a:off x="5520258" y="1055922"/>
          <a:ext cx="1279905" cy="29437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7887" tIns="0" rIns="0" bIns="0" numCol="1" spcCol="1270" anchor="t" anchorCtr="0">
          <a:noAutofit/>
        </a:bodyPr>
        <a:lstStyle/>
        <a:p>
          <a:pPr lvl="0" algn="l" defTabSz="488950">
            <a:lnSpc>
              <a:spcPct val="90000"/>
            </a:lnSpc>
            <a:spcBef>
              <a:spcPct val="0"/>
            </a:spcBef>
            <a:spcAft>
              <a:spcPct val="35000"/>
            </a:spcAft>
          </a:pPr>
          <a:r>
            <a:rPr lang="es-EC" sz="1100" kern="1200">
              <a:latin typeface="Times New Roman" panose="02020603050405020304" pitchFamily="18" charset="0"/>
              <a:cs typeface="Times New Roman" panose="02020603050405020304" pitchFamily="18" charset="0"/>
            </a:rPr>
            <a:t>Valor de la empresa</a:t>
          </a:r>
        </a:p>
      </dsp:txBody>
      <dsp:txXfrm>
        <a:off x="5520258" y="1055922"/>
        <a:ext cx="1279905" cy="29437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AF30F-C011-4A68-8FA0-48AB1D3F6F06}">
      <dsp:nvSpPr>
        <dsp:cNvPr id="0" name=""/>
        <dsp:cNvSpPr/>
      </dsp:nvSpPr>
      <dsp:spPr>
        <a:xfrm rot="5400000">
          <a:off x="5359740" y="-2081766"/>
          <a:ext cx="1130156" cy="5576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C" sz="1050" kern="1200" dirty="0" smtClean="0"/>
            <a:t>Muy improbable (1 punto).</a:t>
          </a:r>
          <a:endParaRPr lang="es-EC" sz="1050" kern="1200" dirty="0"/>
        </a:p>
        <a:p>
          <a:pPr marL="57150" lvl="1" indent="-57150" algn="l" defTabSz="466725">
            <a:lnSpc>
              <a:spcPct val="90000"/>
            </a:lnSpc>
            <a:spcBef>
              <a:spcPct val="0"/>
            </a:spcBef>
            <a:spcAft>
              <a:spcPct val="15000"/>
            </a:spcAft>
            <a:buChar char="••"/>
          </a:pPr>
          <a:r>
            <a:rPr lang="es-EC" sz="1050" kern="1200" smtClean="0"/>
            <a:t>Alguna posibilidad pero poco probable (2 puntos).</a:t>
          </a:r>
          <a:endParaRPr lang="es-EC" sz="1050" kern="1200"/>
        </a:p>
        <a:p>
          <a:pPr marL="57150" lvl="1" indent="-57150" algn="l" defTabSz="466725">
            <a:lnSpc>
              <a:spcPct val="90000"/>
            </a:lnSpc>
            <a:spcBef>
              <a:spcPct val="0"/>
            </a:spcBef>
            <a:spcAft>
              <a:spcPct val="15000"/>
            </a:spcAft>
            <a:buChar char="••"/>
          </a:pPr>
          <a:r>
            <a:rPr lang="es-EC" sz="1050" kern="1200" dirty="0" smtClean="0"/>
            <a:t>Posible pero difícil de predecir cuándo y cómo (3 puntos).</a:t>
          </a:r>
          <a:endParaRPr lang="es-EC" sz="1050" kern="1200" dirty="0"/>
        </a:p>
        <a:p>
          <a:pPr marL="57150" lvl="1" indent="-57150" algn="l" defTabSz="466725">
            <a:lnSpc>
              <a:spcPct val="90000"/>
            </a:lnSpc>
            <a:spcBef>
              <a:spcPct val="0"/>
            </a:spcBef>
            <a:spcAft>
              <a:spcPct val="15000"/>
            </a:spcAft>
            <a:buChar char="••"/>
          </a:pPr>
          <a:r>
            <a:rPr lang="es-EC" sz="1050" kern="1200" smtClean="0"/>
            <a:t>Probabilidad algo más elevada (4 puntos).</a:t>
          </a:r>
          <a:endParaRPr lang="es-EC" sz="1050" kern="1200"/>
        </a:p>
        <a:p>
          <a:pPr marL="57150" lvl="1" indent="-57150" algn="l" defTabSz="466725">
            <a:lnSpc>
              <a:spcPct val="90000"/>
            </a:lnSpc>
            <a:spcBef>
              <a:spcPct val="0"/>
            </a:spcBef>
            <a:spcAft>
              <a:spcPct val="15000"/>
            </a:spcAft>
            <a:buChar char="••"/>
          </a:pPr>
          <a:r>
            <a:rPr lang="es-EC" sz="1050" kern="1200" dirty="0" smtClean="0"/>
            <a:t>Casi seguro (5 puntos).</a:t>
          </a:r>
          <a:endParaRPr lang="es-EC" sz="1050" kern="1200" dirty="0"/>
        </a:p>
      </dsp:txBody>
      <dsp:txXfrm rot="-5400000">
        <a:off x="3136669" y="196475"/>
        <a:ext cx="5521129" cy="1019816"/>
      </dsp:txXfrm>
    </dsp:sp>
    <dsp:sp modelId="{222DB304-CE92-4BA1-92D0-23A1A0CD8526}">
      <dsp:nvSpPr>
        <dsp:cNvPr id="0" name=""/>
        <dsp:cNvSpPr/>
      </dsp:nvSpPr>
      <dsp:spPr>
        <a:xfrm>
          <a:off x="0" y="35"/>
          <a:ext cx="3136668" cy="14126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Probabilidad de ocurrencia del riesgo</a:t>
          </a:r>
          <a:endParaRPr lang="es-EC" sz="2900" kern="1200" dirty="0"/>
        </a:p>
      </dsp:txBody>
      <dsp:txXfrm>
        <a:off x="68962" y="68997"/>
        <a:ext cx="2998744" cy="1274771"/>
      </dsp:txXfrm>
    </dsp:sp>
    <dsp:sp modelId="{BBDE7E4B-07E5-4ED2-A398-D40BE45ED806}">
      <dsp:nvSpPr>
        <dsp:cNvPr id="0" name=""/>
        <dsp:cNvSpPr/>
      </dsp:nvSpPr>
      <dsp:spPr>
        <a:xfrm rot="5400000">
          <a:off x="5359740" y="-598436"/>
          <a:ext cx="1130156" cy="5576299"/>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Char char="••"/>
          </a:pPr>
          <a:r>
            <a:rPr lang="es-EC" sz="1050" kern="1200" dirty="0" smtClean="0"/>
            <a:t>Incidencia significativa sobre el negocio y la situación económica (1 punto).</a:t>
          </a:r>
          <a:endParaRPr lang="es-EC" sz="1050" kern="1200" dirty="0"/>
        </a:p>
        <a:p>
          <a:pPr marL="57150" lvl="1" indent="-57150" algn="l" defTabSz="466725">
            <a:lnSpc>
              <a:spcPct val="90000"/>
            </a:lnSpc>
            <a:spcBef>
              <a:spcPct val="0"/>
            </a:spcBef>
            <a:spcAft>
              <a:spcPct val="15000"/>
            </a:spcAft>
            <a:buChar char="••"/>
          </a:pPr>
          <a:r>
            <a:rPr lang="es-EC" sz="1050" kern="1200" smtClean="0"/>
            <a:t>Daños limitados al negocio o a la situación económica (2 puntos).</a:t>
          </a:r>
          <a:endParaRPr lang="es-EC" sz="1050" kern="1200"/>
        </a:p>
        <a:p>
          <a:pPr marL="57150" lvl="1" indent="-57150" algn="l" defTabSz="466725">
            <a:lnSpc>
              <a:spcPct val="90000"/>
            </a:lnSpc>
            <a:spcBef>
              <a:spcPct val="0"/>
            </a:spcBef>
            <a:spcAft>
              <a:spcPct val="15000"/>
            </a:spcAft>
            <a:buChar char="••"/>
          </a:pPr>
          <a:r>
            <a:rPr lang="es-EC" sz="1050" kern="1200" smtClean="0"/>
            <a:t>Ligero empeoramiento en el negocio y en la situación económica a corto plazo (3 puntos).</a:t>
          </a:r>
          <a:endParaRPr lang="es-EC" sz="1050" kern="1200"/>
        </a:p>
        <a:p>
          <a:pPr marL="57150" lvl="1" indent="-57150" algn="l" defTabSz="466725">
            <a:lnSpc>
              <a:spcPct val="90000"/>
            </a:lnSpc>
            <a:spcBef>
              <a:spcPct val="0"/>
            </a:spcBef>
            <a:spcAft>
              <a:spcPct val="15000"/>
            </a:spcAft>
            <a:buChar char="••"/>
          </a:pPr>
          <a:r>
            <a:rPr lang="es-EC" sz="1050" kern="1200" smtClean="0"/>
            <a:t>Empeoramiento más grave  duradero en el negocio (4 puntos).</a:t>
          </a:r>
          <a:endParaRPr lang="es-EC" sz="1050" kern="1200"/>
        </a:p>
        <a:p>
          <a:pPr marL="57150" lvl="1" indent="-57150" algn="l" defTabSz="466725">
            <a:lnSpc>
              <a:spcPct val="90000"/>
            </a:lnSpc>
            <a:spcBef>
              <a:spcPct val="0"/>
            </a:spcBef>
            <a:spcAft>
              <a:spcPct val="15000"/>
            </a:spcAft>
            <a:buChar char="••"/>
          </a:pPr>
          <a:r>
            <a:rPr lang="es-EC" sz="1050" kern="1200" dirty="0" smtClean="0"/>
            <a:t>Muy perjudicial, podría amenazar la viabilidad del negocio o el respaldo económico recibido (5 puntos).</a:t>
          </a:r>
          <a:endParaRPr lang="es-EC" sz="1050" kern="1200" dirty="0"/>
        </a:p>
      </dsp:txBody>
      <dsp:txXfrm rot="-5400000">
        <a:off x="3136669" y="1679805"/>
        <a:ext cx="5521129" cy="1019816"/>
      </dsp:txXfrm>
    </dsp:sp>
    <dsp:sp modelId="{04AEE054-E114-4469-9D63-E6AC16B86F3D}">
      <dsp:nvSpPr>
        <dsp:cNvPr id="0" name=""/>
        <dsp:cNvSpPr/>
      </dsp:nvSpPr>
      <dsp:spPr>
        <a:xfrm>
          <a:off x="0" y="1483365"/>
          <a:ext cx="3136668" cy="14126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s-EC" sz="2900" kern="1200" dirty="0" smtClean="0"/>
            <a:t>Incidencia</a:t>
          </a:r>
          <a:endParaRPr lang="es-EC" sz="2900" kern="1200" dirty="0"/>
        </a:p>
      </dsp:txBody>
      <dsp:txXfrm>
        <a:off x="68962" y="1552327"/>
        <a:ext cx="2998744" cy="12747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B73348-3BEB-49F5-B1FF-DB3B7C8C7223}">
      <dsp:nvSpPr>
        <dsp:cNvPr id="0" name=""/>
        <dsp:cNvSpPr/>
      </dsp:nvSpPr>
      <dsp:spPr>
        <a:xfrm>
          <a:off x="0" y="498987"/>
          <a:ext cx="8856984"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14E62A-4ACE-4CFA-AB18-02E6C6AE04BB}">
      <dsp:nvSpPr>
        <dsp:cNvPr id="0" name=""/>
        <dsp:cNvSpPr/>
      </dsp:nvSpPr>
      <dsp:spPr>
        <a:xfrm>
          <a:off x="442849" y="11907"/>
          <a:ext cx="6883984"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INTCOMEX S.A., es una Empresa líder a nivel mundial y nacional, en lo que respecta a la venta de productos tecnológicos, lo que ha permitido que las ventas aumenten paulatinamente año tras año. Mediante la valoración de la Empresa INTCOMEX S.A., y con el prestigio que se cuenta a nivel nacional e internacional, es factible que la Empresa emita acciones en la Bolsa de Valores de Quito o Guayaquil con el fin de buscar financiamiento a un costo bajo.</a:t>
          </a:r>
          <a:endParaRPr lang="es-EC" sz="1200" kern="1200" dirty="0"/>
        </a:p>
      </dsp:txBody>
      <dsp:txXfrm>
        <a:off x="490404" y="59462"/>
        <a:ext cx="6788874" cy="879050"/>
      </dsp:txXfrm>
    </dsp:sp>
    <dsp:sp modelId="{6449D4A6-B054-489C-A6B1-EDA1A1D0D0FD}">
      <dsp:nvSpPr>
        <dsp:cNvPr id="0" name=""/>
        <dsp:cNvSpPr/>
      </dsp:nvSpPr>
      <dsp:spPr>
        <a:xfrm>
          <a:off x="0" y="1995868"/>
          <a:ext cx="8856984"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7E82A-AFD0-4A90-B22E-B00B44375665}">
      <dsp:nvSpPr>
        <dsp:cNvPr id="0" name=""/>
        <dsp:cNvSpPr/>
      </dsp:nvSpPr>
      <dsp:spPr>
        <a:xfrm>
          <a:off x="442849" y="1508787"/>
          <a:ext cx="6883984"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La globalización que estamos viviendo a nivel mundial, ha permitido que hoy en día la mayoría de personas y organizaciones tengan acceso a productos tecnológicos y se encuentren actualizados con los últimos avances científicos, por lo que INTCOMEX S.A., cuenta con un mercado atractivo y amplio, debido a que las organizaciones y personas siempre quieren lo último con el fin de ser más eficientes en el desarrollo de sus actividades.</a:t>
          </a:r>
          <a:endParaRPr lang="es-EC" sz="1200" kern="1200" dirty="0"/>
        </a:p>
      </dsp:txBody>
      <dsp:txXfrm>
        <a:off x="490404" y="1556342"/>
        <a:ext cx="6788874" cy="879050"/>
      </dsp:txXfrm>
    </dsp:sp>
    <dsp:sp modelId="{5FA9980F-8CE3-4A1C-8BF6-8A8B0F4DE062}">
      <dsp:nvSpPr>
        <dsp:cNvPr id="0" name=""/>
        <dsp:cNvSpPr/>
      </dsp:nvSpPr>
      <dsp:spPr>
        <a:xfrm>
          <a:off x="0" y="3492748"/>
          <a:ext cx="8856984"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B42343-449B-4C0C-A9DC-B96ED8465D7A}">
      <dsp:nvSpPr>
        <dsp:cNvPr id="0" name=""/>
        <dsp:cNvSpPr/>
      </dsp:nvSpPr>
      <dsp:spPr>
        <a:xfrm>
          <a:off x="442849" y="3005668"/>
          <a:ext cx="6883984"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lvl="0" algn="just" defTabSz="533400">
            <a:lnSpc>
              <a:spcPct val="90000"/>
            </a:lnSpc>
            <a:spcBef>
              <a:spcPct val="0"/>
            </a:spcBef>
            <a:spcAft>
              <a:spcPct val="35000"/>
            </a:spcAft>
          </a:pPr>
          <a:r>
            <a:rPr lang="es-EC" sz="1200" kern="1200" dirty="0" smtClean="0"/>
            <a:t>El valor de la Empresa en el escenario optimista, es decir en el caso que las ventas sean mayores, es de US$ 27, 231,680. El valor de la Empresa en el escenario pesimista, es decir en el caso que las ventas disminuyan, es de US$ 4, 550,168. Ponderando el valor de la Empresa en los diferentes escenarios se obtiene el valor de US$ 15, 380,130, el cual es un valor muy cercano al escenario base.  </a:t>
          </a:r>
          <a:endParaRPr lang="es-EC" sz="1200" kern="1200" dirty="0"/>
        </a:p>
      </dsp:txBody>
      <dsp:txXfrm>
        <a:off x="490404" y="3053223"/>
        <a:ext cx="6788874"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CCBE11-8862-45E2-B66A-A72502D303A5}" type="datetimeFigureOut">
              <a:rPr lang="es-EC" smtClean="0"/>
              <a:t>09/12/2015</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96DD69-0FDD-4A3F-92D6-CD97EED45D43}" type="slidenum">
              <a:rPr lang="es-EC" smtClean="0"/>
              <a:t>‹Nº›</a:t>
            </a:fld>
            <a:endParaRPr lang="es-EC"/>
          </a:p>
        </p:txBody>
      </p:sp>
    </p:spTree>
    <p:extLst>
      <p:ext uri="{BB962C8B-B14F-4D97-AF65-F5344CB8AC3E}">
        <p14:creationId xmlns:p14="http://schemas.microsoft.com/office/powerpoint/2010/main" val="989604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Explicar</a:t>
            </a:r>
            <a:r>
              <a:rPr lang="es-EC" baseline="0" dirty="0" smtClean="0"/>
              <a:t> </a:t>
            </a:r>
            <a:r>
              <a:rPr lang="es-EC" baseline="0" dirty="0" err="1" smtClean="0"/>
              <a:t>xq</a:t>
            </a:r>
            <a:r>
              <a:rPr lang="es-EC" baseline="0" dirty="0" smtClean="0"/>
              <a:t> se </a:t>
            </a:r>
            <a:r>
              <a:rPr lang="es-EC" baseline="0" dirty="0" err="1" smtClean="0"/>
              <a:t>escogio</a:t>
            </a:r>
            <a:r>
              <a:rPr lang="es-EC" baseline="0" dirty="0" smtClean="0"/>
              <a:t> el método de flujo de caja descontados</a:t>
            </a:r>
            <a:endParaRPr lang="es-EC" dirty="0"/>
          </a:p>
        </p:txBody>
      </p:sp>
      <p:sp>
        <p:nvSpPr>
          <p:cNvPr id="4" name="Slide Number Placeholder 3"/>
          <p:cNvSpPr>
            <a:spLocks noGrp="1"/>
          </p:cNvSpPr>
          <p:nvPr>
            <p:ph type="sldNum" sz="quarter" idx="10"/>
          </p:nvPr>
        </p:nvSpPr>
        <p:spPr/>
        <p:txBody>
          <a:bodyPr/>
          <a:lstStyle/>
          <a:p>
            <a:fld id="{6F96DD69-0FDD-4A3F-92D6-CD97EED45D43}" type="slidenum">
              <a:rPr lang="es-EC" smtClean="0"/>
              <a:t>10</a:t>
            </a:fld>
            <a:endParaRPr lang="es-EC"/>
          </a:p>
        </p:txBody>
      </p:sp>
    </p:spTree>
    <p:extLst>
      <p:ext uri="{BB962C8B-B14F-4D97-AF65-F5344CB8AC3E}">
        <p14:creationId xmlns:p14="http://schemas.microsoft.com/office/powerpoint/2010/main" val="23439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err="1" smtClean="0"/>
              <a:t>Macroambiente</a:t>
            </a:r>
            <a:r>
              <a:rPr lang="es-EC" dirty="0" smtClean="0"/>
              <a:t> (Político, legal,</a:t>
            </a:r>
            <a:r>
              <a:rPr lang="es-EC" baseline="0" dirty="0" smtClean="0"/>
              <a:t> económico, Socio cultural, </a:t>
            </a:r>
            <a:r>
              <a:rPr lang="es-EC" baseline="0" dirty="0" err="1" smtClean="0"/>
              <a:t>tecnologico</a:t>
            </a:r>
            <a:r>
              <a:rPr lang="es-EC" baseline="0" dirty="0" smtClean="0"/>
              <a:t>, ecológico)</a:t>
            </a:r>
            <a:r>
              <a:rPr lang="es-EC" dirty="0" smtClean="0"/>
              <a:t> / Microambiente (proveedores, competencia, clientes, mercado)</a:t>
            </a:r>
            <a:endParaRPr lang="es-EC" dirty="0"/>
          </a:p>
        </p:txBody>
      </p:sp>
      <p:sp>
        <p:nvSpPr>
          <p:cNvPr id="4" name="Slide Number Placeholder 3"/>
          <p:cNvSpPr>
            <a:spLocks noGrp="1"/>
          </p:cNvSpPr>
          <p:nvPr>
            <p:ph type="sldNum" sz="quarter" idx="10"/>
          </p:nvPr>
        </p:nvSpPr>
        <p:spPr/>
        <p:txBody>
          <a:bodyPr/>
          <a:lstStyle/>
          <a:p>
            <a:fld id="{6F96DD69-0FDD-4A3F-92D6-CD97EED45D43}" type="slidenum">
              <a:rPr lang="es-EC" smtClean="0"/>
              <a:t>11</a:t>
            </a:fld>
            <a:endParaRPr lang="es-EC"/>
          </a:p>
        </p:txBody>
      </p:sp>
    </p:spTree>
    <p:extLst>
      <p:ext uri="{BB962C8B-B14F-4D97-AF65-F5344CB8AC3E}">
        <p14:creationId xmlns:p14="http://schemas.microsoft.com/office/powerpoint/2010/main" val="107631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6F96DD69-0FDD-4A3F-92D6-CD97EED45D43}" type="slidenum">
              <a:rPr lang="es-EC" smtClean="0"/>
              <a:t>12</a:t>
            </a:fld>
            <a:endParaRPr lang="es-EC"/>
          </a:p>
        </p:txBody>
      </p:sp>
    </p:spTree>
    <p:extLst>
      <p:ext uri="{BB962C8B-B14F-4D97-AF65-F5344CB8AC3E}">
        <p14:creationId xmlns:p14="http://schemas.microsoft.com/office/powerpoint/2010/main" val="40986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C"/>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C"/>
          </a:p>
        </p:txBody>
      </p:sp>
      <p:sp>
        <p:nvSpPr>
          <p:cNvPr id="4" name="Date Placeholder 3"/>
          <p:cNvSpPr>
            <a:spLocks noGrp="1"/>
          </p:cNvSpPr>
          <p:nvPr>
            <p:ph type="dt" sz="half" idx="10"/>
          </p:nvPr>
        </p:nvSpPr>
        <p:spPr/>
        <p:txBody>
          <a:bodyPr/>
          <a:lstStyle/>
          <a:p>
            <a:fld id="{0AAD6FD4-5293-4075-B90C-215B1D6AA4A7}" type="datetimeFigureOut">
              <a:rPr lang="es-EC" smtClean="0"/>
              <a:t>09/12/2015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1240759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0AAD6FD4-5293-4075-B90C-215B1D6AA4A7}" type="datetimeFigureOut">
              <a:rPr lang="es-EC" smtClean="0"/>
              <a:t>09/12/2015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31946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C"/>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0AAD6FD4-5293-4075-B90C-215B1D6AA4A7}" type="datetimeFigureOut">
              <a:rPr lang="es-EC" smtClean="0"/>
              <a:t>09/12/2015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453058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39"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128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063"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000000"/>
              </a:solidFill>
            </a:endParaRPr>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solidFill>
                <a:srgbClr val="000000"/>
              </a:solidFill>
            </a:endParaRPr>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solidFill>
                <a:srgbClr val="000000"/>
              </a:solidFill>
            </a:endParaRPr>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solidFill>
                <a:srgbClr val="000000"/>
              </a:solidFill>
            </a:endParaRPr>
          </a:p>
        </p:txBody>
      </p:sp>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t="38806" b="30597"/>
          <a:stretch/>
        </p:blipFill>
        <p:spPr bwMode="auto">
          <a:xfrm>
            <a:off x="35816" y="188640"/>
            <a:ext cx="288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9554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67544" y="155679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6200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84065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05928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20168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2614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95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10"/>
          </p:nvPr>
        </p:nvSpPr>
        <p:spPr/>
        <p:txBody>
          <a:bodyPr/>
          <a:lstStyle/>
          <a:p>
            <a:fld id="{0AAD6FD4-5293-4075-B90C-215B1D6AA4A7}" type="datetimeFigureOut">
              <a:rPr lang="es-EC" smtClean="0"/>
              <a:t>09/12/2015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3588170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5053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8107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2412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9528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C"/>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AD6FD4-5293-4075-B90C-215B1D6AA4A7}" type="datetimeFigureOut">
              <a:rPr lang="es-EC" smtClean="0"/>
              <a:t>09/12/2015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172302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Date Placeholder 4"/>
          <p:cNvSpPr>
            <a:spLocks noGrp="1"/>
          </p:cNvSpPr>
          <p:nvPr>
            <p:ph type="dt" sz="half" idx="10"/>
          </p:nvPr>
        </p:nvSpPr>
        <p:spPr/>
        <p:txBody>
          <a:bodyPr/>
          <a:lstStyle/>
          <a:p>
            <a:fld id="{0AAD6FD4-5293-4075-B90C-215B1D6AA4A7}" type="datetimeFigureOut">
              <a:rPr lang="es-EC" smtClean="0"/>
              <a:t>09/12/2015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3820918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C"/>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7" name="Date Placeholder 6"/>
          <p:cNvSpPr>
            <a:spLocks noGrp="1"/>
          </p:cNvSpPr>
          <p:nvPr>
            <p:ph type="dt" sz="half" idx="10"/>
          </p:nvPr>
        </p:nvSpPr>
        <p:spPr/>
        <p:txBody>
          <a:bodyPr/>
          <a:lstStyle/>
          <a:p>
            <a:fld id="{0AAD6FD4-5293-4075-B90C-215B1D6AA4A7}" type="datetimeFigureOut">
              <a:rPr lang="es-EC" smtClean="0"/>
              <a:t>09/12/2015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400874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C"/>
          </a:p>
        </p:txBody>
      </p:sp>
      <p:sp>
        <p:nvSpPr>
          <p:cNvPr id="3" name="Date Placeholder 2"/>
          <p:cNvSpPr>
            <a:spLocks noGrp="1"/>
          </p:cNvSpPr>
          <p:nvPr>
            <p:ph type="dt" sz="half" idx="10"/>
          </p:nvPr>
        </p:nvSpPr>
        <p:spPr/>
        <p:txBody>
          <a:bodyPr/>
          <a:lstStyle/>
          <a:p>
            <a:fld id="{0AAD6FD4-5293-4075-B90C-215B1D6AA4A7}" type="datetimeFigureOut">
              <a:rPr lang="es-EC" smtClean="0"/>
              <a:t>09/12/2015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229442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AD6FD4-5293-4075-B90C-215B1D6AA4A7}" type="datetimeFigureOut">
              <a:rPr lang="es-EC" smtClean="0"/>
              <a:t>09/12/2015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2333211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C"/>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D6FD4-5293-4075-B90C-215B1D6AA4A7}" type="datetimeFigureOut">
              <a:rPr lang="es-EC" smtClean="0"/>
              <a:t>09/12/2015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150852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C"/>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AD6FD4-5293-4075-B90C-215B1D6AA4A7}" type="datetimeFigureOut">
              <a:rPr lang="es-EC" smtClean="0"/>
              <a:t>09/12/2015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D8CA255A-FA94-4FD6-AB08-B1CBC0FA3565}" type="slidenum">
              <a:rPr lang="es-EC" smtClean="0"/>
              <a:t>‹Nº›</a:t>
            </a:fld>
            <a:endParaRPr lang="es-EC"/>
          </a:p>
        </p:txBody>
      </p:sp>
    </p:spTree>
    <p:extLst>
      <p:ext uri="{BB962C8B-B14F-4D97-AF65-F5344CB8AC3E}">
        <p14:creationId xmlns:p14="http://schemas.microsoft.com/office/powerpoint/2010/main" val="139939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C"/>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D6FD4-5293-4075-B90C-215B1D6AA4A7}" type="datetimeFigureOut">
              <a:rPr lang="es-EC" smtClean="0"/>
              <a:t>09/12/2015</a:t>
            </a:fld>
            <a:endParaRPr lang="es-EC"/>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CA255A-FA94-4FD6-AB08-B1CBC0FA3565}" type="slidenum">
              <a:rPr lang="es-EC" smtClean="0"/>
              <a:t>‹Nº›</a:t>
            </a:fld>
            <a:endParaRPr lang="es-EC"/>
          </a:p>
        </p:txBody>
      </p:sp>
    </p:spTree>
    <p:extLst>
      <p:ext uri="{BB962C8B-B14F-4D97-AF65-F5344CB8AC3E}">
        <p14:creationId xmlns:p14="http://schemas.microsoft.com/office/powerpoint/2010/main" val="183007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000000"/>
              </a:solidFill>
            </a:endParaRPr>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solidFill>
                <a:srgbClr val="000000"/>
              </a:solidFill>
            </a:endParaRPr>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solidFill>
                <a:srgbClr val="000000"/>
              </a:solidFill>
            </a:endParaRPr>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solidFill>
                <a:srgbClr val="000000"/>
              </a:solidFill>
            </a:endParaRPr>
          </a:p>
        </p:txBody>
      </p:sp>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7594" t="38806" r="7258" b="30597"/>
          <a:stretch/>
        </p:blipFill>
        <p:spPr bwMode="auto">
          <a:xfrm>
            <a:off x="6660232" y="5906861"/>
            <a:ext cx="2452285"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60758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1.png"/><Relationship Id="rId2" Type="http://schemas.openxmlformats.org/officeDocument/2006/relationships/diagramData" Target="../diagrams/data8.xml"/><Relationship Id="rId1" Type="http://schemas.openxmlformats.org/officeDocument/2006/relationships/slideLayout" Target="../slideLayouts/slideLayout1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9.xml"/><Relationship Id="rId5" Type="http://schemas.openxmlformats.org/officeDocument/2006/relationships/image" Target="../media/image33.emf"/><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19.xml"/><Relationship Id="rId4" Type="http://schemas.openxmlformats.org/officeDocument/2006/relationships/image" Target="../media/image35.emf"/></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 Id="rId4" Type="http://schemas.openxmlformats.org/officeDocument/2006/relationships/image" Target="../media/image36.emf"/></Relationships>
</file>

<file path=ppt/slides/_rels/slide3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jpeg"/><Relationship Id="rId7" Type="http://schemas.openxmlformats.org/officeDocument/2006/relationships/diagramColors" Target="../diagrams/colors3.xml"/><Relationship Id="rId2" Type="http://schemas.openxmlformats.org/officeDocument/2006/relationships/hyperlink" Target="http://www.google.com.ec/url?sa=i&amp;rct=j&amp;q=&amp;esrc=s&amp;source=images&amp;cd=&amp;cad=rja&amp;uact=8&amp;ved=0CAcQjRxqFQoTCOGUtZe79cgCFYkYHgodekwETg&amp;url=http://www.multitrabajos.com/perfiles/empresa_intcomex-del-ecuador-s.a._1863400.html&amp;bvm=bv.106379543,d.dmo&amp;psig=AFQjCNFmrmoz6_-5RHRzziPW131ng8xUmA&amp;ust=1446681618151327" TargetMode="External"/><Relationship Id="rId1" Type="http://schemas.openxmlformats.org/officeDocument/2006/relationships/slideLayout" Target="../slideLayouts/slideLayout1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4.xml"/><Relationship Id="rId7" Type="http://schemas.openxmlformats.org/officeDocument/2006/relationships/hyperlink" Target="http://www.google.com.ec/url?sa=i&amp;rct=j&amp;q=&amp;esrc=s&amp;source=images&amp;cd=&amp;cad=rja&amp;uact=8&amp;ved=0CAcQjRxqFQoTCIH11Z6-9cgCFZI8HgodFfMDHg&amp;url=http://concepto.de/mision-y-vision/&amp;psig=AFQjCNF0TJ8bGkVftdg7cpOcNNFBCCUbmg&amp;ust=1446682443808310" TargetMode="Externa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619672" y="732249"/>
            <a:ext cx="6771104" cy="4640967"/>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1800" b="1" kern="0" dirty="0" smtClean="0">
              <a:solidFill>
                <a:schemeClr val="tx1"/>
              </a:solidFill>
            </a:endParaRPr>
          </a:p>
          <a:p>
            <a:pPr marL="0" indent="0" algn="ctr">
              <a:buNone/>
            </a:pPr>
            <a:r>
              <a:rPr lang="es-ES" sz="1600" b="1" kern="0" dirty="0" smtClean="0">
                <a:solidFill>
                  <a:schemeClr val="tx1"/>
                </a:solidFill>
              </a:rPr>
              <a:t>UNIVERSIDAD DE LAS FUERZAS ARMADAS - ESPE </a:t>
            </a:r>
            <a:endParaRPr lang="es-EC" sz="1600" kern="0" dirty="0">
              <a:solidFill>
                <a:schemeClr val="tx1"/>
              </a:solidFill>
            </a:endParaRPr>
          </a:p>
          <a:p>
            <a:pPr marL="0" indent="0" algn="ctr">
              <a:buNone/>
            </a:pPr>
            <a:endParaRPr lang="es-EC" sz="1100" b="1" kern="0" dirty="0" smtClean="0">
              <a:solidFill>
                <a:schemeClr val="tx1"/>
              </a:solidFill>
            </a:endParaRPr>
          </a:p>
          <a:p>
            <a:pPr marL="0" indent="0" algn="ctr">
              <a:buNone/>
            </a:pPr>
            <a:r>
              <a:rPr lang="es-EC" sz="1400" b="1" kern="0" dirty="0" smtClean="0">
                <a:solidFill>
                  <a:schemeClr val="tx1"/>
                </a:solidFill>
              </a:rPr>
              <a:t>DEPARTAMENTO  DE CIENCIAS ECONÓMICAS, </a:t>
            </a:r>
          </a:p>
          <a:p>
            <a:pPr marL="0" indent="0" algn="ctr">
              <a:buNone/>
            </a:pPr>
            <a:r>
              <a:rPr lang="es-EC" sz="1400" b="1" kern="0" dirty="0" smtClean="0">
                <a:solidFill>
                  <a:schemeClr val="tx1"/>
                </a:solidFill>
              </a:rPr>
              <a:t>ADMINISTRATIVAS Y DE COMERCIO</a:t>
            </a:r>
            <a:endParaRPr lang="es-EC" sz="1200" kern="0" dirty="0" smtClean="0">
              <a:solidFill>
                <a:schemeClr val="tx1"/>
              </a:solidFill>
            </a:endParaRPr>
          </a:p>
          <a:p>
            <a:pPr marL="0" indent="0" algn="ctr">
              <a:buNone/>
            </a:pPr>
            <a:endParaRPr lang="es-EC" sz="1100" b="1" kern="0" dirty="0" smtClean="0">
              <a:solidFill>
                <a:schemeClr val="tx1"/>
              </a:solidFill>
            </a:endParaRPr>
          </a:p>
          <a:p>
            <a:pPr marL="0" indent="0" algn="ctr">
              <a:buNone/>
            </a:pPr>
            <a:r>
              <a:rPr lang="es-EC" sz="1400" b="1" kern="0" dirty="0" smtClean="0">
                <a:solidFill>
                  <a:schemeClr val="tx1"/>
                </a:solidFill>
              </a:rPr>
              <a:t>CARRERA DE INGENIERÍA EN FINANZAS CONTABILIDAD Y AUDITORÍA</a:t>
            </a:r>
            <a:endParaRPr lang="es-EC" sz="1400" kern="0" dirty="0" smtClean="0">
              <a:solidFill>
                <a:schemeClr val="tx1"/>
              </a:solidFill>
            </a:endParaRPr>
          </a:p>
          <a:p>
            <a:pPr marL="0" indent="0" algn="ctr">
              <a:buNone/>
            </a:pPr>
            <a:endParaRPr lang="es-ES" sz="1100" b="1" kern="0" dirty="0" smtClean="0">
              <a:solidFill>
                <a:schemeClr val="tx1"/>
              </a:solidFill>
            </a:endParaRPr>
          </a:p>
          <a:p>
            <a:pPr marL="0" indent="0" algn="ctr">
              <a:buNone/>
            </a:pPr>
            <a:r>
              <a:rPr lang="es-EC" sz="1400" b="1" kern="0" dirty="0">
                <a:solidFill>
                  <a:schemeClr val="tx1"/>
                </a:solidFill>
              </a:rPr>
              <a:t>Tesis presentada como requisito previo a la obtención del título de:</a:t>
            </a:r>
          </a:p>
          <a:p>
            <a:pPr marL="0" indent="0" algn="ctr">
              <a:buNone/>
            </a:pPr>
            <a:r>
              <a:rPr lang="es-EC" sz="1400" b="1" kern="0" dirty="0" smtClean="0">
                <a:solidFill>
                  <a:schemeClr val="tx1"/>
                </a:solidFill>
              </a:rPr>
              <a:t> </a:t>
            </a:r>
            <a:r>
              <a:rPr lang="es-EC" sz="1400" b="1" kern="0" dirty="0">
                <a:solidFill>
                  <a:schemeClr val="tx1"/>
                </a:solidFill>
              </a:rPr>
              <a:t>INGENIERO EN FINANZAS, CONTADOR PÚBLICO – AUDITOR</a:t>
            </a:r>
          </a:p>
          <a:p>
            <a:pPr marL="0" indent="0" algn="ctr">
              <a:buNone/>
            </a:pPr>
            <a:endParaRPr lang="es-EC" sz="1100" b="1" kern="0" dirty="0">
              <a:solidFill>
                <a:schemeClr val="tx1"/>
              </a:solidFill>
            </a:endParaRPr>
          </a:p>
          <a:p>
            <a:pPr marL="0" indent="0" algn="ctr">
              <a:buNone/>
            </a:pPr>
            <a:r>
              <a:rPr lang="es-EC" sz="1400" b="1" kern="0" dirty="0" smtClean="0">
                <a:solidFill>
                  <a:schemeClr val="tx1"/>
                </a:solidFill>
              </a:rPr>
              <a:t>AUTOR</a:t>
            </a:r>
            <a:r>
              <a:rPr lang="es-EC" sz="1400" b="1" kern="0" dirty="0">
                <a:solidFill>
                  <a:schemeClr val="tx1"/>
                </a:solidFill>
              </a:rPr>
              <a:t>: </a:t>
            </a:r>
            <a:r>
              <a:rPr lang="es-EC" sz="1400" b="1" kern="0" dirty="0" smtClean="0">
                <a:solidFill>
                  <a:schemeClr val="tx1"/>
                </a:solidFill>
              </a:rPr>
              <a:t>TAFUR OCHOA, ALEX FERNANDO</a:t>
            </a:r>
          </a:p>
          <a:p>
            <a:pPr marL="0" indent="0" algn="ctr">
              <a:buNone/>
            </a:pPr>
            <a:endParaRPr lang="es-EC" sz="1400" b="1" kern="0" dirty="0">
              <a:solidFill>
                <a:schemeClr val="tx1"/>
              </a:solidFill>
            </a:endParaRPr>
          </a:p>
          <a:p>
            <a:pPr marL="0" indent="0" algn="ctr">
              <a:buNone/>
            </a:pPr>
            <a:r>
              <a:rPr lang="es-EC" sz="1400" b="1" kern="0" dirty="0" smtClean="0">
                <a:solidFill>
                  <a:schemeClr val="tx1"/>
                </a:solidFill>
              </a:rPr>
              <a:t>DIRECTORA</a:t>
            </a:r>
            <a:r>
              <a:rPr lang="es-EC" sz="1400" b="1" kern="0" dirty="0">
                <a:solidFill>
                  <a:schemeClr val="tx1"/>
                </a:solidFill>
              </a:rPr>
              <a:t>: </a:t>
            </a:r>
            <a:r>
              <a:rPr lang="es-ES" sz="1400" b="1" kern="0" dirty="0">
                <a:solidFill>
                  <a:schemeClr val="tx1"/>
                </a:solidFill>
              </a:rPr>
              <a:t>Ing. Fanny L. Cevallos O. MBA.</a:t>
            </a:r>
            <a:endParaRPr lang="es-EC" sz="1400" b="1" kern="0" dirty="0">
              <a:solidFill>
                <a:schemeClr val="tx1"/>
              </a:solidFill>
            </a:endParaRPr>
          </a:p>
          <a:p>
            <a:pPr marL="0" indent="0" algn="ctr">
              <a:buNone/>
            </a:pPr>
            <a:endParaRPr lang="es-EC" sz="1100" b="1" kern="0" dirty="0">
              <a:solidFill>
                <a:schemeClr val="tx1"/>
              </a:solidFill>
            </a:endParaRPr>
          </a:p>
          <a:p>
            <a:pPr marL="0" indent="0" algn="ctr">
              <a:buNone/>
            </a:pPr>
            <a:r>
              <a:rPr lang="es-EC" sz="1400" b="1" kern="0" dirty="0" smtClean="0">
                <a:solidFill>
                  <a:schemeClr val="tx1"/>
                </a:solidFill>
              </a:rPr>
              <a:t>TEMA</a:t>
            </a:r>
            <a:r>
              <a:rPr lang="es-EC" sz="1400" b="1" kern="0" dirty="0">
                <a:solidFill>
                  <a:schemeClr val="tx1"/>
                </a:solidFill>
              </a:rPr>
              <a:t>: </a:t>
            </a:r>
            <a:r>
              <a:rPr lang="es-EC" sz="1400" b="1" kern="0" dirty="0" smtClean="0">
                <a:solidFill>
                  <a:schemeClr val="tx1"/>
                </a:solidFill>
              </a:rPr>
              <a:t>VALORACIÓN DE LA EMPRESA INTCOMEX ECUADOR S.A., MEDIANTE EL MÉTODO DE FLUJO DE CAJA DESCONTADOS</a:t>
            </a:r>
          </a:p>
          <a:p>
            <a:pPr marL="0" indent="0" algn="ctr">
              <a:buNone/>
            </a:pPr>
            <a:endParaRPr lang="es-EC" sz="1100" b="1" kern="0" dirty="0" smtClean="0">
              <a:solidFill>
                <a:schemeClr val="tx1"/>
              </a:solidFill>
            </a:endParaRPr>
          </a:p>
          <a:p>
            <a:pPr marL="0" indent="0" algn="ctr">
              <a:buNone/>
            </a:pPr>
            <a:r>
              <a:rPr lang="es-EC" sz="1400" b="1" kern="0" dirty="0" smtClean="0">
                <a:solidFill>
                  <a:schemeClr val="tx1"/>
                </a:solidFill>
              </a:rPr>
              <a:t>SANGOLQUÍ</a:t>
            </a:r>
            <a:r>
              <a:rPr lang="es-EC" sz="1400" b="1" kern="0" dirty="0">
                <a:solidFill>
                  <a:schemeClr val="tx1"/>
                </a:solidFill>
              </a:rPr>
              <a:t>, </a:t>
            </a:r>
            <a:r>
              <a:rPr lang="es-EC" sz="1400" b="1" kern="0" dirty="0" smtClean="0">
                <a:solidFill>
                  <a:schemeClr val="tx1"/>
                </a:solidFill>
              </a:rPr>
              <a:t>NOVIEMBRE 2015</a:t>
            </a:r>
            <a:endParaRPr lang="es-EC" sz="1400" b="1" kern="0" dirty="0">
              <a:solidFill>
                <a:schemeClr val="tx1"/>
              </a:solidFill>
            </a:endParaRPr>
          </a:p>
        </p:txBody>
      </p:sp>
    </p:spTree>
    <p:extLst>
      <p:ext uri="{BB962C8B-B14F-4D97-AF65-F5344CB8AC3E}">
        <p14:creationId xmlns:p14="http://schemas.microsoft.com/office/powerpoint/2010/main" val="2709886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dirty="0"/>
          </a:p>
        </p:txBody>
      </p:sp>
      <p:graphicFrame>
        <p:nvGraphicFramePr>
          <p:cNvPr id="3" name="Diagram 2"/>
          <p:cNvGraphicFramePr/>
          <p:nvPr>
            <p:extLst>
              <p:ext uri="{D42A27DB-BD31-4B8C-83A1-F6EECF244321}">
                <p14:modId xmlns:p14="http://schemas.microsoft.com/office/powerpoint/2010/main" val="1837958033"/>
              </p:ext>
            </p:extLst>
          </p:nvPr>
        </p:nvGraphicFramePr>
        <p:xfrm>
          <a:off x="899592" y="1733550"/>
          <a:ext cx="7200800" cy="3999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a:ln w="1905">
                  <a:solidFill>
                    <a:srgbClr val="A32020"/>
                  </a:solidFill>
                </a:ln>
                <a:solidFill>
                  <a:srgbClr val="A32020"/>
                </a:solidFill>
                <a:effectLst>
                  <a:innerShdw blurRad="69850" dist="43180" dir="5400000">
                    <a:srgbClr val="000000">
                      <a:alpha val="65000"/>
                    </a:srgbClr>
                  </a:innerShdw>
                </a:effectLst>
              </a:rPr>
              <a:t>Método de flujo de caja descontados </a:t>
            </a:r>
          </a:p>
        </p:txBody>
      </p:sp>
    </p:spTree>
    <p:extLst>
      <p:ext uri="{BB962C8B-B14F-4D97-AF65-F5344CB8AC3E}">
        <p14:creationId xmlns:p14="http://schemas.microsoft.com/office/powerpoint/2010/main" val="425725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2F7E8A91-5093-46A6-9F82-AE00BC5CAFB9}"/>
                                            </p:graphicEl>
                                          </p:spTgt>
                                        </p:tgtEl>
                                        <p:attrNameLst>
                                          <p:attrName>style.visibility</p:attrName>
                                        </p:attrNameLst>
                                      </p:cBhvr>
                                      <p:to>
                                        <p:strVal val="visible"/>
                                      </p:to>
                                    </p:set>
                                    <p:animEffect transition="in" filter="wipe(down)">
                                      <p:cBhvr>
                                        <p:cTn id="7" dur="500"/>
                                        <p:tgtEl>
                                          <p:spTgt spid="3">
                                            <p:graphicEl>
                                              <a:dgm id="{2F7E8A91-5093-46A6-9F82-AE00BC5CAFB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B452FDB3-A06F-4D98-9A74-C4512202DCD5}"/>
                                            </p:graphicEl>
                                          </p:spTgt>
                                        </p:tgtEl>
                                        <p:attrNameLst>
                                          <p:attrName>style.visibility</p:attrName>
                                        </p:attrNameLst>
                                      </p:cBhvr>
                                      <p:to>
                                        <p:strVal val="visible"/>
                                      </p:to>
                                    </p:set>
                                    <p:animEffect transition="in" filter="wipe(down)">
                                      <p:cBhvr>
                                        <p:cTn id="12" dur="500"/>
                                        <p:tgtEl>
                                          <p:spTgt spid="3">
                                            <p:graphicEl>
                                              <a:dgm id="{B452FDB3-A06F-4D98-9A74-C4512202DCD5}"/>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211B4258-3651-456A-855C-2F0EA96A8848}"/>
                                            </p:graphicEl>
                                          </p:spTgt>
                                        </p:tgtEl>
                                        <p:attrNameLst>
                                          <p:attrName>style.visibility</p:attrName>
                                        </p:attrNameLst>
                                      </p:cBhvr>
                                      <p:to>
                                        <p:strVal val="visible"/>
                                      </p:to>
                                    </p:set>
                                    <p:animEffect transition="in" filter="wipe(down)">
                                      <p:cBhvr>
                                        <p:cTn id="15" dur="500"/>
                                        <p:tgtEl>
                                          <p:spTgt spid="3">
                                            <p:graphicEl>
                                              <a:dgm id="{211B4258-3651-456A-855C-2F0EA96A88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F86367B3-4778-4F7F-BD53-C3AF172F34A2}"/>
                                            </p:graphicEl>
                                          </p:spTgt>
                                        </p:tgtEl>
                                        <p:attrNameLst>
                                          <p:attrName>style.visibility</p:attrName>
                                        </p:attrNameLst>
                                      </p:cBhvr>
                                      <p:to>
                                        <p:strVal val="visible"/>
                                      </p:to>
                                    </p:set>
                                    <p:animEffect transition="in" filter="wipe(down)">
                                      <p:cBhvr>
                                        <p:cTn id="20" dur="500"/>
                                        <p:tgtEl>
                                          <p:spTgt spid="3">
                                            <p:graphicEl>
                                              <a:dgm id="{F86367B3-4778-4F7F-BD53-C3AF172F34A2}"/>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790D20A0-8CC3-41BF-A94A-DB0CF39D3D80}"/>
                                            </p:graphicEl>
                                          </p:spTgt>
                                        </p:tgtEl>
                                        <p:attrNameLst>
                                          <p:attrName>style.visibility</p:attrName>
                                        </p:attrNameLst>
                                      </p:cBhvr>
                                      <p:to>
                                        <p:strVal val="visible"/>
                                      </p:to>
                                    </p:set>
                                    <p:animEffect transition="in" filter="wipe(down)">
                                      <p:cBhvr>
                                        <p:cTn id="23" dur="500"/>
                                        <p:tgtEl>
                                          <p:spTgt spid="3">
                                            <p:graphicEl>
                                              <a:dgm id="{790D20A0-8CC3-41BF-A94A-DB0CF39D3D8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049EA532-49C9-4041-B31E-3A2323DA2546}"/>
                                            </p:graphicEl>
                                          </p:spTgt>
                                        </p:tgtEl>
                                        <p:attrNameLst>
                                          <p:attrName>style.visibility</p:attrName>
                                        </p:attrNameLst>
                                      </p:cBhvr>
                                      <p:to>
                                        <p:strVal val="visible"/>
                                      </p:to>
                                    </p:set>
                                    <p:animEffect transition="in" filter="wipe(down)">
                                      <p:cBhvr>
                                        <p:cTn id="28" dur="500"/>
                                        <p:tgtEl>
                                          <p:spTgt spid="3">
                                            <p:graphicEl>
                                              <a:dgm id="{049EA532-49C9-4041-B31E-3A2323DA2546}"/>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31469852-31EC-4483-AD4A-052C75E5CFA1}"/>
                                            </p:graphicEl>
                                          </p:spTgt>
                                        </p:tgtEl>
                                        <p:attrNameLst>
                                          <p:attrName>style.visibility</p:attrName>
                                        </p:attrNameLst>
                                      </p:cBhvr>
                                      <p:to>
                                        <p:strVal val="visible"/>
                                      </p:to>
                                    </p:set>
                                    <p:animEffect transition="in" filter="wipe(down)">
                                      <p:cBhvr>
                                        <p:cTn id="31" dur="500"/>
                                        <p:tgtEl>
                                          <p:spTgt spid="3">
                                            <p:graphicEl>
                                              <a:dgm id="{31469852-31EC-4483-AD4A-052C75E5CFA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A2B36C59-6F3E-4BED-9F28-722D9C846C7C}"/>
                                            </p:graphicEl>
                                          </p:spTgt>
                                        </p:tgtEl>
                                        <p:attrNameLst>
                                          <p:attrName>style.visibility</p:attrName>
                                        </p:attrNameLst>
                                      </p:cBhvr>
                                      <p:to>
                                        <p:strVal val="visible"/>
                                      </p:to>
                                    </p:set>
                                    <p:animEffect transition="in" filter="wipe(down)">
                                      <p:cBhvr>
                                        <p:cTn id="36" dur="500"/>
                                        <p:tgtEl>
                                          <p:spTgt spid="3">
                                            <p:graphicEl>
                                              <a:dgm id="{A2B36C59-6F3E-4BED-9F28-722D9C846C7C}"/>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27132857-3C2E-41C3-9FB8-6F8DC4111B6E}"/>
                                            </p:graphicEl>
                                          </p:spTgt>
                                        </p:tgtEl>
                                        <p:attrNameLst>
                                          <p:attrName>style.visibility</p:attrName>
                                        </p:attrNameLst>
                                      </p:cBhvr>
                                      <p:to>
                                        <p:strVal val="visible"/>
                                      </p:to>
                                    </p:set>
                                    <p:animEffect transition="in" filter="wipe(down)">
                                      <p:cBhvr>
                                        <p:cTn id="39" dur="500"/>
                                        <p:tgtEl>
                                          <p:spTgt spid="3">
                                            <p:graphicEl>
                                              <a:dgm id="{27132857-3C2E-41C3-9FB8-6F8DC4111B6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AFD3C06E-1F9D-4E89-BA19-1590BFA80C2B}"/>
                                            </p:graphicEl>
                                          </p:spTgt>
                                        </p:tgtEl>
                                        <p:attrNameLst>
                                          <p:attrName>style.visibility</p:attrName>
                                        </p:attrNameLst>
                                      </p:cBhvr>
                                      <p:to>
                                        <p:strVal val="visible"/>
                                      </p:to>
                                    </p:set>
                                    <p:animEffect transition="in" filter="wipe(down)">
                                      <p:cBhvr>
                                        <p:cTn id="44" dur="500"/>
                                        <p:tgtEl>
                                          <p:spTgt spid="3">
                                            <p:graphicEl>
                                              <a:dgm id="{AFD3C06E-1F9D-4E89-BA19-1590BFA80C2B}"/>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graphicEl>
                                              <a:dgm id="{13A13D65-E9CE-42B7-8F95-3FD434B8CB97}"/>
                                            </p:graphicEl>
                                          </p:spTgt>
                                        </p:tgtEl>
                                        <p:attrNameLst>
                                          <p:attrName>style.visibility</p:attrName>
                                        </p:attrNameLst>
                                      </p:cBhvr>
                                      <p:to>
                                        <p:strVal val="visible"/>
                                      </p:to>
                                    </p:set>
                                    <p:animEffect transition="in" filter="wipe(down)">
                                      <p:cBhvr>
                                        <p:cTn id="47" dur="500"/>
                                        <p:tgtEl>
                                          <p:spTgt spid="3">
                                            <p:graphicEl>
                                              <a:dgm id="{13A13D65-E9CE-42B7-8F95-3FD434B8CB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a:p>
        </p:txBody>
      </p:sp>
      <p:sp>
        <p:nvSpPr>
          <p:cNvPr id="3"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CAPÍTULO III: ANÁLISIS SITUACIONAL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77492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404664"/>
            <a:ext cx="902970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37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Matriz de ponderación de riesgos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6164" name="Picture 20"/>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481" r="1528" b="45168"/>
          <a:stretch/>
        </p:blipFill>
        <p:spPr bwMode="auto">
          <a:xfrm>
            <a:off x="1491342" y="1124744"/>
            <a:ext cx="635681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63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Matriz de ponderación de riesgos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3790"/>
          <a:stretch/>
        </p:blipFill>
        <p:spPr bwMode="auto">
          <a:xfrm>
            <a:off x="1475656" y="1844824"/>
            <a:ext cx="6336704" cy="3175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1" r="1528" b="89832"/>
          <a:stretch/>
        </p:blipFill>
        <p:spPr bwMode="auto">
          <a:xfrm>
            <a:off x="1455543" y="995062"/>
            <a:ext cx="6284809" cy="92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74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Riesgo del sector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924974201"/>
              </p:ext>
            </p:extLst>
          </p:nvPr>
        </p:nvGraphicFramePr>
        <p:xfrm>
          <a:off x="251520" y="1196752"/>
          <a:ext cx="8712968"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2841" y="4365104"/>
            <a:ext cx="5875503"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720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CAPÍTULO IV: VALORACIÓN DE LA EMPRESA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88841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Horizontal (Activos)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3214813814"/>
              </p:ext>
            </p:extLst>
          </p:nvPr>
        </p:nvGraphicFramePr>
        <p:xfrm>
          <a:off x="467544" y="1556792"/>
          <a:ext cx="8280920" cy="38884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602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Horizontal (Pasivos)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3" name="Chart 2"/>
          <p:cNvGraphicFramePr>
            <a:graphicFrameLocks/>
          </p:cNvGraphicFramePr>
          <p:nvPr>
            <p:extLst>
              <p:ext uri="{D42A27DB-BD31-4B8C-83A1-F6EECF244321}">
                <p14:modId xmlns:p14="http://schemas.microsoft.com/office/powerpoint/2010/main" val="2905655932"/>
              </p:ext>
            </p:extLst>
          </p:nvPr>
        </p:nvGraphicFramePr>
        <p:xfrm>
          <a:off x="1331640" y="1628800"/>
          <a:ext cx="6336704"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9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500982"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Horizontal (Estado de Resultados)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4" name="Chart 3"/>
          <p:cNvGraphicFramePr>
            <a:graphicFrameLocks/>
          </p:cNvGraphicFramePr>
          <p:nvPr>
            <p:extLst>
              <p:ext uri="{D42A27DB-BD31-4B8C-83A1-F6EECF244321}">
                <p14:modId xmlns:p14="http://schemas.microsoft.com/office/powerpoint/2010/main" val="1044250813"/>
              </p:ext>
            </p:extLst>
          </p:nvPr>
        </p:nvGraphicFramePr>
        <p:xfrm>
          <a:off x="1403648" y="1772816"/>
          <a:ext cx="6480720" cy="33843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498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Objetivo General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447424573"/>
              </p:ext>
            </p:extLst>
          </p:nvPr>
        </p:nvGraphicFramePr>
        <p:xfrm>
          <a:off x="467544" y="1397000"/>
          <a:ext cx="81369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22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476672"/>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Vertical (Activo)</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50072" y="2014537"/>
            <a:ext cx="5443855" cy="2828925"/>
          </a:xfrm>
          <a:prstGeom prst="rect">
            <a:avLst/>
          </a:prstGeom>
          <a:noFill/>
        </p:spPr>
      </p:pic>
    </p:spTree>
    <p:extLst>
      <p:ext uri="{BB962C8B-B14F-4D97-AF65-F5344CB8AC3E}">
        <p14:creationId xmlns:p14="http://schemas.microsoft.com/office/powerpoint/2010/main" val="59431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Vertical (Pasivo)</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628800"/>
            <a:ext cx="6192688" cy="3312368"/>
          </a:xfrm>
          <a:prstGeom prst="rect">
            <a:avLst/>
          </a:prstGeom>
          <a:noFill/>
        </p:spPr>
      </p:pic>
    </p:spTree>
    <p:extLst>
      <p:ext uri="{BB962C8B-B14F-4D97-AF65-F5344CB8AC3E}">
        <p14:creationId xmlns:p14="http://schemas.microsoft.com/office/powerpoint/2010/main" val="358108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Vertical (Patrimonio)</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832648" cy="3312368"/>
          </a:xfrm>
          <a:prstGeom prst="rect">
            <a:avLst/>
          </a:prstGeom>
          <a:noFill/>
        </p:spPr>
      </p:pic>
    </p:spTree>
    <p:extLst>
      <p:ext uri="{BB962C8B-B14F-4D97-AF65-F5344CB8AC3E}">
        <p14:creationId xmlns:p14="http://schemas.microsoft.com/office/powerpoint/2010/main" val="427153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86203771"/>
              </p:ext>
            </p:extLst>
          </p:nvPr>
        </p:nvGraphicFramePr>
        <p:xfrm>
          <a:off x="988250" y="1556792"/>
          <a:ext cx="7272808" cy="362817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Análisis Vertical (Estado de resultados)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177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Razones de liquidez</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44824"/>
            <a:ext cx="5623688" cy="1899985"/>
          </a:xfrm>
          <a:prstGeom prst="rect">
            <a:avLst/>
          </a:prstGeom>
          <a:noFill/>
          <a:ln>
            <a:noFill/>
          </a:ln>
        </p:spPr>
      </p:pic>
    </p:spTree>
    <p:extLst>
      <p:ext uri="{BB962C8B-B14F-4D97-AF65-F5344CB8AC3E}">
        <p14:creationId xmlns:p14="http://schemas.microsoft.com/office/powerpoint/2010/main" val="327202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b="23548"/>
          <a:stretch/>
        </p:blipFill>
        <p:spPr bwMode="auto">
          <a:xfrm>
            <a:off x="1995487" y="1926908"/>
            <a:ext cx="5672857" cy="2798236"/>
          </a:xfrm>
          <a:prstGeom prst="rect">
            <a:avLst/>
          </a:prstGeom>
          <a:noFill/>
          <a:ln>
            <a:noFill/>
          </a:ln>
        </p:spPr>
      </p:pic>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Razones de Actividad</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408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348880"/>
            <a:ext cx="5904656" cy="2160240"/>
          </a:xfrm>
          <a:prstGeom prst="rect">
            <a:avLst/>
          </a:prstGeom>
          <a:noFill/>
          <a:ln>
            <a:noFill/>
          </a:ln>
        </p:spPr>
      </p:pic>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Razones de Endeudamiento</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70327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b="35186"/>
          <a:stretch/>
        </p:blipFill>
        <p:spPr bwMode="auto">
          <a:xfrm>
            <a:off x="2014537" y="1959292"/>
            <a:ext cx="5509791" cy="2261796"/>
          </a:xfrm>
          <a:prstGeom prst="rect">
            <a:avLst/>
          </a:prstGeom>
          <a:noFill/>
          <a:ln>
            <a:noFill/>
          </a:ln>
        </p:spPr>
      </p:pic>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Razones de Rentabilidad</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8421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781174" y="1844824"/>
            <a:ext cx="5959177" cy="2952328"/>
          </a:xfrm>
          <a:prstGeom prst="rect">
            <a:avLst/>
          </a:prstGeom>
          <a:noFill/>
          <a:ln>
            <a:noFill/>
          </a:ln>
        </p:spPr>
      </p:pic>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Proyección del Estado de Resultados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47376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Proyección de las cuentas de Balance General</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5976664" cy="1076901"/>
          </a:xfrm>
          <a:prstGeom prst="rect">
            <a:avLst/>
          </a:prstGeom>
          <a:noFill/>
          <a:ln>
            <a:noFill/>
          </a:ln>
        </p:spPr>
      </p:pic>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420888"/>
            <a:ext cx="5976664" cy="108012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312438" y="3789040"/>
            <a:ext cx="5995866" cy="936104"/>
          </a:xfrm>
          <a:prstGeom prst="rect">
            <a:avLst/>
          </a:prstGeom>
          <a:noFill/>
          <a:ln>
            <a:noFill/>
          </a:ln>
        </p:spPr>
      </p:pic>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941168"/>
            <a:ext cx="5976664" cy="1008112"/>
          </a:xfrm>
          <a:prstGeom prst="rect">
            <a:avLst/>
          </a:prstGeom>
          <a:noFill/>
          <a:ln>
            <a:noFill/>
          </a:ln>
        </p:spPr>
      </p:pic>
    </p:spTree>
    <p:extLst>
      <p:ext uri="{BB962C8B-B14F-4D97-AF65-F5344CB8AC3E}">
        <p14:creationId xmlns:p14="http://schemas.microsoft.com/office/powerpoint/2010/main" val="2009660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Objetivos Específicos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4" name="Diagram 3"/>
          <p:cNvGraphicFramePr/>
          <p:nvPr>
            <p:extLst>
              <p:ext uri="{D42A27DB-BD31-4B8C-83A1-F6EECF244321}">
                <p14:modId xmlns:p14="http://schemas.microsoft.com/office/powerpoint/2010/main" val="3852475533"/>
              </p:ext>
            </p:extLst>
          </p:nvPr>
        </p:nvGraphicFramePr>
        <p:xfrm>
          <a:off x="179512" y="1397000"/>
          <a:ext cx="87129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82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Flujo de caja libre y Tasa de Descuento</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064044" y="1240982"/>
            <a:ext cx="5172252" cy="1107897"/>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2364152" y="3140968"/>
                <a:ext cx="4415696" cy="6173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𝑊𝐴𝐶𝐶</m:t>
                      </m:r>
                      <m:r>
                        <a:rPr lang="es-EC" i="1">
                          <a:latin typeface="Cambria Math"/>
                        </a:rPr>
                        <m:t>=</m:t>
                      </m:r>
                      <m:sSub>
                        <m:sSubPr>
                          <m:ctrlPr>
                            <a:rPr lang="es-EC" i="1">
                              <a:latin typeface="Cambria Math"/>
                            </a:rPr>
                          </m:ctrlPr>
                        </m:sSubPr>
                        <m:e>
                          <m:r>
                            <a:rPr lang="es-EC" i="1">
                              <a:latin typeface="Cambria Math"/>
                            </a:rPr>
                            <m:t>𝑘</m:t>
                          </m:r>
                        </m:e>
                        <m:sub>
                          <m:r>
                            <a:rPr lang="es-EC" i="1">
                              <a:latin typeface="Cambria Math"/>
                            </a:rPr>
                            <m:t>𝑒</m:t>
                          </m:r>
                        </m:sub>
                      </m:sSub>
                      <m:f>
                        <m:fPr>
                          <m:ctrlPr>
                            <a:rPr lang="es-EC" i="1">
                              <a:latin typeface="Cambria Math"/>
                            </a:rPr>
                          </m:ctrlPr>
                        </m:fPr>
                        <m:num>
                          <m:r>
                            <a:rPr lang="es-EC" i="1">
                              <a:latin typeface="Cambria Math"/>
                            </a:rPr>
                            <m:t>𝐶𝐴𝐴</m:t>
                          </m:r>
                        </m:num>
                        <m:den>
                          <m:r>
                            <a:rPr lang="es-EC" i="1">
                              <a:latin typeface="Cambria Math"/>
                            </a:rPr>
                            <m:t>𝐶𝐴𝐴</m:t>
                          </m:r>
                          <m:r>
                            <a:rPr lang="es-EC" i="1">
                              <a:latin typeface="Cambria Math"/>
                            </a:rPr>
                            <m:t>+</m:t>
                          </m:r>
                          <m:r>
                            <a:rPr lang="es-EC" i="1">
                              <a:latin typeface="Cambria Math"/>
                            </a:rPr>
                            <m:t>𝐷</m:t>
                          </m:r>
                        </m:den>
                      </m:f>
                      <m:r>
                        <a:rPr lang="es-EC" i="1">
                          <a:latin typeface="Cambria Math"/>
                        </a:rPr>
                        <m:t>+</m:t>
                      </m:r>
                      <m:sSub>
                        <m:sSubPr>
                          <m:ctrlPr>
                            <a:rPr lang="es-EC" i="1">
                              <a:latin typeface="Cambria Math"/>
                            </a:rPr>
                          </m:ctrlPr>
                        </m:sSubPr>
                        <m:e>
                          <m:r>
                            <a:rPr lang="es-EC" i="1">
                              <a:latin typeface="Cambria Math"/>
                            </a:rPr>
                            <m:t>𝑘</m:t>
                          </m:r>
                        </m:e>
                        <m:sub>
                          <m:r>
                            <a:rPr lang="es-EC" i="1">
                              <a:latin typeface="Cambria Math"/>
                            </a:rPr>
                            <m:t>𝑑</m:t>
                          </m:r>
                        </m:sub>
                      </m:sSub>
                      <m:d>
                        <m:dPr>
                          <m:ctrlPr>
                            <a:rPr lang="es-EC" i="1">
                              <a:latin typeface="Cambria Math"/>
                            </a:rPr>
                          </m:ctrlPr>
                        </m:dPr>
                        <m:e>
                          <m:r>
                            <a:rPr lang="es-EC" i="1">
                              <a:latin typeface="Cambria Math"/>
                            </a:rPr>
                            <m:t>1−</m:t>
                          </m:r>
                          <m:r>
                            <a:rPr lang="es-EC" i="1">
                              <a:latin typeface="Cambria Math"/>
                            </a:rPr>
                            <m:t>𝑡</m:t>
                          </m:r>
                        </m:e>
                      </m:d>
                      <m:f>
                        <m:fPr>
                          <m:ctrlPr>
                            <a:rPr lang="es-EC" i="1">
                              <a:latin typeface="Cambria Math"/>
                            </a:rPr>
                          </m:ctrlPr>
                        </m:fPr>
                        <m:num>
                          <m:r>
                            <a:rPr lang="es-EC" i="1">
                              <a:latin typeface="Cambria Math"/>
                            </a:rPr>
                            <m:t>𝐷</m:t>
                          </m:r>
                        </m:num>
                        <m:den>
                          <m:r>
                            <a:rPr lang="es-EC" i="1">
                              <a:latin typeface="Cambria Math"/>
                            </a:rPr>
                            <m:t>𝐶𝐴𝐴</m:t>
                          </m:r>
                          <m:r>
                            <a:rPr lang="es-EC" i="1">
                              <a:latin typeface="Cambria Math"/>
                            </a:rPr>
                            <m:t>+</m:t>
                          </m:r>
                          <m:r>
                            <a:rPr lang="es-EC" i="1">
                              <a:latin typeface="Cambria Math"/>
                            </a:rPr>
                            <m:t>𝐷</m:t>
                          </m:r>
                        </m:den>
                      </m:f>
                    </m:oMath>
                  </m:oMathPara>
                </a14:m>
                <a:endParaRPr lang="es-EC" dirty="0"/>
              </a:p>
            </p:txBody>
          </p:sp>
        </mc:Choice>
        <mc:Fallback xmlns="">
          <p:sp>
            <p:nvSpPr>
              <p:cNvPr id="4" name="Rectangle 3"/>
              <p:cNvSpPr>
                <a:spLocks noRot="1" noChangeAspect="1" noMove="1" noResize="1" noEditPoints="1" noAdjustHandles="1" noChangeArrowheads="1" noChangeShapeType="1" noTextEdit="1"/>
              </p:cNvSpPr>
              <p:nvPr/>
            </p:nvSpPr>
            <p:spPr>
              <a:xfrm>
                <a:off x="2364152" y="3140968"/>
                <a:ext cx="4415696" cy="617348"/>
              </a:xfrm>
              <a:prstGeom prst="rect">
                <a:avLst/>
              </a:prstGeom>
              <a:blipFill rotWithShape="1">
                <a:blip r:embed="rId3"/>
                <a:stretch>
                  <a:fillRect/>
                </a:stretch>
              </a:blipFill>
            </p:spPr>
            <p:txBody>
              <a:bodyPr/>
              <a:lstStyle/>
              <a:p>
                <a:r>
                  <a:rPr lang="es-EC">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374055" y="4153205"/>
            <a:ext cx="2626340" cy="1152128"/>
          </a:xfrm>
          <a:prstGeom prst="rect">
            <a:avLst/>
          </a:prstGeom>
          <a:noFill/>
          <a:ln>
            <a:noFill/>
          </a:ln>
        </p:spPr>
      </p:pic>
    </p:spTree>
    <p:extLst>
      <p:ext uri="{BB962C8B-B14F-4D97-AF65-F5344CB8AC3E}">
        <p14:creationId xmlns:p14="http://schemas.microsoft.com/office/powerpoint/2010/main" val="292297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Valor residual y Valor de la Empresa</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mc:AlternateContent xmlns:mc="http://schemas.openxmlformats.org/markup-compatibility/2006" xmlns:a14="http://schemas.microsoft.com/office/drawing/2010/main">
        <mc:Choice Requires="a14">
          <p:sp>
            <p:nvSpPr>
              <p:cNvPr id="3" name="Rectangle 2"/>
              <p:cNvSpPr/>
              <p:nvPr/>
            </p:nvSpPr>
            <p:spPr>
              <a:xfrm>
                <a:off x="3368143" y="1412776"/>
                <a:ext cx="2340641"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𝑉𝑅</m:t>
                          </m:r>
                        </m:e>
                        <m:sub>
                          <m:r>
                            <a:rPr lang="es-EC" i="1">
                              <a:latin typeface="Cambria Math"/>
                            </a:rPr>
                            <m:t>𝑛</m:t>
                          </m:r>
                        </m:sub>
                      </m:sSub>
                      <m:r>
                        <a:rPr lang="es-EC" i="1">
                          <a:latin typeface="Cambria Math"/>
                        </a:rPr>
                        <m:t>= </m:t>
                      </m:r>
                      <m:f>
                        <m:fPr>
                          <m:ctrlPr>
                            <a:rPr lang="es-EC" i="1">
                              <a:latin typeface="Cambria Math"/>
                            </a:rPr>
                          </m:ctrlPr>
                        </m:fPr>
                        <m:num>
                          <m:r>
                            <a:rPr lang="es-EC" i="1">
                              <a:latin typeface="Cambria Math"/>
                            </a:rPr>
                            <m:t>𝐹𝐶𝐹𝑛</m:t>
                          </m:r>
                          <m:r>
                            <a:rPr lang="es-EC" i="1">
                              <a:latin typeface="Cambria Math"/>
                            </a:rPr>
                            <m:t> (1+</m:t>
                          </m:r>
                          <m:r>
                            <a:rPr lang="es-EC" i="1">
                              <a:latin typeface="Cambria Math"/>
                            </a:rPr>
                            <m:t>𝑔</m:t>
                          </m:r>
                          <m:r>
                            <a:rPr lang="es-EC" i="1">
                              <a:latin typeface="Cambria Math"/>
                            </a:rPr>
                            <m:t>)</m:t>
                          </m:r>
                        </m:num>
                        <m:den>
                          <m:r>
                            <a:rPr lang="es-EC" i="1">
                              <a:latin typeface="Cambria Math"/>
                            </a:rPr>
                            <m:t>𝑊𝐴𝐶𝐶</m:t>
                          </m:r>
                          <m:r>
                            <a:rPr lang="es-EC" i="1">
                              <a:latin typeface="Cambria Math"/>
                            </a:rPr>
                            <m:t>−</m:t>
                          </m:r>
                          <m:r>
                            <a:rPr lang="es-EC" i="1">
                              <a:latin typeface="Cambria Math"/>
                            </a:rPr>
                            <m:t>𝑔</m:t>
                          </m:r>
                        </m:den>
                      </m:f>
                    </m:oMath>
                  </m:oMathPara>
                </a14:m>
                <a:endParaRPr lang="es-EC" dirty="0"/>
              </a:p>
            </p:txBody>
          </p:sp>
        </mc:Choice>
        <mc:Fallback xmlns="">
          <p:sp>
            <p:nvSpPr>
              <p:cNvPr id="3" name="Rectangle 2"/>
              <p:cNvSpPr>
                <a:spLocks noRot="1" noChangeAspect="1" noMove="1" noResize="1" noEditPoints="1" noAdjustHandles="1" noChangeArrowheads="1" noChangeShapeType="1" noTextEdit="1"/>
              </p:cNvSpPr>
              <p:nvPr/>
            </p:nvSpPr>
            <p:spPr>
              <a:xfrm>
                <a:off x="3368143" y="1412776"/>
                <a:ext cx="2340641" cy="668516"/>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363553" y="2276872"/>
                <a:ext cx="239674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𝑉𝑅</m:t>
                          </m:r>
                        </m:e>
                        <m:sub>
                          <m:r>
                            <a:rPr lang="es-EC" i="1">
                              <a:latin typeface="Cambria Math"/>
                            </a:rPr>
                            <m:t>2019</m:t>
                          </m:r>
                        </m:sub>
                      </m:sSub>
                      <m:r>
                        <a:rPr lang="es-EC" i="1">
                          <a:latin typeface="Cambria Math"/>
                        </a:rPr>
                        <m:t>= 25,041,607</m:t>
                      </m:r>
                    </m:oMath>
                  </m:oMathPara>
                </a14:m>
                <a:endParaRPr lang="es-EC" dirty="0"/>
              </a:p>
            </p:txBody>
          </p:sp>
        </mc:Choice>
        <mc:Fallback xmlns="">
          <p:sp>
            <p:nvSpPr>
              <p:cNvPr id="4" name="Rectangle 3"/>
              <p:cNvSpPr>
                <a:spLocks noRot="1" noChangeAspect="1" noMove="1" noResize="1" noEditPoints="1" noAdjustHandles="1" noChangeArrowheads="1" noChangeShapeType="1" noTextEdit="1"/>
              </p:cNvSpPr>
              <p:nvPr/>
            </p:nvSpPr>
            <p:spPr>
              <a:xfrm>
                <a:off x="3363553" y="2276872"/>
                <a:ext cx="2396746" cy="369332"/>
              </a:xfrm>
              <a:prstGeom prst="rect">
                <a:avLst/>
              </a:prstGeom>
              <a:blipFill rotWithShape="1">
                <a:blip r:embed="rId3"/>
                <a:stretch>
                  <a:fillRect b="-1667"/>
                </a:stretch>
              </a:blipFill>
            </p:spPr>
            <p:txBody>
              <a:bodyPr/>
              <a:lstStyle/>
              <a:p>
                <a:r>
                  <a:rPr lang="es-EC">
                    <a:noFill/>
                  </a:rPr>
                  <a:t> </a:t>
                </a:r>
              </a:p>
            </p:txBody>
          </p:sp>
        </mc:Fallback>
      </mc:AlternateContent>
      <p:pic>
        <p:nvPicPr>
          <p:cNvPr id="7"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068960"/>
            <a:ext cx="6120680" cy="2088232"/>
          </a:xfrm>
          <a:prstGeom prst="rect">
            <a:avLst/>
          </a:prstGeom>
          <a:noFill/>
          <a:ln>
            <a:noFill/>
          </a:ln>
        </p:spPr>
      </p:pic>
    </p:spTree>
    <p:extLst>
      <p:ext uri="{BB962C8B-B14F-4D97-AF65-F5344CB8AC3E}">
        <p14:creationId xmlns:p14="http://schemas.microsoft.com/office/powerpoint/2010/main" val="173503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Análisis de sensibilidad y Valor de las acciones</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916832"/>
            <a:ext cx="5400600" cy="2304256"/>
          </a:xfrm>
          <a:prstGeom prst="rect">
            <a:avLst/>
          </a:prstGeom>
          <a:noFill/>
          <a:ln>
            <a:noFill/>
          </a:ln>
        </p:spPr>
      </p:pic>
    </p:spTree>
    <p:extLst>
      <p:ext uri="{BB962C8B-B14F-4D97-AF65-F5344CB8AC3E}">
        <p14:creationId xmlns:p14="http://schemas.microsoft.com/office/powerpoint/2010/main" val="1991999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CAPÍTULO IV: CONCLUSIONES Y RECOMENDACIONES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754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568163776"/>
              </p:ext>
            </p:extLst>
          </p:nvPr>
        </p:nvGraphicFramePr>
        <p:xfrm>
          <a:off x="179512" y="1397000"/>
          <a:ext cx="8856984"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txBox="1">
            <a:spLocks/>
          </p:cNvSpPr>
          <p:nvPr/>
        </p:nvSpPr>
        <p:spPr>
          <a:xfrm>
            <a:off x="35496" y="5578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Conclusiones</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14741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496" y="5578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800" i="0" kern="0" dirty="0" smtClean="0">
                <a:ln w="1905">
                  <a:solidFill>
                    <a:srgbClr val="A32020"/>
                  </a:solidFill>
                </a:ln>
                <a:solidFill>
                  <a:srgbClr val="A32020"/>
                </a:solidFill>
                <a:effectLst>
                  <a:innerShdw blurRad="69850" dist="43180" dir="5400000">
                    <a:srgbClr val="000000">
                      <a:alpha val="65000"/>
                    </a:srgbClr>
                  </a:innerShdw>
                </a:effectLst>
              </a:rPr>
              <a:t>Recomendaciones</a:t>
            </a:r>
            <a:endParaRPr lang="es-EC" sz="2800"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6" name="Diagram 5"/>
          <p:cNvGraphicFramePr/>
          <p:nvPr>
            <p:extLst>
              <p:ext uri="{D42A27DB-BD31-4B8C-83A1-F6EECF244321}">
                <p14:modId xmlns:p14="http://schemas.microsoft.com/office/powerpoint/2010/main" val="2875197598"/>
              </p:ext>
            </p:extLst>
          </p:nvPr>
        </p:nvGraphicFramePr>
        <p:xfrm>
          <a:off x="179512" y="1124744"/>
          <a:ext cx="88569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80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GRACIAS</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220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dirty="0"/>
          </a:p>
        </p:txBody>
      </p:sp>
      <p:sp>
        <p:nvSpPr>
          <p:cNvPr id="3"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CAPÍTULO I: INTRODUCCIÓN – ASPECTOS GENERALES DE LA EMPRESA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6511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multitrabajos.com/portal/img/empresas/0/0/0/1/8/6/3/4/0/0/logoMainPic_186340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4149080"/>
            <a:ext cx="4248472"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s-EC"/>
          </a:p>
        </p:txBody>
      </p:sp>
      <p:graphicFrame>
        <p:nvGraphicFramePr>
          <p:cNvPr id="4" name="Diagram 3"/>
          <p:cNvGraphicFramePr/>
          <p:nvPr>
            <p:extLst>
              <p:ext uri="{D42A27DB-BD31-4B8C-83A1-F6EECF244321}">
                <p14:modId xmlns:p14="http://schemas.microsoft.com/office/powerpoint/2010/main" val="4150311443"/>
              </p:ext>
            </p:extLst>
          </p:nvPr>
        </p:nvGraphicFramePr>
        <p:xfrm>
          <a:off x="395536" y="692696"/>
          <a:ext cx="8568952"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702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dirty="0"/>
          </a:p>
        </p:txBody>
      </p:sp>
      <p:sp>
        <p:nvSpPr>
          <p:cNvPr id="3"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Filosofía Empresarial</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90984576"/>
              </p:ext>
            </p:extLst>
          </p:nvPr>
        </p:nvGraphicFramePr>
        <p:xfrm>
          <a:off x="539552" y="1165200"/>
          <a:ext cx="7992888" cy="3127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data:image/jpeg;base64,/9j/4AAQSkZJRgABAQAAAQABAAD/2wCEAAkGBxQTDxQQEhQUFBAVFRMVFBAVFRAQFBQRFBUWFhYUFBQYHCggGBslGxUUITEhJSkrLy4uFx8zODMsNygtLisBCgoKDg0OGxAQGywmICY0NCwsLCwsLDQvMCw0LCwuLyw0LCwtLCwvNDQsLDQsLDQsLCwsLCwsLCwsLCwsLCwsLP/AABEIAOEA4QMBEQACEQEDEQH/xAAcAAEAAQUBAQAAAAAAAAAAAAAAAQMEBQYHAgj/xABBEAABAwIDBAgEAwYEBwEAAAABAAIDBBEFEiEGMUFRBxMiMmFxgZEUUqGxQsHRFSNicoLhQ1OSsjNjg6PC0vEl/8QAGgEBAAMBAQEAAAAAAAAAAAAAAAMEBQIBBv/EAC8RAQACAgEDAwIFAwUBAAAAAAABAgMRIQQSMRNBUSJhBTKBkaEUcbEjQlLh8DP/2gAMAwEAAhEDEQA/AO4oCAgICAgICAgICAgICAgICAgICAgICAgICAgICAgICAgICAgICAgICAgICAgICAgICAgICAgICAgICAgICAgICAgICAgICAgICAgICAgICAgICAgICAgICAgICAgICAgICAgICAgICAgICAgICAgICAgICAgICAgICAgICAgICAgICAgICAgICAgICAgICAgICAgICAgICAgglBKAgIIDgglAQEBAQEBBr+0m1sFJ2X5pJrXEMdi63AuO5o8/Yq1g6TJm5jx8qvUdZjw8W8/DRKzpSqS793DFGOT88h9wW/ZaFfw3HH5plm2/FLz+WIXlB0myCxnije3iYy6Nw8muuD7hMn4VXW6W/d5j/F7b1ev7N7wHH4KuPPA+9rZmHR7CeDm/nu8Vl5sF8U6s18OemWN1ZRQphAQEBAQEBAQU3ShB4M6Dz8WBvQepJ+SC3JvvQVY57b9yC4DweKChUP1sNyChdBc0U2dl+FyL87GyCugICAgINb272kFFSl7bGd5yRNOva4vI5NGvnYcVY6bD6t+fHurdVn9Km48+ziRxMnM5xLpHEuc9xuSTxJ4r6Ot61rqHzN6WvbcytXvJ7S5md8uojXCpDV2GU6jx1XVcmuJc3xb5hdYXiUlHUtniNnN3t/C9h3sdzB/Q8FFnwxaJrZN0+eaTFqvoDBcTZU08dRH3Htvbi07nNPiCCPRfOZMc47TWX02PJGSsWherh2ICAgICAgs6upscvugtDUIKb6hBia3FOrcHWuAdyCtTbTRONiCPqgzMUocA5puDxQekGIq8UkMzoaZkcro2h0uaTJYuvljbYHtEAnWwGnNWK4qxWLZJmN+OP5V7Zbd01pETrzyvMMxBszCQHNc05ZInjK+N9r5XD1BuNCDcKPJjmk8/pPykx5IvH+YT+zpJXEvflivoxnecP4ncPRRpGXijDWhrRZoFgOQQe0BAQEBBw7pkxAuxERX7MUTAB/E/tE+2X2Wr0cax7+WT1s92TXw0USq33KXaqfE9my79TjTj0+dqfWLjud9q6mqy7LflZS2yb0hri7dus9ClaXU88JOjJGub4CRtiPdl/VZPXxHdEtn8Pn6Jh0hUGgICAgICAg1mrqe27+Y/dBbmp/8AiDIw0Wl33v8AKNLeqDF45hLspdHdw4t3uHiOaDVqV5bKMt8wIsNb3B5IOjOYxmZws1nedwa3TU+AXsRvh5M65YfFZ39ZBJTyNvODExzrviAcOu60AEZjljcAOOYa6a2cVY1aLx45+/xr+VbLa3dWaT54+3zv+FmKCX4sgyMFUIw9lSyPIJIs2V0VRDms4XtZwIPLcb999PT8fT41vxPzEuOy/qa39XnevMfEw2dUl16ZIRuQVRUniEHr4oWuboK7TcA80EoCAg4Z0wUZZiokPdliY4HxZdjh9G+61OitE118MrrqzFtw06qgbbTer1qxMcM6tpieVp1RUfbKXvhSz62XG0mjrE7jtdo6DaUilnnO58jWN8RG3U+77eiodZfdohodFTVZl0xU10QEBAQEBBpOMksne3xuPJ2qC82fguDMedmem8/l7oMyglAugxtfigbFOWNL3xAgxkOAccodpoczQHC5AKmpimbV3OolDfLEVnXOmuSvExDYy6YODXvp7TQRudGGgy0MrwMjm6dm9iOSuRE0j6uPvxPn2tCpMxfivPvrmPHvWWz4dhbIS5zS9z3WzSSPdK8gbgXOO4XOniqOTLa+onxHtC7jxRTmPP3Xb3gC5Nh46KNI8R1DXd1wPkQgqoKUupaz5nAem8/QFBlkBBGbhxQSg07pO2ZdWUgdEL1MBL4x87T34r+IAI8WhT4Mvp2+yDqMXqV17uHMexwPAi4LToWuGhBB3EFakZNsmccxPLHTV1tF5OXRXDtZGVQ9yfsX+CYbLV1DKaBuaR59GtHee48GgbyvLZIiNy6pim0vqDZ7CGUlLFSx92Ntr7i5x1c8+JcSfVZ17Tady0q1isahkVy6EBAQEBAQYLanCjKwSMF5GDdxczfYeI4eqDV6TE52tDWWyt0ykWtzv4oLiPal4cGvjuT8oJJ8gEGw0FW6QX6t7f5hl+6DziOKxwFvWlzQ69n5JHMFvme0EN9bKTHitk/KjyZa4/zMBRQQyvdTtkByF09HURPaXxsee2xrh8r97ToWubfcrd7XrHfMeeLRPv8A+/yq0rS09kT45rMe3/v8M1Q0Ds4mnIdUBrmBzXP6sNv3mRnRjnANv5WvZVr5I1208efv+/v9limOd91/Pj7fsyKhTMLiEx7cbuJ3HUFttPMIMjT4NDJCx4YIpC1pzxjIQ4jfYaHyKC3dXOiPVyseXjQOa1zmvHAtI+yC/wALp3lxmlGU2syM72tO8u8T9EGUQEHCekWsz4nMWnuFrAQbataAfrdb/SV1grH6vnetvvPaY9uGDixaob3J52/yyyt+xUs4qT5iEUZrx4mWXw3byuhI/fGVo/BKBJf+rvfVQX6TFb21/ZYx9blr77/uudrKSixGikxJrmUdfHfrYy4ZKhwbcADeXEaBwF76G4AKz7Yr4r9kcw0qZaZad88S5W6nfyv5EFd9lkffRkMBwR1RPHE6RkDHusZ5TZjR4+PADS5tqF5NLxG9EXpNu3b6T2M2SpaCHLTjM9wGeoNnPk83Dc3k0aKne0z5X61iI4bGuHQgICAgICCCUGExJ5c25Qa/SYe95dm7Db6OO9w5gcfNBlKeOGDUav4vNi705DyQTNtJE3e4X5XQUm7TRO0FyTwALr+yCrR4bEXioMLGTC5DmgNcAQRZxb3tDxupPWv29u+Efo07u7XLKqNIIKcsLXd5oPmAfZBWiqgwsj4HstbyAH9kFrtTtLFQxCSW7nOJDIm2zPI379wFxc+KnwYLZp1CDP1FcMbs5rj/AEkSVNPJTtiEQkAHWNkcXAZgTwF7gEeq0sXQRS0W3/DMy/iM3rNdefuuuj7bnqQKarf+6JtHObnqyfwPPBvjw8t3PWdJNvrp593vRdZFf9O/6On4jXshgfO9wDGNLr3FjpoBzJ0A81l0pN7RWGte8UrNpfOdTOXvdI7VznFxPMk3K+l1EcQ+WmZmdyo2QWeJz5Gi291/QA2UGe/ZEa90/T077Tv2eKOSPJci7vHX3UNJiU94mFWOmFr8+A04n9FPXHGtq9sk70k0vLXw3H+699L4Iy/LJYFjE1M68Ur4zwAPZv8AxMOhHgQvPTx2jV4e+rkrPdSXctiNpRW02YgNnYcsrBuDuDm/wuGvuOCxepwThvr2bnS9RGam/dsSrrIgICAgIPE/dd5H7INemrmhoQa7iu0GXRurkGJFW6V7etPZLm3A3AX180G8Mw2IgFrG24WAQYbampEEbWx2D3Hhvsg12kx6Zjr5ifAoNuwbaRkvZdZr0GeBQWtVW2IYwZ5TuYN/meQ8UF3hmHFp62Qh0pFtO6wfK38yg0TpfwaeR0NTEx0kTGOZIxoLnMJIIflGpB1BPCwV/oc1aTMT7s7r8NrxEx7OUsq2E2Dhda0ZKz7secV450rg+ykRsvhUclS5sMkrxTQtL3kuc5kMLdXFrd19bAcyAorduPmscz/Mp6d2Ti08R5+0K2J4I5+JTUlLGTlkc1jBc5WA2u5x3AcyuMeWIwxe8usuGZzTTHDEyUjwzrMpMWYsEoByOcN4a62umqni0TOvdBNZiN+3ysqumEjcrri25w3j+y4yY4yRqXWLLOOdwtI8Mse/p5WP3UNem17p7dVE+y/a2wA5aKzEajSrM7nb1ZevNjmX0PoeKTG/JE68Ni2Hxz4StY4u/dOtFNyyu7r/AOk29L81W6vD6mOYjzC10Wb0skTPiXel8++jEBAQEBAQaJtPhEsd3Me0xE2AOYOF7m1rWPndBqXwbr3JuUFUwoLiHE5WCzXmyDK4FgIrmvlmlkDmPy5W5bWyg31B5n2QZhvR/B/mTe8f/qgono9ZnBbPIGg7srC70cLW9kGXkwaVpywyWiOhD7ucwc2n8XkbeaDJUGHsiFmi7j3nnVzj4n8kF2gINA6WMCklgZUwC7oM5kjAF3Rutd45luXdyJV3os/p318qPXdP6tN/DkMYsBwOpI32ub2W3Eahg2ncryLEHtgdALCN72vfYdpxZ3Wl3Fo1Nueq87I7otPs6757JpHu3GDaTrZKqSBoiztcI4QQZqiqnd1bHOP4g0OcQ0aN0371TnB2xWLc/M+0RHK/HU99rTXj4j3mZ4WVRhlMTLHd+SkEUcjocpLnuLhNVFru81r8rbCxsRqu65L6if8AluY3/Eftyitjx7mP+Ot6/mf3YStw/JHE3ITNI3rg5ri79w6+QGLL2SbZr3OhCnrfczzxHH6/3QXx9sRGuZ5/T+y0raPqyAXxvJFz1bxIGn5XEaX8iV1W2/b93F6duuY/RbrpwI8RI1+R7mC+TLndp2M5s3TeSeQ3AEqLLl7OK+ZT4cPf9VuIhb0UD2szPFgdDqNTzCYq3iN2M1qTbVHeOjTHPiaFocbywnqn8yAOw71bYeYKxesxdmTjxLc6PL6mPnzHDbFVWxAQEBAQYHaZ98rOV3H10H5oNXkp0FnPGgspWINt6PDpO3xjPvmH5INyQEBAQEFKpqGxsdJI4NY0Xc5xsAPEr2tZtOoeWtFY3Lju3G3LqomCC7Kbidzpf5uTfDjx5Lb6Xo4xfVbmf8MLqutnJ9NeI/y0pXVAQGy2IINiNQQbEEcQvJmPEvYifMMxR4+9sbYnta6K3VucGtbMacvD3QiXg0kfVR2wxM90ef4386TVzzEds+PH318bZo4lLUwPdTPEdS+oc+ZjZGwPMAa0QNY4kXjYARa++xtxUHZWloi/Ma443z7/AKysepbJWZpxO+edce36QnGKWB4fUzyE5Y4YDJCGv66uygyObcgPDW2ubi5Pux2vGqVj5nn2r7f9GStLbvefiOPe3u1zGsO6iRrQ7Ox8ccrHFuR2SQXGZtzld4XKs4790fwqZcfZP9+VhmA37tf7LvcR5R6mfAyK5ukV5JtqFxXz9kNtp+ikyzxpHirzt1Xom2empoZZpxlM/Vlkf4mxtBIc8cCS86cgL8h871maL21Hs+l6LDOOm58y35VFwQEBAQEGs4yf37v6f9oQYqdBiaqRBYueg2vo/d25hzaw+xd+qDdEBAQEBBrm22zHx0AjEr4nsJc22sbnEbpWfiHI7xcqfBmnFbcIM+CMtdS4njODz0knV1MZYfwvHajeObHcfuONlt4eorkjcMHN018U6mFkp1dfYLhL6qdlPHYOkNsx1DGgXe8jjYA6cTYKHqMvpY5sn6fF6uSKuuUHRjh0bMroTK+3alkklzk8xlcA3+kBYU58kzvb6CMGOI1po/SDsYyiLJqcnqHktMbiXFj7XGUnUtIDt+unG+ml0XUWyTNZZfXdNXHEWq01aLMXTKwkRRyXdBG4kRAhujnAvANt5tv1XPb5mPMu4vPEW8QpbQ4z1k753ixeeywfhYAGtaPANAHoou6uGkVS9ts95sxjaoPbfhfX+/Jcxli8OpwzSV1LWNuSSBckqac1fO0MYbeNM1sRDHV4jTwPuYruLiPxFjHSBl/l7GvnbxVbquon05mnt7rPSdPEZYi/v7PoZYT6AQEBAQEBBrm0TbSg/M36gn9Qgwkx0Qa/islj5oKNO0lBsmys/VVDb7n9g+u762QdAQEBAQEBBa4lh0VRGYpmNkjO9rhx5g7wfELqtprO6ubUreNWhzHHuiqRpLqKUOb/AJM2hHg2QDX1HqtDF+ITHFoZ2X8OiZ3WWS6Ndi6ilnfU1WRrshZHEx2c9otLnOduHdAAHMqLqer9WO2PCXpek9Ge73b7iVcyCJ80pyxsF3H7ADiSdPVVaUm9orXzK3e8UrNreIcN2w2rkrpBcZIGE9XF5/ieeLvt7k7vT9PXDHHn3l8/1PU2zW+0eGvKyqpaLkBexyTOoYyT945xAINzlJBDXNabdk8QCLacVlZsnfklrYcfZjhYXLH5hx4H6ghcxOp3DuYi0alk8Bwf4yqjp2ZI3yEgOfctBDS7Wwvray9vMRWbac44mbRXbu2wWwDMPJle/rqgty5suRjGnUhjbk3Nhcnlw1VLLnm8a9l/Fgrjnfu3RQJxAQEBAQEGD2nZpG7xcPcX/JBrsu5BgMWp3OBc0XDNXHk0m1z4XI90HmhOiDIsCDoWE1fWwtfxtZ38w3/r6oLxAQEBAQEBAQYnanBhWUklMXZC8Atfvs9rg5pI4i4F1JiyeneLI8uOMlJrLheObPVVIT18Tgwf4zO3GfHMN3rZbeLqqXYOXpMlPMMU2QHcVZi0SrTWYVGO1v4E/QrqJczDdDgTZdlqeoaB1tP10+bj1Tpn9cPLL2vNgXzvdrLL6Xs3ihzavi3+/qFbjmFGeJVNm67qaqGYf4ckb/RrgSPa67iO6JhzvttEvqtpuLjcVkthKAgICAgICDF7RMvAT8rmn62/NBqsm5Bc7LAGqc0gEOieCDqCMzNCPK6DE47gxpZ+z/wHklh+U8WHy4cx6oEaDYNlKvLIYjufqP5h+o+yDa0BAQEBAQEBAQQRwQfN/SnAIsVqWsAY3NEQ1oDQM0TCbAaam59Vo4Zn04lmZqx6stTbK75j9FJ3W+UfbX4fRvRfGH4HTMcLtcyVrhwLTLICPZZ2Xi8tPFzSHD8XoTBLJTu70Mj4yTxDSQD6ix9VexzuIlnZK6mYYZos63j9Cpq8SitzD6e2Jruuw2mlvcmJjXHm9nYd9WlZmavbkmGrgt3Y4lm1ElEBAQEBAQYvaObLAR8xA/P8kGkzVYQZTYtpfUvk/CxhBP8AE8iw9muQbRjdG2WnkY4fhJaeIe3VpHqg53STdkILzD5iJ4iP8xn+4BB0ZAQEBAQEBAQEBB8+dMMf/wCpUE7yICPLqmj7grRwf/JmdRv1mhhSI5fSPRM22C0t+Up/70iz8355aWH8kOddMeH9XiPWAdmeJr/ORnYd9BH7qx087rpV6mNW255Ud4HmFalUh3ToTxDrMOdFxhlcP6ZO2PqXql1cfXE/LQ6Sfo18OhKqtCAgICCCgi6DWdsajuNHC5Pra32KDR6l6DouydB1NK24tI/tv5gu3D0FvqgzJKDl0sHVzSRfK9wHlfT6WQVYXWe13Ig+xug6YXIIzIGZBOZAzIIzIGZBOZBGZAug4f0509q6OT54G+7HvH2IV/pp/wBOYZ/VR/qRLmzQp4V5fS3RvHlwikH/ACg7/US781m5fzy1MUapDF9LeEddQioaP3lMS/8A6LrCUelmu/oXWC2ra+XGeu67+HAMRYRIeR1HqrsqMOr9AdR2quPm2F4HkXg/cKDqo4iVjpJ5mHYLqmupQSgIIKDw5yCjJJobb7aefBBrM8IluHd4HXmCgxU2Bs4v9N6Da6DF2v7B74FzyPAkevDxQXfxKDSMUcJal8jdxIHnlAbf1sg8CmvpdBsox23eA9L3QZJlWCAQdCAR5FB6+JCB8Sgn4hBHxKCfiEE/EIHxCClV4iyKN0sjg2NjS5zjuDRvK9iJmdQ8mYiNy4l0jbSxYjJF1LSxsTZBnksM+YtIs0Xt3Tv5rU6fp5rExMxyyup6mtpjUTw0rqrbzrysd6l7dIe7b6D6N8VZLhcAbvhaIXjk+MD7gtd/UsvPWa3lrYLRakSz2J1MYgldLrEI5DIOcYacw9rqKsbnhLaYiOXy892drQdHBu8n7rWiu2RNtN16KcXjo6xzpnhsckfVl2vZdma5pd/DoRfhdc58FrU48w66fqK1yfV4l3hsiymsqtKD2gIIKChMgsJ3O4IMJicEz9Whubg65B8jpqEGKNJVcWNPiH/qEFShpahr85YBoR3r7/RBkS6bkPqgw4wWYHsvFuRbf63QVBQVI+Q/6h+RQe30E54MH9Tj/wCKDK0rHta1p4ADTwCCvcoAcUDOUEdYUEGUoPLpyg8OqXIMJtXDJU0ctO3e4NtyJa4OsfA2spMV4paJlHlpN6TEOXTbIVgNmwPI4dqL75le/qcfsz/6XJ7rqm2Kq3nthrB4nO72Gn1XFus+Elei+Zb9stQuo4TFG09p2d73OzFz7AbrAAWA0VPJkm87ldx44pGoZOvkllifE4DJI1zHDm1wsfoVzE6nbqY3GnOZ+jacE9W9jhwzEsIHI2BB+it06mP90Kd+ln/bKKfo7rc2phaOJzvcfYM191J/WRHiEf8ARTPmXY8IzRwxxHXIxjMx3nK0C59lRtbumZX6x2xEM1C5culwEEoCDw5qCi6JBTMCB1AQeeoQR8OED4YIHw4QR8MgGmQR8Mgj4QIINIED4MII+DCCPgQg8/ABA/Z4QP2cEEfs8IJ/Z45IJFCOSD0KIIPQpAgqspwguI2IKoQSgIIQeSEEWQRZAsgZUCyBZBFkCyAWoACBZAyoGVAyoGVBGVBOVAyoGVBNkEZUE2QSAg9BB6QEBBCCLIIsgWQTZAQRZBNkEWQTZBFkCyBZBNkCyBZBFkCyBZAsgWQTlQLIFkCyCUEoCAgIIQEBAQLICAgICAglAQQgIJQEBAQEEICAgIJQEBAQEBAQEBAQEBAQEBAQEBAQEBAQEBAQEBAQEBAQEBAQEBAQEBAQEBAQEBAQEBAQEBAQEBAQEBAQEBAQEH//2Q==">
            <a:hlinkClick r:id="rId7"/>
          </p:cNvPr>
          <p:cNvSpPr>
            <a:spLocks noChangeAspect="1" noChangeArrowheads="1"/>
          </p:cNvSpPr>
          <p:nvPr/>
        </p:nvSpPr>
        <p:spPr bwMode="auto">
          <a:xfrm>
            <a:off x="46038" y="-18288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7" name="AutoShape 4" descr="data:image/jpeg;base64,/9j/4AAQSkZJRgABAQAAAQABAAD/2wCEAAkGBxQTDxQQEhQUFBAVFRMVFBAVFRAQFBQRFBUWFhYUFBQYHCggGBslGxUUITEhJSkrLy4uFx8zODMsNygtLisBCgoKDg0OGxAQGywmICY0NCwsLCwsLDQvMCw0LCwuLyw0LCwtLCwvNDQsLDQsLDQsLCwsLCwsLCwsLCwsLCwsLP/AABEIAOEA4QMBEQACEQEDEQH/xAAcAAEAAQUBAQAAAAAAAAAAAAAAAQMEBQYHAgj/xABBEAABAwIDBAgEAwYEBwEAAAABAAIDBBEFEiEGMUFRBxMiMmFxgZEUUqGxQsHRFSNicoLhQ1OSsjNjg6PC0vEl/8QAGgEBAAMBAQEAAAAAAAAAAAAAAAMEBQIBBv/EAC8RAQACAgEDAwIFAwUBAAAAAAABAgMRIQQSMRNBUSJhBTKBkaEUcbEjQlLh8DP/2gAMAwEAAhEDEQA/AO4oCAgICAgICAgICAgICAgICAgICAgICAgICAgICAgICAgICAgICAgICAgICAgICAgICAgICAgICAgICAgICAgICAgICAgICAgICAgICAgICAgICAgICAgICAgICAgICAgICAgICAgICAgICAgICAgICAgICAgICAgICAgICAgICAgICAgICAgICAgICAgICAgICAgICAgICAgglBKAgIIDgglAQEBAQEBBr+0m1sFJ2X5pJrXEMdi63AuO5o8/Yq1g6TJm5jx8qvUdZjw8W8/DRKzpSqS793DFGOT88h9wW/ZaFfw3HH5plm2/FLz+WIXlB0myCxnije3iYy6Nw8muuD7hMn4VXW6W/d5j/F7b1ev7N7wHH4KuPPA+9rZmHR7CeDm/nu8Vl5sF8U6s18OemWN1ZRQphAQEBAQEBAQU3ShB4M6Dz8WBvQepJ+SC3JvvQVY57b9yC4DweKChUP1sNyChdBc0U2dl+FyL87GyCugICAgINb272kFFSl7bGd5yRNOva4vI5NGvnYcVY6bD6t+fHurdVn9Km48+ziRxMnM5xLpHEuc9xuSTxJ4r6Ot61rqHzN6WvbcytXvJ7S5md8uojXCpDV2GU6jx1XVcmuJc3xb5hdYXiUlHUtniNnN3t/C9h3sdzB/Q8FFnwxaJrZN0+eaTFqvoDBcTZU08dRH3Htvbi07nNPiCCPRfOZMc47TWX02PJGSsWherh2ICAgICAgs6upscvugtDUIKb6hBia3FOrcHWuAdyCtTbTRONiCPqgzMUocA5puDxQekGIq8UkMzoaZkcro2h0uaTJYuvljbYHtEAnWwGnNWK4qxWLZJmN+OP5V7Zbd01pETrzyvMMxBszCQHNc05ZInjK+N9r5XD1BuNCDcKPJjmk8/pPykx5IvH+YT+zpJXEvflivoxnecP4ncPRRpGXijDWhrRZoFgOQQe0BAQEBBw7pkxAuxERX7MUTAB/E/tE+2X2Wr0cax7+WT1s92TXw0USq33KXaqfE9my79TjTj0+dqfWLjud9q6mqy7LflZS2yb0hri7dus9ClaXU88JOjJGub4CRtiPdl/VZPXxHdEtn8Pn6Jh0hUGgICAgICAg1mrqe27+Y/dBbmp/8AiDIw0Wl33v8AKNLeqDF45hLspdHdw4t3uHiOaDVqV5bKMt8wIsNb3B5IOjOYxmZws1nedwa3TU+AXsRvh5M65YfFZ39ZBJTyNvODExzrviAcOu60AEZjljcAOOYa6a2cVY1aLx45+/xr+VbLa3dWaT54+3zv+FmKCX4sgyMFUIw9lSyPIJIs2V0VRDms4XtZwIPLcb999PT8fT41vxPzEuOy/qa39XnevMfEw2dUl16ZIRuQVRUniEHr4oWuboK7TcA80EoCAg4Z0wUZZiokPdliY4HxZdjh9G+61OitE118MrrqzFtw06qgbbTer1qxMcM6tpieVp1RUfbKXvhSz62XG0mjrE7jtdo6DaUilnnO58jWN8RG3U+77eiodZfdohodFTVZl0xU10QEBAQEBBpOMksne3xuPJ2qC82fguDMedmem8/l7oMyglAugxtfigbFOWNL3xAgxkOAccodpoczQHC5AKmpimbV3OolDfLEVnXOmuSvExDYy6YODXvp7TQRudGGgy0MrwMjm6dm9iOSuRE0j6uPvxPn2tCpMxfivPvrmPHvWWz4dhbIS5zS9z3WzSSPdK8gbgXOO4XOniqOTLa+onxHtC7jxRTmPP3Xb3gC5Nh46KNI8R1DXd1wPkQgqoKUupaz5nAem8/QFBlkBBGbhxQSg07pO2ZdWUgdEL1MBL4x87T34r+IAI8WhT4Mvp2+yDqMXqV17uHMexwPAi4LToWuGhBB3EFakZNsmccxPLHTV1tF5OXRXDtZGVQ9yfsX+CYbLV1DKaBuaR59GtHee48GgbyvLZIiNy6pim0vqDZ7CGUlLFSx92Ntr7i5x1c8+JcSfVZ17Tady0q1isahkVy6EBAQEBAQYLanCjKwSMF5GDdxczfYeI4eqDV6TE52tDWWyt0ykWtzv4oLiPal4cGvjuT8oJJ8gEGw0FW6QX6t7f5hl+6DziOKxwFvWlzQ69n5JHMFvme0EN9bKTHitk/KjyZa4/zMBRQQyvdTtkByF09HURPaXxsee2xrh8r97ToWubfcrd7XrHfMeeLRPv8A+/yq0rS09kT45rMe3/v8M1Q0Ds4mnIdUBrmBzXP6sNv3mRnRjnANv5WvZVr5I1208efv+/v9limOd91/Pj7fsyKhTMLiEx7cbuJ3HUFttPMIMjT4NDJCx4YIpC1pzxjIQ4jfYaHyKC3dXOiPVyseXjQOa1zmvHAtI+yC/wALp3lxmlGU2syM72tO8u8T9EGUQEHCekWsz4nMWnuFrAQbataAfrdb/SV1grH6vnetvvPaY9uGDixaob3J52/yyyt+xUs4qT5iEUZrx4mWXw3byuhI/fGVo/BKBJf+rvfVQX6TFb21/ZYx9blr77/uudrKSixGikxJrmUdfHfrYy4ZKhwbcADeXEaBwF76G4AKz7Yr4r9kcw0qZaZad88S5W6nfyv5EFd9lkffRkMBwR1RPHE6RkDHusZ5TZjR4+PADS5tqF5NLxG9EXpNu3b6T2M2SpaCHLTjM9wGeoNnPk83Dc3k0aKne0z5X61iI4bGuHQgICAgICCCUGExJ5c25Qa/SYe95dm7Db6OO9w5gcfNBlKeOGDUav4vNi705DyQTNtJE3e4X5XQUm7TRO0FyTwALr+yCrR4bEXioMLGTC5DmgNcAQRZxb3tDxupPWv29u+Efo07u7XLKqNIIKcsLXd5oPmAfZBWiqgwsj4HstbyAH9kFrtTtLFQxCSW7nOJDIm2zPI379wFxc+KnwYLZp1CDP1FcMbs5rj/AEkSVNPJTtiEQkAHWNkcXAZgTwF7gEeq0sXQRS0W3/DMy/iM3rNdefuuuj7bnqQKarf+6JtHObnqyfwPPBvjw8t3PWdJNvrp593vRdZFf9O/6On4jXshgfO9wDGNLr3FjpoBzJ0A81l0pN7RWGte8UrNpfOdTOXvdI7VznFxPMk3K+l1EcQ+WmZmdyo2QWeJz5Gi291/QA2UGe/ZEa90/T077Tv2eKOSPJci7vHX3UNJiU94mFWOmFr8+A04n9FPXHGtq9sk70k0vLXw3H+699L4Iy/LJYFjE1M68Ur4zwAPZv8AxMOhHgQvPTx2jV4e+rkrPdSXctiNpRW02YgNnYcsrBuDuDm/wuGvuOCxepwThvr2bnS9RGam/dsSrrIgICAgIPE/dd5H7INemrmhoQa7iu0GXRurkGJFW6V7etPZLm3A3AX180G8Mw2IgFrG24WAQYbampEEbWx2D3Hhvsg12kx6Zjr5ifAoNuwbaRkvZdZr0GeBQWtVW2IYwZ5TuYN/meQ8UF3hmHFp62Qh0pFtO6wfK38yg0TpfwaeR0NTEx0kTGOZIxoLnMJIIflGpB1BPCwV/oc1aTMT7s7r8NrxEx7OUsq2E2Dhda0ZKz7secV450rg+ykRsvhUclS5sMkrxTQtL3kuc5kMLdXFrd19bAcyAorduPmscz/Mp6d2Ti08R5+0K2J4I5+JTUlLGTlkc1jBc5WA2u5x3AcyuMeWIwxe8usuGZzTTHDEyUjwzrMpMWYsEoByOcN4a62umqni0TOvdBNZiN+3ysqumEjcrri25w3j+y4yY4yRqXWLLOOdwtI8Mse/p5WP3UNem17p7dVE+y/a2wA5aKzEajSrM7nb1ZevNjmX0PoeKTG/JE68Ni2Hxz4StY4u/dOtFNyyu7r/AOk29L81W6vD6mOYjzC10Wb0skTPiXel8++jEBAQEBAQaJtPhEsd3Me0xE2AOYOF7m1rWPndBqXwbr3JuUFUwoLiHE5WCzXmyDK4FgIrmvlmlkDmPy5W5bWyg31B5n2QZhvR/B/mTe8f/qgono9ZnBbPIGg7srC70cLW9kGXkwaVpywyWiOhD7ucwc2n8XkbeaDJUGHsiFmi7j3nnVzj4n8kF2gINA6WMCklgZUwC7oM5kjAF3Rutd45luXdyJV3os/p318qPXdP6tN/DkMYsBwOpI32ub2W3Eahg2ncryLEHtgdALCN72vfYdpxZ3Wl3Fo1Nueq87I7otPs6757JpHu3GDaTrZKqSBoiztcI4QQZqiqnd1bHOP4g0OcQ0aN0371TnB2xWLc/M+0RHK/HU99rTXj4j3mZ4WVRhlMTLHd+SkEUcjocpLnuLhNVFru81r8rbCxsRqu65L6if8AluY3/Eftyitjx7mP+Ot6/mf3YStw/JHE3ITNI3rg5ri79w6+QGLL2SbZr3OhCnrfczzxHH6/3QXx9sRGuZ5/T+y0raPqyAXxvJFz1bxIGn5XEaX8iV1W2/b93F6duuY/RbrpwI8RI1+R7mC+TLndp2M5s3TeSeQ3AEqLLl7OK+ZT4cPf9VuIhb0UD2szPFgdDqNTzCYq3iN2M1qTbVHeOjTHPiaFocbywnqn8yAOw71bYeYKxesxdmTjxLc6PL6mPnzHDbFVWxAQEBAQYHaZ98rOV3H10H5oNXkp0FnPGgspWINt6PDpO3xjPvmH5INyQEBAQEFKpqGxsdJI4NY0Xc5xsAPEr2tZtOoeWtFY3Lju3G3LqomCC7Kbidzpf5uTfDjx5Lb6Xo4xfVbmf8MLqutnJ9NeI/y0pXVAQGy2IINiNQQbEEcQvJmPEvYifMMxR4+9sbYnta6K3VucGtbMacvD3QiXg0kfVR2wxM90ef4386TVzzEds+PH318bZo4lLUwPdTPEdS+oc+ZjZGwPMAa0QNY4kXjYARa++xtxUHZWloi/Ma443z7/AKysepbJWZpxO+edce36QnGKWB4fUzyE5Y4YDJCGv66uygyObcgPDW2ubi5Pux2vGqVj5nn2r7f9GStLbvefiOPe3u1zGsO6iRrQ7Ox8ccrHFuR2SQXGZtzld4XKs4790fwqZcfZP9+VhmA37tf7LvcR5R6mfAyK5ukV5JtqFxXz9kNtp+ikyzxpHirzt1Xom2empoZZpxlM/Vlkf4mxtBIc8cCS86cgL8h871maL21Hs+l6LDOOm58y35VFwQEBAQEGs4yf37v6f9oQYqdBiaqRBYueg2vo/d25hzaw+xd+qDdEBAQEBBrm22zHx0AjEr4nsJc22sbnEbpWfiHI7xcqfBmnFbcIM+CMtdS4njODz0knV1MZYfwvHajeObHcfuONlt4eorkjcMHN018U6mFkp1dfYLhL6qdlPHYOkNsx1DGgXe8jjYA6cTYKHqMvpY5sn6fF6uSKuuUHRjh0bMroTK+3alkklzk8xlcA3+kBYU58kzvb6CMGOI1po/SDsYyiLJqcnqHktMbiXFj7XGUnUtIDt+unG+ml0XUWyTNZZfXdNXHEWq01aLMXTKwkRRyXdBG4kRAhujnAvANt5tv1XPb5mPMu4vPEW8QpbQ4z1k753ixeeywfhYAGtaPANAHoou6uGkVS9ts95sxjaoPbfhfX+/Jcxli8OpwzSV1LWNuSSBckqac1fO0MYbeNM1sRDHV4jTwPuYruLiPxFjHSBl/l7GvnbxVbquon05mnt7rPSdPEZYi/v7PoZYT6AQEBAQEBBrm0TbSg/M36gn9Qgwkx0Qa/islj5oKNO0lBsmys/VVDb7n9g+u762QdAQEBAQEBBa4lh0VRGYpmNkjO9rhx5g7wfELqtprO6ubUreNWhzHHuiqRpLqKUOb/AJM2hHg2QDX1HqtDF+ITHFoZ2X8OiZ3WWS6Ndi6ilnfU1WRrshZHEx2c9otLnOduHdAAHMqLqer9WO2PCXpek9Ge73b7iVcyCJ80pyxsF3H7ADiSdPVVaUm9orXzK3e8UrNreIcN2w2rkrpBcZIGE9XF5/ieeLvt7k7vT9PXDHHn3l8/1PU2zW+0eGvKyqpaLkBexyTOoYyT945xAINzlJBDXNabdk8QCLacVlZsnfklrYcfZjhYXLH5hx4H6ghcxOp3DuYi0alk8Bwf4yqjp2ZI3yEgOfctBDS7Wwvray9vMRWbac44mbRXbu2wWwDMPJle/rqgty5suRjGnUhjbk3Nhcnlw1VLLnm8a9l/Fgrjnfu3RQJxAQEBAQEGD2nZpG7xcPcX/JBrsu5BgMWp3OBc0XDNXHk0m1z4XI90HmhOiDIsCDoWE1fWwtfxtZ38w3/r6oLxAQEBAQEBAQYnanBhWUklMXZC8Atfvs9rg5pI4i4F1JiyeneLI8uOMlJrLheObPVVIT18Tgwf4zO3GfHMN3rZbeLqqXYOXpMlPMMU2QHcVZi0SrTWYVGO1v4E/QrqJczDdDgTZdlqeoaB1tP10+bj1Tpn9cPLL2vNgXzvdrLL6Xs3ihzavi3+/qFbjmFGeJVNm67qaqGYf4ckb/RrgSPa67iO6JhzvttEvqtpuLjcVkthKAgICAgICDF7RMvAT8rmn62/NBqsm5Bc7LAGqc0gEOieCDqCMzNCPK6DE47gxpZ+z/wHklh+U8WHy4cx6oEaDYNlKvLIYjufqP5h+o+yDa0BAQEBAQEBAQQRwQfN/SnAIsVqWsAY3NEQ1oDQM0TCbAaam59Vo4Zn04lmZqx6stTbK75j9FJ3W+UfbX4fRvRfGH4HTMcLtcyVrhwLTLICPZZ2Xi8tPFzSHD8XoTBLJTu70Mj4yTxDSQD6ix9VexzuIlnZK6mYYZos63j9Cpq8SitzD6e2Jruuw2mlvcmJjXHm9nYd9WlZmavbkmGrgt3Y4lm1ElEBAQEBAQYvaObLAR8xA/P8kGkzVYQZTYtpfUvk/CxhBP8AE8iw9muQbRjdG2WnkY4fhJaeIe3VpHqg53STdkILzD5iJ4iP8xn+4BB0ZAQEBAQEBAQEBB8+dMMf/wCpUE7yICPLqmj7grRwf/JmdRv1mhhSI5fSPRM22C0t+Up/70iz8355aWH8kOddMeH9XiPWAdmeJr/ORnYd9BH7qx087rpV6mNW255Ud4HmFalUh3ToTxDrMOdFxhlcP6ZO2PqXql1cfXE/LQ6Sfo18OhKqtCAgICCCgi6DWdsajuNHC5Pra32KDR6l6DouydB1NK24tI/tv5gu3D0FvqgzJKDl0sHVzSRfK9wHlfT6WQVYXWe13Ig+xug6YXIIzIGZBOZAzIIzIGZBOZBGZAug4f0509q6OT54G+7HvH2IV/pp/wBOYZ/VR/qRLmzQp4V5fS3RvHlwikH/ACg7/US781m5fzy1MUapDF9LeEddQioaP3lMS/8A6LrCUelmu/oXWC2ra+XGeu67+HAMRYRIeR1HqrsqMOr9AdR2quPm2F4HkXg/cKDqo4iVjpJ5mHYLqmupQSgIIKDw5yCjJJobb7aefBBrM8IluHd4HXmCgxU2Bs4v9N6Da6DF2v7B74FzyPAkevDxQXfxKDSMUcJal8jdxIHnlAbf1sg8CmvpdBsox23eA9L3QZJlWCAQdCAR5FB6+JCB8Sgn4hBHxKCfiEE/EIHxCClV4iyKN0sjg2NjS5zjuDRvK9iJmdQ8mYiNy4l0jbSxYjJF1LSxsTZBnksM+YtIs0Xt3Tv5rU6fp5rExMxyyup6mtpjUTw0rqrbzrysd6l7dIe7b6D6N8VZLhcAbvhaIXjk+MD7gtd/UsvPWa3lrYLRakSz2J1MYgldLrEI5DIOcYacw9rqKsbnhLaYiOXy892drQdHBu8n7rWiu2RNtN16KcXjo6xzpnhsckfVl2vZdma5pd/DoRfhdc58FrU48w66fqK1yfV4l3hsiymsqtKD2gIIKChMgsJ3O4IMJicEz9Whubg65B8jpqEGKNJVcWNPiH/qEFShpahr85YBoR3r7/RBkS6bkPqgw4wWYHsvFuRbf63QVBQVI+Q/6h+RQe30E54MH9Tj/wCKDK0rHta1p4ADTwCCvcoAcUDOUEdYUEGUoPLpyg8OqXIMJtXDJU0ctO3e4NtyJa4OsfA2spMV4paJlHlpN6TEOXTbIVgNmwPI4dqL75le/qcfsz/6XJ7rqm2Kq3nthrB4nO72Gn1XFus+Elei+Zb9stQuo4TFG09p2d73OzFz7AbrAAWA0VPJkm87ldx44pGoZOvkllifE4DJI1zHDm1wsfoVzE6nbqY3GnOZ+jacE9W9jhwzEsIHI2BB+it06mP90Kd+ln/bKKfo7rc2phaOJzvcfYM191J/WRHiEf8ARTPmXY8IzRwxxHXIxjMx3nK0C59lRtbumZX6x2xEM1C5culwEEoCDw5qCi6JBTMCB1AQeeoQR8OED4YIHw4QR8MgGmQR8Mgj4QIINIED4MII+DCCPgQg8/ABA/Z4QP2cEEfs8IJ/Z45IJFCOSD0KIIPQpAgqspwguI2IKoQSgIIQeSEEWQRZAsgZUCyBZBFkCyAWoACBZAyoGVAyoGVBGVBOVAyoGVBNkEZUE2QSAg9BB6QEBBCCLIIsgWQTZAQRZBNkEWQTZBFkCyBZBNkCyBZBFkCyBZAsgWQTlQLIFkCyCUEoCAgIIQEBAQLICAgICAglAQQgIJQEBAQEEICAgIJQEBAQEBAQEBAQEBAQEBAQEBAQEBAQEBAQEBAQEBAQEBAQEBAQEBAQEBAQEBAQEBAQEBAQEBAQEBAQEBAQEH//2Q==">
            <a:hlinkClick r:id="rId7"/>
          </p:cNvPr>
          <p:cNvSpPr>
            <a:spLocks noChangeAspect="1" noChangeArrowheads="1"/>
          </p:cNvSpPr>
          <p:nvPr/>
        </p:nvSpPr>
        <p:spPr bwMode="auto">
          <a:xfrm>
            <a:off x="198438" y="-16764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8" name="AutoShape 6" descr="data:image/jpeg;base64,/9j/4AAQSkZJRgABAQAAAQABAAD/2wCEAAkGBxQTDxQQEhQUFBAVFRMVFBAVFRAQFBQRFBUWFhYUFBQYHCggGBslGxUUITEhJSkrLy4uFx8zODMsNygtLisBCgoKDg0OGxAQGywmICY0NCwsLCwsLDQvMCw0LCwuLyw0LCwtLCwvNDQsLDQsLDQsLCwsLCwsLCwsLCwsLCwsLP/AABEIAOEA4QMBEQACEQEDEQH/xAAcAAEAAQUBAQAAAAAAAAAAAAAAAQMEBQYHAgj/xABBEAABAwIDBAgEAwYEBwEAAAABAAIDBBEFEiEGMUFRBxMiMmFxgZEUUqGxQsHRFSNicoLhQ1OSsjNjg6PC0vEl/8QAGgEBAAMBAQEAAAAAAAAAAAAAAAMEBQIBBv/EAC8RAQACAgEDAwIFAwUBAAAAAAABAgMRIQQSMRNBUSJhBTKBkaEUcbEjQlLh8DP/2gAMAwEAAhEDEQA/AO4oCAgICAgICAgICAgICAgICAgICAgICAgICAgICAgICAgICAgICAgICAgICAgICAgICAgICAgICAgICAgICAgICAgICAgICAgICAgICAgICAgICAgICAgICAgICAgICAgICAgICAgICAgICAgICAgICAgICAgICAgICAgICAgICAgICAgICAgICAgICAgICAgICAgICAgICAgglBKAgIIDgglAQEBAQEBBr+0m1sFJ2X5pJrXEMdi63AuO5o8/Yq1g6TJm5jx8qvUdZjw8W8/DRKzpSqS793DFGOT88h9wW/ZaFfw3HH5plm2/FLz+WIXlB0myCxnije3iYy6Nw8muuD7hMn4VXW6W/d5j/F7b1ev7N7wHH4KuPPA+9rZmHR7CeDm/nu8Vl5sF8U6s18OemWN1ZRQphAQEBAQEBAQU3ShB4M6Dz8WBvQepJ+SC3JvvQVY57b9yC4DweKChUP1sNyChdBc0U2dl+FyL87GyCugICAgINb272kFFSl7bGd5yRNOva4vI5NGvnYcVY6bD6t+fHurdVn9Km48+ziRxMnM5xLpHEuc9xuSTxJ4r6Ot61rqHzN6WvbcytXvJ7S5md8uojXCpDV2GU6jx1XVcmuJc3xb5hdYXiUlHUtniNnN3t/C9h3sdzB/Q8FFnwxaJrZN0+eaTFqvoDBcTZU08dRH3Htvbi07nNPiCCPRfOZMc47TWX02PJGSsWherh2ICAgICAgs6upscvugtDUIKb6hBia3FOrcHWuAdyCtTbTRONiCPqgzMUocA5puDxQekGIq8UkMzoaZkcro2h0uaTJYuvljbYHtEAnWwGnNWK4qxWLZJmN+OP5V7Zbd01pETrzyvMMxBszCQHNc05ZInjK+N9r5XD1BuNCDcKPJjmk8/pPykx5IvH+YT+zpJXEvflivoxnecP4ncPRRpGXijDWhrRZoFgOQQe0BAQEBBw7pkxAuxERX7MUTAB/E/tE+2X2Wr0cax7+WT1s92TXw0USq33KXaqfE9my79TjTj0+dqfWLjud9q6mqy7LflZS2yb0hri7dus9ClaXU88JOjJGub4CRtiPdl/VZPXxHdEtn8Pn6Jh0hUGgICAgICAg1mrqe27+Y/dBbmp/8AiDIw0Wl33v8AKNLeqDF45hLspdHdw4t3uHiOaDVqV5bKMt8wIsNb3B5IOjOYxmZws1nedwa3TU+AXsRvh5M65YfFZ39ZBJTyNvODExzrviAcOu60AEZjljcAOOYa6a2cVY1aLx45+/xr+VbLa3dWaT54+3zv+FmKCX4sgyMFUIw9lSyPIJIs2V0VRDms4XtZwIPLcb999PT8fT41vxPzEuOy/qa39XnevMfEw2dUl16ZIRuQVRUniEHr4oWuboK7TcA80EoCAg4Z0wUZZiokPdliY4HxZdjh9G+61OitE118MrrqzFtw06qgbbTer1qxMcM6tpieVp1RUfbKXvhSz62XG0mjrE7jtdo6DaUilnnO58jWN8RG3U+77eiodZfdohodFTVZl0xU10QEBAQEBBpOMksne3xuPJ2qC82fguDMedmem8/l7oMyglAugxtfigbFOWNL3xAgxkOAccodpoczQHC5AKmpimbV3OolDfLEVnXOmuSvExDYy6YODXvp7TQRudGGgy0MrwMjm6dm9iOSuRE0j6uPvxPn2tCpMxfivPvrmPHvWWz4dhbIS5zS9z3WzSSPdK8gbgXOO4XOniqOTLa+onxHtC7jxRTmPP3Xb3gC5Nh46KNI8R1DXd1wPkQgqoKUupaz5nAem8/QFBlkBBGbhxQSg07pO2ZdWUgdEL1MBL4x87T34r+IAI8WhT4Mvp2+yDqMXqV17uHMexwPAi4LToWuGhBB3EFakZNsmccxPLHTV1tF5OXRXDtZGVQ9yfsX+CYbLV1DKaBuaR59GtHee48GgbyvLZIiNy6pim0vqDZ7CGUlLFSx92Ntr7i5x1c8+JcSfVZ17Tady0q1isahkVy6EBAQEBAQYLanCjKwSMF5GDdxczfYeI4eqDV6TE52tDWWyt0ykWtzv4oLiPal4cGvjuT8oJJ8gEGw0FW6QX6t7f5hl+6DziOKxwFvWlzQ69n5JHMFvme0EN9bKTHitk/KjyZa4/zMBRQQyvdTtkByF09HURPaXxsee2xrh8r97ToWubfcrd7XrHfMeeLRPv8A+/yq0rS09kT45rMe3/v8M1Q0Ds4mnIdUBrmBzXP6sNv3mRnRjnANv5WvZVr5I1208efv+/v9limOd91/Pj7fsyKhTMLiEx7cbuJ3HUFttPMIMjT4NDJCx4YIpC1pzxjIQ4jfYaHyKC3dXOiPVyseXjQOa1zmvHAtI+yC/wALp3lxmlGU2syM72tO8u8T9EGUQEHCekWsz4nMWnuFrAQbataAfrdb/SV1grH6vnetvvPaY9uGDixaob3J52/yyyt+xUs4qT5iEUZrx4mWXw3byuhI/fGVo/BKBJf+rvfVQX6TFb21/ZYx9blr77/uudrKSixGikxJrmUdfHfrYy4ZKhwbcADeXEaBwF76G4AKz7Yr4r9kcw0qZaZad88S5W6nfyv5EFd9lkffRkMBwR1RPHE6RkDHusZ5TZjR4+PADS5tqF5NLxG9EXpNu3b6T2M2SpaCHLTjM9wGeoNnPk83Dc3k0aKne0z5X61iI4bGuHQgICAgICCCUGExJ5c25Qa/SYe95dm7Db6OO9w5gcfNBlKeOGDUav4vNi705DyQTNtJE3e4X5XQUm7TRO0FyTwALr+yCrR4bEXioMLGTC5DmgNcAQRZxb3tDxupPWv29u+Efo07u7XLKqNIIKcsLXd5oPmAfZBWiqgwsj4HstbyAH9kFrtTtLFQxCSW7nOJDIm2zPI379wFxc+KnwYLZp1CDP1FcMbs5rj/AEkSVNPJTtiEQkAHWNkcXAZgTwF7gEeq0sXQRS0W3/DMy/iM3rNdefuuuj7bnqQKarf+6JtHObnqyfwPPBvjw8t3PWdJNvrp593vRdZFf9O/6On4jXshgfO9wDGNLr3FjpoBzJ0A81l0pN7RWGte8UrNpfOdTOXvdI7VznFxPMk3K+l1EcQ+WmZmdyo2QWeJz5Gi291/QA2UGe/ZEa90/T077Tv2eKOSPJci7vHX3UNJiU94mFWOmFr8+A04n9FPXHGtq9sk70k0vLXw3H+699L4Iy/LJYFjE1M68Ur4zwAPZv8AxMOhHgQvPTx2jV4e+rkrPdSXctiNpRW02YgNnYcsrBuDuDm/wuGvuOCxepwThvr2bnS9RGam/dsSrrIgICAgIPE/dd5H7INemrmhoQa7iu0GXRurkGJFW6V7etPZLm3A3AX180G8Mw2IgFrG24WAQYbampEEbWx2D3Hhvsg12kx6Zjr5ifAoNuwbaRkvZdZr0GeBQWtVW2IYwZ5TuYN/meQ8UF3hmHFp62Qh0pFtO6wfK38yg0TpfwaeR0NTEx0kTGOZIxoLnMJIIflGpB1BPCwV/oc1aTMT7s7r8NrxEx7OUsq2E2Dhda0ZKz7secV450rg+ykRsvhUclS5sMkrxTQtL3kuc5kMLdXFrd19bAcyAorduPmscz/Mp6d2Ti08R5+0K2J4I5+JTUlLGTlkc1jBc5WA2u5x3AcyuMeWIwxe8usuGZzTTHDEyUjwzrMpMWYsEoByOcN4a62umqni0TOvdBNZiN+3ysqumEjcrri25w3j+y4yY4yRqXWLLOOdwtI8Mse/p5WP3UNem17p7dVE+y/a2wA5aKzEajSrM7nb1ZevNjmX0PoeKTG/JE68Ni2Hxz4StY4u/dOtFNyyu7r/AOk29L81W6vD6mOYjzC10Wb0skTPiXel8++jEBAQEBAQaJtPhEsd3Me0xE2AOYOF7m1rWPndBqXwbr3JuUFUwoLiHE5WCzXmyDK4FgIrmvlmlkDmPy5W5bWyg31B5n2QZhvR/B/mTe8f/qgono9ZnBbPIGg7srC70cLW9kGXkwaVpywyWiOhD7ucwc2n8XkbeaDJUGHsiFmi7j3nnVzj4n8kF2gINA6WMCklgZUwC7oM5kjAF3Rutd45luXdyJV3os/p318qPXdP6tN/DkMYsBwOpI32ub2W3Eahg2ncryLEHtgdALCN72vfYdpxZ3Wl3Fo1Nueq87I7otPs6757JpHu3GDaTrZKqSBoiztcI4QQZqiqnd1bHOP4g0OcQ0aN0371TnB2xWLc/M+0RHK/HU99rTXj4j3mZ4WVRhlMTLHd+SkEUcjocpLnuLhNVFru81r8rbCxsRqu65L6if8AluY3/Eftyitjx7mP+Ot6/mf3YStw/JHE3ITNI3rg5ri79w6+QGLL2SbZr3OhCnrfczzxHH6/3QXx9sRGuZ5/T+y0raPqyAXxvJFz1bxIGn5XEaX8iV1W2/b93F6duuY/RbrpwI8RI1+R7mC+TLndp2M5s3TeSeQ3AEqLLl7OK+ZT4cPf9VuIhb0UD2szPFgdDqNTzCYq3iN2M1qTbVHeOjTHPiaFocbywnqn8yAOw71bYeYKxesxdmTjxLc6PL6mPnzHDbFVWxAQEBAQYHaZ98rOV3H10H5oNXkp0FnPGgspWINt6PDpO3xjPvmH5INyQEBAQEFKpqGxsdJI4NY0Xc5xsAPEr2tZtOoeWtFY3Lju3G3LqomCC7Kbidzpf5uTfDjx5Lb6Xo4xfVbmf8MLqutnJ9NeI/y0pXVAQGy2IINiNQQbEEcQvJmPEvYifMMxR4+9sbYnta6K3VucGtbMacvD3QiXg0kfVR2wxM90ef4386TVzzEds+PH318bZo4lLUwPdTPEdS+oc+ZjZGwPMAa0QNY4kXjYARa++xtxUHZWloi/Ma443z7/AKysepbJWZpxO+edce36QnGKWB4fUzyE5Y4YDJCGv66uygyObcgPDW2ubi5Pux2vGqVj5nn2r7f9GStLbvefiOPe3u1zGsO6iRrQ7Ox8ccrHFuR2SQXGZtzld4XKs4790fwqZcfZP9+VhmA37tf7LvcR5R6mfAyK5ukV5JtqFxXz9kNtp+ikyzxpHirzt1Xom2empoZZpxlM/Vlkf4mxtBIc8cCS86cgL8h871maL21Hs+l6LDOOm58y35VFwQEBAQEGs4yf37v6f9oQYqdBiaqRBYueg2vo/d25hzaw+xd+qDdEBAQEBBrm22zHx0AjEr4nsJc22sbnEbpWfiHI7xcqfBmnFbcIM+CMtdS4njODz0knV1MZYfwvHajeObHcfuONlt4eorkjcMHN018U6mFkp1dfYLhL6qdlPHYOkNsx1DGgXe8jjYA6cTYKHqMvpY5sn6fF6uSKuuUHRjh0bMroTK+3alkklzk8xlcA3+kBYU58kzvb6CMGOI1po/SDsYyiLJqcnqHktMbiXFj7XGUnUtIDt+unG+ml0XUWyTNZZfXdNXHEWq01aLMXTKwkRRyXdBG4kRAhujnAvANt5tv1XPb5mPMu4vPEW8QpbQ4z1k753ixeeywfhYAGtaPANAHoou6uGkVS9ts95sxjaoPbfhfX+/Jcxli8OpwzSV1LWNuSSBckqac1fO0MYbeNM1sRDHV4jTwPuYruLiPxFjHSBl/l7GvnbxVbquon05mnt7rPSdPEZYi/v7PoZYT6AQEBAQEBBrm0TbSg/M36gn9Qgwkx0Qa/islj5oKNO0lBsmys/VVDb7n9g+u762QdAQEBAQEBBa4lh0VRGYpmNkjO9rhx5g7wfELqtprO6ubUreNWhzHHuiqRpLqKUOb/AJM2hHg2QDX1HqtDF+ITHFoZ2X8OiZ3WWS6Ndi6ilnfU1WRrshZHEx2c9otLnOduHdAAHMqLqer9WO2PCXpek9Ge73b7iVcyCJ80pyxsF3H7ADiSdPVVaUm9orXzK3e8UrNreIcN2w2rkrpBcZIGE9XF5/ieeLvt7k7vT9PXDHHn3l8/1PU2zW+0eGvKyqpaLkBexyTOoYyT945xAINzlJBDXNabdk8QCLacVlZsnfklrYcfZjhYXLH5hx4H6ghcxOp3DuYi0alk8Bwf4yqjp2ZI3yEgOfctBDS7Wwvray9vMRWbac44mbRXbu2wWwDMPJle/rqgty5suRjGnUhjbk3Nhcnlw1VLLnm8a9l/Fgrjnfu3RQJxAQEBAQEGD2nZpG7xcPcX/JBrsu5BgMWp3OBc0XDNXHk0m1z4XI90HmhOiDIsCDoWE1fWwtfxtZ38w3/r6oLxAQEBAQEBAQYnanBhWUklMXZC8Atfvs9rg5pI4i4F1JiyeneLI8uOMlJrLheObPVVIT18Tgwf4zO3GfHMN3rZbeLqqXYOXpMlPMMU2QHcVZi0SrTWYVGO1v4E/QrqJczDdDgTZdlqeoaB1tP10+bj1Tpn9cPLL2vNgXzvdrLL6Xs3ihzavi3+/qFbjmFGeJVNm67qaqGYf4ckb/RrgSPa67iO6JhzvttEvqtpuLjcVkthKAgICAgICDF7RMvAT8rmn62/NBqsm5Bc7LAGqc0gEOieCDqCMzNCPK6DE47gxpZ+z/wHklh+U8WHy4cx6oEaDYNlKvLIYjufqP5h+o+yDa0BAQEBAQEBAQQRwQfN/SnAIsVqWsAY3NEQ1oDQM0TCbAaam59Vo4Zn04lmZqx6stTbK75j9FJ3W+UfbX4fRvRfGH4HTMcLtcyVrhwLTLICPZZ2Xi8tPFzSHD8XoTBLJTu70Mj4yTxDSQD6ix9VexzuIlnZK6mYYZos63j9Cpq8SitzD6e2Jruuw2mlvcmJjXHm9nYd9WlZmavbkmGrgt3Y4lm1ElEBAQEBAQYvaObLAR8xA/P8kGkzVYQZTYtpfUvk/CxhBP8AE8iw9muQbRjdG2WnkY4fhJaeIe3VpHqg53STdkILzD5iJ4iP8xn+4BB0ZAQEBAQEBAQEBB8+dMMf/wCpUE7yICPLqmj7grRwf/JmdRv1mhhSI5fSPRM22C0t+Up/70iz8355aWH8kOddMeH9XiPWAdmeJr/ORnYd9BH7qx087rpV6mNW255Ud4HmFalUh3ToTxDrMOdFxhlcP6ZO2PqXql1cfXE/LQ6Sfo18OhKqtCAgICCCgi6DWdsajuNHC5Pra32KDR6l6DouydB1NK24tI/tv5gu3D0FvqgzJKDl0sHVzSRfK9wHlfT6WQVYXWe13Ig+xug6YXIIzIGZBOZAzIIzIGZBOZBGZAug4f0509q6OT54G+7HvH2IV/pp/wBOYZ/VR/qRLmzQp4V5fS3RvHlwikH/ACg7/US781m5fzy1MUapDF9LeEddQioaP3lMS/8A6LrCUelmu/oXWC2ra+XGeu67+HAMRYRIeR1HqrsqMOr9AdR2quPm2F4HkXg/cKDqo4iVjpJ5mHYLqmupQSgIIKDw5yCjJJobb7aefBBrM8IluHd4HXmCgxU2Bs4v9N6Da6DF2v7B74FzyPAkevDxQXfxKDSMUcJal8jdxIHnlAbf1sg8CmvpdBsox23eA9L3QZJlWCAQdCAR5FB6+JCB8Sgn4hBHxKCfiEE/EIHxCClV4iyKN0sjg2NjS5zjuDRvK9iJmdQ8mYiNy4l0jbSxYjJF1LSxsTZBnksM+YtIs0Xt3Tv5rU6fp5rExMxyyup6mtpjUTw0rqrbzrysd6l7dIe7b6D6N8VZLhcAbvhaIXjk+MD7gtd/UsvPWa3lrYLRakSz2J1MYgldLrEI5DIOcYacw9rqKsbnhLaYiOXy892drQdHBu8n7rWiu2RNtN16KcXjo6xzpnhsckfVl2vZdma5pd/DoRfhdc58FrU48w66fqK1yfV4l3hsiymsqtKD2gIIKChMgsJ3O4IMJicEz9Whubg65B8jpqEGKNJVcWNPiH/qEFShpahr85YBoR3r7/RBkS6bkPqgw4wWYHsvFuRbf63QVBQVI+Q/6h+RQe30E54MH9Tj/wCKDK0rHta1p4ADTwCCvcoAcUDOUEdYUEGUoPLpyg8OqXIMJtXDJU0ctO3e4NtyJa4OsfA2spMV4paJlHlpN6TEOXTbIVgNmwPI4dqL75le/qcfsz/6XJ7rqm2Kq3nthrB4nO72Gn1XFus+Elei+Zb9stQuo4TFG09p2d73OzFz7AbrAAWA0VPJkm87ldx44pGoZOvkllifE4DJI1zHDm1wsfoVzE6nbqY3GnOZ+jacE9W9jhwzEsIHI2BB+it06mP90Kd+ln/bKKfo7rc2phaOJzvcfYM191J/WRHiEf8ARTPmXY8IzRwxxHXIxjMx3nK0C59lRtbumZX6x2xEM1C5culwEEoCDw5qCi6JBTMCB1AQeeoQR8OED4YIHw4QR8MgGmQR8Mgj4QIINIED4MII+DCCPgQg8/ABA/Z4QP2cEEfs8IJ/Z45IJFCOSD0KIIPQpAgqspwguI2IKoQSgIIQeSEEWQRZAsgZUCyBZBFkCyAWoACBZAyoGVAyoGVBGVBOVAyoGVBNkEZUE2QSAg9BB6QEBBCCLIIsgWQTZAQRZBNkEWQTZBFkCyBZBNkCyBZBFkCyBZAsgWQTlQLIFkCyCUEoCAgIIQEBAQLICAgICAglAQQgIJQEBAQEEICAgIJQEBAQEBAQEBAQEBAQEBAQEBAQEBAQEBAQEBAQEBAQEBAQEBAQEBAQEBAQEBAQEBAQEBAQEBAQEBAQEBAQEH//2Q==">
            <a:hlinkClick r:id="rId7"/>
          </p:cNvPr>
          <p:cNvSpPr>
            <a:spLocks noChangeAspect="1" noChangeArrowheads="1"/>
          </p:cNvSpPr>
          <p:nvPr/>
        </p:nvSpPr>
        <p:spPr bwMode="auto">
          <a:xfrm>
            <a:off x="350838" y="-15240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9" name="AutoShape 8" descr="data:image/jpeg;base64,/9j/4AAQSkZJRgABAQAAAQABAAD/2wCEAAkGBxQTDxQQEhQUFBAVFRMVFBAVFRAQFBQRFBUWFhYUFBQYHCggGBslGxUUITEhJSkrLy4uFx8zODMsNygtLisBCgoKDg0OGxAQGywmICY0NCwsLCwsLDQvMCw0LCwuLyw0LCwtLCwvNDQsLDQsLDQsLCwsLCwsLCwsLCwsLCwsLP/AABEIAOEA4QMBEQACEQEDEQH/xAAcAAEAAQUBAQAAAAAAAAAAAAAAAQMEBQYHAgj/xABBEAABAwIDBAgEAwYEBwEAAAABAAIDBBEFEiEGMUFRBxMiMmFxgZEUUqGxQsHRFSNicoLhQ1OSsjNjg6PC0vEl/8QAGgEBAAMBAQEAAAAAAAAAAAAAAAMEBQIBBv/EAC8RAQACAgEDAwIFAwUBAAAAAAABAgMRIQQSMRNBUSJhBTKBkaEUcbEjQlLh8DP/2gAMAwEAAhEDEQA/AO4oCAgICAgICAgICAgICAgICAgICAgICAgICAgICAgICAgICAgICAgICAgICAgICAgICAgICAgICAgICAgICAgICAgICAgICAgICAgICAgICAgICAgICAgICAgICAgICAgICAgICAgICAgICAgICAgICAgICAgICAgICAgICAgICAgICAgICAgICAgICAgICAgICAgICAgICAgglBKAgIIDgglAQEBAQEBBr+0m1sFJ2X5pJrXEMdi63AuO5o8/Yq1g6TJm5jx8qvUdZjw8W8/DRKzpSqS793DFGOT88h9wW/ZaFfw3HH5plm2/FLz+WIXlB0myCxnije3iYy6Nw8muuD7hMn4VXW6W/d5j/F7b1ev7N7wHH4KuPPA+9rZmHR7CeDm/nu8Vl5sF8U6s18OemWN1ZRQphAQEBAQEBAQU3ShB4M6Dz8WBvQepJ+SC3JvvQVY57b9yC4DweKChUP1sNyChdBc0U2dl+FyL87GyCugICAgINb272kFFSl7bGd5yRNOva4vI5NGvnYcVY6bD6t+fHurdVn9Km48+ziRxMnM5xLpHEuc9xuSTxJ4r6Ot61rqHzN6WvbcytXvJ7S5md8uojXCpDV2GU6jx1XVcmuJc3xb5hdYXiUlHUtniNnN3t/C9h3sdzB/Q8FFnwxaJrZN0+eaTFqvoDBcTZU08dRH3Htvbi07nNPiCCPRfOZMc47TWX02PJGSsWherh2ICAgICAgs6upscvugtDUIKb6hBia3FOrcHWuAdyCtTbTRONiCPqgzMUocA5puDxQekGIq8UkMzoaZkcro2h0uaTJYuvljbYHtEAnWwGnNWK4qxWLZJmN+OP5V7Zbd01pETrzyvMMxBszCQHNc05ZInjK+N9r5XD1BuNCDcKPJjmk8/pPykx5IvH+YT+zpJXEvflivoxnecP4ncPRRpGXijDWhrRZoFgOQQe0BAQEBBw7pkxAuxERX7MUTAB/E/tE+2X2Wr0cax7+WT1s92TXw0USq33KXaqfE9my79TjTj0+dqfWLjud9q6mqy7LflZS2yb0hri7dus9ClaXU88JOjJGub4CRtiPdl/VZPXxHdEtn8Pn6Jh0hUGgICAgICAg1mrqe27+Y/dBbmp/8AiDIw0Wl33v8AKNLeqDF45hLspdHdw4t3uHiOaDVqV5bKMt8wIsNb3B5IOjOYxmZws1nedwa3TU+AXsRvh5M65YfFZ39ZBJTyNvODExzrviAcOu60AEZjljcAOOYa6a2cVY1aLx45+/xr+VbLa3dWaT54+3zv+FmKCX4sgyMFUIw9lSyPIJIs2V0VRDms4XtZwIPLcb999PT8fT41vxPzEuOy/qa39XnevMfEw2dUl16ZIRuQVRUniEHr4oWuboK7TcA80EoCAg4Z0wUZZiokPdliY4HxZdjh9G+61OitE118MrrqzFtw06qgbbTer1qxMcM6tpieVp1RUfbKXvhSz62XG0mjrE7jtdo6DaUilnnO58jWN8RG3U+77eiodZfdohodFTVZl0xU10QEBAQEBBpOMksne3xuPJ2qC82fguDMedmem8/l7oMyglAugxtfigbFOWNL3xAgxkOAccodpoczQHC5AKmpimbV3OolDfLEVnXOmuSvExDYy6YODXvp7TQRudGGgy0MrwMjm6dm9iOSuRE0j6uPvxPn2tCpMxfivPvrmPHvWWz4dhbIS5zS9z3WzSSPdK8gbgXOO4XOniqOTLa+onxHtC7jxRTmPP3Xb3gC5Nh46KNI8R1DXd1wPkQgqoKUupaz5nAem8/QFBlkBBGbhxQSg07pO2ZdWUgdEL1MBL4x87T34r+IAI8WhT4Mvp2+yDqMXqV17uHMexwPAi4LToWuGhBB3EFakZNsmccxPLHTV1tF5OXRXDtZGVQ9yfsX+CYbLV1DKaBuaR59GtHee48GgbyvLZIiNy6pim0vqDZ7CGUlLFSx92Ntr7i5x1c8+JcSfVZ17Tady0q1isahkVy6EBAQEBAQYLanCjKwSMF5GDdxczfYeI4eqDV6TE52tDWWyt0ykWtzv4oLiPal4cGvjuT8oJJ8gEGw0FW6QX6t7f5hl+6DziOKxwFvWlzQ69n5JHMFvme0EN9bKTHitk/KjyZa4/zMBRQQyvdTtkByF09HURPaXxsee2xrh8r97ToWubfcrd7XrHfMeeLRPv8A+/yq0rS09kT45rMe3/v8M1Q0Ds4mnIdUBrmBzXP6sNv3mRnRjnANv5WvZVr5I1208efv+/v9limOd91/Pj7fsyKhTMLiEx7cbuJ3HUFttPMIMjT4NDJCx4YIpC1pzxjIQ4jfYaHyKC3dXOiPVyseXjQOa1zmvHAtI+yC/wALp3lxmlGU2syM72tO8u8T9EGUQEHCekWsz4nMWnuFrAQbataAfrdb/SV1grH6vnetvvPaY9uGDixaob3J52/yyyt+xUs4qT5iEUZrx4mWXw3byuhI/fGVo/BKBJf+rvfVQX6TFb21/ZYx9blr77/uudrKSixGikxJrmUdfHfrYy4ZKhwbcADeXEaBwF76G4AKz7Yr4r9kcw0qZaZad88S5W6nfyv5EFd9lkffRkMBwR1RPHE6RkDHusZ5TZjR4+PADS5tqF5NLxG9EXpNu3b6T2M2SpaCHLTjM9wGeoNnPk83Dc3k0aKne0z5X61iI4bGuHQgICAgICCCUGExJ5c25Qa/SYe95dm7Db6OO9w5gcfNBlKeOGDUav4vNi705DyQTNtJE3e4X5XQUm7TRO0FyTwALr+yCrR4bEXioMLGTC5DmgNcAQRZxb3tDxupPWv29u+Efo07u7XLKqNIIKcsLXd5oPmAfZBWiqgwsj4HstbyAH9kFrtTtLFQxCSW7nOJDIm2zPI379wFxc+KnwYLZp1CDP1FcMbs5rj/AEkSVNPJTtiEQkAHWNkcXAZgTwF7gEeq0sXQRS0W3/DMy/iM3rNdefuuuj7bnqQKarf+6JtHObnqyfwPPBvjw8t3PWdJNvrp593vRdZFf9O/6On4jXshgfO9wDGNLr3FjpoBzJ0A81l0pN7RWGte8UrNpfOdTOXvdI7VznFxPMk3K+l1EcQ+WmZmdyo2QWeJz5Gi291/QA2UGe/ZEa90/T077Tv2eKOSPJci7vHX3UNJiU94mFWOmFr8+A04n9FPXHGtq9sk70k0vLXw3H+699L4Iy/LJYFjE1M68Ur4zwAPZv8AxMOhHgQvPTx2jV4e+rkrPdSXctiNpRW02YgNnYcsrBuDuDm/wuGvuOCxepwThvr2bnS9RGam/dsSrrIgICAgIPE/dd5H7INemrmhoQa7iu0GXRurkGJFW6V7etPZLm3A3AX180G8Mw2IgFrG24WAQYbampEEbWx2D3Hhvsg12kx6Zjr5ifAoNuwbaRkvZdZr0GeBQWtVW2IYwZ5TuYN/meQ8UF3hmHFp62Qh0pFtO6wfK38yg0TpfwaeR0NTEx0kTGOZIxoLnMJIIflGpB1BPCwV/oc1aTMT7s7r8NrxEx7OUsq2E2Dhda0ZKz7secV450rg+ykRsvhUclS5sMkrxTQtL3kuc5kMLdXFrd19bAcyAorduPmscz/Mp6d2Ti08R5+0K2J4I5+JTUlLGTlkc1jBc5WA2u5x3AcyuMeWIwxe8usuGZzTTHDEyUjwzrMpMWYsEoByOcN4a62umqni0TOvdBNZiN+3ysqumEjcrri25w3j+y4yY4yRqXWLLOOdwtI8Mse/p5WP3UNem17p7dVE+y/a2wA5aKzEajSrM7nb1ZevNjmX0PoeKTG/JE68Ni2Hxz4StY4u/dOtFNyyu7r/AOk29L81W6vD6mOYjzC10Wb0skTPiXel8++jEBAQEBAQaJtPhEsd3Me0xE2AOYOF7m1rWPndBqXwbr3JuUFUwoLiHE5WCzXmyDK4FgIrmvlmlkDmPy5W5bWyg31B5n2QZhvR/B/mTe8f/qgono9ZnBbPIGg7srC70cLW9kGXkwaVpywyWiOhD7ucwc2n8XkbeaDJUGHsiFmi7j3nnVzj4n8kF2gINA6WMCklgZUwC7oM5kjAF3Rutd45luXdyJV3os/p318qPXdP6tN/DkMYsBwOpI32ub2W3Eahg2ncryLEHtgdALCN72vfYdpxZ3Wl3Fo1Nueq87I7otPs6757JpHu3GDaTrZKqSBoiztcI4QQZqiqnd1bHOP4g0OcQ0aN0371TnB2xWLc/M+0RHK/HU99rTXj4j3mZ4WVRhlMTLHd+SkEUcjocpLnuLhNVFru81r8rbCxsRqu65L6if8AluY3/Eftyitjx7mP+Ot6/mf3YStw/JHE3ITNI3rg5ri79w6+QGLL2SbZr3OhCnrfczzxHH6/3QXx9sRGuZ5/T+y0raPqyAXxvJFz1bxIGn5XEaX8iV1W2/b93F6duuY/RbrpwI8RI1+R7mC+TLndp2M5s3TeSeQ3AEqLLl7OK+ZT4cPf9VuIhb0UD2szPFgdDqNTzCYq3iN2M1qTbVHeOjTHPiaFocbywnqn8yAOw71bYeYKxesxdmTjxLc6PL6mPnzHDbFVWxAQEBAQYHaZ98rOV3H10H5oNXkp0FnPGgspWINt6PDpO3xjPvmH5INyQEBAQEFKpqGxsdJI4NY0Xc5xsAPEr2tZtOoeWtFY3Lju3G3LqomCC7Kbidzpf5uTfDjx5Lb6Xo4xfVbmf8MLqutnJ9NeI/y0pXVAQGy2IINiNQQbEEcQvJmPEvYifMMxR4+9sbYnta6K3VucGtbMacvD3QiXg0kfVR2wxM90ef4386TVzzEds+PH318bZo4lLUwPdTPEdS+oc+ZjZGwPMAa0QNY4kXjYARa++xtxUHZWloi/Ma443z7/AKysepbJWZpxO+edce36QnGKWB4fUzyE5Y4YDJCGv66uygyObcgPDW2ubi5Pux2vGqVj5nn2r7f9GStLbvefiOPe3u1zGsO6iRrQ7Ox8ccrHFuR2SQXGZtzld4XKs4790fwqZcfZP9+VhmA37tf7LvcR5R6mfAyK5ukV5JtqFxXz9kNtp+ikyzxpHirzt1Xom2empoZZpxlM/Vlkf4mxtBIc8cCS86cgL8h871maL21Hs+l6LDOOm58y35VFwQEBAQEGs4yf37v6f9oQYqdBiaqRBYueg2vo/d25hzaw+xd+qDdEBAQEBBrm22zHx0AjEr4nsJc22sbnEbpWfiHI7xcqfBmnFbcIM+CMtdS4njODz0knV1MZYfwvHajeObHcfuONlt4eorkjcMHN018U6mFkp1dfYLhL6qdlPHYOkNsx1DGgXe8jjYA6cTYKHqMvpY5sn6fF6uSKuuUHRjh0bMroTK+3alkklzk8xlcA3+kBYU58kzvb6CMGOI1po/SDsYyiLJqcnqHktMbiXFj7XGUnUtIDt+unG+ml0XUWyTNZZfXdNXHEWq01aLMXTKwkRRyXdBG4kRAhujnAvANt5tv1XPb5mPMu4vPEW8QpbQ4z1k753ixeeywfhYAGtaPANAHoou6uGkVS9ts95sxjaoPbfhfX+/Jcxli8OpwzSV1LWNuSSBckqac1fO0MYbeNM1sRDHV4jTwPuYruLiPxFjHSBl/l7GvnbxVbquon05mnt7rPSdPEZYi/v7PoZYT6AQEBAQEBBrm0TbSg/M36gn9Qgwkx0Qa/islj5oKNO0lBsmys/VVDb7n9g+u762QdAQEBAQEBBa4lh0VRGYpmNkjO9rhx5g7wfELqtprO6ubUreNWhzHHuiqRpLqKUOb/AJM2hHg2QDX1HqtDF+ITHFoZ2X8OiZ3WWS6Ndi6ilnfU1WRrshZHEx2c9otLnOduHdAAHMqLqer9WO2PCXpek9Ge73b7iVcyCJ80pyxsF3H7ADiSdPVVaUm9orXzK3e8UrNreIcN2w2rkrpBcZIGE9XF5/ieeLvt7k7vT9PXDHHn3l8/1PU2zW+0eGvKyqpaLkBexyTOoYyT945xAINzlJBDXNabdk8QCLacVlZsnfklrYcfZjhYXLH5hx4H6ghcxOp3DuYi0alk8Bwf4yqjp2ZI3yEgOfctBDS7Wwvray9vMRWbac44mbRXbu2wWwDMPJle/rqgty5suRjGnUhjbk3Nhcnlw1VLLnm8a9l/Fgrjnfu3RQJxAQEBAQEGD2nZpG7xcPcX/JBrsu5BgMWp3OBc0XDNXHk0m1z4XI90HmhOiDIsCDoWE1fWwtfxtZ38w3/r6oLxAQEBAQEBAQYnanBhWUklMXZC8Atfvs9rg5pI4i4F1JiyeneLI8uOMlJrLheObPVVIT18Tgwf4zO3GfHMN3rZbeLqqXYOXpMlPMMU2QHcVZi0SrTWYVGO1v4E/QrqJczDdDgTZdlqeoaB1tP10+bj1Tpn9cPLL2vNgXzvdrLL6Xs3ihzavi3+/qFbjmFGeJVNm67qaqGYf4ckb/RrgSPa67iO6JhzvttEvqtpuLjcVkthKAgICAgICDF7RMvAT8rmn62/NBqsm5Bc7LAGqc0gEOieCDqCMzNCPK6DE47gxpZ+z/wHklh+U8WHy4cx6oEaDYNlKvLIYjufqP5h+o+yDa0BAQEBAQEBAQQRwQfN/SnAIsVqWsAY3NEQ1oDQM0TCbAaam59Vo4Zn04lmZqx6stTbK75j9FJ3W+UfbX4fRvRfGH4HTMcLtcyVrhwLTLICPZZ2Xi8tPFzSHD8XoTBLJTu70Mj4yTxDSQD6ix9VexzuIlnZK6mYYZos63j9Cpq8SitzD6e2Jruuw2mlvcmJjXHm9nYd9WlZmavbkmGrgt3Y4lm1ElEBAQEBAQYvaObLAR8xA/P8kGkzVYQZTYtpfUvk/CxhBP8AE8iw9muQbRjdG2WnkY4fhJaeIe3VpHqg53STdkILzD5iJ4iP8xn+4BB0ZAQEBAQEBAQEBB8+dMMf/wCpUE7yICPLqmj7grRwf/JmdRv1mhhSI5fSPRM22C0t+Up/70iz8355aWH8kOddMeH9XiPWAdmeJr/ORnYd9BH7qx087rpV6mNW255Ud4HmFalUh3ToTxDrMOdFxhlcP6ZO2PqXql1cfXE/LQ6Sfo18OhKqtCAgICCCgi6DWdsajuNHC5Pra32KDR6l6DouydB1NK24tI/tv5gu3D0FvqgzJKDl0sHVzSRfK9wHlfT6WQVYXWe13Ig+xug6YXIIzIGZBOZAzIIzIGZBOZBGZAug4f0509q6OT54G+7HvH2IV/pp/wBOYZ/VR/qRLmzQp4V5fS3RvHlwikH/ACg7/US781m5fzy1MUapDF9LeEddQioaP3lMS/8A6LrCUelmu/oXWC2ra+XGeu67+HAMRYRIeR1HqrsqMOr9AdR2quPm2F4HkXg/cKDqo4iVjpJ5mHYLqmupQSgIIKDw5yCjJJobb7aefBBrM8IluHd4HXmCgxU2Bs4v9N6Da6DF2v7B74FzyPAkevDxQXfxKDSMUcJal8jdxIHnlAbf1sg8CmvpdBsox23eA9L3QZJlWCAQdCAR5FB6+JCB8Sgn4hBHxKCfiEE/EIHxCClV4iyKN0sjg2NjS5zjuDRvK9iJmdQ8mYiNy4l0jbSxYjJF1LSxsTZBnksM+YtIs0Xt3Tv5rU6fp5rExMxyyup6mtpjUTw0rqrbzrysd6l7dIe7b6D6N8VZLhcAbvhaIXjk+MD7gtd/UsvPWa3lrYLRakSz2J1MYgldLrEI5DIOcYacw9rqKsbnhLaYiOXy892drQdHBu8n7rWiu2RNtN16KcXjo6xzpnhsckfVl2vZdma5pd/DoRfhdc58FrU48w66fqK1yfV4l3hsiymsqtKD2gIIKChMgsJ3O4IMJicEz9Whubg65B8jpqEGKNJVcWNPiH/qEFShpahr85YBoR3r7/RBkS6bkPqgw4wWYHsvFuRbf63QVBQVI+Q/6h+RQe30E54MH9Tj/wCKDK0rHta1p4ADTwCCvcoAcUDOUEdYUEGUoPLpyg8OqXIMJtXDJU0ctO3e4NtyJa4OsfA2spMV4paJlHlpN6TEOXTbIVgNmwPI4dqL75le/qcfsz/6XJ7rqm2Kq3nthrB4nO72Gn1XFus+Elei+Zb9stQuo4TFG09p2d73OzFz7AbrAAWA0VPJkm87ldx44pGoZOvkllifE4DJI1zHDm1wsfoVzE6nbqY3GnOZ+jacE9W9jhwzEsIHI2BB+it06mP90Kd+ln/bKKfo7rc2phaOJzvcfYM191J/WRHiEf8ARTPmXY8IzRwxxHXIxjMx3nK0C59lRtbumZX6x2xEM1C5culwEEoCDw5qCi6JBTMCB1AQeeoQR8OED4YIHw4QR8MgGmQR8Mgj4QIINIED4MII+DCCPgQg8/ABA/Z4QP2cEEfs8IJ/Z45IJFCOSD0KIIPQpAgqspwguI2IKoQSgIIQeSEEWQRZAsgZUCyBZBFkCyAWoACBZAyoGVAyoGVBGVBOVAyoGVBNkEZUE2QSAg9BB6QEBBCCLIIsgWQTZAQRZBNkEWQTZBFkCyBZBNkCyBZBFkCyBZAsgWQTlQLIFkCyCUEoCAgIIQEBAQLICAgICAglAQQgIJQEBAQEEICAgIJQEBAQEBAQEBAQEBAQEBAQEBAQEBAQEBAQEBAQEBAQEBAQEBAQEBAQEBAQEBAQEBAQEBAQEBAQEBAQEBAQEH//2Q==">
            <a:hlinkClick r:id="rId7"/>
          </p:cNvPr>
          <p:cNvSpPr>
            <a:spLocks noChangeAspect="1" noChangeArrowheads="1"/>
          </p:cNvSpPr>
          <p:nvPr/>
        </p:nvSpPr>
        <p:spPr bwMode="auto">
          <a:xfrm>
            <a:off x="503238" y="-1371600"/>
            <a:ext cx="381000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4106" name="Picture 10" descr="http://concepto.de/wp-content/uploads/2014/08/Mision-y-Vision.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2093" y="4293096"/>
            <a:ext cx="1739987" cy="173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30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dirty="0"/>
          </a:p>
        </p:txBody>
      </p:sp>
      <p:sp>
        <p:nvSpPr>
          <p:cNvPr id="4"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Portafolio de Productos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5" name="Diagram 4"/>
          <p:cNvGraphicFramePr/>
          <p:nvPr>
            <p:extLst>
              <p:ext uri="{D42A27DB-BD31-4B8C-83A1-F6EECF244321}">
                <p14:modId xmlns:p14="http://schemas.microsoft.com/office/powerpoint/2010/main" val="1606368182"/>
              </p:ext>
            </p:extLst>
          </p:nvPr>
        </p:nvGraphicFramePr>
        <p:xfrm>
          <a:off x="827584" y="1180976"/>
          <a:ext cx="770485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980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dirty="0"/>
          </a:p>
        </p:txBody>
      </p:sp>
      <p:sp>
        <p:nvSpPr>
          <p:cNvPr id="4" name="Title 1"/>
          <p:cNvSpPr txBox="1">
            <a:spLocks/>
          </p:cNvSpPr>
          <p:nvPr/>
        </p:nvSpPr>
        <p:spPr>
          <a:xfrm>
            <a:off x="31458" y="530031"/>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i="0" kern="0" dirty="0" smtClean="0">
                <a:ln w="1905">
                  <a:solidFill>
                    <a:srgbClr val="A32020"/>
                  </a:solidFill>
                </a:ln>
                <a:solidFill>
                  <a:srgbClr val="A32020"/>
                </a:solidFill>
                <a:effectLst>
                  <a:innerShdw blurRad="69850" dist="43180" dir="5400000">
                    <a:srgbClr val="000000">
                      <a:alpha val="65000"/>
                    </a:srgbClr>
                  </a:innerShdw>
                </a:effectLst>
              </a:rPr>
              <a:t>Portafolio de Productos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graphicFrame>
        <p:nvGraphicFramePr>
          <p:cNvPr id="3" name="Diagram 2"/>
          <p:cNvGraphicFramePr/>
          <p:nvPr>
            <p:extLst>
              <p:ext uri="{D42A27DB-BD31-4B8C-83A1-F6EECF244321}">
                <p14:modId xmlns:p14="http://schemas.microsoft.com/office/powerpoint/2010/main" val="500318333"/>
              </p:ext>
            </p:extLst>
          </p:nvPr>
        </p:nvGraphicFramePr>
        <p:xfrm>
          <a:off x="179512" y="1240983"/>
          <a:ext cx="8712968" cy="4924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184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EC"/>
          </a:p>
        </p:txBody>
      </p:sp>
      <p:sp>
        <p:nvSpPr>
          <p:cNvPr id="3" name="Title 1"/>
          <p:cNvSpPr txBox="1">
            <a:spLocks/>
          </p:cNvSpPr>
          <p:nvPr/>
        </p:nvSpPr>
        <p:spPr>
          <a:xfrm>
            <a:off x="467544" y="2358008"/>
            <a:ext cx="8229600" cy="710952"/>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i="0" kern="0" dirty="0" smtClean="0">
                <a:ln w="1905">
                  <a:solidFill>
                    <a:srgbClr val="A32020"/>
                  </a:solidFill>
                </a:ln>
                <a:solidFill>
                  <a:srgbClr val="A32020"/>
                </a:solidFill>
                <a:effectLst>
                  <a:innerShdw blurRad="69850" dist="43180" dir="5400000">
                    <a:srgbClr val="000000">
                      <a:alpha val="65000"/>
                    </a:srgbClr>
                  </a:innerShdw>
                </a:effectLst>
              </a:rPr>
              <a:t>CAPÍTULO II: MARCO TEÓRICO Y CONCEPTUAL – METODOLOGÍA PARA REALIZAR LA VALORACIÓN </a:t>
            </a:r>
            <a:endParaRPr lang="es-EC" i="0" kern="0" dirty="0">
              <a:ln w="1905">
                <a:solidFill>
                  <a:srgbClr val="A32020"/>
                </a:solidFill>
              </a:ln>
              <a:solidFill>
                <a:srgbClr val="A32020"/>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49303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3">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1032</TotalTime>
  <Words>1584</Words>
  <Application>Microsoft Office PowerPoint</Application>
  <PresentationFormat>Presentación en pantalla (4:3)</PresentationFormat>
  <Paragraphs>121</Paragraphs>
  <Slides>36</Slides>
  <Notes>3</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36</vt:i4>
      </vt:variant>
    </vt:vector>
  </HeadingPairs>
  <TitlesOfParts>
    <vt:vector size="39" baseType="lpstr">
      <vt:lpstr>Office Theme</vt:lpstr>
      <vt:lpstr>Tema13</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Ernst &amp; Young</dc:creator>
  <cp:lastModifiedBy>Fernando</cp:lastModifiedBy>
  <cp:revision>26</cp:revision>
  <dcterms:created xsi:type="dcterms:W3CDTF">2015-11-03T23:36:26Z</dcterms:created>
  <dcterms:modified xsi:type="dcterms:W3CDTF">2015-12-10T02:28:35Z</dcterms:modified>
</cp:coreProperties>
</file>