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7">
  <p:sldMasterIdLst>
    <p:sldMasterId id="2147483804" r:id="rId1"/>
  </p:sldMasterIdLst>
  <p:notesMasterIdLst>
    <p:notesMasterId r:id="rId144"/>
  </p:notesMasterIdLst>
  <p:sldIdLst>
    <p:sldId id="341" r:id="rId2"/>
    <p:sldId id="342" r:id="rId3"/>
    <p:sldId id="343" r:id="rId4"/>
    <p:sldId id="344" r:id="rId5"/>
    <p:sldId id="345" r:id="rId6"/>
    <p:sldId id="346" r:id="rId7"/>
    <p:sldId id="438" r:id="rId8"/>
    <p:sldId id="435" r:id="rId9"/>
    <p:sldId id="439" r:id="rId10"/>
    <p:sldId id="256" r:id="rId11"/>
    <p:sldId id="257" r:id="rId12"/>
    <p:sldId id="260" r:id="rId13"/>
    <p:sldId id="261" r:id="rId14"/>
    <p:sldId id="259" r:id="rId15"/>
    <p:sldId id="265" r:id="rId16"/>
    <p:sldId id="268" r:id="rId17"/>
    <p:sldId id="271" r:id="rId18"/>
    <p:sldId id="273" r:id="rId19"/>
    <p:sldId id="274" r:id="rId20"/>
    <p:sldId id="275" r:id="rId21"/>
    <p:sldId id="276" r:id="rId22"/>
    <p:sldId id="277" r:id="rId23"/>
    <p:sldId id="278" r:id="rId24"/>
    <p:sldId id="279" r:id="rId25"/>
    <p:sldId id="280" r:id="rId26"/>
    <p:sldId id="281" r:id="rId27"/>
    <p:sldId id="282" r:id="rId28"/>
    <p:sldId id="284" r:id="rId29"/>
    <p:sldId id="285" r:id="rId30"/>
    <p:sldId id="286" r:id="rId31"/>
    <p:sldId id="287" r:id="rId32"/>
    <p:sldId id="288" r:id="rId33"/>
    <p:sldId id="290" r:id="rId34"/>
    <p:sldId id="289" r:id="rId35"/>
    <p:sldId id="291" r:id="rId36"/>
    <p:sldId id="347" r:id="rId37"/>
    <p:sldId id="348" r:id="rId38"/>
    <p:sldId id="351" r:id="rId39"/>
    <p:sldId id="292" r:id="rId40"/>
    <p:sldId id="294" r:id="rId41"/>
    <p:sldId id="295" r:id="rId42"/>
    <p:sldId id="296" r:id="rId43"/>
    <p:sldId id="297" r:id="rId44"/>
    <p:sldId id="298" r:id="rId45"/>
    <p:sldId id="299" r:id="rId46"/>
    <p:sldId id="300" r:id="rId47"/>
    <p:sldId id="301" r:id="rId48"/>
    <p:sldId id="302" r:id="rId49"/>
    <p:sldId id="303" r:id="rId50"/>
    <p:sldId id="353" r:id="rId51"/>
    <p:sldId id="354" r:id="rId52"/>
    <p:sldId id="355" r:id="rId53"/>
    <p:sldId id="356" r:id="rId54"/>
    <p:sldId id="359" r:id="rId55"/>
    <p:sldId id="362" r:id="rId56"/>
    <p:sldId id="363" r:id="rId57"/>
    <p:sldId id="364" r:id="rId58"/>
    <p:sldId id="368" r:id="rId59"/>
    <p:sldId id="369" r:id="rId60"/>
    <p:sldId id="373" r:id="rId61"/>
    <p:sldId id="375" r:id="rId62"/>
    <p:sldId id="305" r:id="rId63"/>
    <p:sldId id="304" r:id="rId64"/>
    <p:sldId id="306" r:id="rId65"/>
    <p:sldId id="307" r:id="rId66"/>
    <p:sldId id="309" r:id="rId67"/>
    <p:sldId id="308" r:id="rId68"/>
    <p:sldId id="310" r:id="rId69"/>
    <p:sldId id="311" r:id="rId70"/>
    <p:sldId id="312" r:id="rId71"/>
    <p:sldId id="313" r:id="rId72"/>
    <p:sldId id="314" r:id="rId73"/>
    <p:sldId id="315" r:id="rId74"/>
    <p:sldId id="316" r:id="rId75"/>
    <p:sldId id="317" r:id="rId76"/>
    <p:sldId id="378" r:id="rId77"/>
    <p:sldId id="387" r:id="rId78"/>
    <p:sldId id="380" r:id="rId79"/>
    <p:sldId id="381" r:id="rId80"/>
    <p:sldId id="382" r:id="rId81"/>
    <p:sldId id="383" r:id="rId82"/>
    <p:sldId id="384" r:id="rId83"/>
    <p:sldId id="385" r:id="rId84"/>
    <p:sldId id="386" r:id="rId85"/>
    <p:sldId id="319" r:id="rId86"/>
    <p:sldId id="321" r:id="rId87"/>
    <p:sldId id="320" r:id="rId88"/>
    <p:sldId id="322" r:id="rId89"/>
    <p:sldId id="323" r:id="rId90"/>
    <p:sldId id="324" r:id="rId91"/>
    <p:sldId id="325" r:id="rId92"/>
    <p:sldId id="326" r:id="rId93"/>
    <p:sldId id="327" r:id="rId94"/>
    <p:sldId id="328" r:id="rId95"/>
    <p:sldId id="329" r:id="rId96"/>
    <p:sldId id="330" r:id="rId97"/>
    <p:sldId id="331" r:id="rId98"/>
    <p:sldId id="332" r:id="rId99"/>
    <p:sldId id="333" r:id="rId100"/>
    <p:sldId id="334" r:id="rId101"/>
    <p:sldId id="335" r:id="rId102"/>
    <p:sldId id="336" r:id="rId103"/>
    <p:sldId id="337" r:id="rId104"/>
    <p:sldId id="338" r:id="rId105"/>
    <p:sldId id="339" r:id="rId106"/>
    <p:sldId id="340" r:id="rId107"/>
    <p:sldId id="388" r:id="rId108"/>
    <p:sldId id="389" r:id="rId109"/>
    <p:sldId id="390" r:id="rId110"/>
    <p:sldId id="391" r:id="rId111"/>
    <p:sldId id="392" r:id="rId112"/>
    <p:sldId id="393" r:id="rId113"/>
    <p:sldId id="420" r:id="rId114"/>
    <p:sldId id="395" r:id="rId115"/>
    <p:sldId id="421" r:id="rId116"/>
    <p:sldId id="400" r:id="rId117"/>
    <p:sldId id="401" r:id="rId118"/>
    <p:sldId id="402" r:id="rId119"/>
    <p:sldId id="403" r:id="rId120"/>
    <p:sldId id="404" r:id="rId121"/>
    <p:sldId id="405" r:id="rId122"/>
    <p:sldId id="406" r:id="rId123"/>
    <p:sldId id="408" r:id="rId124"/>
    <p:sldId id="409" r:id="rId125"/>
    <p:sldId id="410" r:id="rId126"/>
    <p:sldId id="422" r:id="rId127"/>
    <p:sldId id="414" r:id="rId128"/>
    <p:sldId id="423" r:id="rId129"/>
    <p:sldId id="424" r:id="rId130"/>
    <p:sldId id="425" r:id="rId131"/>
    <p:sldId id="426" r:id="rId132"/>
    <p:sldId id="427" r:id="rId133"/>
    <p:sldId id="428" r:id="rId134"/>
    <p:sldId id="429" r:id="rId135"/>
    <p:sldId id="434" r:id="rId136"/>
    <p:sldId id="431" r:id="rId137"/>
    <p:sldId id="430" r:id="rId138"/>
    <p:sldId id="432" r:id="rId139"/>
    <p:sldId id="415" r:id="rId140"/>
    <p:sldId id="416" r:id="rId141"/>
    <p:sldId id="417" r:id="rId142"/>
    <p:sldId id="419" r:id="rId1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46F890A9-2807-4EBB-B81D-B2AA78EC7F39}" styleName="Estilo oscuro 2 - Énfasis 5/Énfasis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162" autoAdjust="0"/>
    <p:restoredTop sz="94660"/>
  </p:normalViewPr>
  <p:slideViewPr>
    <p:cSldViewPr snapToGrid="0">
      <p:cViewPr>
        <p:scale>
          <a:sx n="100" d="100"/>
          <a:sy n="100" d="100"/>
        </p:scale>
        <p:origin x="180"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7F25B2-3783-4663-A292-5185C5CE1BFC}" type="doc">
      <dgm:prSet loTypeId="urn:microsoft.com/office/officeart/2005/8/layout/vList2" loCatId="list" qsTypeId="urn:microsoft.com/office/officeart/2005/8/quickstyle/3d4" qsCatId="3D" csTypeId="urn:microsoft.com/office/officeart/2005/8/colors/accent4_2" csCatId="accent4" phldr="1"/>
      <dgm:spPr/>
      <dgm:t>
        <a:bodyPr/>
        <a:lstStyle/>
        <a:p>
          <a:endParaRPr lang="es-US"/>
        </a:p>
      </dgm:t>
    </dgm:pt>
    <dgm:pt modelId="{5DCB8244-F688-41EA-980D-ABE73BC66D53}">
      <dgm:prSet phldrT="[Texto]" custT="1"/>
      <dgm:spPr/>
      <dgm:t>
        <a:bodyPr/>
        <a:lstStyle/>
        <a:p>
          <a:pPr algn="just"/>
          <a:r>
            <a:rPr lang="es-EC" sz="1400" smtClean="0"/>
            <a:t>Diseñar e implementar una estructura metálica tipo industrial que sirva de soporte para cada uno de los módulos didácticos con su respectivo panel de control.</a:t>
          </a:r>
          <a:endParaRPr lang="es-US" sz="1400" dirty="0"/>
        </a:p>
      </dgm:t>
    </dgm:pt>
    <dgm:pt modelId="{4278CD7B-3BBE-4E90-AD79-D3C3418691F2}" type="parTrans" cxnId="{EC6D0562-41E7-40EF-A196-A64679CE704C}">
      <dgm:prSet/>
      <dgm:spPr/>
      <dgm:t>
        <a:bodyPr/>
        <a:lstStyle/>
        <a:p>
          <a:endParaRPr lang="es-US" sz="2000"/>
        </a:p>
      </dgm:t>
    </dgm:pt>
    <dgm:pt modelId="{D08EE06B-97B9-47AB-8684-F5138A0FEFBA}" type="sibTrans" cxnId="{EC6D0562-41E7-40EF-A196-A64679CE704C}">
      <dgm:prSet/>
      <dgm:spPr/>
      <dgm:t>
        <a:bodyPr/>
        <a:lstStyle/>
        <a:p>
          <a:endParaRPr lang="es-US" sz="2000"/>
        </a:p>
      </dgm:t>
    </dgm:pt>
    <dgm:pt modelId="{26E2BA87-171C-4A25-AA50-A8824362C9E4}">
      <dgm:prSet phldrT="[Texto]" custT="1"/>
      <dgm:spPr/>
      <dgm:t>
        <a:bodyPr/>
        <a:lstStyle/>
        <a:p>
          <a:pPr algn="just"/>
          <a:r>
            <a:rPr lang="es-EC" sz="1400" smtClean="0"/>
            <a:t>Rediseñar varios elementos mecánicos que producen fallas en los distintos sistemas que componen los módulos.</a:t>
          </a:r>
          <a:endParaRPr lang="es-US" sz="1400" dirty="0"/>
        </a:p>
      </dgm:t>
    </dgm:pt>
    <dgm:pt modelId="{D8798D6E-9602-41F7-8598-B45F0B663513}" type="parTrans" cxnId="{4A224F31-44D0-450C-B7DD-2DA0E2E271DC}">
      <dgm:prSet/>
      <dgm:spPr/>
      <dgm:t>
        <a:bodyPr/>
        <a:lstStyle/>
        <a:p>
          <a:endParaRPr lang="es-US" sz="2000"/>
        </a:p>
      </dgm:t>
    </dgm:pt>
    <dgm:pt modelId="{EF92E2BF-264A-4341-B131-A3A6C045E277}" type="sibTrans" cxnId="{4A224F31-44D0-450C-B7DD-2DA0E2E271DC}">
      <dgm:prSet/>
      <dgm:spPr/>
      <dgm:t>
        <a:bodyPr/>
        <a:lstStyle/>
        <a:p>
          <a:endParaRPr lang="es-US" sz="2000"/>
        </a:p>
      </dgm:t>
    </dgm:pt>
    <dgm:pt modelId="{00366164-F7B4-47C3-A4CE-2F76EAEB03C6}">
      <dgm:prSet phldrT="[Texto]" custT="1"/>
      <dgm:spPr/>
      <dgm:t>
        <a:bodyPr/>
        <a:lstStyle/>
        <a:p>
          <a:pPr algn="just"/>
          <a:r>
            <a:rPr lang="es-EC" sz="1400" smtClean="0"/>
            <a:t>Acoplar un brazo electromecánico capaz de transportar a las botellas plásticas desde el punto final del proceso del módulo didáctico 1 hacia el punto inicial del proceso en el módulo didáctico 2.</a:t>
          </a:r>
        </a:p>
        <a:p>
          <a:pPr algn="just"/>
          <a:endParaRPr lang="es-US" sz="1400" dirty="0"/>
        </a:p>
      </dgm:t>
    </dgm:pt>
    <dgm:pt modelId="{2D864E47-3B54-4834-92F3-D6789DA02681}" type="parTrans" cxnId="{1D72F50B-0FDD-4B84-8EFD-43F6A0BA7D47}">
      <dgm:prSet/>
      <dgm:spPr/>
      <dgm:t>
        <a:bodyPr/>
        <a:lstStyle/>
        <a:p>
          <a:endParaRPr lang="es-US" sz="2000"/>
        </a:p>
      </dgm:t>
    </dgm:pt>
    <dgm:pt modelId="{69E9B785-578E-4909-B4D9-61CD66B8FB5C}" type="sibTrans" cxnId="{1D72F50B-0FDD-4B84-8EFD-43F6A0BA7D47}">
      <dgm:prSet/>
      <dgm:spPr/>
      <dgm:t>
        <a:bodyPr/>
        <a:lstStyle/>
        <a:p>
          <a:endParaRPr lang="es-US" sz="2000"/>
        </a:p>
      </dgm:t>
    </dgm:pt>
    <dgm:pt modelId="{2E1B1002-9DE5-4C38-986A-EC58FB14DB6E}">
      <dgm:prSet phldrT="[Texto]" custT="1"/>
      <dgm:spPr/>
      <dgm:t>
        <a:bodyPr/>
        <a:lstStyle/>
        <a:p>
          <a:pPr algn="just"/>
          <a:r>
            <a:rPr lang="es-EC" sz="1400" smtClean="0"/>
            <a:t>Elaborar un sistema de control centralizado en cada uno de los módulos de tal manera que; sus actuadores y sensores  estén acondicionados para trabajar con señales de 24 [Vdc] y de 5 [Vdc] permitiendo además tener un control de secuencia en el brazo electromecánico mediante la programación de una plataforma Arduino.</a:t>
          </a:r>
          <a:endParaRPr lang="es-US" sz="1400" dirty="0"/>
        </a:p>
      </dgm:t>
    </dgm:pt>
    <dgm:pt modelId="{907A92F9-E814-4BC1-9DC8-749F98D2A4B4}" type="parTrans" cxnId="{5BE33738-61DA-4C31-B8AC-C30E7A51A7D5}">
      <dgm:prSet/>
      <dgm:spPr/>
      <dgm:t>
        <a:bodyPr/>
        <a:lstStyle/>
        <a:p>
          <a:endParaRPr lang="es-US" sz="2000"/>
        </a:p>
      </dgm:t>
    </dgm:pt>
    <dgm:pt modelId="{B69B0BA5-E76D-4576-B684-15B14C4A7D49}" type="sibTrans" cxnId="{5BE33738-61DA-4C31-B8AC-C30E7A51A7D5}">
      <dgm:prSet/>
      <dgm:spPr/>
      <dgm:t>
        <a:bodyPr/>
        <a:lstStyle/>
        <a:p>
          <a:endParaRPr lang="es-US" sz="2000"/>
        </a:p>
      </dgm:t>
    </dgm:pt>
    <dgm:pt modelId="{8539F98C-C54C-461C-862D-005A6339A679}">
      <dgm:prSet phldrT="[Texto]" custT="1"/>
      <dgm:spPr/>
      <dgm:t>
        <a:bodyPr/>
        <a:lstStyle/>
        <a:p>
          <a:pPr algn="just"/>
          <a:r>
            <a:rPr lang="es-EC" sz="1400" smtClean="0"/>
            <a:t>Incorporar y programar dentro del sistema de control, una plataforma Arduino en cada módulo capaz de permitir su funcionamiento automático (Modo Demo).</a:t>
          </a:r>
          <a:endParaRPr lang="es-US" sz="1400" dirty="0"/>
        </a:p>
      </dgm:t>
    </dgm:pt>
    <dgm:pt modelId="{DFA047BC-89F6-455D-B65C-B4AD0F69933F}" type="parTrans" cxnId="{0D2214EC-F31E-47F1-A43A-BB7B6B5F730F}">
      <dgm:prSet/>
      <dgm:spPr/>
      <dgm:t>
        <a:bodyPr/>
        <a:lstStyle/>
        <a:p>
          <a:endParaRPr lang="es-US" sz="2000"/>
        </a:p>
      </dgm:t>
    </dgm:pt>
    <dgm:pt modelId="{207646AD-4951-45E8-91E0-C17696983A24}" type="sibTrans" cxnId="{0D2214EC-F31E-47F1-A43A-BB7B6B5F730F}">
      <dgm:prSet/>
      <dgm:spPr/>
      <dgm:t>
        <a:bodyPr/>
        <a:lstStyle/>
        <a:p>
          <a:endParaRPr lang="es-US" sz="2000"/>
        </a:p>
      </dgm:t>
    </dgm:pt>
    <dgm:pt modelId="{4EE602D0-C944-43BF-A29D-25AA21AC9226}" type="pres">
      <dgm:prSet presAssocID="{1C7F25B2-3783-4663-A292-5185C5CE1BFC}" presName="linear" presStyleCnt="0">
        <dgm:presLayoutVars>
          <dgm:animLvl val="lvl"/>
          <dgm:resizeHandles val="exact"/>
        </dgm:presLayoutVars>
      </dgm:prSet>
      <dgm:spPr/>
      <dgm:t>
        <a:bodyPr/>
        <a:lstStyle/>
        <a:p>
          <a:endParaRPr lang="es-CO"/>
        </a:p>
      </dgm:t>
    </dgm:pt>
    <dgm:pt modelId="{6C9ED63D-0C46-4C88-B41A-16C74E12FF86}" type="pres">
      <dgm:prSet presAssocID="{5DCB8244-F688-41EA-980D-ABE73BC66D53}" presName="parentText" presStyleLbl="node1" presStyleIdx="0" presStyleCnt="5">
        <dgm:presLayoutVars>
          <dgm:chMax val="0"/>
          <dgm:bulletEnabled val="1"/>
        </dgm:presLayoutVars>
      </dgm:prSet>
      <dgm:spPr/>
      <dgm:t>
        <a:bodyPr/>
        <a:lstStyle/>
        <a:p>
          <a:endParaRPr lang="es-CO"/>
        </a:p>
      </dgm:t>
    </dgm:pt>
    <dgm:pt modelId="{36862F9A-38B9-4BD7-97AF-FE8B7D1D8FC2}" type="pres">
      <dgm:prSet presAssocID="{D08EE06B-97B9-47AB-8684-F5138A0FEFBA}" presName="spacer" presStyleCnt="0"/>
      <dgm:spPr/>
      <dgm:t>
        <a:bodyPr/>
        <a:lstStyle/>
        <a:p>
          <a:endParaRPr lang="es-EC"/>
        </a:p>
      </dgm:t>
    </dgm:pt>
    <dgm:pt modelId="{35FB5B19-C366-42F7-8558-E8D7E1BAD247}" type="pres">
      <dgm:prSet presAssocID="{26E2BA87-171C-4A25-AA50-A8824362C9E4}" presName="parentText" presStyleLbl="node1" presStyleIdx="1" presStyleCnt="5">
        <dgm:presLayoutVars>
          <dgm:chMax val="0"/>
          <dgm:bulletEnabled val="1"/>
        </dgm:presLayoutVars>
      </dgm:prSet>
      <dgm:spPr/>
      <dgm:t>
        <a:bodyPr/>
        <a:lstStyle/>
        <a:p>
          <a:endParaRPr lang="es-CO"/>
        </a:p>
      </dgm:t>
    </dgm:pt>
    <dgm:pt modelId="{4150E3E8-07C3-4C5E-93EC-353CFD6E022A}" type="pres">
      <dgm:prSet presAssocID="{EF92E2BF-264A-4341-B131-A3A6C045E277}" presName="spacer" presStyleCnt="0"/>
      <dgm:spPr/>
      <dgm:t>
        <a:bodyPr/>
        <a:lstStyle/>
        <a:p>
          <a:endParaRPr lang="es-EC"/>
        </a:p>
      </dgm:t>
    </dgm:pt>
    <dgm:pt modelId="{0E271B37-1D66-41F0-AA10-A5E93ED9F713}" type="pres">
      <dgm:prSet presAssocID="{00366164-F7B4-47C3-A4CE-2F76EAEB03C6}" presName="parentText" presStyleLbl="node1" presStyleIdx="2" presStyleCnt="5">
        <dgm:presLayoutVars>
          <dgm:chMax val="0"/>
          <dgm:bulletEnabled val="1"/>
        </dgm:presLayoutVars>
      </dgm:prSet>
      <dgm:spPr/>
      <dgm:t>
        <a:bodyPr/>
        <a:lstStyle/>
        <a:p>
          <a:endParaRPr lang="es-CO"/>
        </a:p>
      </dgm:t>
    </dgm:pt>
    <dgm:pt modelId="{9E1BD5B0-90E9-4308-93B9-ECB5398E71DE}" type="pres">
      <dgm:prSet presAssocID="{69E9B785-578E-4909-B4D9-61CD66B8FB5C}" presName="spacer" presStyleCnt="0"/>
      <dgm:spPr/>
      <dgm:t>
        <a:bodyPr/>
        <a:lstStyle/>
        <a:p>
          <a:endParaRPr lang="es-EC"/>
        </a:p>
      </dgm:t>
    </dgm:pt>
    <dgm:pt modelId="{872B3A6C-F65E-4643-B18F-2F41AD18EC77}" type="pres">
      <dgm:prSet presAssocID="{2E1B1002-9DE5-4C38-986A-EC58FB14DB6E}" presName="parentText" presStyleLbl="node1" presStyleIdx="3" presStyleCnt="5">
        <dgm:presLayoutVars>
          <dgm:chMax val="0"/>
          <dgm:bulletEnabled val="1"/>
        </dgm:presLayoutVars>
      </dgm:prSet>
      <dgm:spPr/>
      <dgm:t>
        <a:bodyPr/>
        <a:lstStyle/>
        <a:p>
          <a:endParaRPr lang="es-CO"/>
        </a:p>
      </dgm:t>
    </dgm:pt>
    <dgm:pt modelId="{769759F6-349D-4263-B621-7322684731D7}" type="pres">
      <dgm:prSet presAssocID="{B69B0BA5-E76D-4576-B684-15B14C4A7D49}" presName="spacer" presStyleCnt="0"/>
      <dgm:spPr/>
      <dgm:t>
        <a:bodyPr/>
        <a:lstStyle/>
        <a:p>
          <a:endParaRPr lang="es-EC"/>
        </a:p>
      </dgm:t>
    </dgm:pt>
    <dgm:pt modelId="{92A34081-9A10-4358-AC40-2A349E13E6C8}" type="pres">
      <dgm:prSet presAssocID="{8539F98C-C54C-461C-862D-005A6339A679}" presName="parentText" presStyleLbl="node1" presStyleIdx="4" presStyleCnt="5">
        <dgm:presLayoutVars>
          <dgm:chMax val="0"/>
          <dgm:bulletEnabled val="1"/>
        </dgm:presLayoutVars>
      </dgm:prSet>
      <dgm:spPr/>
      <dgm:t>
        <a:bodyPr/>
        <a:lstStyle/>
        <a:p>
          <a:endParaRPr lang="es-CO"/>
        </a:p>
      </dgm:t>
    </dgm:pt>
  </dgm:ptLst>
  <dgm:cxnLst>
    <dgm:cxn modelId="{64CE94BC-05C7-4B90-9050-8308378F27E3}" type="presOf" srcId="{5DCB8244-F688-41EA-980D-ABE73BC66D53}" destId="{6C9ED63D-0C46-4C88-B41A-16C74E12FF86}" srcOrd="0" destOrd="0" presId="urn:microsoft.com/office/officeart/2005/8/layout/vList2"/>
    <dgm:cxn modelId="{1D72F50B-0FDD-4B84-8EFD-43F6A0BA7D47}" srcId="{1C7F25B2-3783-4663-A292-5185C5CE1BFC}" destId="{00366164-F7B4-47C3-A4CE-2F76EAEB03C6}" srcOrd="2" destOrd="0" parTransId="{2D864E47-3B54-4834-92F3-D6789DA02681}" sibTransId="{69E9B785-578E-4909-B4D9-61CD66B8FB5C}"/>
    <dgm:cxn modelId="{F6B4D506-7EBC-4CC2-9F5F-2AE8CCB14C15}" type="presOf" srcId="{26E2BA87-171C-4A25-AA50-A8824362C9E4}" destId="{35FB5B19-C366-42F7-8558-E8D7E1BAD247}" srcOrd="0" destOrd="0" presId="urn:microsoft.com/office/officeart/2005/8/layout/vList2"/>
    <dgm:cxn modelId="{EC6D0562-41E7-40EF-A196-A64679CE704C}" srcId="{1C7F25B2-3783-4663-A292-5185C5CE1BFC}" destId="{5DCB8244-F688-41EA-980D-ABE73BC66D53}" srcOrd="0" destOrd="0" parTransId="{4278CD7B-3BBE-4E90-AD79-D3C3418691F2}" sibTransId="{D08EE06B-97B9-47AB-8684-F5138A0FEFBA}"/>
    <dgm:cxn modelId="{0D2214EC-F31E-47F1-A43A-BB7B6B5F730F}" srcId="{1C7F25B2-3783-4663-A292-5185C5CE1BFC}" destId="{8539F98C-C54C-461C-862D-005A6339A679}" srcOrd="4" destOrd="0" parTransId="{DFA047BC-89F6-455D-B65C-B4AD0F69933F}" sibTransId="{207646AD-4951-45E8-91E0-C17696983A24}"/>
    <dgm:cxn modelId="{182A7642-A7D8-48D8-958A-D94D0070806D}" type="presOf" srcId="{2E1B1002-9DE5-4C38-986A-EC58FB14DB6E}" destId="{872B3A6C-F65E-4643-B18F-2F41AD18EC77}" srcOrd="0" destOrd="0" presId="urn:microsoft.com/office/officeart/2005/8/layout/vList2"/>
    <dgm:cxn modelId="{41FE9428-0C5E-418E-82C8-B3123F8A321F}" type="presOf" srcId="{8539F98C-C54C-461C-862D-005A6339A679}" destId="{92A34081-9A10-4358-AC40-2A349E13E6C8}" srcOrd="0" destOrd="0" presId="urn:microsoft.com/office/officeart/2005/8/layout/vList2"/>
    <dgm:cxn modelId="{5B1E6165-B688-4FA5-AF3A-7836014F1108}" type="presOf" srcId="{00366164-F7B4-47C3-A4CE-2F76EAEB03C6}" destId="{0E271B37-1D66-41F0-AA10-A5E93ED9F713}" srcOrd="0" destOrd="0" presId="urn:microsoft.com/office/officeart/2005/8/layout/vList2"/>
    <dgm:cxn modelId="{8176F7BA-9856-4745-A2DD-AECB10719C17}" type="presOf" srcId="{1C7F25B2-3783-4663-A292-5185C5CE1BFC}" destId="{4EE602D0-C944-43BF-A29D-25AA21AC9226}" srcOrd="0" destOrd="0" presId="urn:microsoft.com/office/officeart/2005/8/layout/vList2"/>
    <dgm:cxn modelId="{4A224F31-44D0-450C-B7DD-2DA0E2E271DC}" srcId="{1C7F25B2-3783-4663-A292-5185C5CE1BFC}" destId="{26E2BA87-171C-4A25-AA50-A8824362C9E4}" srcOrd="1" destOrd="0" parTransId="{D8798D6E-9602-41F7-8598-B45F0B663513}" sibTransId="{EF92E2BF-264A-4341-B131-A3A6C045E277}"/>
    <dgm:cxn modelId="{5BE33738-61DA-4C31-B8AC-C30E7A51A7D5}" srcId="{1C7F25B2-3783-4663-A292-5185C5CE1BFC}" destId="{2E1B1002-9DE5-4C38-986A-EC58FB14DB6E}" srcOrd="3" destOrd="0" parTransId="{907A92F9-E814-4BC1-9DC8-749F98D2A4B4}" sibTransId="{B69B0BA5-E76D-4576-B684-15B14C4A7D49}"/>
    <dgm:cxn modelId="{E4DC56A8-6C52-4965-9ABA-04FB83E25AFB}" type="presParOf" srcId="{4EE602D0-C944-43BF-A29D-25AA21AC9226}" destId="{6C9ED63D-0C46-4C88-B41A-16C74E12FF86}" srcOrd="0" destOrd="0" presId="urn:microsoft.com/office/officeart/2005/8/layout/vList2"/>
    <dgm:cxn modelId="{8528577A-91F9-43E4-8E7B-CE89FFA97096}" type="presParOf" srcId="{4EE602D0-C944-43BF-A29D-25AA21AC9226}" destId="{36862F9A-38B9-4BD7-97AF-FE8B7D1D8FC2}" srcOrd="1" destOrd="0" presId="urn:microsoft.com/office/officeart/2005/8/layout/vList2"/>
    <dgm:cxn modelId="{3F85F313-FDD0-4D69-A30E-B387586B5945}" type="presParOf" srcId="{4EE602D0-C944-43BF-A29D-25AA21AC9226}" destId="{35FB5B19-C366-42F7-8558-E8D7E1BAD247}" srcOrd="2" destOrd="0" presId="urn:microsoft.com/office/officeart/2005/8/layout/vList2"/>
    <dgm:cxn modelId="{C440340D-1388-458F-BA70-36EBD61132C5}" type="presParOf" srcId="{4EE602D0-C944-43BF-A29D-25AA21AC9226}" destId="{4150E3E8-07C3-4C5E-93EC-353CFD6E022A}" srcOrd="3" destOrd="0" presId="urn:microsoft.com/office/officeart/2005/8/layout/vList2"/>
    <dgm:cxn modelId="{37251A41-FB40-4725-937D-E1AE3F2FA7F3}" type="presParOf" srcId="{4EE602D0-C944-43BF-A29D-25AA21AC9226}" destId="{0E271B37-1D66-41F0-AA10-A5E93ED9F713}" srcOrd="4" destOrd="0" presId="urn:microsoft.com/office/officeart/2005/8/layout/vList2"/>
    <dgm:cxn modelId="{EAC10CAD-ABD2-4352-9151-7E19353402D7}" type="presParOf" srcId="{4EE602D0-C944-43BF-A29D-25AA21AC9226}" destId="{9E1BD5B0-90E9-4308-93B9-ECB5398E71DE}" srcOrd="5" destOrd="0" presId="urn:microsoft.com/office/officeart/2005/8/layout/vList2"/>
    <dgm:cxn modelId="{E09D982B-3127-484C-B5AA-D859C183B3BC}" type="presParOf" srcId="{4EE602D0-C944-43BF-A29D-25AA21AC9226}" destId="{872B3A6C-F65E-4643-B18F-2F41AD18EC77}" srcOrd="6" destOrd="0" presId="urn:microsoft.com/office/officeart/2005/8/layout/vList2"/>
    <dgm:cxn modelId="{F3C874E2-DFFB-4ED2-B62B-4E613407C036}" type="presParOf" srcId="{4EE602D0-C944-43BF-A29D-25AA21AC9226}" destId="{769759F6-349D-4263-B621-7322684731D7}" srcOrd="7" destOrd="0" presId="urn:microsoft.com/office/officeart/2005/8/layout/vList2"/>
    <dgm:cxn modelId="{18E9716F-036B-4017-9B53-FFE5112CA209}" type="presParOf" srcId="{4EE602D0-C944-43BF-A29D-25AA21AC9226}" destId="{92A34081-9A10-4358-AC40-2A349E13E6C8}"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104C8B2-F5C2-443E-908C-FE55961ED8E6}" type="doc">
      <dgm:prSet loTypeId="urn:microsoft.com/office/officeart/2005/8/layout/radial3" loCatId="cycle" qsTypeId="urn:microsoft.com/office/officeart/2005/8/quickstyle/simple1" qsCatId="simple" csTypeId="urn:microsoft.com/office/officeart/2005/8/colors/accent2_2" csCatId="accent2" phldr="1"/>
      <dgm:spPr/>
      <dgm:t>
        <a:bodyPr/>
        <a:lstStyle/>
        <a:p>
          <a:endParaRPr lang="es-US"/>
        </a:p>
      </dgm:t>
    </dgm:pt>
    <dgm:pt modelId="{206D6F50-94C7-4D38-B239-94EFBFC59852}">
      <dgm:prSet phldrT="[Texto]"/>
      <dgm:spPr>
        <a:solidFill>
          <a:srgbClr val="92D050"/>
        </a:solidFill>
      </dgm:spPr>
      <dgm:t>
        <a:bodyPr/>
        <a:lstStyle/>
        <a:p>
          <a:r>
            <a:rPr lang="es-US" b="1" dirty="0" smtClean="0"/>
            <a:t>Sistema mecánico</a:t>
          </a:r>
          <a:endParaRPr lang="es-US" b="1" dirty="0"/>
        </a:p>
      </dgm:t>
    </dgm:pt>
    <dgm:pt modelId="{E7C7A0BC-76D7-437B-84FD-E27F6CC92846}" type="parTrans" cxnId="{D269D906-EC94-4BC1-89D1-C9608712F7C0}">
      <dgm:prSet/>
      <dgm:spPr/>
      <dgm:t>
        <a:bodyPr/>
        <a:lstStyle/>
        <a:p>
          <a:endParaRPr lang="es-US"/>
        </a:p>
      </dgm:t>
    </dgm:pt>
    <dgm:pt modelId="{7DC41682-2524-4BF1-8A6A-2893D3977E89}" type="sibTrans" cxnId="{D269D906-EC94-4BC1-89D1-C9608712F7C0}">
      <dgm:prSet/>
      <dgm:spPr/>
      <dgm:t>
        <a:bodyPr/>
        <a:lstStyle/>
        <a:p>
          <a:endParaRPr lang="es-US"/>
        </a:p>
      </dgm:t>
    </dgm:pt>
    <dgm:pt modelId="{B98FC98B-49E8-4DEB-901E-ACD8AE2D60E5}">
      <dgm:prSet phldrT="[Texto]" custT="1"/>
      <dgm:spPr>
        <a:solidFill>
          <a:srgbClr val="92D050"/>
        </a:solidFill>
      </dgm:spPr>
      <dgm:t>
        <a:bodyPr/>
        <a:lstStyle/>
        <a:p>
          <a:r>
            <a:rPr lang="es-US" sz="1400" b="1" dirty="0" smtClean="0">
              <a:solidFill>
                <a:srgbClr val="002060"/>
              </a:solidFill>
            </a:rPr>
            <a:t>Rediseño de componentes </a:t>
          </a:r>
          <a:endParaRPr lang="es-US" sz="1400" b="1" dirty="0">
            <a:solidFill>
              <a:srgbClr val="002060"/>
            </a:solidFill>
          </a:endParaRPr>
        </a:p>
      </dgm:t>
    </dgm:pt>
    <dgm:pt modelId="{81E27772-EFD8-40FC-88F5-CBA1E400EBBF}" type="parTrans" cxnId="{15058673-2092-4D68-A726-D2001438EE55}">
      <dgm:prSet/>
      <dgm:spPr/>
      <dgm:t>
        <a:bodyPr/>
        <a:lstStyle/>
        <a:p>
          <a:endParaRPr lang="es-US"/>
        </a:p>
      </dgm:t>
    </dgm:pt>
    <dgm:pt modelId="{C0F950A0-8FA8-4476-9E64-C97C206B01A5}" type="sibTrans" cxnId="{15058673-2092-4D68-A726-D2001438EE55}">
      <dgm:prSet/>
      <dgm:spPr/>
      <dgm:t>
        <a:bodyPr/>
        <a:lstStyle/>
        <a:p>
          <a:endParaRPr lang="es-US"/>
        </a:p>
      </dgm:t>
    </dgm:pt>
    <dgm:pt modelId="{52E2DD27-11DA-4660-9521-00F90C68FA38}">
      <dgm:prSet phldrT="[Texto]" custT="1"/>
      <dgm:spPr>
        <a:solidFill>
          <a:srgbClr val="92D050"/>
        </a:solidFill>
      </dgm:spPr>
      <dgm:t>
        <a:bodyPr/>
        <a:lstStyle/>
        <a:p>
          <a:r>
            <a:rPr lang="es-US" sz="1400" b="1" dirty="0" smtClean="0">
              <a:solidFill>
                <a:srgbClr val="002060"/>
              </a:solidFill>
            </a:rPr>
            <a:t>Brazo electromecánico</a:t>
          </a:r>
          <a:endParaRPr lang="es-US" sz="1400" b="1" dirty="0">
            <a:solidFill>
              <a:srgbClr val="002060"/>
            </a:solidFill>
          </a:endParaRPr>
        </a:p>
      </dgm:t>
    </dgm:pt>
    <dgm:pt modelId="{0359C2E5-0D72-410D-9386-D1E05693BE6F}" type="parTrans" cxnId="{24D0F7AC-EC7A-4242-B9C7-8829A30618C8}">
      <dgm:prSet/>
      <dgm:spPr/>
      <dgm:t>
        <a:bodyPr/>
        <a:lstStyle/>
        <a:p>
          <a:endParaRPr lang="es-US"/>
        </a:p>
      </dgm:t>
    </dgm:pt>
    <dgm:pt modelId="{54167818-A3FB-4DB7-B0C3-B28C050579CA}" type="sibTrans" cxnId="{24D0F7AC-EC7A-4242-B9C7-8829A30618C8}">
      <dgm:prSet/>
      <dgm:spPr/>
      <dgm:t>
        <a:bodyPr/>
        <a:lstStyle/>
        <a:p>
          <a:endParaRPr lang="es-US"/>
        </a:p>
      </dgm:t>
    </dgm:pt>
    <dgm:pt modelId="{97D02B11-1483-40D7-9E29-90DECD30DFC7}">
      <dgm:prSet phldrT="[Texto]" custT="1"/>
      <dgm:spPr>
        <a:solidFill>
          <a:srgbClr val="92D050"/>
        </a:solidFill>
      </dgm:spPr>
      <dgm:t>
        <a:bodyPr/>
        <a:lstStyle/>
        <a:p>
          <a:r>
            <a:rPr lang="es-US" sz="1400" b="1" dirty="0" smtClean="0">
              <a:solidFill>
                <a:srgbClr val="002060"/>
              </a:solidFill>
            </a:rPr>
            <a:t>Diseño mecánico a través de herramientas CAD</a:t>
          </a:r>
          <a:endParaRPr lang="es-US" sz="1400" b="1" dirty="0">
            <a:solidFill>
              <a:srgbClr val="002060"/>
            </a:solidFill>
          </a:endParaRPr>
        </a:p>
      </dgm:t>
    </dgm:pt>
    <dgm:pt modelId="{1C709D70-EE16-4098-9655-63653F7B1221}" type="parTrans" cxnId="{9FD377A7-D8E8-4095-A21F-3BFC5FD0A8F4}">
      <dgm:prSet/>
      <dgm:spPr/>
      <dgm:t>
        <a:bodyPr/>
        <a:lstStyle/>
        <a:p>
          <a:endParaRPr lang="es-US"/>
        </a:p>
      </dgm:t>
    </dgm:pt>
    <dgm:pt modelId="{61F9875E-36A6-4AE5-8957-449C3302CD40}" type="sibTrans" cxnId="{9FD377A7-D8E8-4095-A21F-3BFC5FD0A8F4}">
      <dgm:prSet/>
      <dgm:spPr/>
      <dgm:t>
        <a:bodyPr/>
        <a:lstStyle/>
        <a:p>
          <a:endParaRPr lang="es-US"/>
        </a:p>
      </dgm:t>
    </dgm:pt>
    <dgm:pt modelId="{4D2CD9FB-EAC7-44CF-BAA4-A2188533920A}">
      <dgm:prSet phldrT="[Texto]" custT="1"/>
      <dgm:spPr>
        <a:solidFill>
          <a:srgbClr val="92D050"/>
        </a:solidFill>
      </dgm:spPr>
      <dgm:t>
        <a:bodyPr/>
        <a:lstStyle/>
        <a:p>
          <a:r>
            <a:rPr lang="es-US" sz="1400" b="1" dirty="0" smtClean="0">
              <a:solidFill>
                <a:srgbClr val="002060"/>
              </a:solidFill>
            </a:rPr>
            <a:t>Diseño de estructuras metálicas</a:t>
          </a:r>
          <a:endParaRPr lang="es-US" sz="1400" b="1" dirty="0">
            <a:solidFill>
              <a:srgbClr val="002060"/>
            </a:solidFill>
          </a:endParaRPr>
        </a:p>
      </dgm:t>
    </dgm:pt>
    <dgm:pt modelId="{5A6C1082-B132-400C-B90C-42691AB7F943}" type="parTrans" cxnId="{88C6BE50-10FE-4D1F-A651-573155282958}">
      <dgm:prSet/>
      <dgm:spPr/>
      <dgm:t>
        <a:bodyPr/>
        <a:lstStyle/>
        <a:p>
          <a:endParaRPr lang="es-US"/>
        </a:p>
      </dgm:t>
    </dgm:pt>
    <dgm:pt modelId="{A903B5D0-B173-4A37-8633-B16584FA7E55}" type="sibTrans" cxnId="{88C6BE50-10FE-4D1F-A651-573155282958}">
      <dgm:prSet/>
      <dgm:spPr/>
      <dgm:t>
        <a:bodyPr/>
        <a:lstStyle/>
        <a:p>
          <a:endParaRPr lang="es-US"/>
        </a:p>
      </dgm:t>
    </dgm:pt>
    <dgm:pt modelId="{9A5FD810-920C-469C-AE21-D809D865C1A6}" type="pres">
      <dgm:prSet presAssocID="{D104C8B2-F5C2-443E-908C-FE55961ED8E6}" presName="composite" presStyleCnt="0">
        <dgm:presLayoutVars>
          <dgm:chMax val="1"/>
          <dgm:dir/>
          <dgm:resizeHandles val="exact"/>
        </dgm:presLayoutVars>
      </dgm:prSet>
      <dgm:spPr/>
      <dgm:t>
        <a:bodyPr/>
        <a:lstStyle/>
        <a:p>
          <a:endParaRPr lang="es-US"/>
        </a:p>
      </dgm:t>
    </dgm:pt>
    <dgm:pt modelId="{8E70CBA4-F743-4E46-A553-E4519A9BFF93}" type="pres">
      <dgm:prSet presAssocID="{D104C8B2-F5C2-443E-908C-FE55961ED8E6}" presName="radial" presStyleCnt="0">
        <dgm:presLayoutVars>
          <dgm:animLvl val="ctr"/>
        </dgm:presLayoutVars>
      </dgm:prSet>
      <dgm:spPr/>
    </dgm:pt>
    <dgm:pt modelId="{16B7BD1F-3312-4EC5-9050-508D522DB36C}" type="pres">
      <dgm:prSet presAssocID="{206D6F50-94C7-4D38-B239-94EFBFC59852}" presName="centerShape" presStyleLbl="vennNode1" presStyleIdx="0" presStyleCnt="5"/>
      <dgm:spPr/>
      <dgm:t>
        <a:bodyPr/>
        <a:lstStyle/>
        <a:p>
          <a:endParaRPr lang="es-US"/>
        </a:p>
      </dgm:t>
    </dgm:pt>
    <dgm:pt modelId="{69A450FC-0332-4066-9C1F-49E6CCF1DA52}" type="pres">
      <dgm:prSet presAssocID="{B98FC98B-49E8-4DEB-901E-ACD8AE2D60E5}" presName="node" presStyleLbl="vennNode1" presStyleIdx="1" presStyleCnt="5" custAng="0" custScaleX="148308" custScaleY="140548" custRadScaleRad="93390" custRadScaleInc="91">
        <dgm:presLayoutVars>
          <dgm:bulletEnabled val="1"/>
        </dgm:presLayoutVars>
      </dgm:prSet>
      <dgm:spPr/>
      <dgm:t>
        <a:bodyPr/>
        <a:lstStyle/>
        <a:p>
          <a:endParaRPr lang="es-US"/>
        </a:p>
      </dgm:t>
    </dgm:pt>
    <dgm:pt modelId="{40F3E451-8CAA-4A31-BCAB-0E9E5E66E6E5}" type="pres">
      <dgm:prSet presAssocID="{52E2DD27-11DA-4660-9521-00F90C68FA38}" presName="node" presStyleLbl="vennNode1" presStyleIdx="2" presStyleCnt="5" custScaleX="178452" custScaleY="162772" custRadScaleRad="122266" custRadScaleInc="641">
        <dgm:presLayoutVars>
          <dgm:bulletEnabled val="1"/>
        </dgm:presLayoutVars>
      </dgm:prSet>
      <dgm:spPr/>
      <dgm:t>
        <a:bodyPr/>
        <a:lstStyle/>
        <a:p>
          <a:endParaRPr lang="es-US"/>
        </a:p>
      </dgm:t>
    </dgm:pt>
    <dgm:pt modelId="{5944D85D-3BEF-4363-BB8D-6801A15D2747}" type="pres">
      <dgm:prSet presAssocID="{97D02B11-1483-40D7-9E29-90DECD30DFC7}" presName="node" presStyleLbl="vennNode1" presStyleIdx="3" presStyleCnt="5" custScaleX="175296" custScaleY="156843" custRadScaleRad="99261" custRadScaleInc="4470">
        <dgm:presLayoutVars>
          <dgm:bulletEnabled val="1"/>
        </dgm:presLayoutVars>
      </dgm:prSet>
      <dgm:spPr/>
      <dgm:t>
        <a:bodyPr/>
        <a:lstStyle/>
        <a:p>
          <a:endParaRPr lang="es-US"/>
        </a:p>
      </dgm:t>
    </dgm:pt>
    <dgm:pt modelId="{BDDA5797-9C4A-412E-A4A8-A3800BDDEDF6}" type="pres">
      <dgm:prSet presAssocID="{4D2CD9FB-EAC7-44CF-BAA4-A2188533920A}" presName="node" presStyleLbl="vennNode1" presStyleIdx="4" presStyleCnt="5" custScaleX="156843" custScaleY="156843" custRadScaleRad="118118" custRadScaleInc="-1657">
        <dgm:presLayoutVars>
          <dgm:bulletEnabled val="1"/>
        </dgm:presLayoutVars>
      </dgm:prSet>
      <dgm:spPr/>
      <dgm:t>
        <a:bodyPr/>
        <a:lstStyle/>
        <a:p>
          <a:endParaRPr lang="es-US"/>
        </a:p>
      </dgm:t>
    </dgm:pt>
  </dgm:ptLst>
  <dgm:cxnLst>
    <dgm:cxn modelId="{8B08E532-5AC0-48F6-A2FB-7EE1BB213C7A}" type="presOf" srcId="{D104C8B2-F5C2-443E-908C-FE55961ED8E6}" destId="{9A5FD810-920C-469C-AE21-D809D865C1A6}" srcOrd="0" destOrd="0" presId="urn:microsoft.com/office/officeart/2005/8/layout/radial3"/>
    <dgm:cxn modelId="{532DA8EA-5438-45F1-8F6F-79DE2F104075}" type="presOf" srcId="{97D02B11-1483-40D7-9E29-90DECD30DFC7}" destId="{5944D85D-3BEF-4363-BB8D-6801A15D2747}" srcOrd="0" destOrd="0" presId="urn:microsoft.com/office/officeart/2005/8/layout/radial3"/>
    <dgm:cxn modelId="{D269D906-EC94-4BC1-89D1-C9608712F7C0}" srcId="{D104C8B2-F5C2-443E-908C-FE55961ED8E6}" destId="{206D6F50-94C7-4D38-B239-94EFBFC59852}" srcOrd="0" destOrd="0" parTransId="{E7C7A0BC-76D7-437B-84FD-E27F6CC92846}" sibTransId="{7DC41682-2524-4BF1-8A6A-2893D3977E89}"/>
    <dgm:cxn modelId="{D2397FCE-EA69-44F8-B8B9-640FFDE63046}" type="presOf" srcId="{206D6F50-94C7-4D38-B239-94EFBFC59852}" destId="{16B7BD1F-3312-4EC5-9050-508D522DB36C}" srcOrd="0" destOrd="0" presId="urn:microsoft.com/office/officeart/2005/8/layout/radial3"/>
    <dgm:cxn modelId="{9BCDDB83-7FA7-4729-B255-78313DFAF0BC}" type="presOf" srcId="{B98FC98B-49E8-4DEB-901E-ACD8AE2D60E5}" destId="{69A450FC-0332-4066-9C1F-49E6CCF1DA52}" srcOrd="0" destOrd="0" presId="urn:microsoft.com/office/officeart/2005/8/layout/radial3"/>
    <dgm:cxn modelId="{88C6BE50-10FE-4D1F-A651-573155282958}" srcId="{206D6F50-94C7-4D38-B239-94EFBFC59852}" destId="{4D2CD9FB-EAC7-44CF-BAA4-A2188533920A}" srcOrd="3" destOrd="0" parTransId="{5A6C1082-B132-400C-B90C-42691AB7F943}" sibTransId="{A903B5D0-B173-4A37-8633-B16584FA7E55}"/>
    <dgm:cxn modelId="{24D0F7AC-EC7A-4242-B9C7-8829A30618C8}" srcId="{206D6F50-94C7-4D38-B239-94EFBFC59852}" destId="{52E2DD27-11DA-4660-9521-00F90C68FA38}" srcOrd="1" destOrd="0" parTransId="{0359C2E5-0D72-410D-9386-D1E05693BE6F}" sibTransId="{54167818-A3FB-4DB7-B0C3-B28C050579CA}"/>
    <dgm:cxn modelId="{97D5CA85-4C7B-458D-BC9B-461E70C2C01D}" type="presOf" srcId="{52E2DD27-11DA-4660-9521-00F90C68FA38}" destId="{40F3E451-8CAA-4A31-BCAB-0E9E5E66E6E5}" srcOrd="0" destOrd="0" presId="urn:microsoft.com/office/officeart/2005/8/layout/radial3"/>
    <dgm:cxn modelId="{15058673-2092-4D68-A726-D2001438EE55}" srcId="{206D6F50-94C7-4D38-B239-94EFBFC59852}" destId="{B98FC98B-49E8-4DEB-901E-ACD8AE2D60E5}" srcOrd="0" destOrd="0" parTransId="{81E27772-EFD8-40FC-88F5-CBA1E400EBBF}" sibTransId="{C0F950A0-8FA8-4476-9E64-C97C206B01A5}"/>
    <dgm:cxn modelId="{4D4726E5-8D60-471A-9FC1-F8C773BD5972}" type="presOf" srcId="{4D2CD9FB-EAC7-44CF-BAA4-A2188533920A}" destId="{BDDA5797-9C4A-412E-A4A8-A3800BDDEDF6}" srcOrd="0" destOrd="0" presId="urn:microsoft.com/office/officeart/2005/8/layout/radial3"/>
    <dgm:cxn modelId="{9FD377A7-D8E8-4095-A21F-3BFC5FD0A8F4}" srcId="{206D6F50-94C7-4D38-B239-94EFBFC59852}" destId="{97D02B11-1483-40D7-9E29-90DECD30DFC7}" srcOrd="2" destOrd="0" parTransId="{1C709D70-EE16-4098-9655-63653F7B1221}" sibTransId="{61F9875E-36A6-4AE5-8957-449C3302CD40}"/>
    <dgm:cxn modelId="{CBBBE78E-D74E-4779-ACCA-C13EA6B8D05B}" type="presParOf" srcId="{9A5FD810-920C-469C-AE21-D809D865C1A6}" destId="{8E70CBA4-F743-4E46-A553-E4519A9BFF93}" srcOrd="0" destOrd="0" presId="urn:microsoft.com/office/officeart/2005/8/layout/radial3"/>
    <dgm:cxn modelId="{BBAF5312-A6F2-42D4-821B-9BB176F736C1}" type="presParOf" srcId="{8E70CBA4-F743-4E46-A553-E4519A9BFF93}" destId="{16B7BD1F-3312-4EC5-9050-508D522DB36C}" srcOrd="0" destOrd="0" presId="urn:microsoft.com/office/officeart/2005/8/layout/radial3"/>
    <dgm:cxn modelId="{619B4F0F-5C8F-4AFD-9858-465E886779B0}" type="presParOf" srcId="{8E70CBA4-F743-4E46-A553-E4519A9BFF93}" destId="{69A450FC-0332-4066-9C1F-49E6CCF1DA52}" srcOrd="1" destOrd="0" presId="urn:microsoft.com/office/officeart/2005/8/layout/radial3"/>
    <dgm:cxn modelId="{BE331AEE-F62E-4A21-A14D-EBAC910EC70D}" type="presParOf" srcId="{8E70CBA4-F743-4E46-A553-E4519A9BFF93}" destId="{40F3E451-8CAA-4A31-BCAB-0E9E5E66E6E5}" srcOrd="2" destOrd="0" presId="urn:microsoft.com/office/officeart/2005/8/layout/radial3"/>
    <dgm:cxn modelId="{B3668943-9B9E-4C93-82ED-3309AF443FC5}" type="presParOf" srcId="{8E70CBA4-F743-4E46-A553-E4519A9BFF93}" destId="{5944D85D-3BEF-4363-BB8D-6801A15D2747}" srcOrd="3" destOrd="0" presId="urn:microsoft.com/office/officeart/2005/8/layout/radial3"/>
    <dgm:cxn modelId="{CB116958-B340-415B-9716-9AF685EFE394}" type="presParOf" srcId="{8E70CBA4-F743-4E46-A553-E4519A9BFF93}" destId="{BDDA5797-9C4A-412E-A4A8-A3800BDDEDF6}" srcOrd="4"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DEEAC1C-2CAF-4940-ACF3-8F5F50DE78EB}" type="doc">
      <dgm:prSet loTypeId="urn:microsoft.com/office/officeart/2005/8/layout/radial3" loCatId="cycle" qsTypeId="urn:microsoft.com/office/officeart/2005/8/quickstyle/simple1" qsCatId="simple" csTypeId="urn:microsoft.com/office/officeart/2005/8/colors/accent2_2" csCatId="accent2" phldr="1"/>
      <dgm:spPr/>
      <dgm:t>
        <a:bodyPr/>
        <a:lstStyle/>
        <a:p>
          <a:endParaRPr lang="es-US"/>
        </a:p>
      </dgm:t>
    </dgm:pt>
    <dgm:pt modelId="{E38E427D-43AA-480C-93E5-C92B5872294C}">
      <dgm:prSet phldrT="[Texto]"/>
      <dgm:spPr>
        <a:solidFill>
          <a:srgbClr val="E1D471"/>
        </a:solidFill>
      </dgm:spPr>
      <dgm:t>
        <a:bodyPr/>
        <a:lstStyle/>
        <a:p>
          <a:r>
            <a:rPr lang="es-US" b="1" dirty="0" smtClean="0"/>
            <a:t>Sistema electrónico</a:t>
          </a:r>
          <a:endParaRPr lang="es-US" b="1" dirty="0"/>
        </a:p>
      </dgm:t>
    </dgm:pt>
    <dgm:pt modelId="{E9F81AAD-865D-447C-92D5-15AD3130E047}" type="parTrans" cxnId="{279E7545-F7A6-4228-8C42-A6C19DDBBF61}">
      <dgm:prSet/>
      <dgm:spPr/>
      <dgm:t>
        <a:bodyPr/>
        <a:lstStyle/>
        <a:p>
          <a:endParaRPr lang="es-US"/>
        </a:p>
      </dgm:t>
    </dgm:pt>
    <dgm:pt modelId="{F4553147-AF3B-42BB-9DB7-930708F37B1D}" type="sibTrans" cxnId="{279E7545-F7A6-4228-8C42-A6C19DDBBF61}">
      <dgm:prSet/>
      <dgm:spPr/>
      <dgm:t>
        <a:bodyPr/>
        <a:lstStyle/>
        <a:p>
          <a:endParaRPr lang="es-US"/>
        </a:p>
      </dgm:t>
    </dgm:pt>
    <dgm:pt modelId="{C6CE8499-3397-4596-95DF-717183129D5E}">
      <dgm:prSet phldrT="[Texto]" custT="1"/>
      <dgm:spPr>
        <a:solidFill>
          <a:srgbClr val="E1D471"/>
        </a:solidFill>
      </dgm:spPr>
      <dgm:t>
        <a:bodyPr/>
        <a:lstStyle/>
        <a:p>
          <a:r>
            <a:rPr lang="es-US" sz="1400" b="1" dirty="0" smtClean="0">
              <a:solidFill>
                <a:srgbClr val="002060"/>
              </a:solidFill>
            </a:rPr>
            <a:t>Incorporación de sensores</a:t>
          </a:r>
          <a:endParaRPr lang="es-US" sz="1400" b="1" dirty="0">
            <a:solidFill>
              <a:srgbClr val="002060"/>
            </a:solidFill>
          </a:endParaRPr>
        </a:p>
      </dgm:t>
    </dgm:pt>
    <dgm:pt modelId="{FA594D46-FC26-4962-8BBE-65FDE97DAE6E}" type="parTrans" cxnId="{DA7F4138-A153-4F89-B487-46716392BC6A}">
      <dgm:prSet/>
      <dgm:spPr/>
      <dgm:t>
        <a:bodyPr/>
        <a:lstStyle/>
        <a:p>
          <a:endParaRPr lang="es-US"/>
        </a:p>
      </dgm:t>
    </dgm:pt>
    <dgm:pt modelId="{5B6AC1F0-CEF8-4520-9568-F904C92C697D}" type="sibTrans" cxnId="{DA7F4138-A153-4F89-B487-46716392BC6A}">
      <dgm:prSet/>
      <dgm:spPr/>
      <dgm:t>
        <a:bodyPr/>
        <a:lstStyle/>
        <a:p>
          <a:endParaRPr lang="es-US"/>
        </a:p>
      </dgm:t>
    </dgm:pt>
    <dgm:pt modelId="{B0F73E98-A600-4679-99FD-5888AD933D79}">
      <dgm:prSet phldrT="[Texto]" custT="1"/>
      <dgm:spPr>
        <a:solidFill>
          <a:srgbClr val="E1D471"/>
        </a:solidFill>
      </dgm:spPr>
      <dgm:t>
        <a:bodyPr/>
        <a:lstStyle/>
        <a:p>
          <a:r>
            <a:rPr lang="es-US" sz="1400" b="1" dirty="0" smtClean="0">
              <a:solidFill>
                <a:srgbClr val="002060"/>
              </a:solidFill>
            </a:rPr>
            <a:t>Acople de actuadores</a:t>
          </a:r>
          <a:endParaRPr lang="es-US" sz="1400" b="1" dirty="0">
            <a:solidFill>
              <a:srgbClr val="002060"/>
            </a:solidFill>
          </a:endParaRPr>
        </a:p>
      </dgm:t>
    </dgm:pt>
    <dgm:pt modelId="{CCBA8EB1-5CF5-4CCB-8287-8D6ED0E7EE5F}" type="parTrans" cxnId="{458DD485-1682-42DB-9D03-DF6E4146CA3E}">
      <dgm:prSet/>
      <dgm:spPr/>
      <dgm:t>
        <a:bodyPr/>
        <a:lstStyle/>
        <a:p>
          <a:endParaRPr lang="es-US"/>
        </a:p>
      </dgm:t>
    </dgm:pt>
    <dgm:pt modelId="{F4538008-A882-42DC-B9D2-2E3AD19C09D6}" type="sibTrans" cxnId="{458DD485-1682-42DB-9D03-DF6E4146CA3E}">
      <dgm:prSet/>
      <dgm:spPr/>
      <dgm:t>
        <a:bodyPr/>
        <a:lstStyle/>
        <a:p>
          <a:endParaRPr lang="es-US"/>
        </a:p>
      </dgm:t>
    </dgm:pt>
    <dgm:pt modelId="{C0B82D14-7994-4DE2-8F16-257FE5DDE4E9}">
      <dgm:prSet phldrT="[Texto]" custT="1"/>
      <dgm:spPr>
        <a:solidFill>
          <a:srgbClr val="E1D471"/>
        </a:solidFill>
      </dgm:spPr>
      <dgm:t>
        <a:bodyPr/>
        <a:lstStyle/>
        <a:p>
          <a:r>
            <a:rPr lang="es-US" sz="1400" b="1" dirty="0" smtClean="0">
              <a:solidFill>
                <a:srgbClr val="002060"/>
              </a:solidFill>
            </a:rPr>
            <a:t>Acondicionamiento de señales</a:t>
          </a:r>
          <a:endParaRPr lang="es-US" sz="1400" b="1" dirty="0">
            <a:solidFill>
              <a:srgbClr val="002060"/>
            </a:solidFill>
          </a:endParaRPr>
        </a:p>
      </dgm:t>
    </dgm:pt>
    <dgm:pt modelId="{56CD411F-D953-4B94-8C34-49091D0E1E93}" type="parTrans" cxnId="{55167852-BC33-42C8-BD5D-594C72EA432A}">
      <dgm:prSet/>
      <dgm:spPr/>
      <dgm:t>
        <a:bodyPr/>
        <a:lstStyle/>
        <a:p>
          <a:endParaRPr lang="es-US"/>
        </a:p>
      </dgm:t>
    </dgm:pt>
    <dgm:pt modelId="{5EE42485-7A04-40A9-AC7A-0C2A35003416}" type="sibTrans" cxnId="{55167852-BC33-42C8-BD5D-594C72EA432A}">
      <dgm:prSet/>
      <dgm:spPr/>
      <dgm:t>
        <a:bodyPr/>
        <a:lstStyle/>
        <a:p>
          <a:endParaRPr lang="es-US"/>
        </a:p>
      </dgm:t>
    </dgm:pt>
    <dgm:pt modelId="{A9BD8E79-8876-4A28-BDC8-A615AFDB1121}" type="pres">
      <dgm:prSet presAssocID="{CDEEAC1C-2CAF-4940-ACF3-8F5F50DE78EB}" presName="composite" presStyleCnt="0">
        <dgm:presLayoutVars>
          <dgm:chMax val="1"/>
          <dgm:dir/>
          <dgm:resizeHandles val="exact"/>
        </dgm:presLayoutVars>
      </dgm:prSet>
      <dgm:spPr/>
      <dgm:t>
        <a:bodyPr/>
        <a:lstStyle/>
        <a:p>
          <a:endParaRPr lang="es-US"/>
        </a:p>
      </dgm:t>
    </dgm:pt>
    <dgm:pt modelId="{E059E374-74D9-4013-A059-E273DD7842D3}" type="pres">
      <dgm:prSet presAssocID="{CDEEAC1C-2CAF-4940-ACF3-8F5F50DE78EB}" presName="radial" presStyleCnt="0">
        <dgm:presLayoutVars>
          <dgm:animLvl val="ctr"/>
        </dgm:presLayoutVars>
      </dgm:prSet>
      <dgm:spPr/>
    </dgm:pt>
    <dgm:pt modelId="{CFD6C499-ABA5-431E-A68E-B3038265C9E2}" type="pres">
      <dgm:prSet presAssocID="{E38E427D-43AA-480C-93E5-C92B5872294C}" presName="centerShape" presStyleLbl="vennNode1" presStyleIdx="0" presStyleCnt="4"/>
      <dgm:spPr/>
      <dgm:t>
        <a:bodyPr/>
        <a:lstStyle/>
        <a:p>
          <a:endParaRPr lang="es-US"/>
        </a:p>
      </dgm:t>
    </dgm:pt>
    <dgm:pt modelId="{F3336441-FA2C-4225-AD69-F4C7FF7469E1}" type="pres">
      <dgm:prSet presAssocID="{C6CE8499-3397-4596-95DF-717183129D5E}" presName="node" presStyleLbl="vennNode1" presStyleIdx="1" presStyleCnt="4" custScaleX="155074" custScaleY="155074">
        <dgm:presLayoutVars>
          <dgm:bulletEnabled val="1"/>
        </dgm:presLayoutVars>
      </dgm:prSet>
      <dgm:spPr/>
      <dgm:t>
        <a:bodyPr/>
        <a:lstStyle/>
        <a:p>
          <a:endParaRPr lang="es-US"/>
        </a:p>
      </dgm:t>
    </dgm:pt>
    <dgm:pt modelId="{991A2ABD-A8A5-448B-8F7D-E85F74BFB7CC}" type="pres">
      <dgm:prSet presAssocID="{B0F73E98-A600-4679-99FD-5888AD933D79}" presName="node" presStyleLbl="vennNode1" presStyleIdx="2" presStyleCnt="4" custScaleX="155074" custScaleY="155074" custRadScaleRad="111391" custRadScaleInc="1">
        <dgm:presLayoutVars>
          <dgm:bulletEnabled val="1"/>
        </dgm:presLayoutVars>
      </dgm:prSet>
      <dgm:spPr/>
      <dgm:t>
        <a:bodyPr/>
        <a:lstStyle/>
        <a:p>
          <a:endParaRPr lang="es-US"/>
        </a:p>
      </dgm:t>
    </dgm:pt>
    <dgm:pt modelId="{5D8A840A-43A8-44D7-AFF7-3A50171B8AB4}" type="pres">
      <dgm:prSet presAssocID="{C0B82D14-7994-4DE2-8F16-257FE5DDE4E9}" presName="node" presStyleLbl="vennNode1" presStyleIdx="3" presStyleCnt="4" custScaleX="127040" custScaleY="125776" custRadScaleRad="103106" custRadScaleInc="-638">
        <dgm:presLayoutVars>
          <dgm:bulletEnabled val="1"/>
        </dgm:presLayoutVars>
      </dgm:prSet>
      <dgm:spPr/>
      <dgm:t>
        <a:bodyPr/>
        <a:lstStyle/>
        <a:p>
          <a:endParaRPr lang="es-US"/>
        </a:p>
      </dgm:t>
    </dgm:pt>
  </dgm:ptLst>
  <dgm:cxnLst>
    <dgm:cxn modelId="{01F55CCE-DE25-4B3E-8FE9-40EAE1ED9C34}" type="presOf" srcId="{B0F73E98-A600-4679-99FD-5888AD933D79}" destId="{991A2ABD-A8A5-448B-8F7D-E85F74BFB7CC}" srcOrd="0" destOrd="0" presId="urn:microsoft.com/office/officeart/2005/8/layout/radial3"/>
    <dgm:cxn modelId="{458DD485-1682-42DB-9D03-DF6E4146CA3E}" srcId="{E38E427D-43AA-480C-93E5-C92B5872294C}" destId="{B0F73E98-A600-4679-99FD-5888AD933D79}" srcOrd="1" destOrd="0" parTransId="{CCBA8EB1-5CF5-4CCB-8287-8D6ED0E7EE5F}" sibTransId="{F4538008-A882-42DC-B9D2-2E3AD19C09D6}"/>
    <dgm:cxn modelId="{279E7545-F7A6-4228-8C42-A6C19DDBBF61}" srcId="{CDEEAC1C-2CAF-4940-ACF3-8F5F50DE78EB}" destId="{E38E427D-43AA-480C-93E5-C92B5872294C}" srcOrd="0" destOrd="0" parTransId="{E9F81AAD-865D-447C-92D5-15AD3130E047}" sibTransId="{F4553147-AF3B-42BB-9DB7-930708F37B1D}"/>
    <dgm:cxn modelId="{DA7F4138-A153-4F89-B487-46716392BC6A}" srcId="{E38E427D-43AA-480C-93E5-C92B5872294C}" destId="{C6CE8499-3397-4596-95DF-717183129D5E}" srcOrd="0" destOrd="0" parTransId="{FA594D46-FC26-4962-8BBE-65FDE97DAE6E}" sibTransId="{5B6AC1F0-CEF8-4520-9568-F904C92C697D}"/>
    <dgm:cxn modelId="{2D30DA6F-FB91-4155-92F3-7137D0ACA83E}" type="presOf" srcId="{E38E427D-43AA-480C-93E5-C92B5872294C}" destId="{CFD6C499-ABA5-431E-A68E-B3038265C9E2}" srcOrd="0" destOrd="0" presId="urn:microsoft.com/office/officeart/2005/8/layout/radial3"/>
    <dgm:cxn modelId="{55167852-BC33-42C8-BD5D-594C72EA432A}" srcId="{E38E427D-43AA-480C-93E5-C92B5872294C}" destId="{C0B82D14-7994-4DE2-8F16-257FE5DDE4E9}" srcOrd="2" destOrd="0" parTransId="{56CD411F-D953-4B94-8C34-49091D0E1E93}" sibTransId="{5EE42485-7A04-40A9-AC7A-0C2A35003416}"/>
    <dgm:cxn modelId="{7FF55447-9600-40CC-9C2C-D460ED69EBEB}" type="presOf" srcId="{CDEEAC1C-2CAF-4940-ACF3-8F5F50DE78EB}" destId="{A9BD8E79-8876-4A28-BDC8-A615AFDB1121}" srcOrd="0" destOrd="0" presId="urn:microsoft.com/office/officeart/2005/8/layout/radial3"/>
    <dgm:cxn modelId="{3F315056-226F-44A9-A1D0-AD50E9AAD3F4}" type="presOf" srcId="{C0B82D14-7994-4DE2-8F16-257FE5DDE4E9}" destId="{5D8A840A-43A8-44D7-AFF7-3A50171B8AB4}" srcOrd="0" destOrd="0" presId="urn:microsoft.com/office/officeart/2005/8/layout/radial3"/>
    <dgm:cxn modelId="{85497A5E-80C2-4550-9603-936F2FB4A828}" type="presOf" srcId="{C6CE8499-3397-4596-95DF-717183129D5E}" destId="{F3336441-FA2C-4225-AD69-F4C7FF7469E1}" srcOrd="0" destOrd="0" presId="urn:microsoft.com/office/officeart/2005/8/layout/radial3"/>
    <dgm:cxn modelId="{62BD8FE9-5717-4CD7-980D-3680FAF69379}" type="presParOf" srcId="{A9BD8E79-8876-4A28-BDC8-A615AFDB1121}" destId="{E059E374-74D9-4013-A059-E273DD7842D3}" srcOrd="0" destOrd="0" presId="urn:microsoft.com/office/officeart/2005/8/layout/radial3"/>
    <dgm:cxn modelId="{BC4FC5DB-7AE4-49AA-9AA0-238D48669293}" type="presParOf" srcId="{E059E374-74D9-4013-A059-E273DD7842D3}" destId="{CFD6C499-ABA5-431E-A68E-B3038265C9E2}" srcOrd="0" destOrd="0" presId="urn:microsoft.com/office/officeart/2005/8/layout/radial3"/>
    <dgm:cxn modelId="{0CC51B6D-F8F9-4A5D-9195-307258C02196}" type="presParOf" srcId="{E059E374-74D9-4013-A059-E273DD7842D3}" destId="{F3336441-FA2C-4225-AD69-F4C7FF7469E1}" srcOrd="1" destOrd="0" presId="urn:microsoft.com/office/officeart/2005/8/layout/radial3"/>
    <dgm:cxn modelId="{57455492-D363-4104-B920-2879323EC6AD}" type="presParOf" srcId="{E059E374-74D9-4013-A059-E273DD7842D3}" destId="{991A2ABD-A8A5-448B-8F7D-E85F74BFB7CC}" srcOrd="2" destOrd="0" presId="urn:microsoft.com/office/officeart/2005/8/layout/radial3"/>
    <dgm:cxn modelId="{A0319FFF-F1D8-4A5B-960B-A4F497F02384}" type="presParOf" srcId="{E059E374-74D9-4013-A059-E273DD7842D3}" destId="{5D8A840A-43A8-44D7-AFF7-3A50171B8AB4}" srcOrd="3" destOrd="0" presId="urn:microsoft.com/office/officeart/2005/8/layout/radial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9563C38-ED3D-4CC2-860D-3F528EDB2D00}" type="doc">
      <dgm:prSet loTypeId="urn:microsoft.com/office/officeart/2005/8/layout/radial3" loCatId="cycle" qsTypeId="urn:microsoft.com/office/officeart/2005/8/quickstyle/simple1" qsCatId="simple" csTypeId="urn:microsoft.com/office/officeart/2005/8/colors/accent2_2" csCatId="accent2" phldr="1"/>
      <dgm:spPr/>
      <dgm:t>
        <a:bodyPr/>
        <a:lstStyle/>
        <a:p>
          <a:endParaRPr lang="es-US"/>
        </a:p>
      </dgm:t>
    </dgm:pt>
    <dgm:pt modelId="{E9F9C770-D617-4E2D-9385-1970A4D043D1}">
      <dgm:prSet phldrT="[Texto]" custT="1"/>
      <dgm:spPr/>
      <dgm:t>
        <a:bodyPr/>
        <a:lstStyle/>
        <a:p>
          <a:r>
            <a:rPr lang="es-US" sz="2100" b="1" dirty="0" smtClean="0">
              <a:solidFill>
                <a:schemeClr val="tx1"/>
              </a:solidFill>
            </a:rPr>
            <a:t>Sistema de control</a:t>
          </a:r>
          <a:endParaRPr lang="es-US" sz="2100" b="1" dirty="0">
            <a:solidFill>
              <a:schemeClr val="tx1"/>
            </a:solidFill>
          </a:endParaRPr>
        </a:p>
      </dgm:t>
    </dgm:pt>
    <dgm:pt modelId="{0DC9C78F-299A-4530-9B23-10868E2091A3}" type="parTrans" cxnId="{A527ABF4-EC6E-4814-9495-26F5327D9E69}">
      <dgm:prSet/>
      <dgm:spPr/>
      <dgm:t>
        <a:bodyPr/>
        <a:lstStyle/>
        <a:p>
          <a:endParaRPr lang="es-US">
            <a:solidFill>
              <a:srgbClr val="002060"/>
            </a:solidFill>
          </a:endParaRPr>
        </a:p>
      </dgm:t>
    </dgm:pt>
    <dgm:pt modelId="{B1BAA9A0-706A-4CF5-903A-AF7C9A6F29FD}" type="sibTrans" cxnId="{A527ABF4-EC6E-4814-9495-26F5327D9E69}">
      <dgm:prSet/>
      <dgm:spPr/>
      <dgm:t>
        <a:bodyPr/>
        <a:lstStyle/>
        <a:p>
          <a:endParaRPr lang="es-US">
            <a:solidFill>
              <a:srgbClr val="002060"/>
            </a:solidFill>
          </a:endParaRPr>
        </a:p>
      </dgm:t>
    </dgm:pt>
    <dgm:pt modelId="{EFEF3F19-4A46-465A-988B-CC9252F5A658}">
      <dgm:prSet phldrT="[Texto]" custT="1"/>
      <dgm:spPr/>
      <dgm:t>
        <a:bodyPr/>
        <a:lstStyle/>
        <a:p>
          <a:r>
            <a:rPr lang="es-US" sz="1200" b="1" dirty="0" smtClean="0">
              <a:solidFill>
                <a:srgbClr val="002060"/>
              </a:solidFill>
            </a:rPr>
            <a:t>Programación “MODO DEMO”</a:t>
          </a:r>
          <a:endParaRPr lang="es-US" sz="1200" b="1" dirty="0">
            <a:solidFill>
              <a:srgbClr val="002060"/>
            </a:solidFill>
          </a:endParaRPr>
        </a:p>
      </dgm:t>
    </dgm:pt>
    <dgm:pt modelId="{F71C19E6-B6F0-4EB1-8136-F92647049F8D}" type="parTrans" cxnId="{66E2DF60-2F87-4674-9D52-EE166068DE7D}">
      <dgm:prSet/>
      <dgm:spPr/>
      <dgm:t>
        <a:bodyPr/>
        <a:lstStyle/>
        <a:p>
          <a:endParaRPr lang="es-US">
            <a:solidFill>
              <a:srgbClr val="002060"/>
            </a:solidFill>
          </a:endParaRPr>
        </a:p>
      </dgm:t>
    </dgm:pt>
    <dgm:pt modelId="{A186ADF0-0CC2-45C0-B81A-A6F4692A4830}" type="sibTrans" cxnId="{66E2DF60-2F87-4674-9D52-EE166068DE7D}">
      <dgm:prSet/>
      <dgm:spPr/>
      <dgm:t>
        <a:bodyPr/>
        <a:lstStyle/>
        <a:p>
          <a:endParaRPr lang="es-US">
            <a:solidFill>
              <a:srgbClr val="002060"/>
            </a:solidFill>
          </a:endParaRPr>
        </a:p>
      </dgm:t>
    </dgm:pt>
    <dgm:pt modelId="{0AE4CEF7-FF75-402B-B714-54758BB57BCD}">
      <dgm:prSet phldrT="[Texto]" custT="1"/>
      <dgm:spPr/>
      <dgm:t>
        <a:bodyPr/>
        <a:lstStyle/>
        <a:p>
          <a:r>
            <a:rPr lang="es-US" sz="1200" b="1" dirty="0" smtClean="0">
              <a:solidFill>
                <a:srgbClr val="002060"/>
              </a:solidFill>
            </a:rPr>
            <a:t>Implementación de plataforma Arduino </a:t>
          </a:r>
          <a:endParaRPr lang="es-US" sz="1200" b="1" dirty="0">
            <a:solidFill>
              <a:srgbClr val="002060"/>
            </a:solidFill>
          </a:endParaRPr>
        </a:p>
      </dgm:t>
    </dgm:pt>
    <dgm:pt modelId="{5FD3BC70-A837-44EE-A615-1476FABCC146}" type="parTrans" cxnId="{1A0161B9-711D-483D-8A7E-8AA7E812B78D}">
      <dgm:prSet/>
      <dgm:spPr/>
      <dgm:t>
        <a:bodyPr/>
        <a:lstStyle/>
        <a:p>
          <a:endParaRPr lang="es-US">
            <a:solidFill>
              <a:srgbClr val="002060"/>
            </a:solidFill>
          </a:endParaRPr>
        </a:p>
      </dgm:t>
    </dgm:pt>
    <dgm:pt modelId="{0715F58D-FF46-49ED-AC3F-7FB0EA4D052A}" type="sibTrans" cxnId="{1A0161B9-711D-483D-8A7E-8AA7E812B78D}">
      <dgm:prSet/>
      <dgm:spPr/>
      <dgm:t>
        <a:bodyPr/>
        <a:lstStyle/>
        <a:p>
          <a:endParaRPr lang="es-US">
            <a:solidFill>
              <a:srgbClr val="002060"/>
            </a:solidFill>
          </a:endParaRPr>
        </a:p>
      </dgm:t>
    </dgm:pt>
    <dgm:pt modelId="{AD91FBEC-2A55-4174-A33B-EC97FC0CCAE4}">
      <dgm:prSet phldrT="[Texto]" custT="1"/>
      <dgm:spPr/>
      <dgm:t>
        <a:bodyPr/>
        <a:lstStyle/>
        <a:p>
          <a:r>
            <a:rPr lang="es-US" sz="1200" b="1" dirty="0" smtClean="0">
              <a:solidFill>
                <a:srgbClr val="002060"/>
              </a:solidFill>
            </a:rPr>
            <a:t>Control con     </a:t>
          </a:r>
          <a:r>
            <a:rPr lang="es-EC" sz="1200" b="1" dirty="0" smtClean="0">
              <a:solidFill>
                <a:srgbClr val="002060"/>
              </a:solidFill>
            </a:rPr>
            <a:t>5 [Vdc] o 24 [Vdc] </a:t>
          </a:r>
          <a:endParaRPr lang="es-US" sz="1200" b="1" dirty="0">
            <a:solidFill>
              <a:srgbClr val="002060"/>
            </a:solidFill>
          </a:endParaRPr>
        </a:p>
      </dgm:t>
    </dgm:pt>
    <dgm:pt modelId="{2782C4E8-8B53-40ED-8981-7CDD88EFBEEE}" type="parTrans" cxnId="{DFB3C272-5606-4F1E-97C1-32A07440844D}">
      <dgm:prSet/>
      <dgm:spPr/>
      <dgm:t>
        <a:bodyPr/>
        <a:lstStyle/>
        <a:p>
          <a:endParaRPr lang="es-EC">
            <a:solidFill>
              <a:srgbClr val="002060"/>
            </a:solidFill>
          </a:endParaRPr>
        </a:p>
      </dgm:t>
    </dgm:pt>
    <dgm:pt modelId="{39D7A877-60A4-4E15-8413-A9B65298130C}" type="sibTrans" cxnId="{DFB3C272-5606-4F1E-97C1-32A07440844D}">
      <dgm:prSet/>
      <dgm:spPr/>
      <dgm:t>
        <a:bodyPr/>
        <a:lstStyle/>
        <a:p>
          <a:endParaRPr lang="es-EC">
            <a:solidFill>
              <a:srgbClr val="002060"/>
            </a:solidFill>
          </a:endParaRPr>
        </a:p>
      </dgm:t>
    </dgm:pt>
    <dgm:pt modelId="{BED0D8F1-9B36-4EAB-BC0D-2DC8AD5C49B8}" type="pres">
      <dgm:prSet presAssocID="{09563C38-ED3D-4CC2-860D-3F528EDB2D00}" presName="composite" presStyleCnt="0">
        <dgm:presLayoutVars>
          <dgm:chMax val="1"/>
          <dgm:dir/>
          <dgm:resizeHandles val="exact"/>
        </dgm:presLayoutVars>
      </dgm:prSet>
      <dgm:spPr/>
      <dgm:t>
        <a:bodyPr/>
        <a:lstStyle/>
        <a:p>
          <a:endParaRPr lang="es-US"/>
        </a:p>
      </dgm:t>
    </dgm:pt>
    <dgm:pt modelId="{99879F96-6088-41A9-9B00-FADCC1D53E54}" type="pres">
      <dgm:prSet presAssocID="{09563C38-ED3D-4CC2-860D-3F528EDB2D00}" presName="radial" presStyleCnt="0">
        <dgm:presLayoutVars>
          <dgm:animLvl val="ctr"/>
        </dgm:presLayoutVars>
      </dgm:prSet>
      <dgm:spPr/>
    </dgm:pt>
    <dgm:pt modelId="{764826F3-C5CB-48F2-8050-6EE93701F6B9}" type="pres">
      <dgm:prSet presAssocID="{E9F9C770-D617-4E2D-9385-1970A4D043D1}" presName="centerShape" presStyleLbl="vennNode1" presStyleIdx="0" presStyleCnt="4"/>
      <dgm:spPr/>
      <dgm:t>
        <a:bodyPr/>
        <a:lstStyle/>
        <a:p>
          <a:endParaRPr lang="es-US"/>
        </a:p>
      </dgm:t>
    </dgm:pt>
    <dgm:pt modelId="{3F36CE0F-4D3C-42ED-8875-CC45638D86AD}" type="pres">
      <dgm:prSet presAssocID="{EFEF3F19-4A46-465A-988B-CC9252F5A658}" presName="node" presStyleLbl="vennNode1" presStyleIdx="1" presStyleCnt="4" custScaleX="143854" custScaleY="143854" custRadScaleRad="123779" custRadScaleInc="382">
        <dgm:presLayoutVars>
          <dgm:bulletEnabled val="1"/>
        </dgm:presLayoutVars>
      </dgm:prSet>
      <dgm:spPr/>
      <dgm:t>
        <a:bodyPr/>
        <a:lstStyle/>
        <a:p>
          <a:endParaRPr lang="es-US"/>
        </a:p>
      </dgm:t>
    </dgm:pt>
    <dgm:pt modelId="{F6D64A96-3D39-4CB3-BFC0-C9C3037B8682}" type="pres">
      <dgm:prSet presAssocID="{AD91FBEC-2A55-4174-A33B-EC97FC0CCAE4}" presName="node" presStyleLbl="vennNode1" presStyleIdx="2" presStyleCnt="4" custScaleX="128665" custScaleY="126544" custRadScaleRad="93757" custRadScaleInc="-7395">
        <dgm:presLayoutVars>
          <dgm:bulletEnabled val="1"/>
        </dgm:presLayoutVars>
      </dgm:prSet>
      <dgm:spPr/>
      <dgm:t>
        <a:bodyPr/>
        <a:lstStyle/>
        <a:p>
          <a:endParaRPr lang="es-EC"/>
        </a:p>
      </dgm:t>
    </dgm:pt>
    <dgm:pt modelId="{E57C9C02-C4E3-4C6C-AFA7-4EC1DB6E8CD7}" type="pres">
      <dgm:prSet presAssocID="{0AE4CEF7-FF75-402B-B714-54758BB57BCD}" presName="node" presStyleLbl="vennNode1" presStyleIdx="3" presStyleCnt="4" custScaleX="168577" custScaleY="143854">
        <dgm:presLayoutVars>
          <dgm:bulletEnabled val="1"/>
        </dgm:presLayoutVars>
      </dgm:prSet>
      <dgm:spPr/>
      <dgm:t>
        <a:bodyPr/>
        <a:lstStyle/>
        <a:p>
          <a:endParaRPr lang="es-US"/>
        </a:p>
      </dgm:t>
    </dgm:pt>
  </dgm:ptLst>
  <dgm:cxnLst>
    <dgm:cxn modelId="{7BB3AA40-A35A-4725-A196-2A8468D2373F}" type="presOf" srcId="{0AE4CEF7-FF75-402B-B714-54758BB57BCD}" destId="{E57C9C02-C4E3-4C6C-AFA7-4EC1DB6E8CD7}" srcOrd="0" destOrd="0" presId="urn:microsoft.com/office/officeart/2005/8/layout/radial3"/>
    <dgm:cxn modelId="{66E2DF60-2F87-4674-9D52-EE166068DE7D}" srcId="{E9F9C770-D617-4E2D-9385-1970A4D043D1}" destId="{EFEF3F19-4A46-465A-988B-CC9252F5A658}" srcOrd="0" destOrd="0" parTransId="{F71C19E6-B6F0-4EB1-8136-F92647049F8D}" sibTransId="{A186ADF0-0CC2-45C0-B81A-A6F4692A4830}"/>
    <dgm:cxn modelId="{2A6C956B-FC2F-4F90-BBF8-D9F26082F1C7}" type="presOf" srcId="{09563C38-ED3D-4CC2-860D-3F528EDB2D00}" destId="{BED0D8F1-9B36-4EAB-BC0D-2DC8AD5C49B8}" srcOrd="0" destOrd="0" presId="urn:microsoft.com/office/officeart/2005/8/layout/radial3"/>
    <dgm:cxn modelId="{60305DE1-8E25-42BB-8D94-F68F26BFD332}" type="presOf" srcId="{E9F9C770-D617-4E2D-9385-1970A4D043D1}" destId="{764826F3-C5CB-48F2-8050-6EE93701F6B9}" srcOrd="0" destOrd="0" presId="urn:microsoft.com/office/officeart/2005/8/layout/radial3"/>
    <dgm:cxn modelId="{A527ABF4-EC6E-4814-9495-26F5327D9E69}" srcId="{09563C38-ED3D-4CC2-860D-3F528EDB2D00}" destId="{E9F9C770-D617-4E2D-9385-1970A4D043D1}" srcOrd="0" destOrd="0" parTransId="{0DC9C78F-299A-4530-9B23-10868E2091A3}" sibTransId="{B1BAA9A0-706A-4CF5-903A-AF7C9A6F29FD}"/>
    <dgm:cxn modelId="{1A0161B9-711D-483D-8A7E-8AA7E812B78D}" srcId="{E9F9C770-D617-4E2D-9385-1970A4D043D1}" destId="{0AE4CEF7-FF75-402B-B714-54758BB57BCD}" srcOrd="2" destOrd="0" parTransId="{5FD3BC70-A837-44EE-A615-1476FABCC146}" sibTransId="{0715F58D-FF46-49ED-AC3F-7FB0EA4D052A}"/>
    <dgm:cxn modelId="{AB62154E-0137-43AE-AECF-17332006020F}" type="presOf" srcId="{AD91FBEC-2A55-4174-A33B-EC97FC0CCAE4}" destId="{F6D64A96-3D39-4CB3-BFC0-C9C3037B8682}" srcOrd="0" destOrd="0" presId="urn:microsoft.com/office/officeart/2005/8/layout/radial3"/>
    <dgm:cxn modelId="{DFB3C272-5606-4F1E-97C1-32A07440844D}" srcId="{E9F9C770-D617-4E2D-9385-1970A4D043D1}" destId="{AD91FBEC-2A55-4174-A33B-EC97FC0CCAE4}" srcOrd="1" destOrd="0" parTransId="{2782C4E8-8B53-40ED-8981-7CDD88EFBEEE}" sibTransId="{39D7A877-60A4-4E15-8413-A9B65298130C}"/>
    <dgm:cxn modelId="{B363AA05-5FF0-47BE-ABBF-D4EF7A42844A}" type="presOf" srcId="{EFEF3F19-4A46-465A-988B-CC9252F5A658}" destId="{3F36CE0F-4D3C-42ED-8875-CC45638D86AD}" srcOrd="0" destOrd="0" presId="urn:microsoft.com/office/officeart/2005/8/layout/radial3"/>
    <dgm:cxn modelId="{F02A0BBB-4A57-4DC7-A7BE-F9AA64073C6F}" type="presParOf" srcId="{BED0D8F1-9B36-4EAB-BC0D-2DC8AD5C49B8}" destId="{99879F96-6088-41A9-9B00-FADCC1D53E54}" srcOrd="0" destOrd="0" presId="urn:microsoft.com/office/officeart/2005/8/layout/radial3"/>
    <dgm:cxn modelId="{DC620B78-76CA-40DB-AE5E-CF2B4EA2036D}" type="presParOf" srcId="{99879F96-6088-41A9-9B00-FADCC1D53E54}" destId="{764826F3-C5CB-48F2-8050-6EE93701F6B9}" srcOrd="0" destOrd="0" presId="urn:microsoft.com/office/officeart/2005/8/layout/radial3"/>
    <dgm:cxn modelId="{C3A2956F-A939-4D4C-8B74-0C413087CA42}" type="presParOf" srcId="{99879F96-6088-41A9-9B00-FADCC1D53E54}" destId="{3F36CE0F-4D3C-42ED-8875-CC45638D86AD}" srcOrd="1" destOrd="0" presId="urn:microsoft.com/office/officeart/2005/8/layout/radial3"/>
    <dgm:cxn modelId="{CFBBB639-B372-4949-87B4-86C1FB813D1F}" type="presParOf" srcId="{99879F96-6088-41A9-9B00-FADCC1D53E54}" destId="{F6D64A96-3D39-4CB3-BFC0-C9C3037B8682}" srcOrd="2" destOrd="0" presId="urn:microsoft.com/office/officeart/2005/8/layout/radial3"/>
    <dgm:cxn modelId="{80DF8A7C-EA0F-4B66-AEE0-AC7AEE8CDBEA}" type="presParOf" srcId="{99879F96-6088-41A9-9B00-FADCC1D53E54}" destId="{E57C9C02-C4E3-4C6C-AFA7-4EC1DB6E8CD7}" srcOrd="3" destOrd="0" presId="urn:microsoft.com/office/officeart/2005/8/layout/radial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C9596AE-3261-44AE-B871-126A811F83D3}" type="doc">
      <dgm:prSet loTypeId="urn:microsoft.com/office/officeart/2008/layout/VerticalCurvedList" loCatId="list" qsTypeId="urn:microsoft.com/office/officeart/2005/8/quickstyle/3d1" qsCatId="3D" csTypeId="urn:microsoft.com/office/officeart/2005/8/colors/accent0_2" csCatId="mainScheme" phldr="1"/>
      <dgm:spPr/>
      <dgm:t>
        <a:bodyPr/>
        <a:lstStyle/>
        <a:p>
          <a:endParaRPr lang="es-US"/>
        </a:p>
      </dgm:t>
    </dgm:pt>
    <dgm:pt modelId="{8289E1DD-B6F0-405D-B860-F0DA2FC73DAC}">
      <dgm:prSet phldrT="[Texto]" custT="1"/>
      <dgm:spPr/>
      <dgm:t>
        <a:bodyPr/>
        <a:lstStyle/>
        <a:p>
          <a:pPr algn="just"/>
          <a:r>
            <a:rPr lang="es-EC" sz="1600" dirty="0" smtClean="0"/>
            <a:t>Se rediseñó y automatizó dos módulos didácticos para la dosificación de sólidos y tapado de botellas, en donde se aplicó conocimientos mecánicos en el dimensionamiento de las estructuras,  electrónicos con la selección de sensores y de control con la implementación de una plataforma Arduino, dando solución a varios aspectos técnicos que se presentaron durante la ejecución del proyecto, con la finalidad de mostrar un plan acorde a las necesidades que requiere un laboratorio con gran influencias en el aprendizaje de los alumnos que cursan la carrera de  ingeniería mecatrónica.  </a:t>
          </a:r>
          <a:endParaRPr lang="es-US" sz="1600" dirty="0"/>
        </a:p>
      </dgm:t>
    </dgm:pt>
    <dgm:pt modelId="{731CAE34-48E7-47E3-9A5C-E5A6F003055C}" type="parTrans" cxnId="{9F3A2E8D-C6D8-47EA-BECF-9856C98B4F45}">
      <dgm:prSet/>
      <dgm:spPr/>
      <dgm:t>
        <a:bodyPr/>
        <a:lstStyle/>
        <a:p>
          <a:pPr algn="just"/>
          <a:endParaRPr lang="es-US" sz="1600"/>
        </a:p>
      </dgm:t>
    </dgm:pt>
    <dgm:pt modelId="{694FCC95-DD01-4510-BC1F-D5343477B783}" type="sibTrans" cxnId="{9F3A2E8D-C6D8-47EA-BECF-9856C98B4F45}">
      <dgm:prSet/>
      <dgm:spPr/>
      <dgm:t>
        <a:bodyPr/>
        <a:lstStyle/>
        <a:p>
          <a:pPr algn="just"/>
          <a:endParaRPr lang="es-US" sz="1600"/>
        </a:p>
      </dgm:t>
    </dgm:pt>
    <dgm:pt modelId="{640CFC0D-BF95-4720-8C81-5AEEC9A1F5D1}">
      <dgm:prSet phldrT="[Texto]" custT="1"/>
      <dgm:spPr/>
      <dgm:t>
        <a:bodyPr/>
        <a:lstStyle/>
        <a:p>
          <a:pPr algn="just"/>
          <a:r>
            <a:rPr lang="es-EC" sz="1600" dirty="0" smtClean="0"/>
            <a:t>Los elementos estructurales presentan una demanda de capacidad de  36.1% para el módulo uno y 37.8% para el módulo dos, los cuales se aprecian en sus respectivos análisis estáticos, producto del uso de materiales comerciales en el mercado nacional que en conjunto con el diseño, nos dan seguridad que pueden trabajar en ambientes de incertidumbre sin presentar ningún tipo de falla considerable.</a:t>
          </a:r>
          <a:endParaRPr lang="es-US" sz="1600" dirty="0"/>
        </a:p>
      </dgm:t>
    </dgm:pt>
    <dgm:pt modelId="{E8354A1C-E1F5-4F9C-B4E7-C34A1846C8A8}" type="parTrans" cxnId="{EFAB3410-7BC8-420C-9497-AF403C3BED53}">
      <dgm:prSet/>
      <dgm:spPr/>
      <dgm:t>
        <a:bodyPr/>
        <a:lstStyle/>
        <a:p>
          <a:pPr algn="just"/>
          <a:endParaRPr lang="es-US" sz="1600"/>
        </a:p>
      </dgm:t>
    </dgm:pt>
    <dgm:pt modelId="{D0DCC663-CDCF-47A5-9235-C908539FB1E0}" type="sibTrans" cxnId="{EFAB3410-7BC8-420C-9497-AF403C3BED53}">
      <dgm:prSet/>
      <dgm:spPr/>
      <dgm:t>
        <a:bodyPr/>
        <a:lstStyle/>
        <a:p>
          <a:pPr algn="just"/>
          <a:endParaRPr lang="es-US" sz="1600"/>
        </a:p>
      </dgm:t>
    </dgm:pt>
    <dgm:pt modelId="{84CC8D17-7A3C-460A-ADFD-39ACDFEFD1D4}">
      <dgm:prSet phldrT="[Texto]" custT="1"/>
      <dgm:spPr/>
      <dgm:t>
        <a:bodyPr/>
        <a:lstStyle/>
        <a:p>
          <a:pPr algn="just"/>
          <a:r>
            <a:rPr lang="es-EC" sz="1600" dirty="0" smtClean="0"/>
            <a:t>Para la implementación de un envase que pueda ser utilizado en ambos módulos se incorporó y readecuo varios soportes, en su mayoría se encontraban en el módulo de dosificación los cuales no contaban con las dimensiones adecuadas para el avance del envase.</a:t>
          </a:r>
          <a:endParaRPr lang="es-US" sz="1600" dirty="0"/>
        </a:p>
      </dgm:t>
    </dgm:pt>
    <dgm:pt modelId="{BCBA69F1-9885-439A-A0DC-2E01C82B315E}" type="parTrans" cxnId="{3C3D2152-F165-43CC-945F-6FBDB60DA8DF}">
      <dgm:prSet/>
      <dgm:spPr/>
      <dgm:t>
        <a:bodyPr/>
        <a:lstStyle/>
        <a:p>
          <a:pPr algn="just"/>
          <a:endParaRPr lang="es-US" sz="1600"/>
        </a:p>
      </dgm:t>
    </dgm:pt>
    <dgm:pt modelId="{18137EFE-AF1A-4A5D-93FA-4F7B8ED7603D}" type="sibTrans" cxnId="{3C3D2152-F165-43CC-945F-6FBDB60DA8DF}">
      <dgm:prSet/>
      <dgm:spPr/>
      <dgm:t>
        <a:bodyPr/>
        <a:lstStyle/>
        <a:p>
          <a:pPr algn="just"/>
          <a:endParaRPr lang="es-US" sz="1600"/>
        </a:p>
      </dgm:t>
    </dgm:pt>
    <dgm:pt modelId="{B27420D5-0012-4D67-8ECC-A75FFFE885B3}">
      <dgm:prSet phldrT="[Texto]" custT="1"/>
      <dgm:spPr/>
      <dgm:t>
        <a:bodyPr/>
        <a:lstStyle/>
        <a:p>
          <a:pPr algn="just"/>
          <a:r>
            <a:rPr lang="es-EC" sz="1600" dirty="0" smtClean="0"/>
            <a:t>Se fabricó un brazo electromecánico que consta de un controlador Arduino Nano, en el cual se encuentra una secuencia preestablecida que le permite  interactuar con ambos módulos mediante una sola señal de control que la hemos denominado M5.</a:t>
          </a:r>
          <a:endParaRPr lang="es-US" sz="1600" dirty="0"/>
        </a:p>
      </dgm:t>
    </dgm:pt>
    <dgm:pt modelId="{9F8D44AD-3441-4FA4-8F25-6FC0B67DBB35}" type="parTrans" cxnId="{A38741E8-741E-441F-A62C-1E65B9FDAF9F}">
      <dgm:prSet/>
      <dgm:spPr/>
      <dgm:t>
        <a:bodyPr/>
        <a:lstStyle/>
        <a:p>
          <a:pPr algn="just"/>
          <a:endParaRPr lang="es-EC" sz="1600"/>
        </a:p>
      </dgm:t>
    </dgm:pt>
    <dgm:pt modelId="{55A2272E-AA4B-4375-8047-A48215F7CFB2}" type="sibTrans" cxnId="{A38741E8-741E-441F-A62C-1E65B9FDAF9F}">
      <dgm:prSet/>
      <dgm:spPr/>
      <dgm:t>
        <a:bodyPr/>
        <a:lstStyle/>
        <a:p>
          <a:pPr algn="just"/>
          <a:endParaRPr lang="es-EC" sz="1600"/>
        </a:p>
      </dgm:t>
    </dgm:pt>
    <dgm:pt modelId="{828D66A4-D6FF-4B25-9899-4E40015811F2}" type="pres">
      <dgm:prSet presAssocID="{2C9596AE-3261-44AE-B871-126A811F83D3}" presName="Name0" presStyleCnt="0">
        <dgm:presLayoutVars>
          <dgm:chMax val="7"/>
          <dgm:chPref val="7"/>
          <dgm:dir/>
        </dgm:presLayoutVars>
      </dgm:prSet>
      <dgm:spPr/>
      <dgm:t>
        <a:bodyPr/>
        <a:lstStyle/>
        <a:p>
          <a:endParaRPr lang="es-US"/>
        </a:p>
      </dgm:t>
    </dgm:pt>
    <dgm:pt modelId="{B4ABF58B-DC58-4CA5-B13C-96FEB7FDDB8D}" type="pres">
      <dgm:prSet presAssocID="{2C9596AE-3261-44AE-B871-126A811F83D3}" presName="Name1" presStyleCnt="0"/>
      <dgm:spPr/>
      <dgm:t>
        <a:bodyPr/>
        <a:lstStyle/>
        <a:p>
          <a:endParaRPr lang="es-EC"/>
        </a:p>
      </dgm:t>
    </dgm:pt>
    <dgm:pt modelId="{F3A6005C-124F-4CE1-AC2A-6B37ABBBB5FB}" type="pres">
      <dgm:prSet presAssocID="{2C9596AE-3261-44AE-B871-126A811F83D3}" presName="cycle" presStyleCnt="0"/>
      <dgm:spPr/>
      <dgm:t>
        <a:bodyPr/>
        <a:lstStyle/>
        <a:p>
          <a:endParaRPr lang="es-EC"/>
        </a:p>
      </dgm:t>
    </dgm:pt>
    <dgm:pt modelId="{1A686FDA-6876-4D17-AB30-BE2B990904CB}" type="pres">
      <dgm:prSet presAssocID="{2C9596AE-3261-44AE-B871-126A811F83D3}" presName="srcNode" presStyleLbl="node1" presStyleIdx="0" presStyleCnt="4"/>
      <dgm:spPr/>
      <dgm:t>
        <a:bodyPr/>
        <a:lstStyle/>
        <a:p>
          <a:endParaRPr lang="es-EC"/>
        </a:p>
      </dgm:t>
    </dgm:pt>
    <dgm:pt modelId="{383E735C-D748-4A3C-BBD7-02138083642C}" type="pres">
      <dgm:prSet presAssocID="{2C9596AE-3261-44AE-B871-126A811F83D3}" presName="conn" presStyleLbl="parChTrans1D2" presStyleIdx="0" presStyleCnt="1"/>
      <dgm:spPr/>
      <dgm:t>
        <a:bodyPr/>
        <a:lstStyle/>
        <a:p>
          <a:endParaRPr lang="es-US"/>
        </a:p>
      </dgm:t>
    </dgm:pt>
    <dgm:pt modelId="{60EC404A-7591-4987-9706-9EFA158F0A0E}" type="pres">
      <dgm:prSet presAssocID="{2C9596AE-3261-44AE-B871-126A811F83D3}" presName="extraNode" presStyleLbl="node1" presStyleIdx="0" presStyleCnt="4"/>
      <dgm:spPr/>
      <dgm:t>
        <a:bodyPr/>
        <a:lstStyle/>
        <a:p>
          <a:endParaRPr lang="es-EC"/>
        </a:p>
      </dgm:t>
    </dgm:pt>
    <dgm:pt modelId="{B28C3114-FB68-4065-8EDF-91367D8D7126}" type="pres">
      <dgm:prSet presAssocID="{2C9596AE-3261-44AE-B871-126A811F83D3}" presName="dstNode" presStyleLbl="node1" presStyleIdx="0" presStyleCnt="4"/>
      <dgm:spPr/>
      <dgm:t>
        <a:bodyPr/>
        <a:lstStyle/>
        <a:p>
          <a:endParaRPr lang="es-EC"/>
        </a:p>
      </dgm:t>
    </dgm:pt>
    <dgm:pt modelId="{BD150FBC-A9DE-40F3-BFCC-53B56B8B3B67}" type="pres">
      <dgm:prSet presAssocID="{8289E1DD-B6F0-405D-B860-F0DA2FC73DAC}" presName="text_1" presStyleLbl="node1" presStyleIdx="0" presStyleCnt="4" custScaleY="145941">
        <dgm:presLayoutVars>
          <dgm:bulletEnabled val="1"/>
        </dgm:presLayoutVars>
      </dgm:prSet>
      <dgm:spPr/>
      <dgm:t>
        <a:bodyPr/>
        <a:lstStyle/>
        <a:p>
          <a:endParaRPr lang="es-US"/>
        </a:p>
      </dgm:t>
    </dgm:pt>
    <dgm:pt modelId="{1C0232D0-344F-4070-AC96-3B40495539EF}" type="pres">
      <dgm:prSet presAssocID="{8289E1DD-B6F0-405D-B860-F0DA2FC73DAC}" presName="accent_1" presStyleCnt="0"/>
      <dgm:spPr/>
      <dgm:t>
        <a:bodyPr/>
        <a:lstStyle/>
        <a:p>
          <a:endParaRPr lang="es-EC"/>
        </a:p>
      </dgm:t>
    </dgm:pt>
    <dgm:pt modelId="{138DFA3D-2984-4928-B99D-9576E465FC51}" type="pres">
      <dgm:prSet presAssocID="{8289E1DD-B6F0-405D-B860-F0DA2FC73DAC}" presName="accentRepeatNode" presStyleLbl="solidFgAcc1" presStyleIdx="0" presStyleCnt="4"/>
      <dgm:spPr/>
      <dgm:t>
        <a:bodyPr/>
        <a:lstStyle/>
        <a:p>
          <a:endParaRPr lang="es-EC"/>
        </a:p>
      </dgm:t>
    </dgm:pt>
    <dgm:pt modelId="{F1932924-B89D-471C-B94E-7D79D6FF500E}" type="pres">
      <dgm:prSet presAssocID="{640CFC0D-BF95-4720-8C81-5AEEC9A1F5D1}" presName="text_2" presStyleLbl="node1" presStyleIdx="1" presStyleCnt="4" custScaleY="119964">
        <dgm:presLayoutVars>
          <dgm:bulletEnabled val="1"/>
        </dgm:presLayoutVars>
      </dgm:prSet>
      <dgm:spPr/>
      <dgm:t>
        <a:bodyPr/>
        <a:lstStyle/>
        <a:p>
          <a:endParaRPr lang="es-US"/>
        </a:p>
      </dgm:t>
    </dgm:pt>
    <dgm:pt modelId="{378F9C3B-9826-4CC9-907C-1DFCD05295C1}" type="pres">
      <dgm:prSet presAssocID="{640CFC0D-BF95-4720-8C81-5AEEC9A1F5D1}" presName="accent_2" presStyleCnt="0"/>
      <dgm:spPr/>
      <dgm:t>
        <a:bodyPr/>
        <a:lstStyle/>
        <a:p>
          <a:endParaRPr lang="es-EC"/>
        </a:p>
      </dgm:t>
    </dgm:pt>
    <dgm:pt modelId="{3A5A387B-97D2-43BA-9465-BD3F55A40596}" type="pres">
      <dgm:prSet presAssocID="{640CFC0D-BF95-4720-8C81-5AEEC9A1F5D1}" presName="accentRepeatNode" presStyleLbl="solidFgAcc1" presStyleIdx="1" presStyleCnt="4"/>
      <dgm:spPr/>
      <dgm:t>
        <a:bodyPr/>
        <a:lstStyle/>
        <a:p>
          <a:endParaRPr lang="es-EC"/>
        </a:p>
      </dgm:t>
    </dgm:pt>
    <dgm:pt modelId="{23ED86BF-4B6A-4175-93F8-1F918E2A6FA1}" type="pres">
      <dgm:prSet presAssocID="{84CC8D17-7A3C-460A-ADFD-39ACDFEFD1D4}" presName="text_3" presStyleLbl="node1" presStyleIdx="2" presStyleCnt="4" custScaleX="100354" custScaleY="80395" custLinFactNeighborX="-522" custLinFactNeighborY="1172">
        <dgm:presLayoutVars>
          <dgm:bulletEnabled val="1"/>
        </dgm:presLayoutVars>
      </dgm:prSet>
      <dgm:spPr/>
      <dgm:t>
        <a:bodyPr/>
        <a:lstStyle/>
        <a:p>
          <a:endParaRPr lang="es-US"/>
        </a:p>
      </dgm:t>
    </dgm:pt>
    <dgm:pt modelId="{F2019E6B-44E1-4A3B-8425-3125E914DEFE}" type="pres">
      <dgm:prSet presAssocID="{84CC8D17-7A3C-460A-ADFD-39ACDFEFD1D4}" presName="accent_3" presStyleCnt="0"/>
      <dgm:spPr/>
      <dgm:t>
        <a:bodyPr/>
        <a:lstStyle/>
        <a:p>
          <a:endParaRPr lang="es-EC"/>
        </a:p>
      </dgm:t>
    </dgm:pt>
    <dgm:pt modelId="{DD8810CF-F4C4-4D84-8ED6-8F7528C3D8EF}" type="pres">
      <dgm:prSet presAssocID="{84CC8D17-7A3C-460A-ADFD-39ACDFEFD1D4}" presName="accentRepeatNode" presStyleLbl="solidFgAcc1" presStyleIdx="2" presStyleCnt="4"/>
      <dgm:spPr/>
      <dgm:t>
        <a:bodyPr/>
        <a:lstStyle/>
        <a:p>
          <a:endParaRPr lang="es-EC"/>
        </a:p>
      </dgm:t>
    </dgm:pt>
    <dgm:pt modelId="{859CD78E-62CE-4D4C-8DE4-A3B19A59DBB9}" type="pres">
      <dgm:prSet presAssocID="{B27420D5-0012-4D67-8ECC-A75FFFE885B3}" presName="text_4" presStyleLbl="node1" presStyleIdx="3" presStyleCnt="4" custScaleY="102621">
        <dgm:presLayoutVars>
          <dgm:bulletEnabled val="1"/>
        </dgm:presLayoutVars>
      </dgm:prSet>
      <dgm:spPr/>
      <dgm:t>
        <a:bodyPr/>
        <a:lstStyle/>
        <a:p>
          <a:endParaRPr lang="es-EC"/>
        </a:p>
      </dgm:t>
    </dgm:pt>
    <dgm:pt modelId="{1A02AC07-73A8-42EF-B14A-F301F456D8F6}" type="pres">
      <dgm:prSet presAssocID="{B27420D5-0012-4D67-8ECC-A75FFFE885B3}" presName="accent_4" presStyleCnt="0"/>
      <dgm:spPr/>
    </dgm:pt>
    <dgm:pt modelId="{BEEC9FA2-BA9C-4CCB-92A8-6E88ECBAC295}" type="pres">
      <dgm:prSet presAssocID="{B27420D5-0012-4D67-8ECC-A75FFFE885B3}" presName="accentRepeatNode" presStyleLbl="solidFgAcc1" presStyleIdx="3" presStyleCnt="4"/>
      <dgm:spPr/>
    </dgm:pt>
  </dgm:ptLst>
  <dgm:cxnLst>
    <dgm:cxn modelId="{4686DACD-F076-4063-BFB1-9A1EDBAA811F}" type="presOf" srcId="{B27420D5-0012-4D67-8ECC-A75FFFE885B3}" destId="{859CD78E-62CE-4D4C-8DE4-A3B19A59DBB9}" srcOrd="0" destOrd="0" presId="urn:microsoft.com/office/officeart/2008/layout/VerticalCurvedList"/>
    <dgm:cxn modelId="{C240D43C-2CAC-4B04-B678-A95996D85500}" type="presOf" srcId="{2C9596AE-3261-44AE-B871-126A811F83D3}" destId="{828D66A4-D6FF-4B25-9899-4E40015811F2}" srcOrd="0" destOrd="0" presId="urn:microsoft.com/office/officeart/2008/layout/VerticalCurvedList"/>
    <dgm:cxn modelId="{EFAB3410-7BC8-420C-9497-AF403C3BED53}" srcId="{2C9596AE-3261-44AE-B871-126A811F83D3}" destId="{640CFC0D-BF95-4720-8C81-5AEEC9A1F5D1}" srcOrd="1" destOrd="0" parTransId="{E8354A1C-E1F5-4F9C-B4E7-C34A1846C8A8}" sibTransId="{D0DCC663-CDCF-47A5-9235-C908539FB1E0}"/>
    <dgm:cxn modelId="{04FB745F-A0D9-4772-B650-E51124B25845}" type="presOf" srcId="{694FCC95-DD01-4510-BC1F-D5343477B783}" destId="{383E735C-D748-4A3C-BBD7-02138083642C}" srcOrd="0" destOrd="0" presId="urn:microsoft.com/office/officeart/2008/layout/VerticalCurvedList"/>
    <dgm:cxn modelId="{14B4FF3A-9432-4C60-A9E8-B2269E99C3A5}" type="presOf" srcId="{84CC8D17-7A3C-460A-ADFD-39ACDFEFD1D4}" destId="{23ED86BF-4B6A-4175-93F8-1F918E2A6FA1}" srcOrd="0" destOrd="0" presId="urn:microsoft.com/office/officeart/2008/layout/VerticalCurvedList"/>
    <dgm:cxn modelId="{838CAC27-6B39-40CD-8A25-14D5428878A7}" type="presOf" srcId="{640CFC0D-BF95-4720-8C81-5AEEC9A1F5D1}" destId="{F1932924-B89D-471C-B94E-7D79D6FF500E}" srcOrd="0" destOrd="0" presId="urn:microsoft.com/office/officeart/2008/layout/VerticalCurvedList"/>
    <dgm:cxn modelId="{A38741E8-741E-441F-A62C-1E65B9FDAF9F}" srcId="{2C9596AE-3261-44AE-B871-126A811F83D3}" destId="{B27420D5-0012-4D67-8ECC-A75FFFE885B3}" srcOrd="3" destOrd="0" parTransId="{9F8D44AD-3441-4FA4-8F25-6FC0B67DBB35}" sibTransId="{55A2272E-AA4B-4375-8047-A48215F7CFB2}"/>
    <dgm:cxn modelId="{0C2BC55E-15C7-4800-88AB-E0F210C42B40}" type="presOf" srcId="{8289E1DD-B6F0-405D-B860-F0DA2FC73DAC}" destId="{BD150FBC-A9DE-40F3-BFCC-53B56B8B3B67}" srcOrd="0" destOrd="0" presId="urn:microsoft.com/office/officeart/2008/layout/VerticalCurvedList"/>
    <dgm:cxn modelId="{3C3D2152-F165-43CC-945F-6FBDB60DA8DF}" srcId="{2C9596AE-3261-44AE-B871-126A811F83D3}" destId="{84CC8D17-7A3C-460A-ADFD-39ACDFEFD1D4}" srcOrd="2" destOrd="0" parTransId="{BCBA69F1-9885-439A-A0DC-2E01C82B315E}" sibTransId="{18137EFE-AF1A-4A5D-93FA-4F7B8ED7603D}"/>
    <dgm:cxn modelId="{9F3A2E8D-C6D8-47EA-BECF-9856C98B4F45}" srcId="{2C9596AE-3261-44AE-B871-126A811F83D3}" destId="{8289E1DD-B6F0-405D-B860-F0DA2FC73DAC}" srcOrd="0" destOrd="0" parTransId="{731CAE34-48E7-47E3-9A5C-E5A6F003055C}" sibTransId="{694FCC95-DD01-4510-BC1F-D5343477B783}"/>
    <dgm:cxn modelId="{5AE46117-B484-49BF-9BCF-C899AC39DFEA}" type="presParOf" srcId="{828D66A4-D6FF-4B25-9899-4E40015811F2}" destId="{B4ABF58B-DC58-4CA5-B13C-96FEB7FDDB8D}" srcOrd="0" destOrd="0" presId="urn:microsoft.com/office/officeart/2008/layout/VerticalCurvedList"/>
    <dgm:cxn modelId="{42EF65D1-449F-418D-BA66-34F5CF8CA34A}" type="presParOf" srcId="{B4ABF58B-DC58-4CA5-B13C-96FEB7FDDB8D}" destId="{F3A6005C-124F-4CE1-AC2A-6B37ABBBB5FB}" srcOrd="0" destOrd="0" presId="urn:microsoft.com/office/officeart/2008/layout/VerticalCurvedList"/>
    <dgm:cxn modelId="{CD488331-7ED5-43DC-8EF7-D4B162677BF0}" type="presParOf" srcId="{F3A6005C-124F-4CE1-AC2A-6B37ABBBB5FB}" destId="{1A686FDA-6876-4D17-AB30-BE2B990904CB}" srcOrd="0" destOrd="0" presId="urn:microsoft.com/office/officeart/2008/layout/VerticalCurvedList"/>
    <dgm:cxn modelId="{64F73DE1-9257-4051-AC67-F6E120F7302B}" type="presParOf" srcId="{F3A6005C-124F-4CE1-AC2A-6B37ABBBB5FB}" destId="{383E735C-D748-4A3C-BBD7-02138083642C}" srcOrd="1" destOrd="0" presId="urn:microsoft.com/office/officeart/2008/layout/VerticalCurvedList"/>
    <dgm:cxn modelId="{C0242FFD-D9DD-4BE4-8854-A6FD2D6CD066}" type="presParOf" srcId="{F3A6005C-124F-4CE1-AC2A-6B37ABBBB5FB}" destId="{60EC404A-7591-4987-9706-9EFA158F0A0E}" srcOrd="2" destOrd="0" presId="urn:microsoft.com/office/officeart/2008/layout/VerticalCurvedList"/>
    <dgm:cxn modelId="{0AED2ABC-7F2F-40D4-9A02-861F14399402}" type="presParOf" srcId="{F3A6005C-124F-4CE1-AC2A-6B37ABBBB5FB}" destId="{B28C3114-FB68-4065-8EDF-91367D8D7126}" srcOrd="3" destOrd="0" presId="urn:microsoft.com/office/officeart/2008/layout/VerticalCurvedList"/>
    <dgm:cxn modelId="{32EF393B-0BD0-4040-8140-AF5745E73BE8}" type="presParOf" srcId="{B4ABF58B-DC58-4CA5-B13C-96FEB7FDDB8D}" destId="{BD150FBC-A9DE-40F3-BFCC-53B56B8B3B67}" srcOrd="1" destOrd="0" presId="urn:microsoft.com/office/officeart/2008/layout/VerticalCurvedList"/>
    <dgm:cxn modelId="{397F0FE0-5368-40B3-99A5-ED509232DCEA}" type="presParOf" srcId="{B4ABF58B-DC58-4CA5-B13C-96FEB7FDDB8D}" destId="{1C0232D0-344F-4070-AC96-3B40495539EF}" srcOrd="2" destOrd="0" presId="urn:microsoft.com/office/officeart/2008/layout/VerticalCurvedList"/>
    <dgm:cxn modelId="{DB5397CB-09E4-4F93-B666-7B97EE0DC2A8}" type="presParOf" srcId="{1C0232D0-344F-4070-AC96-3B40495539EF}" destId="{138DFA3D-2984-4928-B99D-9576E465FC51}" srcOrd="0" destOrd="0" presId="urn:microsoft.com/office/officeart/2008/layout/VerticalCurvedList"/>
    <dgm:cxn modelId="{CFE65BF3-2B26-4EA1-90CC-1177AF83A939}" type="presParOf" srcId="{B4ABF58B-DC58-4CA5-B13C-96FEB7FDDB8D}" destId="{F1932924-B89D-471C-B94E-7D79D6FF500E}" srcOrd="3" destOrd="0" presId="urn:microsoft.com/office/officeart/2008/layout/VerticalCurvedList"/>
    <dgm:cxn modelId="{1E7CAF33-A64F-41BD-85A3-992960C9D8F4}" type="presParOf" srcId="{B4ABF58B-DC58-4CA5-B13C-96FEB7FDDB8D}" destId="{378F9C3B-9826-4CC9-907C-1DFCD05295C1}" srcOrd="4" destOrd="0" presId="urn:microsoft.com/office/officeart/2008/layout/VerticalCurvedList"/>
    <dgm:cxn modelId="{0C25B7E7-FC99-4A2E-9982-E61E9C2E7BDA}" type="presParOf" srcId="{378F9C3B-9826-4CC9-907C-1DFCD05295C1}" destId="{3A5A387B-97D2-43BA-9465-BD3F55A40596}" srcOrd="0" destOrd="0" presId="urn:microsoft.com/office/officeart/2008/layout/VerticalCurvedList"/>
    <dgm:cxn modelId="{4B31E2A3-E0AE-4176-91FF-3D5F05EF1D98}" type="presParOf" srcId="{B4ABF58B-DC58-4CA5-B13C-96FEB7FDDB8D}" destId="{23ED86BF-4B6A-4175-93F8-1F918E2A6FA1}" srcOrd="5" destOrd="0" presId="urn:microsoft.com/office/officeart/2008/layout/VerticalCurvedList"/>
    <dgm:cxn modelId="{B153AC86-E224-4B89-AA6E-92C33B084B77}" type="presParOf" srcId="{B4ABF58B-DC58-4CA5-B13C-96FEB7FDDB8D}" destId="{F2019E6B-44E1-4A3B-8425-3125E914DEFE}" srcOrd="6" destOrd="0" presId="urn:microsoft.com/office/officeart/2008/layout/VerticalCurvedList"/>
    <dgm:cxn modelId="{38E2E756-F301-48F4-B7E9-2EFCDFABF691}" type="presParOf" srcId="{F2019E6B-44E1-4A3B-8425-3125E914DEFE}" destId="{DD8810CF-F4C4-4D84-8ED6-8F7528C3D8EF}" srcOrd="0" destOrd="0" presId="urn:microsoft.com/office/officeart/2008/layout/VerticalCurvedList"/>
    <dgm:cxn modelId="{89E2457F-055E-4C47-8056-73A97EED7839}" type="presParOf" srcId="{B4ABF58B-DC58-4CA5-B13C-96FEB7FDDB8D}" destId="{859CD78E-62CE-4D4C-8DE4-A3B19A59DBB9}" srcOrd="7" destOrd="0" presId="urn:microsoft.com/office/officeart/2008/layout/VerticalCurvedList"/>
    <dgm:cxn modelId="{F90BE011-E94F-4C7C-8C40-3E4BFB50E93D}" type="presParOf" srcId="{B4ABF58B-DC58-4CA5-B13C-96FEB7FDDB8D}" destId="{1A02AC07-73A8-42EF-B14A-F301F456D8F6}" srcOrd="8" destOrd="0" presId="urn:microsoft.com/office/officeart/2008/layout/VerticalCurvedList"/>
    <dgm:cxn modelId="{A9DB291C-7855-4877-9528-5F64877CED58}" type="presParOf" srcId="{1A02AC07-73A8-42EF-B14A-F301F456D8F6}" destId="{BEEC9FA2-BA9C-4CCB-92A8-6E88ECBAC295}"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C9596AE-3261-44AE-B871-126A811F83D3}" type="doc">
      <dgm:prSet loTypeId="urn:microsoft.com/office/officeart/2008/layout/VerticalCurvedList" loCatId="list" qsTypeId="urn:microsoft.com/office/officeart/2005/8/quickstyle/3d1" qsCatId="3D" csTypeId="urn:microsoft.com/office/officeart/2005/8/colors/accent0_2" csCatId="mainScheme" phldr="1"/>
      <dgm:spPr/>
      <dgm:t>
        <a:bodyPr/>
        <a:lstStyle/>
        <a:p>
          <a:endParaRPr lang="es-US"/>
        </a:p>
      </dgm:t>
    </dgm:pt>
    <dgm:pt modelId="{8289E1DD-B6F0-405D-B860-F0DA2FC73DAC}">
      <dgm:prSet phldrT="[Texto]" custT="1"/>
      <dgm:spPr/>
      <dgm:t>
        <a:bodyPr/>
        <a:lstStyle/>
        <a:p>
          <a:pPr algn="just"/>
          <a:r>
            <a:rPr lang="es-EC" sz="1600" dirty="0" smtClean="0"/>
            <a:t>Los módulos didácticos fueron readecuados tomando en cuenta la posibilidad de futuras implementaciones hacia otras estaciones de trabajo en secuencia, pudiendo enfocarse en la ubicación del envase vacío en la etapa inicial, remoción de envase rechazado en la zona de tapado o el de clasificación del envase final debido a que en la actualidad se puede observar que dichos procesos se los realiza manualmente. </a:t>
          </a:r>
          <a:endParaRPr lang="es-US" sz="1600" dirty="0"/>
        </a:p>
      </dgm:t>
    </dgm:pt>
    <dgm:pt modelId="{731CAE34-48E7-47E3-9A5C-E5A6F003055C}" type="parTrans" cxnId="{9F3A2E8D-C6D8-47EA-BECF-9856C98B4F45}">
      <dgm:prSet/>
      <dgm:spPr/>
      <dgm:t>
        <a:bodyPr/>
        <a:lstStyle/>
        <a:p>
          <a:pPr algn="just"/>
          <a:endParaRPr lang="es-US" sz="1600"/>
        </a:p>
      </dgm:t>
    </dgm:pt>
    <dgm:pt modelId="{694FCC95-DD01-4510-BC1F-D5343477B783}" type="sibTrans" cxnId="{9F3A2E8D-C6D8-47EA-BECF-9856C98B4F45}">
      <dgm:prSet/>
      <dgm:spPr/>
      <dgm:t>
        <a:bodyPr/>
        <a:lstStyle/>
        <a:p>
          <a:pPr algn="just"/>
          <a:endParaRPr lang="es-US" sz="1600"/>
        </a:p>
      </dgm:t>
    </dgm:pt>
    <dgm:pt modelId="{640CFC0D-BF95-4720-8C81-5AEEC9A1F5D1}">
      <dgm:prSet phldrT="[Texto]" custT="1"/>
      <dgm:spPr/>
      <dgm:t>
        <a:bodyPr/>
        <a:lstStyle/>
        <a:p>
          <a:pPr algn="just"/>
          <a:r>
            <a:rPr lang="es-EC" sz="1600" dirty="0" smtClean="0"/>
            <a:t>La secuencia del brazo electromecánico está a disposición del encargado del laboratorio ya que dicha programación se la puede cambiar solo en el controlador Arduino Nano al cual no tienen acceso los alumnos por motivos de salvaguardar los elementos mecánicos que componen el mismo. </a:t>
          </a:r>
          <a:endParaRPr lang="es-US" sz="1600" dirty="0"/>
        </a:p>
      </dgm:t>
    </dgm:pt>
    <dgm:pt modelId="{E8354A1C-E1F5-4F9C-B4E7-C34A1846C8A8}" type="parTrans" cxnId="{EFAB3410-7BC8-420C-9497-AF403C3BED53}">
      <dgm:prSet/>
      <dgm:spPr/>
      <dgm:t>
        <a:bodyPr/>
        <a:lstStyle/>
        <a:p>
          <a:pPr algn="just"/>
          <a:endParaRPr lang="es-US" sz="1600"/>
        </a:p>
      </dgm:t>
    </dgm:pt>
    <dgm:pt modelId="{D0DCC663-CDCF-47A5-9235-C908539FB1E0}" type="sibTrans" cxnId="{EFAB3410-7BC8-420C-9497-AF403C3BED53}">
      <dgm:prSet/>
      <dgm:spPr/>
      <dgm:t>
        <a:bodyPr/>
        <a:lstStyle/>
        <a:p>
          <a:pPr algn="just"/>
          <a:endParaRPr lang="es-US" sz="1600"/>
        </a:p>
      </dgm:t>
    </dgm:pt>
    <dgm:pt modelId="{84CC8D17-7A3C-460A-ADFD-39ACDFEFD1D4}">
      <dgm:prSet phldrT="[Texto]" custT="1"/>
      <dgm:spPr/>
      <dgm:t>
        <a:bodyPr/>
        <a:lstStyle/>
        <a:p>
          <a:pPr algn="just"/>
          <a:r>
            <a:rPr lang="es-EC" sz="1600" dirty="0" smtClean="0"/>
            <a:t>Se recomienda seguir el orden específicos de pasos que se indican en el manual antes del uso de las estaciones de trabajo, en el cual encontraremos los diferentes modos de funcionamiento entre ellos están: el automático demo, modo 5 [Vdc] y modo 24 [Vdc] al igual que algunas precauciones y recomendaciones necesarias para el funcionamiento óptimo del equipo.</a:t>
          </a:r>
          <a:endParaRPr lang="es-US" sz="1600" dirty="0"/>
        </a:p>
      </dgm:t>
    </dgm:pt>
    <dgm:pt modelId="{BCBA69F1-9885-439A-A0DC-2E01C82B315E}" type="parTrans" cxnId="{3C3D2152-F165-43CC-945F-6FBDB60DA8DF}">
      <dgm:prSet/>
      <dgm:spPr/>
      <dgm:t>
        <a:bodyPr/>
        <a:lstStyle/>
        <a:p>
          <a:pPr algn="just"/>
          <a:endParaRPr lang="es-US" sz="1600"/>
        </a:p>
      </dgm:t>
    </dgm:pt>
    <dgm:pt modelId="{18137EFE-AF1A-4A5D-93FA-4F7B8ED7603D}" type="sibTrans" cxnId="{3C3D2152-F165-43CC-945F-6FBDB60DA8DF}">
      <dgm:prSet/>
      <dgm:spPr/>
      <dgm:t>
        <a:bodyPr/>
        <a:lstStyle/>
        <a:p>
          <a:pPr algn="just"/>
          <a:endParaRPr lang="es-US" sz="1600"/>
        </a:p>
      </dgm:t>
    </dgm:pt>
    <dgm:pt modelId="{245DEBAD-5A99-4663-8E6A-B68384D33282}">
      <dgm:prSet phldrT="[Texto]" custT="1"/>
      <dgm:spPr/>
      <dgm:t>
        <a:bodyPr/>
        <a:lstStyle/>
        <a:p>
          <a:pPr algn="just"/>
          <a:r>
            <a:rPr lang="es-EC" sz="1600" dirty="0" smtClean="0"/>
            <a:t>Para el acople de nuevas estaciones de trabajo tener él cuenta al altura de la estructura de soporte ya que es punto de partida para el cálculo del mecanismo de traslado de producto final.</a:t>
          </a:r>
          <a:endParaRPr lang="es-US" sz="1600" dirty="0"/>
        </a:p>
      </dgm:t>
    </dgm:pt>
    <dgm:pt modelId="{9BB2506F-0CD3-4F99-959F-CE43F4EA130E}" type="parTrans" cxnId="{9A29F3EF-166E-4C7E-8E3C-239DCAF49FAE}">
      <dgm:prSet/>
      <dgm:spPr/>
      <dgm:t>
        <a:bodyPr/>
        <a:lstStyle/>
        <a:p>
          <a:pPr algn="just"/>
          <a:endParaRPr lang="es-US" sz="1600"/>
        </a:p>
      </dgm:t>
    </dgm:pt>
    <dgm:pt modelId="{79F44870-428A-40F4-99E0-AF8E7BD61DE8}" type="sibTrans" cxnId="{9A29F3EF-166E-4C7E-8E3C-239DCAF49FAE}">
      <dgm:prSet/>
      <dgm:spPr/>
      <dgm:t>
        <a:bodyPr/>
        <a:lstStyle/>
        <a:p>
          <a:pPr algn="just"/>
          <a:endParaRPr lang="es-US" sz="1600"/>
        </a:p>
      </dgm:t>
    </dgm:pt>
    <dgm:pt modelId="{828D66A4-D6FF-4B25-9899-4E40015811F2}" type="pres">
      <dgm:prSet presAssocID="{2C9596AE-3261-44AE-B871-126A811F83D3}" presName="Name0" presStyleCnt="0">
        <dgm:presLayoutVars>
          <dgm:chMax val="7"/>
          <dgm:chPref val="7"/>
          <dgm:dir/>
        </dgm:presLayoutVars>
      </dgm:prSet>
      <dgm:spPr/>
      <dgm:t>
        <a:bodyPr/>
        <a:lstStyle/>
        <a:p>
          <a:endParaRPr lang="es-US"/>
        </a:p>
      </dgm:t>
    </dgm:pt>
    <dgm:pt modelId="{B4ABF58B-DC58-4CA5-B13C-96FEB7FDDB8D}" type="pres">
      <dgm:prSet presAssocID="{2C9596AE-3261-44AE-B871-126A811F83D3}" presName="Name1" presStyleCnt="0"/>
      <dgm:spPr/>
      <dgm:t>
        <a:bodyPr/>
        <a:lstStyle/>
        <a:p>
          <a:endParaRPr lang="es-EC"/>
        </a:p>
      </dgm:t>
    </dgm:pt>
    <dgm:pt modelId="{F3A6005C-124F-4CE1-AC2A-6B37ABBBB5FB}" type="pres">
      <dgm:prSet presAssocID="{2C9596AE-3261-44AE-B871-126A811F83D3}" presName="cycle" presStyleCnt="0"/>
      <dgm:spPr/>
      <dgm:t>
        <a:bodyPr/>
        <a:lstStyle/>
        <a:p>
          <a:endParaRPr lang="es-EC"/>
        </a:p>
      </dgm:t>
    </dgm:pt>
    <dgm:pt modelId="{1A686FDA-6876-4D17-AB30-BE2B990904CB}" type="pres">
      <dgm:prSet presAssocID="{2C9596AE-3261-44AE-B871-126A811F83D3}" presName="srcNode" presStyleLbl="node1" presStyleIdx="0" presStyleCnt="4"/>
      <dgm:spPr/>
      <dgm:t>
        <a:bodyPr/>
        <a:lstStyle/>
        <a:p>
          <a:endParaRPr lang="es-EC"/>
        </a:p>
      </dgm:t>
    </dgm:pt>
    <dgm:pt modelId="{383E735C-D748-4A3C-BBD7-02138083642C}" type="pres">
      <dgm:prSet presAssocID="{2C9596AE-3261-44AE-B871-126A811F83D3}" presName="conn" presStyleLbl="parChTrans1D2" presStyleIdx="0" presStyleCnt="1"/>
      <dgm:spPr/>
      <dgm:t>
        <a:bodyPr/>
        <a:lstStyle/>
        <a:p>
          <a:endParaRPr lang="es-US"/>
        </a:p>
      </dgm:t>
    </dgm:pt>
    <dgm:pt modelId="{60EC404A-7591-4987-9706-9EFA158F0A0E}" type="pres">
      <dgm:prSet presAssocID="{2C9596AE-3261-44AE-B871-126A811F83D3}" presName="extraNode" presStyleLbl="node1" presStyleIdx="0" presStyleCnt="4"/>
      <dgm:spPr/>
      <dgm:t>
        <a:bodyPr/>
        <a:lstStyle/>
        <a:p>
          <a:endParaRPr lang="es-EC"/>
        </a:p>
      </dgm:t>
    </dgm:pt>
    <dgm:pt modelId="{B28C3114-FB68-4065-8EDF-91367D8D7126}" type="pres">
      <dgm:prSet presAssocID="{2C9596AE-3261-44AE-B871-126A811F83D3}" presName="dstNode" presStyleLbl="node1" presStyleIdx="0" presStyleCnt="4"/>
      <dgm:spPr/>
      <dgm:t>
        <a:bodyPr/>
        <a:lstStyle/>
        <a:p>
          <a:endParaRPr lang="es-EC"/>
        </a:p>
      </dgm:t>
    </dgm:pt>
    <dgm:pt modelId="{BD150FBC-A9DE-40F3-BFCC-53B56B8B3B67}" type="pres">
      <dgm:prSet presAssocID="{8289E1DD-B6F0-405D-B860-F0DA2FC73DAC}" presName="text_1" presStyleLbl="node1" presStyleIdx="0" presStyleCnt="4" custScaleY="128289">
        <dgm:presLayoutVars>
          <dgm:bulletEnabled val="1"/>
        </dgm:presLayoutVars>
      </dgm:prSet>
      <dgm:spPr/>
      <dgm:t>
        <a:bodyPr/>
        <a:lstStyle/>
        <a:p>
          <a:endParaRPr lang="es-US"/>
        </a:p>
      </dgm:t>
    </dgm:pt>
    <dgm:pt modelId="{1C0232D0-344F-4070-AC96-3B40495539EF}" type="pres">
      <dgm:prSet presAssocID="{8289E1DD-B6F0-405D-B860-F0DA2FC73DAC}" presName="accent_1" presStyleCnt="0"/>
      <dgm:spPr/>
      <dgm:t>
        <a:bodyPr/>
        <a:lstStyle/>
        <a:p>
          <a:endParaRPr lang="es-EC"/>
        </a:p>
      </dgm:t>
    </dgm:pt>
    <dgm:pt modelId="{138DFA3D-2984-4928-B99D-9576E465FC51}" type="pres">
      <dgm:prSet presAssocID="{8289E1DD-B6F0-405D-B860-F0DA2FC73DAC}" presName="accentRepeatNode" presStyleLbl="solidFgAcc1" presStyleIdx="0" presStyleCnt="4"/>
      <dgm:spPr/>
      <dgm:t>
        <a:bodyPr/>
        <a:lstStyle/>
        <a:p>
          <a:endParaRPr lang="es-EC"/>
        </a:p>
      </dgm:t>
    </dgm:pt>
    <dgm:pt modelId="{B748429C-7B78-476A-8797-35337A62AD52}" type="pres">
      <dgm:prSet presAssocID="{245DEBAD-5A99-4663-8E6A-B68384D33282}" presName="text_2" presStyleLbl="node1" presStyleIdx="1" presStyleCnt="4" custScaleY="90279">
        <dgm:presLayoutVars>
          <dgm:bulletEnabled val="1"/>
        </dgm:presLayoutVars>
      </dgm:prSet>
      <dgm:spPr/>
      <dgm:t>
        <a:bodyPr/>
        <a:lstStyle/>
        <a:p>
          <a:endParaRPr lang="es-US"/>
        </a:p>
      </dgm:t>
    </dgm:pt>
    <dgm:pt modelId="{76A52D4B-C67E-44A0-806E-2FC6B5D018DD}" type="pres">
      <dgm:prSet presAssocID="{245DEBAD-5A99-4663-8E6A-B68384D33282}" presName="accent_2" presStyleCnt="0"/>
      <dgm:spPr/>
      <dgm:t>
        <a:bodyPr/>
        <a:lstStyle/>
        <a:p>
          <a:endParaRPr lang="es-EC"/>
        </a:p>
      </dgm:t>
    </dgm:pt>
    <dgm:pt modelId="{36787315-4077-4951-BD9C-FFEF61C6F872}" type="pres">
      <dgm:prSet presAssocID="{245DEBAD-5A99-4663-8E6A-B68384D33282}" presName="accentRepeatNode" presStyleLbl="solidFgAcc1" presStyleIdx="1" presStyleCnt="4"/>
      <dgm:spPr/>
      <dgm:t>
        <a:bodyPr/>
        <a:lstStyle/>
        <a:p>
          <a:endParaRPr lang="es-EC"/>
        </a:p>
      </dgm:t>
    </dgm:pt>
    <dgm:pt modelId="{9549D818-D337-45A8-8FDA-A1777153893E}" type="pres">
      <dgm:prSet presAssocID="{640CFC0D-BF95-4720-8C81-5AEEC9A1F5D1}" presName="text_3" presStyleLbl="node1" presStyleIdx="2" presStyleCnt="4" custScaleY="122349">
        <dgm:presLayoutVars>
          <dgm:bulletEnabled val="1"/>
        </dgm:presLayoutVars>
      </dgm:prSet>
      <dgm:spPr/>
      <dgm:t>
        <a:bodyPr/>
        <a:lstStyle/>
        <a:p>
          <a:endParaRPr lang="es-US"/>
        </a:p>
      </dgm:t>
    </dgm:pt>
    <dgm:pt modelId="{F876E13B-0D40-4491-9B6B-009144217C64}" type="pres">
      <dgm:prSet presAssocID="{640CFC0D-BF95-4720-8C81-5AEEC9A1F5D1}" presName="accent_3" presStyleCnt="0"/>
      <dgm:spPr/>
      <dgm:t>
        <a:bodyPr/>
        <a:lstStyle/>
        <a:p>
          <a:endParaRPr lang="es-EC"/>
        </a:p>
      </dgm:t>
    </dgm:pt>
    <dgm:pt modelId="{3A5A387B-97D2-43BA-9465-BD3F55A40596}" type="pres">
      <dgm:prSet presAssocID="{640CFC0D-BF95-4720-8C81-5AEEC9A1F5D1}" presName="accentRepeatNode" presStyleLbl="solidFgAcc1" presStyleIdx="2" presStyleCnt="4"/>
      <dgm:spPr/>
      <dgm:t>
        <a:bodyPr/>
        <a:lstStyle/>
        <a:p>
          <a:endParaRPr lang="es-EC"/>
        </a:p>
      </dgm:t>
    </dgm:pt>
    <dgm:pt modelId="{F359FAB4-4575-4A9D-9E49-477F6E080A81}" type="pres">
      <dgm:prSet presAssocID="{84CC8D17-7A3C-460A-ADFD-39ACDFEFD1D4}" presName="text_4" presStyleLbl="node1" presStyleIdx="3" presStyleCnt="4">
        <dgm:presLayoutVars>
          <dgm:bulletEnabled val="1"/>
        </dgm:presLayoutVars>
      </dgm:prSet>
      <dgm:spPr/>
      <dgm:t>
        <a:bodyPr/>
        <a:lstStyle/>
        <a:p>
          <a:endParaRPr lang="es-US"/>
        </a:p>
      </dgm:t>
    </dgm:pt>
    <dgm:pt modelId="{416E3737-E6FA-4C37-96D9-2E1B0981C955}" type="pres">
      <dgm:prSet presAssocID="{84CC8D17-7A3C-460A-ADFD-39ACDFEFD1D4}" presName="accent_4" presStyleCnt="0"/>
      <dgm:spPr/>
      <dgm:t>
        <a:bodyPr/>
        <a:lstStyle/>
        <a:p>
          <a:endParaRPr lang="es-EC"/>
        </a:p>
      </dgm:t>
    </dgm:pt>
    <dgm:pt modelId="{DD8810CF-F4C4-4D84-8ED6-8F7528C3D8EF}" type="pres">
      <dgm:prSet presAssocID="{84CC8D17-7A3C-460A-ADFD-39ACDFEFD1D4}" presName="accentRepeatNode" presStyleLbl="solidFgAcc1" presStyleIdx="3" presStyleCnt="4"/>
      <dgm:spPr/>
      <dgm:t>
        <a:bodyPr/>
        <a:lstStyle/>
        <a:p>
          <a:endParaRPr lang="es-EC"/>
        </a:p>
      </dgm:t>
    </dgm:pt>
  </dgm:ptLst>
  <dgm:cxnLst>
    <dgm:cxn modelId="{32CAFF91-01B7-4765-ACCE-A1E0C0CB945E}" type="presOf" srcId="{84CC8D17-7A3C-460A-ADFD-39ACDFEFD1D4}" destId="{F359FAB4-4575-4A9D-9E49-477F6E080A81}" srcOrd="0" destOrd="0" presId="urn:microsoft.com/office/officeart/2008/layout/VerticalCurvedList"/>
    <dgm:cxn modelId="{5744C25A-2A96-4760-AB50-875AD788F4CB}" type="presOf" srcId="{694FCC95-DD01-4510-BC1F-D5343477B783}" destId="{383E735C-D748-4A3C-BBD7-02138083642C}" srcOrd="0" destOrd="0" presId="urn:microsoft.com/office/officeart/2008/layout/VerticalCurvedList"/>
    <dgm:cxn modelId="{D4B6E0E3-6CDD-44FD-8644-A2F53E3E7666}" type="presOf" srcId="{2C9596AE-3261-44AE-B871-126A811F83D3}" destId="{828D66A4-D6FF-4B25-9899-4E40015811F2}" srcOrd="0" destOrd="0" presId="urn:microsoft.com/office/officeart/2008/layout/VerticalCurvedList"/>
    <dgm:cxn modelId="{EFAB3410-7BC8-420C-9497-AF403C3BED53}" srcId="{2C9596AE-3261-44AE-B871-126A811F83D3}" destId="{640CFC0D-BF95-4720-8C81-5AEEC9A1F5D1}" srcOrd="2" destOrd="0" parTransId="{E8354A1C-E1F5-4F9C-B4E7-C34A1846C8A8}" sibTransId="{D0DCC663-CDCF-47A5-9235-C908539FB1E0}"/>
    <dgm:cxn modelId="{9A29F3EF-166E-4C7E-8E3C-239DCAF49FAE}" srcId="{2C9596AE-3261-44AE-B871-126A811F83D3}" destId="{245DEBAD-5A99-4663-8E6A-B68384D33282}" srcOrd="1" destOrd="0" parTransId="{9BB2506F-0CD3-4F99-959F-CE43F4EA130E}" sibTransId="{79F44870-428A-40F4-99E0-AF8E7BD61DE8}"/>
    <dgm:cxn modelId="{4825BE12-DEA0-4DCB-A639-CCFD1B05C234}" type="presOf" srcId="{8289E1DD-B6F0-405D-B860-F0DA2FC73DAC}" destId="{BD150FBC-A9DE-40F3-BFCC-53B56B8B3B67}" srcOrd="0" destOrd="0" presId="urn:microsoft.com/office/officeart/2008/layout/VerticalCurvedList"/>
    <dgm:cxn modelId="{41D57EA3-47D3-4564-8827-45F43D3E571A}" type="presOf" srcId="{640CFC0D-BF95-4720-8C81-5AEEC9A1F5D1}" destId="{9549D818-D337-45A8-8FDA-A1777153893E}" srcOrd="0" destOrd="0" presId="urn:microsoft.com/office/officeart/2008/layout/VerticalCurvedList"/>
    <dgm:cxn modelId="{50280B6D-DC58-4189-9AD8-F75C19E5C20D}" type="presOf" srcId="{245DEBAD-5A99-4663-8E6A-B68384D33282}" destId="{B748429C-7B78-476A-8797-35337A62AD52}" srcOrd="0" destOrd="0" presId="urn:microsoft.com/office/officeart/2008/layout/VerticalCurvedList"/>
    <dgm:cxn modelId="{3C3D2152-F165-43CC-945F-6FBDB60DA8DF}" srcId="{2C9596AE-3261-44AE-B871-126A811F83D3}" destId="{84CC8D17-7A3C-460A-ADFD-39ACDFEFD1D4}" srcOrd="3" destOrd="0" parTransId="{BCBA69F1-9885-439A-A0DC-2E01C82B315E}" sibTransId="{18137EFE-AF1A-4A5D-93FA-4F7B8ED7603D}"/>
    <dgm:cxn modelId="{9F3A2E8D-C6D8-47EA-BECF-9856C98B4F45}" srcId="{2C9596AE-3261-44AE-B871-126A811F83D3}" destId="{8289E1DD-B6F0-405D-B860-F0DA2FC73DAC}" srcOrd="0" destOrd="0" parTransId="{731CAE34-48E7-47E3-9A5C-E5A6F003055C}" sibTransId="{694FCC95-DD01-4510-BC1F-D5343477B783}"/>
    <dgm:cxn modelId="{CD2C701F-FCF8-4582-9DFA-F5B8B1038ABE}" type="presParOf" srcId="{828D66A4-D6FF-4B25-9899-4E40015811F2}" destId="{B4ABF58B-DC58-4CA5-B13C-96FEB7FDDB8D}" srcOrd="0" destOrd="0" presId="urn:microsoft.com/office/officeart/2008/layout/VerticalCurvedList"/>
    <dgm:cxn modelId="{A67E8621-A82A-4B78-8710-79923AA079A8}" type="presParOf" srcId="{B4ABF58B-DC58-4CA5-B13C-96FEB7FDDB8D}" destId="{F3A6005C-124F-4CE1-AC2A-6B37ABBBB5FB}" srcOrd="0" destOrd="0" presId="urn:microsoft.com/office/officeart/2008/layout/VerticalCurvedList"/>
    <dgm:cxn modelId="{B8083D5F-0112-4FC6-8EA6-74A9CA3FEDF8}" type="presParOf" srcId="{F3A6005C-124F-4CE1-AC2A-6B37ABBBB5FB}" destId="{1A686FDA-6876-4D17-AB30-BE2B990904CB}" srcOrd="0" destOrd="0" presId="urn:microsoft.com/office/officeart/2008/layout/VerticalCurvedList"/>
    <dgm:cxn modelId="{2F853FC2-33AB-4EFF-B6AA-C788627A9077}" type="presParOf" srcId="{F3A6005C-124F-4CE1-AC2A-6B37ABBBB5FB}" destId="{383E735C-D748-4A3C-BBD7-02138083642C}" srcOrd="1" destOrd="0" presId="urn:microsoft.com/office/officeart/2008/layout/VerticalCurvedList"/>
    <dgm:cxn modelId="{097BCB5F-AE74-4AA6-84D3-74B4BFE60849}" type="presParOf" srcId="{F3A6005C-124F-4CE1-AC2A-6B37ABBBB5FB}" destId="{60EC404A-7591-4987-9706-9EFA158F0A0E}" srcOrd="2" destOrd="0" presId="urn:microsoft.com/office/officeart/2008/layout/VerticalCurvedList"/>
    <dgm:cxn modelId="{6C1298CC-3E9B-451D-A150-DDE24B73565E}" type="presParOf" srcId="{F3A6005C-124F-4CE1-AC2A-6B37ABBBB5FB}" destId="{B28C3114-FB68-4065-8EDF-91367D8D7126}" srcOrd="3" destOrd="0" presId="urn:microsoft.com/office/officeart/2008/layout/VerticalCurvedList"/>
    <dgm:cxn modelId="{0A158154-99F7-4B19-B6C2-5F05E0161B4A}" type="presParOf" srcId="{B4ABF58B-DC58-4CA5-B13C-96FEB7FDDB8D}" destId="{BD150FBC-A9DE-40F3-BFCC-53B56B8B3B67}" srcOrd="1" destOrd="0" presId="urn:microsoft.com/office/officeart/2008/layout/VerticalCurvedList"/>
    <dgm:cxn modelId="{12F1E680-B890-4D76-99EF-50DC1E9002F4}" type="presParOf" srcId="{B4ABF58B-DC58-4CA5-B13C-96FEB7FDDB8D}" destId="{1C0232D0-344F-4070-AC96-3B40495539EF}" srcOrd="2" destOrd="0" presId="urn:microsoft.com/office/officeart/2008/layout/VerticalCurvedList"/>
    <dgm:cxn modelId="{544BFD2F-9D9A-4E4C-B8FC-F5D4BF30B5A3}" type="presParOf" srcId="{1C0232D0-344F-4070-AC96-3B40495539EF}" destId="{138DFA3D-2984-4928-B99D-9576E465FC51}" srcOrd="0" destOrd="0" presId="urn:microsoft.com/office/officeart/2008/layout/VerticalCurvedList"/>
    <dgm:cxn modelId="{39822B83-AC84-4FA5-9541-317DFE7C426B}" type="presParOf" srcId="{B4ABF58B-DC58-4CA5-B13C-96FEB7FDDB8D}" destId="{B748429C-7B78-476A-8797-35337A62AD52}" srcOrd="3" destOrd="0" presId="urn:microsoft.com/office/officeart/2008/layout/VerticalCurvedList"/>
    <dgm:cxn modelId="{167FE1E1-35BE-44DA-AD11-4DE946A63F88}" type="presParOf" srcId="{B4ABF58B-DC58-4CA5-B13C-96FEB7FDDB8D}" destId="{76A52D4B-C67E-44A0-806E-2FC6B5D018DD}" srcOrd="4" destOrd="0" presId="urn:microsoft.com/office/officeart/2008/layout/VerticalCurvedList"/>
    <dgm:cxn modelId="{53756F63-DC8F-4B97-AB91-B4D38DD8A4AF}" type="presParOf" srcId="{76A52D4B-C67E-44A0-806E-2FC6B5D018DD}" destId="{36787315-4077-4951-BD9C-FFEF61C6F872}" srcOrd="0" destOrd="0" presId="urn:microsoft.com/office/officeart/2008/layout/VerticalCurvedList"/>
    <dgm:cxn modelId="{21276F1D-D9C3-48FF-A791-A70CC28C6529}" type="presParOf" srcId="{B4ABF58B-DC58-4CA5-B13C-96FEB7FDDB8D}" destId="{9549D818-D337-45A8-8FDA-A1777153893E}" srcOrd="5" destOrd="0" presId="urn:microsoft.com/office/officeart/2008/layout/VerticalCurvedList"/>
    <dgm:cxn modelId="{1FA6F3A5-A96C-47CF-8217-0504ED164DAB}" type="presParOf" srcId="{B4ABF58B-DC58-4CA5-B13C-96FEB7FDDB8D}" destId="{F876E13B-0D40-4491-9B6B-009144217C64}" srcOrd="6" destOrd="0" presId="urn:microsoft.com/office/officeart/2008/layout/VerticalCurvedList"/>
    <dgm:cxn modelId="{2E70B22C-A326-4B2B-90D7-A2BA3DFE71CD}" type="presParOf" srcId="{F876E13B-0D40-4491-9B6B-009144217C64}" destId="{3A5A387B-97D2-43BA-9465-BD3F55A40596}" srcOrd="0" destOrd="0" presId="urn:microsoft.com/office/officeart/2008/layout/VerticalCurvedList"/>
    <dgm:cxn modelId="{FF1AFA36-3F69-431D-ADE1-5707BF3448C6}" type="presParOf" srcId="{B4ABF58B-DC58-4CA5-B13C-96FEB7FDDB8D}" destId="{F359FAB4-4575-4A9D-9E49-477F6E080A81}" srcOrd="7" destOrd="0" presId="urn:microsoft.com/office/officeart/2008/layout/VerticalCurvedList"/>
    <dgm:cxn modelId="{925A4054-9067-43B9-BF7E-B6E690849AC6}" type="presParOf" srcId="{B4ABF58B-DC58-4CA5-B13C-96FEB7FDDB8D}" destId="{416E3737-E6FA-4C37-96D9-2E1B0981C955}" srcOrd="8" destOrd="0" presId="urn:microsoft.com/office/officeart/2008/layout/VerticalCurvedList"/>
    <dgm:cxn modelId="{BB4862CA-E80C-4BED-8739-6D408C3E46C4}" type="presParOf" srcId="{416E3737-E6FA-4C37-96D9-2E1B0981C955}" destId="{DD8810CF-F4C4-4D84-8ED6-8F7528C3D8EF}"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9ED63D-0C46-4C88-B41A-16C74E12FF86}">
      <dsp:nvSpPr>
        <dsp:cNvPr id="0" name=""/>
        <dsp:cNvSpPr/>
      </dsp:nvSpPr>
      <dsp:spPr>
        <a:xfrm>
          <a:off x="0" y="12898"/>
          <a:ext cx="9272624" cy="1179360"/>
        </a:xfrm>
        <a:prstGeom prst="roundRect">
          <a:avLst/>
        </a:prstGeom>
        <a:solidFill>
          <a:schemeClr val="accent4">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just" defTabSz="622300">
            <a:lnSpc>
              <a:spcPct val="90000"/>
            </a:lnSpc>
            <a:spcBef>
              <a:spcPct val="0"/>
            </a:spcBef>
            <a:spcAft>
              <a:spcPct val="35000"/>
            </a:spcAft>
          </a:pPr>
          <a:r>
            <a:rPr lang="es-EC" sz="1400" kern="1200" smtClean="0"/>
            <a:t>Diseñar e implementar una estructura metálica tipo industrial que sirva de soporte para cada uno de los módulos didácticos con su respectivo panel de control.</a:t>
          </a:r>
          <a:endParaRPr lang="es-US" sz="1400" kern="1200" dirty="0"/>
        </a:p>
      </dsp:txBody>
      <dsp:txXfrm>
        <a:off x="57572" y="70470"/>
        <a:ext cx="9157480" cy="1064216"/>
      </dsp:txXfrm>
    </dsp:sp>
    <dsp:sp modelId="{35FB5B19-C366-42F7-8558-E8D7E1BAD247}">
      <dsp:nvSpPr>
        <dsp:cNvPr id="0" name=""/>
        <dsp:cNvSpPr/>
      </dsp:nvSpPr>
      <dsp:spPr>
        <a:xfrm>
          <a:off x="0" y="1373698"/>
          <a:ext cx="9272624" cy="1179360"/>
        </a:xfrm>
        <a:prstGeom prst="roundRect">
          <a:avLst/>
        </a:prstGeom>
        <a:solidFill>
          <a:schemeClr val="accent4">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just" defTabSz="622300">
            <a:lnSpc>
              <a:spcPct val="90000"/>
            </a:lnSpc>
            <a:spcBef>
              <a:spcPct val="0"/>
            </a:spcBef>
            <a:spcAft>
              <a:spcPct val="35000"/>
            </a:spcAft>
          </a:pPr>
          <a:r>
            <a:rPr lang="es-EC" sz="1400" kern="1200" smtClean="0"/>
            <a:t>Rediseñar varios elementos mecánicos que producen fallas en los distintos sistemas que componen los módulos.</a:t>
          </a:r>
          <a:endParaRPr lang="es-US" sz="1400" kern="1200" dirty="0"/>
        </a:p>
      </dsp:txBody>
      <dsp:txXfrm>
        <a:off x="57572" y="1431270"/>
        <a:ext cx="9157480" cy="1064216"/>
      </dsp:txXfrm>
    </dsp:sp>
    <dsp:sp modelId="{0E271B37-1D66-41F0-AA10-A5E93ED9F713}">
      <dsp:nvSpPr>
        <dsp:cNvPr id="0" name=""/>
        <dsp:cNvSpPr/>
      </dsp:nvSpPr>
      <dsp:spPr>
        <a:xfrm>
          <a:off x="0" y="2734498"/>
          <a:ext cx="9272624" cy="1179360"/>
        </a:xfrm>
        <a:prstGeom prst="roundRect">
          <a:avLst/>
        </a:prstGeom>
        <a:solidFill>
          <a:schemeClr val="accent4">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just" defTabSz="622300">
            <a:lnSpc>
              <a:spcPct val="90000"/>
            </a:lnSpc>
            <a:spcBef>
              <a:spcPct val="0"/>
            </a:spcBef>
            <a:spcAft>
              <a:spcPct val="35000"/>
            </a:spcAft>
          </a:pPr>
          <a:r>
            <a:rPr lang="es-EC" sz="1400" kern="1200" smtClean="0"/>
            <a:t>Acoplar un brazo electromecánico capaz de transportar a las botellas plásticas desde el punto final del proceso del módulo didáctico 1 hacia el punto inicial del proceso en el módulo didáctico 2.</a:t>
          </a:r>
        </a:p>
        <a:p>
          <a:pPr lvl="0" algn="just" defTabSz="622300">
            <a:lnSpc>
              <a:spcPct val="90000"/>
            </a:lnSpc>
            <a:spcBef>
              <a:spcPct val="0"/>
            </a:spcBef>
            <a:spcAft>
              <a:spcPct val="35000"/>
            </a:spcAft>
          </a:pPr>
          <a:endParaRPr lang="es-US" sz="1400" kern="1200" dirty="0"/>
        </a:p>
      </dsp:txBody>
      <dsp:txXfrm>
        <a:off x="57572" y="2792070"/>
        <a:ext cx="9157480" cy="1064216"/>
      </dsp:txXfrm>
    </dsp:sp>
    <dsp:sp modelId="{872B3A6C-F65E-4643-B18F-2F41AD18EC77}">
      <dsp:nvSpPr>
        <dsp:cNvPr id="0" name=""/>
        <dsp:cNvSpPr/>
      </dsp:nvSpPr>
      <dsp:spPr>
        <a:xfrm>
          <a:off x="0" y="4095298"/>
          <a:ext cx="9272624" cy="1179360"/>
        </a:xfrm>
        <a:prstGeom prst="roundRect">
          <a:avLst/>
        </a:prstGeom>
        <a:solidFill>
          <a:schemeClr val="accent4">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just" defTabSz="622300">
            <a:lnSpc>
              <a:spcPct val="90000"/>
            </a:lnSpc>
            <a:spcBef>
              <a:spcPct val="0"/>
            </a:spcBef>
            <a:spcAft>
              <a:spcPct val="35000"/>
            </a:spcAft>
          </a:pPr>
          <a:r>
            <a:rPr lang="es-EC" sz="1400" kern="1200" smtClean="0"/>
            <a:t>Elaborar un sistema de control centralizado en cada uno de los módulos de tal manera que; sus actuadores y sensores  estén acondicionados para trabajar con señales de 24 [Vdc] y de 5 [Vdc] permitiendo además tener un control de secuencia en el brazo electromecánico mediante la programación de una plataforma Arduino.</a:t>
          </a:r>
          <a:endParaRPr lang="es-US" sz="1400" kern="1200" dirty="0"/>
        </a:p>
      </dsp:txBody>
      <dsp:txXfrm>
        <a:off x="57572" y="4152870"/>
        <a:ext cx="9157480" cy="1064216"/>
      </dsp:txXfrm>
    </dsp:sp>
    <dsp:sp modelId="{92A34081-9A10-4358-AC40-2A349E13E6C8}">
      <dsp:nvSpPr>
        <dsp:cNvPr id="0" name=""/>
        <dsp:cNvSpPr/>
      </dsp:nvSpPr>
      <dsp:spPr>
        <a:xfrm>
          <a:off x="0" y="5456098"/>
          <a:ext cx="9272624" cy="1179360"/>
        </a:xfrm>
        <a:prstGeom prst="roundRect">
          <a:avLst/>
        </a:prstGeom>
        <a:solidFill>
          <a:schemeClr val="accent4">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just" defTabSz="622300">
            <a:lnSpc>
              <a:spcPct val="90000"/>
            </a:lnSpc>
            <a:spcBef>
              <a:spcPct val="0"/>
            </a:spcBef>
            <a:spcAft>
              <a:spcPct val="35000"/>
            </a:spcAft>
          </a:pPr>
          <a:r>
            <a:rPr lang="es-EC" sz="1400" kern="1200" smtClean="0"/>
            <a:t>Incorporar y programar dentro del sistema de control, una plataforma Arduino en cada módulo capaz de permitir su funcionamiento automático (Modo Demo).</a:t>
          </a:r>
          <a:endParaRPr lang="es-US" sz="1400" kern="1200" dirty="0"/>
        </a:p>
      </dsp:txBody>
      <dsp:txXfrm>
        <a:off x="57572" y="5513670"/>
        <a:ext cx="9157480" cy="10642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B7BD1F-3312-4EC5-9050-508D522DB36C}">
      <dsp:nvSpPr>
        <dsp:cNvPr id="0" name=""/>
        <dsp:cNvSpPr/>
      </dsp:nvSpPr>
      <dsp:spPr>
        <a:xfrm>
          <a:off x="1669438" y="755299"/>
          <a:ext cx="1982205" cy="1982205"/>
        </a:xfrm>
        <a:prstGeom prst="ellips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s-US" sz="2100" b="1" kern="1200" dirty="0" smtClean="0"/>
            <a:t>Sistema mecánico</a:t>
          </a:r>
          <a:endParaRPr lang="es-US" sz="2100" b="1" kern="1200" dirty="0"/>
        </a:p>
      </dsp:txBody>
      <dsp:txXfrm>
        <a:off x="1959725" y="1045586"/>
        <a:ext cx="1401631" cy="1401631"/>
      </dsp:txXfrm>
    </dsp:sp>
    <dsp:sp modelId="{69A450FC-0332-4066-9C1F-49E6CCF1DA52}">
      <dsp:nvSpPr>
        <dsp:cNvPr id="0" name=""/>
        <dsp:cNvSpPr/>
      </dsp:nvSpPr>
      <dsp:spPr>
        <a:xfrm>
          <a:off x="1927321" y="-155629"/>
          <a:ext cx="1469884" cy="1392975"/>
        </a:xfrm>
        <a:prstGeom prst="ellips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US" sz="1400" b="1" kern="1200" dirty="0" smtClean="0">
              <a:solidFill>
                <a:srgbClr val="002060"/>
              </a:solidFill>
            </a:rPr>
            <a:t>Rediseño de componentes </a:t>
          </a:r>
          <a:endParaRPr lang="es-US" sz="1400" b="1" kern="1200" dirty="0">
            <a:solidFill>
              <a:srgbClr val="002060"/>
            </a:solidFill>
          </a:endParaRPr>
        </a:p>
      </dsp:txBody>
      <dsp:txXfrm>
        <a:off x="2142581" y="48367"/>
        <a:ext cx="1039364" cy="984983"/>
      </dsp:txXfrm>
    </dsp:sp>
    <dsp:sp modelId="{40F3E451-8CAA-4A31-BCAB-0E9E5E66E6E5}">
      <dsp:nvSpPr>
        <dsp:cNvPr id="0" name=""/>
        <dsp:cNvSpPr/>
      </dsp:nvSpPr>
      <dsp:spPr>
        <a:xfrm>
          <a:off x="3354436" y="955674"/>
          <a:ext cx="1768642" cy="1613237"/>
        </a:xfrm>
        <a:prstGeom prst="ellips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US" sz="1400" b="1" kern="1200" dirty="0" smtClean="0">
              <a:solidFill>
                <a:srgbClr val="002060"/>
              </a:solidFill>
            </a:rPr>
            <a:t>Brazo electromecánico</a:t>
          </a:r>
          <a:endParaRPr lang="es-US" sz="1400" b="1" kern="1200" dirty="0">
            <a:solidFill>
              <a:srgbClr val="002060"/>
            </a:solidFill>
          </a:endParaRPr>
        </a:p>
      </dsp:txBody>
      <dsp:txXfrm>
        <a:off x="3613448" y="1191927"/>
        <a:ext cx="1250618" cy="1140731"/>
      </dsp:txXfrm>
    </dsp:sp>
    <dsp:sp modelId="{5944D85D-3BEF-4363-BB8D-6801A15D2747}">
      <dsp:nvSpPr>
        <dsp:cNvPr id="0" name=""/>
        <dsp:cNvSpPr/>
      </dsp:nvSpPr>
      <dsp:spPr>
        <a:xfrm>
          <a:off x="1701964" y="2247339"/>
          <a:ext cx="1737363" cy="1554475"/>
        </a:xfrm>
        <a:prstGeom prst="ellips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US" sz="1400" b="1" kern="1200" dirty="0" smtClean="0">
              <a:solidFill>
                <a:srgbClr val="002060"/>
              </a:solidFill>
            </a:rPr>
            <a:t>Diseño mecánico a través de herramientas CAD</a:t>
          </a:r>
          <a:endParaRPr lang="es-US" sz="1400" b="1" kern="1200" dirty="0">
            <a:solidFill>
              <a:srgbClr val="002060"/>
            </a:solidFill>
          </a:endParaRPr>
        </a:p>
      </dsp:txBody>
      <dsp:txXfrm>
        <a:off x="1956395" y="2474987"/>
        <a:ext cx="1228501" cy="1099179"/>
      </dsp:txXfrm>
    </dsp:sp>
    <dsp:sp modelId="{BDDA5797-9C4A-412E-A4A8-A3800BDDEDF6}">
      <dsp:nvSpPr>
        <dsp:cNvPr id="0" name=""/>
        <dsp:cNvSpPr/>
      </dsp:nvSpPr>
      <dsp:spPr>
        <a:xfrm>
          <a:off x="359067" y="1008846"/>
          <a:ext cx="1554475" cy="1554475"/>
        </a:xfrm>
        <a:prstGeom prst="ellips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US" sz="1400" b="1" kern="1200" dirty="0" smtClean="0">
              <a:solidFill>
                <a:srgbClr val="002060"/>
              </a:solidFill>
            </a:rPr>
            <a:t>Diseño de estructuras metálicas</a:t>
          </a:r>
          <a:endParaRPr lang="es-US" sz="1400" b="1" kern="1200" dirty="0">
            <a:solidFill>
              <a:srgbClr val="002060"/>
            </a:solidFill>
          </a:endParaRPr>
        </a:p>
      </dsp:txBody>
      <dsp:txXfrm>
        <a:off x="586715" y="1236494"/>
        <a:ext cx="1099179" cy="10991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D6C499-ABA5-431E-A68E-B3038265C9E2}">
      <dsp:nvSpPr>
        <dsp:cNvPr id="0" name=""/>
        <dsp:cNvSpPr/>
      </dsp:nvSpPr>
      <dsp:spPr>
        <a:xfrm>
          <a:off x="1834712" y="1120446"/>
          <a:ext cx="2350724" cy="2350724"/>
        </a:xfrm>
        <a:prstGeom prst="ellipse">
          <a:avLst/>
        </a:prstGeom>
        <a:solidFill>
          <a:srgbClr val="E1D47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s-US" sz="2200" b="1" kern="1200" dirty="0" smtClean="0"/>
            <a:t>Sistema electrónico</a:t>
          </a:r>
          <a:endParaRPr lang="es-US" sz="2200" b="1" kern="1200" dirty="0"/>
        </a:p>
      </dsp:txBody>
      <dsp:txXfrm>
        <a:off x="2178968" y="1464702"/>
        <a:ext cx="1662212" cy="1662212"/>
      </dsp:txXfrm>
    </dsp:sp>
    <dsp:sp modelId="{F3336441-FA2C-4225-AD69-F4C7FF7469E1}">
      <dsp:nvSpPr>
        <dsp:cNvPr id="0" name=""/>
        <dsp:cNvSpPr/>
      </dsp:nvSpPr>
      <dsp:spPr>
        <a:xfrm>
          <a:off x="2098734" y="-144897"/>
          <a:ext cx="1822680" cy="1822680"/>
        </a:xfrm>
        <a:prstGeom prst="ellipse">
          <a:avLst/>
        </a:prstGeom>
        <a:solidFill>
          <a:srgbClr val="E1D47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US" sz="1400" b="1" kern="1200" dirty="0" smtClean="0">
              <a:solidFill>
                <a:srgbClr val="002060"/>
              </a:solidFill>
            </a:rPr>
            <a:t>Incorporación de sensores</a:t>
          </a:r>
          <a:endParaRPr lang="es-US" sz="1400" b="1" kern="1200" dirty="0">
            <a:solidFill>
              <a:srgbClr val="002060"/>
            </a:solidFill>
          </a:endParaRPr>
        </a:p>
      </dsp:txBody>
      <dsp:txXfrm>
        <a:off x="2365659" y="122028"/>
        <a:ext cx="1288830" cy="1288830"/>
      </dsp:txXfrm>
    </dsp:sp>
    <dsp:sp modelId="{991A2ABD-A8A5-448B-8F7D-E85F74BFB7CC}">
      <dsp:nvSpPr>
        <dsp:cNvPr id="0" name=""/>
        <dsp:cNvSpPr/>
      </dsp:nvSpPr>
      <dsp:spPr>
        <a:xfrm>
          <a:off x="3574056" y="2149150"/>
          <a:ext cx="1822680" cy="1822680"/>
        </a:xfrm>
        <a:prstGeom prst="ellipse">
          <a:avLst/>
        </a:prstGeom>
        <a:solidFill>
          <a:srgbClr val="E1D47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US" sz="1400" b="1" kern="1200" dirty="0" smtClean="0">
              <a:solidFill>
                <a:srgbClr val="002060"/>
              </a:solidFill>
            </a:rPr>
            <a:t>Acople de actuadores</a:t>
          </a:r>
          <a:endParaRPr lang="es-US" sz="1400" b="1" kern="1200" dirty="0">
            <a:solidFill>
              <a:srgbClr val="002060"/>
            </a:solidFill>
          </a:endParaRPr>
        </a:p>
      </dsp:txBody>
      <dsp:txXfrm>
        <a:off x="3840981" y="2416075"/>
        <a:ext cx="1288830" cy="1288830"/>
      </dsp:txXfrm>
    </dsp:sp>
    <dsp:sp modelId="{5D8A840A-43A8-44D7-AFF7-3A50171B8AB4}">
      <dsp:nvSpPr>
        <dsp:cNvPr id="0" name=""/>
        <dsp:cNvSpPr/>
      </dsp:nvSpPr>
      <dsp:spPr>
        <a:xfrm>
          <a:off x="908534" y="2348610"/>
          <a:ext cx="1493179" cy="1478323"/>
        </a:xfrm>
        <a:prstGeom prst="ellipse">
          <a:avLst/>
        </a:prstGeom>
        <a:solidFill>
          <a:srgbClr val="E1D47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US" sz="1400" b="1" kern="1200" dirty="0" smtClean="0">
              <a:solidFill>
                <a:srgbClr val="002060"/>
              </a:solidFill>
            </a:rPr>
            <a:t>Acondicionamiento de señales</a:t>
          </a:r>
          <a:endParaRPr lang="es-US" sz="1400" b="1" kern="1200" dirty="0">
            <a:solidFill>
              <a:srgbClr val="002060"/>
            </a:solidFill>
          </a:endParaRPr>
        </a:p>
      </dsp:txBody>
      <dsp:txXfrm>
        <a:off x="1127205" y="2565105"/>
        <a:ext cx="1055837" cy="104533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4826F3-C5CB-48F2-8050-6EE93701F6B9}">
      <dsp:nvSpPr>
        <dsp:cNvPr id="0" name=""/>
        <dsp:cNvSpPr/>
      </dsp:nvSpPr>
      <dsp:spPr>
        <a:xfrm>
          <a:off x="1821156" y="1090700"/>
          <a:ext cx="2288315" cy="2288315"/>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s-US" sz="2100" b="1" kern="1200" dirty="0" smtClean="0">
              <a:solidFill>
                <a:schemeClr val="tx1"/>
              </a:solidFill>
            </a:rPr>
            <a:t>Sistema de control</a:t>
          </a:r>
          <a:endParaRPr lang="es-US" sz="2100" b="1" kern="1200" dirty="0">
            <a:solidFill>
              <a:schemeClr val="tx1"/>
            </a:solidFill>
          </a:endParaRPr>
        </a:p>
      </dsp:txBody>
      <dsp:txXfrm>
        <a:off x="2156272" y="1425816"/>
        <a:ext cx="1618083" cy="1618083"/>
      </dsp:txXfrm>
    </dsp:sp>
    <dsp:sp modelId="{3F36CE0F-4D3C-42ED-8875-CC45638D86AD}">
      <dsp:nvSpPr>
        <dsp:cNvPr id="0" name=""/>
        <dsp:cNvSpPr/>
      </dsp:nvSpPr>
      <dsp:spPr>
        <a:xfrm>
          <a:off x="2157098" y="-76863"/>
          <a:ext cx="1645916" cy="1645916"/>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US" sz="1200" b="1" kern="1200" dirty="0" smtClean="0">
              <a:solidFill>
                <a:srgbClr val="002060"/>
              </a:solidFill>
            </a:rPr>
            <a:t>Programación “MODO DEMO”</a:t>
          </a:r>
          <a:endParaRPr lang="es-US" sz="1200" b="1" kern="1200" dirty="0">
            <a:solidFill>
              <a:srgbClr val="002060"/>
            </a:solidFill>
          </a:endParaRPr>
        </a:p>
      </dsp:txBody>
      <dsp:txXfrm>
        <a:off x="2398137" y="164176"/>
        <a:ext cx="1163838" cy="1163838"/>
      </dsp:txXfrm>
    </dsp:sp>
    <dsp:sp modelId="{F6D64A96-3D39-4CB3-BFC0-C9C3037B8682}">
      <dsp:nvSpPr>
        <dsp:cNvPr id="0" name=""/>
        <dsp:cNvSpPr/>
      </dsp:nvSpPr>
      <dsp:spPr>
        <a:xfrm>
          <a:off x="3531255" y="2014007"/>
          <a:ext cx="1472130" cy="1447862"/>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US" sz="1200" b="1" kern="1200" dirty="0" smtClean="0">
              <a:solidFill>
                <a:srgbClr val="002060"/>
              </a:solidFill>
            </a:rPr>
            <a:t>Control con     </a:t>
          </a:r>
          <a:r>
            <a:rPr lang="es-EC" sz="1200" b="1" kern="1200" dirty="0" smtClean="0">
              <a:solidFill>
                <a:srgbClr val="002060"/>
              </a:solidFill>
            </a:rPr>
            <a:t>5 [Vdc] o 24 [Vdc] </a:t>
          </a:r>
          <a:endParaRPr lang="es-US" sz="1200" b="1" kern="1200" dirty="0">
            <a:solidFill>
              <a:srgbClr val="002060"/>
            </a:solidFill>
          </a:endParaRPr>
        </a:p>
      </dsp:txBody>
      <dsp:txXfrm>
        <a:off x="3746843" y="2226041"/>
        <a:ext cx="1040954" cy="1023794"/>
      </dsp:txXfrm>
    </dsp:sp>
    <dsp:sp modelId="{E57C9C02-C4E3-4C6C-AFA7-4EC1DB6E8CD7}">
      <dsp:nvSpPr>
        <dsp:cNvPr id="0" name=""/>
        <dsp:cNvSpPr/>
      </dsp:nvSpPr>
      <dsp:spPr>
        <a:xfrm>
          <a:off x="711614" y="2156280"/>
          <a:ext cx="1928786" cy="1645916"/>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US" sz="1200" b="1" kern="1200" dirty="0" smtClean="0">
              <a:solidFill>
                <a:srgbClr val="002060"/>
              </a:solidFill>
            </a:rPr>
            <a:t>Implementación de plataforma Arduino </a:t>
          </a:r>
          <a:endParaRPr lang="es-US" sz="1200" b="1" kern="1200" dirty="0">
            <a:solidFill>
              <a:srgbClr val="002060"/>
            </a:solidFill>
          </a:endParaRPr>
        </a:p>
      </dsp:txBody>
      <dsp:txXfrm>
        <a:off x="994078" y="2397319"/>
        <a:ext cx="1363858" cy="116383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3E735C-D748-4A3C-BBD7-02138083642C}">
      <dsp:nvSpPr>
        <dsp:cNvPr id="0" name=""/>
        <dsp:cNvSpPr/>
      </dsp:nvSpPr>
      <dsp:spPr>
        <a:xfrm>
          <a:off x="-6675054" y="-1019321"/>
          <a:ext cx="7933533" cy="7933533"/>
        </a:xfrm>
        <a:prstGeom prst="blockArc">
          <a:avLst>
            <a:gd name="adj1" fmla="val 18900000"/>
            <a:gd name="adj2" fmla="val 2700000"/>
            <a:gd name="adj3" fmla="val 272"/>
          </a:avLst>
        </a:prstGeom>
        <a:noFill/>
        <a:ln w="25400" cap="flat" cmpd="sng" algn="ctr">
          <a:solidFill>
            <a:schemeClr val="dk2">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BD150FBC-A9DE-40F3-BFCC-53B56B8B3B67}">
      <dsp:nvSpPr>
        <dsp:cNvPr id="0" name=""/>
        <dsp:cNvSpPr/>
      </dsp:nvSpPr>
      <dsp:spPr>
        <a:xfrm>
          <a:off x="654086" y="244886"/>
          <a:ext cx="11007647" cy="1323495"/>
        </a:xfrm>
        <a:prstGeom prst="rect">
          <a:avLst/>
        </a:prstGeom>
        <a:gradFill rotWithShape="0">
          <a:gsLst>
            <a:gs pos="0">
              <a:schemeClr val="lt1">
                <a:hueOff val="0"/>
                <a:satOff val="0"/>
                <a:lumOff val="0"/>
                <a:alphaOff val="0"/>
                <a:tint val="60000"/>
                <a:satMod val="160000"/>
              </a:schemeClr>
            </a:gs>
            <a:gs pos="46000">
              <a:schemeClr val="lt1">
                <a:hueOff val="0"/>
                <a:satOff val="0"/>
                <a:lumOff val="0"/>
                <a:alphaOff val="0"/>
                <a:tint val="86000"/>
                <a:satMod val="160000"/>
              </a:schemeClr>
            </a:gs>
            <a:gs pos="100000">
              <a:schemeClr val="lt1">
                <a:hueOff val="0"/>
                <a:satOff val="0"/>
                <a:lumOff val="0"/>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19828" tIns="40640" rIns="40640" bIns="40640" numCol="1" spcCol="1270" anchor="ctr" anchorCtr="0">
          <a:noAutofit/>
        </a:bodyPr>
        <a:lstStyle/>
        <a:p>
          <a:pPr lvl="0" algn="just" defTabSz="711200">
            <a:lnSpc>
              <a:spcPct val="90000"/>
            </a:lnSpc>
            <a:spcBef>
              <a:spcPct val="0"/>
            </a:spcBef>
            <a:spcAft>
              <a:spcPct val="35000"/>
            </a:spcAft>
          </a:pPr>
          <a:r>
            <a:rPr lang="es-EC" sz="1600" kern="1200" dirty="0" smtClean="0"/>
            <a:t>Se rediseñó y automatizó dos módulos didácticos para la dosificación de sólidos y tapado de botellas, en donde se aplicó conocimientos mecánicos en el dimensionamiento de las estructuras,  electrónicos con la selección de sensores y de control con la implementación de una plataforma Arduino, dando solución a varios aspectos técnicos que se presentaron durante la ejecución del proyecto, con la finalidad de mostrar un plan acorde a las necesidades que requiere un laboratorio con gran influencias en el aprendizaje de los alumnos que cursan la carrera de  ingeniería mecatrónica.  </a:t>
          </a:r>
          <a:endParaRPr lang="es-US" sz="1600" kern="1200" dirty="0"/>
        </a:p>
      </dsp:txBody>
      <dsp:txXfrm>
        <a:off x="654086" y="244886"/>
        <a:ext cx="11007647" cy="1323495"/>
      </dsp:txXfrm>
    </dsp:sp>
    <dsp:sp modelId="{138DFA3D-2984-4928-B99D-9576E465FC51}">
      <dsp:nvSpPr>
        <dsp:cNvPr id="0" name=""/>
        <dsp:cNvSpPr/>
      </dsp:nvSpPr>
      <dsp:spPr>
        <a:xfrm>
          <a:off x="87293" y="339840"/>
          <a:ext cx="1133587" cy="1133587"/>
        </a:xfrm>
        <a:prstGeom prst="ellipse">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a:outerShdw blurRad="50800" dist="38100" dir="14700000" algn="t" rotWithShape="0">
            <a:srgbClr val="000000">
              <a:alpha val="60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F1932924-B89D-471C-B94E-7D79D6FF500E}">
      <dsp:nvSpPr>
        <dsp:cNvPr id="0" name=""/>
        <dsp:cNvSpPr/>
      </dsp:nvSpPr>
      <dsp:spPr>
        <a:xfrm>
          <a:off x="1174016" y="1723216"/>
          <a:ext cx="10487718" cy="1087917"/>
        </a:xfrm>
        <a:prstGeom prst="rect">
          <a:avLst/>
        </a:prstGeom>
        <a:gradFill rotWithShape="0">
          <a:gsLst>
            <a:gs pos="0">
              <a:schemeClr val="lt1">
                <a:hueOff val="0"/>
                <a:satOff val="0"/>
                <a:lumOff val="0"/>
                <a:alphaOff val="0"/>
                <a:tint val="60000"/>
                <a:satMod val="160000"/>
              </a:schemeClr>
            </a:gs>
            <a:gs pos="46000">
              <a:schemeClr val="lt1">
                <a:hueOff val="0"/>
                <a:satOff val="0"/>
                <a:lumOff val="0"/>
                <a:alphaOff val="0"/>
                <a:tint val="86000"/>
                <a:satMod val="160000"/>
              </a:schemeClr>
            </a:gs>
            <a:gs pos="100000">
              <a:schemeClr val="lt1">
                <a:hueOff val="0"/>
                <a:satOff val="0"/>
                <a:lumOff val="0"/>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19828" tIns="40640" rIns="40640" bIns="40640" numCol="1" spcCol="1270" anchor="ctr" anchorCtr="0">
          <a:noAutofit/>
        </a:bodyPr>
        <a:lstStyle/>
        <a:p>
          <a:pPr lvl="0" algn="just" defTabSz="711200">
            <a:lnSpc>
              <a:spcPct val="90000"/>
            </a:lnSpc>
            <a:spcBef>
              <a:spcPct val="0"/>
            </a:spcBef>
            <a:spcAft>
              <a:spcPct val="35000"/>
            </a:spcAft>
          </a:pPr>
          <a:r>
            <a:rPr lang="es-EC" sz="1600" kern="1200" dirty="0" smtClean="0"/>
            <a:t>Los elementos estructurales presentan una demanda de capacidad de  36.1% para el módulo uno y 37.8% para el módulo dos, los cuales se aprecian en sus respectivos análisis estáticos, producto del uso de materiales comerciales en el mercado nacional que en conjunto con el diseño, nos dan seguridad que pueden trabajar en ambientes de incertidumbre sin presentar ningún tipo de falla considerable.</a:t>
          </a:r>
          <a:endParaRPr lang="es-US" sz="1600" kern="1200" dirty="0"/>
        </a:p>
      </dsp:txBody>
      <dsp:txXfrm>
        <a:off x="1174016" y="1723216"/>
        <a:ext cx="10487718" cy="1087917"/>
      </dsp:txXfrm>
    </dsp:sp>
    <dsp:sp modelId="{3A5A387B-97D2-43BA-9465-BD3F55A40596}">
      <dsp:nvSpPr>
        <dsp:cNvPr id="0" name=""/>
        <dsp:cNvSpPr/>
      </dsp:nvSpPr>
      <dsp:spPr>
        <a:xfrm>
          <a:off x="607222" y="1700381"/>
          <a:ext cx="1133587" cy="1133587"/>
        </a:xfrm>
        <a:prstGeom prst="ellipse">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a:outerShdw blurRad="50800" dist="38100" dir="14700000" algn="t" rotWithShape="0">
            <a:srgbClr val="000000">
              <a:alpha val="60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23ED86BF-4B6A-4175-93F8-1F918E2A6FA1}">
      <dsp:nvSpPr>
        <dsp:cNvPr id="0" name=""/>
        <dsp:cNvSpPr/>
      </dsp:nvSpPr>
      <dsp:spPr>
        <a:xfrm>
          <a:off x="1100707" y="3273805"/>
          <a:ext cx="10524844" cy="729078"/>
        </a:xfrm>
        <a:prstGeom prst="rect">
          <a:avLst/>
        </a:prstGeom>
        <a:gradFill rotWithShape="0">
          <a:gsLst>
            <a:gs pos="0">
              <a:schemeClr val="lt1">
                <a:hueOff val="0"/>
                <a:satOff val="0"/>
                <a:lumOff val="0"/>
                <a:alphaOff val="0"/>
                <a:tint val="60000"/>
                <a:satMod val="160000"/>
              </a:schemeClr>
            </a:gs>
            <a:gs pos="46000">
              <a:schemeClr val="lt1">
                <a:hueOff val="0"/>
                <a:satOff val="0"/>
                <a:lumOff val="0"/>
                <a:alphaOff val="0"/>
                <a:tint val="86000"/>
                <a:satMod val="160000"/>
              </a:schemeClr>
            </a:gs>
            <a:gs pos="100000">
              <a:schemeClr val="lt1">
                <a:hueOff val="0"/>
                <a:satOff val="0"/>
                <a:lumOff val="0"/>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19828" tIns="40640" rIns="40640" bIns="40640" numCol="1" spcCol="1270" anchor="ctr" anchorCtr="0">
          <a:noAutofit/>
        </a:bodyPr>
        <a:lstStyle/>
        <a:p>
          <a:pPr lvl="0" algn="just" defTabSz="711200">
            <a:lnSpc>
              <a:spcPct val="90000"/>
            </a:lnSpc>
            <a:spcBef>
              <a:spcPct val="0"/>
            </a:spcBef>
            <a:spcAft>
              <a:spcPct val="35000"/>
            </a:spcAft>
          </a:pPr>
          <a:r>
            <a:rPr lang="es-EC" sz="1600" kern="1200" dirty="0" smtClean="0"/>
            <a:t>Para la implementación de un envase que pueda ser utilizado en ambos módulos se incorporó y readecuo varios soportes, en su mayoría se encontraban en el módulo de dosificación los cuales no contaban con las dimensiones adecuadas para el avance del envase.</a:t>
          </a:r>
          <a:endParaRPr lang="es-US" sz="1600" kern="1200" dirty="0"/>
        </a:p>
      </dsp:txBody>
      <dsp:txXfrm>
        <a:off x="1100707" y="3273805"/>
        <a:ext cx="10524844" cy="729078"/>
      </dsp:txXfrm>
    </dsp:sp>
    <dsp:sp modelId="{DD8810CF-F4C4-4D84-8ED6-8F7528C3D8EF}">
      <dsp:nvSpPr>
        <dsp:cNvPr id="0" name=""/>
        <dsp:cNvSpPr/>
      </dsp:nvSpPr>
      <dsp:spPr>
        <a:xfrm>
          <a:off x="607222" y="3060922"/>
          <a:ext cx="1133587" cy="1133587"/>
        </a:xfrm>
        <a:prstGeom prst="ellipse">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a:outerShdw blurRad="50800" dist="38100" dir="14700000" algn="t" rotWithShape="0">
            <a:srgbClr val="000000">
              <a:alpha val="60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859CD78E-62CE-4D4C-8DE4-A3B19A59DBB9}">
      <dsp:nvSpPr>
        <dsp:cNvPr id="0" name=""/>
        <dsp:cNvSpPr/>
      </dsp:nvSpPr>
      <dsp:spPr>
        <a:xfrm>
          <a:off x="654086" y="4522937"/>
          <a:ext cx="11007647" cy="930639"/>
        </a:xfrm>
        <a:prstGeom prst="rect">
          <a:avLst/>
        </a:prstGeom>
        <a:gradFill rotWithShape="0">
          <a:gsLst>
            <a:gs pos="0">
              <a:schemeClr val="lt1">
                <a:hueOff val="0"/>
                <a:satOff val="0"/>
                <a:lumOff val="0"/>
                <a:alphaOff val="0"/>
                <a:tint val="60000"/>
                <a:satMod val="160000"/>
              </a:schemeClr>
            </a:gs>
            <a:gs pos="46000">
              <a:schemeClr val="lt1">
                <a:hueOff val="0"/>
                <a:satOff val="0"/>
                <a:lumOff val="0"/>
                <a:alphaOff val="0"/>
                <a:tint val="86000"/>
                <a:satMod val="160000"/>
              </a:schemeClr>
            </a:gs>
            <a:gs pos="100000">
              <a:schemeClr val="lt1">
                <a:hueOff val="0"/>
                <a:satOff val="0"/>
                <a:lumOff val="0"/>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19828" tIns="40640" rIns="40640" bIns="40640" numCol="1" spcCol="1270" anchor="ctr" anchorCtr="0">
          <a:noAutofit/>
        </a:bodyPr>
        <a:lstStyle/>
        <a:p>
          <a:pPr lvl="0" algn="just" defTabSz="711200">
            <a:lnSpc>
              <a:spcPct val="90000"/>
            </a:lnSpc>
            <a:spcBef>
              <a:spcPct val="0"/>
            </a:spcBef>
            <a:spcAft>
              <a:spcPct val="35000"/>
            </a:spcAft>
          </a:pPr>
          <a:r>
            <a:rPr lang="es-EC" sz="1600" kern="1200" dirty="0" smtClean="0"/>
            <a:t>Se fabricó un brazo electromecánico que consta de un controlador Arduino Nano, en el cual se encuentra una secuencia preestablecida que le permite  interactuar con ambos módulos mediante una sola señal de control que la hemos denominado M5.</a:t>
          </a:r>
          <a:endParaRPr lang="es-US" sz="1600" kern="1200" dirty="0"/>
        </a:p>
      </dsp:txBody>
      <dsp:txXfrm>
        <a:off x="654086" y="4522937"/>
        <a:ext cx="11007647" cy="930639"/>
      </dsp:txXfrm>
    </dsp:sp>
    <dsp:sp modelId="{BEEC9FA2-BA9C-4CCB-92A8-6E88ECBAC295}">
      <dsp:nvSpPr>
        <dsp:cNvPr id="0" name=""/>
        <dsp:cNvSpPr/>
      </dsp:nvSpPr>
      <dsp:spPr>
        <a:xfrm>
          <a:off x="87293" y="4421462"/>
          <a:ext cx="1133587" cy="1133587"/>
        </a:xfrm>
        <a:prstGeom prst="ellipse">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a:outerShdw blurRad="50800" dist="38100" dir="14700000" algn="t" rotWithShape="0">
            <a:srgbClr val="000000">
              <a:alpha val="60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3E735C-D748-4A3C-BBD7-02138083642C}">
      <dsp:nvSpPr>
        <dsp:cNvPr id="0" name=""/>
        <dsp:cNvSpPr/>
      </dsp:nvSpPr>
      <dsp:spPr>
        <a:xfrm>
          <a:off x="-6721151" y="-1027740"/>
          <a:ext cx="7999319" cy="7999319"/>
        </a:xfrm>
        <a:prstGeom prst="blockArc">
          <a:avLst>
            <a:gd name="adj1" fmla="val 18900000"/>
            <a:gd name="adj2" fmla="val 2700000"/>
            <a:gd name="adj3" fmla="val 270"/>
          </a:avLst>
        </a:prstGeom>
        <a:noFill/>
        <a:ln w="25400" cap="flat" cmpd="sng" algn="ctr">
          <a:solidFill>
            <a:schemeClr val="dk2">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BD150FBC-A9DE-40F3-BFCC-53B56B8B3B67}">
      <dsp:nvSpPr>
        <dsp:cNvPr id="0" name=""/>
        <dsp:cNvSpPr/>
      </dsp:nvSpPr>
      <dsp:spPr>
        <a:xfrm>
          <a:off x="668802" y="327625"/>
          <a:ext cx="10357555" cy="1173074"/>
        </a:xfrm>
        <a:prstGeom prst="rect">
          <a:avLst/>
        </a:prstGeom>
        <a:gradFill rotWithShape="0">
          <a:gsLst>
            <a:gs pos="0">
              <a:schemeClr val="lt1">
                <a:hueOff val="0"/>
                <a:satOff val="0"/>
                <a:lumOff val="0"/>
                <a:alphaOff val="0"/>
                <a:tint val="60000"/>
                <a:satMod val="160000"/>
              </a:schemeClr>
            </a:gs>
            <a:gs pos="46000">
              <a:schemeClr val="lt1">
                <a:hueOff val="0"/>
                <a:satOff val="0"/>
                <a:lumOff val="0"/>
                <a:alphaOff val="0"/>
                <a:tint val="86000"/>
                <a:satMod val="160000"/>
              </a:schemeClr>
            </a:gs>
            <a:gs pos="100000">
              <a:schemeClr val="lt1">
                <a:hueOff val="0"/>
                <a:satOff val="0"/>
                <a:lumOff val="0"/>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5805" tIns="40640" rIns="40640" bIns="40640" numCol="1" spcCol="1270" anchor="ctr" anchorCtr="0">
          <a:noAutofit/>
        </a:bodyPr>
        <a:lstStyle/>
        <a:p>
          <a:pPr lvl="0" algn="just" defTabSz="711200">
            <a:lnSpc>
              <a:spcPct val="90000"/>
            </a:lnSpc>
            <a:spcBef>
              <a:spcPct val="0"/>
            </a:spcBef>
            <a:spcAft>
              <a:spcPct val="35000"/>
            </a:spcAft>
          </a:pPr>
          <a:r>
            <a:rPr lang="es-EC" sz="1600" kern="1200" dirty="0" smtClean="0"/>
            <a:t>Los módulos didácticos fueron readecuados tomando en cuenta la posibilidad de futuras implementaciones hacia otras estaciones de trabajo en secuencia, pudiendo enfocarse en la ubicación del envase vacío en la etapa inicial, remoción de envase rechazado en la zona de tapado o el de clasificación del envase final debido a que en la actualidad se puede observar que dichos procesos se los realiza manualmente. </a:t>
          </a:r>
          <a:endParaRPr lang="es-US" sz="1600" kern="1200" dirty="0"/>
        </a:p>
      </dsp:txBody>
      <dsp:txXfrm>
        <a:off x="668802" y="327625"/>
        <a:ext cx="10357555" cy="1173074"/>
      </dsp:txXfrm>
    </dsp:sp>
    <dsp:sp modelId="{138DFA3D-2984-4928-B99D-9576E465FC51}">
      <dsp:nvSpPr>
        <dsp:cNvPr id="0" name=""/>
        <dsp:cNvSpPr/>
      </dsp:nvSpPr>
      <dsp:spPr>
        <a:xfrm>
          <a:off x="97302" y="342662"/>
          <a:ext cx="1143000" cy="1143000"/>
        </a:xfrm>
        <a:prstGeom prst="ellipse">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a:outerShdw blurRad="50800" dist="38100" dir="14700000" algn="t" rotWithShape="0">
            <a:srgbClr val="000000">
              <a:alpha val="60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B748429C-7B78-476A-8797-35337A62AD52}">
      <dsp:nvSpPr>
        <dsp:cNvPr id="0" name=""/>
        <dsp:cNvSpPr/>
      </dsp:nvSpPr>
      <dsp:spPr>
        <a:xfrm>
          <a:off x="1193048" y="1873244"/>
          <a:ext cx="9833308" cy="825511"/>
        </a:xfrm>
        <a:prstGeom prst="rect">
          <a:avLst/>
        </a:prstGeom>
        <a:gradFill rotWithShape="0">
          <a:gsLst>
            <a:gs pos="0">
              <a:schemeClr val="lt1">
                <a:hueOff val="0"/>
                <a:satOff val="0"/>
                <a:lumOff val="0"/>
                <a:alphaOff val="0"/>
                <a:tint val="60000"/>
                <a:satMod val="160000"/>
              </a:schemeClr>
            </a:gs>
            <a:gs pos="46000">
              <a:schemeClr val="lt1">
                <a:hueOff val="0"/>
                <a:satOff val="0"/>
                <a:lumOff val="0"/>
                <a:alphaOff val="0"/>
                <a:tint val="86000"/>
                <a:satMod val="160000"/>
              </a:schemeClr>
            </a:gs>
            <a:gs pos="100000">
              <a:schemeClr val="lt1">
                <a:hueOff val="0"/>
                <a:satOff val="0"/>
                <a:lumOff val="0"/>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5805" tIns="40640" rIns="40640" bIns="40640" numCol="1" spcCol="1270" anchor="ctr" anchorCtr="0">
          <a:noAutofit/>
        </a:bodyPr>
        <a:lstStyle/>
        <a:p>
          <a:pPr lvl="0" algn="just" defTabSz="711200">
            <a:lnSpc>
              <a:spcPct val="90000"/>
            </a:lnSpc>
            <a:spcBef>
              <a:spcPct val="0"/>
            </a:spcBef>
            <a:spcAft>
              <a:spcPct val="35000"/>
            </a:spcAft>
          </a:pPr>
          <a:r>
            <a:rPr lang="es-EC" sz="1600" kern="1200" dirty="0" smtClean="0"/>
            <a:t>Para el acople de nuevas estaciones de trabajo tener él cuenta al altura de la estructura de soporte ya que es punto de partida para el cálculo del mecanismo de traslado de producto final.</a:t>
          </a:r>
          <a:endParaRPr lang="es-US" sz="1600" kern="1200" dirty="0"/>
        </a:p>
      </dsp:txBody>
      <dsp:txXfrm>
        <a:off x="1193048" y="1873244"/>
        <a:ext cx="9833308" cy="825511"/>
      </dsp:txXfrm>
    </dsp:sp>
    <dsp:sp modelId="{36787315-4077-4951-BD9C-FFEF61C6F872}">
      <dsp:nvSpPr>
        <dsp:cNvPr id="0" name=""/>
        <dsp:cNvSpPr/>
      </dsp:nvSpPr>
      <dsp:spPr>
        <a:xfrm>
          <a:off x="621548" y="1714500"/>
          <a:ext cx="1143000" cy="1143000"/>
        </a:xfrm>
        <a:prstGeom prst="ellipse">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a:outerShdw blurRad="50800" dist="38100" dir="14700000" algn="t" rotWithShape="0">
            <a:srgbClr val="000000">
              <a:alpha val="60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9549D818-D337-45A8-8FDA-A1777153893E}">
      <dsp:nvSpPr>
        <dsp:cNvPr id="0" name=""/>
        <dsp:cNvSpPr/>
      </dsp:nvSpPr>
      <dsp:spPr>
        <a:xfrm>
          <a:off x="1193048" y="3098458"/>
          <a:ext cx="9833308" cy="1118759"/>
        </a:xfrm>
        <a:prstGeom prst="rect">
          <a:avLst/>
        </a:prstGeom>
        <a:gradFill rotWithShape="0">
          <a:gsLst>
            <a:gs pos="0">
              <a:schemeClr val="lt1">
                <a:hueOff val="0"/>
                <a:satOff val="0"/>
                <a:lumOff val="0"/>
                <a:alphaOff val="0"/>
                <a:tint val="60000"/>
                <a:satMod val="160000"/>
              </a:schemeClr>
            </a:gs>
            <a:gs pos="46000">
              <a:schemeClr val="lt1">
                <a:hueOff val="0"/>
                <a:satOff val="0"/>
                <a:lumOff val="0"/>
                <a:alphaOff val="0"/>
                <a:tint val="86000"/>
                <a:satMod val="160000"/>
              </a:schemeClr>
            </a:gs>
            <a:gs pos="100000">
              <a:schemeClr val="lt1">
                <a:hueOff val="0"/>
                <a:satOff val="0"/>
                <a:lumOff val="0"/>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5805" tIns="40640" rIns="40640" bIns="40640" numCol="1" spcCol="1270" anchor="ctr" anchorCtr="0">
          <a:noAutofit/>
        </a:bodyPr>
        <a:lstStyle/>
        <a:p>
          <a:pPr lvl="0" algn="just" defTabSz="711200">
            <a:lnSpc>
              <a:spcPct val="90000"/>
            </a:lnSpc>
            <a:spcBef>
              <a:spcPct val="0"/>
            </a:spcBef>
            <a:spcAft>
              <a:spcPct val="35000"/>
            </a:spcAft>
          </a:pPr>
          <a:r>
            <a:rPr lang="es-EC" sz="1600" kern="1200" dirty="0" smtClean="0"/>
            <a:t>La secuencia del brazo electromecánico está a disposición del encargado del laboratorio ya que dicha programación se la puede cambiar solo en el controlador Arduino Nano al cual no tienen acceso los alumnos por motivos de salvaguardar los elementos mecánicos que componen el mismo. </a:t>
          </a:r>
          <a:endParaRPr lang="es-US" sz="1600" kern="1200" dirty="0"/>
        </a:p>
      </dsp:txBody>
      <dsp:txXfrm>
        <a:off x="1193048" y="3098458"/>
        <a:ext cx="9833308" cy="1118759"/>
      </dsp:txXfrm>
    </dsp:sp>
    <dsp:sp modelId="{3A5A387B-97D2-43BA-9465-BD3F55A40596}">
      <dsp:nvSpPr>
        <dsp:cNvPr id="0" name=""/>
        <dsp:cNvSpPr/>
      </dsp:nvSpPr>
      <dsp:spPr>
        <a:xfrm>
          <a:off x="621548" y="3086338"/>
          <a:ext cx="1143000" cy="1143000"/>
        </a:xfrm>
        <a:prstGeom prst="ellipse">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a:outerShdw blurRad="50800" dist="38100" dir="14700000" algn="t" rotWithShape="0">
            <a:srgbClr val="000000">
              <a:alpha val="60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F359FAB4-4575-4A9D-9E49-477F6E080A81}">
      <dsp:nvSpPr>
        <dsp:cNvPr id="0" name=""/>
        <dsp:cNvSpPr/>
      </dsp:nvSpPr>
      <dsp:spPr>
        <a:xfrm>
          <a:off x="668802" y="4572476"/>
          <a:ext cx="10357555" cy="914400"/>
        </a:xfrm>
        <a:prstGeom prst="rect">
          <a:avLst/>
        </a:prstGeom>
        <a:gradFill rotWithShape="0">
          <a:gsLst>
            <a:gs pos="0">
              <a:schemeClr val="lt1">
                <a:hueOff val="0"/>
                <a:satOff val="0"/>
                <a:lumOff val="0"/>
                <a:alphaOff val="0"/>
                <a:tint val="60000"/>
                <a:satMod val="160000"/>
              </a:schemeClr>
            </a:gs>
            <a:gs pos="46000">
              <a:schemeClr val="lt1">
                <a:hueOff val="0"/>
                <a:satOff val="0"/>
                <a:lumOff val="0"/>
                <a:alphaOff val="0"/>
                <a:tint val="86000"/>
                <a:satMod val="160000"/>
              </a:schemeClr>
            </a:gs>
            <a:gs pos="100000">
              <a:schemeClr val="lt1">
                <a:hueOff val="0"/>
                <a:satOff val="0"/>
                <a:lumOff val="0"/>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5805" tIns="40640" rIns="40640" bIns="40640" numCol="1" spcCol="1270" anchor="ctr" anchorCtr="0">
          <a:noAutofit/>
        </a:bodyPr>
        <a:lstStyle/>
        <a:p>
          <a:pPr lvl="0" algn="just" defTabSz="711200">
            <a:lnSpc>
              <a:spcPct val="90000"/>
            </a:lnSpc>
            <a:spcBef>
              <a:spcPct val="0"/>
            </a:spcBef>
            <a:spcAft>
              <a:spcPct val="35000"/>
            </a:spcAft>
          </a:pPr>
          <a:r>
            <a:rPr lang="es-EC" sz="1600" kern="1200" dirty="0" smtClean="0"/>
            <a:t>Se recomienda seguir el orden específicos de pasos que se indican en el manual antes del uso de las estaciones de trabajo, en el cual encontraremos los diferentes modos de funcionamiento entre ellos están: el automático demo, modo 5 [Vdc] y modo 24 [Vdc] al igual que algunas precauciones y recomendaciones necesarias para el funcionamiento óptimo del equipo.</a:t>
          </a:r>
          <a:endParaRPr lang="es-US" sz="1600" kern="1200" dirty="0"/>
        </a:p>
      </dsp:txBody>
      <dsp:txXfrm>
        <a:off x="668802" y="4572476"/>
        <a:ext cx="10357555" cy="914400"/>
      </dsp:txXfrm>
    </dsp:sp>
    <dsp:sp modelId="{DD8810CF-F4C4-4D84-8ED6-8F7528C3D8EF}">
      <dsp:nvSpPr>
        <dsp:cNvPr id="0" name=""/>
        <dsp:cNvSpPr/>
      </dsp:nvSpPr>
      <dsp:spPr>
        <a:xfrm>
          <a:off x="97302" y="4458176"/>
          <a:ext cx="1143000" cy="1143000"/>
        </a:xfrm>
        <a:prstGeom prst="ellipse">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a:outerShdw blurRad="50800" dist="38100" dir="14700000" algn="t" rotWithShape="0">
            <a:srgbClr val="000000">
              <a:alpha val="60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597A92-6781-46DA-90A5-D88E3EF6DE18}" type="datetimeFigureOut">
              <a:rPr lang="es-EC" smtClean="0"/>
              <a:pPr/>
              <a:t>21/12/2015</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1CD0E5-3FE8-4DE5-BA0D-996C005AECCC}" type="slidenum">
              <a:rPr lang="es-EC" smtClean="0"/>
              <a:pPr/>
              <a:t>‹Nº›</a:t>
            </a:fld>
            <a:endParaRPr lang="es-EC"/>
          </a:p>
        </p:txBody>
      </p:sp>
    </p:spTree>
    <p:extLst>
      <p:ext uri="{BB962C8B-B14F-4D97-AF65-F5344CB8AC3E}">
        <p14:creationId xmlns:p14="http://schemas.microsoft.com/office/powerpoint/2010/main" val="1256610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6E8F5A6F-7110-4973-BB8A-384900CB88D4}" type="slidenum">
              <a:rPr lang="es-EC" smtClean="0"/>
              <a:pPr/>
              <a:t>120</a:t>
            </a:fld>
            <a:endParaRPr lang="es-EC"/>
          </a:p>
        </p:txBody>
      </p:sp>
    </p:spTree>
    <p:extLst>
      <p:ext uri="{BB962C8B-B14F-4D97-AF65-F5344CB8AC3E}">
        <p14:creationId xmlns:p14="http://schemas.microsoft.com/office/powerpoint/2010/main" val="15125661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7" name="6 Triángulo isósceles"/>
          <p:cNvSpPr/>
          <p:nvPr/>
        </p:nvSpPr>
        <p:spPr>
          <a:xfrm rot="16200000">
            <a:off x="10387963" y="5038579"/>
            <a:ext cx="1892949" cy="1725637"/>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Título"/>
          <p:cNvSpPr>
            <a:spLocks noGrp="1"/>
          </p:cNvSpPr>
          <p:nvPr>
            <p:ph type="ctrTitle"/>
          </p:nvPr>
        </p:nvSpPr>
        <p:spPr>
          <a:xfrm>
            <a:off x="720726" y="776289"/>
            <a:ext cx="10750549" cy="1470025"/>
          </a:xfrm>
        </p:spPr>
        <p:txBody>
          <a:bodyPr anchor="b">
            <a:normAutofit/>
          </a:bodyPr>
          <a:lstStyle>
            <a:lvl1pPr algn="r">
              <a:defRPr sz="4400"/>
            </a:lvl1pPr>
          </a:lstStyle>
          <a:p>
            <a:r>
              <a:rPr kumimoji="0" lang="es-ES" smtClean="0"/>
              <a:t>Haga clic para modificar el estilo de título del patrón</a:t>
            </a:r>
            <a:endParaRPr kumimoji="0" lang="en-US"/>
          </a:p>
        </p:txBody>
      </p:sp>
      <p:sp>
        <p:nvSpPr>
          <p:cNvPr id="9" name="8 Subtítulo"/>
          <p:cNvSpPr>
            <a:spLocks noGrp="1"/>
          </p:cNvSpPr>
          <p:nvPr>
            <p:ph type="subTitle" idx="1"/>
          </p:nvPr>
        </p:nvSpPr>
        <p:spPr>
          <a:xfrm>
            <a:off x="720726" y="2250280"/>
            <a:ext cx="10750549"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28" name="27 Marcador de fecha"/>
          <p:cNvSpPr>
            <a:spLocks noGrp="1"/>
          </p:cNvSpPr>
          <p:nvPr>
            <p:ph type="dt" sz="half" idx="10"/>
          </p:nvPr>
        </p:nvSpPr>
        <p:spPr>
          <a:xfrm>
            <a:off x="1828800" y="6012657"/>
            <a:ext cx="7721600" cy="365125"/>
          </a:xfrm>
        </p:spPr>
        <p:txBody>
          <a:bodyPr tIns="0" bIns="0" anchor="t"/>
          <a:lstStyle>
            <a:lvl1pPr algn="r">
              <a:defRPr sz="1000"/>
            </a:lvl1pPr>
          </a:lstStyle>
          <a:p>
            <a:fld id="{5CAB76CD-8C5A-4D80-8B59-C6CFFE1E2882}" type="datetimeFigureOut">
              <a:rPr lang="en-US" smtClean="0"/>
              <a:pPr/>
              <a:t>21/December/2015</a:t>
            </a:fld>
            <a:endParaRPr lang="en-US"/>
          </a:p>
        </p:txBody>
      </p:sp>
      <p:sp>
        <p:nvSpPr>
          <p:cNvPr id="17" name="16 Marcador de pie de página"/>
          <p:cNvSpPr>
            <a:spLocks noGrp="1"/>
          </p:cNvSpPr>
          <p:nvPr>
            <p:ph type="ftr" sz="quarter" idx="11"/>
          </p:nvPr>
        </p:nvSpPr>
        <p:spPr>
          <a:xfrm>
            <a:off x="1828800" y="5650705"/>
            <a:ext cx="7721600" cy="365125"/>
          </a:xfrm>
        </p:spPr>
        <p:txBody>
          <a:bodyPr tIns="0" bIns="0" anchor="b"/>
          <a:lstStyle>
            <a:lvl1pPr algn="r">
              <a:defRPr sz="1100"/>
            </a:lvl1pPr>
          </a:lstStyle>
          <a:p>
            <a:endParaRPr lang="en-US"/>
          </a:p>
        </p:txBody>
      </p:sp>
      <p:sp>
        <p:nvSpPr>
          <p:cNvPr id="29" name="28 Marcador de número de diapositiva"/>
          <p:cNvSpPr>
            <a:spLocks noGrp="1"/>
          </p:cNvSpPr>
          <p:nvPr>
            <p:ph type="sldNum" sz="quarter" idx="12"/>
          </p:nvPr>
        </p:nvSpPr>
        <p:spPr>
          <a:xfrm>
            <a:off x="11189663" y="5752308"/>
            <a:ext cx="670560" cy="365125"/>
          </a:xfrm>
        </p:spPr>
        <p:txBody>
          <a:bodyPr anchor="ctr"/>
          <a:lstStyle>
            <a:lvl1pPr algn="ctr">
              <a:defRPr sz="1300">
                <a:solidFill>
                  <a:srgbClr val="FFFFFF"/>
                </a:solidFill>
              </a:defRPr>
            </a:lvl1pPr>
          </a:lstStyle>
          <a:p>
            <a:fld id="{0BE8A754-77C4-4F05-9CC6-F80F49A91910}"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5CAB76CD-8C5A-4D80-8B59-C6CFFE1E2882}" type="datetimeFigureOut">
              <a:rPr lang="en-US" smtClean="0"/>
              <a:pPr/>
              <a:t>21/December/2015</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0BE8A754-77C4-4F05-9CC6-F80F49A91910}"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9042400" y="381000"/>
            <a:ext cx="2540000" cy="5486400"/>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609600" y="381000"/>
            <a:ext cx="8331200" cy="5486400"/>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5CAB76CD-8C5A-4D80-8B59-C6CFFE1E2882}" type="datetimeFigureOut">
              <a:rPr lang="en-US" smtClean="0"/>
              <a:pPr/>
              <a:t>21/December/2015</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0BE8A754-77C4-4F05-9CC6-F80F49A91910}"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67494"/>
            <a:ext cx="10972800" cy="1399032"/>
          </a:xfrm>
        </p:spPr>
        <p:txBody>
          <a:bodyPr/>
          <a:lstStyle/>
          <a:p>
            <a:r>
              <a:rPr kumimoji="0" lang="es-ES" smtClean="0"/>
              <a:t>Haga clic para modificar el estilo de título del patrón</a:t>
            </a:r>
            <a:endParaRPr kumimoji="0" lang="en-US"/>
          </a:p>
        </p:txBody>
      </p:sp>
      <p:sp>
        <p:nvSpPr>
          <p:cNvPr id="3" name="2 Marcador de contenido"/>
          <p:cNvSpPr>
            <a:spLocks noGrp="1"/>
          </p:cNvSpPr>
          <p:nvPr>
            <p:ph idx="1"/>
          </p:nvPr>
        </p:nvSpPr>
        <p:spPr>
          <a:xfrm>
            <a:off x="609600" y="1882808"/>
            <a:ext cx="10972800" cy="45720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a:xfrm>
            <a:off x="6388608" y="6480048"/>
            <a:ext cx="2844800" cy="301752"/>
          </a:xfrm>
        </p:spPr>
        <p:txBody>
          <a:bodyPr/>
          <a:lstStyle/>
          <a:p>
            <a:fld id="{5CAB76CD-8C5A-4D80-8B59-C6CFFE1E2882}" type="datetimeFigureOut">
              <a:rPr lang="en-US" smtClean="0"/>
              <a:pPr/>
              <a:t>21/December/2015</a:t>
            </a:fld>
            <a:endParaRPr lang="en-US"/>
          </a:p>
        </p:txBody>
      </p:sp>
      <p:sp>
        <p:nvSpPr>
          <p:cNvPr id="5" name="4 Marcador de pie de página"/>
          <p:cNvSpPr>
            <a:spLocks noGrp="1"/>
          </p:cNvSpPr>
          <p:nvPr>
            <p:ph type="ftr" sz="quarter" idx="11"/>
          </p:nvPr>
        </p:nvSpPr>
        <p:spPr>
          <a:xfrm>
            <a:off x="609600" y="6480970"/>
            <a:ext cx="5680075" cy="300831"/>
          </a:xfrm>
        </p:spPr>
        <p:txBody>
          <a:bodyPr/>
          <a:lstStyle/>
          <a:p>
            <a:endParaRPr lang="en-US"/>
          </a:p>
        </p:txBody>
      </p:sp>
      <p:sp>
        <p:nvSpPr>
          <p:cNvPr id="6" name="5 Marcador de número de diapositiva"/>
          <p:cNvSpPr>
            <a:spLocks noGrp="1"/>
          </p:cNvSpPr>
          <p:nvPr>
            <p:ph type="sldNum" sz="quarter" idx="12"/>
          </p:nvPr>
        </p:nvSpPr>
        <p:spPr/>
        <p:txBody>
          <a:bodyPr/>
          <a:lstStyle/>
          <a:p>
            <a:fld id="{0BE8A754-77C4-4F05-9CC6-F80F49A91910}"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2">
        <a:schemeClr val="bg1"/>
      </p:bgRef>
    </p:bg>
    <p:spTree>
      <p:nvGrpSpPr>
        <p:cNvPr id="1" name=""/>
        <p:cNvGrpSpPr/>
        <p:nvPr/>
      </p:nvGrpSpPr>
      <p:grpSpPr>
        <a:xfrm>
          <a:off x="0" y="0"/>
          <a:ext cx="0" cy="0"/>
          <a:chOff x="0" y="0"/>
          <a:chExt cx="0" cy="0"/>
        </a:xfrm>
      </p:grpSpPr>
      <p:sp>
        <p:nvSpPr>
          <p:cNvPr id="9" name="8 Triángulo rectángulo"/>
          <p:cNvSpPr/>
          <p:nvPr/>
        </p:nvSpPr>
        <p:spPr>
          <a:xfrm flipV="1">
            <a:off x="9379" y="7035"/>
            <a:ext cx="12173243"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algn="ctr" defTabSz="914400" rtl="0" eaLnBrk="1" latinLnBrk="0" hangingPunct="1"/>
            <a:endParaRPr kumimoji="0" lang="en-US" sz="1800" kern="1200">
              <a:solidFill>
                <a:schemeClr val="lt1"/>
              </a:solidFill>
              <a:latin typeface="+mn-lt"/>
              <a:ea typeface="+mn-ea"/>
              <a:cs typeface="+mn-cs"/>
            </a:endParaRPr>
          </a:p>
        </p:txBody>
      </p:sp>
      <p:sp>
        <p:nvSpPr>
          <p:cNvPr id="8" name="7 Triángulo isósceles"/>
          <p:cNvSpPr/>
          <p:nvPr/>
        </p:nvSpPr>
        <p:spPr>
          <a:xfrm rot="5400000" flipV="1">
            <a:off x="10387963" y="93786"/>
            <a:ext cx="1892949" cy="1725637"/>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 name="3 Marcador de fecha"/>
          <p:cNvSpPr>
            <a:spLocks noGrp="1"/>
          </p:cNvSpPr>
          <p:nvPr>
            <p:ph type="dt" sz="half" idx="10"/>
          </p:nvPr>
        </p:nvSpPr>
        <p:spPr>
          <a:xfrm>
            <a:off x="9274176" y="6477000"/>
            <a:ext cx="2844800" cy="304800"/>
          </a:xfrm>
        </p:spPr>
        <p:txBody>
          <a:bodyPr/>
          <a:lstStyle/>
          <a:p>
            <a:fld id="{5CAB76CD-8C5A-4D80-8B59-C6CFFE1E2882}" type="datetimeFigureOut">
              <a:rPr lang="en-US" smtClean="0"/>
              <a:pPr/>
              <a:t>21/December/2015</a:t>
            </a:fld>
            <a:endParaRPr lang="en-US"/>
          </a:p>
        </p:txBody>
      </p:sp>
      <p:sp>
        <p:nvSpPr>
          <p:cNvPr id="5" name="4 Marcador de pie de página"/>
          <p:cNvSpPr>
            <a:spLocks noGrp="1"/>
          </p:cNvSpPr>
          <p:nvPr>
            <p:ph type="ftr" sz="quarter" idx="11"/>
          </p:nvPr>
        </p:nvSpPr>
        <p:spPr>
          <a:xfrm>
            <a:off x="3492501" y="6480970"/>
            <a:ext cx="5680075" cy="300831"/>
          </a:xfrm>
        </p:spPr>
        <p:txBody>
          <a:bodyPr/>
          <a:lstStyle/>
          <a:p>
            <a:endParaRPr lang="en-US"/>
          </a:p>
        </p:txBody>
      </p:sp>
      <p:sp>
        <p:nvSpPr>
          <p:cNvPr id="6" name="5 Marcador de número de diapositiva"/>
          <p:cNvSpPr>
            <a:spLocks noGrp="1"/>
          </p:cNvSpPr>
          <p:nvPr>
            <p:ph type="sldNum" sz="quarter" idx="12"/>
          </p:nvPr>
        </p:nvSpPr>
        <p:spPr>
          <a:xfrm>
            <a:off x="11268075" y="809625"/>
            <a:ext cx="670560" cy="300831"/>
          </a:xfrm>
        </p:spPr>
        <p:txBody>
          <a:bodyPr/>
          <a:lstStyle/>
          <a:p>
            <a:fld id="{0BE8A754-77C4-4F05-9CC6-F80F49A91910}" type="slidenum">
              <a:rPr lang="en-US" smtClean="0"/>
              <a:pPr/>
              <a:t>‹Nº›</a:t>
            </a:fld>
            <a:endParaRPr lang="en-US"/>
          </a:p>
        </p:txBody>
      </p:sp>
      <p:cxnSp>
        <p:nvCxnSpPr>
          <p:cNvPr id="11" name="10 Conector recto"/>
          <p:cNvCxnSpPr/>
          <p:nvPr/>
        </p:nvCxnSpPr>
        <p:spPr>
          <a:xfrm rot="10800000">
            <a:off x="8625059" y="9381"/>
            <a:ext cx="3563815"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9 Conector recto"/>
          <p:cNvCxnSpPr/>
          <p:nvPr/>
        </p:nvCxnSpPr>
        <p:spPr>
          <a:xfrm flipV="1">
            <a:off x="0" y="7035"/>
            <a:ext cx="12182621"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1 Título"/>
          <p:cNvSpPr>
            <a:spLocks noGrp="1"/>
          </p:cNvSpPr>
          <p:nvPr>
            <p:ph type="title"/>
          </p:nvPr>
        </p:nvSpPr>
        <p:spPr>
          <a:xfrm>
            <a:off x="508000" y="271465"/>
            <a:ext cx="9652000" cy="1362075"/>
          </a:xfrm>
        </p:spPr>
        <p:txBody>
          <a:bodyPr anchor="ctr"/>
          <a:lstStyle>
            <a:lvl1pPr marL="0" algn="l">
              <a:buNone/>
              <a:defRPr sz="3600" b="1" cap="none" baseline="0"/>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508000" y="1633536"/>
            <a:ext cx="5181600" cy="2286000"/>
          </a:xfrm>
        </p:spPr>
        <p:txBody>
          <a:bodyPr anchor="t"/>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marL="0" algn="l">
              <a:defRPr/>
            </a:lvl1pPr>
          </a:lstStyle>
          <a:p>
            <a:r>
              <a:rPr kumimoji="0" lang="es-ES" smtClean="0"/>
              <a:t>Haga clic para modificar el estilo de título del patrón</a:t>
            </a:r>
            <a:endParaRPr kumimoji="0" lang="en-US"/>
          </a:p>
        </p:txBody>
      </p:sp>
      <p:sp>
        <p:nvSpPr>
          <p:cNvPr id="3" name="2 Marcador de contenido"/>
          <p:cNvSpPr>
            <a:spLocks noGrp="1"/>
          </p:cNvSpPr>
          <p:nvPr>
            <p:ph sz="half" idx="1"/>
          </p:nvPr>
        </p:nvSpPr>
        <p:spPr>
          <a:xfrm>
            <a:off x="609600" y="1722438"/>
            <a:ext cx="53848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6197600" y="1722438"/>
            <a:ext cx="53848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a:xfrm>
            <a:off x="6388608" y="6480969"/>
            <a:ext cx="2844800" cy="301752"/>
          </a:xfrm>
        </p:spPr>
        <p:txBody>
          <a:bodyPr/>
          <a:lstStyle/>
          <a:p>
            <a:fld id="{5CAB76CD-8C5A-4D80-8B59-C6CFFE1E2882}" type="datetimeFigureOut">
              <a:rPr lang="en-US" smtClean="0"/>
              <a:pPr/>
              <a:t>21/December/2015</a:t>
            </a:fld>
            <a:endParaRPr lang="en-US"/>
          </a:p>
        </p:txBody>
      </p:sp>
      <p:sp>
        <p:nvSpPr>
          <p:cNvPr id="6" name="5 Marcador de pie de página"/>
          <p:cNvSpPr>
            <a:spLocks noGrp="1"/>
          </p:cNvSpPr>
          <p:nvPr>
            <p:ph type="ftr" sz="quarter" idx="11"/>
          </p:nvPr>
        </p:nvSpPr>
        <p:spPr>
          <a:xfrm>
            <a:off x="609600" y="6480969"/>
            <a:ext cx="5680075" cy="301752"/>
          </a:xfrm>
        </p:spPr>
        <p:txBody>
          <a:bodyPr/>
          <a:lstStyle/>
          <a:p>
            <a:endParaRPr lang="en-US"/>
          </a:p>
        </p:txBody>
      </p:sp>
      <p:sp>
        <p:nvSpPr>
          <p:cNvPr id="7" name="6 Marcador de número de diapositiva"/>
          <p:cNvSpPr>
            <a:spLocks noGrp="1"/>
          </p:cNvSpPr>
          <p:nvPr>
            <p:ph type="sldNum" sz="quarter" idx="12"/>
          </p:nvPr>
        </p:nvSpPr>
        <p:spPr>
          <a:xfrm>
            <a:off x="10119360" y="6480969"/>
            <a:ext cx="670560" cy="301752"/>
          </a:xfrm>
        </p:spPr>
        <p:txBody>
          <a:bodyPr/>
          <a:lstStyle/>
          <a:p>
            <a:fld id="{0BE8A754-77C4-4F05-9CC6-F80F49A91910}"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bg>
      <p:bgRef idx="1002">
        <a:schemeClr val="bg2"/>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330931" y="290732"/>
            <a:ext cx="1422400" cy="6153912"/>
          </a:xfrm>
        </p:spPr>
        <p:txBody>
          <a:bodyPr vert="vert270" anchor="b"/>
          <a:lstStyle>
            <a:lvl1pPr marL="0" algn="ctr">
              <a:defRPr sz="3300" b="1">
                <a:ln w="6350">
                  <a:solidFill>
                    <a:schemeClr val="tx1"/>
                  </a:solidFill>
                </a:ln>
                <a:solidFill>
                  <a:schemeClr val="tx1"/>
                </a:solidFill>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1820008" y="290732"/>
            <a:ext cx="774699"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1820008" y="3427124"/>
            <a:ext cx="774699"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5" name="4 Marcador de contenido"/>
          <p:cNvSpPr>
            <a:spLocks noGrp="1"/>
          </p:cNvSpPr>
          <p:nvPr>
            <p:ph sz="quarter" idx="2"/>
          </p:nvPr>
        </p:nvSpPr>
        <p:spPr>
          <a:xfrm>
            <a:off x="2696307" y="290732"/>
            <a:ext cx="9144000" cy="3017520"/>
          </a:xfrm>
        </p:spPr>
        <p:txBody>
          <a:bodyPr/>
          <a:lstStyle>
            <a:lvl1pPr algn="l">
              <a:defRPr sz="2400"/>
            </a:lvl1pPr>
            <a:lvl2pPr algn="l">
              <a:defRPr sz="2000"/>
            </a:lvl2pPr>
            <a:lvl3pPr algn="l">
              <a:defRPr sz="1800"/>
            </a:lvl3pPr>
            <a:lvl4pPr algn="l">
              <a:defRPr sz="1600"/>
            </a:lvl4pPr>
            <a:lvl5pPr algn="l">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5 Marcador de contenido"/>
          <p:cNvSpPr>
            <a:spLocks noGrp="1"/>
          </p:cNvSpPr>
          <p:nvPr>
            <p:ph sz="quarter" idx="4"/>
          </p:nvPr>
        </p:nvSpPr>
        <p:spPr>
          <a:xfrm>
            <a:off x="2696307" y="3427124"/>
            <a:ext cx="9144000" cy="3017520"/>
          </a:xfrm>
        </p:spPr>
        <p:txBody>
          <a:bodyPr/>
          <a:lstStyle>
            <a:lvl1pPr>
              <a:defRPr sz="24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0"/>
          </p:nvPr>
        </p:nvSpPr>
        <p:spPr>
          <a:xfrm>
            <a:off x="6388608" y="6480969"/>
            <a:ext cx="2840736" cy="301752"/>
          </a:xfrm>
        </p:spPr>
        <p:txBody>
          <a:bodyPr/>
          <a:lstStyle/>
          <a:p>
            <a:fld id="{5CAB76CD-8C5A-4D80-8B59-C6CFFE1E2882}" type="datetimeFigureOut">
              <a:rPr lang="en-US" smtClean="0"/>
              <a:pPr/>
              <a:t>21/December/2015</a:t>
            </a:fld>
            <a:endParaRPr lang="en-US"/>
          </a:p>
        </p:txBody>
      </p:sp>
      <p:sp>
        <p:nvSpPr>
          <p:cNvPr id="8" name="7 Marcador de pie de página"/>
          <p:cNvSpPr>
            <a:spLocks noGrp="1"/>
          </p:cNvSpPr>
          <p:nvPr>
            <p:ph type="ftr" sz="quarter" idx="11"/>
          </p:nvPr>
        </p:nvSpPr>
        <p:spPr>
          <a:xfrm>
            <a:off x="609600" y="6480969"/>
            <a:ext cx="5681472" cy="301752"/>
          </a:xfrm>
        </p:spPr>
        <p:txBody>
          <a:bodyPr/>
          <a:lstStyle/>
          <a:p>
            <a:endParaRPr lang="en-US"/>
          </a:p>
        </p:txBody>
      </p:sp>
      <p:sp>
        <p:nvSpPr>
          <p:cNvPr id="9" name="8 Marcador de número de diapositiva"/>
          <p:cNvSpPr>
            <a:spLocks noGrp="1"/>
          </p:cNvSpPr>
          <p:nvPr>
            <p:ph type="sldNum" sz="quarter" idx="12"/>
          </p:nvPr>
        </p:nvSpPr>
        <p:spPr>
          <a:xfrm>
            <a:off x="10119360" y="6483096"/>
            <a:ext cx="670560" cy="301752"/>
          </a:xfrm>
        </p:spPr>
        <p:txBody>
          <a:bodyPr/>
          <a:lstStyle>
            <a:lvl1pPr algn="ctr">
              <a:defRPr/>
            </a:lvl1pPr>
          </a:lstStyle>
          <a:p>
            <a:fld id="{0BE8A754-77C4-4F05-9CC6-F80F49A91910}" type="slidenum">
              <a:rPr lang="en-US" smtClean="0"/>
              <a:pPr/>
              <a:t>‹Nº›</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b="0"/>
            </a:lvl1pPr>
          </a:lstStyle>
          <a:p>
            <a:r>
              <a:rPr kumimoji="0" lang="es-ES" smtClean="0"/>
              <a:t>Haga clic para modificar el estilo de título del patrón</a:t>
            </a:r>
            <a:endParaRPr kumimoji="0" lang="en-US"/>
          </a:p>
        </p:txBody>
      </p:sp>
      <p:sp>
        <p:nvSpPr>
          <p:cNvPr id="3" name="2 Marcador de fecha"/>
          <p:cNvSpPr>
            <a:spLocks noGrp="1"/>
          </p:cNvSpPr>
          <p:nvPr>
            <p:ph type="dt" sz="half" idx="10"/>
          </p:nvPr>
        </p:nvSpPr>
        <p:spPr/>
        <p:txBody>
          <a:bodyPr/>
          <a:lstStyle/>
          <a:p>
            <a:fld id="{5CAB76CD-8C5A-4D80-8B59-C6CFFE1E2882}" type="datetimeFigureOut">
              <a:rPr lang="en-US" smtClean="0"/>
              <a:pPr/>
              <a:t>21/December/2015</a:t>
            </a:fld>
            <a:endParaRPr lang="en-US"/>
          </a:p>
        </p:txBody>
      </p:sp>
      <p:sp>
        <p:nvSpPr>
          <p:cNvPr id="4" name="3 Marcador de pie de página"/>
          <p:cNvSpPr>
            <a:spLocks noGrp="1"/>
          </p:cNvSpPr>
          <p:nvPr>
            <p:ph type="ftr" sz="quarter" idx="11"/>
          </p:nvPr>
        </p:nvSpPr>
        <p:spPr/>
        <p:txBody>
          <a:bodyPr/>
          <a:lstStyle/>
          <a:p>
            <a:endParaRPr lang="en-US"/>
          </a:p>
        </p:txBody>
      </p:sp>
      <p:sp>
        <p:nvSpPr>
          <p:cNvPr id="5" name="4 Marcador de número de diapositiva"/>
          <p:cNvSpPr>
            <a:spLocks noGrp="1"/>
          </p:cNvSpPr>
          <p:nvPr>
            <p:ph type="sldNum" sz="quarter" idx="12"/>
          </p:nvPr>
        </p:nvSpPr>
        <p:spPr/>
        <p:txBody>
          <a:bodyPr/>
          <a:lstStyle/>
          <a:p>
            <a:fld id="{0BE8A754-77C4-4F05-9CC6-F80F49A91910}"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6388608" y="6480969"/>
            <a:ext cx="2844800" cy="301752"/>
          </a:xfrm>
        </p:spPr>
        <p:txBody>
          <a:bodyPr/>
          <a:lstStyle/>
          <a:p>
            <a:fld id="{5CAB76CD-8C5A-4D80-8B59-C6CFFE1E2882}" type="datetimeFigureOut">
              <a:rPr lang="en-US" smtClean="0"/>
              <a:pPr/>
              <a:t>21/December/2015</a:t>
            </a:fld>
            <a:endParaRPr lang="en-US"/>
          </a:p>
        </p:txBody>
      </p:sp>
      <p:sp>
        <p:nvSpPr>
          <p:cNvPr id="3" name="2 Marcador de pie de página"/>
          <p:cNvSpPr>
            <a:spLocks noGrp="1"/>
          </p:cNvSpPr>
          <p:nvPr>
            <p:ph type="ftr" sz="quarter" idx="11"/>
          </p:nvPr>
        </p:nvSpPr>
        <p:spPr>
          <a:xfrm>
            <a:off x="609600" y="6481891"/>
            <a:ext cx="5680075" cy="300831"/>
          </a:xfrm>
        </p:spPr>
        <p:txBody>
          <a:bodyPr/>
          <a:lstStyle/>
          <a:p>
            <a:endParaRPr lang="en-US"/>
          </a:p>
        </p:txBody>
      </p:sp>
      <p:sp>
        <p:nvSpPr>
          <p:cNvPr id="4" name="3 Marcador de número de diapositiva"/>
          <p:cNvSpPr>
            <a:spLocks noGrp="1"/>
          </p:cNvSpPr>
          <p:nvPr>
            <p:ph type="sldNum" sz="quarter" idx="12"/>
          </p:nvPr>
        </p:nvSpPr>
        <p:spPr>
          <a:xfrm>
            <a:off x="10119360" y="6480969"/>
            <a:ext cx="670560" cy="301752"/>
          </a:xfrm>
        </p:spPr>
        <p:txBody>
          <a:bodyPr/>
          <a:lstStyle/>
          <a:p>
            <a:fld id="{0BE8A754-77C4-4F05-9CC6-F80F49A91910}"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bg>
      <p:bgRef idx="1002">
        <a:schemeClr val="bg2"/>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292608" y="367664"/>
            <a:ext cx="1219200" cy="5943600"/>
          </a:xfrm>
        </p:spPr>
        <p:txBody>
          <a:bodyPr vert="vert270" anchor="b"/>
          <a:lstStyle>
            <a:lvl1pPr marL="0" marR="18288" algn="r">
              <a:spcBef>
                <a:spcPts val="0"/>
              </a:spcBef>
              <a:buNone/>
              <a:defRPr sz="2900" b="0" cap="all" baseline="0"/>
            </a:lvl1pPr>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1514475" y="367664"/>
            <a:ext cx="3251200" cy="5943600"/>
          </a:xfrm>
        </p:spPr>
        <p:txBody>
          <a:bodyPr anchor="t"/>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es-ES" smtClean="0"/>
              <a:t>Haga clic para modificar el estilo de texto del patrón</a:t>
            </a:r>
          </a:p>
        </p:txBody>
      </p:sp>
      <p:sp>
        <p:nvSpPr>
          <p:cNvPr id="4" name="3 Marcador de contenido"/>
          <p:cNvSpPr>
            <a:spLocks noGrp="1"/>
          </p:cNvSpPr>
          <p:nvPr>
            <p:ph sz="half" idx="1"/>
          </p:nvPr>
        </p:nvSpPr>
        <p:spPr>
          <a:xfrm>
            <a:off x="4868333" y="320040"/>
            <a:ext cx="7034784" cy="5989320"/>
          </a:xfrm>
        </p:spPr>
        <p:txBody>
          <a:bodyPr/>
          <a:lstStyle>
            <a:lvl1pPr>
              <a:spcBef>
                <a:spcPts val="0"/>
              </a:spcBef>
              <a:defRPr sz="3000"/>
            </a:lvl1pPr>
            <a:lvl2pPr>
              <a:defRPr sz="2600"/>
            </a:lvl2pPr>
            <a:lvl3pPr>
              <a:defRPr sz="2400"/>
            </a:lvl3pPr>
            <a:lvl4pPr>
              <a:defRPr sz="2000"/>
            </a:lvl4pPr>
            <a:lvl5pPr>
              <a:defRPr sz="20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a:xfrm>
            <a:off x="8371968" y="6556248"/>
            <a:ext cx="2844800" cy="301752"/>
          </a:xfrm>
        </p:spPr>
        <p:txBody>
          <a:bodyPr/>
          <a:lstStyle>
            <a:lvl1pPr>
              <a:defRPr sz="900"/>
            </a:lvl1pPr>
          </a:lstStyle>
          <a:p>
            <a:fld id="{5CAB76CD-8C5A-4D80-8B59-C6CFFE1E2882}" type="datetimeFigureOut">
              <a:rPr lang="en-US" smtClean="0"/>
              <a:pPr/>
              <a:t>21/December/2015</a:t>
            </a:fld>
            <a:endParaRPr lang="en-US"/>
          </a:p>
        </p:txBody>
      </p:sp>
      <p:sp>
        <p:nvSpPr>
          <p:cNvPr id="6" name="5 Marcador de pie de página"/>
          <p:cNvSpPr>
            <a:spLocks noGrp="1"/>
          </p:cNvSpPr>
          <p:nvPr>
            <p:ph type="ftr" sz="quarter" idx="11"/>
          </p:nvPr>
        </p:nvSpPr>
        <p:spPr>
          <a:xfrm>
            <a:off x="1514475" y="6556248"/>
            <a:ext cx="6857493" cy="301752"/>
          </a:xfrm>
        </p:spPr>
        <p:txBody>
          <a:bodyPr/>
          <a:lstStyle>
            <a:lvl1pPr>
              <a:defRPr sz="900"/>
            </a:lvl1pPr>
          </a:lstStyle>
          <a:p>
            <a:endParaRPr lang="en-US"/>
          </a:p>
        </p:txBody>
      </p:sp>
      <p:sp>
        <p:nvSpPr>
          <p:cNvPr id="7" name="6 Marcador de número de diapositiva"/>
          <p:cNvSpPr>
            <a:spLocks noGrp="1"/>
          </p:cNvSpPr>
          <p:nvPr>
            <p:ph type="sldNum" sz="quarter" idx="12"/>
          </p:nvPr>
        </p:nvSpPr>
        <p:spPr>
          <a:xfrm>
            <a:off x="11214101" y="6556248"/>
            <a:ext cx="670560" cy="301752"/>
          </a:xfrm>
        </p:spPr>
        <p:txBody>
          <a:bodyPr/>
          <a:lstStyle>
            <a:lvl1pPr>
              <a:defRPr sz="900"/>
            </a:lvl1pPr>
          </a:lstStyle>
          <a:p>
            <a:fld id="{0BE8A754-77C4-4F05-9CC6-F80F49A91910}" type="slidenum">
              <a:rPr lang="en-US" smtClean="0"/>
              <a:pPr/>
              <a:t>‹Nº›</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bg>
      <p:bgRef idx="1002">
        <a:schemeClr val="bg1"/>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292608" y="150896"/>
            <a:ext cx="1219200" cy="6400800"/>
          </a:xfrm>
        </p:spPr>
        <p:txBody>
          <a:bodyPr vert="vert270" anchor="b"/>
          <a:lstStyle>
            <a:lvl1pPr marL="0" algn="l">
              <a:buNone/>
              <a:defRPr sz="3000" b="0" cap="all" baseline="0"/>
            </a:lvl1pPr>
          </a:lstStyle>
          <a:p>
            <a:r>
              <a:rPr kumimoji="0" lang="es-ES" smtClean="0"/>
              <a:t>Haga clic para modificar el estilo de título del patrón</a:t>
            </a:r>
            <a:endParaRPr kumimoji="0" lang="en-US"/>
          </a:p>
        </p:txBody>
      </p:sp>
      <p:sp>
        <p:nvSpPr>
          <p:cNvPr id="3" name="2 Marcador de posición de imagen"/>
          <p:cNvSpPr>
            <a:spLocks noGrp="1"/>
          </p:cNvSpPr>
          <p:nvPr>
            <p:ph type="pic" idx="1"/>
          </p:nvPr>
        </p:nvSpPr>
        <p:spPr>
          <a:xfrm>
            <a:off x="1517649" y="373966"/>
            <a:ext cx="9777984" cy="5486400"/>
          </a:xfrm>
          <a:solidFill>
            <a:schemeClr val="bg2">
              <a:shade val="50000"/>
            </a:schemeClr>
          </a:solidFill>
        </p:spPr>
        <p:txBody>
          <a:bodyPr/>
          <a:lstStyle>
            <a:lvl1pPr marL="0" indent="0">
              <a:buNone/>
              <a:defRPr sz="3200"/>
            </a:lvl1pPr>
          </a:lstStyle>
          <a:p>
            <a:r>
              <a:rPr kumimoji="0" lang="es-ES" smtClean="0"/>
              <a:t>Haga clic en el icono para agregar una imagen</a:t>
            </a:r>
            <a:endParaRPr kumimoji="0" lang="en-US" dirty="0"/>
          </a:p>
        </p:txBody>
      </p:sp>
      <p:sp>
        <p:nvSpPr>
          <p:cNvPr id="4" name="3 Marcador de texto"/>
          <p:cNvSpPr>
            <a:spLocks noGrp="1"/>
          </p:cNvSpPr>
          <p:nvPr>
            <p:ph type="body" sz="half" idx="2"/>
          </p:nvPr>
        </p:nvSpPr>
        <p:spPr>
          <a:xfrm>
            <a:off x="1524000" y="5867400"/>
            <a:ext cx="9777984"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
        <p:nvSpPr>
          <p:cNvPr id="5" name="4 Marcador de fecha"/>
          <p:cNvSpPr>
            <a:spLocks noGrp="1"/>
          </p:cNvSpPr>
          <p:nvPr>
            <p:ph type="dt" sz="half" idx="10"/>
          </p:nvPr>
        </p:nvSpPr>
        <p:spPr>
          <a:xfrm>
            <a:off x="8144256" y="6556248"/>
            <a:ext cx="2804160" cy="301752"/>
          </a:xfrm>
        </p:spPr>
        <p:txBody>
          <a:bodyPr/>
          <a:lstStyle>
            <a:lvl1pPr>
              <a:defRPr sz="900"/>
            </a:lvl1pPr>
          </a:lstStyle>
          <a:p>
            <a:fld id="{5CAB76CD-8C5A-4D80-8B59-C6CFFE1E2882}" type="datetimeFigureOut">
              <a:rPr lang="en-US" smtClean="0"/>
              <a:pPr/>
              <a:t>21/December/2015</a:t>
            </a:fld>
            <a:endParaRPr lang="en-US"/>
          </a:p>
        </p:txBody>
      </p:sp>
      <p:sp>
        <p:nvSpPr>
          <p:cNvPr id="6" name="5 Marcador de pie de página"/>
          <p:cNvSpPr>
            <a:spLocks noGrp="1"/>
          </p:cNvSpPr>
          <p:nvPr>
            <p:ph type="ftr" sz="quarter" idx="11"/>
          </p:nvPr>
        </p:nvSpPr>
        <p:spPr>
          <a:xfrm>
            <a:off x="1560576" y="6557169"/>
            <a:ext cx="6597429" cy="301752"/>
          </a:xfrm>
        </p:spPr>
        <p:txBody>
          <a:bodyPr/>
          <a:lstStyle>
            <a:lvl1pPr>
              <a:defRPr sz="900"/>
            </a:lvl1pPr>
          </a:lstStyle>
          <a:p>
            <a:endParaRPr lang="en-US"/>
          </a:p>
        </p:txBody>
      </p:sp>
      <p:sp>
        <p:nvSpPr>
          <p:cNvPr id="7" name="6 Marcador de número de diapositiva"/>
          <p:cNvSpPr>
            <a:spLocks noGrp="1"/>
          </p:cNvSpPr>
          <p:nvPr>
            <p:ph type="sldNum" sz="quarter" idx="12"/>
          </p:nvPr>
        </p:nvSpPr>
        <p:spPr>
          <a:xfrm>
            <a:off x="10956256" y="6556248"/>
            <a:ext cx="487680" cy="301752"/>
          </a:xfrm>
        </p:spPr>
        <p:txBody>
          <a:bodyPr/>
          <a:lstStyle>
            <a:lvl1pPr algn="ctr">
              <a:defRPr sz="900"/>
            </a:lvl1pPr>
          </a:lstStyle>
          <a:p>
            <a:fld id="{0BE8A754-77C4-4F05-9CC6-F80F49A91910}" type="slidenum">
              <a:rPr lang="en-US" smtClean="0"/>
              <a:pPr/>
              <a:t>‹Nº›</a:t>
            </a:fld>
            <a:endParaRPr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1" name="10 Triángulo rectángulo"/>
          <p:cNvSpPr/>
          <p:nvPr/>
        </p:nvSpPr>
        <p:spPr>
          <a:xfrm>
            <a:off x="9379" y="14069"/>
            <a:ext cx="12173243"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cxnSp>
        <p:nvCxnSpPr>
          <p:cNvPr id="8" name="7 Conector recto"/>
          <p:cNvCxnSpPr/>
          <p:nvPr/>
        </p:nvCxnSpPr>
        <p:spPr>
          <a:xfrm>
            <a:off x="0" y="7035"/>
            <a:ext cx="12182621"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8 Conector recto"/>
          <p:cNvCxnSpPr/>
          <p:nvPr/>
        </p:nvCxnSpPr>
        <p:spPr>
          <a:xfrm rot="10800000" flipV="1">
            <a:off x="8625059" y="4948410"/>
            <a:ext cx="3563815"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21 Marcador de título"/>
          <p:cNvSpPr>
            <a:spLocks noGrp="1"/>
          </p:cNvSpPr>
          <p:nvPr>
            <p:ph type="title"/>
          </p:nvPr>
        </p:nvSpPr>
        <p:spPr>
          <a:xfrm>
            <a:off x="609600" y="267494"/>
            <a:ext cx="10972800" cy="1399032"/>
          </a:xfrm>
          <a:prstGeom prst="rect">
            <a:avLst/>
          </a:prstGeom>
        </p:spPr>
        <p:txBody>
          <a:bodyPr vert="horz" anchor="ctr">
            <a:normAutofit/>
          </a:bodyPr>
          <a:lstStyle/>
          <a:p>
            <a:r>
              <a:rPr kumimoji="0" lang="es-ES" smtClean="0"/>
              <a:t>Haga clic para modificar el estilo de título del patrón</a:t>
            </a:r>
            <a:endParaRPr kumimoji="0" lang="en-US"/>
          </a:p>
        </p:txBody>
      </p:sp>
      <p:sp>
        <p:nvSpPr>
          <p:cNvPr id="13" name="12 Marcador de texto"/>
          <p:cNvSpPr>
            <a:spLocks noGrp="1"/>
          </p:cNvSpPr>
          <p:nvPr>
            <p:ph type="body" idx="1"/>
          </p:nvPr>
        </p:nvSpPr>
        <p:spPr>
          <a:xfrm>
            <a:off x="609600" y="1882808"/>
            <a:ext cx="10972800" cy="4572000"/>
          </a:xfrm>
          <a:prstGeom prst="rect">
            <a:avLst/>
          </a:prstGeom>
        </p:spPr>
        <p:txBody>
          <a:bodyPr vert="horz" anchor="t">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4" name="13 Marcador de fecha"/>
          <p:cNvSpPr>
            <a:spLocks noGrp="1"/>
          </p:cNvSpPr>
          <p:nvPr>
            <p:ph type="dt" sz="half" idx="2"/>
          </p:nvPr>
        </p:nvSpPr>
        <p:spPr>
          <a:xfrm>
            <a:off x="6388608" y="6480969"/>
            <a:ext cx="2844800" cy="301752"/>
          </a:xfrm>
          <a:prstGeom prst="rect">
            <a:avLst/>
          </a:prstGeom>
        </p:spPr>
        <p:txBody>
          <a:bodyPr vert="horz" anchor="b"/>
          <a:lstStyle>
            <a:lvl1pPr algn="l" eaLnBrk="1" latinLnBrk="0" hangingPunct="1">
              <a:defRPr kumimoji="0" sz="1000" b="0">
                <a:solidFill>
                  <a:schemeClr val="tx1"/>
                </a:solidFill>
              </a:defRPr>
            </a:lvl1pPr>
          </a:lstStyle>
          <a:p>
            <a:fld id="{5CAB76CD-8C5A-4D80-8B59-C6CFFE1E2882}" type="datetimeFigureOut">
              <a:rPr lang="en-US" smtClean="0"/>
              <a:pPr/>
              <a:t>21/December/2015</a:t>
            </a:fld>
            <a:endParaRPr lang="en-US"/>
          </a:p>
        </p:txBody>
      </p:sp>
      <p:sp>
        <p:nvSpPr>
          <p:cNvPr id="3" name="2 Marcador de pie de página"/>
          <p:cNvSpPr>
            <a:spLocks noGrp="1"/>
          </p:cNvSpPr>
          <p:nvPr>
            <p:ph type="ftr" sz="quarter" idx="3"/>
          </p:nvPr>
        </p:nvSpPr>
        <p:spPr>
          <a:xfrm>
            <a:off x="609600" y="6481891"/>
            <a:ext cx="5680075" cy="300831"/>
          </a:xfrm>
          <a:prstGeom prst="rect">
            <a:avLst/>
          </a:prstGeom>
        </p:spPr>
        <p:txBody>
          <a:bodyPr vert="horz" anchor="b"/>
          <a:lstStyle>
            <a:lvl1pPr algn="r" eaLnBrk="1" latinLnBrk="0" hangingPunct="1">
              <a:defRPr kumimoji="0" sz="1000">
                <a:solidFill>
                  <a:schemeClr val="tx1"/>
                </a:solidFill>
              </a:defRPr>
            </a:lvl1pPr>
          </a:lstStyle>
          <a:p>
            <a:endParaRPr lang="en-US"/>
          </a:p>
        </p:txBody>
      </p:sp>
      <p:sp>
        <p:nvSpPr>
          <p:cNvPr id="23" name="22 Marcador de número de diapositiva"/>
          <p:cNvSpPr>
            <a:spLocks noGrp="1"/>
          </p:cNvSpPr>
          <p:nvPr>
            <p:ph type="sldNum" sz="quarter" idx="4"/>
          </p:nvPr>
        </p:nvSpPr>
        <p:spPr>
          <a:xfrm>
            <a:off x="10119360" y="6480969"/>
            <a:ext cx="670560" cy="301752"/>
          </a:xfrm>
          <a:prstGeom prst="rect">
            <a:avLst/>
          </a:prstGeom>
        </p:spPr>
        <p:txBody>
          <a:bodyPr vert="horz" anchor="b"/>
          <a:lstStyle>
            <a:lvl1pPr algn="ctr" eaLnBrk="1" latinLnBrk="0" hangingPunct="1">
              <a:defRPr kumimoji="0" sz="1200">
                <a:solidFill>
                  <a:schemeClr val="tx1"/>
                </a:solidFill>
              </a:defRPr>
            </a:lvl1pPr>
          </a:lstStyle>
          <a:p>
            <a:fld id="{0BE8A754-77C4-4F05-9CC6-F80F49A91910}" type="slidenum">
              <a:rPr lang="en-US" smtClean="0"/>
              <a:pPr/>
              <a:t>‹Nº›</a:t>
            </a:fld>
            <a:endParaRPr lang="en-US"/>
          </a:p>
        </p:txBody>
      </p:sp>
    </p:spTree>
  </p:cSld>
  <p:clrMap bg1="dk1" tx1="lt1" bg2="dk2" tx2="lt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marL="484632" algn="l" rtl="0"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p:titleStyle>
    <p:body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382.png"/><Relationship Id="rId7" Type="http://schemas.openxmlformats.org/officeDocument/2006/relationships/image" Target="../media/image386.png"/><Relationship Id="rId2" Type="http://schemas.openxmlformats.org/officeDocument/2006/relationships/image" Target="../media/image341.png"/><Relationship Id="rId1" Type="http://schemas.openxmlformats.org/officeDocument/2006/relationships/slideLayout" Target="../slideLayouts/slideLayout2.xml"/><Relationship Id="rId6" Type="http://schemas.openxmlformats.org/officeDocument/2006/relationships/image" Target="../media/image385.png"/><Relationship Id="rId5" Type="http://schemas.openxmlformats.org/officeDocument/2006/relationships/image" Target="../media/image384.png"/><Relationship Id="rId4" Type="http://schemas.openxmlformats.org/officeDocument/2006/relationships/image" Target="../media/image383.png"/></Relationships>
</file>

<file path=ppt/slides/_rels/slide101.xml.rels><?xml version="1.0" encoding="UTF-8" standalone="yes"?>
<Relationships xmlns="http://schemas.openxmlformats.org/package/2006/relationships"><Relationship Id="rId2" Type="http://schemas.openxmlformats.org/officeDocument/2006/relationships/image" Target="../media/image348.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358.png"/><Relationship Id="rId2" Type="http://schemas.openxmlformats.org/officeDocument/2006/relationships/image" Target="../media/image350.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359.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360.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361.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364.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370.png"/><Relationship Id="rId2" Type="http://schemas.openxmlformats.org/officeDocument/2006/relationships/image" Target="../media/image369.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397.png"/><Relationship Id="rId2" Type="http://schemas.openxmlformats.org/officeDocument/2006/relationships/image" Target="../media/image372.png"/><Relationship Id="rId1" Type="http://schemas.openxmlformats.org/officeDocument/2006/relationships/slideLayout" Target="../slideLayouts/slideLayout2.xml"/><Relationship Id="rId6" Type="http://schemas.openxmlformats.org/officeDocument/2006/relationships/image" Target="../media/image373.emf"/><Relationship Id="rId5" Type="http://schemas.openxmlformats.org/officeDocument/2006/relationships/image" Target="../media/image399.png"/><Relationship Id="rId4" Type="http://schemas.openxmlformats.org/officeDocument/2006/relationships/image" Target="../media/image39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375.png"/><Relationship Id="rId2" Type="http://schemas.openxmlformats.org/officeDocument/2006/relationships/image" Target="../media/image374.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377.emf"/><Relationship Id="rId2" Type="http://schemas.openxmlformats.org/officeDocument/2006/relationships/image" Target="../media/image376.emf"/><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379.emf"/><Relationship Id="rId2" Type="http://schemas.openxmlformats.org/officeDocument/2006/relationships/image" Target="../media/image378.emf"/><Relationship Id="rId1" Type="http://schemas.openxmlformats.org/officeDocument/2006/relationships/slideLayout" Target="../slideLayouts/slideLayout2.xml"/><Relationship Id="rId5" Type="http://schemas.openxmlformats.org/officeDocument/2006/relationships/image" Target="../media/image381.emf"/><Relationship Id="rId4" Type="http://schemas.openxmlformats.org/officeDocument/2006/relationships/image" Target="../media/image380.emf"/></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382.emf"/><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383.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384.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385.emf"/><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387.jpeg"/><Relationship Id="rId2" Type="http://schemas.openxmlformats.org/officeDocument/2006/relationships/image" Target="../media/image386.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388.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389.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393.png"/><Relationship Id="rId2" Type="http://schemas.openxmlformats.org/officeDocument/2006/relationships/image" Target="../media/image392.png"/><Relationship Id="rId1" Type="http://schemas.openxmlformats.org/officeDocument/2006/relationships/slideLayout" Target="../slideLayouts/slideLayout2.xml"/><Relationship Id="rId4" Type="http://schemas.openxmlformats.org/officeDocument/2006/relationships/image" Target="../media/image394.png"/></Relationships>
</file>

<file path=ppt/slides/_rels/slide128.xml.rels><?xml version="1.0" encoding="UTF-8" standalone="yes"?>
<Relationships xmlns="http://schemas.openxmlformats.org/package/2006/relationships"><Relationship Id="rId3" Type="http://schemas.openxmlformats.org/officeDocument/2006/relationships/image" Target="../media/image396.png"/><Relationship Id="rId2" Type="http://schemas.openxmlformats.org/officeDocument/2006/relationships/image" Target="../media/image395.png"/><Relationship Id="rId1" Type="http://schemas.openxmlformats.org/officeDocument/2006/relationships/slideLayout" Target="../slideLayouts/slideLayout2.xml"/><Relationship Id="rId5" Type="http://schemas.openxmlformats.org/officeDocument/2006/relationships/image" Target="../media/image401.png"/><Relationship Id="rId4" Type="http://schemas.openxmlformats.org/officeDocument/2006/relationships/image" Target="../media/image400.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2" Type="http://schemas.openxmlformats.org/officeDocument/2006/relationships/image" Target="../media/image390.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391.emf"/><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392.emf"/><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393.emf"/><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395.emf"/><Relationship Id="rId2" Type="http://schemas.openxmlformats.org/officeDocument/2006/relationships/image" Target="../media/image394.emf"/><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396.emf"/><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397.emf"/><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140.xml.rels><?xml version="1.0" encoding="UTF-8" standalone="yes"?>
<Relationships xmlns="http://schemas.openxmlformats.org/package/2006/relationships"><Relationship Id="rId3" Type="http://schemas.openxmlformats.org/officeDocument/2006/relationships/image" Target="../media/image399.emf"/><Relationship Id="rId2" Type="http://schemas.openxmlformats.org/officeDocument/2006/relationships/image" Target="../media/image398.emf"/><Relationship Id="rId1" Type="http://schemas.openxmlformats.org/officeDocument/2006/relationships/slideLayout" Target="../slideLayouts/slideLayout2.xml"/><Relationship Id="rId4" Type="http://schemas.openxmlformats.org/officeDocument/2006/relationships/image" Target="../media/image400.emf"/></Relationships>
</file>

<file path=ppt/slides/_rels/slide14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4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43.png"/><Relationship Id="rId11" Type="http://schemas.openxmlformats.org/officeDocument/2006/relationships/image" Target="../media/image50.png"/><Relationship Id="rId5" Type="http://schemas.openxmlformats.org/officeDocument/2006/relationships/image" Target="../media/image42.png"/><Relationship Id="rId10" Type="http://schemas.openxmlformats.org/officeDocument/2006/relationships/image" Target="../media/image48.png"/><Relationship Id="rId4" Type="http://schemas.openxmlformats.org/officeDocument/2006/relationships/image" Target="../media/image49.png"/><Relationship Id="rId9" Type="http://schemas.openxmlformats.org/officeDocument/2006/relationships/image" Target="../media/image4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9.png"/><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62.png"/><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image" Target="../media/image76.png"/></Relationships>
</file>

<file path=ppt/slides/_rels/slide24.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s>
</file>

<file path=ppt/slides/_rels/slide2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pn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64.png"/><Relationship Id="rId7" Type="http://schemas.openxmlformats.org/officeDocument/2006/relationships/image" Target="../media/image92.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91.png"/><Relationship Id="rId11" Type="http://schemas.openxmlformats.org/officeDocument/2006/relationships/image" Target="../media/image97.png"/><Relationship Id="rId5" Type="http://schemas.openxmlformats.org/officeDocument/2006/relationships/image" Target="../media/image90.png"/><Relationship Id="rId10" Type="http://schemas.openxmlformats.org/officeDocument/2006/relationships/image" Target="../media/image96.png"/><Relationship Id="rId4" Type="http://schemas.openxmlformats.org/officeDocument/2006/relationships/image" Target="../media/image81.png"/><Relationship Id="rId9" Type="http://schemas.openxmlformats.org/officeDocument/2006/relationships/image" Target="../media/image95.png"/></Relationships>
</file>

<file path=ppt/slides/_rels/slide2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29.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image" Target="../media/image107.png"/><Relationship Id="rId1" Type="http://schemas.openxmlformats.org/officeDocument/2006/relationships/slideLayout" Target="../slideLayouts/slideLayout2.xml"/><Relationship Id="rId6" Type="http://schemas.openxmlformats.org/officeDocument/2006/relationships/image" Target="../media/image111.png"/><Relationship Id="rId11" Type="http://schemas.openxmlformats.org/officeDocument/2006/relationships/image" Target="../media/image116.png"/><Relationship Id="rId5" Type="http://schemas.openxmlformats.org/officeDocument/2006/relationships/image" Target="../media/image104.png"/><Relationship Id="rId10" Type="http://schemas.openxmlformats.org/officeDocument/2006/relationships/image" Target="../media/image115.png"/><Relationship Id="rId4" Type="http://schemas.openxmlformats.org/officeDocument/2006/relationships/image" Target="../media/image103.png"/><Relationship Id="rId9" Type="http://schemas.openxmlformats.org/officeDocument/2006/relationships/image" Target="../media/image1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png"/><Relationship Id="rId1" Type="http://schemas.openxmlformats.org/officeDocument/2006/relationships/slideLayout" Target="../slideLayouts/slideLayout1.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31.xml.rels><?xml version="1.0" encoding="UTF-8" standalone="yes"?>
<Relationships xmlns="http://schemas.openxmlformats.org/package/2006/relationships"><Relationship Id="rId8" Type="http://schemas.openxmlformats.org/officeDocument/2006/relationships/image" Target="../media/image128.png"/><Relationship Id="rId13" Type="http://schemas.openxmlformats.org/officeDocument/2006/relationships/image" Target="../media/image133.png"/><Relationship Id="rId3" Type="http://schemas.openxmlformats.org/officeDocument/2006/relationships/image" Target="../media/image123.png"/><Relationship Id="rId7" Type="http://schemas.openxmlformats.org/officeDocument/2006/relationships/image" Target="../media/image127.png"/><Relationship Id="rId12" Type="http://schemas.openxmlformats.org/officeDocument/2006/relationships/image" Target="../media/image132.png"/><Relationship Id="rId2"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126.png"/><Relationship Id="rId11" Type="http://schemas.openxmlformats.org/officeDocument/2006/relationships/image" Target="../media/image131.png"/><Relationship Id="rId5" Type="http://schemas.openxmlformats.org/officeDocument/2006/relationships/image" Target="../media/image125.png"/><Relationship Id="rId15" Type="http://schemas.openxmlformats.org/officeDocument/2006/relationships/image" Target="../media/image135.png"/><Relationship Id="rId10" Type="http://schemas.openxmlformats.org/officeDocument/2006/relationships/image" Target="../media/image130.png"/><Relationship Id="rId4" Type="http://schemas.openxmlformats.org/officeDocument/2006/relationships/image" Target="../media/image124.png"/><Relationship Id="rId9" Type="http://schemas.openxmlformats.org/officeDocument/2006/relationships/image" Target="../media/image129.png"/><Relationship Id="rId14" Type="http://schemas.openxmlformats.org/officeDocument/2006/relationships/image" Target="../media/image134.png"/></Relationships>
</file>

<file path=ppt/slides/_rels/slide3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86.png"/><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137.png"/></Relationships>
</file>

<file path=ppt/slides/_rels/slide3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38.png"/><Relationship Id="rId1" Type="http://schemas.openxmlformats.org/officeDocument/2006/relationships/slideLayout" Target="../slideLayouts/slideLayout2.xml"/><Relationship Id="rId5" Type="http://schemas.openxmlformats.org/officeDocument/2006/relationships/image" Target="../media/image118.png"/><Relationship Id="rId4" Type="http://schemas.openxmlformats.org/officeDocument/2006/relationships/image" Target="../media/image117.png"/></Relationships>
</file>

<file path=ppt/slides/_rels/slide34.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139.png"/><Relationship Id="rId7" Type="http://schemas.openxmlformats.org/officeDocument/2006/relationships/image" Target="../media/image147.png"/><Relationship Id="rId2" Type="http://schemas.openxmlformats.org/officeDocument/2006/relationships/image" Target="../media/image122.png"/><Relationship Id="rId1" Type="http://schemas.openxmlformats.org/officeDocument/2006/relationships/slideLayout" Target="../slideLayouts/slideLayout2.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s>
</file>

<file path=ppt/slides/_rels/slide35.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0.png"/><Relationship Id="rId7" Type="http://schemas.openxmlformats.org/officeDocument/2006/relationships/image" Target="../media/image154.png"/><Relationship Id="rId2" Type="http://schemas.openxmlformats.org/officeDocument/2006/relationships/image" Target="../media/image140.png"/><Relationship Id="rId1" Type="http://schemas.openxmlformats.org/officeDocument/2006/relationships/slideLayout" Target="../slideLayouts/slideLayout2.xml"/><Relationship Id="rId6" Type="http://schemas.openxmlformats.org/officeDocument/2006/relationships/image" Target="../media/image153.png"/><Relationship Id="rId11" Type="http://schemas.openxmlformats.org/officeDocument/2006/relationships/image" Target="../media/image158.png"/><Relationship Id="rId5" Type="http://schemas.openxmlformats.org/officeDocument/2006/relationships/image" Target="../media/image152.png"/><Relationship Id="rId10" Type="http://schemas.openxmlformats.org/officeDocument/2006/relationships/image" Target="../media/image157.png"/><Relationship Id="rId4" Type="http://schemas.openxmlformats.org/officeDocument/2006/relationships/image" Target="../media/image151.png"/><Relationship Id="rId9" Type="http://schemas.openxmlformats.org/officeDocument/2006/relationships/image" Target="../media/image15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144.emf"/><Relationship Id="rId3" Type="http://schemas.openxmlformats.org/officeDocument/2006/relationships/image" Target="../media/image162.png"/><Relationship Id="rId7" Type="http://schemas.openxmlformats.org/officeDocument/2006/relationships/image" Target="../media/image166.png"/><Relationship Id="rId2" Type="http://schemas.openxmlformats.org/officeDocument/2006/relationships/image" Target="../media/image143.png"/><Relationship Id="rId1" Type="http://schemas.openxmlformats.org/officeDocument/2006/relationships/slideLayout" Target="../slideLayouts/slideLayout2.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63.png"/><Relationship Id="rId9" Type="http://schemas.openxmlformats.org/officeDocument/2006/relationships/image" Target="../media/image145.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8" Type="http://schemas.openxmlformats.org/officeDocument/2006/relationships/image" Target="../media/image175.png"/><Relationship Id="rId3" Type="http://schemas.openxmlformats.org/officeDocument/2006/relationships/image" Target="../media/image170.png"/><Relationship Id="rId7" Type="http://schemas.openxmlformats.org/officeDocument/2006/relationships/image" Target="../media/image159.png"/><Relationship Id="rId2" Type="http://schemas.openxmlformats.org/officeDocument/2006/relationships/image" Target="../media/image149.png"/><Relationship Id="rId1" Type="http://schemas.openxmlformats.org/officeDocument/2006/relationships/slideLayout" Target="../slideLayouts/slideLayout2.xml"/><Relationship Id="rId6" Type="http://schemas.openxmlformats.org/officeDocument/2006/relationships/image" Target="../media/image173.png"/><Relationship Id="rId5" Type="http://schemas.openxmlformats.org/officeDocument/2006/relationships/image" Target="../media/image172.png"/><Relationship Id="rId10" Type="http://schemas.openxmlformats.org/officeDocument/2006/relationships/image" Target="../media/image177.png"/><Relationship Id="rId4" Type="http://schemas.openxmlformats.org/officeDocument/2006/relationships/image" Target="../media/image171.png"/><Relationship Id="rId9" Type="http://schemas.openxmlformats.org/officeDocument/2006/relationships/image" Target="../media/image176.png"/></Relationships>
</file>

<file path=ppt/slides/_rels/slide41.xml.rels><?xml version="1.0" encoding="UTF-8" standalone="yes"?>
<Relationships xmlns="http://schemas.openxmlformats.org/package/2006/relationships"><Relationship Id="rId3" Type="http://schemas.openxmlformats.org/officeDocument/2006/relationships/image" Target="../media/image179.png"/><Relationship Id="rId7" Type="http://schemas.openxmlformats.org/officeDocument/2006/relationships/image" Target="../media/image183.png"/><Relationship Id="rId2" Type="http://schemas.openxmlformats.org/officeDocument/2006/relationships/image" Target="../media/image178.png"/><Relationship Id="rId1" Type="http://schemas.openxmlformats.org/officeDocument/2006/relationships/slideLayout" Target="../slideLayouts/slideLayout2.xml"/><Relationship Id="rId6" Type="http://schemas.openxmlformats.org/officeDocument/2006/relationships/image" Target="../media/image182.png"/><Relationship Id="rId5" Type="http://schemas.openxmlformats.org/officeDocument/2006/relationships/image" Target="../media/image181.png"/><Relationship Id="rId4" Type="http://schemas.openxmlformats.org/officeDocument/2006/relationships/image" Target="../media/image180.png"/></Relationships>
</file>

<file path=ppt/slides/_rels/slide42.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60.png"/><Relationship Id="rId1" Type="http://schemas.openxmlformats.org/officeDocument/2006/relationships/slideLayout" Target="../slideLayouts/slideLayout2.xml"/><Relationship Id="rId5" Type="http://schemas.openxmlformats.org/officeDocument/2006/relationships/image" Target="../media/image167.png"/><Relationship Id="rId4" Type="http://schemas.openxmlformats.org/officeDocument/2006/relationships/image" Target="../media/image161.png"/></Relationships>
</file>

<file path=ppt/slides/_rels/slide43.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2.xml"/><Relationship Id="rId6" Type="http://schemas.openxmlformats.org/officeDocument/2006/relationships/image" Target="../media/image192.png"/><Relationship Id="rId5" Type="http://schemas.openxmlformats.org/officeDocument/2006/relationships/image" Target="../media/image191.png"/><Relationship Id="rId4" Type="http://schemas.openxmlformats.org/officeDocument/2006/relationships/image" Target="../media/image190.png"/></Relationships>
</file>

<file path=ppt/slides/_rels/slide44.xml.rels><?xml version="1.0" encoding="UTF-8" standalone="yes"?>
<Relationships xmlns="http://schemas.openxmlformats.org/package/2006/relationships"><Relationship Id="rId8" Type="http://schemas.openxmlformats.org/officeDocument/2006/relationships/image" Target="../media/image199.png"/><Relationship Id="rId3" Type="http://schemas.openxmlformats.org/officeDocument/2006/relationships/image" Target="../media/image194.png"/><Relationship Id="rId7" Type="http://schemas.openxmlformats.org/officeDocument/2006/relationships/image" Target="../media/image198.png"/><Relationship Id="rId2" Type="http://schemas.openxmlformats.org/officeDocument/2006/relationships/image" Target="../media/image193.png"/><Relationship Id="rId1" Type="http://schemas.openxmlformats.org/officeDocument/2006/relationships/slideLayout" Target="../slideLayouts/slideLayout2.xml"/><Relationship Id="rId6" Type="http://schemas.openxmlformats.org/officeDocument/2006/relationships/image" Target="../media/image197.png"/><Relationship Id="rId5" Type="http://schemas.openxmlformats.org/officeDocument/2006/relationships/image" Target="../media/image196.png"/><Relationship Id="rId4" Type="http://schemas.openxmlformats.org/officeDocument/2006/relationships/image" Target="../media/image195.png"/></Relationships>
</file>

<file path=ppt/slides/_rels/slide45.xml.rels><?xml version="1.0" encoding="UTF-8" standalone="yes"?>
<Relationships xmlns="http://schemas.openxmlformats.org/package/2006/relationships"><Relationship Id="rId3" Type="http://schemas.openxmlformats.org/officeDocument/2006/relationships/image" Target="../media/image201.png"/><Relationship Id="rId7" Type="http://schemas.openxmlformats.org/officeDocument/2006/relationships/image" Target="../media/image205.png"/><Relationship Id="rId2" Type="http://schemas.openxmlformats.org/officeDocument/2006/relationships/image" Target="../media/image174.png"/><Relationship Id="rId1" Type="http://schemas.openxmlformats.org/officeDocument/2006/relationships/slideLayout" Target="../slideLayouts/slideLayout2.xml"/><Relationship Id="rId6" Type="http://schemas.openxmlformats.org/officeDocument/2006/relationships/image" Target="../media/image204.png"/><Relationship Id="rId5" Type="http://schemas.openxmlformats.org/officeDocument/2006/relationships/image" Target="../media/image203.png"/><Relationship Id="rId4" Type="http://schemas.openxmlformats.org/officeDocument/2006/relationships/image" Target="../media/image20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4.png"/><Relationship Id="rId1" Type="http://schemas.openxmlformats.org/officeDocument/2006/relationships/slideLayout" Target="../slideLayouts/slideLayout2.xml"/><Relationship Id="rId5" Type="http://schemas.openxmlformats.org/officeDocument/2006/relationships/image" Target="../media/image209.png"/><Relationship Id="rId4" Type="http://schemas.openxmlformats.org/officeDocument/2006/relationships/image" Target="../media/image208.png"/></Relationships>
</file>

<file path=ppt/slides/_rels/slide48.xml.rels><?xml version="1.0" encoding="UTF-8" standalone="yes"?>
<Relationships xmlns="http://schemas.openxmlformats.org/package/2006/relationships"><Relationship Id="rId8" Type="http://schemas.openxmlformats.org/officeDocument/2006/relationships/image" Target="../media/image216.png"/><Relationship Id="rId3" Type="http://schemas.openxmlformats.org/officeDocument/2006/relationships/image" Target="../media/image187.png"/><Relationship Id="rId7" Type="http://schemas.openxmlformats.org/officeDocument/2006/relationships/image" Target="../media/image215.png"/><Relationship Id="rId2" Type="http://schemas.openxmlformats.org/officeDocument/2006/relationships/image" Target="../media/image210.png"/><Relationship Id="rId1" Type="http://schemas.openxmlformats.org/officeDocument/2006/relationships/slideLayout" Target="../slideLayouts/slideLayout2.xml"/><Relationship Id="rId6" Type="http://schemas.openxmlformats.org/officeDocument/2006/relationships/image" Target="../media/image214.png"/><Relationship Id="rId5" Type="http://schemas.openxmlformats.org/officeDocument/2006/relationships/image" Target="../media/image213.png"/><Relationship Id="rId4" Type="http://schemas.openxmlformats.org/officeDocument/2006/relationships/image" Target="../media/image212.png"/></Relationships>
</file>

<file path=ppt/slides/_rels/slide49.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image" Target="../media/image217.png"/><Relationship Id="rId1" Type="http://schemas.openxmlformats.org/officeDocument/2006/relationships/slideLayout" Target="../slideLayouts/slideLayout2.xml"/><Relationship Id="rId6" Type="http://schemas.openxmlformats.org/officeDocument/2006/relationships/image" Target="../media/image221.png"/><Relationship Id="rId5" Type="http://schemas.openxmlformats.org/officeDocument/2006/relationships/image" Target="../media/image220.png"/><Relationship Id="rId4" Type="http://schemas.openxmlformats.org/officeDocument/2006/relationships/image" Target="../media/image219.png"/></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diagramLayout" Target="../diagrams/layout4.xml"/><Relationship Id="rId3" Type="http://schemas.openxmlformats.org/officeDocument/2006/relationships/diagramLayout" Target="../diagrams/layout2.xml"/><Relationship Id="rId7" Type="http://schemas.openxmlformats.org/officeDocument/2006/relationships/diagramData" Target="../diagrams/data3.xml"/><Relationship Id="rId12" Type="http://schemas.openxmlformats.org/officeDocument/2006/relationships/diagramData" Target="../diagrams/data4.xml"/><Relationship Id="rId2" Type="http://schemas.openxmlformats.org/officeDocument/2006/relationships/diagramData" Target="../diagrams/data2.xml"/><Relationship Id="rId16" Type="http://schemas.microsoft.com/office/2007/relationships/diagramDrawing" Target="../diagrams/drawing4.xml"/><Relationship Id="rId1" Type="http://schemas.openxmlformats.org/officeDocument/2006/relationships/slideLayout" Target="../slideLayouts/slideLayout2.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5" Type="http://schemas.openxmlformats.org/officeDocument/2006/relationships/diagramColors" Target="../diagrams/colors4.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 Id="rId14" Type="http://schemas.openxmlformats.org/officeDocument/2006/relationships/diagramQuickStyle" Target="../diagrams/quickStyl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8" Type="http://schemas.openxmlformats.org/officeDocument/2006/relationships/image" Target="../media/image228.png"/><Relationship Id="rId13" Type="http://schemas.openxmlformats.org/officeDocument/2006/relationships/image" Target="../media/image233.png"/><Relationship Id="rId3" Type="http://schemas.openxmlformats.org/officeDocument/2006/relationships/image" Target="../media/image189.png"/><Relationship Id="rId7" Type="http://schemas.openxmlformats.org/officeDocument/2006/relationships/image" Target="../media/image227.png"/><Relationship Id="rId12" Type="http://schemas.openxmlformats.org/officeDocument/2006/relationships/image" Target="../media/image232.png"/><Relationship Id="rId2" Type="http://schemas.openxmlformats.org/officeDocument/2006/relationships/image" Target="../media/image188.png"/><Relationship Id="rId1" Type="http://schemas.openxmlformats.org/officeDocument/2006/relationships/slideLayout" Target="../slideLayouts/slideLayout2.xml"/><Relationship Id="rId6" Type="http://schemas.openxmlformats.org/officeDocument/2006/relationships/image" Target="../media/image226.png"/><Relationship Id="rId11" Type="http://schemas.openxmlformats.org/officeDocument/2006/relationships/image" Target="../media/image231.png"/><Relationship Id="rId5" Type="http://schemas.openxmlformats.org/officeDocument/2006/relationships/image" Target="../media/image225.png"/><Relationship Id="rId10" Type="http://schemas.openxmlformats.org/officeDocument/2006/relationships/image" Target="../media/image230.png"/><Relationship Id="rId4" Type="http://schemas.openxmlformats.org/officeDocument/2006/relationships/image" Target="../media/image200.png"/><Relationship Id="rId9" Type="http://schemas.openxmlformats.org/officeDocument/2006/relationships/image" Target="../media/image229.png"/><Relationship Id="rId14" Type="http://schemas.openxmlformats.org/officeDocument/2006/relationships/image" Target="../media/image206.png"/></Relationships>
</file>

<file path=ppt/slides/_rels/slide52.xml.rels><?xml version="1.0" encoding="UTF-8" standalone="yes"?>
<Relationships xmlns="http://schemas.openxmlformats.org/package/2006/relationships"><Relationship Id="rId3" Type="http://schemas.openxmlformats.org/officeDocument/2006/relationships/image" Target="../media/image208.emf"/><Relationship Id="rId2" Type="http://schemas.openxmlformats.org/officeDocument/2006/relationships/image" Target="../media/image207.emf"/><Relationship Id="rId1" Type="http://schemas.openxmlformats.org/officeDocument/2006/relationships/slideLayout" Target="../slideLayouts/slideLayout2.xml"/><Relationship Id="rId5" Type="http://schemas.openxmlformats.org/officeDocument/2006/relationships/image" Target="../media/image210.emf"/><Relationship Id="rId4" Type="http://schemas.openxmlformats.org/officeDocument/2006/relationships/image" Target="../media/image209.emf"/></Relationships>
</file>

<file path=ppt/slides/_rels/slide53.xml.rels><?xml version="1.0" encoding="UTF-8" standalone="yes"?>
<Relationships xmlns="http://schemas.openxmlformats.org/package/2006/relationships"><Relationship Id="rId3" Type="http://schemas.openxmlformats.org/officeDocument/2006/relationships/image" Target="../media/image240.png"/><Relationship Id="rId7" Type="http://schemas.openxmlformats.org/officeDocument/2006/relationships/image" Target="../media/image244.png"/><Relationship Id="rId2" Type="http://schemas.openxmlformats.org/officeDocument/2006/relationships/image" Target="../media/image239.png"/><Relationship Id="rId1" Type="http://schemas.openxmlformats.org/officeDocument/2006/relationships/slideLayout" Target="../slideLayouts/slideLayout2.xml"/><Relationship Id="rId6" Type="http://schemas.openxmlformats.org/officeDocument/2006/relationships/image" Target="../media/image243.png"/><Relationship Id="rId5" Type="http://schemas.openxmlformats.org/officeDocument/2006/relationships/image" Target="../media/image242.png"/><Relationship Id="rId4" Type="http://schemas.openxmlformats.org/officeDocument/2006/relationships/image" Target="../media/image241.png"/></Relationships>
</file>

<file path=ppt/slides/_rels/slide54.xml.rels><?xml version="1.0" encoding="UTF-8" standalone="yes"?>
<Relationships xmlns="http://schemas.openxmlformats.org/package/2006/relationships"><Relationship Id="rId8" Type="http://schemas.openxmlformats.org/officeDocument/2006/relationships/image" Target="../media/image236.png"/><Relationship Id="rId3" Type="http://schemas.openxmlformats.org/officeDocument/2006/relationships/image" Target="../media/image222.png"/><Relationship Id="rId7" Type="http://schemas.openxmlformats.org/officeDocument/2006/relationships/image" Target="../media/image235.png"/><Relationship Id="rId2" Type="http://schemas.openxmlformats.org/officeDocument/2006/relationships/image" Target="../media/image211.png"/><Relationship Id="rId1" Type="http://schemas.openxmlformats.org/officeDocument/2006/relationships/slideLayout" Target="../slideLayouts/slideLayout2.xml"/><Relationship Id="rId6" Type="http://schemas.openxmlformats.org/officeDocument/2006/relationships/image" Target="../media/image234.png"/><Relationship Id="rId5" Type="http://schemas.openxmlformats.org/officeDocument/2006/relationships/image" Target="../media/image224.png"/><Relationship Id="rId4" Type="http://schemas.openxmlformats.org/officeDocument/2006/relationships/image" Target="../media/image223.png"/><Relationship Id="rId9" Type="http://schemas.openxmlformats.org/officeDocument/2006/relationships/image" Target="../media/image237.png"/></Relationships>
</file>

<file path=ppt/slides/_rels/slide55.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5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8" Type="http://schemas.openxmlformats.org/officeDocument/2006/relationships/image" Target="../media/image261.png"/><Relationship Id="rId3" Type="http://schemas.openxmlformats.org/officeDocument/2006/relationships/image" Target="../media/image256.png"/><Relationship Id="rId7" Type="http://schemas.openxmlformats.org/officeDocument/2006/relationships/image" Target="../media/image260.png"/><Relationship Id="rId2" Type="http://schemas.openxmlformats.org/officeDocument/2006/relationships/image" Target="../media/image211.emf"/><Relationship Id="rId1" Type="http://schemas.openxmlformats.org/officeDocument/2006/relationships/slideLayout" Target="../slideLayouts/slideLayout2.xml"/><Relationship Id="rId6" Type="http://schemas.openxmlformats.org/officeDocument/2006/relationships/image" Target="../media/image259.png"/><Relationship Id="rId5" Type="http://schemas.openxmlformats.org/officeDocument/2006/relationships/image" Target="../media/image258.png"/><Relationship Id="rId4" Type="http://schemas.openxmlformats.org/officeDocument/2006/relationships/image" Target="../media/image257.png"/><Relationship Id="rId9" Type="http://schemas.openxmlformats.org/officeDocument/2006/relationships/image" Target="../media/image262.png"/></Relationships>
</file>

<file path=ppt/slides/_rels/slide58.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image" Target="../media/image263.png"/><Relationship Id="rId1" Type="http://schemas.openxmlformats.org/officeDocument/2006/relationships/slideLayout" Target="../slideLayouts/slideLayout2.xml"/><Relationship Id="rId5" Type="http://schemas.openxmlformats.org/officeDocument/2006/relationships/image" Target="../media/image266.png"/><Relationship Id="rId4" Type="http://schemas.openxmlformats.org/officeDocument/2006/relationships/image" Target="../media/image265.png"/></Relationships>
</file>

<file path=ppt/slides/_rels/slide59.xml.rels><?xml version="1.0" encoding="UTF-8" standalone="yes"?>
<Relationships xmlns="http://schemas.openxmlformats.org/package/2006/relationships"><Relationship Id="rId8" Type="http://schemas.openxmlformats.org/officeDocument/2006/relationships/image" Target="../media/image273.png"/><Relationship Id="rId3" Type="http://schemas.openxmlformats.org/officeDocument/2006/relationships/image" Target="../media/image268.png"/><Relationship Id="rId7" Type="http://schemas.openxmlformats.org/officeDocument/2006/relationships/image" Target="../media/image272.png"/><Relationship Id="rId2" Type="http://schemas.openxmlformats.org/officeDocument/2006/relationships/image" Target="../media/image212.emf"/><Relationship Id="rId1" Type="http://schemas.openxmlformats.org/officeDocument/2006/relationships/slideLayout" Target="../slideLayouts/slideLayout2.xml"/><Relationship Id="rId6" Type="http://schemas.openxmlformats.org/officeDocument/2006/relationships/image" Target="../media/image271.png"/><Relationship Id="rId5" Type="http://schemas.openxmlformats.org/officeDocument/2006/relationships/image" Target="../media/image270.png"/><Relationship Id="rId10" Type="http://schemas.openxmlformats.org/officeDocument/2006/relationships/image" Target="../media/image275.png"/><Relationship Id="rId4" Type="http://schemas.openxmlformats.org/officeDocument/2006/relationships/image" Target="../media/image269.png"/><Relationship Id="rId9" Type="http://schemas.openxmlformats.org/officeDocument/2006/relationships/image" Target="../media/image274.png"/></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image" Target="../media/image245.png"/><Relationship Id="rId1" Type="http://schemas.openxmlformats.org/officeDocument/2006/relationships/slideLayout" Target="../slideLayouts/slideLayout2.xml"/><Relationship Id="rId5" Type="http://schemas.openxmlformats.org/officeDocument/2006/relationships/image" Target="../media/image248.png"/><Relationship Id="rId4" Type="http://schemas.openxmlformats.org/officeDocument/2006/relationships/image" Target="../media/image247.png"/></Relationships>
</file>

<file path=ppt/slides/_rels/slide61.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249.png"/><Relationship Id="rId1" Type="http://schemas.openxmlformats.org/officeDocument/2006/relationships/slideLayout" Target="../slideLayouts/slideLayout2.xml"/><Relationship Id="rId5" Type="http://schemas.openxmlformats.org/officeDocument/2006/relationships/image" Target="../media/image252.png"/><Relationship Id="rId4" Type="http://schemas.openxmlformats.org/officeDocument/2006/relationships/image" Target="../media/image25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image" Target="../media/image25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6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7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27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image" Target="../media/image278.png"/><Relationship Id="rId1" Type="http://schemas.openxmlformats.org/officeDocument/2006/relationships/slideLayout" Target="../slideLayouts/slideLayout2.xml"/><Relationship Id="rId4" Type="http://schemas.openxmlformats.org/officeDocument/2006/relationships/image" Target="../media/image279.png"/></Relationships>
</file>

<file path=ppt/slides/_rels/slide69.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image" Target="../media/image28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95.png"/><Relationship Id="rId7" Type="http://schemas.openxmlformats.org/officeDocument/2006/relationships/image" Target="../media/image299.png"/><Relationship Id="rId2" Type="http://schemas.openxmlformats.org/officeDocument/2006/relationships/image" Target="../media/image281.png"/><Relationship Id="rId1" Type="http://schemas.openxmlformats.org/officeDocument/2006/relationships/slideLayout" Target="../slideLayouts/slideLayout2.xml"/><Relationship Id="rId6" Type="http://schemas.openxmlformats.org/officeDocument/2006/relationships/image" Target="../media/image298.png"/><Relationship Id="rId5" Type="http://schemas.openxmlformats.org/officeDocument/2006/relationships/image" Target="../media/image297.png"/><Relationship Id="rId4" Type="http://schemas.openxmlformats.org/officeDocument/2006/relationships/image" Target="../media/image296.png"/></Relationships>
</file>

<file path=ppt/slides/_rels/slide71.xml.rels><?xml version="1.0" encoding="UTF-8" standalone="yes"?>
<Relationships xmlns="http://schemas.openxmlformats.org/package/2006/relationships"><Relationship Id="rId3" Type="http://schemas.openxmlformats.org/officeDocument/2006/relationships/image" Target="../media/image283.png"/><Relationship Id="rId7" Type="http://schemas.openxmlformats.org/officeDocument/2006/relationships/image" Target="../media/image305.png"/><Relationship Id="rId2" Type="http://schemas.openxmlformats.org/officeDocument/2006/relationships/image" Target="../media/image282.png"/><Relationship Id="rId1" Type="http://schemas.openxmlformats.org/officeDocument/2006/relationships/slideLayout" Target="../slideLayouts/slideLayout2.xml"/><Relationship Id="rId6" Type="http://schemas.openxmlformats.org/officeDocument/2006/relationships/image" Target="../media/image304.png"/><Relationship Id="rId5" Type="http://schemas.openxmlformats.org/officeDocument/2006/relationships/image" Target="../media/image303.png"/><Relationship Id="rId4" Type="http://schemas.openxmlformats.org/officeDocument/2006/relationships/image" Target="../media/image302.png"/></Relationships>
</file>

<file path=ppt/slides/_rels/slide72.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image" Target="../media/image30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86.png"/><Relationship Id="rId2" Type="http://schemas.openxmlformats.org/officeDocument/2006/relationships/image" Target="../media/image285.png"/><Relationship Id="rId1" Type="http://schemas.openxmlformats.org/officeDocument/2006/relationships/slideLayout" Target="../slideLayouts/slideLayout2.xml"/><Relationship Id="rId4" Type="http://schemas.openxmlformats.org/officeDocument/2006/relationships/image" Target="../media/image287.png"/></Relationships>
</file>

<file path=ppt/slides/_rels/slide74.xml.rels><?xml version="1.0" encoding="UTF-8" standalone="yes"?>
<Relationships xmlns="http://schemas.openxmlformats.org/package/2006/relationships"><Relationship Id="rId3" Type="http://schemas.openxmlformats.org/officeDocument/2006/relationships/image" Target="../media/image312.png"/><Relationship Id="rId2" Type="http://schemas.openxmlformats.org/officeDocument/2006/relationships/image" Target="../media/image288.png"/><Relationship Id="rId1" Type="http://schemas.openxmlformats.org/officeDocument/2006/relationships/slideLayout" Target="../slideLayouts/slideLayout2.xml"/><Relationship Id="rId5" Type="http://schemas.openxmlformats.org/officeDocument/2006/relationships/image" Target="../media/image314.png"/><Relationship Id="rId4" Type="http://schemas.openxmlformats.org/officeDocument/2006/relationships/image" Target="../media/image313.png"/></Relationships>
</file>

<file path=ppt/slides/_rels/slide75.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image" Target="../media/image289.png"/><Relationship Id="rId1" Type="http://schemas.openxmlformats.org/officeDocument/2006/relationships/slideLayout" Target="../slideLayouts/slideLayout2.xml"/><Relationship Id="rId6" Type="http://schemas.openxmlformats.org/officeDocument/2006/relationships/image" Target="../media/image319.png"/><Relationship Id="rId5" Type="http://schemas.openxmlformats.org/officeDocument/2006/relationships/image" Target="../media/image318.png"/><Relationship Id="rId4" Type="http://schemas.openxmlformats.org/officeDocument/2006/relationships/image" Target="../media/image291.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294.png"/><Relationship Id="rId7" Type="http://schemas.openxmlformats.org/officeDocument/2006/relationships/image" Target="../media/image308.png"/><Relationship Id="rId2" Type="http://schemas.openxmlformats.org/officeDocument/2006/relationships/image" Target="../media/image292.png"/><Relationship Id="rId1" Type="http://schemas.openxmlformats.org/officeDocument/2006/relationships/slideLayout" Target="../slideLayouts/slideLayout2.xml"/><Relationship Id="rId6" Type="http://schemas.openxmlformats.org/officeDocument/2006/relationships/image" Target="../media/image307.png"/><Relationship Id="rId5" Type="http://schemas.openxmlformats.org/officeDocument/2006/relationships/image" Target="../media/image301.png"/><Relationship Id="rId4" Type="http://schemas.openxmlformats.org/officeDocument/2006/relationships/image" Target="../media/image300.png"/></Relationships>
</file>

<file path=ppt/slides/_rels/slide78.xml.rels><?xml version="1.0" encoding="UTF-8" standalone="yes"?>
<Relationships xmlns="http://schemas.openxmlformats.org/package/2006/relationships"><Relationship Id="rId3" Type="http://schemas.openxmlformats.org/officeDocument/2006/relationships/image" Target="../media/image328.png"/><Relationship Id="rId2" Type="http://schemas.openxmlformats.org/officeDocument/2006/relationships/image" Target="../media/image327.png"/><Relationship Id="rId1" Type="http://schemas.openxmlformats.org/officeDocument/2006/relationships/slideLayout" Target="../slideLayouts/slideLayout2.xml"/><Relationship Id="rId4" Type="http://schemas.openxmlformats.org/officeDocument/2006/relationships/image" Target="../media/image329.png"/></Relationships>
</file>

<file path=ppt/slides/_rels/slide79.xml.rels><?xml version="1.0" encoding="UTF-8" standalone="yes"?>
<Relationships xmlns="http://schemas.openxmlformats.org/package/2006/relationships"><Relationship Id="rId3" Type="http://schemas.openxmlformats.org/officeDocument/2006/relationships/image" Target="../media/image293.emf"/><Relationship Id="rId2" Type="http://schemas.openxmlformats.org/officeDocument/2006/relationships/image" Target="../media/image330.png"/><Relationship Id="rId1" Type="http://schemas.openxmlformats.org/officeDocument/2006/relationships/slideLayout" Target="../slideLayouts/slideLayout2.xml"/><Relationship Id="rId4" Type="http://schemas.openxmlformats.org/officeDocument/2006/relationships/image" Target="../media/image294.emf"/></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34.png"/><Relationship Id="rId2" Type="http://schemas.openxmlformats.org/officeDocument/2006/relationships/image" Target="../media/image333.png"/><Relationship Id="rId1" Type="http://schemas.openxmlformats.org/officeDocument/2006/relationships/slideLayout" Target="../slideLayouts/slideLayout2.xml"/><Relationship Id="rId5" Type="http://schemas.openxmlformats.org/officeDocument/2006/relationships/image" Target="../media/image309.png"/><Relationship Id="rId4" Type="http://schemas.openxmlformats.org/officeDocument/2006/relationships/image" Target="../media/image335.png"/></Relationships>
</file>

<file path=ppt/slides/_rels/slide81.xml.rels><?xml version="1.0" encoding="UTF-8" standalone="yes"?>
<Relationships xmlns="http://schemas.openxmlformats.org/package/2006/relationships"><Relationship Id="rId3" Type="http://schemas.openxmlformats.org/officeDocument/2006/relationships/image" Target="../media/image338.png"/><Relationship Id="rId2" Type="http://schemas.openxmlformats.org/officeDocument/2006/relationships/image" Target="../media/image310.png"/><Relationship Id="rId1" Type="http://schemas.openxmlformats.org/officeDocument/2006/relationships/slideLayout" Target="../slideLayouts/slideLayout2.xml"/><Relationship Id="rId5" Type="http://schemas.openxmlformats.org/officeDocument/2006/relationships/image" Target="../media/image340.png"/><Relationship Id="rId4" Type="http://schemas.openxmlformats.org/officeDocument/2006/relationships/image" Target="../media/image339.png"/></Relationships>
</file>

<file path=ppt/slides/_rels/slide82.xml.rels><?xml version="1.0" encoding="UTF-8" standalone="yes"?>
<Relationships xmlns="http://schemas.openxmlformats.org/package/2006/relationships"><Relationship Id="rId3" Type="http://schemas.openxmlformats.org/officeDocument/2006/relationships/image" Target="../media/image342.png"/><Relationship Id="rId7" Type="http://schemas.openxmlformats.org/officeDocument/2006/relationships/image" Target="../media/image346.png"/><Relationship Id="rId2" Type="http://schemas.openxmlformats.org/officeDocument/2006/relationships/image" Target="../media/image311.png"/><Relationship Id="rId1" Type="http://schemas.openxmlformats.org/officeDocument/2006/relationships/slideLayout" Target="../slideLayouts/slideLayout2.xml"/><Relationship Id="rId6" Type="http://schemas.openxmlformats.org/officeDocument/2006/relationships/image" Target="../media/image345.png"/><Relationship Id="rId5" Type="http://schemas.openxmlformats.org/officeDocument/2006/relationships/image" Target="../media/image344.png"/><Relationship Id="rId4" Type="http://schemas.openxmlformats.org/officeDocument/2006/relationships/image" Target="../media/image343.png"/></Relationships>
</file>

<file path=ppt/slides/_rels/slide83.xml.rels><?xml version="1.0" encoding="UTF-8" standalone="yes"?>
<Relationships xmlns="http://schemas.openxmlformats.org/package/2006/relationships"><Relationship Id="rId3" Type="http://schemas.openxmlformats.org/officeDocument/2006/relationships/image" Target="../media/image312.emf"/><Relationship Id="rId2" Type="http://schemas.openxmlformats.org/officeDocument/2006/relationships/image" Target="../media/image347.png"/><Relationship Id="rId1" Type="http://schemas.openxmlformats.org/officeDocument/2006/relationships/slideLayout" Target="../slideLayouts/slideLayout2.xml"/><Relationship Id="rId6" Type="http://schemas.openxmlformats.org/officeDocument/2006/relationships/image" Target="../media/image314.jpeg"/><Relationship Id="rId5" Type="http://schemas.openxmlformats.org/officeDocument/2006/relationships/image" Target="../media/image313.emf"/><Relationship Id="rId4" Type="http://schemas.openxmlformats.org/officeDocument/2006/relationships/image" Target="../media/image349.png"/></Relationships>
</file>

<file path=ppt/slides/_rels/slide84.xml.rels><?xml version="1.0" encoding="UTF-8" standalone="yes"?>
<Relationships xmlns="http://schemas.openxmlformats.org/package/2006/relationships"><Relationship Id="rId3" Type="http://schemas.openxmlformats.org/officeDocument/2006/relationships/image" Target="../media/image353.png"/><Relationship Id="rId7" Type="http://schemas.openxmlformats.org/officeDocument/2006/relationships/image" Target="../media/image357.png"/><Relationship Id="rId2" Type="http://schemas.openxmlformats.org/officeDocument/2006/relationships/image" Target="../media/image352.png"/><Relationship Id="rId1" Type="http://schemas.openxmlformats.org/officeDocument/2006/relationships/slideLayout" Target="../slideLayouts/slideLayout2.xml"/><Relationship Id="rId6" Type="http://schemas.openxmlformats.org/officeDocument/2006/relationships/image" Target="../media/image356.png"/><Relationship Id="rId5" Type="http://schemas.openxmlformats.org/officeDocument/2006/relationships/image" Target="../media/image355.png"/><Relationship Id="rId4" Type="http://schemas.openxmlformats.org/officeDocument/2006/relationships/image" Target="../media/image354.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317.png"/><Relationship Id="rId2" Type="http://schemas.openxmlformats.org/officeDocument/2006/relationships/image" Target="../media/image315.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3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362.png"/><Relationship Id="rId2" Type="http://schemas.openxmlformats.org/officeDocument/2006/relationships/image" Target="../media/image324.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image" Target="../media/image363.png"/><Relationship Id="rId1" Type="http://schemas.openxmlformats.org/officeDocument/2006/relationships/slideLayout" Target="../slideLayouts/slideLayout2.xml"/><Relationship Id="rId5" Type="http://schemas.openxmlformats.org/officeDocument/2006/relationships/image" Target="../media/image366.png"/><Relationship Id="rId4" Type="http://schemas.openxmlformats.org/officeDocument/2006/relationships/image" Target="../media/image365.png"/></Relationships>
</file>

<file path=ppt/slides/_rels/slide92.xml.rels><?xml version="1.0" encoding="UTF-8" standalone="yes"?>
<Relationships xmlns="http://schemas.openxmlformats.org/package/2006/relationships"><Relationship Id="rId2" Type="http://schemas.openxmlformats.org/officeDocument/2006/relationships/image" Target="../media/image367.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368.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323.png"/><Relationship Id="rId2" Type="http://schemas.openxmlformats.org/officeDocument/2006/relationships/image" Target="../media/image322.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325.png"/><Relationship Id="rId2" Type="http://schemas.openxmlformats.org/officeDocument/2006/relationships/image" Target="../media/image371.png"/><Relationship Id="rId1" Type="http://schemas.openxmlformats.org/officeDocument/2006/relationships/slideLayout" Target="../slideLayouts/slideLayout2.xml"/><Relationship Id="rId4" Type="http://schemas.openxmlformats.org/officeDocument/2006/relationships/image" Target="../media/image326.png"/></Relationships>
</file>

<file path=ppt/slides/_rels/slide96.xml.rels><?xml version="1.0" encoding="UTF-8" standalone="yes"?>
<Relationships xmlns="http://schemas.openxmlformats.org/package/2006/relationships"><Relationship Id="rId2" Type="http://schemas.openxmlformats.org/officeDocument/2006/relationships/image" Target="../media/image337.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332.png"/><Relationship Id="rId2" Type="http://schemas.openxmlformats.org/officeDocument/2006/relationships/image" Target="../media/image331.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336.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379.png"/><Relationship Id="rId2" Type="http://schemas.openxmlformats.org/officeDocument/2006/relationships/image" Target="../media/image378.png"/><Relationship Id="rId1" Type="http://schemas.openxmlformats.org/officeDocument/2006/relationships/slideLayout" Target="../slideLayouts/slideLayout2.xml"/><Relationship Id="rId4" Type="http://schemas.openxmlformats.org/officeDocument/2006/relationships/image" Target="../media/image3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551233" y="2909622"/>
            <a:ext cx="9835166" cy="682581"/>
          </a:xfrm>
          <a:ln>
            <a:noFill/>
          </a:ln>
        </p:spPr>
        <p:txBody>
          <a:bodyPr>
            <a:noAutofit/>
          </a:bodyPr>
          <a:lstStyle/>
          <a:p>
            <a:pPr algn="ctr"/>
            <a:r>
              <a:rPr lang="es-US" sz="3200" b="1" i="1" dirty="0" smtClean="0">
                <a:ln w="6350">
                  <a:noFill/>
                </a:ln>
                <a:solidFill>
                  <a:srgbClr val="FFC000"/>
                </a:solidFill>
                <a:latin typeface="Times New Roman" panose="02020603050405020304" pitchFamily="18" charset="0"/>
                <a:cs typeface="Times New Roman" panose="02020603050405020304" pitchFamily="18" charset="0"/>
              </a:rPr>
              <a:t>CARRERA DE INGENIERÍA MECATRÓNICA</a:t>
            </a:r>
            <a:r>
              <a:rPr lang="es-US" sz="3200" b="1" i="1" dirty="0" smtClean="0">
                <a:solidFill>
                  <a:srgbClr val="FFC000"/>
                </a:solidFill>
                <a:latin typeface="Times New Roman" panose="02020603050405020304" pitchFamily="18" charset="0"/>
                <a:cs typeface="Times New Roman" panose="02020603050405020304" pitchFamily="18" charset="0"/>
              </a:rPr>
              <a:t>.</a:t>
            </a:r>
            <a:endParaRPr lang="es-US" sz="3200" b="1" i="1" dirty="0">
              <a:solidFill>
                <a:srgbClr val="FFC000"/>
              </a:solidFill>
              <a:latin typeface="Times New Roman" panose="02020603050405020304" pitchFamily="18" charset="0"/>
              <a:cs typeface="Times New Roman" panose="02020603050405020304" pitchFamily="18" charset="0"/>
            </a:endParaRPr>
          </a:p>
        </p:txBody>
      </p:sp>
      <p:sp>
        <p:nvSpPr>
          <p:cNvPr id="4" name="Título 1"/>
          <p:cNvSpPr txBox="1">
            <a:spLocks/>
          </p:cNvSpPr>
          <p:nvPr/>
        </p:nvSpPr>
        <p:spPr>
          <a:xfrm>
            <a:off x="1501000" y="2072393"/>
            <a:ext cx="9641983" cy="77917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US" sz="3200" b="1" i="1" dirty="0" smtClean="0">
                <a:solidFill>
                  <a:srgbClr val="FFC000"/>
                </a:solidFill>
                <a:latin typeface="Times New Roman" panose="02020603050405020304" pitchFamily="18" charset="0"/>
                <a:cs typeface="Times New Roman" panose="02020603050405020304" pitchFamily="18" charset="0"/>
              </a:rPr>
              <a:t>DEPARTAMENTO DE CIENCIAS DE LA ENERGÍA Y MECÁNICA.</a:t>
            </a:r>
            <a:endParaRPr lang="es-US" sz="3200" b="1" i="1" dirty="0">
              <a:solidFill>
                <a:srgbClr val="FFC000"/>
              </a:solidFill>
              <a:latin typeface="Times New Roman" panose="02020603050405020304" pitchFamily="18" charset="0"/>
              <a:cs typeface="Times New Roman" panose="02020603050405020304" pitchFamily="18" charset="0"/>
            </a:endParaRPr>
          </a:p>
        </p:txBody>
      </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rcRect r="1268" b="4453"/>
          <a:stretch>
            <a:fillRect/>
          </a:stretch>
        </p:blipFill>
        <p:spPr>
          <a:xfrm>
            <a:off x="4563617" y="3791822"/>
            <a:ext cx="3070896" cy="2971833"/>
          </a:xfrm>
          <a:prstGeom prst="roundRect">
            <a:avLst/>
          </a:prstGeom>
          <a:effectLst>
            <a:glow rad="63500">
              <a:schemeClr val="accent1">
                <a:satMod val="175000"/>
                <a:alpha val="40000"/>
              </a:schemeClr>
            </a:glow>
          </a:effectLst>
        </p:spPr>
      </p:pic>
      <p:pic>
        <p:nvPicPr>
          <p:cNvPr id="8" name="Imagen 7"/>
          <p:cNvPicPr/>
          <p:nvPr/>
        </p:nvPicPr>
        <p:blipFill>
          <a:blip r:embed="rId3" cstate="print">
            <a:lum bright="-10000"/>
            <a:extLst>
              <a:ext uri="{28A0092B-C50C-407E-A947-70E740481C1C}">
                <a14:useLocalDpi xmlns:a14="http://schemas.microsoft.com/office/drawing/2010/main" val="0"/>
              </a:ext>
            </a:extLst>
          </a:blip>
          <a:srcRect/>
          <a:stretch>
            <a:fillRect/>
          </a:stretch>
        </p:blipFill>
        <p:spPr bwMode="auto">
          <a:xfrm>
            <a:off x="3147145" y="146889"/>
            <a:ext cx="6117464" cy="1551716"/>
          </a:xfrm>
          <a:prstGeom prst="roundRect">
            <a:avLst/>
          </a:prstGeom>
          <a:ln>
            <a:noFill/>
          </a:ln>
          <a:effectLst>
            <a:glow rad="63500">
              <a:schemeClr val="accent1">
                <a:satMod val="175000"/>
                <a:alpha val="40000"/>
              </a:schemeClr>
            </a:glow>
            <a:outerShdw blurRad="292100" dist="139700" dir="2700000" algn="tl" rotWithShape="0">
              <a:srgbClr val="333333">
                <a:alpha val="65000"/>
              </a:srgbClr>
            </a:outerShdw>
          </a:effectLst>
        </p:spPr>
      </p:pic>
    </p:spTree>
    <p:extLst>
      <p:ext uri="{BB962C8B-B14F-4D97-AF65-F5344CB8AC3E}">
        <p14:creationId xmlns:p14="http://schemas.microsoft.com/office/powerpoint/2010/main" val="37581363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CuadroTexto 33"/>
          <p:cNvSpPr txBox="1"/>
          <p:nvPr/>
        </p:nvSpPr>
        <p:spPr>
          <a:xfrm>
            <a:off x="1041554" y="2622755"/>
            <a:ext cx="10353367" cy="1200329"/>
          </a:xfrm>
          <a:prstGeom prst="rect">
            <a:avLst/>
          </a:prstGeom>
          <a:noFill/>
        </p:spPr>
        <p:txBody>
          <a:bodyPr wrap="square" rtlCol="0">
            <a:spAutoFit/>
          </a:bodyPr>
          <a:lstStyle/>
          <a:p>
            <a:pPr algn="ctr"/>
            <a:r>
              <a:rPr lang="es-EC" sz="7200" dirty="0" smtClean="0">
                <a:latin typeface="Arial" panose="020B0604020202020204" pitchFamily="34" charset="0"/>
                <a:cs typeface="Arial" panose="020B0604020202020204" pitchFamily="34" charset="0"/>
              </a:rPr>
              <a:t>DISEÑO MECÁNICO</a:t>
            </a:r>
            <a:endParaRPr lang="en-US" sz="7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761122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stretch>
            <a:fillRect/>
          </a:stretch>
        </p:blipFill>
        <p:spPr>
          <a:xfrm>
            <a:off x="287940" y="385882"/>
            <a:ext cx="4524375" cy="3514725"/>
          </a:xfrm>
          <a:prstGeom prst="rect">
            <a:avLst/>
          </a:prstGeom>
        </p:spPr>
      </p:pic>
      <p:sp>
        <p:nvSpPr>
          <p:cNvPr id="5" name="Rectángulo 4"/>
          <p:cNvSpPr/>
          <p:nvPr/>
        </p:nvSpPr>
        <p:spPr>
          <a:xfrm>
            <a:off x="652171" y="4089286"/>
            <a:ext cx="4266937" cy="369332"/>
          </a:xfrm>
          <a:prstGeom prst="rect">
            <a:avLst/>
          </a:prstGeom>
        </p:spPr>
        <p:txBody>
          <a:bodyPr wrap="none">
            <a:spAutoFit/>
          </a:bodyPr>
          <a:lstStyle/>
          <a:p>
            <a:r>
              <a:rPr lang="es-EC" dirty="0">
                <a:latin typeface="Arial" panose="020B0604020202020204" pitchFamily="34" charset="0"/>
                <a:ea typeface="Calibri" panose="020F0502020204030204" pitchFamily="34" charset="0"/>
              </a:rPr>
              <a:t>Transistor BD135 en Corte y Saturación</a:t>
            </a:r>
            <a:endParaRPr lang="en-US" dirty="0"/>
          </a:p>
        </p:txBody>
      </p:sp>
      <mc:AlternateContent xmlns:mc="http://schemas.openxmlformats.org/markup-compatibility/2006" xmlns:a14="http://schemas.microsoft.com/office/drawing/2010/main">
        <mc:Choice Requires="a14">
          <p:sp>
            <p:nvSpPr>
              <p:cNvPr id="6" name="Rectángulo 5"/>
              <p:cNvSpPr/>
              <p:nvPr/>
            </p:nvSpPr>
            <p:spPr>
              <a:xfrm>
                <a:off x="287940" y="4647297"/>
                <a:ext cx="6096000" cy="1858970"/>
              </a:xfrm>
              <a:prstGeom prst="rect">
                <a:avLst/>
              </a:prstGeom>
            </p:spPr>
            <p:txBody>
              <a:bodyPr>
                <a:spAutoFit/>
              </a:bodyPr>
              <a:lstStyle/>
              <a:p>
                <a:pPr indent="252095" algn="just">
                  <a:lnSpc>
                    <a:spcPct val="150000"/>
                  </a:lnSpc>
                  <a:spcAft>
                    <a:spcPts val="800"/>
                  </a:spcAft>
                </a:pPr>
                <a:r>
                  <a:rPr lang="es-EC" dirty="0">
                    <a:latin typeface="Arial" panose="020B0604020202020204" pitchFamily="34" charset="0"/>
                    <a:ea typeface="Calibri" panose="020F0502020204030204" pitchFamily="34" charset="0"/>
                    <a:cs typeface="Times New Roman" panose="02020603050405020304" pitchFamily="18" charset="0"/>
                  </a:rPr>
                  <a:t>Hallamos las ecuaciones de las mallas: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Times New Roman" panose="02020603050405020304" pitchFamily="18" charset="0"/>
                          <a:cs typeface="Arial" panose="020B0604020202020204" pitchFamily="34" charset="0"/>
                        </a:rPr>
                        <m:t>1.                    </m:t>
                      </m:r>
                      <m:sSub>
                        <m:sSubPr>
                          <m:ctrlPr>
                            <a:rPr lang="en-US"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𝑉</m:t>
                          </m:r>
                        </m:e>
                        <m:sub>
                          <m:r>
                            <a:rPr lang="es-EC" i="1">
                              <a:effectLst/>
                              <a:latin typeface="Cambria Math" panose="02040503050406030204" pitchFamily="18" charset="0"/>
                              <a:ea typeface="Calibri" panose="020F0502020204030204" pitchFamily="34" charset="0"/>
                              <a:cs typeface="Arial" panose="020B0604020202020204" pitchFamily="34" charset="0"/>
                            </a:rPr>
                            <m:t>𝐵</m:t>
                          </m:r>
                        </m:sub>
                      </m:sSub>
                      <m:r>
                        <a:rPr lang="es-EC" i="1">
                          <a:effectLst/>
                          <a:latin typeface="Cambria Math" panose="02040503050406030204" pitchFamily="18" charset="0"/>
                          <a:ea typeface="Calibri" panose="020F0502020204030204" pitchFamily="34" charset="0"/>
                          <a:cs typeface="Arial" panose="020B0604020202020204" pitchFamily="34" charset="0"/>
                        </a:rPr>
                        <m:t>=</m:t>
                      </m:r>
                      <m:r>
                        <a:rPr lang="es-EC" i="1">
                          <a:effectLst/>
                          <a:latin typeface="Cambria Math" panose="02040503050406030204" pitchFamily="18" charset="0"/>
                          <a:ea typeface="Calibri" panose="020F0502020204030204" pitchFamily="34" charset="0"/>
                          <a:cs typeface="Arial" panose="020B0604020202020204" pitchFamily="34" charset="0"/>
                        </a:rPr>
                        <m:t>𝑅𝑋</m:t>
                      </m:r>
                      <m:r>
                        <a:rPr lang="es-EC" i="1">
                          <a:effectLst/>
                          <a:latin typeface="Cambria Math" panose="02040503050406030204" pitchFamily="18" charset="0"/>
                          <a:ea typeface="Calibri" panose="020F0502020204030204" pitchFamily="34" charset="0"/>
                          <a:cs typeface="Arial" panose="020B0604020202020204" pitchFamily="34" charset="0"/>
                        </a:rPr>
                        <m:t>∗</m:t>
                      </m:r>
                      <m:r>
                        <a:rPr lang="es-EC" i="1">
                          <a:effectLst/>
                          <a:latin typeface="Cambria Math" panose="02040503050406030204" pitchFamily="18" charset="0"/>
                          <a:ea typeface="Calibri" panose="020F0502020204030204" pitchFamily="34" charset="0"/>
                          <a:cs typeface="Arial" panose="020B0604020202020204" pitchFamily="34" charset="0"/>
                        </a:rPr>
                        <m:t>𝐼</m:t>
                      </m:r>
                      <m:sSub>
                        <m:sSubPr>
                          <m:ctrlPr>
                            <a:rPr lang="en-US" i="1">
                              <a:effectLst/>
                              <a:latin typeface="Cambria Math" panose="02040503050406030204" pitchFamily="18" charset="0"/>
                              <a:ea typeface="Calibri" panose="020F0502020204030204" pitchFamily="34" charset="0"/>
                              <a:cs typeface="Arial" panose="020B0604020202020204" pitchFamily="34" charset="0"/>
                            </a:rPr>
                          </m:ctrlPr>
                        </m:sSubPr>
                        <m:e>
                          <m:r>
                            <a:rPr lang="es-EC">
                              <a:effectLst/>
                              <a:latin typeface="Cambria Math" panose="02040503050406030204" pitchFamily="18" charset="0"/>
                              <a:ea typeface="Calibri" panose="020F0502020204030204" pitchFamily="34" charset="0"/>
                              <a:cs typeface="Arial" panose="020B0604020202020204" pitchFamily="34" charset="0"/>
                            </a:rPr>
                            <m:t>­</m:t>
                          </m:r>
                        </m:e>
                        <m:sub>
                          <m:r>
                            <a:rPr lang="es-EC" i="1">
                              <a:effectLst/>
                              <a:latin typeface="Cambria Math" panose="02040503050406030204" pitchFamily="18" charset="0"/>
                              <a:ea typeface="Calibri" panose="020F0502020204030204" pitchFamily="34" charset="0"/>
                              <a:cs typeface="Arial" panose="020B0604020202020204" pitchFamily="34" charset="0"/>
                            </a:rPr>
                            <m:t>𝐵</m:t>
                          </m:r>
                        </m:sub>
                      </m:sSub>
                      <m:r>
                        <a:rPr lang="es-EC" i="1">
                          <a:effectLst/>
                          <a:latin typeface="Cambria Math" panose="02040503050406030204" pitchFamily="18" charset="0"/>
                          <a:ea typeface="Calibri" panose="020F0502020204030204" pitchFamily="34" charset="0"/>
                          <a:cs typeface="Arial" panose="020B0604020202020204" pitchFamily="34" charset="0"/>
                        </a:rPr>
                        <m:t>+</m:t>
                      </m:r>
                      <m:sSub>
                        <m:sSubPr>
                          <m:ctrlPr>
                            <a:rPr lang="en-US"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𝑉</m:t>
                          </m:r>
                        </m:e>
                        <m:sub>
                          <m:r>
                            <a:rPr lang="es-EC" i="1">
                              <a:effectLst/>
                              <a:latin typeface="Cambria Math" panose="02040503050406030204" pitchFamily="18" charset="0"/>
                              <a:ea typeface="Calibri" panose="020F0502020204030204" pitchFamily="34" charset="0"/>
                              <a:cs typeface="Arial" panose="020B0604020202020204" pitchFamily="34" charset="0"/>
                            </a:rPr>
                            <m:t>𝐵𝐸</m:t>
                          </m:r>
                        </m:sub>
                      </m:sSub>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Arial" panose="020B0604020202020204" pitchFamily="34" charset="0"/>
                        </a:rPr>
                        <m:t>2.                  </m:t>
                      </m:r>
                      <m:sSub>
                        <m:sSubPr>
                          <m:ctrlPr>
                            <a:rPr lang="en-US"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𝑉</m:t>
                          </m:r>
                        </m:e>
                        <m:sub>
                          <m:r>
                            <a:rPr lang="es-EC" i="1">
                              <a:effectLst/>
                              <a:latin typeface="Cambria Math" panose="02040503050406030204" pitchFamily="18" charset="0"/>
                              <a:ea typeface="Calibri" panose="020F0502020204030204" pitchFamily="34" charset="0"/>
                              <a:cs typeface="Arial" panose="020B0604020202020204" pitchFamily="34" charset="0"/>
                            </a:rPr>
                            <m:t>𝐶𝐶</m:t>
                          </m:r>
                        </m:sub>
                      </m:sSub>
                      <m:r>
                        <a:rPr lang="es-EC" i="1">
                          <a:effectLst/>
                          <a:latin typeface="Cambria Math" panose="02040503050406030204" pitchFamily="18" charset="0"/>
                          <a:ea typeface="Calibri" panose="020F0502020204030204" pitchFamily="34" charset="0"/>
                          <a:cs typeface="Arial" panose="020B0604020202020204" pitchFamily="34" charset="0"/>
                        </a:rPr>
                        <m:t>=</m:t>
                      </m:r>
                      <m:sSub>
                        <m:sSubPr>
                          <m:ctrlPr>
                            <a:rPr lang="en-US"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𝑅</m:t>
                          </m:r>
                        </m:e>
                        <m:sub>
                          <m:r>
                            <a:rPr lang="es-EC" i="1">
                              <a:effectLst/>
                              <a:latin typeface="Cambria Math" panose="02040503050406030204" pitchFamily="18" charset="0"/>
                              <a:ea typeface="Calibri" panose="020F0502020204030204" pitchFamily="34" charset="0"/>
                              <a:cs typeface="Arial" panose="020B0604020202020204" pitchFamily="34" charset="0"/>
                            </a:rPr>
                            <m:t>𝑀𝑂𝑇𝑂𝑅</m:t>
                          </m:r>
                        </m:sub>
                      </m:sSub>
                      <m:r>
                        <a:rPr lang="es-EC" i="1">
                          <a:effectLst/>
                          <a:latin typeface="Cambria Math" panose="02040503050406030204" pitchFamily="18" charset="0"/>
                          <a:ea typeface="Calibri" panose="020F0502020204030204" pitchFamily="34" charset="0"/>
                          <a:cs typeface="Arial" panose="020B0604020202020204" pitchFamily="34" charset="0"/>
                        </a:rPr>
                        <m:t>∗</m:t>
                      </m:r>
                      <m:r>
                        <a:rPr lang="es-EC" i="1">
                          <a:effectLst/>
                          <a:latin typeface="Cambria Math" panose="02040503050406030204" pitchFamily="18" charset="0"/>
                          <a:ea typeface="Calibri" panose="020F0502020204030204" pitchFamily="34" charset="0"/>
                          <a:cs typeface="Arial" panose="020B0604020202020204" pitchFamily="34" charset="0"/>
                        </a:rPr>
                        <m:t>𝐼</m:t>
                      </m:r>
                      <m:sSub>
                        <m:sSubPr>
                          <m:ctrlPr>
                            <a:rPr lang="en-US" i="1">
                              <a:effectLst/>
                              <a:latin typeface="Cambria Math" panose="02040503050406030204" pitchFamily="18" charset="0"/>
                              <a:ea typeface="Calibri" panose="020F0502020204030204" pitchFamily="34" charset="0"/>
                              <a:cs typeface="Arial" panose="020B0604020202020204" pitchFamily="34" charset="0"/>
                            </a:rPr>
                          </m:ctrlPr>
                        </m:sSubPr>
                        <m:e>
                          <m:r>
                            <a:rPr lang="es-EC">
                              <a:effectLst/>
                              <a:latin typeface="Cambria Math" panose="02040503050406030204" pitchFamily="18" charset="0"/>
                              <a:ea typeface="Calibri" panose="020F0502020204030204" pitchFamily="34" charset="0"/>
                              <a:cs typeface="Arial" panose="020B0604020202020204" pitchFamily="34" charset="0"/>
                            </a:rPr>
                            <m:t>­</m:t>
                          </m:r>
                        </m:e>
                        <m:sub>
                          <m:r>
                            <a:rPr lang="es-EC" i="1">
                              <a:effectLst/>
                              <a:latin typeface="Cambria Math" panose="02040503050406030204" pitchFamily="18" charset="0"/>
                              <a:ea typeface="Calibri" panose="020F0502020204030204" pitchFamily="34" charset="0"/>
                              <a:cs typeface="Arial" panose="020B0604020202020204" pitchFamily="34" charset="0"/>
                            </a:rPr>
                            <m:t>𝐶</m:t>
                          </m:r>
                        </m:sub>
                      </m:sSub>
                      <m:r>
                        <a:rPr lang="es-EC" i="1">
                          <a:effectLst/>
                          <a:latin typeface="Cambria Math" panose="02040503050406030204" pitchFamily="18" charset="0"/>
                          <a:ea typeface="Calibri" panose="020F0502020204030204" pitchFamily="34" charset="0"/>
                          <a:cs typeface="Arial" panose="020B0604020202020204" pitchFamily="34" charset="0"/>
                        </a:rPr>
                        <m:t>+</m:t>
                      </m:r>
                      <m:sSub>
                        <m:sSubPr>
                          <m:ctrlPr>
                            <a:rPr lang="en-US"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𝑉</m:t>
                          </m:r>
                        </m:e>
                        <m:sub>
                          <m:r>
                            <a:rPr lang="es-EC" i="1">
                              <a:effectLst/>
                              <a:latin typeface="Cambria Math" panose="02040503050406030204" pitchFamily="18" charset="0"/>
                              <a:ea typeface="Calibri" panose="020F0502020204030204" pitchFamily="34" charset="0"/>
                              <a:cs typeface="Arial" panose="020B0604020202020204" pitchFamily="34" charset="0"/>
                            </a:rPr>
                            <m:t>𝐶𝐸</m:t>
                          </m:r>
                        </m:sub>
                      </m:sSub>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Rectángulo 5"/>
              <p:cNvSpPr>
                <a:spLocks noRot="1" noChangeAspect="1" noMove="1" noResize="1" noEditPoints="1" noAdjustHandles="1" noChangeArrowheads="1" noChangeShapeType="1" noTextEdit="1"/>
              </p:cNvSpPr>
              <p:nvPr/>
            </p:nvSpPr>
            <p:spPr>
              <a:xfrm>
                <a:off x="287940" y="4647297"/>
                <a:ext cx="6096000" cy="1858970"/>
              </a:xfrm>
              <a:prstGeom prst="rect">
                <a:avLst/>
              </a:prstGeom>
              <a:blipFill rotWithShape="0">
                <a:blip r:embed="rId3"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ángulo 6"/>
              <p:cNvSpPr/>
              <p:nvPr/>
            </p:nvSpPr>
            <p:spPr>
              <a:xfrm>
                <a:off x="6937093" y="83212"/>
                <a:ext cx="3572719" cy="2246897"/>
              </a:xfrm>
              <a:prstGeom prst="rect">
                <a:avLst/>
              </a:prstGeom>
            </p:spPr>
            <p:txBody>
              <a:bodyPr wrap="square">
                <a:spAutoFit/>
              </a:bodyPr>
              <a:lstStyle/>
              <a:p>
                <a:pPr indent="252095">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𝑉</m:t>
                          </m:r>
                        </m:e>
                        <m:sub>
                          <m:r>
                            <a:rPr lang="es-EC" i="1">
                              <a:effectLst/>
                              <a:latin typeface="Cambria Math" panose="02040503050406030204" pitchFamily="18" charset="0"/>
                              <a:ea typeface="Calibri" panose="020F0502020204030204" pitchFamily="34" charset="0"/>
                              <a:cs typeface="Arial" panose="020B0604020202020204" pitchFamily="34" charset="0"/>
                            </a:rPr>
                            <m:t>𝐵</m:t>
                          </m:r>
                        </m:sub>
                      </m:sSub>
                      <m:r>
                        <a:rPr lang="es-EC" i="1">
                          <a:effectLst/>
                          <a:latin typeface="Cambria Math" panose="02040503050406030204" pitchFamily="18" charset="0"/>
                          <a:ea typeface="Calibri" panose="020F0502020204030204" pitchFamily="34" charset="0"/>
                          <a:cs typeface="Arial" panose="020B0604020202020204" pitchFamily="34" charset="0"/>
                        </a:rPr>
                        <m:t>=</m:t>
                      </m:r>
                      <m:r>
                        <a:rPr lang="es-EC" i="1">
                          <a:effectLst/>
                          <a:latin typeface="Cambria Math" panose="02040503050406030204" pitchFamily="18" charset="0"/>
                          <a:ea typeface="Calibri" panose="020F0502020204030204" pitchFamily="34" charset="0"/>
                          <a:cs typeface="Arial" panose="020B0604020202020204" pitchFamily="34" charset="0"/>
                        </a:rPr>
                        <m:t>𝑅𝑋</m:t>
                      </m:r>
                      <m:r>
                        <a:rPr lang="es-EC" i="1">
                          <a:effectLst/>
                          <a:latin typeface="Cambria Math" panose="02040503050406030204" pitchFamily="18" charset="0"/>
                          <a:ea typeface="Calibri" panose="020F0502020204030204" pitchFamily="34" charset="0"/>
                          <a:cs typeface="Arial" panose="020B0604020202020204" pitchFamily="34" charset="0"/>
                        </a:rPr>
                        <m:t>∗</m:t>
                      </m:r>
                      <m:r>
                        <a:rPr lang="es-EC" i="1">
                          <a:effectLst/>
                          <a:latin typeface="Cambria Math" panose="02040503050406030204" pitchFamily="18" charset="0"/>
                          <a:ea typeface="Calibri" panose="020F0502020204030204" pitchFamily="34" charset="0"/>
                          <a:cs typeface="Arial" panose="020B0604020202020204" pitchFamily="34" charset="0"/>
                        </a:rPr>
                        <m:t>𝐼</m:t>
                      </m:r>
                      <m:sSub>
                        <m:sSubPr>
                          <m:ctrlPr>
                            <a:rPr lang="en-US" i="1">
                              <a:effectLst/>
                              <a:latin typeface="Cambria Math" panose="02040503050406030204" pitchFamily="18" charset="0"/>
                              <a:ea typeface="Calibri" panose="020F0502020204030204" pitchFamily="34" charset="0"/>
                              <a:cs typeface="Arial" panose="020B0604020202020204" pitchFamily="34" charset="0"/>
                            </a:rPr>
                          </m:ctrlPr>
                        </m:sSubPr>
                        <m:e>
                          <m:r>
                            <a:rPr lang="es-EC">
                              <a:effectLst/>
                              <a:latin typeface="Cambria Math" panose="02040503050406030204" pitchFamily="18" charset="0"/>
                              <a:ea typeface="Calibri" panose="020F0502020204030204" pitchFamily="34" charset="0"/>
                              <a:cs typeface="Arial" panose="020B0604020202020204" pitchFamily="34" charset="0"/>
                            </a:rPr>
                            <m:t>­</m:t>
                          </m:r>
                        </m:e>
                        <m:sub>
                          <m:r>
                            <a:rPr lang="es-EC" i="1">
                              <a:effectLst/>
                              <a:latin typeface="Cambria Math" panose="02040503050406030204" pitchFamily="18" charset="0"/>
                              <a:ea typeface="Calibri" panose="020F0502020204030204" pitchFamily="34" charset="0"/>
                              <a:cs typeface="Arial" panose="020B0604020202020204" pitchFamily="34" charset="0"/>
                            </a:rPr>
                            <m:t>𝐵</m:t>
                          </m:r>
                        </m:sub>
                      </m:sSub>
                      <m:r>
                        <a:rPr lang="es-EC" i="1">
                          <a:effectLst/>
                          <a:latin typeface="Cambria Math" panose="02040503050406030204" pitchFamily="18" charset="0"/>
                          <a:ea typeface="Calibri" panose="020F0502020204030204" pitchFamily="34" charset="0"/>
                          <a:cs typeface="Arial" panose="020B0604020202020204" pitchFamily="34" charset="0"/>
                        </a:rPr>
                        <m:t>+</m:t>
                      </m:r>
                      <m:sSub>
                        <m:sSubPr>
                          <m:ctrlPr>
                            <a:rPr lang="en-US"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𝑉</m:t>
                          </m:r>
                        </m:e>
                        <m:sub>
                          <m:r>
                            <a:rPr lang="es-EC" i="1">
                              <a:effectLst/>
                              <a:latin typeface="Cambria Math" panose="02040503050406030204" pitchFamily="18" charset="0"/>
                              <a:ea typeface="Calibri" panose="020F0502020204030204" pitchFamily="34" charset="0"/>
                              <a:cs typeface="Arial" panose="020B0604020202020204" pitchFamily="34" charset="0"/>
                            </a:rPr>
                            <m:t>𝐵𝐸</m:t>
                          </m:r>
                        </m:sub>
                      </m:sSub>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indent="252095">
                  <a:lnSpc>
                    <a:spcPct val="150000"/>
                  </a:lnSpc>
                  <a:spcAft>
                    <a:spcPts val="8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Arial" panose="020B0604020202020204" pitchFamily="34" charset="0"/>
                        </a:rPr>
                        <m:t>𝐼</m:t>
                      </m:r>
                      <m:sSub>
                        <m:sSubPr>
                          <m:ctrlPr>
                            <a:rPr lang="en-US" i="1">
                              <a:effectLst/>
                              <a:latin typeface="Cambria Math" panose="02040503050406030204" pitchFamily="18" charset="0"/>
                              <a:ea typeface="Calibri" panose="020F0502020204030204" pitchFamily="34" charset="0"/>
                              <a:cs typeface="Arial" panose="020B0604020202020204" pitchFamily="34" charset="0"/>
                            </a:rPr>
                          </m:ctrlPr>
                        </m:sSubPr>
                        <m:e>
                          <m:r>
                            <a:rPr lang="es-EC">
                              <a:effectLst/>
                              <a:latin typeface="Cambria Math" panose="02040503050406030204" pitchFamily="18" charset="0"/>
                              <a:ea typeface="Calibri" panose="020F0502020204030204" pitchFamily="34" charset="0"/>
                              <a:cs typeface="Arial" panose="020B0604020202020204" pitchFamily="34" charset="0"/>
                            </a:rPr>
                            <m:t>­</m:t>
                          </m:r>
                        </m:e>
                        <m:sub>
                          <m:r>
                            <a:rPr lang="es-EC" i="1">
                              <a:effectLst/>
                              <a:latin typeface="Cambria Math" panose="02040503050406030204" pitchFamily="18" charset="0"/>
                              <a:ea typeface="Calibri" panose="020F0502020204030204" pitchFamily="34" charset="0"/>
                              <a:cs typeface="Arial" panose="020B0604020202020204" pitchFamily="34" charset="0"/>
                            </a:rPr>
                            <m:t>𝐵</m:t>
                          </m:r>
                        </m:sub>
                      </m:sSub>
                      <m:r>
                        <a:rPr lang="es-EC" i="1">
                          <a:effectLst/>
                          <a:latin typeface="Cambria Math" panose="02040503050406030204" pitchFamily="18" charset="0"/>
                          <a:ea typeface="Times New Roman" panose="02020603050405020304" pitchFamily="18" charset="0"/>
                          <a:cs typeface="Arial" panose="020B0604020202020204" pitchFamily="34" charset="0"/>
                        </a:rPr>
                        <m:t>=</m:t>
                      </m:r>
                      <m:f>
                        <m:fPr>
                          <m:ctrlPr>
                            <a:rPr lang="en-US" i="1">
                              <a:effectLst/>
                              <a:latin typeface="Cambria Math" panose="02040503050406030204" pitchFamily="18" charset="0"/>
                              <a:ea typeface="Calibri" panose="020F0502020204030204" pitchFamily="34" charset="0"/>
                              <a:cs typeface="Arial" panose="020B0604020202020204" pitchFamily="34" charset="0"/>
                            </a:rPr>
                          </m:ctrlPr>
                        </m:fPr>
                        <m:num>
                          <m:sSub>
                            <m:sSubPr>
                              <m:ctrlPr>
                                <a:rPr lang="en-US"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𝑉</m:t>
                              </m:r>
                            </m:e>
                            <m:sub>
                              <m:r>
                                <a:rPr lang="es-EC" i="1">
                                  <a:effectLst/>
                                  <a:latin typeface="Cambria Math" panose="02040503050406030204" pitchFamily="18" charset="0"/>
                                  <a:ea typeface="Calibri" panose="020F0502020204030204" pitchFamily="34" charset="0"/>
                                  <a:cs typeface="Arial" panose="020B0604020202020204" pitchFamily="34" charset="0"/>
                                </a:rPr>
                                <m:t>𝐵</m:t>
                              </m:r>
                            </m:sub>
                          </m:sSub>
                          <m:r>
                            <a:rPr lang="es-EC" i="1">
                              <a:effectLst/>
                              <a:latin typeface="Cambria Math" panose="02040503050406030204" pitchFamily="18" charset="0"/>
                              <a:ea typeface="Calibri" panose="020F0502020204030204" pitchFamily="34" charset="0"/>
                              <a:cs typeface="Arial" panose="020B0604020202020204" pitchFamily="34" charset="0"/>
                            </a:rPr>
                            <m:t>−</m:t>
                          </m:r>
                          <m:sSub>
                            <m:sSubPr>
                              <m:ctrlPr>
                                <a:rPr lang="en-US"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𝑉</m:t>
                              </m:r>
                            </m:e>
                            <m:sub>
                              <m:r>
                                <a:rPr lang="es-EC" i="1">
                                  <a:effectLst/>
                                  <a:latin typeface="Cambria Math" panose="02040503050406030204" pitchFamily="18" charset="0"/>
                                  <a:ea typeface="Calibri" panose="020F0502020204030204" pitchFamily="34" charset="0"/>
                                  <a:cs typeface="Arial" panose="020B0604020202020204" pitchFamily="34" charset="0"/>
                                </a:rPr>
                                <m:t>𝐵𝐸</m:t>
                              </m:r>
                            </m:sub>
                          </m:sSub>
                        </m:num>
                        <m:den>
                          <m:r>
                            <a:rPr lang="es-EC" i="1">
                              <a:effectLst/>
                              <a:latin typeface="Cambria Math" panose="02040503050406030204" pitchFamily="18" charset="0"/>
                              <a:ea typeface="Calibri" panose="020F0502020204030204" pitchFamily="34" charset="0"/>
                              <a:cs typeface="Arial" panose="020B0604020202020204" pitchFamily="34" charset="0"/>
                            </a:rPr>
                            <m:t>𝑅𝑋</m:t>
                          </m:r>
                        </m:den>
                      </m:f>
                      <m:r>
                        <a:rPr lang="es-EC" i="1">
                          <a:effectLst/>
                          <a:latin typeface="Cambria Math" panose="02040503050406030204" pitchFamily="18" charset="0"/>
                          <a:ea typeface="Calibri" panose="020F0502020204030204" pitchFamily="34" charset="0"/>
                          <a:cs typeface="Arial" panose="020B0604020202020204" pitchFamily="34" charset="0"/>
                        </a:rPr>
                        <m:t>=</m:t>
                      </m:r>
                      <m:f>
                        <m:fPr>
                          <m:ctrlPr>
                            <a:rPr lang="en-US" i="1">
                              <a:effectLst/>
                              <a:latin typeface="Cambria Math" panose="02040503050406030204" pitchFamily="18" charset="0"/>
                              <a:ea typeface="Calibri" panose="020F0502020204030204" pitchFamily="34" charset="0"/>
                              <a:cs typeface="Arial" panose="020B0604020202020204" pitchFamily="34" charset="0"/>
                            </a:rPr>
                          </m:ctrlPr>
                        </m:fPr>
                        <m:num>
                          <m:r>
                            <a:rPr lang="es-EC" i="1">
                              <a:effectLst/>
                              <a:latin typeface="Cambria Math" panose="02040503050406030204" pitchFamily="18" charset="0"/>
                              <a:ea typeface="Calibri" panose="020F0502020204030204" pitchFamily="34" charset="0"/>
                              <a:cs typeface="Arial" panose="020B0604020202020204" pitchFamily="34" charset="0"/>
                            </a:rPr>
                            <m:t>5 </m:t>
                          </m:r>
                          <m:r>
                            <a:rPr lang="es-EC" i="1">
                              <a:effectLst/>
                              <a:latin typeface="Cambria Math" panose="02040503050406030204" pitchFamily="18" charset="0"/>
                              <a:ea typeface="Calibri" panose="020F0502020204030204" pitchFamily="34" charset="0"/>
                              <a:cs typeface="Arial" panose="020B0604020202020204" pitchFamily="34" charset="0"/>
                            </a:rPr>
                            <m:t>𝑉</m:t>
                          </m:r>
                          <m:r>
                            <a:rPr lang="es-EC" i="1">
                              <a:effectLst/>
                              <a:latin typeface="Cambria Math" panose="02040503050406030204" pitchFamily="18" charset="0"/>
                              <a:ea typeface="Calibri" panose="020F0502020204030204" pitchFamily="34" charset="0"/>
                              <a:cs typeface="Arial" panose="020B0604020202020204" pitchFamily="34" charset="0"/>
                            </a:rPr>
                            <m:t>−0.7 </m:t>
                          </m:r>
                          <m:r>
                            <a:rPr lang="es-EC" i="1">
                              <a:effectLst/>
                              <a:latin typeface="Cambria Math" panose="02040503050406030204" pitchFamily="18" charset="0"/>
                              <a:ea typeface="Calibri" panose="020F0502020204030204" pitchFamily="34" charset="0"/>
                              <a:cs typeface="Arial" panose="020B0604020202020204" pitchFamily="34" charset="0"/>
                            </a:rPr>
                            <m:t>𝑉</m:t>
                          </m:r>
                        </m:num>
                        <m:den>
                          <m:r>
                            <a:rPr lang="es-EC" i="1">
                              <a:effectLst/>
                              <a:latin typeface="Cambria Math" panose="02040503050406030204" pitchFamily="18" charset="0"/>
                              <a:ea typeface="Calibri" panose="020F0502020204030204" pitchFamily="34" charset="0"/>
                              <a:cs typeface="Arial" panose="020B0604020202020204" pitchFamily="34" charset="0"/>
                            </a:rPr>
                            <m:t>𝑅𝑋</m:t>
                          </m:r>
                        </m:den>
                      </m:f>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indent="252095">
                  <a:lnSpc>
                    <a:spcPct val="150000"/>
                  </a:lnSpc>
                  <a:spcAft>
                    <a:spcPts val="800"/>
                  </a:spcAft>
                </a:pPr>
                <a14:m>
                  <m:oMathPara xmlns:m="http://schemas.openxmlformats.org/officeDocument/2006/math">
                    <m:oMathParaPr>
                      <m:jc m:val="centerGroup"/>
                    </m:oMathParaPr>
                    <m:oMath xmlns:m="http://schemas.openxmlformats.org/officeDocument/2006/math">
                      <m:r>
                        <a:rPr lang="es-EC" b="1" i="1">
                          <a:effectLst/>
                          <a:latin typeface="Cambria Math" panose="02040503050406030204" pitchFamily="18" charset="0"/>
                          <a:ea typeface="Calibri" panose="020F0502020204030204" pitchFamily="34" charset="0"/>
                          <a:cs typeface="Arial" panose="020B0604020202020204" pitchFamily="34" charset="0"/>
                        </a:rPr>
                        <m:t>𝑰</m:t>
                      </m:r>
                      <m:sSub>
                        <m:sSubPr>
                          <m:ctrlPr>
                            <a:rPr lang="en-US" b="1" i="1">
                              <a:effectLst/>
                              <a:latin typeface="Cambria Math" panose="02040503050406030204" pitchFamily="18" charset="0"/>
                              <a:ea typeface="Calibri" panose="020F0502020204030204" pitchFamily="34" charset="0"/>
                              <a:cs typeface="Arial" panose="020B0604020202020204" pitchFamily="34" charset="0"/>
                            </a:rPr>
                          </m:ctrlPr>
                        </m:sSubPr>
                        <m:e>
                          <m:r>
                            <a:rPr lang="es-EC">
                              <a:effectLst/>
                              <a:latin typeface="Cambria Math" panose="02040503050406030204" pitchFamily="18" charset="0"/>
                              <a:ea typeface="Calibri" panose="020F0502020204030204" pitchFamily="34" charset="0"/>
                              <a:cs typeface="Arial" panose="020B0604020202020204" pitchFamily="34" charset="0"/>
                            </a:rPr>
                            <m:t>­</m:t>
                          </m:r>
                        </m:e>
                        <m:sub>
                          <m:r>
                            <a:rPr lang="es-EC" b="1" i="1">
                              <a:effectLst/>
                              <a:latin typeface="Cambria Math" panose="02040503050406030204" pitchFamily="18" charset="0"/>
                              <a:ea typeface="Calibri" panose="020F0502020204030204" pitchFamily="34" charset="0"/>
                              <a:cs typeface="Arial" panose="020B0604020202020204" pitchFamily="34" charset="0"/>
                            </a:rPr>
                            <m:t>𝑩</m:t>
                          </m:r>
                        </m:sub>
                      </m:sSub>
                      <m:r>
                        <a:rPr lang="es-EC" b="1" i="1">
                          <a:effectLst/>
                          <a:latin typeface="Cambria Math" panose="02040503050406030204" pitchFamily="18" charset="0"/>
                          <a:ea typeface="Times New Roman" panose="02020603050405020304" pitchFamily="18" charset="0"/>
                          <a:cs typeface="Arial" panose="020B0604020202020204" pitchFamily="34" charset="0"/>
                        </a:rPr>
                        <m:t>=</m:t>
                      </m:r>
                      <m:f>
                        <m:fPr>
                          <m:type m:val="skw"/>
                          <m:ctrlPr>
                            <a:rPr lang="en-US" b="1" i="1">
                              <a:effectLst/>
                              <a:latin typeface="Cambria Math" panose="02040503050406030204" pitchFamily="18" charset="0"/>
                              <a:ea typeface="Times New Roman" panose="02020603050405020304" pitchFamily="18" charset="0"/>
                              <a:cs typeface="Arial" panose="020B0604020202020204" pitchFamily="34" charset="0"/>
                            </a:rPr>
                          </m:ctrlPr>
                        </m:fPr>
                        <m:num>
                          <m:r>
                            <a:rPr lang="es-EC" b="1" i="1">
                              <a:effectLst/>
                              <a:latin typeface="Cambria Math" panose="02040503050406030204" pitchFamily="18" charset="0"/>
                              <a:ea typeface="Times New Roman" panose="02020603050405020304" pitchFamily="18" charset="0"/>
                              <a:cs typeface="Arial" panose="020B0604020202020204" pitchFamily="34" charset="0"/>
                            </a:rPr>
                            <m:t>𝟒</m:t>
                          </m:r>
                          <m:r>
                            <a:rPr lang="es-EC" b="1" i="1">
                              <a:effectLst/>
                              <a:latin typeface="Cambria Math" panose="02040503050406030204" pitchFamily="18" charset="0"/>
                              <a:ea typeface="Times New Roman" panose="02020603050405020304" pitchFamily="18" charset="0"/>
                              <a:cs typeface="Arial" panose="020B0604020202020204" pitchFamily="34" charset="0"/>
                            </a:rPr>
                            <m:t>.</m:t>
                          </m:r>
                          <m:r>
                            <a:rPr lang="es-EC" b="1" i="1">
                              <a:effectLst/>
                              <a:latin typeface="Cambria Math" panose="02040503050406030204" pitchFamily="18" charset="0"/>
                              <a:ea typeface="Times New Roman" panose="02020603050405020304" pitchFamily="18" charset="0"/>
                              <a:cs typeface="Arial" panose="020B0604020202020204" pitchFamily="34" charset="0"/>
                            </a:rPr>
                            <m:t>𝟑</m:t>
                          </m:r>
                          <m:r>
                            <a:rPr lang="es-EC" b="1" i="1">
                              <a:effectLst/>
                              <a:latin typeface="Cambria Math" panose="02040503050406030204" pitchFamily="18" charset="0"/>
                              <a:ea typeface="Times New Roman" panose="02020603050405020304" pitchFamily="18" charset="0"/>
                              <a:cs typeface="Arial" panose="020B0604020202020204" pitchFamily="34" charset="0"/>
                            </a:rPr>
                            <m:t> </m:t>
                          </m:r>
                          <m:r>
                            <a:rPr lang="es-EC" b="1" i="1">
                              <a:effectLst/>
                              <a:latin typeface="Cambria Math" panose="02040503050406030204" pitchFamily="18" charset="0"/>
                              <a:ea typeface="Times New Roman" panose="02020603050405020304" pitchFamily="18" charset="0"/>
                              <a:cs typeface="Arial" panose="020B0604020202020204" pitchFamily="34" charset="0"/>
                            </a:rPr>
                            <m:t>𝑽</m:t>
                          </m:r>
                        </m:num>
                        <m:den>
                          <m:r>
                            <a:rPr lang="es-EC" b="1" i="1">
                              <a:effectLst/>
                              <a:latin typeface="Cambria Math" panose="02040503050406030204" pitchFamily="18" charset="0"/>
                              <a:ea typeface="Times New Roman" panose="02020603050405020304" pitchFamily="18" charset="0"/>
                              <a:cs typeface="Arial" panose="020B0604020202020204" pitchFamily="34" charset="0"/>
                            </a:rPr>
                            <m:t>𝑹𝑿</m:t>
                          </m:r>
                        </m:den>
                      </m:f>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Rectángulo 6"/>
              <p:cNvSpPr>
                <a:spLocks noRot="1" noChangeAspect="1" noMove="1" noResize="1" noEditPoints="1" noAdjustHandles="1" noChangeArrowheads="1" noChangeShapeType="1" noTextEdit="1"/>
              </p:cNvSpPr>
              <p:nvPr/>
            </p:nvSpPr>
            <p:spPr>
              <a:xfrm>
                <a:off x="6937093" y="83212"/>
                <a:ext cx="3572719" cy="2246897"/>
              </a:xfrm>
              <a:prstGeom prst="rect">
                <a:avLst/>
              </a:prstGeom>
              <a:blipFill rotWithShape="0">
                <a:blip r:embed="rId4"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ángulo 7"/>
              <p:cNvSpPr/>
              <p:nvPr/>
            </p:nvSpPr>
            <p:spPr>
              <a:xfrm>
                <a:off x="5675452" y="2319457"/>
                <a:ext cx="6096000" cy="1596206"/>
              </a:xfrm>
              <a:prstGeom prst="rect">
                <a:avLst/>
              </a:prstGeom>
            </p:spPr>
            <p:txBody>
              <a:bodyPr>
                <a:spAutoFit/>
              </a:bodyPr>
              <a:lstStyle/>
              <a:p>
                <a:pP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𝑉</m:t>
                          </m:r>
                        </m:e>
                        <m:sub>
                          <m:r>
                            <a:rPr lang="es-EC" i="1">
                              <a:effectLst/>
                              <a:latin typeface="Cambria Math" panose="02040503050406030204" pitchFamily="18" charset="0"/>
                              <a:ea typeface="Calibri" panose="020F0502020204030204" pitchFamily="34" charset="0"/>
                              <a:cs typeface="Arial" panose="020B0604020202020204" pitchFamily="34" charset="0"/>
                            </a:rPr>
                            <m:t>𝐶𝐶</m:t>
                          </m:r>
                        </m:sub>
                      </m:sSub>
                      <m:r>
                        <a:rPr lang="es-EC" i="1">
                          <a:effectLst/>
                          <a:latin typeface="Cambria Math" panose="02040503050406030204" pitchFamily="18" charset="0"/>
                          <a:ea typeface="Calibri" panose="020F0502020204030204" pitchFamily="34" charset="0"/>
                          <a:cs typeface="Arial" panose="020B0604020202020204" pitchFamily="34" charset="0"/>
                        </a:rPr>
                        <m:t>=</m:t>
                      </m:r>
                      <m:sSub>
                        <m:sSubPr>
                          <m:ctrlPr>
                            <a:rPr lang="en-US"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𝑅</m:t>
                          </m:r>
                        </m:e>
                        <m:sub>
                          <m:r>
                            <a:rPr lang="es-EC" i="1">
                              <a:effectLst/>
                              <a:latin typeface="Cambria Math" panose="02040503050406030204" pitchFamily="18" charset="0"/>
                              <a:ea typeface="Calibri" panose="020F0502020204030204" pitchFamily="34" charset="0"/>
                              <a:cs typeface="Arial" panose="020B0604020202020204" pitchFamily="34" charset="0"/>
                            </a:rPr>
                            <m:t>𝑀𝑂𝑇𝑂𝑅</m:t>
                          </m:r>
                        </m:sub>
                      </m:sSub>
                      <m:r>
                        <a:rPr lang="es-EC" i="1">
                          <a:effectLst/>
                          <a:latin typeface="Cambria Math" panose="02040503050406030204" pitchFamily="18" charset="0"/>
                          <a:ea typeface="Calibri" panose="020F0502020204030204" pitchFamily="34" charset="0"/>
                          <a:cs typeface="Arial" panose="020B0604020202020204" pitchFamily="34" charset="0"/>
                        </a:rPr>
                        <m:t>∗</m:t>
                      </m:r>
                      <m:r>
                        <a:rPr lang="es-EC" i="1">
                          <a:effectLst/>
                          <a:latin typeface="Cambria Math" panose="02040503050406030204" pitchFamily="18" charset="0"/>
                          <a:ea typeface="Calibri" panose="020F0502020204030204" pitchFamily="34" charset="0"/>
                          <a:cs typeface="Arial" panose="020B0604020202020204" pitchFamily="34" charset="0"/>
                        </a:rPr>
                        <m:t>𝐼</m:t>
                      </m:r>
                      <m:sSub>
                        <m:sSubPr>
                          <m:ctrlPr>
                            <a:rPr lang="en-US" i="1">
                              <a:effectLst/>
                              <a:latin typeface="Cambria Math" panose="02040503050406030204" pitchFamily="18" charset="0"/>
                              <a:ea typeface="Calibri" panose="020F0502020204030204" pitchFamily="34" charset="0"/>
                              <a:cs typeface="Arial" panose="020B0604020202020204" pitchFamily="34" charset="0"/>
                            </a:rPr>
                          </m:ctrlPr>
                        </m:sSubPr>
                        <m:e>
                          <m:r>
                            <a:rPr lang="es-EC">
                              <a:effectLst/>
                              <a:latin typeface="Cambria Math" panose="02040503050406030204" pitchFamily="18" charset="0"/>
                              <a:ea typeface="Calibri" panose="020F0502020204030204" pitchFamily="34" charset="0"/>
                              <a:cs typeface="Arial" panose="020B0604020202020204" pitchFamily="34" charset="0"/>
                            </a:rPr>
                            <m:t>­</m:t>
                          </m:r>
                        </m:e>
                        <m:sub>
                          <m:r>
                            <a:rPr lang="es-EC" i="1">
                              <a:effectLst/>
                              <a:latin typeface="Cambria Math" panose="02040503050406030204" pitchFamily="18" charset="0"/>
                              <a:ea typeface="Calibri" panose="020F0502020204030204" pitchFamily="34" charset="0"/>
                              <a:cs typeface="Arial" panose="020B0604020202020204" pitchFamily="34" charset="0"/>
                            </a:rPr>
                            <m:t>𝐶</m:t>
                          </m:r>
                        </m:sub>
                      </m:sSub>
                      <m:r>
                        <a:rPr lang="es-EC" i="1">
                          <a:effectLst/>
                          <a:latin typeface="Cambria Math" panose="02040503050406030204" pitchFamily="18" charset="0"/>
                          <a:ea typeface="Calibri" panose="020F0502020204030204" pitchFamily="34" charset="0"/>
                          <a:cs typeface="Arial" panose="020B0604020202020204" pitchFamily="34" charset="0"/>
                        </a:rPr>
                        <m:t>+</m:t>
                      </m:r>
                      <m:sSub>
                        <m:sSubPr>
                          <m:ctrlPr>
                            <a:rPr lang="en-US"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𝑉</m:t>
                          </m:r>
                        </m:e>
                        <m:sub>
                          <m:r>
                            <a:rPr lang="es-EC" i="1">
                              <a:effectLst/>
                              <a:latin typeface="Cambria Math" panose="02040503050406030204" pitchFamily="18" charset="0"/>
                              <a:ea typeface="Calibri" panose="020F0502020204030204" pitchFamily="34" charset="0"/>
                              <a:cs typeface="Arial" panose="020B0604020202020204" pitchFamily="34" charset="0"/>
                            </a:rPr>
                            <m:t>𝐶𝐸</m:t>
                          </m:r>
                        </m:sub>
                      </m:sSub>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Arial" panose="020B0604020202020204" pitchFamily="34" charset="0"/>
                        </a:rPr>
                        <m:t>12 </m:t>
                      </m:r>
                      <m:r>
                        <a:rPr lang="es-EC" i="1">
                          <a:effectLst/>
                          <a:latin typeface="Cambria Math" panose="02040503050406030204" pitchFamily="18" charset="0"/>
                          <a:ea typeface="Calibri" panose="020F0502020204030204" pitchFamily="34" charset="0"/>
                          <a:cs typeface="Arial" panose="020B0604020202020204" pitchFamily="34" charset="0"/>
                        </a:rPr>
                        <m:t>𝑉</m:t>
                      </m:r>
                      <m:r>
                        <a:rPr lang="es-EC" i="1">
                          <a:effectLst/>
                          <a:latin typeface="Cambria Math" panose="02040503050406030204" pitchFamily="18" charset="0"/>
                          <a:ea typeface="Calibri" panose="020F0502020204030204" pitchFamily="34" charset="0"/>
                          <a:cs typeface="Arial" panose="020B0604020202020204" pitchFamily="34" charset="0"/>
                        </a:rPr>
                        <m:t>=8.824  </m:t>
                      </m:r>
                      <m:r>
                        <a:rPr lang="es-EC" i="1">
                          <a:effectLst/>
                          <a:latin typeface="Cambria Math" panose="02040503050406030204" pitchFamily="18" charset="0"/>
                          <a:ea typeface="Times New Roman" panose="02020603050405020304" pitchFamily="18" charset="0"/>
                          <a:cs typeface="Arial" panose="020B0604020202020204" pitchFamily="34" charset="0"/>
                        </a:rPr>
                        <m:t>𝛺</m:t>
                      </m:r>
                      <m:r>
                        <a:rPr lang="es-EC" i="1">
                          <a:effectLst/>
                          <a:latin typeface="Cambria Math" panose="02040503050406030204" pitchFamily="18" charset="0"/>
                          <a:ea typeface="Calibri" panose="020F0502020204030204" pitchFamily="34" charset="0"/>
                          <a:cs typeface="Arial" panose="020B0604020202020204" pitchFamily="34" charset="0"/>
                        </a:rPr>
                        <m:t>∗</m:t>
                      </m:r>
                      <m:d>
                        <m:dPr>
                          <m:ctrlPr>
                            <a:rPr lang="en-US" i="1">
                              <a:effectLst/>
                              <a:latin typeface="Cambria Math" panose="02040503050406030204" pitchFamily="18" charset="0"/>
                              <a:ea typeface="Calibri" panose="020F0502020204030204" pitchFamily="34" charset="0"/>
                              <a:cs typeface="Arial" panose="020B0604020202020204" pitchFamily="34" charset="0"/>
                            </a:rPr>
                          </m:ctrlPr>
                        </m:dPr>
                        <m:e>
                          <m:r>
                            <a:rPr lang="es-EC" i="1">
                              <a:effectLst/>
                              <a:latin typeface="Cambria Math" panose="02040503050406030204" pitchFamily="18" charset="0"/>
                              <a:ea typeface="Calibri" panose="020F0502020204030204" pitchFamily="34" charset="0"/>
                              <a:cs typeface="Arial" panose="020B0604020202020204" pitchFamily="34" charset="0"/>
                            </a:rPr>
                            <m:t>100∗</m:t>
                          </m:r>
                          <m:sSub>
                            <m:sSubPr>
                              <m:ctrlPr>
                                <a:rPr lang="en-US"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𝐼</m:t>
                              </m:r>
                            </m:e>
                            <m:sub>
                              <m:r>
                                <a:rPr lang="es-EC" i="1">
                                  <a:effectLst/>
                                  <a:latin typeface="Cambria Math" panose="02040503050406030204" pitchFamily="18" charset="0"/>
                                  <a:ea typeface="Calibri" panose="020F0502020204030204" pitchFamily="34" charset="0"/>
                                  <a:cs typeface="Arial" panose="020B0604020202020204" pitchFamily="34" charset="0"/>
                                </a:rPr>
                                <m:t>𝐵</m:t>
                              </m:r>
                            </m:sub>
                          </m:sSub>
                        </m:e>
                      </m:d>
                      <m:r>
                        <a:rPr lang="es-EC" i="1">
                          <a:effectLst/>
                          <a:latin typeface="Cambria Math" panose="02040503050406030204" pitchFamily="18" charset="0"/>
                          <a:ea typeface="Calibri" panose="020F0502020204030204" pitchFamily="34" charset="0"/>
                          <a:cs typeface="Arial" panose="020B0604020202020204" pitchFamily="34" charset="0"/>
                        </a:rPr>
                        <m:t>+0.3 </m:t>
                      </m:r>
                      <m:r>
                        <a:rPr lang="es-EC" i="1">
                          <a:effectLst/>
                          <a:latin typeface="Cambria Math" panose="02040503050406030204" pitchFamily="18" charset="0"/>
                          <a:ea typeface="Calibri" panose="020F0502020204030204" pitchFamily="34" charset="0"/>
                          <a:cs typeface="Arial" panose="020B0604020202020204" pitchFamily="34" charset="0"/>
                        </a:rPr>
                        <m:t>𝑉</m:t>
                      </m:r>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Arial" panose="020B0604020202020204" pitchFamily="34" charset="0"/>
                        </a:rPr>
                        <m:t>12 </m:t>
                      </m:r>
                      <m:r>
                        <a:rPr lang="es-EC" i="1">
                          <a:effectLst/>
                          <a:latin typeface="Cambria Math" panose="02040503050406030204" pitchFamily="18" charset="0"/>
                          <a:ea typeface="Calibri" panose="020F0502020204030204" pitchFamily="34" charset="0"/>
                          <a:cs typeface="Arial" panose="020B0604020202020204" pitchFamily="34" charset="0"/>
                        </a:rPr>
                        <m:t>𝑉</m:t>
                      </m:r>
                      <m:r>
                        <a:rPr lang="es-EC" i="1">
                          <a:effectLst/>
                          <a:latin typeface="Cambria Math" panose="02040503050406030204" pitchFamily="18" charset="0"/>
                          <a:ea typeface="Calibri" panose="020F0502020204030204" pitchFamily="34" charset="0"/>
                          <a:cs typeface="Arial" panose="020B0604020202020204" pitchFamily="34" charset="0"/>
                        </a:rPr>
                        <m:t>=8.824 </m:t>
                      </m:r>
                      <m:r>
                        <a:rPr lang="es-EC" i="1">
                          <a:effectLst/>
                          <a:latin typeface="Cambria Math" panose="02040503050406030204" pitchFamily="18" charset="0"/>
                          <a:ea typeface="Times New Roman" panose="02020603050405020304" pitchFamily="18" charset="0"/>
                          <a:cs typeface="Arial" panose="020B0604020202020204" pitchFamily="34" charset="0"/>
                        </a:rPr>
                        <m:t>𝛺</m:t>
                      </m:r>
                      <m:r>
                        <a:rPr lang="es-EC" i="1">
                          <a:effectLst/>
                          <a:latin typeface="Cambria Math" panose="02040503050406030204" pitchFamily="18" charset="0"/>
                          <a:ea typeface="Calibri" panose="020F0502020204030204" pitchFamily="34" charset="0"/>
                          <a:cs typeface="Arial" panose="020B0604020202020204" pitchFamily="34" charset="0"/>
                        </a:rPr>
                        <m:t>∗</m:t>
                      </m:r>
                      <m:d>
                        <m:dPr>
                          <m:ctrlPr>
                            <a:rPr lang="en-US" i="1">
                              <a:effectLst/>
                              <a:latin typeface="Cambria Math" panose="02040503050406030204" pitchFamily="18" charset="0"/>
                              <a:cs typeface="Arial" panose="020B0604020202020204" pitchFamily="34" charset="0"/>
                            </a:rPr>
                          </m:ctrlPr>
                        </m:dPr>
                        <m:e>
                          <m:r>
                            <a:rPr lang="es-EC" i="1">
                              <a:effectLst/>
                              <a:latin typeface="Cambria Math" panose="02040503050406030204" pitchFamily="18" charset="0"/>
                              <a:ea typeface="Calibri" panose="020F0502020204030204" pitchFamily="34" charset="0"/>
                              <a:cs typeface="Arial" panose="020B0604020202020204" pitchFamily="34" charset="0"/>
                            </a:rPr>
                            <m:t>100∗</m:t>
                          </m:r>
                          <m:f>
                            <m:fPr>
                              <m:type m:val="skw"/>
                              <m:ctrlPr>
                                <a:rPr lang="en-US" i="1">
                                  <a:effectLst/>
                                  <a:latin typeface="Cambria Math" panose="02040503050406030204" pitchFamily="18" charset="0"/>
                                  <a:ea typeface="Times New Roman" panose="02020603050405020304" pitchFamily="18" charset="0"/>
                                  <a:cs typeface="Arial" panose="020B0604020202020204" pitchFamily="34" charset="0"/>
                                </a:rPr>
                              </m:ctrlPr>
                            </m:fPr>
                            <m:num>
                              <m:r>
                                <a:rPr lang="es-EC" i="1">
                                  <a:effectLst/>
                                  <a:latin typeface="Cambria Math" panose="02040503050406030204" pitchFamily="18" charset="0"/>
                                  <a:ea typeface="Times New Roman" panose="02020603050405020304" pitchFamily="18" charset="0"/>
                                  <a:cs typeface="Arial" panose="020B0604020202020204" pitchFamily="34" charset="0"/>
                                </a:rPr>
                                <m:t>4.3 </m:t>
                              </m:r>
                              <m:r>
                                <a:rPr lang="es-EC" i="1">
                                  <a:effectLst/>
                                  <a:latin typeface="Cambria Math" panose="02040503050406030204" pitchFamily="18" charset="0"/>
                                  <a:ea typeface="Times New Roman" panose="02020603050405020304" pitchFamily="18" charset="0"/>
                                  <a:cs typeface="Arial" panose="020B0604020202020204" pitchFamily="34" charset="0"/>
                                </a:rPr>
                                <m:t>𝑉</m:t>
                              </m:r>
                            </m:num>
                            <m:den>
                              <m:r>
                                <a:rPr lang="es-EC" i="1">
                                  <a:effectLst/>
                                  <a:latin typeface="Cambria Math" panose="02040503050406030204" pitchFamily="18" charset="0"/>
                                  <a:ea typeface="Times New Roman" panose="02020603050405020304" pitchFamily="18" charset="0"/>
                                  <a:cs typeface="Arial" panose="020B0604020202020204" pitchFamily="34" charset="0"/>
                                </a:rPr>
                                <m:t>𝑅𝑋</m:t>
                              </m:r>
                            </m:den>
                          </m:f>
                        </m:e>
                      </m:d>
                      <m:r>
                        <a:rPr lang="es-EC" i="1">
                          <a:effectLst/>
                          <a:latin typeface="Cambria Math" panose="02040503050406030204" pitchFamily="18" charset="0"/>
                          <a:ea typeface="Calibri" panose="020F0502020204030204" pitchFamily="34" charset="0"/>
                          <a:cs typeface="Arial" panose="020B0604020202020204" pitchFamily="34" charset="0"/>
                        </a:rPr>
                        <m:t>+0.3 </m:t>
                      </m:r>
                      <m:r>
                        <a:rPr lang="es-EC" i="1">
                          <a:effectLst/>
                          <a:latin typeface="Cambria Math" panose="02040503050406030204" pitchFamily="18" charset="0"/>
                          <a:ea typeface="Calibri" panose="020F0502020204030204" pitchFamily="34" charset="0"/>
                          <a:cs typeface="Arial" panose="020B0604020202020204" pitchFamily="34" charset="0"/>
                        </a:rPr>
                        <m:t>𝑉</m:t>
                      </m:r>
                    </m:oMath>
                  </m:oMathPara>
                </a14:m>
                <a:endParaRPr lang="en-US" dirty="0"/>
              </a:p>
            </p:txBody>
          </p:sp>
        </mc:Choice>
        <mc:Fallback xmlns="">
          <p:sp>
            <p:nvSpPr>
              <p:cNvPr id="8" name="Rectángulo 7"/>
              <p:cNvSpPr>
                <a:spLocks noRot="1" noChangeAspect="1" noMove="1" noResize="1" noEditPoints="1" noAdjustHandles="1" noChangeArrowheads="1" noChangeShapeType="1" noTextEdit="1"/>
              </p:cNvSpPr>
              <p:nvPr/>
            </p:nvSpPr>
            <p:spPr>
              <a:xfrm>
                <a:off x="5675452" y="2319457"/>
                <a:ext cx="6096000" cy="1596206"/>
              </a:xfrm>
              <a:prstGeom prst="rect">
                <a:avLst/>
              </a:prstGeom>
              <a:blipFill rotWithShape="0">
                <a:blip r:embed="rId5" cstate="print"/>
                <a:stretch>
                  <a:fillRect b="-522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ángulo 8"/>
              <p:cNvSpPr/>
              <p:nvPr/>
            </p:nvSpPr>
            <p:spPr>
              <a:xfrm>
                <a:off x="5675452" y="4179612"/>
                <a:ext cx="6096000" cy="2011833"/>
              </a:xfrm>
              <a:prstGeom prst="rect">
                <a:avLst/>
              </a:prstGeom>
            </p:spPr>
            <p:txBody>
              <a:bodyPr>
                <a:spAutoFit/>
              </a:bodyPr>
              <a:lstStyle/>
              <a:p>
                <a:pPr indent="252095">
                  <a:lnSpc>
                    <a:spcPct val="150000"/>
                  </a:lnSpc>
                  <a:spcAft>
                    <a:spcPts val="800"/>
                  </a:spcAft>
                </a:pPr>
                <a:r>
                  <a:rPr lang="es-EC" dirty="0">
                    <a:latin typeface="Arial" panose="020B0604020202020204" pitchFamily="34" charset="0"/>
                    <a:ea typeface="Times New Roman" panose="02020603050405020304" pitchFamily="18" charset="0"/>
                    <a:cs typeface="Times New Roman" panose="02020603050405020304" pitchFamily="18" charset="0"/>
                  </a:rPr>
                  <a:t>Finalmente se halla el valor de la resistencia </a:t>
                </a:r>
                <a14:m>
                  <m:oMath xmlns:m="http://schemas.openxmlformats.org/officeDocument/2006/math">
                    <m:sSub>
                      <m:sSubPr>
                        <m:ctrlPr>
                          <a:rPr lang="en-US" i="1">
                            <a:effectLst/>
                            <a:latin typeface="Cambria Math" panose="02040503050406030204" pitchFamily="18" charset="0"/>
                            <a:ea typeface="Times New Roman" panose="02020603050405020304" pitchFamily="18" charset="0"/>
                            <a:cs typeface="Arial" panose="020B0604020202020204" pitchFamily="34" charset="0"/>
                          </a:rPr>
                        </m:ctrlPr>
                      </m:sSubPr>
                      <m:e>
                        <m:r>
                          <a:rPr lang="es-EC" i="1">
                            <a:effectLst/>
                            <a:latin typeface="Cambria Math" panose="02040503050406030204" pitchFamily="18" charset="0"/>
                            <a:ea typeface="Times New Roman" panose="02020603050405020304" pitchFamily="18" charset="0"/>
                            <a:cs typeface="Arial" panose="020B0604020202020204" pitchFamily="34" charset="0"/>
                          </a:rPr>
                          <m:t>𝑅</m:t>
                        </m:r>
                      </m:e>
                      <m:sub>
                        <m:r>
                          <a:rPr lang="es-EC" i="1">
                            <a:effectLst/>
                            <a:latin typeface="Cambria Math" panose="02040503050406030204" pitchFamily="18" charset="0"/>
                            <a:ea typeface="Times New Roman" panose="02020603050405020304" pitchFamily="18" charset="0"/>
                            <a:cs typeface="Arial" panose="020B0604020202020204" pitchFamily="34" charset="0"/>
                          </a:rPr>
                          <m:t>𝐵</m:t>
                        </m:r>
                      </m:sub>
                    </m:sSub>
                  </m:oMath>
                </a14:m>
                <a:r>
                  <a:rPr lang="es-EC"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Times New Roman" panose="02020603050405020304" pitchFamily="18" charset="0"/>
                          <a:cs typeface="Arial" panose="020B0604020202020204" pitchFamily="34" charset="0"/>
                        </a:rPr>
                        <m:t>𝑅𝑋</m:t>
                      </m:r>
                      <m:r>
                        <a:rPr lang="es-EC" i="1">
                          <a:effectLst/>
                          <a:latin typeface="Cambria Math" panose="02040503050406030204" pitchFamily="18" charset="0"/>
                          <a:ea typeface="Calibri" panose="020F0502020204030204" pitchFamily="34" charset="0"/>
                          <a:cs typeface="Arial" panose="020B0604020202020204" pitchFamily="34" charset="0"/>
                        </a:rPr>
                        <m:t>=</m:t>
                      </m:r>
                      <m:f>
                        <m:fPr>
                          <m:ctrlPr>
                            <a:rPr lang="en-US" i="1">
                              <a:effectLst/>
                              <a:latin typeface="Cambria Math" panose="02040503050406030204" pitchFamily="18" charset="0"/>
                              <a:ea typeface="Calibri" panose="020F0502020204030204" pitchFamily="34" charset="0"/>
                              <a:cs typeface="Arial" panose="020B0604020202020204" pitchFamily="34" charset="0"/>
                            </a:rPr>
                          </m:ctrlPr>
                        </m:fPr>
                        <m:num>
                          <m:r>
                            <a:rPr lang="es-EC" i="1">
                              <a:effectLst/>
                              <a:latin typeface="Cambria Math" panose="02040503050406030204" pitchFamily="18" charset="0"/>
                              <a:ea typeface="Calibri" panose="020F0502020204030204" pitchFamily="34" charset="0"/>
                              <a:cs typeface="Arial" panose="020B0604020202020204" pitchFamily="34" charset="0"/>
                            </a:rPr>
                            <m:t>8.824 </m:t>
                          </m:r>
                          <m:r>
                            <a:rPr lang="es-EC" i="1">
                              <a:effectLst/>
                              <a:latin typeface="Cambria Math" panose="02040503050406030204" pitchFamily="18" charset="0"/>
                              <a:ea typeface="Times New Roman" panose="02020603050405020304" pitchFamily="18" charset="0"/>
                              <a:cs typeface="Arial" panose="020B0604020202020204" pitchFamily="34" charset="0"/>
                            </a:rPr>
                            <m:t>𝛺</m:t>
                          </m:r>
                          <m:r>
                            <a:rPr lang="es-EC" i="1">
                              <a:effectLst/>
                              <a:latin typeface="Cambria Math" panose="02040503050406030204" pitchFamily="18" charset="0"/>
                              <a:ea typeface="Calibri" panose="020F0502020204030204" pitchFamily="34" charset="0"/>
                              <a:cs typeface="Arial" panose="020B0604020202020204" pitchFamily="34" charset="0"/>
                            </a:rPr>
                            <m:t>∗430 </m:t>
                          </m:r>
                          <m:r>
                            <a:rPr lang="es-EC" i="1">
                              <a:effectLst/>
                              <a:latin typeface="Cambria Math" panose="02040503050406030204" pitchFamily="18" charset="0"/>
                              <a:ea typeface="Calibri" panose="020F0502020204030204" pitchFamily="34" charset="0"/>
                              <a:cs typeface="Arial" panose="020B0604020202020204" pitchFamily="34" charset="0"/>
                            </a:rPr>
                            <m:t>𝑉</m:t>
                          </m:r>
                        </m:num>
                        <m:den>
                          <m:r>
                            <a:rPr lang="es-EC" i="1">
                              <a:effectLst/>
                              <a:latin typeface="Cambria Math" panose="02040503050406030204" pitchFamily="18" charset="0"/>
                              <a:ea typeface="Calibri" panose="020F0502020204030204" pitchFamily="34" charset="0"/>
                              <a:cs typeface="Arial" panose="020B0604020202020204" pitchFamily="34" charset="0"/>
                            </a:rPr>
                            <m:t>12 </m:t>
                          </m:r>
                          <m:r>
                            <a:rPr lang="es-EC" i="1">
                              <a:effectLst/>
                              <a:latin typeface="Cambria Math" panose="02040503050406030204" pitchFamily="18" charset="0"/>
                              <a:ea typeface="Calibri" panose="020F0502020204030204" pitchFamily="34" charset="0"/>
                              <a:cs typeface="Arial" panose="020B0604020202020204" pitchFamily="34" charset="0"/>
                            </a:rPr>
                            <m:t>𝑉</m:t>
                          </m:r>
                          <m:r>
                            <a:rPr lang="es-EC" i="1">
                              <a:effectLst/>
                              <a:latin typeface="Cambria Math" panose="02040503050406030204" pitchFamily="18" charset="0"/>
                              <a:ea typeface="Calibri" panose="020F0502020204030204" pitchFamily="34" charset="0"/>
                              <a:cs typeface="Arial" panose="020B0604020202020204" pitchFamily="34" charset="0"/>
                            </a:rPr>
                            <m:t>−0.3 </m:t>
                          </m:r>
                          <m:r>
                            <a:rPr lang="es-EC" i="1">
                              <a:effectLst/>
                              <a:latin typeface="Cambria Math" panose="02040503050406030204" pitchFamily="18" charset="0"/>
                              <a:ea typeface="Calibri" panose="020F0502020204030204" pitchFamily="34" charset="0"/>
                              <a:cs typeface="Arial" panose="020B0604020202020204" pitchFamily="34" charset="0"/>
                            </a:rPr>
                            <m:t>𝑉</m:t>
                          </m:r>
                        </m:den>
                      </m:f>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14:m>
                  <m:oMathPara xmlns:m="http://schemas.openxmlformats.org/officeDocument/2006/math">
                    <m:oMathParaPr>
                      <m:jc m:val="centerGroup"/>
                    </m:oMathParaPr>
                    <m:oMath xmlns:m="http://schemas.openxmlformats.org/officeDocument/2006/math">
                      <m:r>
                        <a:rPr lang="es-EC" b="1" i="1" smtClean="0">
                          <a:effectLst/>
                          <a:latin typeface="Cambria Math" panose="02040503050406030204" pitchFamily="18" charset="0"/>
                          <a:ea typeface="Times New Roman" panose="02020603050405020304" pitchFamily="18" charset="0"/>
                          <a:cs typeface="Arial" panose="020B0604020202020204" pitchFamily="34" charset="0"/>
                        </a:rPr>
                        <m:t>𝑹𝑿</m:t>
                      </m:r>
                      <m:r>
                        <a:rPr lang="es-EC" b="1" i="1">
                          <a:effectLst/>
                          <a:latin typeface="Cambria Math" panose="02040503050406030204" pitchFamily="18" charset="0"/>
                          <a:ea typeface="Calibri" panose="020F0502020204030204" pitchFamily="34" charset="0"/>
                          <a:cs typeface="Arial" panose="020B0604020202020204" pitchFamily="34" charset="0"/>
                        </a:rPr>
                        <m:t>=</m:t>
                      </m:r>
                      <m:r>
                        <a:rPr lang="es-EC" b="1" i="1">
                          <a:effectLst/>
                          <a:latin typeface="Cambria Math" panose="02040503050406030204" pitchFamily="18" charset="0"/>
                          <a:ea typeface="Calibri" panose="020F0502020204030204" pitchFamily="34" charset="0"/>
                          <a:cs typeface="Arial" panose="020B0604020202020204" pitchFamily="34" charset="0"/>
                        </a:rPr>
                        <m:t>𝟑𝟎𝟖</m:t>
                      </m:r>
                      <m:r>
                        <a:rPr lang="es-EC" b="1" i="1">
                          <a:effectLst/>
                          <a:latin typeface="Cambria Math" panose="02040503050406030204" pitchFamily="18" charset="0"/>
                          <a:ea typeface="Calibri" panose="020F0502020204030204" pitchFamily="34" charset="0"/>
                          <a:cs typeface="Arial" panose="020B0604020202020204" pitchFamily="34" charset="0"/>
                        </a:rPr>
                        <m:t>.</m:t>
                      </m:r>
                      <m:r>
                        <a:rPr lang="es-EC" b="1" i="1">
                          <a:effectLst/>
                          <a:latin typeface="Cambria Math" panose="02040503050406030204" pitchFamily="18" charset="0"/>
                          <a:ea typeface="Calibri" panose="020F0502020204030204" pitchFamily="34" charset="0"/>
                          <a:cs typeface="Arial" panose="020B0604020202020204" pitchFamily="34" charset="0"/>
                        </a:rPr>
                        <m:t>𝟒𝟖</m:t>
                      </m:r>
                      <m:r>
                        <a:rPr lang="es-EC" b="1" i="1">
                          <a:effectLst/>
                          <a:latin typeface="Cambria Math" panose="02040503050406030204" pitchFamily="18" charset="0"/>
                          <a:ea typeface="Calibri" panose="020F0502020204030204" pitchFamily="34" charset="0"/>
                          <a:cs typeface="Arial" panose="020B0604020202020204" pitchFamily="34" charset="0"/>
                        </a:rPr>
                        <m:t> </m:t>
                      </m:r>
                      <m:r>
                        <a:rPr lang="es-EC" b="1" i="1">
                          <a:effectLst/>
                          <a:latin typeface="Cambria Math" panose="02040503050406030204" pitchFamily="18" charset="0"/>
                          <a:ea typeface="Times New Roman" panose="02020603050405020304" pitchFamily="18" charset="0"/>
                          <a:cs typeface="Arial" panose="020B0604020202020204" pitchFamily="34" charset="0"/>
                        </a:rPr>
                        <m:t>𝜴</m:t>
                      </m:r>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9" name="Rectángulo 8"/>
              <p:cNvSpPr>
                <a:spLocks noRot="1" noChangeAspect="1" noMove="1" noResize="1" noEditPoints="1" noAdjustHandles="1" noChangeArrowheads="1" noChangeShapeType="1" noTextEdit="1"/>
              </p:cNvSpPr>
              <p:nvPr/>
            </p:nvSpPr>
            <p:spPr>
              <a:xfrm>
                <a:off x="5675452" y="4179612"/>
                <a:ext cx="6096000" cy="2011833"/>
              </a:xfrm>
              <a:prstGeom prst="rect">
                <a:avLst/>
              </a:prstGeom>
              <a:blipFill rotWithShape="0">
                <a:blip r:embed="rId6"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ángulo 9"/>
              <p:cNvSpPr/>
              <p:nvPr/>
            </p:nvSpPr>
            <p:spPr>
              <a:xfrm>
                <a:off x="7782376" y="6285785"/>
                <a:ext cx="149431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smtClean="0">
                          <a:solidFill>
                            <a:srgbClr val="FF0000"/>
                          </a:solidFill>
                          <a:latin typeface="Cambria Math" panose="02040503050406030204" pitchFamily="18" charset="0"/>
                        </a:rPr>
                        <m:t>𝑹𝑿</m:t>
                      </m:r>
                      <m:r>
                        <a:rPr lang="en-US" b="1" i="0">
                          <a:solidFill>
                            <a:srgbClr val="FF0000"/>
                          </a:solidFill>
                          <a:latin typeface="Cambria Math" panose="02040503050406030204" pitchFamily="18" charset="0"/>
                        </a:rPr>
                        <m:t>=</m:t>
                      </m:r>
                      <m:r>
                        <a:rPr lang="en-US" b="1" i="0">
                          <a:solidFill>
                            <a:srgbClr val="FF0000"/>
                          </a:solidFill>
                          <a:latin typeface="Cambria Math" panose="02040503050406030204" pitchFamily="18" charset="0"/>
                        </a:rPr>
                        <m:t>𝟑𝟑𝟎</m:t>
                      </m:r>
                      <m:r>
                        <a:rPr lang="en-US" b="1" i="0">
                          <a:solidFill>
                            <a:srgbClr val="FF0000"/>
                          </a:solidFill>
                          <a:latin typeface="Cambria Math" panose="02040503050406030204" pitchFamily="18" charset="0"/>
                        </a:rPr>
                        <m:t> </m:t>
                      </m:r>
                      <m:r>
                        <a:rPr lang="en-US" b="1" i="1">
                          <a:solidFill>
                            <a:srgbClr val="FF0000"/>
                          </a:solidFill>
                          <a:latin typeface="Cambria Math" panose="02040503050406030204" pitchFamily="18" charset="0"/>
                        </a:rPr>
                        <m:t>𝜴</m:t>
                      </m:r>
                    </m:oMath>
                  </m:oMathPara>
                </a14:m>
                <a:endParaRPr lang="en-US" b="1" dirty="0">
                  <a:solidFill>
                    <a:srgbClr val="FF0000"/>
                  </a:solidFill>
                </a:endParaRPr>
              </a:p>
            </p:txBody>
          </p:sp>
        </mc:Choice>
        <mc:Fallback xmlns="">
          <p:sp>
            <p:nvSpPr>
              <p:cNvPr id="10" name="Rectángulo 9"/>
              <p:cNvSpPr>
                <a:spLocks noRot="1" noChangeAspect="1" noMove="1" noResize="1" noEditPoints="1" noAdjustHandles="1" noChangeArrowheads="1" noChangeShapeType="1" noTextEdit="1"/>
              </p:cNvSpPr>
              <p:nvPr/>
            </p:nvSpPr>
            <p:spPr>
              <a:xfrm>
                <a:off x="7782376" y="6285785"/>
                <a:ext cx="1494319" cy="369332"/>
              </a:xfrm>
              <a:prstGeom prst="rect">
                <a:avLst/>
              </a:prstGeom>
              <a:blipFill rotWithShape="0">
                <a:blip r:embed="rId7" cstate="print"/>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99846420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487577" y="200191"/>
            <a:ext cx="3362587" cy="421847"/>
          </a:xfrm>
          <a:prstGeom prst="rect">
            <a:avLst/>
          </a:prstGeom>
        </p:spPr>
        <p:txBody>
          <a:bodyPr wrap="none">
            <a:spAutoFit/>
          </a:bodyPr>
          <a:lstStyle/>
          <a:p>
            <a:pPr>
              <a:lnSpc>
                <a:spcPct val="150000"/>
              </a:lnSpc>
              <a:spcAft>
                <a:spcPts val="800"/>
              </a:spcAft>
              <a:tabLst>
                <a:tab pos="838200" algn="l"/>
              </a:tabLst>
            </a:pPr>
            <a:r>
              <a:rPr lang="es-EC" sz="1600" i="1" dirty="0">
                <a:latin typeface="Arial" panose="020B0604020202020204" pitchFamily="34" charset="0"/>
                <a:ea typeface="Times New Roman" panose="02020603050405020304" pitchFamily="18" charset="0"/>
                <a:cs typeface="Times New Roman" panose="02020603050405020304" pitchFamily="18" charset="0"/>
              </a:rPr>
              <a:t>Motor Eléctrico – Ajuste de Tapado</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agen 4"/>
          <p:cNvPicPr/>
          <p:nvPr/>
        </p:nvPicPr>
        <p:blipFill>
          <a:blip r:embed="rId2" cstate="print">
            <a:extLst>
              <a:ext uri="{28A0092B-C50C-407E-A947-70E740481C1C}">
                <a14:useLocalDpi xmlns:a14="http://schemas.microsoft.com/office/drawing/2010/main" val="0"/>
              </a:ext>
            </a:extLst>
          </a:blip>
          <a:stretch>
            <a:fillRect/>
          </a:stretch>
        </p:blipFill>
        <p:spPr>
          <a:xfrm>
            <a:off x="2314937" y="855555"/>
            <a:ext cx="7199453" cy="2628426"/>
          </a:xfrm>
          <a:prstGeom prst="rect">
            <a:avLst/>
          </a:prstGeom>
          <a:ln w="19050">
            <a:solidFill>
              <a:schemeClr val="tx1"/>
            </a:solidFill>
          </a:ln>
        </p:spPr>
      </p:pic>
      <p:sp>
        <p:nvSpPr>
          <p:cNvPr id="7" name="Rectángulo 6"/>
          <p:cNvSpPr/>
          <p:nvPr/>
        </p:nvSpPr>
        <p:spPr>
          <a:xfrm>
            <a:off x="487577" y="3707948"/>
            <a:ext cx="4750018" cy="463075"/>
          </a:xfrm>
          <a:prstGeom prst="rect">
            <a:avLst/>
          </a:prstGeom>
        </p:spPr>
        <p:txBody>
          <a:bodyPr wrap="none">
            <a:spAutoFit/>
          </a:bodyPr>
          <a:lstStyle/>
          <a:p>
            <a:pPr algn="just">
              <a:lnSpc>
                <a:spcPct val="150000"/>
              </a:lnSpc>
              <a:spcAft>
                <a:spcPts val="800"/>
              </a:spcAft>
            </a:pPr>
            <a:r>
              <a:rPr lang="es-EC" i="1" dirty="0">
                <a:latin typeface="Arial" panose="020B0604020202020204" pitchFamily="34" charset="0"/>
                <a:ea typeface="Times New Roman" panose="02020603050405020304" pitchFamily="18" charset="0"/>
                <a:cs typeface="Times New Roman" panose="02020603050405020304" pitchFamily="18" charset="0"/>
              </a:rPr>
              <a:t>Electroválvulas</a:t>
            </a:r>
            <a:r>
              <a:rPr lang="es-EC" dirty="0">
                <a:latin typeface="Arial" panose="020B0604020202020204" pitchFamily="34" charset="0"/>
                <a:ea typeface="Times New Roman" panose="02020603050405020304" pitchFamily="18" charset="0"/>
                <a:cs typeface="Times New Roman" panose="02020603050405020304" pitchFamily="18" charset="0"/>
              </a:rPr>
              <a:t> para los pistones – Módulo 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9" name="Tabla 8"/>
          <p:cNvGraphicFramePr>
            <a:graphicFrameLocks noGrp="1"/>
          </p:cNvGraphicFramePr>
          <p:nvPr>
            <p:extLst>
              <p:ext uri="{D42A27DB-BD31-4B8C-83A1-F6EECF244321}">
                <p14:modId xmlns:p14="http://schemas.microsoft.com/office/powerpoint/2010/main" val="2354312690"/>
              </p:ext>
            </p:extLst>
          </p:nvPr>
        </p:nvGraphicFramePr>
        <p:xfrm>
          <a:off x="3126551" y="4314735"/>
          <a:ext cx="5855404" cy="2264704"/>
        </p:xfrm>
        <a:graphic>
          <a:graphicData uri="http://schemas.openxmlformats.org/drawingml/2006/table">
            <a:tbl>
              <a:tblPr firstRow="1" firstCol="1" bandRow="1"/>
              <a:tblGrid>
                <a:gridCol w="1365592"/>
                <a:gridCol w="1179104"/>
                <a:gridCol w="317994"/>
                <a:gridCol w="1390111"/>
                <a:gridCol w="320223"/>
                <a:gridCol w="641190"/>
                <a:gridCol w="641190"/>
              </a:tblGrid>
              <a:tr h="348534">
                <a:tc>
                  <a:txBody>
                    <a:bodyPr/>
                    <a:lstStyle/>
                    <a:p>
                      <a:pPr algn="ctr">
                        <a:lnSpc>
                          <a:spcPct val="107000"/>
                        </a:lnSpc>
                        <a:spcAft>
                          <a:spcPts val="0"/>
                        </a:spcAft>
                      </a:pPr>
                      <a:r>
                        <a:rPr lang="es-EC" sz="12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Función</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gridSpan="2">
                  <a:txBody>
                    <a:bodyPr/>
                    <a:lstStyle/>
                    <a:p>
                      <a:pPr algn="ctr">
                        <a:lnSpc>
                          <a:spcPct val="107000"/>
                        </a:lnSpc>
                        <a:spcAft>
                          <a:spcPts val="0"/>
                        </a:spcAft>
                      </a:pPr>
                      <a:r>
                        <a:rPr lang="es-EC" sz="1200" b="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Actuador</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hMerge="1">
                  <a:txBody>
                    <a:bodyPr/>
                    <a:lstStyle/>
                    <a:p>
                      <a:endParaRPr lang="en-US"/>
                    </a:p>
                  </a:txBody>
                  <a:tcPr/>
                </a:tc>
                <a:tc gridSpan="2">
                  <a:txBody>
                    <a:bodyPr/>
                    <a:lstStyle/>
                    <a:p>
                      <a:pPr algn="ctr">
                        <a:lnSpc>
                          <a:spcPct val="107000"/>
                        </a:lnSpc>
                        <a:spcAft>
                          <a:spcPts val="0"/>
                        </a:spcAft>
                      </a:pPr>
                      <a:r>
                        <a:rPr lang="es-EC" sz="1200" b="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Válvula de Control</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hMerge="1">
                  <a:txBody>
                    <a:bodyPr/>
                    <a:lstStyle/>
                    <a:p>
                      <a:endParaRPr lang="en-US"/>
                    </a:p>
                  </a:txBody>
                  <a:tcPr/>
                </a:tc>
                <a:tc gridSpan="2">
                  <a:txBody>
                    <a:bodyPr/>
                    <a:lstStyle/>
                    <a:p>
                      <a:pPr algn="ctr">
                        <a:lnSpc>
                          <a:spcPct val="107000"/>
                        </a:lnSpc>
                        <a:spcAft>
                          <a:spcPts val="0"/>
                        </a:spcAft>
                      </a:pPr>
                      <a:r>
                        <a:rPr lang="es-EC" sz="1200" b="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Señales</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hMerge="1">
                  <a:txBody>
                    <a:bodyPr/>
                    <a:lstStyle/>
                    <a:p>
                      <a:endParaRPr lang="en-US"/>
                    </a:p>
                  </a:txBody>
                  <a:tcPr/>
                </a:tc>
              </a:tr>
              <a:tr h="348534">
                <a:tc rowSpan="2">
                  <a:txBody>
                    <a:bodyPr/>
                    <a:lstStyle/>
                    <a:p>
                      <a:pPr algn="ctr">
                        <a:lnSpc>
                          <a:spcPct val="107000"/>
                        </a:lnSpc>
                        <a:spcAft>
                          <a:spcPts val="0"/>
                        </a:spcAft>
                      </a:pPr>
                      <a:r>
                        <a:rPr lang="es-EC" sz="12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Ajuste de Tapado</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rowSpan="2">
                  <a:txBody>
                    <a:bodyPr/>
                    <a:lstStyle/>
                    <a:p>
                      <a:pPr algn="ctr">
                        <a:lnSpc>
                          <a:spcPct val="107000"/>
                        </a:lnSpc>
                        <a:spcAft>
                          <a:spcPts val="0"/>
                        </a:spcAft>
                      </a:pPr>
                      <a:r>
                        <a:rPr lang="es-EC" sz="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Cilindro Doble Efecto</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rowSpan="2">
                  <a:txBody>
                    <a:bodyPr/>
                    <a:lstStyle/>
                    <a:p>
                      <a:pPr algn="ctr">
                        <a:lnSpc>
                          <a:spcPct val="107000"/>
                        </a:lnSpc>
                        <a:spcAft>
                          <a:spcPts val="0"/>
                        </a:spcAft>
                      </a:pPr>
                      <a:r>
                        <a:rPr lang="es-EC" sz="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6A</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rowSpan="2">
                  <a:txBody>
                    <a:bodyPr/>
                    <a:lstStyle/>
                    <a:p>
                      <a:pPr algn="ctr">
                        <a:lnSpc>
                          <a:spcPct val="107000"/>
                        </a:lnSpc>
                        <a:spcAft>
                          <a:spcPts val="0"/>
                        </a:spcAft>
                      </a:pPr>
                      <a:r>
                        <a:rPr lang="es-EC" sz="12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Electroválvula Biestable 5/2</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rowSpan="2">
                  <a:txBody>
                    <a:bodyPr/>
                    <a:lstStyle/>
                    <a:p>
                      <a:pPr algn="ctr">
                        <a:lnSpc>
                          <a:spcPct val="107000"/>
                        </a:lnSpc>
                        <a:spcAft>
                          <a:spcPts val="0"/>
                        </a:spcAft>
                      </a:pPr>
                      <a:r>
                        <a:rPr lang="es-EC" sz="12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6V</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r>
                        <a:rPr lang="es-EC" sz="12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Salida</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r>
                        <a:rPr lang="es-EC" sz="12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Entrada</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r>
              <a:tr h="34853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lnSpc>
                          <a:spcPct val="107000"/>
                        </a:lnSpc>
                        <a:spcAft>
                          <a:spcPts val="0"/>
                        </a:spcAft>
                      </a:pPr>
                      <a:r>
                        <a:rPr lang="es-EC" sz="12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6M1</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s-EC" sz="12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6M2</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609551">
                <a:tc>
                  <a:txBody>
                    <a:bodyPr/>
                    <a:lstStyle/>
                    <a:p>
                      <a:pPr algn="ctr">
                        <a:lnSpc>
                          <a:spcPct val="107000"/>
                        </a:lnSpc>
                        <a:spcAft>
                          <a:spcPts val="0"/>
                        </a:spcAft>
                      </a:pPr>
                      <a:r>
                        <a:rPr lang="es-EC" sz="1200" b="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Función de Separado</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r>
                        <a:rPr lang="es-EC" sz="12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Cilindro Simple Efecto</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r>
                        <a:rPr lang="es-EC" sz="12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5A</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r>
                        <a:rPr lang="es-EC" sz="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Electroválvula Monoestable 3/2</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r>
                        <a:rPr lang="es-EC" sz="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5V</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gridSpan="2">
                  <a:txBody>
                    <a:bodyPr/>
                    <a:lstStyle/>
                    <a:p>
                      <a:pPr algn="ctr">
                        <a:lnSpc>
                          <a:spcPct val="107000"/>
                        </a:lnSpc>
                        <a:spcAft>
                          <a:spcPts val="0"/>
                        </a:spcAft>
                      </a:pPr>
                      <a:r>
                        <a:rPr lang="es-EC" sz="1200" b="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5M1</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hMerge="1">
                  <a:txBody>
                    <a:bodyPr/>
                    <a:lstStyle/>
                    <a:p>
                      <a:endParaRPr lang="en-US"/>
                    </a:p>
                  </a:txBody>
                  <a:tcPr/>
                </a:tc>
              </a:tr>
              <a:tr h="609551">
                <a:tc>
                  <a:txBody>
                    <a:bodyPr/>
                    <a:lstStyle/>
                    <a:p>
                      <a:pPr algn="ctr">
                        <a:lnSpc>
                          <a:spcPct val="107000"/>
                        </a:lnSpc>
                        <a:spcAft>
                          <a:spcPts val="0"/>
                        </a:spcAft>
                      </a:pPr>
                      <a:r>
                        <a:rPr lang="es-EC" sz="1200" b="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Función de Sujeción</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s-EC" sz="12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Cilindro Simple Efecto</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s-EC" sz="12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4A</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s-EC" sz="12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Electroválvula Monoestable 3/2</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s-EC" sz="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4V</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gridSpan="2">
                  <a:txBody>
                    <a:bodyPr/>
                    <a:lstStyle/>
                    <a:p>
                      <a:pPr algn="ctr">
                        <a:lnSpc>
                          <a:spcPct val="107000"/>
                        </a:lnSpc>
                        <a:spcAft>
                          <a:spcPts val="0"/>
                        </a:spcAft>
                      </a:pPr>
                      <a:r>
                        <a:rPr lang="es-EC" sz="12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4M1</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hMerge="1">
                  <a:txBody>
                    <a:bodyPr/>
                    <a:lstStyle/>
                    <a:p>
                      <a:endParaRPr lang="en-US"/>
                    </a:p>
                  </a:txBody>
                  <a:tcPr/>
                </a:tc>
              </a:tr>
            </a:tbl>
          </a:graphicData>
        </a:graphic>
      </p:graphicFrame>
    </p:spTree>
    <p:extLst>
      <p:ext uri="{BB962C8B-B14F-4D97-AF65-F5344CB8AC3E}">
        <p14:creationId xmlns:p14="http://schemas.microsoft.com/office/powerpoint/2010/main" val="280154474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rotWithShape="1">
          <a:blip r:embed="rId2" cstate="print"/>
          <a:srcRect t="2161" b="2086"/>
          <a:stretch/>
        </p:blipFill>
        <p:spPr bwMode="auto">
          <a:xfrm>
            <a:off x="3066470" y="193365"/>
            <a:ext cx="5799738" cy="4076377"/>
          </a:xfrm>
          <a:prstGeom prst="rect">
            <a:avLst/>
          </a:prstGeom>
          <a:ln w="19050"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5" name="Imagen 4"/>
          <p:cNvPicPr/>
          <p:nvPr/>
        </p:nvPicPr>
        <p:blipFill>
          <a:blip r:embed="rId3" cstate="print"/>
          <a:stretch>
            <a:fillRect/>
          </a:stretch>
        </p:blipFill>
        <p:spPr>
          <a:xfrm>
            <a:off x="3534402" y="5086301"/>
            <a:ext cx="4613910" cy="1083005"/>
          </a:xfrm>
          <a:prstGeom prst="rect">
            <a:avLst/>
          </a:prstGeom>
          <a:ln w="19050">
            <a:solidFill>
              <a:schemeClr val="tx1"/>
            </a:solidFill>
          </a:ln>
        </p:spPr>
      </p:pic>
      <p:sp>
        <p:nvSpPr>
          <p:cNvPr id="6" name="Rectángulo 5"/>
          <p:cNvSpPr/>
          <p:nvPr/>
        </p:nvSpPr>
        <p:spPr>
          <a:xfrm>
            <a:off x="2985447" y="6276901"/>
            <a:ext cx="5711820" cy="369332"/>
          </a:xfrm>
          <a:prstGeom prst="rect">
            <a:avLst/>
          </a:prstGeom>
        </p:spPr>
        <p:txBody>
          <a:bodyPr wrap="none">
            <a:spAutoFit/>
          </a:bodyPr>
          <a:lstStyle/>
          <a:p>
            <a:r>
              <a:rPr lang="es-EC" dirty="0">
                <a:latin typeface="Arial" panose="020B0604020202020204" pitchFamily="34" charset="0"/>
                <a:ea typeface="Calibri" panose="020F0502020204030204" pitchFamily="34" charset="0"/>
              </a:rPr>
              <a:t>Acondicionamiento de Señales 4M1, 5M1, 6M1 y 6M2</a:t>
            </a:r>
            <a:endParaRPr lang="en-US" dirty="0"/>
          </a:p>
        </p:txBody>
      </p:sp>
      <p:sp>
        <p:nvSpPr>
          <p:cNvPr id="7" name="Rectángulo 6"/>
          <p:cNvSpPr/>
          <p:nvPr/>
        </p:nvSpPr>
        <p:spPr>
          <a:xfrm>
            <a:off x="2851230" y="4377337"/>
            <a:ext cx="6651585" cy="369332"/>
          </a:xfrm>
          <a:prstGeom prst="rect">
            <a:avLst/>
          </a:prstGeom>
        </p:spPr>
        <p:txBody>
          <a:bodyPr wrap="square">
            <a:spAutoFit/>
          </a:bodyPr>
          <a:lstStyle/>
          <a:p>
            <a:r>
              <a:rPr lang="es-EC" dirty="0">
                <a:latin typeface="Arial" panose="020B0604020202020204" pitchFamily="34" charset="0"/>
                <a:ea typeface="Calibri" panose="020F0502020204030204" pitchFamily="34" charset="0"/>
              </a:rPr>
              <a:t>Acondicionamiento de Señales 4M1X, 5M1X, 6M1X y 6M2X</a:t>
            </a:r>
            <a:endParaRPr lang="en-US" dirty="0"/>
          </a:p>
        </p:txBody>
      </p:sp>
    </p:spTree>
    <p:extLst>
      <p:ext uri="{BB962C8B-B14F-4D97-AF65-F5344CB8AC3E}">
        <p14:creationId xmlns:p14="http://schemas.microsoft.com/office/powerpoint/2010/main" val="23735297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507307" y="246491"/>
            <a:ext cx="4903907" cy="369332"/>
          </a:xfrm>
          <a:prstGeom prst="rect">
            <a:avLst/>
          </a:prstGeom>
        </p:spPr>
        <p:txBody>
          <a:bodyPr wrap="none">
            <a:spAutoFit/>
          </a:bodyPr>
          <a:lstStyle/>
          <a:p>
            <a:r>
              <a:rPr lang="es-EC" i="1" dirty="0">
                <a:latin typeface="Arial" panose="020B0604020202020204" pitchFamily="34" charset="0"/>
                <a:ea typeface="Times New Roman" panose="02020603050405020304" pitchFamily="18" charset="0"/>
              </a:rPr>
              <a:t>Circuito de Control del Brazo Electromecánico</a:t>
            </a:r>
            <a:endParaRPr lang="en-US" dirty="0"/>
          </a:p>
        </p:txBody>
      </p:sp>
      <p:sp>
        <p:nvSpPr>
          <p:cNvPr id="5" name="Rectángulo 4"/>
          <p:cNvSpPr/>
          <p:nvPr/>
        </p:nvSpPr>
        <p:spPr>
          <a:xfrm>
            <a:off x="756212" y="711065"/>
            <a:ext cx="10760597" cy="1294072"/>
          </a:xfrm>
          <a:prstGeom prst="rect">
            <a:avLst/>
          </a:prstGeom>
        </p:spPr>
        <p:txBody>
          <a:bodyPr wrap="square">
            <a:spAutoFit/>
          </a:bodyPr>
          <a:lstStyle/>
          <a:p>
            <a:pPr algn="just">
              <a:lnSpc>
                <a:spcPct val="150000"/>
              </a:lnSpc>
            </a:pPr>
            <a:r>
              <a:rPr lang="es-EC" dirty="0">
                <a:latin typeface="Arial" panose="020B0604020202020204" pitchFamily="34" charset="0"/>
                <a:ea typeface="Times New Roman" panose="02020603050405020304" pitchFamily="18" charset="0"/>
              </a:rPr>
              <a:t>En base al diseño mecánico implementado para el brazo electromecánico, se contarán con dos servomotores SG90 para el control del mecanismo del gripper y un motor a pasos para el posicionamiento angular del eslabón principal.</a:t>
            </a:r>
            <a:endParaRPr lang="en-US" dirty="0"/>
          </a:p>
        </p:txBody>
      </p:sp>
      <p:sp>
        <p:nvSpPr>
          <p:cNvPr id="6" name="Rectángulo 5"/>
          <p:cNvSpPr/>
          <p:nvPr/>
        </p:nvSpPr>
        <p:spPr>
          <a:xfrm>
            <a:off x="756211" y="2295607"/>
            <a:ext cx="10760597" cy="369332"/>
          </a:xfrm>
          <a:prstGeom prst="rect">
            <a:avLst/>
          </a:prstGeom>
        </p:spPr>
        <p:txBody>
          <a:bodyPr wrap="square">
            <a:spAutoFit/>
          </a:bodyPr>
          <a:lstStyle/>
          <a:p>
            <a:r>
              <a:rPr lang="es-EC" dirty="0">
                <a:latin typeface="Arial" panose="020B0604020202020204" pitchFamily="34" charset="0"/>
                <a:ea typeface="Times New Roman" panose="02020603050405020304" pitchFamily="18" charset="0"/>
              </a:rPr>
              <a:t>Estos motores tendrán su propia placa de control mediante una plataforma de Arduino NANO.</a:t>
            </a:r>
            <a:endParaRPr lang="en-US" dirty="0"/>
          </a:p>
        </p:txBody>
      </p:sp>
      <p:sp>
        <p:nvSpPr>
          <p:cNvPr id="7" name="Rectángulo 6"/>
          <p:cNvSpPr/>
          <p:nvPr/>
        </p:nvSpPr>
        <p:spPr>
          <a:xfrm>
            <a:off x="4316668" y="6228283"/>
            <a:ext cx="3852337" cy="369332"/>
          </a:xfrm>
          <a:prstGeom prst="rect">
            <a:avLst/>
          </a:prstGeom>
        </p:spPr>
        <p:txBody>
          <a:bodyPr wrap="none">
            <a:spAutoFit/>
          </a:bodyPr>
          <a:lstStyle/>
          <a:p>
            <a:r>
              <a:rPr lang="es-EC" dirty="0">
                <a:latin typeface="Arial" panose="020B0604020202020204" pitchFamily="34" charset="0"/>
                <a:ea typeface="Calibri" panose="020F0502020204030204" pitchFamily="34" charset="0"/>
              </a:rPr>
              <a:t>Acondicionamiento de la señal M5X</a:t>
            </a:r>
            <a:endParaRPr lang="en-US" dirty="0"/>
          </a:p>
        </p:txBody>
      </p:sp>
      <p:pic>
        <p:nvPicPr>
          <p:cNvPr id="8" name="Imagen 7"/>
          <p:cNvPicPr/>
          <p:nvPr/>
        </p:nvPicPr>
        <p:blipFill rotWithShape="1">
          <a:blip r:embed="rId2" cstate="print"/>
          <a:srcRect t="3194"/>
          <a:stretch/>
        </p:blipFill>
        <p:spPr bwMode="auto">
          <a:xfrm>
            <a:off x="4403824" y="2847734"/>
            <a:ext cx="3765181" cy="3286849"/>
          </a:xfrm>
          <a:prstGeom prst="rect">
            <a:avLst/>
          </a:prstGeom>
          <a:ln w="19050"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3657391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441766" y="351061"/>
            <a:ext cx="9417935" cy="507831"/>
          </a:xfrm>
          <a:prstGeom prst="rect">
            <a:avLst/>
          </a:prstGeom>
        </p:spPr>
        <p:txBody>
          <a:bodyPr wrap="square">
            <a:spAutoFit/>
          </a:bodyPr>
          <a:lstStyle/>
          <a:p>
            <a:pPr>
              <a:lnSpc>
                <a:spcPct val="150000"/>
              </a:lnSpc>
            </a:pPr>
            <a:r>
              <a:rPr lang="es-EC" dirty="0">
                <a:latin typeface="Arial" panose="020B0604020202020204" pitchFamily="34" charset="0"/>
                <a:ea typeface="Times New Roman" panose="02020603050405020304" pitchFamily="18" charset="0"/>
              </a:rPr>
              <a:t>El motor a pasos NEMA 23, trabaja a 24 [Vdc] y necesita una corriente por hilo de 2.8 [A].</a:t>
            </a:r>
            <a:endParaRPr lang="en-US" dirty="0"/>
          </a:p>
        </p:txBody>
      </p:sp>
      <p:sp>
        <p:nvSpPr>
          <p:cNvPr id="5" name="Rectángulo 4"/>
          <p:cNvSpPr/>
          <p:nvPr/>
        </p:nvSpPr>
        <p:spPr>
          <a:xfrm>
            <a:off x="441766" y="1113535"/>
            <a:ext cx="10322690" cy="923330"/>
          </a:xfrm>
          <a:prstGeom prst="rect">
            <a:avLst/>
          </a:prstGeom>
        </p:spPr>
        <p:txBody>
          <a:bodyPr wrap="square">
            <a:spAutoFit/>
          </a:bodyPr>
          <a:lstStyle/>
          <a:p>
            <a:pPr algn="just">
              <a:lnSpc>
                <a:spcPct val="150000"/>
              </a:lnSpc>
            </a:pPr>
            <a:r>
              <a:rPr lang="es-EC" dirty="0">
                <a:latin typeface="Arial" panose="020B0604020202020204" pitchFamily="34" charset="0"/>
                <a:ea typeface="Times New Roman" panose="02020603050405020304" pitchFamily="18" charset="0"/>
              </a:rPr>
              <a:t>El driver elegido fue el </a:t>
            </a:r>
            <a:r>
              <a:rPr lang="es-EC" b="1" dirty="0">
                <a:latin typeface="Arial" panose="020B0604020202020204" pitchFamily="34" charset="0"/>
                <a:ea typeface="Times New Roman" panose="02020603050405020304" pitchFamily="18" charset="0"/>
              </a:rPr>
              <a:t>2M542</a:t>
            </a:r>
            <a:r>
              <a:rPr lang="es-EC" dirty="0">
                <a:latin typeface="Arial" panose="020B0604020202020204" pitchFamily="34" charset="0"/>
                <a:ea typeface="Times New Roman" panose="02020603050405020304" pitchFamily="18" charset="0"/>
              </a:rPr>
              <a:t>, el cual posee una corriente de abastecimiento máxima de 4.2 [A] y controla al motor mediante tres señales: Dirección, Habilitación y Velocidad.</a:t>
            </a:r>
            <a:endParaRPr lang="en-US" dirty="0"/>
          </a:p>
        </p:txBody>
      </p:sp>
      <p:pic>
        <p:nvPicPr>
          <p:cNvPr id="6" name="Imagen 5" descr="http://ecx.images-amazon.com/images/I/61r-W7NmSmL._SL1001_.jpg"/>
          <p:cNvPicPr/>
          <p:nvPr/>
        </p:nvPicPr>
        <p:blipFill rotWithShape="1">
          <a:blip r:embed="rId2" cstate="print">
            <a:extLst>
              <a:ext uri="{28A0092B-C50C-407E-A947-70E740481C1C}">
                <a14:useLocalDpi xmlns:a14="http://schemas.microsoft.com/office/drawing/2010/main" val="0"/>
              </a:ext>
            </a:extLst>
          </a:blip>
          <a:srcRect t="9571" b="10992"/>
          <a:stretch/>
        </p:blipFill>
        <p:spPr bwMode="auto">
          <a:xfrm>
            <a:off x="2909103" y="2291508"/>
            <a:ext cx="4973256" cy="3993545"/>
          </a:xfrm>
          <a:prstGeom prst="rect">
            <a:avLst/>
          </a:prstGeom>
          <a:noFill/>
          <a:ln w="19050">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4794141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rotWithShape="1">
          <a:blip r:embed="rId2" cstate="print"/>
          <a:srcRect l="673" r="1303"/>
          <a:stretch/>
        </p:blipFill>
        <p:spPr bwMode="auto">
          <a:xfrm>
            <a:off x="366438" y="330446"/>
            <a:ext cx="7133956" cy="5179104"/>
          </a:xfrm>
          <a:prstGeom prst="rect">
            <a:avLst/>
          </a:prstGeom>
          <a:ln w="19050"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5" name="Rectángulo 4"/>
          <p:cNvSpPr/>
          <p:nvPr/>
        </p:nvSpPr>
        <p:spPr>
          <a:xfrm>
            <a:off x="1481462" y="5593994"/>
            <a:ext cx="4903907" cy="369332"/>
          </a:xfrm>
          <a:prstGeom prst="rect">
            <a:avLst/>
          </a:prstGeom>
        </p:spPr>
        <p:txBody>
          <a:bodyPr wrap="none">
            <a:spAutoFit/>
          </a:bodyPr>
          <a:lstStyle/>
          <a:p>
            <a:r>
              <a:rPr lang="es-EC" dirty="0">
                <a:latin typeface="Arial" panose="020B0604020202020204" pitchFamily="34" charset="0"/>
                <a:ea typeface="Calibri" panose="020F0502020204030204" pitchFamily="34" charset="0"/>
              </a:rPr>
              <a:t>Circuito de Control del Brazo Electromecánico</a:t>
            </a:r>
            <a:endParaRPr lang="en-US" dirty="0"/>
          </a:p>
        </p:txBody>
      </p:sp>
      <p:sp>
        <p:nvSpPr>
          <p:cNvPr id="6" name="Rectángulo 5"/>
          <p:cNvSpPr/>
          <p:nvPr/>
        </p:nvSpPr>
        <p:spPr>
          <a:xfrm>
            <a:off x="7944091" y="1303840"/>
            <a:ext cx="3966258" cy="2585323"/>
          </a:xfrm>
          <a:prstGeom prst="rect">
            <a:avLst/>
          </a:prstGeom>
        </p:spPr>
        <p:txBody>
          <a:bodyPr wrap="square">
            <a:spAutoFit/>
          </a:bodyPr>
          <a:lstStyle/>
          <a:p>
            <a:pPr indent="252095" algn="just">
              <a:lnSpc>
                <a:spcPct val="150000"/>
              </a:lnSpc>
              <a:spcAft>
                <a:spcPts val="800"/>
              </a:spcAft>
              <a:tabLst>
                <a:tab pos="850265" algn="l"/>
                <a:tab pos="2609850" algn="ctr"/>
              </a:tabLst>
            </a:pPr>
            <a:r>
              <a:rPr lang="es-EC" dirty="0">
                <a:latin typeface="Arial" panose="020B0604020202020204" pitchFamily="34" charset="0"/>
                <a:ea typeface="Calibri" panose="020F0502020204030204" pitchFamily="34" charset="0"/>
                <a:cs typeface="Times New Roman" panose="02020603050405020304" pitchFamily="18" charset="0"/>
              </a:rPr>
              <a:t>En donde las señales importantes para el control de los motores del brazo son: </a:t>
            </a:r>
            <a:r>
              <a:rPr lang="es-EC" b="1" dirty="0">
                <a:latin typeface="Arial" panose="020B0604020202020204" pitchFamily="34" charset="0"/>
                <a:ea typeface="Calibri" panose="020F0502020204030204" pitchFamily="34" charset="0"/>
                <a:cs typeface="Times New Roman" panose="02020603050405020304" pitchFamily="18" charset="0"/>
              </a:rPr>
              <a:t>GRI</a:t>
            </a:r>
            <a:r>
              <a:rPr lang="es-EC" dirty="0">
                <a:latin typeface="Arial" panose="020B0604020202020204" pitchFamily="34" charset="0"/>
                <a:ea typeface="Calibri" panose="020F0502020204030204" pitchFamily="34" charset="0"/>
                <a:cs typeface="Times New Roman" panose="02020603050405020304" pitchFamily="18" charset="0"/>
              </a:rPr>
              <a:t> para la señal de control de los motores SG90 y </a:t>
            </a:r>
            <a:r>
              <a:rPr lang="es-EC" b="1" dirty="0">
                <a:latin typeface="Arial" panose="020B0604020202020204" pitchFamily="34" charset="0"/>
                <a:ea typeface="Calibri" panose="020F0502020204030204" pitchFamily="34" charset="0"/>
                <a:cs typeface="Times New Roman" panose="02020603050405020304" pitchFamily="18" charset="0"/>
              </a:rPr>
              <a:t>DIR, ACT</a:t>
            </a:r>
            <a:r>
              <a:rPr lang="es-EC" dirty="0">
                <a:latin typeface="Arial" panose="020B0604020202020204" pitchFamily="34" charset="0"/>
                <a:ea typeface="Calibri" panose="020F0502020204030204" pitchFamily="34" charset="0"/>
                <a:cs typeface="Times New Roman" panose="02020603050405020304" pitchFamily="18" charset="0"/>
              </a:rPr>
              <a:t> y </a:t>
            </a:r>
            <a:r>
              <a:rPr lang="es-EC" b="1" dirty="0">
                <a:latin typeface="Arial" panose="020B0604020202020204" pitchFamily="34" charset="0"/>
                <a:ea typeface="Calibri" panose="020F0502020204030204" pitchFamily="34" charset="0"/>
                <a:cs typeface="Times New Roman" panose="02020603050405020304" pitchFamily="18" charset="0"/>
              </a:rPr>
              <a:t>VEL</a:t>
            </a:r>
            <a:r>
              <a:rPr lang="es-EC" dirty="0">
                <a:latin typeface="Arial" panose="020B0604020202020204" pitchFamily="34" charset="0"/>
                <a:ea typeface="Calibri" panose="020F0502020204030204" pitchFamily="34" charset="0"/>
                <a:cs typeface="Times New Roman" panose="02020603050405020304" pitchFamily="18" charset="0"/>
              </a:rPr>
              <a:t> para las señales de control del motor a pasos.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7883778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rotWithShape="1">
          <a:blip r:embed="rId2" cstate="print"/>
          <a:srcRect l="855" t="1956" r="2024" b="2203"/>
          <a:stretch/>
        </p:blipFill>
        <p:spPr bwMode="auto">
          <a:xfrm>
            <a:off x="2358265" y="3513833"/>
            <a:ext cx="7295022" cy="2748070"/>
          </a:xfrm>
          <a:prstGeom prst="rect">
            <a:avLst/>
          </a:prstGeom>
          <a:ln w="19050"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5" name="Rectángulo 4"/>
          <p:cNvSpPr/>
          <p:nvPr/>
        </p:nvSpPr>
        <p:spPr>
          <a:xfrm>
            <a:off x="662574" y="757016"/>
            <a:ext cx="10524358" cy="2585323"/>
          </a:xfrm>
          <a:prstGeom prst="rect">
            <a:avLst/>
          </a:prstGeom>
        </p:spPr>
        <p:txBody>
          <a:bodyPr wrap="square">
            <a:spAutoFit/>
          </a:bodyPr>
          <a:lstStyle/>
          <a:p>
            <a:pPr indent="252095" algn="just">
              <a:lnSpc>
                <a:spcPct val="150000"/>
              </a:lnSpc>
              <a:spcAft>
                <a:spcPts val="800"/>
              </a:spcAft>
            </a:pPr>
            <a:r>
              <a:rPr lang="es-EC" dirty="0">
                <a:latin typeface="Arial" panose="020B0604020202020204" pitchFamily="34" charset="0"/>
                <a:ea typeface="Times New Roman" panose="02020603050405020304" pitchFamily="18" charset="0"/>
                <a:cs typeface="Times New Roman" panose="02020603050405020304" pitchFamily="18" charset="0"/>
              </a:rPr>
              <a:t>El acondicionamiento de las luces indicadoras de los dos módulos se basa en  un circuito conformado por relés de 5 [Vdc] en corte y saturación y de 24 [Vdc] conectados directos a la señal. Sus nombres serán de </a:t>
            </a:r>
            <a:r>
              <a:rPr lang="es-EC" b="1" dirty="0">
                <a:latin typeface="Arial" panose="020B0604020202020204" pitchFamily="34" charset="0"/>
                <a:ea typeface="Times New Roman" panose="02020603050405020304" pitchFamily="18" charset="0"/>
                <a:cs typeface="Times New Roman" panose="02020603050405020304" pitchFamily="18" charset="0"/>
              </a:rPr>
              <a:t>H1 </a:t>
            </a:r>
            <a:r>
              <a:rPr lang="es-EC" dirty="0">
                <a:latin typeface="Arial" panose="020B0604020202020204" pitchFamily="34" charset="0"/>
                <a:ea typeface="Times New Roman" panose="02020603050405020304" pitchFamily="18" charset="0"/>
                <a:cs typeface="Times New Roman" panose="02020603050405020304" pitchFamily="18" charset="0"/>
              </a:rPr>
              <a:t>para la iluminación del primer módulo y </a:t>
            </a:r>
            <a:r>
              <a:rPr lang="es-EC" b="1" dirty="0">
                <a:latin typeface="Arial" panose="020B0604020202020204" pitchFamily="34" charset="0"/>
                <a:ea typeface="Times New Roman" panose="02020603050405020304" pitchFamily="18" charset="0"/>
                <a:cs typeface="Times New Roman" panose="02020603050405020304" pitchFamily="18" charset="0"/>
              </a:rPr>
              <a:t>H2</a:t>
            </a:r>
            <a:r>
              <a:rPr lang="es-EC" dirty="0">
                <a:latin typeface="Arial" panose="020B0604020202020204" pitchFamily="34" charset="0"/>
                <a:ea typeface="Times New Roman" panose="02020603050405020304" pitchFamily="18" charset="0"/>
                <a:cs typeface="Times New Roman" panose="02020603050405020304" pitchFamily="18" charset="0"/>
              </a:rPr>
              <a:t> para la iluminación del segundo módulo. Las dos luces funcionan con voltajes de 24 [Vdc] y con una corriente de consumo promedio de entre 0.8 – a 1 [A], para el acondicionamiento a señales TTL a las que nombraremos </a:t>
            </a:r>
            <a:r>
              <a:rPr lang="es-EC" b="1" dirty="0">
                <a:latin typeface="Arial" panose="020B0604020202020204" pitchFamily="34" charset="0"/>
                <a:ea typeface="Times New Roman" panose="02020603050405020304" pitchFamily="18" charset="0"/>
                <a:cs typeface="Times New Roman" panose="02020603050405020304" pitchFamily="18" charset="0"/>
              </a:rPr>
              <a:t>H1X </a:t>
            </a:r>
            <a:r>
              <a:rPr lang="es-EC" dirty="0">
                <a:latin typeface="Arial" panose="020B0604020202020204" pitchFamily="34" charset="0"/>
                <a:ea typeface="Times New Roman" panose="02020603050405020304" pitchFamily="18" charset="0"/>
                <a:cs typeface="Times New Roman" panose="02020603050405020304" pitchFamily="18" charset="0"/>
              </a:rPr>
              <a:t>y </a:t>
            </a:r>
            <a:r>
              <a:rPr lang="es-EC" b="1" dirty="0">
                <a:latin typeface="Arial" panose="020B0604020202020204" pitchFamily="34" charset="0"/>
                <a:ea typeface="Times New Roman" panose="02020603050405020304" pitchFamily="18" charset="0"/>
                <a:cs typeface="Times New Roman" panose="02020603050405020304" pitchFamily="18" charset="0"/>
              </a:rPr>
              <a:t>H2X</a:t>
            </a:r>
            <a:r>
              <a:rPr lang="es-EC" dirty="0">
                <a:latin typeface="Arial" panose="020B0604020202020204" pitchFamily="34" charset="0"/>
                <a:ea typeface="Times New Roman" panose="02020603050405020304" pitchFamily="18" charset="0"/>
                <a:cs typeface="Times New Roman" panose="02020603050405020304" pitchFamily="18" charset="0"/>
              </a:rPr>
              <a:t>, se consideró el siguiente diseño:</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ángulo 5"/>
          <p:cNvSpPr/>
          <p:nvPr/>
        </p:nvSpPr>
        <p:spPr>
          <a:xfrm>
            <a:off x="518639" y="81217"/>
            <a:ext cx="2265364" cy="504305"/>
          </a:xfrm>
          <a:prstGeom prst="rect">
            <a:avLst/>
          </a:prstGeom>
        </p:spPr>
        <p:txBody>
          <a:bodyPr wrap="none">
            <a:spAutoFit/>
          </a:bodyPr>
          <a:lstStyle/>
          <a:p>
            <a:pPr algn="just">
              <a:lnSpc>
                <a:spcPct val="150000"/>
              </a:lnSpc>
              <a:spcAft>
                <a:spcPts val="800"/>
              </a:spcAft>
            </a:pPr>
            <a:r>
              <a:rPr lang="es-EC" sz="2000" i="1" dirty="0">
                <a:latin typeface="Arial" panose="020B0604020202020204" pitchFamily="34" charset="0"/>
                <a:ea typeface="Times New Roman" panose="02020603050405020304" pitchFamily="18" charset="0"/>
                <a:cs typeface="Times New Roman" panose="02020603050405020304" pitchFamily="18" charset="0"/>
              </a:rPr>
              <a:t>Luces Indicadoras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0850039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CuadroTexto 33"/>
          <p:cNvSpPr txBox="1"/>
          <p:nvPr/>
        </p:nvSpPr>
        <p:spPr>
          <a:xfrm>
            <a:off x="885774" y="913212"/>
            <a:ext cx="10353367" cy="5078313"/>
          </a:xfrm>
          <a:prstGeom prst="rect">
            <a:avLst/>
          </a:prstGeom>
          <a:noFill/>
        </p:spPr>
        <p:txBody>
          <a:bodyPr wrap="square" rtlCol="0">
            <a:spAutoFit/>
          </a:bodyPr>
          <a:lstStyle/>
          <a:p>
            <a:pPr algn="ctr">
              <a:lnSpc>
                <a:spcPct val="150000"/>
              </a:lnSpc>
            </a:pPr>
            <a:r>
              <a:rPr lang="es-EC" sz="7200" dirty="0" smtClean="0">
                <a:latin typeface="Arial" panose="020B0604020202020204" pitchFamily="34" charset="0"/>
                <a:cs typeface="Arial" panose="020B0604020202020204" pitchFamily="34" charset="0"/>
              </a:rPr>
              <a:t>SELECCIÓN Y ACONDICIONAMIENTO DE SENSORES</a:t>
            </a:r>
            <a:endParaRPr lang="en-US" sz="7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4305310"/>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116511" y="1404734"/>
            <a:ext cx="3378559" cy="646331"/>
          </a:xfrm>
          <a:prstGeom prst="rect">
            <a:avLst/>
          </a:prstGeom>
        </p:spPr>
        <p:txBody>
          <a:bodyPr wrap="square">
            <a:spAutoFit/>
          </a:bodyPr>
          <a:lstStyle/>
          <a:p>
            <a:pPr algn="ctr"/>
            <a:r>
              <a:rPr lang="es-EC" i="1" dirty="0" smtClean="0">
                <a:solidFill>
                  <a:prstClr val="black"/>
                </a:solidFill>
                <a:latin typeface="Arial" panose="020B0604020202020204" pitchFamily="34" charset="0"/>
                <a:ea typeface="+mj-ea"/>
                <a:cs typeface="Arial" panose="020B0604020202020204" pitchFamily="34" charset="0"/>
              </a:rPr>
              <a:t>Sensores Capacitivos </a:t>
            </a:r>
            <a:r>
              <a:rPr lang="es-EC" i="1" dirty="0">
                <a:solidFill>
                  <a:prstClr val="black"/>
                </a:solidFill>
                <a:latin typeface="Arial" panose="020B0604020202020204" pitchFamily="34" charset="0"/>
                <a:ea typeface="+mj-ea"/>
                <a:cs typeface="Arial" panose="020B0604020202020204" pitchFamily="34" charset="0"/>
              </a:rPr>
              <a:t>de Nivel y de </a:t>
            </a:r>
            <a:r>
              <a:rPr lang="es-EC" i="1" dirty="0" smtClean="0">
                <a:solidFill>
                  <a:prstClr val="black"/>
                </a:solidFill>
                <a:latin typeface="Arial" panose="020B0604020202020204" pitchFamily="34" charset="0"/>
                <a:ea typeface="+mj-ea"/>
                <a:cs typeface="Arial" panose="020B0604020202020204" pitchFamily="34" charset="0"/>
              </a:rPr>
              <a:t>Posicionamiento</a:t>
            </a:r>
            <a:endParaRPr lang="es-EC" dirty="0">
              <a:latin typeface="Arial" panose="020B0604020202020204" pitchFamily="34" charset="0"/>
              <a:cs typeface="Arial" panose="020B0604020202020204" pitchFamily="34" charset="0"/>
            </a:endParaRPr>
          </a:p>
        </p:txBody>
      </p:sp>
      <p:pic>
        <p:nvPicPr>
          <p:cNvPr id="3" name="Imagen 2"/>
          <p:cNvPicPr/>
          <p:nvPr/>
        </p:nvPicPr>
        <p:blipFill rotWithShape="1">
          <a:blip r:embed="rId2" cstate="print"/>
          <a:srcRect l="52083" t="5211" b="4748"/>
          <a:stretch/>
        </p:blipFill>
        <p:spPr bwMode="auto">
          <a:xfrm>
            <a:off x="1783122" y="2051065"/>
            <a:ext cx="2045335" cy="2272665"/>
          </a:xfrm>
          <a:prstGeom prst="rect">
            <a:avLst/>
          </a:prstGeom>
          <a:ln w="19050"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5" name="Rectángulo 4"/>
          <p:cNvSpPr/>
          <p:nvPr/>
        </p:nvSpPr>
        <p:spPr>
          <a:xfrm>
            <a:off x="5977455" y="1543233"/>
            <a:ext cx="3672800" cy="369332"/>
          </a:xfrm>
          <a:prstGeom prst="rect">
            <a:avLst/>
          </a:prstGeom>
        </p:spPr>
        <p:txBody>
          <a:bodyPr wrap="none">
            <a:spAutoFit/>
          </a:bodyPr>
          <a:lstStyle/>
          <a:p>
            <a:r>
              <a:rPr lang="es-EC" i="1" dirty="0">
                <a:latin typeface="Arial" panose="020B0604020202020204" pitchFamily="34" charset="0"/>
                <a:ea typeface="Calibri" panose="020F0502020204030204" pitchFamily="34" charset="0"/>
              </a:rPr>
              <a:t>Sensores Infrarrojos de Presencia</a:t>
            </a:r>
            <a:endParaRPr lang="es-EC" dirty="0"/>
          </a:p>
        </p:txBody>
      </p:sp>
      <p:pic>
        <p:nvPicPr>
          <p:cNvPr id="6" name="Imagen 5"/>
          <p:cNvPicPr/>
          <p:nvPr/>
        </p:nvPicPr>
        <p:blipFill>
          <a:blip r:embed="rId3" cstate="print"/>
          <a:stretch>
            <a:fillRect/>
          </a:stretch>
        </p:blipFill>
        <p:spPr>
          <a:xfrm>
            <a:off x="5041277" y="2185494"/>
            <a:ext cx="5545155" cy="2003806"/>
          </a:xfrm>
          <a:prstGeom prst="rect">
            <a:avLst/>
          </a:prstGeom>
          <a:ln w="19050">
            <a:solidFill>
              <a:schemeClr val="tx1"/>
            </a:solidFill>
          </a:ln>
        </p:spPr>
      </p:pic>
      <p:sp>
        <p:nvSpPr>
          <p:cNvPr id="8" name="Rectángulo 7"/>
          <p:cNvSpPr/>
          <p:nvPr/>
        </p:nvSpPr>
        <p:spPr>
          <a:xfrm>
            <a:off x="3350336" y="450626"/>
            <a:ext cx="5254237" cy="769441"/>
          </a:xfrm>
          <a:prstGeom prst="rect">
            <a:avLst/>
          </a:prstGeom>
        </p:spPr>
        <p:txBody>
          <a:bodyPr wrap="square">
            <a:spAutoFit/>
          </a:bodyPr>
          <a:lstStyle/>
          <a:p>
            <a:r>
              <a:rPr lang="es-EC" sz="4400" i="1" dirty="0" smtClean="0">
                <a:solidFill>
                  <a:prstClr val="black"/>
                </a:solidFill>
                <a:latin typeface="Calibri Light" panose="020F0302020204030204"/>
                <a:ea typeface="+mj-ea"/>
                <a:cs typeface="+mj-cs"/>
              </a:rPr>
              <a:t>Módulo didáctico  </a:t>
            </a:r>
            <a:r>
              <a:rPr lang="es-EC" sz="4400" i="1" dirty="0">
                <a:solidFill>
                  <a:prstClr val="black"/>
                </a:solidFill>
                <a:latin typeface="Calibri Light" panose="020F0302020204030204"/>
                <a:ea typeface="+mj-ea"/>
                <a:cs typeface="+mj-cs"/>
              </a:rPr>
              <a:t>1 </a:t>
            </a:r>
            <a:endParaRPr lang="es-EC" dirty="0"/>
          </a:p>
        </p:txBody>
      </p:sp>
      <p:sp>
        <p:nvSpPr>
          <p:cNvPr id="9" name="Rectángulo 8"/>
          <p:cNvSpPr/>
          <p:nvPr/>
        </p:nvSpPr>
        <p:spPr>
          <a:xfrm>
            <a:off x="982212" y="4834277"/>
            <a:ext cx="3334343" cy="646331"/>
          </a:xfrm>
          <a:prstGeom prst="rect">
            <a:avLst/>
          </a:prstGeom>
        </p:spPr>
        <p:txBody>
          <a:bodyPr wrap="square">
            <a:spAutoFit/>
          </a:bodyPr>
          <a:lstStyle/>
          <a:p>
            <a:r>
              <a:rPr lang="es-EC" b="1" dirty="0">
                <a:latin typeface="Arial" panose="020B0604020202020204" pitchFamily="34" charset="0"/>
                <a:ea typeface="Times New Roman" panose="02020603050405020304" pitchFamily="18" charset="0"/>
              </a:rPr>
              <a:t>S1 </a:t>
            </a:r>
            <a:r>
              <a:rPr lang="es-EC" b="1" dirty="0" smtClean="0">
                <a:latin typeface="Arial" panose="020B0604020202020204" pitchFamily="34" charset="0"/>
                <a:ea typeface="Times New Roman" panose="02020603050405020304" pitchFamily="18" charset="0"/>
              </a:rPr>
              <a:t>  </a:t>
            </a:r>
            <a:r>
              <a:rPr lang="es-EC" dirty="0" smtClean="0">
                <a:latin typeface="Arial" panose="020B0604020202020204" pitchFamily="34" charset="0"/>
                <a:ea typeface="Times New Roman" panose="02020603050405020304" pitchFamily="18" charset="0"/>
              </a:rPr>
              <a:t>detección de </a:t>
            </a:r>
            <a:r>
              <a:rPr lang="es-EC" dirty="0">
                <a:latin typeface="Arial" panose="020B0604020202020204" pitchFamily="34" charset="0"/>
                <a:ea typeface="Times New Roman" panose="02020603050405020304" pitchFamily="18" charset="0"/>
              </a:rPr>
              <a:t>la posición del disco metálico</a:t>
            </a:r>
            <a:endParaRPr lang="es-EC" dirty="0"/>
          </a:p>
        </p:txBody>
      </p:sp>
      <p:sp>
        <p:nvSpPr>
          <p:cNvPr id="10" name="Rectángulo 9"/>
          <p:cNvSpPr/>
          <p:nvPr/>
        </p:nvSpPr>
        <p:spPr>
          <a:xfrm>
            <a:off x="982212" y="5665275"/>
            <a:ext cx="3775393" cy="369332"/>
          </a:xfrm>
          <a:prstGeom prst="rect">
            <a:avLst/>
          </a:prstGeom>
        </p:spPr>
        <p:txBody>
          <a:bodyPr wrap="none">
            <a:spAutoFit/>
          </a:bodyPr>
          <a:lstStyle/>
          <a:p>
            <a:r>
              <a:rPr lang="es-EC" b="1" dirty="0">
                <a:latin typeface="Arial" panose="020B0604020202020204" pitchFamily="34" charset="0"/>
                <a:ea typeface="Times New Roman" panose="02020603050405020304" pitchFamily="18" charset="0"/>
              </a:rPr>
              <a:t>B3 </a:t>
            </a:r>
            <a:r>
              <a:rPr lang="es-EC" b="1" dirty="0" smtClean="0">
                <a:latin typeface="Arial" panose="020B0604020202020204" pitchFamily="34" charset="0"/>
                <a:ea typeface="Times New Roman" panose="02020603050405020304" pitchFamily="18" charset="0"/>
              </a:rPr>
              <a:t>  </a:t>
            </a:r>
            <a:r>
              <a:rPr lang="es-EC" dirty="0" smtClean="0">
                <a:latin typeface="Arial" panose="020B0604020202020204" pitchFamily="34" charset="0"/>
                <a:ea typeface="Times New Roman" panose="02020603050405020304" pitchFamily="18" charset="0"/>
              </a:rPr>
              <a:t>detección </a:t>
            </a:r>
            <a:r>
              <a:rPr lang="es-EC" dirty="0">
                <a:latin typeface="Arial" panose="020B0604020202020204" pitchFamily="34" charset="0"/>
                <a:ea typeface="Times New Roman" panose="02020603050405020304" pitchFamily="18" charset="0"/>
              </a:rPr>
              <a:t>del nivel de </a:t>
            </a:r>
            <a:r>
              <a:rPr lang="es-EC" dirty="0" smtClean="0">
                <a:latin typeface="Arial" panose="020B0604020202020204" pitchFamily="34" charset="0"/>
                <a:ea typeface="Times New Roman" panose="02020603050405020304" pitchFamily="18" charset="0"/>
              </a:rPr>
              <a:t>llenado</a:t>
            </a:r>
            <a:endParaRPr lang="es-EC" dirty="0"/>
          </a:p>
        </p:txBody>
      </p:sp>
      <p:sp>
        <p:nvSpPr>
          <p:cNvPr id="11" name="Rectángulo 10"/>
          <p:cNvSpPr/>
          <p:nvPr/>
        </p:nvSpPr>
        <p:spPr>
          <a:xfrm>
            <a:off x="5250095" y="4970061"/>
            <a:ext cx="6096000" cy="369332"/>
          </a:xfrm>
          <a:prstGeom prst="rect">
            <a:avLst/>
          </a:prstGeom>
        </p:spPr>
        <p:txBody>
          <a:bodyPr>
            <a:spAutoFit/>
          </a:bodyPr>
          <a:lstStyle/>
          <a:p>
            <a:r>
              <a:rPr lang="es-EC" b="1" dirty="0" smtClean="0">
                <a:latin typeface="Arial" panose="020B0604020202020204" pitchFamily="34" charset="0"/>
                <a:ea typeface="Times New Roman" panose="02020603050405020304" pitchFamily="18" charset="0"/>
              </a:rPr>
              <a:t>B2</a:t>
            </a:r>
            <a:r>
              <a:rPr lang="es-EC" dirty="0" smtClean="0">
                <a:latin typeface="Arial" panose="020B0604020202020204" pitchFamily="34" charset="0"/>
                <a:ea typeface="Times New Roman" panose="02020603050405020304" pitchFamily="18" charset="0"/>
              </a:rPr>
              <a:t> </a:t>
            </a:r>
            <a:r>
              <a:rPr lang="es-EC" dirty="0">
                <a:latin typeface="Arial" panose="020B0604020202020204" pitchFamily="34" charset="0"/>
                <a:ea typeface="Times New Roman" panose="02020603050405020304" pitchFamily="18" charset="0"/>
              </a:rPr>
              <a:t>detección del </a:t>
            </a:r>
            <a:r>
              <a:rPr lang="es-EC" dirty="0" smtClean="0">
                <a:latin typeface="Arial" panose="020B0604020202020204" pitchFamily="34" charset="0"/>
                <a:ea typeface="Times New Roman" panose="02020603050405020304" pitchFamily="18" charset="0"/>
              </a:rPr>
              <a:t>envase bajo </a:t>
            </a:r>
            <a:r>
              <a:rPr lang="es-EC" dirty="0">
                <a:latin typeface="Arial" panose="020B0604020202020204" pitchFamily="34" charset="0"/>
                <a:ea typeface="Times New Roman" panose="02020603050405020304" pitchFamily="18" charset="0"/>
              </a:rPr>
              <a:t>la zona de dosificación</a:t>
            </a:r>
            <a:endParaRPr lang="es-EC" dirty="0"/>
          </a:p>
        </p:txBody>
      </p:sp>
      <p:sp>
        <p:nvSpPr>
          <p:cNvPr id="12" name="Rectángulo 11"/>
          <p:cNvSpPr/>
          <p:nvPr/>
        </p:nvSpPr>
        <p:spPr>
          <a:xfrm>
            <a:off x="5250095" y="5641982"/>
            <a:ext cx="6096000" cy="369332"/>
          </a:xfrm>
          <a:prstGeom prst="rect">
            <a:avLst/>
          </a:prstGeom>
        </p:spPr>
        <p:txBody>
          <a:bodyPr>
            <a:spAutoFit/>
          </a:bodyPr>
          <a:lstStyle/>
          <a:p>
            <a:r>
              <a:rPr lang="es-EC" b="1" dirty="0" smtClean="0">
                <a:latin typeface="Arial" panose="020B0604020202020204" pitchFamily="34" charset="0"/>
                <a:ea typeface="Times New Roman" panose="02020603050405020304" pitchFamily="18" charset="0"/>
              </a:rPr>
              <a:t>B4 </a:t>
            </a:r>
            <a:r>
              <a:rPr lang="es-EC" dirty="0">
                <a:latin typeface="Arial" panose="020B0604020202020204" pitchFamily="34" charset="0"/>
                <a:ea typeface="Times New Roman" panose="02020603050405020304" pitchFamily="18" charset="0"/>
              </a:rPr>
              <a:t>salida hacia la banda transportadora </a:t>
            </a:r>
            <a:endParaRPr lang="es-EC" dirty="0"/>
          </a:p>
        </p:txBody>
      </p:sp>
    </p:spTree>
    <p:extLst>
      <p:ext uri="{BB962C8B-B14F-4D97-AF65-F5344CB8AC3E}">
        <p14:creationId xmlns:p14="http://schemas.microsoft.com/office/powerpoint/2010/main" val="47999434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3636358" y="735275"/>
            <a:ext cx="3711272" cy="369332"/>
          </a:xfrm>
          <a:prstGeom prst="rect">
            <a:avLst/>
          </a:prstGeom>
        </p:spPr>
        <p:txBody>
          <a:bodyPr wrap="none">
            <a:spAutoFit/>
          </a:bodyPr>
          <a:lstStyle/>
          <a:p>
            <a:r>
              <a:rPr lang="es-EC" i="1" dirty="0" smtClean="0">
                <a:latin typeface="Arial" panose="020B0604020202020204" pitchFamily="34" charset="0"/>
                <a:ea typeface="Calibri" panose="020F0502020204030204" pitchFamily="34" charset="0"/>
              </a:rPr>
              <a:t>Sensor Fotoeléctrico de Presencia</a:t>
            </a:r>
            <a:endParaRPr lang="es-EC" dirty="0"/>
          </a:p>
        </p:txBody>
      </p:sp>
      <p:pic>
        <p:nvPicPr>
          <p:cNvPr id="4" name="Imagen 3"/>
          <p:cNvPicPr/>
          <p:nvPr/>
        </p:nvPicPr>
        <p:blipFill rotWithShape="1">
          <a:blip r:embed="rId2" cstate="print">
            <a:extLst>
              <a:ext uri="{28A0092B-C50C-407E-A947-70E740481C1C}">
                <a14:useLocalDpi xmlns:a14="http://schemas.microsoft.com/office/drawing/2010/main" val="0"/>
              </a:ext>
            </a:extLst>
          </a:blip>
          <a:srcRect t="2657" b="4688"/>
          <a:stretch/>
        </p:blipFill>
        <p:spPr bwMode="auto">
          <a:xfrm>
            <a:off x="9682598" y="2542668"/>
            <a:ext cx="1994535" cy="2161540"/>
          </a:xfrm>
          <a:prstGeom prst="rect">
            <a:avLst/>
          </a:prstGeom>
          <a:ln w="19050">
            <a:solidFill>
              <a:schemeClr val="tx1"/>
            </a:solid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5" name="Rectángulo 4"/>
              <p:cNvSpPr/>
              <p:nvPr/>
            </p:nvSpPr>
            <p:spPr>
              <a:xfrm>
                <a:off x="2486923" y="1594155"/>
                <a:ext cx="3005071" cy="1782539"/>
              </a:xfrm>
              <a:prstGeom prst="rect">
                <a:avLst/>
              </a:prstGeom>
            </p:spPr>
            <p:txBody>
              <a:bodyPr wrap="square">
                <a:spAutoFit/>
              </a:bodyPr>
              <a:lstStyle/>
              <a:p>
                <a:pPr algn="just">
                  <a:lnSpc>
                    <a:spcPct val="150000"/>
                  </a:lnSpc>
                  <a:spcAft>
                    <a:spcPts val="800"/>
                  </a:spcAft>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ea typeface="Times New Roman" panose="02020603050405020304" pitchFamily="18" charset="0"/>
                          <a:cs typeface="Arial" panose="020B0604020202020204" pitchFamily="34" charset="0"/>
                        </a:rPr>
                        <m:t>𝑉</m:t>
                      </m:r>
                      <m:r>
                        <a:rPr lang="es-EC" i="1">
                          <a:latin typeface="Cambria Math" panose="02040503050406030204" pitchFamily="18" charset="0"/>
                          <a:ea typeface="Times New Roman" panose="02020603050405020304" pitchFamily="18" charset="0"/>
                          <a:cs typeface="Arial" panose="020B0604020202020204" pitchFamily="34" charset="0"/>
                        </a:rPr>
                        <m:t>=</m:t>
                      </m:r>
                      <m:r>
                        <a:rPr lang="es-EC" i="1">
                          <a:latin typeface="Cambria Math" panose="02040503050406030204" pitchFamily="18" charset="0"/>
                          <a:ea typeface="Times New Roman" panose="02020603050405020304" pitchFamily="18" charset="0"/>
                          <a:cs typeface="Arial" panose="020B0604020202020204" pitchFamily="34" charset="0"/>
                        </a:rPr>
                        <m:t>𝑅</m:t>
                      </m:r>
                      <m:r>
                        <a:rPr lang="es-EC" i="1">
                          <a:latin typeface="Cambria Math" panose="02040503050406030204" pitchFamily="18" charset="0"/>
                          <a:ea typeface="Times New Roman" panose="02020603050405020304" pitchFamily="18" charset="0"/>
                          <a:cs typeface="Arial" panose="020B0604020202020204" pitchFamily="34" charset="0"/>
                        </a:rPr>
                        <m:t>∗</m:t>
                      </m:r>
                      <m:r>
                        <a:rPr lang="es-EC" i="1">
                          <a:latin typeface="Cambria Math" panose="02040503050406030204" pitchFamily="18" charset="0"/>
                          <a:ea typeface="Times New Roman" panose="02020603050405020304" pitchFamily="18" charset="0"/>
                          <a:cs typeface="Arial" panose="020B0604020202020204" pitchFamily="34" charset="0"/>
                        </a:rPr>
                        <m:t>𝐼</m:t>
                      </m:r>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Times New Roman" panose="02020603050405020304" pitchFamily="18" charset="0"/>
                          <a:cs typeface="Arial" panose="020B0604020202020204" pitchFamily="34" charset="0"/>
                        </a:rPr>
                        <m:t>𝑅</m:t>
                      </m:r>
                      <m:r>
                        <a:rPr lang="es-EC" i="1">
                          <a:effectLst/>
                          <a:latin typeface="Cambria Math" panose="02040503050406030204" pitchFamily="18" charset="0"/>
                          <a:ea typeface="Times New Roman" panose="02020603050405020304" pitchFamily="18" charset="0"/>
                          <a:cs typeface="Arial" panose="020B0604020202020204" pitchFamily="34" charset="0"/>
                        </a:rPr>
                        <m:t>=</m:t>
                      </m:r>
                      <m:f>
                        <m:fPr>
                          <m:type m:val="skw"/>
                          <m:ctrlPr>
                            <a:rPr lang="es-EC" i="1">
                              <a:effectLst/>
                              <a:latin typeface="Cambria Math" panose="02040503050406030204" pitchFamily="18" charset="0"/>
                              <a:ea typeface="Times New Roman" panose="02020603050405020304" pitchFamily="18" charset="0"/>
                              <a:cs typeface="Arial" panose="020B0604020202020204" pitchFamily="34" charset="0"/>
                            </a:rPr>
                          </m:ctrlPr>
                        </m:fPr>
                        <m:num>
                          <m:r>
                            <a:rPr lang="es-EC" i="1">
                              <a:effectLst/>
                              <a:latin typeface="Cambria Math" panose="02040503050406030204" pitchFamily="18" charset="0"/>
                              <a:ea typeface="Times New Roman" panose="02020603050405020304" pitchFamily="18" charset="0"/>
                              <a:cs typeface="Arial" panose="020B0604020202020204" pitchFamily="34" charset="0"/>
                            </a:rPr>
                            <m:t>𝑉</m:t>
                          </m:r>
                        </m:num>
                        <m:den>
                          <m:r>
                            <a:rPr lang="es-EC" i="1">
                              <a:effectLst/>
                              <a:latin typeface="Cambria Math" panose="02040503050406030204" pitchFamily="18" charset="0"/>
                              <a:ea typeface="Times New Roman" panose="02020603050405020304" pitchFamily="18" charset="0"/>
                              <a:cs typeface="Arial" panose="020B0604020202020204" pitchFamily="34" charset="0"/>
                            </a:rPr>
                            <m:t>𝐼</m:t>
                          </m:r>
                        </m:den>
                      </m:f>
                      <m:r>
                        <a:rPr lang="es-EC" i="1">
                          <a:effectLst/>
                          <a:latin typeface="Cambria Math" panose="02040503050406030204" pitchFamily="18" charset="0"/>
                          <a:ea typeface="Times New Roman" panose="02020603050405020304" pitchFamily="18" charset="0"/>
                          <a:cs typeface="Arial" panose="020B0604020202020204" pitchFamily="34" charset="0"/>
                        </a:rPr>
                        <m:t>=</m:t>
                      </m:r>
                      <m:f>
                        <m:fPr>
                          <m:type m:val="skw"/>
                          <m:ctrlPr>
                            <a:rPr lang="es-EC" i="1">
                              <a:effectLst/>
                              <a:latin typeface="Cambria Math" panose="02040503050406030204" pitchFamily="18" charset="0"/>
                              <a:ea typeface="Times New Roman" panose="02020603050405020304" pitchFamily="18" charset="0"/>
                              <a:cs typeface="Arial" panose="020B0604020202020204" pitchFamily="34" charset="0"/>
                            </a:rPr>
                          </m:ctrlPr>
                        </m:fPr>
                        <m:num>
                          <m:r>
                            <a:rPr lang="es-EC" i="1">
                              <a:effectLst/>
                              <a:latin typeface="Cambria Math" panose="02040503050406030204" pitchFamily="18" charset="0"/>
                              <a:ea typeface="Times New Roman" panose="02020603050405020304" pitchFamily="18" charset="0"/>
                              <a:cs typeface="Arial" panose="020B0604020202020204" pitchFamily="34" charset="0"/>
                            </a:rPr>
                            <m:t>24</m:t>
                          </m:r>
                        </m:num>
                        <m:den>
                          <m:r>
                            <a:rPr lang="es-EC" i="1">
                              <a:effectLst/>
                              <a:latin typeface="Cambria Math" panose="02040503050406030204" pitchFamily="18" charset="0"/>
                              <a:ea typeface="Times New Roman" panose="02020603050405020304" pitchFamily="18" charset="0"/>
                              <a:cs typeface="Arial" panose="020B0604020202020204" pitchFamily="34" charset="0"/>
                            </a:rPr>
                            <m:t>0.005</m:t>
                          </m:r>
                        </m:den>
                      </m:f>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a:rPr lang="es-EC" b="1" i="1">
                          <a:effectLst/>
                          <a:latin typeface="Cambria Math" panose="02040503050406030204" pitchFamily="18" charset="0"/>
                          <a:ea typeface="Times New Roman" panose="02020603050405020304" pitchFamily="18" charset="0"/>
                          <a:cs typeface="Arial" panose="020B0604020202020204" pitchFamily="34" charset="0"/>
                        </a:rPr>
                        <m:t>𝑹</m:t>
                      </m:r>
                      <m:r>
                        <a:rPr lang="es-EC" b="1" i="1">
                          <a:effectLst/>
                          <a:latin typeface="Cambria Math" panose="02040503050406030204" pitchFamily="18" charset="0"/>
                          <a:ea typeface="Times New Roman" panose="02020603050405020304" pitchFamily="18" charset="0"/>
                          <a:cs typeface="Arial" panose="020B0604020202020204" pitchFamily="34" charset="0"/>
                        </a:rPr>
                        <m:t>=</m:t>
                      </m:r>
                      <m:r>
                        <a:rPr lang="es-EC" b="1" i="1">
                          <a:effectLst/>
                          <a:latin typeface="Cambria Math" panose="02040503050406030204" pitchFamily="18" charset="0"/>
                          <a:ea typeface="Times New Roman" panose="02020603050405020304" pitchFamily="18" charset="0"/>
                          <a:cs typeface="Arial" panose="020B0604020202020204" pitchFamily="34" charset="0"/>
                        </a:rPr>
                        <m:t>𝟒𝟖𝟎𝟎</m:t>
                      </m:r>
                      <m:r>
                        <a:rPr lang="es-EC" b="1" i="1">
                          <a:effectLst/>
                          <a:latin typeface="Cambria Math" panose="02040503050406030204" pitchFamily="18" charset="0"/>
                          <a:ea typeface="Times New Roman" panose="02020603050405020304" pitchFamily="18" charset="0"/>
                          <a:cs typeface="Arial" panose="020B0604020202020204" pitchFamily="34" charset="0"/>
                        </a:rPr>
                        <m:t> </m:t>
                      </m:r>
                      <m:r>
                        <a:rPr lang="es-EC" b="1" i="1">
                          <a:effectLst/>
                          <a:latin typeface="Cambria Math" panose="02040503050406030204" pitchFamily="18" charset="0"/>
                          <a:ea typeface="Times New Roman" panose="02020603050405020304" pitchFamily="18" charset="0"/>
                          <a:cs typeface="Arial" panose="020B0604020202020204" pitchFamily="34" charset="0"/>
                        </a:rPr>
                        <m:t>𝜴</m:t>
                      </m:r>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Rectángulo 4"/>
              <p:cNvSpPr>
                <a:spLocks noRot="1" noChangeAspect="1" noMove="1" noResize="1" noEditPoints="1" noAdjustHandles="1" noChangeArrowheads="1" noChangeShapeType="1" noTextEdit="1"/>
              </p:cNvSpPr>
              <p:nvPr/>
            </p:nvSpPr>
            <p:spPr>
              <a:xfrm>
                <a:off x="2486923" y="1594155"/>
                <a:ext cx="3005071" cy="1782539"/>
              </a:xfrm>
              <a:prstGeom prst="rect">
                <a:avLst/>
              </a:prstGeom>
              <a:blipFill rotWithShape="0">
                <a:blip r:embed="rId3" cstate="print"/>
                <a:stretch>
                  <a:fillRect/>
                </a:stretch>
              </a:blipFill>
            </p:spPr>
            <p:txBody>
              <a:bodyPr/>
              <a:lstStyle/>
              <a:p>
                <a:r>
                  <a:rPr lang="es-EC">
                    <a:noFill/>
                  </a:rPr>
                  <a:t> </a:t>
                </a:r>
              </a:p>
            </p:txBody>
          </p:sp>
        </mc:Fallback>
      </mc:AlternateContent>
      <p:sp>
        <p:nvSpPr>
          <p:cNvPr id="6" name="Rectángulo 5"/>
          <p:cNvSpPr/>
          <p:nvPr/>
        </p:nvSpPr>
        <p:spPr>
          <a:xfrm>
            <a:off x="557132" y="3552360"/>
            <a:ext cx="1967270" cy="369332"/>
          </a:xfrm>
          <a:prstGeom prst="rect">
            <a:avLst/>
          </a:prstGeom>
        </p:spPr>
        <p:txBody>
          <a:bodyPr wrap="none">
            <a:spAutoFit/>
          </a:bodyPr>
          <a:lstStyle/>
          <a:p>
            <a:r>
              <a:rPr lang="es-EC" dirty="0">
                <a:latin typeface="Arial" panose="020B0604020202020204" pitchFamily="34" charset="0"/>
                <a:ea typeface="Calibri" panose="020F0502020204030204" pitchFamily="34" charset="0"/>
              </a:rPr>
              <a:t>Divisor de </a:t>
            </a:r>
            <a:r>
              <a:rPr lang="es-EC" dirty="0" smtClean="0">
                <a:latin typeface="Arial" panose="020B0604020202020204" pitchFamily="34" charset="0"/>
                <a:ea typeface="Calibri" panose="020F0502020204030204" pitchFamily="34" charset="0"/>
              </a:rPr>
              <a:t>Voltaje</a:t>
            </a:r>
            <a:endParaRPr lang="es-EC" dirty="0"/>
          </a:p>
        </p:txBody>
      </p:sp>
      <mc:AlternateContent xmlns:mc="http://schemas.openxmlformats.org/markup-compatibility/2006" xmlns:a14="http://schemas.microsoft.com/office/drawing/2010/main">
        <mc:Choice Requires="a14">
          <p:sp>
            <p:nvSpPr>
              <p:cNvPr id="7" name="Rectángulo 6"/>
              <p:cNvSpPr/>
              <p:nvPr/>
            </p:nvSpPr>
            <p:spPr>
              <a:xfrm>
                <a:off x="6534169" y="1585848"/>
                <a:ext cx="5142964" cy="5024581"/>
              </a:xfrm>
              <a:prstGeom prst="rect">
                <a:avLst/>
              </a:prstGeom>
            </p:spPr>
            <p:txBody>
              <a:bodyPr wrap="square">
                <a:spAutoFit/>
              </a:bodyPr>
              <a:lstStyle/>
              <a:p>
                <a:pPr algn="just">
                  <a:lnSpc>
                    <a:spcPct val="150000"/>
                  </a:lnSpc>
                  <a:spcAft>
                    <a:spcPts val="800"/>
                  </a:spcAft>
                </a:pPr>
                <a:r>
                  <a:rPr lang="es-EC" dirty="0" smtClean="0">
                    <a:latin typeface="Arial" panose="020B0604020202020204" pitchFamily="34" charset="0"/>
                    <a:ea typeface="Times New Roman" panose="02020603050405020304" pitchFamily="18" charset="0"/>
                    <a:cs typeface="Times New Roman" panose="02020603050405020304" pitchFamily="18" charset="0"/>
                  </a:rPr>
                  <a:t>Cálculo </a:t>
                </a:r>
                <a:r>
                  <a:rPr lang="es-EC" dirty="0" smtClean="0">
                    <a:effectLst/>
                    <a:latin typeface="Arial" panose="020B0604020202020204" pitchFamily="34" charset="0"/>
                    <a:ea typeface="Times New Roman" panose="02020603050405020304" pitchFamily="18" charset="0"/>
                    <a:cs typeface="Times New Roman" panose="02020603050405020304" pitchFamily="18" charset="0"/>
                  </a:rPr>
                  <a:t>valor </a:t>
                </a:r>
                <a:r>
                  <a:rPr lang="es-EC" dirty="0">
                    <a:effectLst/>
                    <a:latin typeface="Arial" panose="020B0604020202020204" pitchFamily="34" charset="0"/>
                    <a:ea typeface="Times New Roman" panose="02020603050405020304" pitchFamily="18" charset="0"/>
                    <a:cs typeface="Times New Roman" panose="02020603050405020304" pitchFamily="18" charset="0"/>
                  </a:rPr>
                  <a:t>de la resistencia </a:t>
                </a:r>
                <a:r>
                  <a:rPr lang="es-EC" b="1" dirty="0">
                    <a:effectLst/>
                    <a:latin typeface="Arial" panose="020B0604020202020204" pitchFamily="34" charset="0"/>
                    <a:ea typeface="Times New Roman" panose="02020603050405020304" pitchFamily="18" charset="0"/>
                    <a:cs typeface="Times New Roman" panose="02020603050405020304" pitchFamily="18" charset="0"/>
                  </a:rPr>
                  <a:t>R2</a:t>
                </a:r>
                <a:r>
                  <a:rPr lang="es-EC" dirty="0">
                    <a:effectLst/>
                    <a:latin typeface="Arial" panose="020B0604020202020204" pitchFamily="34" charset="0"/>
                    <a:ea typeface="Times New Roman" panose="02020603050405020304" pitchFamily="18" charset="0"/>
                    <a:cs typeface="Times New Roman" panose="02020603050405020304" pitchFamily="18" charset="0"/>
                  </a:rPr>
                  <a:t>:</a:t>
                </a:r>
                <a:endParaRPr lang="es-EC"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14:m>
                  <m:oMathPara xmlns:m="http://schemas.openxmlformats.org/officeDocument/2006/math">
                    <m:oMathParaPr>
                      <m:jc m:val="left"/>
                    </m:oMathParaPr>
                    <m:oMath xmlns:m="http://schemas.openxmlformats.org/officeDocument/2006/math">
                      <m:r>
                        <a:rPr lang="es-EC" i="1">
                          <a:effectLst/>
                          <a:latin typeface="Cambria Math" panose="02040503050406030204" pitchFamily="18" charset="0"/>
                          <a:ea typeface="Times New Roman" panose="02020603050405020304" pitchFamily="18" charset="0"/>
                          <a:cs typeface="Arial" panose="020B0604020202020204" pitchFamily="34" charset="0"/>
                        </a:rPr>
                        <m:t>5=</m:t>
                      </m:r>
                      <m:f>
                        <m:fPr>
                          <m:ctrlPr>
                            <a:rPr lang="es-EC" i="1">
                              <a:effectLst/>
                              <a:latin typeface="Cambria Math" panose="02040503050406030204" pitchFamily="18" charset="0"/>
                              <a:ea typeface="Times New Roman" panose="02020603050405020304" pitchFamily="18" charset="0"/>
                              <a:cs typeface="Arial" panose="020B0604020202020204" pitchFamily="34" charset="0"/>
                            </a:rPr>
                          </m:ctrlPr>
                        </m:fPr>
                        <m:num>
                          <m:r>
                            <a:rPr lang="es-EC" i="1">
                              <a:effectLst/>
                              <a:latin typeface="Cambria Math" panose="02040503050406030204" pitchFamily="18" charset="0"/>
                              <a:ea typeface="Times New Roman" panose="02020603050405020304" pitchFamily="18" charset="0"/>
                              <a:cs typeface="Arial" panose="020B0604020202020204" pitchFamily="34" charset="0"/>
                            </a:rPr>
                            <m:t>𝑅</m:t>
                          </m:r>
                          <m:r>
                            <a:rPr lang="es-EC" i="1">
                              <a:effectLst/>
                              <a:latin typeface="Cambria Math" panose="02040503050406030204" pitchFamily="18" charset="0"/>
                              <a:ea typeface="Times New Roman" panose="02020603050405020304" pitchFamily="18" charset="0"/>
                              <a:cs typeface="Arial" panose="020B0604020202020204" pitchFamily="34" charset="0"/>
                            </a:rPr>
                            <m:t>2</m:t>
                          </m:r>
                        </m:num>
                        <m:den>
                          <m:r>
                            <a:rPr lang="es-EC" i="1">
                              <a:effectLst/>
                              <a:latin typeface="Cambria Math" panose="02040503050406030204" pitchFamily="18" charset="0"/>
                              <a:ea typeface="Times New Roman" panose="02020603050405020304" pitchFamily="18" charset="0"/>
                              <a:cs typeface="Arial" panose="020B0604020202020204" pitchFamily="34" charset="0"/>
                            </a:rPr>
                            <m:t>6800+</m:t>
                          </m:r>
                          <m:r>
                            <a:rPr lang="es-EC" i="1">
                              <a:effectLst/>
                              <a:latin typeface="Cambria Math" panose="02040503050406030204" pitchFamily="18" charset="0"/>
                              <a:ea typeface="Times New Roman" panose="02020603050405020304" pitchFamily="18" charset="0"/>
                              <a:cs typeface="Arial" panose="020B0604020202020204" pitchFamily="34" charset="0"/>
                            </a:rPr>
                            <m:t>𝑅</m:t>
                          </m:r>
                          <m:r>
                            <a:rPr lang="es-EC" i="1">
                              <a:effectLst/>
                              <a:latin typeface="Cambria Math" panose="02040503050406030204" pitchFamily="18" charset="0"/>
                              <a:ea typeface="Times New Roman" panose="02020603050405020304" pitchFamily="18" charset="0"/>
                              <a:cs typeface="Arial" panose="020B0604020202020204" pitchFamily="34" charset="0"/>
                            </a:rPr>
                            <m:t>2</m:t>
                          </m:r>
                        </m:den>
                      </m:f>
                      <m:r>
                        <a:rPr lang="es-EC" i="1">
                          <a:effectLst/>
                          <a:latin typeface="Cambria Math" panose="02040503050406030204" pitchFamily="18" charset="0"/>
                          <a:ea typeface="Times New Roman" panose="02020603050405020304" pitchFamily="18" charset="0"/>
                          <a:cs typeface="Arial" panose="020B0604020202020204" pitchFamily="34" charset="0"/>
                        </a:rPr>
                        <m:t>∗24</m:t>
                      </m:r>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14:m>
                  <m:oMathPara xmlns:m="http://schemas.openxmlformats.org/officeDocument/2006/math">
                    <m:oMathParaPr>
                      <m:jc m:val="left"/>
                    </m:oMathParaPr>
                    <m:oMath xmlns:m="http://schemas.openxmlformats.org/officeDocument/2006/math">
                      <m:r>
                        <a:rPr lang="es-EC" i="1">
                          <a:effectLst/>
                          <a:latin typeface="Cambria Math" panose="02040503050406030204" pitchFamily="18" charset="0"/>
                          <a:ea typeface="Times New Roman" panose="02020603050405020304" pitchFamily="18" charset="0"/>
                          <a:cs typeface="Arial" panose="020B0604020202020204" pitchFamily="34" charset="0"/>
                        </a:rPr>
                        <m:t>5∗</m:t>
                      </m:r>
                      <m:d>
                        <m:dPr>
                          <m:ctrlPr>
                            <a:rPr lang="es-EC" i="1">
                              <a:effectLst/>
                              <a:latin typeface="Cambria Math" panose="02040503050406030204" pitchFamily="18" charset="0"/>
                              <a:ea typeface="Times New Roman" panose="02020603050405020304" pitchFamily="18" charset="0"/>
                              <a:cs typeface="Arial" panose="020B0604020202020204" pitchFamily="34" charset="0"/>
                            </a:rPr>
                          </m:ctrlPr>
                        </m:dPr>
                        <m:e>
                          <m:r>
                            <a:rPr lang="es-EC" i="1">
                              <a:effectLst/>
                              <a:latin typeface="Cambria Math" panose="02040503050406030204" pitchFamily="18" charset="0"/>
                              <a:ea typeface="Times New Roman" panose="02020603050405020304" pitchFamily="18" charset="0"/>
                              <a:cs typeface="Arial" panose="020B0604020202020204" pitchFamily="34" charset="0"/>
                            </a:rPr>
                            <m:t>6800+</m:t>
                          </m:r>
                          <m:r>
                            <a:rPr lang="es-EC" i="1">
                              <a:effectLst/>
                              <a:latin typeface="Cambria Math" panose="02040503050406030204" pitchFamily="18" charset="0"/>
                              <a:ea typeface="Times New Roman" panose="02020603050405020304" pitchFamily="18" charset="0"/>
                              <a:cs typeface="Arial" panose="020B0604020202020204" pitchFamily="34" charset="0"/>
                            </a:rPr>
                            <m:t>𝑅</m:t>
                          </m:r>
                          <m:r>
                            <a:rPr lang="es-EC" i="1">
                              <a:effectLst/>
                              <a:latin typeface="Cambria Math" panose="02040503050406030204" pitchFamily="18" charset="0"/>
                              <a:ea typeface="Times New Roman" panose="02020603050405020304" pitchFamily="18" charset="0"/>
                              <a:cs typeface="Arial" panose="020B0604020202020204" pitchFamily="34" charset="0"/>
                            </a:rPr>
                            <m:t>2</m:t>
                          </m:r>
                        </m:e>
                      </m:d>
                      <m:r>
                        <a:rPr lang="es-EC" i="1">
                          <a:effectLst/>
                          <a:latin typeface="Cambria Math" panose="02040503050406030204" pitchFamily="18" charset="0"/>
                          <a:ea typeface="Times New Roman" panose="02020603050405020304" pitchFamily="18" charset="0"/>
                          <a:cs typeface="Arial" panose="020B0604020202020204" pitchFamily="34" charset="0"/>
                        </a:rPr>
                        <m:t>=24∗</m:t>
                      </m:r>
                      <m:r>
                        <a:rPr lang="es-EC" i="1">
                          <a:effectLst/>
                          <a:latin typeface="Cambria Math" panose="02040503050406030204" pitchFamily="18" charset="0"/>
                          <a:ea typeface="Times New Roman" panose="02020603050405020304" pitchFamily="18" charset="0"/>
                          <a:cs typeface="Arial" panose="020B0604020202020204" pitchFamily="34" charset="0"/>
                        </a:rPr>
                        <m:t>𝑅</m:t>
                      </m:r>
                      <m:r>
                        <a:rPr lang="es-EC" i="1">
                          <a:effectLst/>
                          <a:latin typeface="Cambria Math" panose="02040503050406030204" pitchFamily="18" charset="0"/>
                          <a:ea typeface="Times New Roman" panose="02020603050405020304" pitchFamily="18" charset="0"/>
                          <a:cs typeface="Arial" panose="020B0604020202020204" pitchFamily="34" charset="0"/>
                        </a:rPr>
                        <m:t>2</m:t>
                      </m:r>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14:m>
                  <m:oMathPara xmlns:m="http://schemas.openxmlformats.org/officeDocument/2006/math">
                    <m:oMathParaPr>
                      <m:jc m:val="left"/>
                    </m:oMathParaPr>
                    <m:oMath xmlns:m="http://schemas.openxmlformats.org/officeDocument/2006/math">
                      <m:r>
                        <a:rPr lang="es-EC" i="1">
                          <a:effectLst/>
                          <a:latin typeface="Cambria Math" panose="02040503050406030204" pitchFamily="18" charset="0"/>
                          <a:ea typeface="Times New Roman" panose="02020603050405020304" pitchFamily="18" charset="0"/>
                          <a:cs typeface="Arial" panose="020B0604020202020204" pitchFamily="34" charset="0"/>
                        </a:rPr>
                        <m:t>34000+5∗</m:t>
                      </m:r>
                      <m:r>
                        <a:rPr lang="es-EC" i="1">
                          <a:effectLst/>
                          <a:latin typeface="Cambria Math" panose="02040503050406030204" pitchFamily="18" charset="0"/>
                          <a:ea typeface="Times New Roman" panose="02020603050405020304" pitchFamily="18" charset="0"/>
                          <a:cs typeface="Arial" panose="020B0604020202020204" pitchFamily="34" charset="0"/>
                        </a:rPr>
                        <m:t>𝑅</m:t>
                      </m:r>
                      <m:r>
                        <a:rPr lang="es-EC" i="1">
                          <a:effectLst/>
                          <a:latin typeface="Cambria Math" panose="02040503050406030204" pitchFamily="18" charset="0"/>
                          <a:ea typeface="Times New Roman" panose="02020603050405020304" pitchFamily="18" charset="0"/>
                          <a:cs typeface="Arial" panose="020B0604020202020204" pitchFamily="34" charset="0"/>
                        </a:rPr>
                        <m:t>2=24∗</m:t>
                      </m:r>
                      <m:r>
                        <a:rPr lang="es-EC" i="1">
                          <a:effectLst/>
                          <a:latin typeface="Cambria Math" panose="02040503050406030204" pitchFamily="18" charset="0"/>
                          <a:ea typeface="Times New Roman" panose="02020603050405020304" pitchFamily="18" charset="0"/>
                          <a:cs typeface="Arial" panose="020B0604020202020204" pitchFamily="34" charset="0"/>
                        </a:rPr>
                        <m:t>𝑅</m:t>
                      </m:r>
                      <m:r>
                        <a:rPr lang="es-EC" i="1">
                          <a:effectLst/>
                          <a:latin typeface="Cambria Math" panose="02040503050406030204" pitchFamily="18" charset="0"/>
                          <a:ea typeface="Times New Roman" panose="02020603050405020304" pitchFamily="18" charset="0"/>
                          <a:cs typeface="Arial" panose="020B0604020202020204" pitchFamily="34" charset="0"/>
                        </a:rPr>
                        <m:t>2</m:t>
                      </m:r>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14:m>
                  <m:oMathPara xmlns:m="http://schemas.openxmlformats.org/officeDocument/2006/math">
                    <m:oMathParaPr>
                      <m:jc m:val="left"/>
                    </m:oMathParaPr>
                    <m:oMath xmlns:m="http://schemas.openxmlformats.org/officeDocument/2006/math">
                      <m:r>
                        <a:rPr lang="es-EC" i="1">
                          <a:effectLst/>
                          <a:latin typeface="Cambria Math" panose="02040503050406030204" pitchFamily="18" charset="0"/>
                          <a:ea typeface="Times New Roman" panose="02020603050405020304" pitchFamily="18" charset="0"/>
                          <a:cs typeface="Arial" panose="020B0604020202020204" pitchFamily="34" charset="0"/>
                        </a:rPr>
                        <m:t>19∗</m:t>
                      </m:r>
                      <m:r>
                        <a:rPr lang="es-EC" i="1">
                          <a:effectLst/>
                          <a:latin typeface="Cambria Math" panose="02040503050406030204" pitchFamily="18" charset="0"/>
                          <a:ea typeface="Times New Roman" panose="02020603050405020304" pitchFamily="18" charset="0"/>
                          <a:cs typeface="Arial" panose="020B0604020202020204" pitchFamily="34" charset="0"/>
                        </a:rPr>
                        <m:t>𝑅</m:t>
                      </m:r>
                      <m:r>
                        <a:rPr lang="es-EC" i="1">
                          <a:effectLst/>
                          <a:latin typeface="Cambria Math" panose="02040503050406030204" pitchFamily="18" charset="0"/>
                          <a:ea typeface="Times New Roman" panose="02020603050405020304" pitchFamily="18" charset="0"/>
                          <a:cs typeface="Arial" panose="020B0604020202020204" pitchFamily="34" charset="0"/>
                        </a:rPr>
                        <m:t>2=34000</m:t>
                      </m:r>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14:m>
                  <m:oMathPara xmlns:m="http://schemas.openxmlformats.org/officeDocument/2006/math">
                    <m:oMathParaPr>
                      <m:jc m:val="left"/>
                    </m:oMathParaPr>
                    <m:oMath xmlns:m="http://schemas.openxmlformats.org/officeDocument/2006/math">
                      <m:r>
                        <a:rPr lang="es-EC" b="1" i="1">
                          <a:effectLst/>
                          <a:latin typeface="Cambria Math" panose="02040503050406030204" pitchFamily="18" charset="0"/>
                          <a:ea typeface="Times New Roman" panose="02020603050405020304" pitchFamily="18" charset="0"/>
                          <a:cs typeface="Arial" panose="020B0604020202020204" pitchFamily="34" charset="0"/>
                        </a:rPr>
                        <m:t>𝑹</m:t>
                      </m:r>
                      <m:r>
                        <a:rPr lang="es-EC" b="1" i="1">
                          <a:effectLst/>
                          <a:latin typeface="Cambria Math" panose="02040503050406030204" pitchFamily="18" charset="0"/>
                          <a:ea typeface="Times New Roman" panose="02020603050405020304" pitchFamily="18" charset="0"/>
                          <a:cs typeface="Arial" panose="020B0604020202020204" pitchFamily="34" charset="0"/>
                        </a:rPr>
                        <m:t>𝟐</m:t>
                      </m:r>
                      <m:r>
                        <a:rPr lang="es-EC" b="1" i="1">
                          <a:effectLst/>
                          <a:latin typeface="Cambria Math" panose="02040503050406030204" pitchFamily="18" charset="0"/>
                          <a:ea typeface="Times New Roman" panose="02020603050405020304" pitchFamily="18" charset="0"/>
                          <a:cs typeface="Arial" panose="020B0604020202020204" pitchFamily="34" charset="0"/>
                        </a:rPr>
                        <m:t>=</m:t>
                      </m:r>
                      <m:r>
                        <a:rPr lang="es-EC" b="1" i="1">
                          <a:effectLst/>
                          <a:latin typeface="Cambria Math" panose="02040503050406030204" pitchFamily="18" charset="0"/>
                          <a:ea typeface="Times New Roman" panose="02020603050405020304" pitchFamily="18" charset="0"/>
                          <a:cs typeface="Arial" panose="020B0604020202020204" pitchFamily="34" charset="0"/>
                        </a:rPr>
                        <m:t>𝟏𝟕𝟖𝟗</m:t>
                      </m:r>
                      <m:r>
                        <a:rPr lang="es-EC" b="1" i="1">
                          <a:effectLst/>
                          <a:latin typeface="Cambria Math" panose="02040503050406030204" pitchFamily="18" charset="0"/>
                          <a:ea typeface="Times New Roman" panose="02020603050405020304" pitchFamily="18" charset="0"/>
                          <a:cs typeface="Arial" panose="020B0604020202020204" pitchFamily="34" charset="0"/>
                        </a:rPr>
                        <m:t>.</m:t>
                      </m:r>
                      <m:r>
                        <a:rPr lang="es-EC" b="1" i="1">
                          <a:effectLst/>
                          <a:latin typeface="Cambria Math" panose="02040503050406030204" pitchFamily="18" charset="0"/>
                          <a:ea typeface="Times New Roman" panose="02020603050405020304" pitchFamily="18" charset="0"/>
                          <a:cs typeface="Arial" panose="020B0604020202020204" pitchFamily="34" charset="0"/>
                        </a:rPr>
                        <m:t>𝟒𝟕</m:t>
                      </m:r>
                      <m:r>
                        <a:rPr lang="es-EC" b="1" i="1">
                          <a:effectLst/>
                          <a:latin typeface="Cambria Math" panose="02040503050406030204" pitchFamily="18" charset="0"/>
                          <a:ea typeface="Times New Roman" panose="02020603050405020304" pitchFamily="18" charset="0"/>
                          <a:cs typeface="Arial" panose="020B0604020202020204" pitchFamily="34" charset="0"/>
                        </a:rPr>
                        <m:t>𝜴</m:t>
                      </m:r>
                      <m:r>
                        <a:rPr lang="es-EC" b="1" i="1">
                          <a:effectLst/>
                          <a:latin typeface="Cambria Math" panose="02040503050406030204" pitchFamily="18" charset="0"/>
                          <a:ea typeface="Times New Roman" panose="02020603050405020304" pitchFamily="18" charset="0"/>
                          <a:cs typeface="Arial" panose="020B0604020202020204" pitchFamily="34" charset="0"/>
                        </a:rPr>
                        <m:t> </m:t>
                      </m:r>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indent="252095">
                  <a:lnSpc>
                    <a:spcPct val="150000"/>
                  </a:lnSpc>
                  <a:spcAft>
                    <a:spcPts val="800"/>
                  </a:spcAft>
                </a:pPr>
                <a:r>
                  <a:rPr lang="es-EC" dirty="0">
                    <a:effectLst/>
                    <a:latin typeface="Arial" panose="020B0604020202020204" pitchFamily="34" charset="0"/>
                    <a:ea typeface="Times New Roman" panose="02020603050405020304" pitchFamily="18" charset="0"/>
                    <a:cs typeface="Times New Roman" panose="02020603050405020304" pitchFamily="18" charset="0"/>
                  </a:rPr>
                  <a:t>Se opta por la resistencia comercial más cercana a este valor, la cual es:</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b="1" i="1">
                              <a:solidFill>
                                <a:srgbClr val="FF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es-EC" b="1" i="1">
                              <a:solidFill>
                                <a:srgbClr val="FF0000"/>
                              </a:solidFill>
                              <a:effectLst/>
                              <a:latin typeface="Cambria Math" panose="02040503050406030204" pitchFamily="18" charset="0"/>
                              <a:ea typeface="Times New Roman" panose="02020603050405020304" pitchFamily="18" charset="0"/>
                              <a:cs typeface="Arial" panose="020B0604020202020204" pitchFamily="34" charset="0"/>
                            </a:rPr>
                            <m:t>𝑹</m:t>
                          </m:r>
                        </m:e>
                        <m:sub>
                          <m:r>
                            <a:rPr lang="es-EC" b="1" i="1">
                              <a:solidFill>
                                <a:srgbClr val="FF0000"/>
                              </a:solidFill>
                              <a:effectLst/>
                              <a:latin typeface="Cambria Math" panose="02040503050406030204" pitchFamily="18" charset="0"/>
                              <a:ea typeface="Times New Roman" panose="02020603050405020304" pitchFamily="18" charset="0"/>
                              <a:cs typeface="Arial" panose="020B0604020202020204" pitchFamily="34" charset="0"/>
                            </a:rPr>
                            <m:t>𝑩</m:t>
                          </m:r>
                        </m:sub>
                      </m:sSub>
                      <m:r>
                        <a:rPr lang="es-EC" b="1" i="1">
                          <a:solidFill>
                            <a:srgbClr val="FF0000"/>
                          </a:solidFill>
                          <a:effectLst/>
                          <a:latin typeface="Cambria Math" panose="02040503050406030204" pitchFamily="18" charset="0"/>
                          <a:ea typeface="Calibri" panose="020F0502020204030204" pitchFamily="34" charset="0"/>
                          <a:cs typeface="Arial" panose="020B0604020202020204" pitchFamily="34" charset="0"/>
                        </a:rPr>
                        <m:t>=</m:t>
                      </m:r>
                      <m:r>
                        <a:rPr lang="es-EC" b="1" i="1">
                          <a:solidFill>
                            <a:srgbClr val="FF0000"/>
                          </a:solidFill>
                          <a:effectLst/>
                          <a:latin typeface="Cambria Math" panose="02040503050406030204" pitchFamily="18" charset="0"/>
                          <a:ea typeface="Calibri" panose="020F0502020204030204" pitchFamily="34" charset="0"/>
                          <a:cs typeface="Arial" panose="020B0604020202020204" pitchFamily="34" charset="0"/>
                        </a:rPr>
                        <m:t>𝟏</m:t>
                      </m:r>
                      <m:r>
                        <a:rPr lang="es-EC" b="1" i="1">
                          <a:solidFill>
                            <a:srgbClr val="FF0000"/>
                          </a:solidFill>
                          <a:effectLst/>
                          <a:latin typeface="Cambria Math" panose="02040503050406030204" pitchFamily="18" charset="0"/>
                          <a:ea typeface="Calibri" panose="020F0502020204030204" pitchFamily="34" charset="0"/>
                          <a:cs typeface="Arial" panose="020B0604020202020204" pitchFamily="34" charset="0"/>
                        </a:rPr>
                        <m:t>.</m:t>
                      </m:r>
                      <m:r>
                        <a:rPr lang="es-EC" b="1" i="1">
                          <a:solidFill>
                            <a:srgbClr val="FF0000"/>
                          </a:solidFill>
                          <a:effectLst/>
                          <a:latin typeface="Cambria Math" panose="02040503050406030204" pitchFamily="18" charset="0"/>
                          <a:ea typeface="Calibri" panose="020F0502020204030204" pitchFamily="34" charset="0"/>
                          <a:cs typeface="Arial" panose="020B0604020202020204" pitchFamily="34" charset="0"/>
                        </a:rPr>
                        <m:t>𝟖</m:t>
                      </m:r>
                      <m:r>
                        <a:rPr lang="es-EC" b="1" i="1">
                          <a:solidFill>
                            <a:srgbClr val="FF0000"/>
                          </a:solidFill>
                          <a:effectLst/>
                          <a:latin typeface="Cambria Math" panose="02040503050406030204" pitchFamily="18" charset="0"/>
                          <a:ea typeface="Calibri" panose="020F0502020204030204" pitchFamily="34" charset="0"/>
                          <a:cs typeface="Arial" panose="020B0604020202020204" pitchFamily="34" charset="0"/>
                        </a:rPr>
                        <m:t> </m:t>
                      </m:r>
                      <m:r>
                        <a:rPr lang="es-EC" b="1" i="1">
                          <a:solidFill>
                            <a:srgbClr val="FF0000"/>
                          </a:solidFill>
                          <a:effectLst/>
                          <a:latin typeface="Cambria Math" panose="02040503050406030204" pitchFamily="18" charset="0"/>
                          <a:ea typeface="Calibri" panose="020F0502020204030204" pitchFamily="34" charset="0"/>
                          <a:cs typeface="Arial" panose="020B0604020202020204" pitchFamily="34" charset="0"/>
                        </a:rPr>
                        <m:t>𝑲</m:t>
                      </m:r>
                      <m:r>
                        <a:rPr lang="es-EC" b="1" i="1">
                          <a:solidFill>
                            <a:srgbClr val="FF0000"/>
                          </a:solidFill>
                          <a:effectLst/>
                          <a:latin typeface="Cambria Math" panose="02040503050406030204" pitchFamily="18" charset="0"/>
                          <a:ea typeface="Times New Roman" panose="02020603050405020304" pitchFamily="18" charset="0"/>
                          <a:cs typeface="Arial" panose="020B0604020202020204" pitchFamily="34" charset="0"/>
                        </a:rPr>
                        <m:t>𝜴</m:t>
                      </m:r>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Rectángulo 6"/>
              <p:cNvSpPr>
                <a:spLocks noRot="1" noChangeAspect="1" noMove="1" noResize="1" noEditPoints="1" noAdjustHandles="1" noChangeArrowheads="1" noChangeShapeType="1" noTextEdit="1"/>
              </p:cNvSpPr>
              <p:nvPr/>
            </p:nvSpPr>
            <p:spPr>
              <a:xfrm>
                <a:off x="6534169" y="1585848"/>
                <a:ext cx="5142964" cy="5024581"/>
              </a:xfrm>
              <a:prstGeom prst="rect">
                <a:avLst/>
              </a:prstGeom>
              <a:blipFill rotWithShape="0">
                <a:blip r:embed="rId4" cstate="print"/>
                <a:stretch>
                  <a:fillRect l="-1066"/>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8" name="Rectángulo 7"/>
              <p:cNvSpPr/>
              <p:nvPr/>
            </p:nvSpPr>
            <p:spPr>
              <a:xfrm>
                <a:off x="988587" y="3623438"/>
                <a:ext cx="6096000" cy="3054811"/>
              </a:xfrm>
              <a:prstGeom prst="rect">
                <a:avLst/>
              </a:prstGeom>
            </p:spPr>
            <p:txBody>
              <a:bodyPr>
                <a:spAutoFit/>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ea typeface="Times New Roman" panose="02020603050405020304" pitchFamily="18" charset="0"/>
                          <a:cs typeface="Arial" panose="020B0604020202020204" pitchFamily="34" charset="0"/>
                        </a:rPr>
                        <m:t>𝑉</m:t>
                      </m:r>
                      <m:sSub>
                        <m:sSubPr>
                          <m:ctrlPr>
                            <a:rPr lang="es-EC" i="1">
                              <a:latin typeface="Cambria Math" panose="02040503050406030204" pitchFamily="18" charset="0"/>
                              <a:ea typeface="Times New Roman" panose="02020603050405020304" pitchFamily="18" charset="0"/>
                              <a:cs typeface="Arial" panose="020B0604020202020204" pitchFamily="34" charset="0"/>
                            </a:rPr>
                          </m:ctrlPr>
                        </m:sSubPr>
                        <m:e>
                          <m:r>
                            <a:rPr lang="es-EC">
                              <a:latin typeface="Cambria Math" panose="02040503050406030204" pitchFamily="18" charset="0"/>
                              <a:ea typeface="Times New Roman" panose="02020603050405020304" pitchFamily="18" charset="0"/>
                              <a:cs typeface="Arial" panose="020B0604020202020204" pitchFamily="34" charset="0"/>
                            </a:rPr>
                            <m:t>­</m:t>
                          </m:r>
                        </m:e>
                        <m:sub>
                          <m:r>
                            <a:rPr lang="es-EC" i="1">
                              <a:latin typeface="Cambria Math" panose="02040503050406030204" pitchFamily="18" charset="0"/>
                              <a:ea typeface="Times New Roman" panose="02020603050405020304" pitchFamily="18" charset="0"/>
                              <a:cs typeface="Arial" panose="020B0604020202020204" pitchFamily="34" charset="0"/>
                            </a:rPr>
                            <m:t>1</m:t>
                          </m:r>
                        </m:sub>
                      </m:sSub>
                      <m:r>
                        <a:rPr lang="es-EC" i="1">
                          <a:latin typeface="Cambria Math" panose="02040503050406030204" pitchFamily="18" charset="0"/>
                          <a:ea typeface="Times New Roman" panose="02020603050405020304" pitchFamily="18" charset="0"/>
                          <a:cs typeface="Arial" panose="020B0604020202020204" pitchFamily="34" charset="0"/>
                        </a:rPr>
                        <m:t>=</m:t>
                      </m:r>
                      <m:f>
                        <m:fPr>
                          <m:ctrlPr>
                            <a:rPr lang="es-EC" i="1">
                              <a:latin typeface="Cambria Math" panose="02040503050406030204" pitchFamily="18" charset="0"/>
                              <a:ea typeface="Times New Roman" panose="02020603050405020304" pitchFamily="18" charset="0"/>
                              <a:cs typeface="Arial" panose="020B0604020202020204" pitchFamily="34" charset="0"/>
                            </a:rPr>
                          </m:ctrlPr>
                        </m:fPr>
                        <m:num>
                          <m:r>
                            <a:rPr lang="es-EC" i="1">
                              <a:latin typeface="Cambria Math" panose="02040503050406030204" pitchFamily="18" charset="0"/>
                              <a:ea typeface="Times New Roman" panose="02020603050405020304" pitchFamily="18" charset="0"/>
                              <a:cs typeface="Arial" panose="020B0604020202020204" pitchFamily="34" charset="0"/>
                            </a:rPr>
                            <m:t>𝑅</m:t>
                          </m:r>
                          <m:r>
                            <a:rPr lang="es-EC" i="1">
                              <a:latin typeface="Cambria Math" panose="02040503050406030204" pitchFamily="18" charset="0"/>
                              <a:ea typeface="Times New Roman" panose="02020603050405020304" pitchFamily="18" charset="0"/>
                              <a:cs typeface="Arial" panose="020B0604020202020204" pitchFamily="34" charset="0"/>
                            </a:rPr>
                            <m:t>2</m:t>
                          </m:r>
                        </m:num>
                        <m:den>
                          <m:r>
                            <a:rPr lang="es-EC" i="1">
                              <a:latin typeface="Cambria Math" panose="02040503050406030204" pitchFamily="18" charset="0"/>
                              <a:ea typeface="Times New Roman" panose="02020603050405020304" pitchFamily="18" charset="0"/>
                              <a:cs typeface="Arial" panose="020B0604020202020204" pitchFamily="34" charset="0"/>
                            </a:rPr>
                            <m:t>𝑅</m:t>
                          </m:r>
                          <m:r>
                            <a:rPr lang="es-EC" i="1">
                              <a:latin typeface="Cambria Math" panose="02040503050406030204" pitchFamily="18" charset="0"/>
                              <a:ea typeface="Times New Roman" panose="02020603050405020304" pitchFamily="18" charset="0"/>
                              <a:cs typeface="Arial" panose="020B0604020202020204" pitchFamily="34" charset="0"/>
                            </a:rPr>
                            <m:t>1+</m:t>
                          </m:r>
                          <m:r>
                            <a:rPr lang="es-EC" i="1">
                              <a:latin typeface="Cambria Math" panose="02040503050406030204" pitchFamily="18" charset="0"/>
                              <a:ea typeface="Times New Roman" panose="02020603050405020304" pitchFamily="18" charset="0"/>
                              <a:cs typeface="Arial" panose="020B0604020202020204" pitchFamily="34" charset="0"/>
                            </a:rPr>
                            <m:t>𝑅</m:t>
                          </m:r>
                          <m:r>
                            <a:rPr lang="es-EC" i="1">
                              <a:latin typeface="Cambria Math" panose="02040503050406030204" pitchFamily="18" charset="0"/>
                              <a:ea typeface="Times New Roman" panose="02020603050405020304" pitchFamily="18" charset="0"/>
                              <a:cs typeface="Arial" panose="020B0604020202020204" pitchFamily="34" charset="0"/>
                            </a:rPr>
                            <m:t>2</m:t>
                          </m:r>
                        </m:den>
                      </m:f>
                      <m:r>
                        <a:rPr lang="es-EC" i="1">
                          <a:latin typeface="Cambria Math" panose="02040503050406030204" pitchFamily="18" charset="0"/>
                          <a:ea typeface="Times New Roman" panose="02020603050405020304" pitchFamily="18" charset="0"/>
                          <a:cs typeface="Arial" panose="020B0604020202020204" pitchFamily="34" charset="0"/>
                        </a:rPr>
                        <m:t>∗</m:t>
                      </m:r>
                      <m:sSub>
                        <m:sSubPr>
                          <m:ctrlPr>
                            <a:rPr lang="es-EC" i="1">
                              <a:latin typeface="Cambria Math" panose="02040503050406030204" pitchFamily="18" charset="0"/>
                              <a:ea typeface="Times New Roman" panose="02020603050405020304" pitchFamily="18" charset="0"/>
                              <a:cs typeface="Arial" panose="020B0604020202020204" pitchFamily="34" charset="0"/>
                            </a:rPr>
                          </m:ctrlPr>
                        </m:sSubPr>
                        <m:e>
                          <m:r>
                            <a:rPr lang="es-EC" i="1">
                              <a:latin typeface="Cambria Math" panose="02040503050406030204" pitchFamily="18" charset="0"/>
                              <a:ea typeface="Times New Roman" panose="02020603050405020304" pitchFamily="18" charset="0"/>
                              <a:cs typeface="Arial" panose="020B0604020202020204" pitchFamily="34" charset="0"/>
                            </a:rPr>
                            <m:t>𝑉</m:t>
                          </m:r>
                        </m:e>
                        <m:sub>
                          <m:r>
                            <a:rPr lang="es-EC" i="1">
                              <a:latin typeface="Cambria Math" panose="02040503050406030204" pitchFamily="18" charset="0"/>
                              <a:ea typeface="Times New Roman" panose="02020603050405020304" pitchFamily="18" charset="0"/>
                              <a:cs typeface="Arial" panose="020B0604020202020204" pitchFamily="34" charset="0"/>
                            </a:rPr>
                            <m:t>2</m:t>
                          </m:r>
                        </m:sub>
                      </m:sSub>
                    </m:oMath>
                  </m:oMathPara>
                </a14:m>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ea typeface="Times New Roman" panose="02020603050405020304" pitchFamily="18" charset="0"/>
                          <a:cs typeface="Arial" panose="020B0604020202020204" pitchFamily="34" charset="0"/>
                        </a:rPr>
                        <m:t>𝑉</m:t>
                      </m:r>
                      <m:r>
                        <a:rPr lang="es-EC" i="1">
                          <a:latin typeface="Cambria Math" panose="02040503050406030204" pitchFamily="18" charset="0"/>
                          <a:ea typeface="Times New Roman" panose="02020603050405020304" pitchFamily="18" charset="0"/>
                          <a:cs typeface="Arial" panose="020B0604020202020204" pitchFamily="34" charset="0"/>
                        </a:rPr>
                        <m:t>1=</m:t>
                      </m:r>
                      <m:r>
                        <a:rPr lang="es-EC" i="1">
                          <a:latin typeface="Cambria Math" panose="02040503050406030204" pitchFamily="18" charset="0"/>
                          <a:ea typeface="Times New Roman" panose="02020603050405020304" pitchFamily="18" charset="0"/>
                          <a:cs typeface="Arial" panose="020B0604020202020204" pitchFamily="34" charset="0"/>
                        </a:rPr>
                        <m:t>𝑉𝑜𝑙𝑡𝑎𝑗𝑒</m:t>
                      </m:r>
                      <m:r>
                        <a:rPr lang="es-EC" i="1">
                          <a:latin typeface="Cambria Math" panose="02040503050406030204" pitchFamily="18" charset="0"/>
                          <a:ea typeface="Times New Roman" panose="02020603050405020304" pitchFamily="18" charset="0"/>
                          <a:cs typeface="Arial" panose="020B0604020202020204" pitchFamily="34" charset="0"/>
                        </a:rPr>
                        <m:t> </m:t>
                      </m:r>
                      <m:r>
                        <a:rPr lang="es-EC" i="1">
                          <a:latin typeface="Cambria Math" panose="02040503050406030204" pitchFamily="18" charset="0"/>
                          <a:ea typeface="Times New Roman" panose="02020603050405020304" pitchFamily="18" charset="0"/>
                          <a:cs typeface="Arial" panose="020B0604020202020204" pitchFamily="34" charset="0"/>
                        </a:rPr>
                        <m:t>𝑑𝑖𝑣𝑖𝑠𝑜𝑟</m:t>
                      </m:r>
                      <m:r>
                        <a:rPr lang="es-EC" i="1">
                          <a:latin typeface="Cambria Math" panose="02040503050406030204" pitchFamily="18" charset="0"/>
                          <a:ea typeface="Times New Roman" panose="02020603050405020304" pitchFamily="18" charset="0"/>
                          <a:cs typeface="Arial" panose="020B0604020202020204" pitchFamily="34" charset="0"/>
                        </a:rPr>
                        <m:t> (5 </m:t>
                      </m:r>
                      <m:r>
                        <a:rPr lang="es-EC" i="1">
                          <a:latin typeface="Cambria Math" panose="02040503050406030204" pitchFamily="18" charset="0"/>
                          <a:ea typeface="Times New Roman" panose="02020603050405020304" pitchFamily="18" charset="0"/>
                          <a:cs typeface="Arial" panose="020B0604020202020204" pitchFamily="34" charset="0"/>
                        </a:rPr>
                        <m:t>𝑉</m:t>
                      </m:r>
                      <m:r>
                        <a:rPr lang="es-EC" i="1">
                          <a:latin typeface="Cambria Math" panose="02040503050406030204" pitchFamily="18" charset="0"/>
                          <a:ea typeface="Times New Roman" panose="02020603050405020304" pitchFamily="18" charset="0"/>
                          <a:cs typeface="Arial" panose="020B0604020202020204" pitchFamily="34" charset="0"/>
                        </a:rPr>
                        <m:t>)</m:t>
                      </m:r>
                    </m:oMath>
                  </m:oMathPara>
                </a14:m>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ea typeface="Times New Roman" panose="02020603050405020304" pitchFamily="18" charset="0"/>
                          <a:cs typeface="Arial" panose="020B0604020202020204" pitchFamily="34" charset="0"/>
                        </a:rPr>
                        <m:t>𝑉</m:t>
                      </m:r>
                      <m:r>
                        <a:rPr lang="es-EC" i="1">
                          <a:latin typeface="Cambria Math" panose="02040503050406030204" pitchFamily="18" charset="0"/>
                          <a:ea typeface="Times New Roman" panose="02020603050405020304" pitchFamily="18" charset="0"/>
                          <a:cs typeface="Arial" panose="020B0604020202020204" pitchFamily="34" charset="0"/>
                        </a:rPr>
                        <m:t>2=</m:t>
                      </m:r>
                      <m:r>
                        <a:rPr lang="es-EC" i="1">
                          <a:latin typeface="Cambria Math" panose="02040503050406030204" pitchFamily="18" charset="0"/>
                          <a:ea typeface="Times New Roman" panose="02020603050405020304" pitchFamily="18" charset="0"/>
                          <a:cs typeface="Arial" panose="020B0604020202020204" pitchFamily="34" charset="0"/>
                        </a:rPr>
                        <m:t>𝑉𝑜𝑙𝑡𝑎𝑗𝑒</m:t>
                      </m:r>
                      <m:r>
                        <a:rPr lang="es-EC" i="1">
                          <a:latin typeface="Cambria Math" panose="02040503050406030204" pitchFamily="18" charset="0"/>
                          <a:ea typeface="Times New Roman" panose="02020603050405020304" pitchFamily="18" charset="0"/>
                          <a:cs typeface="Arial" panose="020B0604020202020204" pitchFamily="34" charset="0"/>
                        </a:rPr>
                        <m:t> </m:t>
                      </m:r>
                      <m:r>
                        <a:rPr lang="es-EC" i="1">
                          <a:latin typeface="Cambria Math" panose="02040503050406030204" pitchFamily="18" charset="0"/>
                          <a:ea typeface="Times New Roman" panose="02020603050405020304" pitchFamily="18" charset="0"/>
                          <a:cs typeface="Arial" panose="020B0604020202020204" pitchFamily="34" charset="0"/>
                        </a:rPr>
                        <m:t>𝑑𝑒</m:t>
                      </m:r>
                      <m:r>
                        <a:rPr lang="es-EC" i="1">
                          <a:latin typeface="Cambria Math" panose="02040503050406030204" pitchFamily="18" charset="0"/>
                          <a:ea typeface="Times New Roman" panose="02020603050405020304" pitchFamily="18" charset="0"/>
                          <a:cs typeface="Arial" panose="020B0604020202020204" pitchFamily="34" charset="0"/>
                        </a:rPr>
                        <m:t> </m:t>
                      </m:r>
                      <m:r>
                        <a:rPr lang="es-EC" i="1">
                          <a:latin typeface="Cambria Math" panose="02040503050406030204" pitchFamily="18" charset="0"/>
                          <a:ea typeface="Times New Roman" panose="02020603050405020304" pitchFamily="18" charset="0"/>
                          <a:cs typeface="Arial" panose="020B0604020202020204" pitchFamily="34" charset="0"/>
                        </a:rPr>
                        <m:t>𝑎𝑙𝑖𝑚𝑒𝑛𝑡𝑎𝑐𝑖</m:t>
                      </m:r>
                      <m:r>
                        <a:rPr lang="es-EC" i="1">
                          <a:latin typeface="Cambria Math" panose="02040503050406030204" pitchFamily="18" charset="0"/>
                          <a:ea typeface="Times New Roman" panose="02020603050405020304" pitchFamily="18" charset="0"/>
                          <a:cs typeface="Arial" panose="020B0604020202020204" pitchFamily="34" charset="0"/>
                        </a:rPr>
                        <m:t>ó</m:t>
                      </m:r>
                      <m:r>
                        <a:rPr lang="es-EC" i="1">
                          <a:latin typeface="Cambria Math" panose="02040503050406030204" pitchFamily="18" charset="0"/>
                          <a:ea typeface="Times New Roman" panose="02020603050405020304" pitchFamily="18" charset="0"/>
                          <a:cs typeface="Arial" panose="020B0604020202020204" pitchFamily="34" charset="0"/>
                        </a:rPr>
                        <m:t>𝑛</m:t>
                      </m:r>
                      <m:r>
                        <a:rPr lang="es-EC" i="1">
                          <a:latin typeface="Cambria Math" panose="02040503050406030204" pitchFamily="18" charset="0"/>
                          <a:ea typeface="Times New Roman" panose="02020603050405020304" pitchFamily="18" charset="0"/>
                          <a:cs typeface="Arial" panose="020B0604020202020204" pitchFamily="34" charset="0"/>
                        </a:rPr>
                        <m:t> </m:t>
                      </m:r>
                      <m:r>
                        <a:rPr lang="es-EC" i="1">
                          <a:latin typeface="Cambria Math" panose="02040503050406030204" pitchFamily="18" charset="0"/>
                          <a:ea typeface="Times New Roman" panose="02020603050405020304" pitchFamily="18" charset="0"/>
                          <a:cs typeface="Arial" panose="020B0604020202020204" pitchFamily="34" charset="0"/>
                        </a:rPr>
                        <m:t>𝑑𝑒𝑙</m:t>
                      </m:r>
                      <m:r>
                        <a:rPr lang="es-EC" i="1">
                          <a:latin typeface="Cambria Math" panose="02040503050406030204" pitchFamily="18" charset="0"/>
                          <a:ea typeface="Times New Roman" panose="02020603050405020304" pitchFamily="18" charset="0"/>
                          <a:cs typeface="Arial" panose="020B0604020202020204" pitchFamily="34" charset="0"/>
                        </a:rPr>
                        <m:t> </m:t>
                      </m:r>
                      <m:r>
                        <a:rPr lang="es-EC" i="1">
                          <a:latin typeface="Cambria Math" panose="02040503050406030204" pitchFamily="18" charset="0"/>
                          <a:ea typeface="Times New Roman" panose="02020603050405020304" pitchFamily="18" charset="0"/>
                          <a:cs typeface="Arial" panose="020B0604020202020204" pitchFamily="34" charset="0"/>
                        </a:rPr>
                        <m:t>𝑑𝑖𝑣𝑖𝑠𝑜𝑟</m:t>
                      </m:r>
                      <m:r>
                        <a:rPr lang="es-EC" i="1">
                          <a:latin typeface="Cambria Math" panose="02040503050406030204" pitchFamily="18" charset="0"/>
                          <a:ea typeface="Times New Roman" panose="02020603050405020304" pitchFamily="18" charset="0"/>
                          <a:cs typeface="Arial" panose="020B0604020202020204" pitchFamily="34" charset="0"/>
                        </a:rPr>
                        <m:t> (24 </m:t>
                      </m:r>
                      <m:r>
                        <a:rPr lang="es-EC" i="1">
                          <a:latin typeface="Cambria Math" panose="02040503050406030204" pitchFamily="18" charset="0"/>
                          <a:ea typeface="Times New Roman" panose="02020603050405020304" pitchFamily="18" charset="0"/>
                          <a:cs typeface="Arial" panose="020B0604020202020204" pitchFamily="34" charset="0"/>
                        </a:rPr>
                        <m:t>𝑉</m:t>
                      </m:r>
                      <m:r>
                        <a:rPr lang="es-EC" i="1">
                          <a:latin typeface="Cambria Math" panose="02040503050406030204" pitchFamily="18" charset="0"/>
                          <a:ea typeface="Times New Roman" panose="02020603050405020304" pitchFamily="18" charset="0"/>
                          <a:cs typeface="Arial" panose="020B0604020202020204" pitchFamily="34" charset="0"/>
                        </a:rPr>
                        <m:t>)</m:t>
                      </m:r>
                    </m:oMath>
                  </m:oMathPara>
                </a14:m>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ea typeface="Times New Roman" panose="02020603050405020304" pitchFamily="18" charset="0"/>
                          <a:cs typeface="Arial" panose="020B0604020202020204" pitchFamily="34" charset="0"/>
                        </a:rPr>
                        <m:t>𝑅</m:t>
                      </m:r>
                      <m:r>
                        <a:rPr lang="es-EC" i="1">
                          <a:latin typeface="Cambria Math" panose="02040503050406030204" pitchFamily="18" charset="0"/>
                          <a:ea typeface="Times New Roman" panose="02020603050405020304" pitchFamily="18" charset="0"/>
                          <a:cs typeface="Arial" panose="020B0604020202020204" pitchFamily="34" charset="0"/>
                        </a:rPr>
                        <m:t>1=</m:t>
                      </m:r>
                      <m:r>
                        <a:rPr lang="es-EC" i="1">
                          <a:latin typeface="Cambria Math" panose="02040503050406030204" pitchFamily="18" charset="0"/>
                          <a:ea typeface="Times New Roman" panose="02020603050405020304" pitchFamily="18" charset="0"/>
                          <a:cs typeface="Arial" panose="020B0604020202020204" pitchFamily="34" charset="0"/>
                        </a:rPr>
                        <m:t>𝑅𝑒𝑠𝑖𝑠𝑡𝑒𝑛𝑐𝑖𝑎</m:t>
                      </m:r>
                      <m:r>
                        <a:rPr lang="es-EC" i="1">
                          <a:latin typeface="Cambria Math" panose="02040503050406030204" pitchFamily="18" charset="0"/>
                          <a:ea typeface="Times New Roman" panose="02020603050405020304" pitchFamily="18" charset="0"/>
                          <a:cs typeface="Arial" panose="020B0604020202020204" pitchFamily="34" charset="0"/>
                        </a:rPr>
                        <m:t> </m:t>
                      </m:r>
                      <m:r>
                        <a:rPr lang="es-EC" i="1">
                          <a:latin typeface="Cambria Math" panose="02040503050406030204" pitchFamily="18" charset="0"/>
                          <a:ea typeface="Times New Roman" panose="02020603050405020304" pitchFamily="18" charset="0"/>
                          <a:cs typeface="Arial" panose="020B0604020202020204" pitchFamily="34" charset="0"/>
                        </a:rPr>
                        <m:t>𝐼𝑛𝑖𝑐𝑖𝑎𝑙</m:t>
                      </m:r>
                      <m:r>
                        <a:rPr lang="es-EC" i="1">
                          <a:latin typeface="Cambria Math" panose="02040503050406030204" pitchFamily="18" charset="0"/>
                          <a:ea typeface="Times New Roman" panose="02020603050405020304" pitchFamily="18" charset="0"/>
                          <a:cs typeface="Arial" panose="020B0604020202020204" pitchFamily="34" charset="0"/>
                        </a:rPr>
                        <m:t> </m:t>
                      </m:r>
                      <m:r>
                        <a:rPr lang="es-EC" i="1">
                          <a:latin typeface="Cambria Math" panose="02040503050406030204" pitchFamily="18" charset="0"/>
                          <a:ea typeface="Times New Roman" panose="02020603050405020304" pitchFamily="18" charset="0"/>
                          <a:cs typeface="Arial" panose="020B0604020202020204" pitchFamily="34" charset="0"/>
                        </a:rPr>
                        <m:t>𝑑𝑒𝑙</m:t>
                      </m:r>
                      <m:r>
                        <a:rPr lang="es-EC" i="1">
                          <a:latin typeface="Cambria Math" panose="02040503050406030204" pitchFamily="18" charset="0"/>
                          <a:ea typeface="Times New Roman" panose="02020603050405020304" pitchFamily="18" charset="0"/>
                          <a:cs typeface="Arial" panose="020B0604020202020204" pitchFamily="34" charset="0"/>
                        </a:rPr>
                        <m:t> </m:t>
                      </m:r>
                      <m:r>
                        <a:rPr lang="es-EC" i="1">
                          <a:latin typeface="Cambria Math" panose="02040503050406030204" pitchFamily="18" charset="0"/>
                          <a:ea typeface="Times New Roman" panose="02020603050405020304" pitchFamily="18" charset="0"/>
                          <a:cs typeface="Arial" panose="020B0604020202020204" pitchFamily="34" charset="0"/>
                        </a:rPr>
                        <m:t>𝐷𝑖𝑣𝑖𝑠𝑜𝑟</m:t>
                      </m:r>
                      <m:r>
                        <a:rPr lang="es-EC" i="1">
                          <a:latin typeface="Cambria Math" panose="02040503050406030204" pitchFamily="18" charset="0"/>
                          <a:ea typeface="Times New Roman" panose="02020603050405020304" pitchFamily="18" charset="0"/>
                          <a:cs typeface="Arial" panose="020B0604020202020204" pitchFamily="34" charset="0"/>
                        </a:rPr>
                        <m:t> (6.8 </m:t>
                      </m:r>
                      <m:r>
                        <a:rPr lang="es-EC" i="1">
                          <a:latin typeface="Cambria Math" panose="02040503050406030204" pitchFamily="18" charset="0"/>
                          <a:ea typeface="Times New Roman" panose="02020603050405020304" pitchFamily="18" charset="0"/>
                          <a:cs typeface="Arial" panose="020B0604020202020204" pitchFamily="34" charset="0"/>
                        </a:rPr>
                        <m:t>𝑘</m:t>
                      </m:r>
                      <m:r>
                        <a:rPr lang="es-EC" i="1">
                          <a:latin typeface="Cambria Math" panose="02040503050406030204" pitchFamily="18" charset="0"/>
                          <a:ea typeface="Times New Roman" panose="02020603050405020304" pitchFamily="18" charset="0"/>
                          <a:cs typeface="Arial" panose="020B0604020202020204" pitchFamily="34" charset="0"/>
                        </a:rPr>
                        <m:t>𝛺</m:t>
                      </m:r>
                      <m:r>
                        <a:rPr lang="es-EC" i="1">
                          <a:latin typeface="Cambria Math" panose="02040503050406030204" pitchFamily="18" charset="0"/>
                          <a:ea typeface="Times New Roman" panose="02020603050405020304" pitchFamily="18" charset="0"/>
                          <a:cs typeface="Arial" panose="020B0604020202020204" pitchFamily="34" charset="0"/>
                        </a:rPr>
                        <m:t>)</m:t>
                      </m:r>
                    </m:oMath>
                  </m:oMathPara>
                </a14:m>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ea typeface="Times New Roman" panose="02020603050405020304" pitchFamily="18" charset="0"/>
                          <a:cs typeface="Arial" panose="020B0604020202020204" pitchFamily="34" charset="0"/>
                        </a:rPr>
                        <m:t>𝑅</m:t>
                      </m:r>
                      <m:r>
                        <a:rPr lang="es-EC" i="1">
                          <a:latin typeface="Cambria Math" panose="02040503050406030204" pitchFamily="18" charset="0"/>
                          <a:ea typeface="Times New Roman" panose="02020603050405020304" pitchFamily="18" charset="0"/>
                          <a:cs typeface="Arial" panose="020B0604020202020204" pitchFamily="34" charset="0"/>
                        </a:rPr>
                        <m:t>1=</m:t>
                      </m:r>
                      <m:r>
                        <a:rPr lang="es-EC" i="1">
                          <a:latin typeface="Cambria Math" panose="02040503050406030204" pitchFamily="18" charset="0"/>
                          <a:ea typeface="Times New Roman" panose="02020603050405020304" pitchFamily="18" charset="0"/>
                          <a:cs typeface="Arial" panose="020B0604020202020204" pitchFamily="34" charset="0"/>
                        </a:rPr>
                        <m:t>𝑅𝑒𝑠𝑖𝑠𝑡𝑒𝑛𝑐𝑖𝑎</m:t>
                      </m:r>
                      <m:r>
                        <a:rPr lang="es-EC" i="1">
                          <a:latin typeface="Cambria Math" panose="02040503050406030204" pitchFamily="18" charset="0"/>
                          <a:ea typeface="Times New Roman" panose="02020603050405020304" pitchFamily="18" charset="0"/>
                          <a:cs typeface="Arial" panose="020B0604020202020204" pitchFamily="34" charset="0"/>
                        </a:rPr>
                        <m:t> </m:t>
                      </m:r>
                      <m:r>
                        <a:rPr lang="es-EC" i="1">
                          <a:latin typeface="Cambria Math" panose="02040503050406030204" pitchFamily="18" charset="0"/>
                          <a:ea typeface="Times New Roman" panose="02020603050405020304" pitchFamily="18" charset="0"/>
                          <a:cs typeface="Arial" panose="020B0604020202020204" pitchFamily="34" charset="0"/>
                        </a:rPr>
                        <m:t>𝐼𝑛𝑖𝑐𝑖𝑎𝑙</m:t>
                      </m:r>
                      <m:r>
                        <a:rPr lang="es-EC" i="1">
                          <a:latin typeface="Cambria Math" panose="02040503050406030204" pitchFamily="18" charset="0"/>
                          <a:ea typeface="Times New Roman" panose="02020603050405020304" pitchFamily="18" charset="0"/>
                          <a:cs typeface="Arial" panose="020B0604020202020204" pitchFamily="34" charset="0"/>
                        </a:rPr>
                        <m:t> </m:t>
                      </m:r>
                      <m:r>
                        <a:rPr lang="es-EC" i="1">
                          <a:latin typeface="Cambria Math" panose="02040503050406030204" pitchFamily="18" charset="0"/>
                          <a:ea typeface="Times New Roman" panose="02020603050405020304" pitchFamily="18" charset="0"/>
                          <a:cs typeface="Arial" panose="020B0604020202020204" pitchFamily="34" charset="0"/>
                        </a:rPr>
                        <m:t>𝑑𝑒𝑙</m:t>
                      </m:r>
                      <m:r>
                        <a:rPr lang="es-EC" i="1">
                          <a:latin typeface="Cambria Math" panose="02040503050406030204" pitchFamily="18" charset="0"/>
                          <a:ea typeface="Times New Roman" panose="02020603050405020304" pitchFamily="18" charset="0"/>
                          <a:cs typeface="Arial" panose="020B0604020202020204" pitchFamily="34" charset="0"/>
                        </a:rPr>
                        <m:t> </m:t>
                      </m:r>
                      <m:r>
                        <a:rPr lang="es-EC" i="1">
                          <a:latin typeface="Cambria Math" panose="02040503050406030204" pitchFamily="18" charset="0"/>
                          <a:ea typeface="Times New Roman" panose="02020603050405020304" pitchFamily="18" charset="0"/>
                          <a:cs typeface="Arial" panose="020B0604020202020204" pitchFamily="34" charset="0"/>
                        </a:rPr>
                        <m:t>𝐷𝑖𝑣𝑖𝑠𝑜𝑟</m:t>
                      </m:r>
                      <m:r>
                        <a:rPr lang="es-EC" i="1">
                          <a:latin typeface="Cambria Math" panose="02040503050406030204" pitchFamily="18" charset="0"/>
                          <a:ea typeface="Times New Roman" panose="02020603050405020304" pitchFamily="18" charset="0"/>
                          <a:cs typeface="Arial" panose="020B0604020202020204" pitchFamily="34" charset="0"/>
                        </a:rPr>
                        <m:t> (</m:t>
                      </m:r>
                      <m:r>
                        <a:rPr lang="es-EC" b="1" i="1">
                          <a:latin typeface="Cambria Math" panose="02040503050406030204" pitchFamily="18" charset="0"/>
                          <a:ea typeface="Times New Roman" panose="02020603050405020304" pitchFamily="18" charset="0"/>
                          <a:cs typeface="Arial" panose="020B0604020202020204" pitchFamily="34" charset="0"/>
                        </a:rPr>
                        <m:t>𝑹</m:t>
                      </m:r>
                      <m:r>
                        <a:rPr lang="es-EC" b="1" i="1">
                          <a:latin typeface="Cambria Math" panose="02040503050406030204" pitchFamily="18" charset="0"/>
                          <a:ea typeface="Times New Roman" panose="02020603050405020304" pitchFamily="18" charset="0"/>
                          <a:cs typeface="Arial" panose="020B0604020202020204" pitchFamily="34" charset="0"/>
                        </a:rPr>
                        <m:t>𝟐</m:t>
                      </m:r>
                      <m:r>
                        <a:rPr lang="es-EC" i="1">
                          <a:latin typeface="Cambria Math" panose="02040503050406030204" pitchFamily="18" charset="0"/>
                          <a:ea typeface="Times New Roman" panose="02020603050405020304" pitchFamily="18" charset="0"/>
                          <a:cs typeface="Arial" panose="020B0604020202020204" pitchFamily="34" charset="0"/>
                        </a:rPr>
                        <m:t>)</m:t>
                      </m:r>
                    </m:oMath>
                  </m:oMathPara>
                </a14:m>
                <a:endParaRPr lang="es-EC" sz="16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8" name="Rectángulo 7"/>
              <p:cNvSpPr>
                <a:spLocks noRot="1" noChangeAspect="1" noMove="1" noResize="1" noEditPoints="1" noAdjustHandles="1" noChangeArrowheads="1" noChangeShapeType="1" noTextEdit="1"/>
              </p:cNvSpPr>
              <p:nvPr/>
            </p:nvSpPr>
            <p:spPr>
              <a:xfrm>
                <a:off x="988587" y="3623438"/>
                <a:ext cx="6096000" cy="3054811"/>
              </a:xfrm>
              <a:prstGeom prst="rect">
                <a:avLst/>
              </a:prstGeom>
              <a:blipFill rotWithShape="0">
                <a:blip r:embed="rId5" cstate="print"/>
                <a:stretch>
                  <a:fillRect/>
                </a:stretch>
              </a:blipFill>
            </p:spPr>
            <p:txBody>
              <a:bodyPr/>
              <a:lstStyle/>
              <a:p>
                <a:r>
                  <a:rPr lang="es-EC">
                    <a:noFill/>
                  </a:rPr>
                  <a:t> </a:t>
                </a:r>
              </a:p>
            </p:txBody>
          </p:sp>
        </mc:Fallback>
      </mc:AlternateContent>
      <p:pic>
        <p:nvPicPr>
          <p:cNvPr id="11" name="Imagen 10"/>
          <p:cNvPicPr>
            <a:picLocks noChangeAspect="1"/>
          </p:cNvPicPr>
          <p:nvPr/>
        </p:nvPicPr>
        <p:blipFill>
          <a:blip r:embed="rId6" cstate="print"/>
          <a:stretch>
            <a:fillRect/>
          </a:stretch>
        </p:blipFill>
        <p:spPr>
          <a:xfrm>
            <a:off x="-955053" y="1092323"/>
            <a:ext cx="4991640" cy="2582625"/>
          </a:xfrm>
          <a:prstGeom prst="rect">
            <a:avLst/>
          </a:prstGeom>
        </p:spPr>
      </p:pic>
    </p:spTree>
    <p:extLst>
      <p:ext uri="{BB962C8B-B14F-4D97-AF65-F5344CB8AC3E}">
        <p14:creationId xmlns:p14="http://schemas.microsoft.com/office/powerpoint/2010/main" val="42615129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704347" y="270671"/>
            <a:ext cx="10445433" cy="6440225"/>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es-EC" sz="2500" dirty="0" smtClean="0">
                <a:latin typeface="Arial" panose="020B0604020202020204" pitchFamily="34" charset="0"/>
                <a:cs typeface="Arial" panose="020B0604020202020204" pitchFamily="34" charset="0"/>
              </a:rPr>
              <a:t>Análisis estáticos en las estructuras principales ya instaladas </a:t>
            </a:r>
            <a:r>
              <a:rPr lang="es-EC" sz="2500" u="sng" dirty="0" smtClean="0">
                <a:latin typeface="Arial" panose="020B0604020202020204" pitchFamily="34" charset="0"/>
                <a:cs typeface="Arial" panose="020B0604020202020204" pitchFamily="34" charset="0"/>
              </a:rPr>
              <a:t>con el fin de poder rediseñar varios elementos que están provocando fallas en el proceso</a:t>
            </a:r>
          </a:p>
          <a:p>
            <a:pPr marL="285750" indent="-285750" algn="just">
              <a:lnSpc>
                <a:spcPct val="150000"/>
              </a:lnSpc>
              <a:buFont typeface="Arial" panose="020B0604020202020204" pitchFamily="34" charset="0"/>
              <a:buChar char="•"/>
            </a:pPr>
            <a:endParaRPr lang="es-EC" sz="2500" dirty="0">
              <a:latin typeface="Arial" panose="020B0604020202020204" pitchFamily="34" charset="0"/>
              <a:cs typeface="Arial" panose="020B0604020202020204" pitchFamily="34" charset="0"/>
            </a:endParaRPr>
          </a:p>
          <a:p>
            <a:pPr marL="285750" indent="-285750" algn="just">
              <a:lnSpc>
                <a:spcPct val="150000"/>
              </a:lnSpc>
              <a:buFont typeface="Arial" panose="020B0604020202020204" pitchFamily="34" charset="0"/>
              <a:buChar char="•"/>
            </a:pPr>
            <a:r>
              <a:rPr lang="es-EC" sz="2500" dirty="0" smtClean="0">
                <a:latin typeface="Arial" panose="020B0604020202020204" pitchFamily="34" charset="0"/>
                <a:cs typeface="Arial" panose="020B0604020202020204" pitchFamily="34" charset="0"/>
              </a:rPr>
              <a:t>Análisis de esfuerzos en las estructuras de soporte </a:t>
            </a:r>
            <a:r>
              <a:rPr lang="es-EC" sz="2500" u="sng" dirty="0" smtClean="0">
                <a:latin typeface="Arial" panose="020B0604020202020204" pitchFamily="34" charset="0"/>
                <a:cs typeface="Arial" panose="020B0604020202020204" pitchFamily="34" charset="0"/>
              </a:rPr>
              <a:t>con el objetivo de verificar si el peso total esta en el rango admisible</a:t>
            </a:r>
          </a:p>
          <a:p>
            <a:pPr marL="285750" indent="-285750" algn="just">
              <a:lnSpc>
                <a:spcPct val="150000"/>
              </a:lnSpc>
              <a:buFont typeface="Arial" panose="020B0604020202020204" pitchFamily="34" charset="0"/>
              <a:buChar char="•"/>
            </a:pPr>
            <a:endParaRPr lang="es-EC" sz="2500" dirty="0">
              <a:latin typeface="Arial" panose="020B0604020202020204" pitchFamily="34" charset="0"/>
              <a:cs typeface="Arial" panose="020B0604020202020204" pitchFamily="34" charset="0"/>
            </a:endParaRPr>
          </a:p>
          <a:p>
            <a:pPr marL="285750" indent="-285750" algn="just">
              <a:lnSpc>
                <a:spcPct val="150000"/>
              </a:lnSpc>
              <a:buFont typeface="Arial" panose="020B0604020202020204" pitchFamily="34" charset="0"/>
              <a:buChar char="•"/>
            </a:pPr>
            <a:r>
              <a:rPr lang="es-EC" sz="2500" dirty="0" smtClean="0">
                <a:latin typeface="Arial" panose="020B0604020202020204" pitchFamily="34" charset="0"/>
                <a:cs typeface="Arial" panose="020B0604020202020204" pitchFamily="34" charset="0"/>
              </a:rPr>
              <a:t>En cuanto al brazo, se realizará una síntesis dinámica y un análisis estático del conjunto de piezas que lo compondrán </a:t>
            </a:r>
            <a:r>
              <a:rPr lang="es-EC" sz="2500" u="sng" dirty="0" smtClean="0">
                <a:latin typeface="Arial" panose="020B0604020202020204" pitchFamily="34" charset="0"/>
                <a:cs typeface="Arial" panose="020B0604020202020204" pitchFamily="34" charset="0"/>
              </a:rPr>
              <a:t>a fin de dimensionar adecuadamente los elementos y el tipo de material que se ocuparan.</a:t>
            </a:r>
            <a:endParaRPr lang="en-US" sz="2500" u="sng"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64592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25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125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22365" y="698604"/>
            <a:ext cx="4681435" cy="769441"/>
          </a:xfrm>
          <a:prstGeom prst="rect">
            <a:avLst/>
          </a:prstGeom>
        </p:spPr>
        <p:txBody>
          <a:bodyPr wrap="square">
            <a:spAutoFit/>
          </a:bodyPr>
          <a:lstStyle/>
          <a:p>
            <a:r>
              <a:rPr lang="es-EC" sz="4400" i="1" dirty="0" smtClean="0">
                <a:solidFill>
                  <a:prstClr val="black"/>
                </a:solidFill>
                <a:latin typeface="Calibri Light" panose="020F0302020204030204"/>
                <a:ea typeface="+mj-ea"/>
                <a:cs typeface="+mj-cs"/>
              </a:rPr>
              <a:t>Módulo </a:t>
            </a:r>
            <a:r>
              <a:rPr lang="es-EC" sz="4400" i="1" dirty="0" smtClean="0">
                <a:solidFill>
                  <a:prstClr val="black"/>
                </a:solidFill>
                <a:latin typeface="Calibri Light" panose="020F0302020204030204"/>
              </a:rPr>
              <a:t>didáctico 2</a:t>
            </a:r>
            <a:r>
              <a:rPr lang="es-EC" sz="4400" i="1" dirty="0" smtClean="0">
                <a:solidFill>
                  <a:prstClr val="black"/>
                </a:solidFill>
                <a:latin typeface="Calibri Light" panose="020F0302020204030204"/>
                <a:ea typeface="+mj-ea"/>
                <a:cs typeface="+mj-cs"/>
              </a:rPr>
              <a:t> </a:t>
            </a:r>
            <a:endParaRPr lang="es-EC" dirty="0"/>
          </a:p>
        </p:txBody>
      </p:sp>
      <p:pic>
        <p:nvPicPr>
          <p:cNvPr id="3" name="Imagen 2"/>
          <p:cNvPicPr/>
          <p:nvPr/>
        </p:nvPicPr>
        <p:blipFill rotWithShape="1">
          <a:blip r:embed="rId2" cstate="print">
            <a:extLst>
              <a:ext uri="{28A0092B-C50C-407E-A947-70E740481C1C}">
                <a14:useLocalDpi xmlns:a14="http://schemas.microsoft.com/office/drawing/2010/main" val="0"/>
              </a:ext>
            </a:extLst>
          </a:blip>
          <a:srcRect t="4898" b="4353"/>
          <a:stretch/>
        </p:blipFill>
        <p:spPr bwMode="auto">
          <a:xfrm>
            <a:off x="1658911" y="2247509"/>
            <a:ext cx="1895475" cy="1871980"/>
          </a:xfrm>
          <a:prstGeom prst="rect">
            <a:avLst/>
          </a:prstGeom>
          <a:ln w="19050"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5" name="Rectángulo 4"/>
          <p:cNvSpPr/>
          <p:nvPr/>
        </p:nvSpPr>
        <p:spPr>
          <a:xfrm>
            <a:off x="1315269" y="1673111"/>
            <a:ext cx="2582758" cy="369332"/>
          </a:xfrm>
          <a:prstGeom prst="rect">
            <a:avLst/>
          </a:prstGeom>
        </p:spPr>
        <p:txBody>
          <a:bodyPr wrap="none">
            <a:spAutoFit/>
          </a:bodyPr>
          <a:lstStyle/>
          <a:p>
            <a:r>
              <a:rPr lang="es-EC" i="1" dirty="0">
                <a:latin typeface="Arial" panose="020B0604020202020204" pitchFamily="34" charset="0"/>
                <a:ea typeface="Calibri" panose="020F0502020204030204" pitchFamily="34" charset="0"/>
              </a:rPr>
              <a:t>Sensor Óptico de Color</a:t>
            </a:r>
            <a:endParaRPr lang="es-EC" dirty="0"/>
          </a:p>
        </p:txBody>
      </p:sp>
      <p:pic>
        <p:nvPicPr>
          <p:cNvPr id="6" name="Imagen 5"/>
          <p:cNvPicPr/>
          <p:nvPr/>
        </p:nvPicPr>
        <p:blipFill>
          <a:blip r:embed="rId3" cstate="print"/>
          <a:stretch>
            <a:fillRect/>
          </a:stretch>
        </p:blipFill>
        <p:spPr>
          <a:xfrm>
            <a:off x="5501888" y="1857777"/>
            <a:ext cx="5678300" cy="4281277"/>
          </a:xfrm>
          <a:prstGeom prst="rect">
            <a:avLst/>
          </a:prstGeom>
          <a:ln w="19050">
            <a:solidFill>
              <a:schemeClr val="tx1"/>
            </a:solidFill>
          </a:ln>
        </p:spPr>
      </p:pic>
      <p:sp>
        <p:nvSpPr>
          <p:cNvPr id="7" name="Rectángulo 6"/>
          <p:cNvSpPr/>
          <p:nvPr/>
        </p:nvSpPr>
        <p:spPr>
          <a:xfrm>
            <a:off x="5722382" y="1276122"/>
            <a:ext cx="4942379" cy="369332"/>
          </a:xfrm>
          <a:prstGeom prst="rect">
            <a:avLst/>
          </a:prstGeom>
        </p:spPr>
        <p:txBody>
          <a:bodyPr wrap="none">
            <a:spAutoFit/>
          </a:bodyPr>
          <a:lstStyle/>
          <a:p>
            <a:r>
              <a:rPr lang="es-EC" i="1" dirty="0">
                <a:latin typeface="Arial" panose="020B0604020202020204" pitchFamily="34" charset="0"/>
                <a:ea typeface="Calibri" panose="020F0502020204030204" pitchFamily="34" charset="0"/>
              </a:rPr>
              <a:t>Finales de Carrera, Pulsadores e Interruptores</a:t>
            </a:r>
            <a:endParaRPr lang="es-EC" dirty="0"/>
          </a:p>
        </p:txBody>
      </p:sp>
      <p:sp>
        <p:nvSpPr>
          <p:cNvPr id="9" name="Rectángulo 8"/>
          <p:cNvSpPr/>
          <p:nvPr/>
        </p:nvSpPr>
        <p:spPr>
          <a:xfrm>
            <a:off x="669331" y="4898953"/>
            <a:ext cx="3877985" cy="369332"/>
          </a:xfrm>
          <a:prstGeom prst="rect">
            <a:avLst/>
          </a:prstGeom>
        </p:spPr>
        <p:txBody>
          <a:bodyPr wrap="none">
            <a:spAutoFit/>
          </a:bodyPr>
          <a:lstStyle/>
          <a:p>
            <a:r>
              <a:rPr lang="es-EC" dirty="0">
                <a:latin typeface="Arial" panose="020B0604020202020204" pitchFamily="34" charset="0"/>
                <a:ea typeface="Times New Roman" panose="02020603050405020304" pitchFamily="18" charset="0"/>
              </a:rPr>
              <a:t>color negro </a:t>
            </a:r>
            <a:r>
              <a:rPr lang="es-EC" dirty="0" smtClean="0">
                <a:latin typeface="Arial" panose="020B0604020202020204" pitchFamily="34" charset="0"/>
                <a:ea typeface="Times New Roman" panose="02020603050405020304" pitchFamily="18" charset="0"/>
              </a:rPr>
              <a:t>señal </a:t>
            </a:r>
            <a:r>
              <a:rPr lang="es-EC" dirty="0">
                <a:latin typeface="Arial" panose="020B0604020202020204" pitchFamily="34" charset="0"/>
                <a:ea typeface="Times New Roman" panose="02020603050405020304" pitchFamily="18" charset="0"/>
              </a:rPr>
              <a:t>en bajo de 0 [Vdc]</a:t>
            </a:r>
            <a:endParaRPr lang="es-EC" dirty="0"/>
          </a:p>
        </p:txBody>
      </p:sp>
      <p:sp>
        <p:nvSpPr>
          <p:cNvPr id="10" name="Rectángulo 9"/>
          <p:cNvSpPr/>
          <p:nvPr/>
        </p:nvSpPr>
        <p:spPr>
          <a:xfrm>
            <a:off x="631169" y="4324555"/>
            <a:ext cx="4160113" cy="369332"/>
          </a:xfrm>
          <a:prstGeom prst="rect">
            <a:avLst/>
          </a:prstGeom>
        </p:spPr>
        <p:txBody>
          <a:bodyPr wrap="none">
            <a:spAutoFit/>
          </a:bodyPr>
          <a:lstStyle/>
          <a:p>
            <a:r>
              <a:rPr lang="es-EC" dirty="0">
                <a:latin typeface="Arial" panose="020B0604020202020204" pitchFamily="34" charset="0"/>
                <a:ea typeface="Times New Roman" panose="02020603050405020304" pitchFamily="18" charset="0"/>
              </a:rPr>
              <a:t>color </a:t>
            </a:r>
            <a:r>
              <a:rPr lang="es-EC" dirty="0" smtClean="0">
                <a:latin typeface="Arial" panose="020B0604020202020204" pitchFamily="34" charset="0"/>
                <a:ea typeface="Times New Roman" panose="02020603050405020304" pitchFamily="18" charset="0"/>
              </a:rPr>
              <a:t>amarillo señal </a:t>
            </a:r>
            <a:r>
              <a:rPr lang="es-EC" dirty="0">
                <a:latin typeface="Arial" panose="020B0604020202020204" pitchFamily="34" charset="0"/>
                <a:ea typeface="Times New Roman" panose="02020603050405020304" pitchFamily="18" charset="0"/>
              </a:rPr>
              <a:t>en </a:t>
            </a:r>
            <a:r>
              <a:rPr lang="es-EC" dirty="0" smtClean="0">
                <a:latin typeface="Arial" panose="020B0604020202020204" pitchFamily="34" charset="0"/>
                <a:ea typeface="Times New Roman" panose="02020603050405020304" pitchFamily="18" charset="0"/>
              </a:rPr>
              <a:t>alto de 24 </a:t>
            </a:r>
            <a:r>
              <a:rPr lang="es-EC" dirty="0">
                <a:latin typeface="Arial" panose="020B0604020202020204" pitchFamily="34" charset="0"/>
                <a:ea typeface="Times New Roman" panose="02020603050405020304" pitchFamily="18" charset="0"/>
              </a:rPr>
              <a:t>[Vdc]</a:t>
            </a:r>
            <a:endParaRPr lang="es-EC" dirty="0"/>
          </a:p>
        </p:txBody>
      </p:sp>
    </p:spTree>
    <p:extLst>
      <p:ext uri="{BB962C8B-B14F-4D97-AF65-F5344CB8AC3E}">
        <p14:creationId xmlns:p14="http://schemas.microsoft.com/office/powerpoint/2010/main" val="3976027018"/>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93700" y="809703"/>
            <a:ext cx="11918668" cy="5078313"/>
          </a:xfrm>
          <a:prstGeom prst="rect">
            <a:avLst/>
          </a:prstGeom>
        </p:spPr>
        <p:txBody>
          <a:bodyPr wrap="square">
            <a:spAutoFit/>
          </a:bodyPr>
          <a:lstStyle/>
          <a:p>
            <a:pPr lvl="2" algn="ctr">
              <a:lnSpc>
                <a:spcPct val="150000"/>
              </a:lnSpc>
            </a:pPr>
            <a:r>
              <a:rPr lang="es-EC" sz="7200" dirty="0" smtClean="0">
                <a:latin typeface="Arial" panose="020B0604020202020204" pitchFamily="34" charset="0"/>
                <a:cs typeface="Arial" panose="020B0604020202020204" pitchFamily="34" charset="0"/>
              </a:rPr>
              <a:t>CONEXIONES EXTERNAS DE 5 [VDC] Y 24 [VDC] </a:t>
            </a:r>
            <a:endParaRPr lang="es-EC" sz="7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35895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cstate="print"/>
          <a:srcRect l="10180" t="8180" r="12242" b="1429"/>
          <a:stretch/>
        </p:blipFill>
        <p:spPr>
          <a:xfrm>
            <a:off x="5946389" y="778328"/>
            <a:ext cx="5960993" cy="4441371"/>
          </a:xfrm>
          <a:prstGeom prst="rect">
            <a:avLst/>
          </a:prstGeom>
        </p:spPr>
      </p:pic>
      <p:sp>
        <p:nvSpPr>
          <p:cNvPr id="3" name="Rectángulo 2"/>
          <p:cNvSpPr/>
          <p:nvPr/>
        </p:nvSpPr>
        <p:spPr>
          <a:xfrm>
            <a:off x="6223869" y="5219699"/>
            <a:ext cx="5519460" cy="369332"/>
          </a:xfrm>
          <a:prstGeom prst="rect">
            <a:avLst/>
          </a:prstGeom>
        </p:spPr>
        <p:txBody>
          <a:bodyPr wrap="none">
            <a:spAutoFit/>
          </a:bodyPr>
          <a:lstStyle/>
          <a:p>
            <a:r>
              <a:rPr lang="es-EC" dirty="0">
                <a:latin typeface="Arial" panose="020B0604020202020204" pitchFamily="34" charset="0"/>
                <a:ea typeface="Calibri" panose="020F0502020204030204" pitchFamily="34" charset="0"/>
              </a:rPr>
              <a:t>Conexiones de Salida para las Borneras – Módulo 2</a:t>
            </a:r>
            <a:endParaRPr lang="es-EC" dirty="0"/>
          </a:p>
        </p:txBody>
      </p:sp>
      <p:pic>
        <p:nvPicPr>
          <p:cNvPr id="7" name="Imagen 6"/>
          <p:cNvPicPr>
            <a:picLocks noChangeAspect="1"/>
          </p:cNvPicPr>
          <p:nvPr/>
        </p:nvPicPr>
        <p:blipFill rotWithShape="1">
          <a:blip r:embed="rId3" cstate="print"/>
          <a:srcRect l="14511" t="9690" r="17579" b="2796"/>
          <a:stretch/>
        </p:blipFill>
        <p:spPr>
          <a:xfrm>
            <a:off x="715751" y="778328"/>
            <a:ext cx="5344065" cy="4441371"/>
          </a:xfrm>
          <a:prstGeom prst="rect">
            <a:avLst/>
          </a:prstGeom>
        </p:spPr>
      </p:pic>
      <p:sp>
        <p:nvSpPr>
          <p:cNvPr id="8" name="Rectángulo 7"/>
          <p:cNvSpPr/>
          <p:nvPr/>
        </p:nvSpPr>
        <p:spPr>
          <a:xfrm>
            <a:off x="540356" y="5219699"/>
            <a:ext cx="5519460" cy="369332"/>
          </a:xfrm>
          <a:prstGeom prst="rect">
            <a:avLst/>
          </a:prstGeom>
        </p:spPr>
        <p:txBody>
          <a:bodyPr wrap="none">
            <a:spAutoFit/>
          </a:bodyPr>
          <a:lstStyle/>
          <a:p>
            <a:r>
              <a:rPr lang="es-EC" dirty="0">
                <a:latin typeface="Arial" panose="020B0604020202020204" pitchFamily="34" charset="0"/>
                <a:ea typeface="Calibri" panose="020F0502020204030204" pitchFamily="34" charset="0"/>
              </a:rPr>
              <a:t>Conexiones de Salida para las Borneras – Módulo 1</a:t>
            </a:r>
            <a:endParaRPr lang="es-EC" dirty="0"/>
          </a:p>
        </p:txBody>
      </p:sp>
    </p:spTree>
    <p:extLst>
      <p:ext uri="{BB962C8B-B14F-4D97-AF65-F5344CB8AC3E}">
        <p14:creationId xmlns:p14="http://schemas.microsoft.com/office/powerpoint/2010/main" val="2557006592"/>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93700" y="809703"/>
            <a:ext cx="11918668" cy="5078313"/>
          </a:xfrm>
          <a:prstGeom prst="rect">
            <a:avLst/>
          </a:prstGeom>
        </p:spPr>
        <p:txBody>
          <a:bodyPr wrap="square">
            <a:spAutoFit/>
          </a:bodyPr>
          <a:lstStyle/>
          <a:p>
            <a:pPr lvl="2" algn="ctr">
              <a:lnSpc>
                <a:spcPct val="150000"/>
              </a:lnSpc>
            </a:pPr>
            <a:r>
              <a:rPr lang="es-EC" sz="7200" dirty="0" smtClean="0">
                <a:latin typeface="Arial" panose="020B0604020202020204" pitchFamily="34" charset="0"/>
                <a:cs typeface="Arial" panose="020B0604020202020204" pitchFamily="34" charset="0"/>
              </a:rPr>
              <a:t>SELECCIÓN DE FUENTES DE ALIMENTACIÓN</a:t>
            </a:r>
            <a:endParaRPr lang="es-EC" sz="7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754511"/>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51970" y="135316"/>
            <a:ext cx="5254237" cy="769441"/>
          </a:xfrm>
          <a:prstGeom prst="rect">
            <a:avLst/>
          </a:prstGeom>
        </p:spPr>
        <p:txBody>
          <a:bodyPr wrap="square">
            <a:spAutoFit/>
          </a:bodyPr>
          <a:lstStyle/>
          <a:p>
            <a:r>
              <a:rPr lang="es-EC" sz="4400" i="1" dirty="0" smtClean="0">
                <a:solidFill>
                  <a:prstClr val="black"/>
                </a:solidFill>
                <a:latin typeface="Calibri Light" panose="020F0302020204030204"/>
                <a:ea typeface="+mj-ea"/>
                <a:cs typeface="+mj-cs"/>
              </a:rPr>
              <a:t>Módulo didáctico  </a:t>
            </a:r>
            <a:r>
              <a:rPr lang="es-EC" sz="4400" i="1" dirty="0">
                <a:solidFill>
                  <a:prstClr val="black"/>
                </a:solidFill>
                <a:latin typeface="Calibri Light" panose="020F0302020204030204"/>
                <a:ea typeface="+mj-ea"/>
                <a:cs typeface="+mj-cs"/>
              </a:rPr>
              <a:t>1 </a:t>
            </a:r>
            <a:endParaRPr lang="es-EC" dirty="0"/>
          </a:p>
        </p:txBody>
      </p:sp>
      <p:pic>
        <p:nvPicPr>
          <p:cNvPr id="3" name="Imagen 2"/>
          <p:cNvPicPr>
            <a:picLocks noChangeAspect="1"/>
          </p:cNvPicPr>
          <p:nvPr/>
        </p:nvPicPr>
        <p:blipFill rotWithShape="1">
          <a:blip r:embed="rId2" cstate="print"/>
          <a:srcRect l="8673" r="9142" b="7895"/>
          <a:stretch/>
        </p:blipFill>
        <p:spPr>
          <a:xfrm>
            <a:off x="335503" y="904757"/>
            <a:ext cx="5094487" cy="3432510"/>
          </a:xfrm>
          <a:prstGeom prst="rect">
            <a:avLst/>
          </a:prstGeom>
        </p:spPr>
      </p:pic>
      <p:sp>
        <p:nvSpPr>
          <p:cNvPr id="4" name="Rectángulo 3"/>
          <p:cNvSpPr/>
          <p:nvPr/>
        </p:nvSpPr>
        <p:spPr>
          <a:xfrm>
            <a:off x="335503" y="4288364"/>
            <a:ext cx="4869923" cy="369332"/>
          </a:xfrm>
          <a:prstGeom prst="rect">
            <a:avLst/>
          </a:prstGeom>
        </p:spPr>
        <p:txBody>
          <a:bodyPr wrap="none">
            <a:spAutoFit/>
          </a:bodyPr>
          <a:lstStyle/>
          <a:p>
            <a:r>
              <a:rPr lang="es-EC" i="1" dirty="0">
                <a:latin typeface="Arial" panose="020B0604020202020204" pitchFamily="34" charset="0"/>
                <a:ea typeface="Calibri" panose="020F0502020204030204" pitchFamily="34" charset="0"/>
              </a:rPr>
              <a:t>Tabla de Consumo por Elementos – Módulo 1</a:t>
            </a:r>
            <a:endParaRPr lang="es-EC" dirty="0"/>
          </a:p>
        </p:txBody>
      </p:sp>
      <p:pic>
        <p:nvPicPr>
          <p:cNvPr id="6" name="Imagen 5"/>
          <p:cNvPicPr>
            <a:picLocks noChangeAspect="1"/>
          </p:cNvPicPr>
          <p:nvPr/>
        </p:nvPicPr>
        <p:blipFill rotWithShape="1">
          <a:blip r:embed="rId3" cstate="print"/>
          <a:srcRect l="23381" r="23646" b="16968"/>
          <a:stretch/>
        </p:blipFill>
        <p:spPr>
          <a:xfrm>
            <a:off x="1164436" y="4698918"/>
            <a:ext cx="3436620" cy="1638866"/>
          </a:xfrm>
          <a:prstGeom prst="rect">
            <a:avLst/>
          </a:prstGeom>
        </p:spPr>
      </p:pic>
      <p:pic>
        <p:nvPicPr>
          <p:cNvPr id="8" name="Imagen 7"/>
          <p:cNvPicPr>
            <a:picLocks noChangeAspect="1"/>
          </p:cNvPicPr>
          <p:nvPr/>
        </p:nvPicPr>
        <p:blipFill rotWithShape="1">
          <a:blip r:embed="rId4" cstate="print"/>
          <a:srcRect l="8884" t="-1" r="9140" b="7736"/>
          <a:stretch/>
        </p:blipFill>
        <p:spPr>
          <a:xfrm>
            <a:off x="6164945" y="904757"/>
            <a:ext cx="4843291" cy="3277227"/>
          </a:xfrm>
          <a:prstGeom prst="rect">
            <a:avLst/>
          </a:prstGeom>
        </p:spPr>
      </p:pic>
      <p:sp>
        <p:nvSpPr>
          <p:cNvPr id="9" name="Rectángulo 8"/>
          <p:cNvSpPr/>
          <p:nvPr/>
        </p:nvSpPr>
        <p:spPr>
          <a:xfrm>
            <a:off x="5899676" y="4203908"/>
            <a:ext cx="4869923" cy="369332"/>
          </a:xfrm>
          <a:prstGeom prst="rect">
            <a:avLst/>
          </a:prstGeom>
        </p:spPr>
        <p:txBody>
          <a:bodyPr wrap="none">
            <a:spAutoFit/>
          </a:bodyPr>
          <a:lstStyle/>
          <a:p>
            <a:r>
              <a:rPr lang="es-EC" i="1" dirty="0">
                <a:latin typeface="Arial" panose="020B0604020202020204" pitchFamily="34" charset="0"/>
                <a:ea typeface="Calibri" panose="020F0502020204030204" pitchFamily="34" charset="0"/>
              </a:rPr>
              <a:t>Tabla de Consumo por Elementos – Módulo 2</a:t>
            </a:r>
            <a:endParaRPr lang="es-EC" dirty="0"/>
          </a:p>
        </p:txBody>
      </p:sp>
      <p:sp>
        <p:nvSpPr>
          <p:cNvPr id="10" name="Rectángulo 9"/>
          <p:cNvSpPr/>
          <p:nvPr/>
        </p:nvSpPr>
        <p:spPr>
          <a:xfrm>
            <a:off x="6167233" y="135316"/>
            <a:ext cx="5254237" cy="769441"/>
          </a:xfrm>
          <a:prstGeom prst="rect">
            <a:avLst/>
          </a:prstGeom>
        </p:spPr>
        <p:txBody>
          <a:bodyPr wrap="square">
            <a:spAutoFit/>
          </a:bodyPr>
          <a:lstStyle/>
          <a:p>
            <a:r>
              <a:rPr lang="es-EC" sz="4400" i="1" dirty="0" smtClean="0">
                <a:solidFill>
                  <a:prstClr val="black"/>
                </a:solidFill>
                <a:latin typeface="Calibri Light" panose="020F0302020204030204"/>
                <a:ea typeface="+mj-ea"/>
                <a:cs typeface="+mj-cs"/>
              </a:rPr>
              <a:t>Módulo didáctico  2</a:t>
            </a:r>
            <a:endParaRPr lang="es-EC" dirty="0"/>
          </a:p>
        </p:txBody>
      </p:sp>
      <p:pic>
        <p:nvPicPr>
          <p:cNvPr id="11" name="Imagen 10"/>
          <p:cNvPicPr>
            <a:picLocks noChangeAspect="1"/>
          </p:cNvPicPr>
          <p:nvPr/>
        </p:nvPicPr>
        <p:blipFill rotWithShape="1">
          <a:blip r:embed="rId5" cstate="print"/>
          <a:srcRect l="23469" r="23731" b="17161"/>
          <a:stretch/>
        </p:blipFill>
        <p:spPr>
          <a:xfrm>
            <a:off x="6869868" y="4698918"/>
            <a:ext cx="3433446" cy="1638866"/>
          </a:xfrm>
          <a:prstGeom prst="rect">
            <a:avLst/>
          </a:prstGeom>
        </p:spPr>
      </p:pic>
    </p:spTree>
    <p:extLst>
      <p:ext uri="{BB962C8B-B14F-4D97-AF65-F5344CB8AC3E}">
        <p14:creationId xmlns:p14="http://schemas.microsoft.com/office/powerpoint/2010/main" val="3333042967"/>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82191" y="2476271"/>
            <a:ext cx="11918668" cy="1549014"/>
          </a:xfrm>
          <a:prstGeom prst="rect">
            <a:avLst/>
          </a:prstGeom>
        </p:spPr>
        <p:txBody>
          <a:bodyPr wrap="square">
            <a:spAutoFit/>
          </a:bodyPr>
          <a:lstStyle/>
          <a:p>
            <a:pPr lvl="2" algn="ctr">
              <a:lnSpc>
                <a:spcPct val="150000"/>
              </a:lnSpc>
            </a:pPr>
            <a:r>
              <a:rPr lang="es-EC" sz="7200" dirty="0" smtClean="0">
                <a:latin typeface="Arial" panose="020B0604020202020204" pitchFamily="34" charset="0"/>
                <a:cs typeface="Arial" panose="020B0604020202020204" pitchFamily="34" charset="0"/>
              </a:rPr>
              <a:t>MANUAL DE USUARIO</a:t>
            </a:r>
            <a:endParaRPr lang="es-EC" sz="7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8758148"/>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4"/>
          <p:cNvGraphicFramePr>
            <a:graphicFrameLocks noGrp="1"/>
          </p:cNvGraphicFramePr>
          <p:nvPr>
            <p:extLst>
              <p:ext uri="{D42A27DB-BD31-4B8C-83A1-F6EECF244321}">
                <p14:modId xmlns:p14="http://schemas.microsoft.com/office/powerpoint/2010/main" val="1545571003"/>
              </p:ext>
            </p:extLst>
          </p:nvPr>
        </p:nvGraphicFramePr>
        <p:xfrm>
          <a:off x="296268" y="840147"/>
          <a:ext cx="5573589" cy="5796626"/>
        </p:xfrm>
        <a:graphic>
          <a:graphicData uri="http://schemas.openxmlformats.org/drawingml/2006/table">
            <a:tbl>
              <a:tblPr firstRow="1" firstCol="1" bandRow="1"/>
              <a:tblGrid>
                <a:gridCol w="773614"/>
                <a:gridCol w="874342"/>
                <a:gridCol w="3925633"/>
              </a:tblGrid>
              <a:tr h="263483">
                <a:tc>
                  <a:txBody>
                    <a:bodyPr/>
                    <a:lstStyle/>
                    <a:p>
                      <a:pPr algn="ctr">
                        <a:lnSpc>
                          <a:spcPct val="107000"/>
                        </a:lnSpc>
                        <a:spcAft>
                          <a:spcPts val="0"/>
                        </a:spcAft>
                      </a:pPr>
                      <a:r>
                        <a:rPr lang="es-EC" sz="12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NOMENC.</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22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EAB0"/>
                    </a:solidFill>
                  </a:tcPr>
                </a:tc>
                <a:tc>
                  <a:txBody>
                    <a:bodyPr/>
                    <a:lstStyle/>
                    <a:p>
                      <a:pPr algn="ctr">
                        <a:lnSpc>
                          <a:spcPct val="107000"/>
                        </a:lnSpc>
                        <a:spcAft>
                          <a:spcPts val="0"/>
                        </a:spcAft>
                      </a:pPr>
                      <a:r>
                        <a:rPr lang="es-EC" sz="12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SEÑAL TTL</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2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EAB0"/>
                    </a:solidFill>
                  </a:tcPr>
                </a:tc>
                <a:tc>
                  <a:txBody>
                    <a:bodyPr/>
                    <a:lstStyle/>
                    <a:p>
                      <a:pPr algn="ctr">
                        <a:lnSpc>
                          <a:spcPct val="107000"/>
                        </a:lnSpc>
                        <a:spcAft>
                          <a:spcPts val="0"/>
                        </a:spcAft>
                      </a:pPr>
                      <a:r>
                        <a:rPr lang="es-EC" sz="12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ELEMENTO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2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EAB0"/>
                    </a:solidFill>
                  </a:tcPr>
                </a:tc>
              </a:tr>
              <a:tr h="263483">
                <a:tc gridSpan="3">
                  <a:txBody>
                    <a:bodyPr/>
                    <a:lstStyle/>
                    <a:p>
                      <a:pPr algn="ctr">
                        <a:lnSpc>
                          <a:spcPct val="107000"/>
                        </a:lnSpc>
                        <a:spcAft>
                          <a:spcPts val="0"/>
                        </a:spcAft>
                      </a:pPr>
                      <a:r>
                        <a:rPr lang="es-EC" sz="12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ACTUADORES Y SEÑALES DE SALIDA</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2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hMerge="1">
                  <a:txBody>
                    <a:bodyPr/>
                    <a:lstStyle/>
                    <a:p>
                      <a:endParaRPr lang="es-EC"/>
                    </a:p>
                  </a:txBody>
                  <a:tcPr/>
                </a:tc>
                <a:tc hMerge="1">
                  <a:txBody>
                    <a:bodyPr/>
                    <a:lstStyle/>
                    <a:p>
                      <a:endParaRPr lang="es-EC"/>
                    </a:p>
                  </a:txBody>
                  <a:tcPr/>
                </a:tc>
              </a:tr>
              <a:tr h="263483">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M1</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2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2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indent="139700" algn="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MOTOR DC BANDA TRANSPORTADORA </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2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r>
              <a:tr h="263483">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S10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2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S10X</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2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indent="139700" algn="r">
                        <a:lnSpc>
                          <a:spcPct val="107000"/>
                        </a:lnSpc>
                        <a:spcAft>
                          <a:spcPts val="0"/>
                        </a:spcAft>
                      </a:pPr>
                      <a:r>
                        <a:rPr lang="es-EC"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PULSADOR (+VELOCIDAD M1)</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22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r>
              <a:tr h="263483">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S11</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2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S11X</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2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indent="139700" algn="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PULSADOR (–VELOCIDAD M1)</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2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r>
              <a:tr h="263483">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S12</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2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S12X</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2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r">
                        <a:lnSpc>
                          <a:spcPct val="107000"/>
                        </a:lnSpc>
                        <a:spcAft>
                          <a:spcPts val="0"/>
                        </a:spcAft>
                      </a:pPr>
                      <a:r>
                        <a:rPr lang="es-EC"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PULSADOR (HABILITADOR M1)</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22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r>
              <a:tr h="263483">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M2</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2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2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MOTOR DC DISCO GIRATORIO </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2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r>
              <a:tr h="263483">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S7</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2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S7X</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2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indent="139700" algn="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PULSADOR (+VELOCIDAD M2)</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2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r>
              <a:tr h="263483">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S8</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2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S8X</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2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indent="139700" algn="r">
                        <a:lnSpc>
                          <a:spcPct val="107000"/>
                        </a:lnSpc>
                        <a:spcAft>
                          <a:spcPts val="0"/>
                        </a:spcAft>
                      </a:pPr>
                      <a:r>
                        <a:rPr lang="es-EC"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PULSADOR (–VELOCIDAD M2)</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22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r>
              <a:tr h="263483">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S9</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2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S9X</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2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PULSADOR (HABILITADOR M2)</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2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r>
              <a:tr h="263483">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2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2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PISTÓN DOBLE EFECTO CONTROL DE DOSIFICADO   </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2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r>
              <a:tr h="263483">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1V1</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2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2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ELECTROVÁLVULA  (SALIDA 1A)</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2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r>
              <a:tr h="263483">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1V2</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2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2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ELECTROVÁLVULA  (ENTRADA 1A)</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2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r>
              <a:tr h="263483">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1M1</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2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1M1X</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2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indent="139700" algn="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SOLENOIDE (ACTIVACIÓN 1V1)</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2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r>
              <a:tr h="263483">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1M2</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2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1M2X</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2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indent="139700" algn="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SOLENOIDE (ACTIVACIÓN 1V2)</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2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r>
              <a:tr h="263483">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2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2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PISTÓN SIMPLE EFECTO CLASIFICADO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2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r>
              <a:tr h="263483">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2V1</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2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2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ELECTROVÁLVULA  (SALIDA 2A)</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2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r>
              <a:tr h="263483">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2M1</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2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2M1X</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2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indent="139700" algn="r">
                        <a:lnSpc>
                          <a:spcPct val="107000"/>
                        </a:lnSpc>
                        <a:spcAft>
                          <a:spcPts val="0"/>
                        </a:spcAft>
                      </a:pPr>
                      <a:r>
                        <a:rPr lang="es-EC"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SOLENOIDE (ACTIVACIÓN 2V1)</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22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r>
              <a:tr h="263483">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2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2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PISTÓN SIMPLE EFECTO CLASIFICADO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2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r>
              <a:tr h="263483">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3V1</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2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2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ELECTROVÁLVULA  (SALIDA 3A)</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2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r>
              <a:tr h="263483">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3M1</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2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3M1X</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2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indent="139700" algn="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SOLENOIDE (ACTIVACIÓN 3V1)</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2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r>
              <a:tr h="263483">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H1</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2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H1X</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2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indent="139700" algn="r">
                        <a:lnSpc>
                          <a:spcPct val="107000"/>
                        </a:lnSpc>
                        <a:spcAft>
                          <a:spcPts val="0"/>
                        </a:spcAft>
                      </a:pPr>
                      <a:r>
                        <a:rPr lang="es-EC"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LUZ INDICADORA</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22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r>
            </a:tbl>
          </a:graphicData>
        </a:graphic>
      </p:graphicFrame>
      <p:graphicFrame>
        <p:nvGraphicFramePr>
          <p:cNvPr id="6" name="Tabla 5"/>
          <p:cNvGraphicFramePr>
            <a:graphicFrameLocks noGrp="1"/>
          </p:cNvGraphicFramePr>
          <p:nvPr>
            <p:extLst>
              <p:ext uri="{D42A27DB-BD31-4B8C-83A1-F6EECF244321}">
                <p14:modId xmlns:p14="http://schemas.microsoft.com/office/powerpoint/2010/main" val="1346074860"/>
              </p:ext>
            </p:extLst>
          </p:nvPr>
        </p:nvGraphicFramePr>
        <p:xfrm>
          <a:off x="6135329" y="841083"/>
          <a:ext cx="5796117" cy="3214726"/>
        </p:xfrm>
        <a:graphic>
          <a:graphicData uri="http://schemas.openxmlformats.org/drawingml/2006/table">
            <a:tbl>
              <a:tblPr firstRow="1" firstCol="1" bandRow="1"/>
              <a:tblGrid>
                <a:gridCol w="804502"/>
                <a:gridCol w="909250"/>
                <a:gridCol w="4082365"/>
              </a:tblGrid>
              <a:tr h="301134">
                <a:tc gridSpan="3">
                  <a:txBody>
                    <a:bodyPr/>
                    <a:lstStyle/>
                    <a:p>
                      <a:pPr indent="140335" algn="ctr">
                        <a:lnSpc>
                          <a:spcPct val="107000"/>
                        </a:lnSpc>
                        <a:spcAft>
                          <a:spcPts val="0"/>
                        </a:spcAft>
                      </a:pPr>
                      <a:r>
                        <a:rPr lang="es-EC" sz="12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SENSORES Y SEÑALES DE ENTRADA</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22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hMerge="1">
                  <a:txBody>
                    <a:bodyPr/>
                    <a:lstStyle/>
                    <a:p>
                      <a:endParaRPr lang="es-EC"/>
                    </a:p>
                  </a:txBody>
                  <a:tcPr/>
                </a:tc>
                <a:tc hMerge="1">
                  <a:txBody>
                    <a:bodyPr/>
                    <a:lstStyle/>
                    <a:p>
                      <a:endParaRPr lang="es-EC"/>
                    </a:p>
                  </a:txBody>
                  <a:tcPr/>
                </a:tc>
              </a:tr>
              <a:tr h="298324">
                <a:tc>
                  <a:txBody>
                    <a:bodyPr/>
                    <a:lstStyle/>
                    <a:p>
                      <a:pPr algn="ctr">
                        <a:lnSpc>
                          <a:spcPct val="107000"/>
                        </a:lnSpc>
                        <a:spcAft>
                          <a:spcPts val="0"/>
                        </a:spcAft>
                      </a:pPr>
                      <a:r>
                        <a:rPr lang="es-EC" sz="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S1</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22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C" sz="12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S1X</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22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indent="139700" algn="r">
                        <a:lnSpc>
                          <a:spcPct val="107000"/>
                        </a:lnSpc>
                        <a:spcAft>
                          <a:spcPts val="0"/>
                        </a:spcAft>
                      </a:pPr>
                      <a:r>
                        <a:rPr lang="es-EC" sz="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SENSOR CAPACITIVO (DETECTOR POSICIÓN DISCO)</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22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r>
              <a:tr h="298324">
                <a:tc>
                  <a:txBody>
                    <a:bodyPr/>
                    <a:lstStyle/>
                    <a:p>
                      <a:pPr algn="ctr">
                        <a:lnSpc>
                          <a:spcPct val="107000"/>
                        </a:lnSpc>
                        <a:spcAft>
                          <a:spcPts val="0"/>
                        </a:spcAft>
                      </a:pPr>
                      <a:r>
                        <a:rPr lang="es-EC" sz="12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S2</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22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C" sz="12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S2X</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22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indent="139700" algn="r">
                        <a:lnSpc>
                          <a:spcPct val="107000"/>
                        </a:lnSpc>
                        <a:spcAft>
                          <a:spcPts val="0"/>
                        </a:spcAft>
                      </a:pPr>
                      <a:r>
                        <a:rPr lang="es-EC" sz="12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SWITCH MODO COMPLETO (N.A.)</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22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r>
              <a:tr h="298324">
                <a:tc>
                  <a:txBody>
                    <a:bodyPr/>
                    <a:lstStyle/>
                    <a:p>
                      <a:pPr algn="ctr">
                        <a:lnSpc>
                          <a:spcPct val="107000"/>
                        </a:lnSpc>
                        <a:spcAft>
                          <a:spcPts val="0"/>
                        </a:spcAft>
                      </a:pPr>
                      <a:r>
                        <a:rPr lang="es-EC" sz="12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S3</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22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C" sz="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S3X</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22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indent="139700" algn="r">
                        <a:lnSpc>
                          <a:spcPct val="107000"/>
                        </a:lnSpc>
                        <a:spcAft>
                          <a:spcPts val="0"/>
                        </a:spcAft>
                      </a:pPr>
                      <a:r>
                        <a:rPr lang="es-EC" sz="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PULSADOR START (N.A.)</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22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r>
              <a:tr h="298324">
                <a:tc>
                  <a:txBody>
                    <a:bodyPr/>
                    <a:lstStyle/>
                    <a:p>
                      <a:pPr algn="ctr">
                        <a:lnSpc>
                          <a:spcPct val="107000"/>
                        </a:lnSpc>
                        <a:spcAft>
                          <a:spcPts val="0"/>
                        </a:spcAft>
                      </a:pPr>
                      <a:r>
                        <a:rPr lang="es-EC" sz="12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S4</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22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C" sz="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S4X</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22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indent="139700" algn="r">
                        <a:lnSpc>
                          <a:spcPct val="107000"/>
                        </a:lnSpc>
                        <a:spcAft>
                          <a:spcPts val="0"/>
                        </a:spcAft>
                      </a:pPr>
                      <a:r>
                        <a:rPr lang="es-EC" sz="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PULSADOR STOP (N.C.)</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22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r>
              <a:tr h="298324">
                <a:tc>
                  <a:txBody>
                    <a:bodyPr/>
                    <a:lstStyle/>
                    <a:p>
                      <a:pPr algn="ctr">
                        <a:lnSpc>
                          <a:spcPct val="107000"/>
                        </a:lnSpc>
                        <a:spcAft>
                          <a:spcPts val="0"/>
                        </a:spcAft>
                      </a:pPr>
                      <a:r>
                        <a:rPr lang="es-EC" sz="12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S5</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22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C" sz="12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S5X</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22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indent="139700" algn="r">
                        <a:lnSpc>
                          <a:spcPct val="107000"/>
                        </a:lnSpc>
                        <a:spcAft>
                          <a:spcPts val="0"/>
                        </a:spcAft>
                      </a:pPr>
                      <a:r>
                        <a:rPr lang="es-EC" sz="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PULSADOR FIN DE LLENADO (N.C.)</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22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r>
              <a:tr h="527000">
                <a:tc>
                  <a:txBody>
                    <a:bodyPr/>
                    <a:lstStyle/>
                    <a:p>
                      <a:pPr algn="ctr">
                        <a:lnSpc>
                          <a:spcPct val="107000"/>
                        </a:lnSpc>
                        <a:spcAft>
                          <a:spcPts val="0"/>
                        </a:spcAft>
                      </a:pPr>
                      <a:r>
                        <a:rPr lang="es-EC" sz="12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B1</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22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C" sz="12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B1X</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22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indent="139700" algn="r">
                        <a:lnSpc>
                          <a:spcPct val="107000"/>
                        </a:lnSpc>
                        <a:spcAft>
                          <a:spcPts val="0"/>
                        </a:spcAft>
                      </a:pPr>
                      <a:r>
                        <a:rPr lang="es-EC" sz="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SENSOR FOTOELÉCTRICO (DETECCIÓN DE ENVASE)</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22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r>
              <a:tr h="298324">
                <a:tc>
                  <a:txBody>
                    <a:bodyPr/>
                    <a:lstStyle/>
                    <a:p>
                      <a:pPr algn="ctr">
                        <a:lnSpc>
                          <a:spcPct val="107000"/>
                        </a:lnSpc>
                        <a:spcAft>
                          <a:spcPts val="0"/>
                        </a:spcAft>
                      </a:pPr>
                      <a:r>
                        <a:rPr lang="es-EC" sz="12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B2</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22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C" sz="12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B2X</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22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indent="139700" algn="r">
                        <a:lnSpc>
                          <a:spcPct val="107000"/>
                        </a:lnSpc>
                        <a:spcAft>
                          <a:spcPts val="0"/>
                        </a:spcAft>
                      </a:pPr>
                      <a:r>
                        <a:rPr lang="es-EC" sz="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SENSOR INFRARROJO (DETECCIÓN DE ENVASE)</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22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r>
              <a:tr h="298324">
                <a:tc>
                  <a:txBody>
                    <a:bodyPr/>
                    <a:lstStyle/>
                    <a:p>
                      <a:pPr algn="ctr">
                        <a:lnSpc>
                          <a:spcPct val="107000"/>
                        </a:lnSpc>
                        <a:spcAft>
                          <a:spcPts val="0"/>
                        </a:spcAft>
                      </a:pPr>
                      <a:r>
                        <a:rPr lang="es-EC" sz="12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B3</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22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C" sz="12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B3X</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22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indent="139700" algn="r">
                        <a:lnSpc>
                          <a:spcPct val="107000"/>
                        </a:lnSpc>
                        <a:spcAft>
                          <a:spcPts val="0"/>
                        </a:spcAft>
                      </a:pPr>
                      <a:r>
                        <a:rPr lang="es-EC" sz="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SENSOR CAPACITIVO (DETECCIÓN DE NIVEL)</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22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r>
              <a:tr h="298324">
                <a:tc>
                  <a:txBody>
                    <a:bodyPr/>
                    <a:lstStyle/>
                    <a:p>
                      <a:pPr algn="ctr">
                        <a:lnSpc>
                          <a:spcPct val="107000"/>
                        </a:lnSpc>
                        <a:spcAft>
                          <a:spcPts val="0"/>
                        </a:spcAft>
                      </a:pPr>
                      <a:r>
                        <a:rPr lang="es-EC" sz="12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B4</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22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C" sz="12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B4X</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22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indent="139700" algn="r">
                        <a:lnSpc>
                          <a:spcPct val="107000"/>
                        </a:lnSpc>
                        <a:spcAft>
                          <a:spcPts val="0"/>
                        </a:spcAft>
                      </a:pPr>
                      <a:r>
                        <a:rPr lang="es-EC" sz="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SENSOR INFRARROJO (DETECCIÓN DE ENVASE)</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22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r>
            </a:tbl>
          </a:graphicData>
        </a:graphic>
      </p:graphicFrame>
      <p:sp>
        <p:nvSpPr>
          <p:cNvPr id="7" name="Rectángulo 6"/>
          <p:cNvSpPr/>
          <p:nvPr/>
        </p:nvSpPr>
        <p:spPr>
          <a:xfrm>
            <a:off x="3836023" y="243959"/>
            <a:ext cx="4138954" cy="369332"/>
          </a:xfrm>
          <a:prstGeom prst="rect">
            <a:avLst/>
          </a:prstGeom>
        </p:spPr>
        <p:txBody>
          <a:bodyPr wrap="none">
            <a:spAutoFit/>
          </a:bodyPr>
          <a:lstStyle/>
          <a:p>
            <a:r>
              <a:rPr lang="es-EC" i="1" dirty="0">
                <a:latin typeface="Arial" panose="020B0604020202020204" pitchFamily="34" charset="0"/>
                <a:ea typeface="Calibri" panose="020F0502020204030204" pitchFamily="34" charset="0"/>
              </a:rPr>
              <a:t>Tabla de Componentes en el Módulo 1</a:t>
            </a:r>
            <a:endParaRPr lang="es-EC" dirty="0"/>
          </a:p>
        </p:txBody>
      </p:sp>
    </p:spTree>
    <p:extLst>
      <p:ext uri="{BB962C8B-B14F-4D97-AF65-F5344CB8AC3E}">
        <p14:creationId xmlns:p14="http://schemas.microsoft.com/office/powerpoint/2010/main" val="1679823170"/>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cstate="print"/>
          <a:srcRect l="4620" t="3654" b="6075"/>
          <a:stretch/>
        </p:blipFill>
        <p:spPr>
          <a:xfrm rot="16200000">
            <a:off x="2672585" y="-1565048"/>
            <a:ext cx="6251079" cy="9495460"/>
          </a:xfrm>
          <a:prstGeom prst="rect">
            <a:avLst/>
          </a:prstGeom>
        </p:spPr>
      </p:pic>
      <p:sp>
        <p:nvSpPr>
          <p:cNvPr id="6" name="Rectángulo 5"/>
          <p:cNvSpPr/>
          <p:nvPr/>
        </p:nvSpPr>
        <p:spPr>
          <a:xfrm>
            <a:off x="3929664" y="6308222"/>
            <a:ext cx="3736920" cy="369332"/>
          </a:xfrm>
          <a:prstGeom prst="rect">
            <a:avLst/>
          </a:prstGeom>
        </p:spPr>
        <p:txBody>
          <a:bodyPr wrap="none">
            <a:spAutoFit/>
          </a:bodyPr>
          <a:lstStyle/>
          <a:p>
            <a:r>
              <a:rPr lang="es-EC" dirty="0">
                <a:latin typeface="Arial" panose="020B0604020202020204" pitchFamily="34" charset="0"/>
                <a:ea typeface="Calibri" panose="020F0502020204030204" pitchFamily="34" charset="0"/>
              </a:rPr>
              <a:t>Elementos del Módulo Didáctico 1 </a:t>
            </a:r>
            <a:endParaRPr lang="es-EC" dirty="0"/>
          </a:p>
        </p:txBody>
      </p:sp>
    </p:spTree>
    <p:extLst>
      <p:ext uri="{BB962C8B-B14F-4D97-AF65-F5344CB8AC3E}">
        <p14:creationId xmlns:p14="http://schemas.microsoft.com/office/powerpoint/2010/main" val="2532545088"/>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3822169" y="507195"/>
            <a:ext cx="4138954" cy="369332"/>
          </a:xfrm>
          <a:prstGeom prst="rect">
            <a:avLst/>
          </a:prstGeom>
        </p:spPr>
        <p:txBody>
          <a:bodyPr wrap="none">
            <a:spAutoFit/>
          </a:bodyPr>
          <a:lstStyle/>
          <a:p>
            <a:r>
              <a:rPr lang="es-EC" i="1" dirty="0">
                <a:latin typeface="Arial" panose="020B0604020202020204" pitchFamily="34" charset="0"/>
                <a:ea typeface="Calibri" panose="020F0502020204030204" pitchFamily="34" charset="0"/>
              </a:rPr>
              <a:t>Tabla de Componentes en el Módulo </a:t>
            </a:r>
            <a:r>
              <a:rPr lang="es-EC" i="1" dirty="0" smtClean="0">
                <a:latin typeface="Arial" panose="020B0604020202020204" pitchFamily="34" charset="0"/>
                <a:ea typeface="Calibri" panose="020F0502020204030204" pitchFamily="34" charset="0"/>
              </a:rPr>
              <a:t>2</a:t>
            </a:r>
            <a:endParaRPr lang="es-EC" dirty="0"/>
          </a:p>
        </p:txBody>
      </p:sp>
      <p:graphicFrame>
        <p:nvGraphicFramePr>
          <p:cNvPr id="3" name="Tabla 2"/>
          <p:cNvGraphicFramePr>
            <a:graphicFrameLocks noGrp="1"/>
          </p:cNvGraphicFramePr>
          <p:nvPr>
            <p:extLst>
              <p:ext uri="{D42A27DB-BD31-4B8C-83A1-F6EECF244321}">
                <p14:modId xmlns:p14="http://schemas.microsoft.com/office/powerpoint/2010/main" val="1455636345"/>
              </p:ext>
            </p:extLst>
          </p:nvPr>
        </p:nvGraphicFramePr>
        <p:xfrm>
          <a:off x="268941" y="1033387"/>
          <a:ext cx="5674660" cy="5111917"/>
        </p:xfrm>
        <a:graphic>
          <a:graphicData uri="http://schemas.openxmlformats.org/drawingml/2006/table">
            <a:tbl>
              <a:tblPr firstRow="1" firstCol="1" bandRow="1"/>
              <a:tblGrid>
                <a:gridCol w="795799"/>
                <a:gridCol w="899418"/>
                <a:gridCol w="3979443"/>
              </a:tblGrid>
              <a:tr h="300701">
                <a:tc>
                  <a:txBody>
                    <a:bodyPr/>
                    <a:lstStyle/>
                    <a:p>
                      <a:pPr algn="ctr">
                        <a:lnSpc>
                          <a:spcPct val="107000"/>
                        </a:lnSpc>
                        <a:spcAft>
                          <a:spcPts val="0"/>
                        </a:spcAft>
                      </a:pPr>
                      <a:r>
                        <a:rPr lang="es-EC" sz="12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NOMENC.</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248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EAB0"/>
                    </a:solidFill>
                  </a:tcPr>
                </a:tc>
                <a:tc>
                  <a:txBody>
                    <a:bodyPr/>
                    <a:lstStyle/>
                    <a:p>
                      <a:pPr algn="ctr">
                        <a:lnSpc>
                          <a:spcPct val="107000"/>
                        </a:lnSpc>
                        <a:spcAft>
                          <a:spcPts val="0"/>
                        </a:spcAft>
                      </a:pPr>
                      <a:r>
                        <a:rPr lang="es-EC" sz="12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SEÑAL TTL</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248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EAB0"/>
                    </a:solidFill>
                  </a:tcPr>
                </a:tc>
                <a:tc>
                  <a:txBody>
                    <a:bodyPr/>
                    <a:lstStyle/>
                    <a:p>
                      <a:pPr algn="ctr">
                        <a:lnSpc>
                          <a:spcPct val="107000"/>
                        </a:lnSpc>
                        <a:spcAft>
                          <a:spcPts val="0"/>
                        </a:spcAft>
                      </a:pPr>
                      <a:r>
                        <a:rPr lang="es-EC" sz="12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ELEMENTO</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248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EAB0"/>
                    </a:solidFill>
                  </a:tcPr>
                </a:tc>
              </a:tr>
              <a:tr h="300701">
                <a:tc gridSpan="3">
                  <a:txBody>
                    <a:bodyPr/>
                    <a:lstStyle/>
                    <a:p>
                      <a:pPr algn="ctr">
                        <a:lnSpc>
                          <a:spcPct val="107000"/>
                        </a:lnSpc>
                        <a:spcAft>
                          <a:spcPts val="0"/>
                        </a:spcAft>
                      </a:pPr>
                      <a:r>
                        <a:rPr lang="es-EC" sz="12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ACTUADORES Y SEÑALES DE SALIDA</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248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hMerge="1">
                  <a:txBody>
                    <a:bodyPr/>
                    <a:lstStyle/>
                    <a:p>
                      <a:endParaRPr lang="es-EC"/>
                    </a:p>
                  </a:txBody>
                  <a:tcPr/>
                </a:tc>
                <a:tc hMerge="1">
                  <a:txBody>
                    <a:bodyPr/>
                    <a:lstStyle/>
                    <a:p>
                      <a:endParaRPr lang="es-EC"/>
                    </a:p>
                  </a:txBody>
                  <a:tcPr/>
                </a:tc>
              </a:tr>
              <a:tr h="300701">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M3</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48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M3X</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48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indent="139700" algn="r">
                        <a:lnSpc>
                          <a:spcPct val="107000"/>
                        </a:lnSpc>
                        <a:spcAft>
                          <a:spcPts val="0"/>
                        </a:spcAft>
                      </a:pPr>
                      <a:r>
                        <a:rPr lang="es-EC"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MOTOR DC AJUSTE DE LA TAPA </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248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r>
              <a:tr h="300701">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M4</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48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M4X</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48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r">
                        <a:lnSpc>
                          <a:spcPct val="107000"/>
                        </a:lnSpc>
                        <a:spcAft>
                          <a:spcPts val="0"/>
                        </a:spcAft>
                      </a:pPr>
                      <a:r>
                        <a:rPr lang="es-EC"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MOTOR DC BANDA TRANSPORTADORA</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248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r>
              <a:tr h="300701">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M5</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48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M5X</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48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indent="139700" algn="r">
                        <a:lnSpc>
                          <a:spcPct val="107000"/>
                        </a:lnSpc>
                        <a:spcAft>
                          <a:spcPts val="0"/>
                        </a:spcAft>
                      </a:pPr>
                      <a:r>
                        <a:rPr lang="es-EC"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SISTEMA: BRAZO ELECTROMECÁNICO</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248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r>
              <a:tr h="300701">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4A</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48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48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r">
                        <a:lnSpc>
                          <a:spcPct val="107000"/>
                        </a:lnSpc>
                        <a:spcAft>
                          <a:spcPts val="0"/>
                        </a:spcAft>
                      </a:pPr>
                      <a:r>
                        <a:rPr lang="es-EC"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PISTÓN SIMPLE EFECTO SUJECIÓN BOTELLA</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248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r>
              <a:tr h="300701">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4V1</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48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48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r">
                        <a:lnSpc>
                          <a:spcPct val="107000"/>
                        </a:lnSpc>
                        <a:spcAft>
                          <a:spcPts val="0"/>
                        </a:spcAft>
                      </a:pPr>
                      <a:r>
                        <a:rPr lang="es-EC"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ELECTROVÁLVULA  (SALIDA 4A)</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248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r>
              <a:tr h="300701">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4M1</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48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4M1X</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48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indent="139700" algn="r">
                        <a:lnSpc>
                          <a:spcPct val="107000"/>
                        </a:lnSpc>
                        <a:spcAft>
                          <a:spcPts val="0"/>
                        </a:spcAft>
                      </a:pPr>
                      <a:r>
                        <a:rPr lang="es-EC"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SOLENOIDE (ACTIVACIÓN 4V1)</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248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r>
              <a:tr h="300701">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5A</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48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48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r">
                        <a:lnSpc>
                          <a:spcPct val="107000"/>
                        </a:lnSpc>
                        <a:spcAft>
                          <a:spcPts val="0"/>
                        </a:spcAft>
                      </a:pPr>
                      <a:r>
                        <a:rPr lang="es-EC"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PISTÓN SIMPLE EFECTO SEPARADO</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248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r>
              <a:tr h="300701">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5V1</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48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48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r">
                        <a:lnSpc>
                          <a:spcPct val="107000"/>
                        </a:lnSpc>
                        <a:spcAft>
                          <a:spcPts val="0"/>
                        </a:spcAft>
                      </a:pPr>
                      <a:r>
                        <a:rPr lang="es-EC"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ELECTROVÁLVULA  (SALIDA 5A)</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248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r>
              <a:tr h="300701">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5M1</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48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5M1X</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48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indent="139700" algn="r">
                        <a:lnSpc>
                          <a:spcPct val="107000"/>
                        </a:lnSpc>
                        <a:spcAft>
                          <a:spcPts val="0"/>
                        </a:spcAft>
                      </a:pPr>
                      <a:r>
                        <a:rPr lang="es-EC"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SOLENOIDE (ACTIVACIÓN 5V1)</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248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r>
              <a:tr h="300701">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6A</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48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48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r">
                        <a:lnSpc>
                          <a:spcPct val="107000"/>
                        </a:lnSpc>
                        <a:spcAft>
                          <a:spcPts val="0"/>
                        </a:spcAft>
                      </a:pPr>
                      <a:r>
                        <a:rPr lang="es-EC"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PISTÓN DOBLE EFECTO PRESIÓN DE TAPADO   </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248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r>
              <a:tr h="300701">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6V1</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48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48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r">
                        <a:lnSpc>
                          <a:spcPct val="107000"/>
                        </a:lnSpc>
                        <a:spcAft>
                          <a:spcPts val="0"/>
                        </a:spcAft>
                      </a:pPr>
                      <a:r>
                        <a:rPr lang="es-EC"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ELECTROVÁLVULA  (SALIDA 6A)</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248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r>
              <a:tr h="300701">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6V2</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48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48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r">
                        <a:lnSpc>
                          <a:spcPct val="107000"/>
                        </a:lnSpc>
                        <a:spcAft>
                          <a:spcPts val="0"/>
                        </a:spcAft>
                      </a:pPr>
                      <a:r>
                        <a:rPr lang="es-EC"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ELECTROVÁLVULA  (ENTRADA 6A)</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248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r>
              <a:tr h="300701">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6M1</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48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6M1X</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48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indent="139700" algn="r">
                        <a:lnSpc>
                          <a:spcPct val="107000"/>
                        </a:lnSpc>
                        <a:spcAft>
                          <a:spcPts val="0"/>
                        </a:spcAft>
                      </a:pPr>
                      <a:r>
                        <a:rPr lang="es-EC"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SOLENOIDE (ACTIVACIÓN 6V1)</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248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r>
              <a:tr h="300701">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6M2</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48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6M2X</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48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indent="139700" algn="r">
                        <a:lnSpc>
                          <a:spcPct val="107000"/>
                        </a:lnSpc>
                        <a:spcAft>
                          <a:spcPts val="0"/>
                        </a:spcAft>
                      </a:pPr>
                      <a:r>
                        <a:rPr lang="es-EC"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SOLENOIDE (ACTIVACIÓN 6V2)</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248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r>
              <a:tr h="300701">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H2</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48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H2X</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48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indent="139700" algn="r">
                        <a:lnSpc>
                          <a:spcPct val="107000"/>
                        </a:lnSpc>
                        <a:spcAft>
                          <a:spcPts val="0"/>
                        </a:spcAft>
                      </a:pPr>
                      <a:r>
                        <a:rPr lang="es-EC"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LUZ INDICADORA</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248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r>
            </a:tbl>
          </a:graphicData>
        </a:graphic>
      </p:graphicFrame>
      <p:graphicFrame>
        <p:nvGraphicFramePr>
          <p:cNvPr id="8" name="Tabla 7"/>
          <p:cNvGraphicFramePr>
            <a:graphicFrameLocks noGrp="1"/>
          </p:cNvGraphicFramePr>
          <p:nvPr>
            <p:extLst>
              <p:ext uri="{D42A27DB-BD31-4B8C-83A1-F6EECF244321}">
                <p14:modId xmlns:p14="http://schemas.microsoft.com/office/powerpoint/2010/main" val="1980626814"/>
              </p:ext>
            </p:extLst>
          </p:nvPr>
        </p:nvGraphicFramePr>
        <p:xfrm>
          <a:off x="6239434" y="1010998"/>
          <a:ext cx="5688107" cy="2677591"/>
        </p:xfrm>
        <a:graphic>
          <a:graphicData uri="http://schemas.openxmlformats.org/drawingml/2006/table">
            <a:tbl>
              <a:tblPr firstRow="1" firstCol="1" bandRow="1"/>
              <a:tblGrid>
                <a:gridCol w="789509"/>
                <a:gridCol w="892308"/>
                <a:gridCol w="4006290"/>
              </a:tblGrid>
              <a:tr h="252160">
                <a:tc gridSpan="3">
                  <a:txBody>
                    <a:bodyPr/>
                    <a:lstStyle/>
                    <a:p>
                      <a:pPr indent="140335" algn="ctr">
                        <a:lnSpc>
                          <a:spcPct val="107000"/>
                        </a:lnSpc>
                        <a:spcAft>
                          <a:spcPts val="0"/>
                        </a:spcAft>
                      </a:pPr>
                      <a:r>
                        <a:rPr lang="es-EC" sz="12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SENSORES Y SEÑALES DE ENTRADA</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248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hMerge="1">
                  <a:txBody>
                    <a:bodyPr/>
                    <a:lstStyle/>
                    <a:p>
                      <a:endParaRPr lang="es-EC"/>
                    </a:p>
                  </a:txBody>
                  <a:tcPr/>
                </a:tc>
                <a:tc hMerge="1">
                  <a:txBody>
                    <a:bodyPr/>
                    <a:lstStyle/>
                    <a:p>
                      <a:endParaRPr lang="es-EC"/>
                    </a:p>
                  </a:txBody>
                  <a:tcPr/>
                </a:tc>
              </a:tr>
              <a:tr h="252160">
                <a:tc>
                  <a:txBody>
                    <a:bodyPr/>
                    <a:lstStyle/>
                    <a:p>
                      <a:pPr algn="ctr">
                        <a:lnSpc>
                          <a:spcPct val="107000"/>
                        </a:lnSpc>
                        <a:spcAft>
                          <a:spcPts val="0"/>
                        </a:spcAft>
                      </a:pPr>
                      <a:r>
                        <a:rPr lang="es-EC" sz="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S13</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248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C" sz="12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S13X</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248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indent="139700" algn="r">
                        <a:lnSpc>
                          <a:spcPct val="107000"/>
                        </a:lnSpc>
                        <a:spcAft>
                          <a:spcPts val="0"/>
                        </a:spcAft>
                      </a:pPr>
                      <a:r>
                        <a:rPr lang="es-EC" sz="12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PULSADOR STOP (N.C.)</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248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r>
              <a:tr h="252160">
                <a:tc>
                  <a:txBody>
                    <a:bodyPr/>
                    <a:lstStyle/>
                    <a:p>
                      <a:pPr algn="ctr">
                        <a:lnSpc>
                          <a:spcPct val="107000"/>
                        </a:lnSpc>
                        <a:spcAft>
                          <a:spcPts val="0"/>
                        </a:spcAft>
                      </a:pPr>
                      <a:r>
                        <a:rPr lang="es-EC" sz="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S14</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248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C" sz="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S14X</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248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indent="139700" algn="r">
                        <a:lnSpc>
                          <a:spcPct val="107000"/>
                        </a:lnSpc>
                        <a:spcAft>
                          <a:spcPts val="0"/>
                        </a:spcAft>
                      </a:pPr>
                      <a:r>
                        <a:rPr lang="es-EC" sz="12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PULSADOR START (N.A.)</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248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r>
              <a:tr h="252160">
                <a:tc>
                  <a:txBody>
                    <a:bodyPr/>
                    <a:lstStyle/>
                    <a:p>
                      <a:pPr algn="ctr">
                        <a:lnSpc>
                          <a:spcPct val="107000"/>
                        </a:lnSpc>
                        <a:spcAft>
                          <a:spcPts val="0"/>
                        </a:spcAft>
                      </a:pPr>
                      <a:r>
                        <a:rPr lang="es-EC" sz="12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S15</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248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C" sz="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S15X</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248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indent="139700" algn="r">
                        <a:lnSpc>
                          <a:spcPct val="107000"/>
                        </a:lnSpc>
                        <a:spcAft>
                          <a:spcPts val="0"/>
                        </a:spcAft>
                      </a:pPr>
                      <a:r>
                        <a:rPr lang="es-EC" sz="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PULSADOR INICIO (N.C.)</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248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r>
              <a:tr h="252160">
                <a:tc>
                  <a:txBody>
                    <a:bodyPr/>
                    <a:lstStyle/>
                    <a:p>
                      <a:pPr algn="ctr">
                        <a:lnSpc>
                          <a:spcPct val="107000"/>
                        </a:lnSpc>
                        <a:spcAft>
                          <a:spcPts val="0"/>
                        </a:spcAft>
                      </a:pPr>
                      <a:r>
                        <a:rPr lang="es-EC" sz="12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S16</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248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C" sz="12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S16X</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248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indent="139700" algn="r">
                        <a:lnSpc>
                          <a:spcPct val="107000"/>
                        </a:lnSpc>
                        <a:spcAft>
                          <a:spcPts val="0"/>
                        </a:spcAft>
                      </a:pPr>
                      <a:r>
                        <a:rPr lang="en-US" sz="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MICROSWITCH DETECTOR DE ENVASE (N.A.)</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248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r>
              <a:tr h="252160">
                <a:tc>
                  <a:txBody>
                    <a:bodyPr/>
                    <a:lstStyle/>
                    <a:p>
                      <a:pPr algn="ctr">
                        <a:lnSpc>
                          <a:spcPct val="107000"/>
                        </a:lnSpc>
                        <a:spcAft>
                          <a:spcPts val="0"/>
                        </a:spcAft>
                      </a:pPr>
                      <a:r>
                        <a:rPr lang="es-EC" sz="12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S17</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248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C" sz="12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S17X</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248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indent="139700" algn="r">
                        <a:lnSpc>
                          <a:spcPct val="107000"/>
                        </a:lnSpc>
                        <a:spcAft>
                          <a:spcPts val="0"/>
                        </a:spcAft>
                      </a:pPr>
                      <a:r>
                        <a:rPr lang="en-US" sz="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MICROSWITCH DETECTOR DE ENVASE (N.A.)</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248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r>
              <a:tr h="252160">
                <a:tc>
                  <a:txBody>
                    <a:bodyPr/>
                    <a:lstStyle/>
                    <a:p>
                      <a:pPr algn="ctr">
                        <a:lnSpc>
                          <a:spcPct val="107000"/>
                        </a:lnSpc>
                        <a:spcAft>
                          <a:spcPts val="0"/>
                        </a:spcAft>
                      </a:pPr>
                      <a:r>
                        <a:rPr lang="es-EC" sz="12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S18</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248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C" sz="12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S18X</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248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indent="139700" algn="r">
                        <a:lnSpc>
                          <a:spcPct val="107000"/>
                        </a:lnSpc>
                        <a:spcAft>
                          <a:spcPts val="0"/>
                        </a:spcAft>
                      </a:pPr>
                      <a:r>
                        <a:rPr lang="es-EC" sz="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FINAL DE CARRERA DERECHO: BRAZO (N.A.)</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248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r>
              <a:tr h="252160">
                <a:tc>
                  <a:txBody>
                    <a:bodyPr/>
                    <a:lstStyle/>
                    <a:p>
                      <a:pPr algn="ctr">
                        <a:lnSpc>
                          <a:spcPct val="107000"/>
                        </a:lnSpc>
                        <a:spcAft>
                          <a:spcPts val="0"/>
                        </a:spcAft>
                      </a:pPr>
                      <a:r>
                        <a:rPr lang="es-EC" sz="12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S19</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248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C" sz="12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S19X</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248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indent="139700" algn="r">
                        <a:lnSpc>
                          <a:spcPct val="107000"/>
                        </a:lnSpc>
                        <a:spcAft>
                          <a:spcPts val="0"/>
                        </a:spcAft>
                      </a:pPr>
                      <a:r>
                        <a:rPr lang="es-EC" sz="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SWITCH MODO COMPLETO (N.A.)</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248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r>
              <a:tr h="252160">
                <a:tc>
                  <a:txBody>
                    <a:bodyPr/>
                    <a:lstStyle/>
                    <a:p>
                      <a:pPr algn="ctr">
                        <a:lnSpc>
                          <a:spcPct val="107000"/>
                        </a:lnSpc>
                        <a:spcAft>
                          <a:spcPts val="0"/>
                        </a:spcAft>
                      </a:pPr>
                      <a:r>
                        <a:rPr lang="es-EC" sz="12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S20</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248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C" sz="12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S20X</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248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indent="139700" algn="r">
                        <a:lnSpc>
                          <a:spcPct val="107000"/>
                        </a:lnSpc>
                        <a:spcAft>
                          <a:spcPts val="0"/>
                        </a:spcAft>
                      </a:pPr>
                      <a:r>
                        <a:rPr lang="es-EC" sz="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FINAL DE CARRERA IZQUIERDO: BRAZO (N.A.)</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248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r>
              <a:tr h="408151">
                <a:tc>
                  <a:txBody>
                    <a:bodyPr/>
                    <a:lstStyle/>
                    <a:p>
                      <a:pPr algn="ctr">
                        <a:lnSpc>
                          <a:spcPct val="107000"/>
                        </a:lnSpc>
                        <a:spcAft>
                          <a:spcPts val="0"/>
                        </a:spcAft>
                      </a:pPr>
                      <a:r>
                        <a:rPr lang="es-EC" sz="12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B5</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248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C" sz="12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B5X</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248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indent="139700" algn="r">
                        <a:lnSpc>
                          <a:spcPct val="107000"/>
                        </a:lnSpc>
                        <a:spcAft>
                          <a:spcPts val="0"/>
                        </a:spcAft>
                      </a:pPr>
                      <a:r>
                        <a:rPr lang="es-EC" sz="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SENSOR DE COLOR (DETECCIÓN COLOR DE TAPA)</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248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r>
            </a:tbl>
          </a:graphicData>
        </a:graphic>
      </p:graphicFrame>
    </p:spTree>
    <p:extLst>
      <p:ext uri="{BB962C8B-B14F-4D97-AF65-F5344CB8AC3E}">
        <p14:creationId xmlns:p14="http://schemas.microsoft.com/office/powerpoint/2010/main" val="1445699037"/>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cstate="print"/>
          <a:srcRect l="12947"/>
          <a:stretch/>
        </p:blipFill>
        <p:spPr>
          <a:xfrm rot="16200000">
            <a:off x="2963906" y="-2281253"/>
            <a:ext cx="5894775" cy="11090216"/>
          </a:xfrm>
          <a:prstGeom prst="rect">
            <a:avLst/>
          </a:prstGeom>
        </p:spPr>
      </p:pic>
      <p:sp>
        <p:nvSpPr>
          <p:cNvPr id="6" name="Rectángulo 5"/>
          <p:cNvSpPr/>
          <p:nvPr/>
        </p:nvSpPr>
        <p:spPr>
          <a:xfrm>
            <a:off x="4360756" y="6211243"/>
            <a:ext cx="3736920" cy="369332"/>
          </a:xfrm>
          <a:prstGeom prst="rect">
            <a:avLst/>
          </a:prstGeom>
        </p:spPr>
        <p:txBody>
          <a:bodyPr wrap="none">
            <a:spAutoFit/>
          </a:bodyPr>
          <a:lstStyle/>
          <a:p>
            <a:r>
              <a:rPr lang="es-EC" dirty="0">
                <a:latin typeface="Arial" panose="020B0604020202020204" pitchFamily="34" charset="0"/>
                <a:ea typeface="Calibri" panose="020F0502020204030204" pitchFamily="34" charset="0"/>
              </a:rPr>
              <a:t>Elementos del Módulo Didáctico </a:t>
            </a:r>
            <a:r>
              <a:rPr lang="es-EC" dirty="0" smtClean="0">
                <a:latin typeface="Arial" panose="020B0604020202020204" pitchFamily="34" charset="0"/>
                <a:ea typeface="Calibri" panose="020F0502020204030204" pitchFamily="34" charset="0"/>
              </a:rPr>
              <a:t>2 </a:t>
            </a:r>
            <a:endParaRPr lang="es-EC" dirty="0"/>
          </a:p>
        </p:txBody>
      </p:sp>
    </p:spTree>
    <p:extLst>
      <p:ext uri="{BB962C8B-B14F-4D97-AF65-F5344CB8AC3E}">
        <p14:creationId xmlns:p14="http://schemas.microsoft.com/office/powerpoint/2010/main" val="10643420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CuadroTexto 33"/>
          <p:cNvSpPr txBox="1"/>
          <p:nvPr/>
        </p:nvSpPr>
        <p:spPr>
          <a:xfrm>
            <a:off x="825244" y="1766160"/>
            <a:ext cx="10353367" cy="3211007"/>
          </a:xfrm>
          <a:prstGeom prst="rect">
            <a:avLst/>
          </a:prstGeom>
          <a:noFill/>
        </p:spPr>
        <p:txBody>
          <a:bodyPr wrap="square" rtlCol="0">
            <a:spAutoFit/>
          </a:bodyPr>
          <a:lstStyle/>
          <a:p>
            <a:pPr algn="ctr">
              <a:lnSpc>
                <a:spcPct val="150000"/>
              </a:lnSpc>
            </a:pPr>
            <a:r>
              <a:rPr lang="es-EC" sz="7200" dirty="0" smtClean="0">
                <a:latin typeface="Arial" panose="020B0604020202020204" pitchFamily="34" charset="0"/>
                <a:cs typeface="Arial" panose="020B0604020202020204" pitchFamily="34" charset="0"/>
              </a:rPr>
              <a:t>ESTRUCTURAS PRINCIPALES</a:t>
            </a:r>
            <a:endParaRPr lang="en-US" sz="7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4803389"/>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4"/>
          <p:cNvGraphicFramePr>
            <a:graphicFrameLocks noGrp="1"/>
          </p:cNvGraphicFramePr>
          <p:nvPr>
            <p:extLst>
              <p:ext uri="{D42A27DB-BD31-4B8C-83A1-F6EECF244321}">
                <p14:modId xmlns:p14="http://schemas.microsoft.com/office/powerpoint/2010/main" val="395373689"/>
              </p:ext>
            </p:extLst>
          </p:nvPr>
        </p:nvGraphicFramePr>
        <p:xfrm>
          <a:off x="167691" y="873329"/>
          <a:ext cx="5680149" cy="5399483"/>
        </p:xfrm>
        <a:graphic>
          <a:graphicData uri="http://schemas.openxmlformats.org/drawingml/2006/table">
            <a:tbl>
              <a:tblPr firstRow="1" firstCol="1" bandRow="1"/>
              <a:tblGrid>
                <a:gridCol w="867733"/>
                <a:gridCol w="1373410"/>
                <a:gridCol w="1197863"/>
                <a:gridCol w="1197863"/>
                <a:gridCol w="1043280"/>
              </a:tblGrid>
              <a:tr h="404793">
                <a:tc>
                  <a:txBody>
                    <a:bodyPr/>
                    <a:lstStyle/>
                    <a:p>
                      <a:pPr algn="ctr">
                        <a:lnSpc>
                          <a:spcPct val="107000"/>
                        </a:lnSpc>
                        <a:spcAft>
                          <a:spcPts val="0"/>
                        </a:spcAft>
                      </a:pPr>
                      <a:r>
                        <a:rPr lang="es-EC"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Sector</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0170" marR="30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gn="ctr">
                        <a:lnSpc>
                          <a:spcPct val="107000"/>
                        </a:lnSpc>
                        <a:spcAft>
                          <a:spcPts val="0"/>
                        </a:spcAft>
                      </a:pPr>
                      <a:r>
                        <a:rPr lang="es-EC"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Sistema</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0170" marR="30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gn="ctr">
                        <a:lnSpc>
                          <a:spcPct val="107000"/>
                        </a:lnSpc>
                        <a:spcAft>
                          <a:spcPts val="0"/>
                        </a:spcAft>
                      </a:pPr>
                      <a:r>
                        <a:rPr lang="es-EC" sz="12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Actuadores</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0170" marR="30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gn="ctr">
                        <a:lnSpc>
                          <a:spcPct val="107000"/>
                        </a:lnSpc>
                        <a:spcAft>
                          <a:spcPts val="0"/>
                        </a:spcAft>
                      </a:pPr>
                      <a:r>
                        <a:rPr lang="es-EC" sz="12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Sensores</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0170" marR="30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gn="ctr">
                        <a:lnSpc>
                          <a:spcPct val="107000"/>
                        </a:lnSpc>
                        <a:spcAft>
                          <a:spcPts val="0"/>
                        </a:spcAft>
                      </a:pPr>
                      <a:r>
                        <a:rPr lang="es-EC" sz="12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Componentes Mecánicos</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0170" marR="30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r>
              <a:tr h="404793">
                <a:tc>
                  <a:txBody>
                    <a:bodyPr/>
                    <a:lstStyle/>
                    <a:p>
                      <a:pPr algn="ctr">
                        <a:lnSpc>
                          <a:spcPct val="107000"/>
                        </a:lnSpc>
                        <a:spcAft>
                          <a:spcPts val="0"/>
                        </a:spcAft>
                      </a:pPr>
                      <a:r>
                        <a:rPr lang="es-EC"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1</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0170" marR="30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gn="ctr">
                        <a:lnSpc>
                          <a:spcPct val="107000"/>
                        </a:lnSpc>
                        <a:spcAft>
                          <a:spcPts val="0"/>
                        </a:spcAft>
                      </a:pPr>
                      <a:r>
                        <a:rPr lang="es-EC"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Punto Inicial del Sistema</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0170" marR="30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r>
                        <a:rPr lang="es-EC" sz="12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0170" marR="30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r>
                        <a:rPr lang="es-EC" sz="12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Fotoeléctrico </a:t>
                      </a:r>
                      <a:r>
                        <a:rPr lang="es-EC" sz="12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B1</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0170" marR="30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r>
                        <a:rPr lang="es-EC" sz="12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Estructura Principal</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0170" marR="30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r>
              <a:tr h="438725">
                <a:tc>
                  <a:txBody>
                    <a:bodyPr/>
                    <a:lstStyle/>
                    <a:p>
                      <a:pPr algn="ctr">
                        <a:lnSpc>
                          <a:spcPct val="107000"/>
                        </a:lnSpc>
                        <a:spcAft>
                          <a:spcPts val="0"/>
                        </a:spcAft>
                      </a:pPr>
                      <a:r>
                        <a:rPr lang="es-EC" sz="12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2</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0170" marR="30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gn="ctr">
                        <a:lnSpc>
                          <a:spcPct val="107000"/>
                        </a:lnSpc>
                        <a:spcAft>
                          <a:spcPts val="0"/>
                        </a:spcAft>
                      </a:pPr>
                      <a:r>
                        <a:rPr lang="es-EC"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Banda Transportadora</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0170" marR="30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a:lnSpc>
                          <a:spcPct val="107000"/>
                        </a:lnSpc>
                        <a:spcAft>
                          <a:spcPts val="0"/>
                        </a:spcAft>
                      </a:pPr>
                      <a:r>
                        <a:rPr lang="es-EC"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Motor Eléctrico </a:t>
                      </a:r>
                      <a:r>
                        <a:rPr lang="es-EC"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M1</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0170" marR="30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a:lnSpc>
                          <a:spcPct val="107000"/>
                        </a:lnSpc>
                        <a:spcAft>
                          <a:spcPts val="0"/>
                        </a:spcAft>
                      </a:pPr>
                      <a:r>
                        <a:rPr lang="es-EC"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0170" marR="30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a:lnSpc>
                          <a:spcPct val="107000"/>
                        </a:lnSpc>
                        <a:spcAft>
                          <a:spcPts val="0"/>
                        </a:spcAft>
                      </a:pPr>
                      <a:r>
                        <a:rPr lang="es-EC" sz="12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Cinta Transportadora</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0170" marR="30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r>
              <a:tr h="607189">
                <a:tc rowSpan="3">
                  <a:txBody>
                    <a:bodyPr/>
                    <a:lstStyle/>
                    <a:p>
                      <a:pPr algn="ctr">
                        <a:lnSpc>
                          <a:spcPct val="107000"/>
                        </a:lnSpc>
                        <a:spcAft>
                          <a:spcPts val="0"/>
                        </a:spcAft>
                      </a:pPr>
                      <a:r>
                        <a:rPr lang="es-EC" sz="12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3</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0170" marR="30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rowSpan="3">
                  <a:txBody>
                    <a:bodyPr/>
                    <a:lstStyle/>
                    <a:p>
                      <a:pPr algn="ctr">
                        <a:lnSpc>
                          <a:spcPct val="107000"/>
                        </a:lnSpc>
                        <a:spcAft>
                          <a:spcPts val="0"/>
                        </a:spcAft>
                      </a:pPr>
                      <a:r>
                        <a:rPr lang="es-EC"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Zona de Dosificación</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0170" marR="30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r>
                        <a:rPr lang="es-EC"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Pistón </a:t>
                      </a:r>
                      <a:r>
                        <a:rPr lang="es-EC"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1A</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s-EC"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Electroválvula </a:t>
                      </a:r>
                      <a:r>
                        <a:rPr lang="es-EC"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1V1 </a:t>
                      </a:r>
                      <a:r>
                        <a:rPr lang="es-EC"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r>
                        <a:rPr lang="es-EC"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1M1 – 1M2</a:t>
                      </a:r>
                      <a:r>
                        <a:rPr lang="es-EC"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0170" marR="30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r>
                        <a:rPr lang="es-EC"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Capacitivo </a:t>
                      </a:r>
                      <a:r>
                        <a:rPr lang="es-EC"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S1</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0170" marR="30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r>
                        <a:rPr lang="es-EC" sz="12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Disco Rotatorio</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0170" marR="30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r>
              <a:tr h="270259">
                <a:tc vMerge="1">
                  <a:txBody>
                    <a:bodyPr/>
                    <a:lstStyle/>
                    <a:p>
                      <a:endParaRPr lang="es-EC"/>
                    </a:p>
                  </a:txBody>
                  <a:tcPr/>
                </a:tc>
                <a:tc vMerge="1">
                  <a:txBody>
                    <a:bodyPr/>
                    <a:lstStyle/>
                    <a:p>
                      <a:endParaRPr lang="es-EC"/>
                    </a:p>
                  </a:txBody>
                  <a:tcPr/>
                </a:tc>
                <a:tc rowSpan="2">
                  <a:txBody>
                    <a:bodyPr/>
                    <a:lstStyle/>
                    <a:p>
                      <a:pPr algn="ctr">
                        <a:lnSpc>
                          <a:spcPct val="107000"/>
                        </a:lnSpc>
                        <a:spcAft>
                          <a:spcPts val="0"/>
                        </a:spcAft>
                      </a:pPr>
                      <a:r>
                        <a:rPr lang="es-EC"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Motor Eléctrico </a:t>
                      </a:r>
                      <a:r>
                        <a:rPr lang="es-EC"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M2</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0170" marR="30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r>
                        <a:rPr lang="es-EC"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Infrarrojo </a:t>
                      </a:r>
                      <a:r>
                        <a:rPr lang="es-EC"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B2</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0170" marR="30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rowSpan="2">
                  <a:txBody>
                    <a:bodyPr/>
                    <a:lstStyle/>
                    <a:p>
                      <a:pPr algn="ctr">
                        <a:lnSpc>
                          <a:spcPct val="107000"/>
                        </a:lnSpc>
                        <a:spcAft>
                          <a:spcPts val="0"/>
                        </a:spcAft>
                      </a:pPr>
                      <a:r>
                        <a:rPr lang="es-EC" sz="12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Tolva</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0170" marR="30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r>
              <a:tr h="236327">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a:lnSpc>
                          <a:spcPct val="107000"/>
                        </a:lnSpc>
                        <a:spcAft>
                          <a:spcPts val="0"/>
                        </a:spcAft>
                      </a:pPr>
                      <a:r>
                        <a:rPr lang="es-EC"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Capacitivo </a:t>
                      </a:r>
                      <a:r>
                        <a:rPr lang="es-EC"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B3</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0170" marR="30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vMerge="1">
                  <a:txBody>
                    <a:bodyPr/>
                    <a:lstStyle/>
                    <a:p>
                      <a:endParaRPr lang="es-EC"/>
                    </a:p>
                  </a:txBody>
                  <a:tcPr/>
                </a:tc>
              </a:tr>
              <a:tr h="573854">
                <a:tc rowSpan="2">
                  <a:txBody>
                    <a:bodyPr/>
                    <a:lstStyle/>
                    <a:p>
                      <a:pPr algn="ctr">
                        <a:lnSpc>
                          <a:spcPct val="107000"/>
                        </a:lnSpc>
                        <a:spcAft>
                          <a:spcPts val="0"/>
                        </a:spcAft>
                      </a:pPr>
                      <a:r>
                        <a:rPr lang="es-EC" sz="12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4</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0170" marR="30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rowSpan="2">
                  <a:txBody>
                    <a:bodyPr/>
                    <a:lstStyle/>
                    <a:p>
                      <a:pPr algn="ctr">
                        <a:lnSpc>
                          <a:spcPct val="107000"/>
                        </a:lnSpc>
                        <a:spcAft>
                          <a:spcPts val="0"/>
                        </a:spcAft>
                      </a:pPr>
                      <a:r>
                        <a:rPr lang="es-EC" sz="12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Zona de Almacenaje</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0170" marR="30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a:lnSpc>
                          <a:spcPct val="107000"/>
                        </a:lnSpc>
                        <a:spcAft>
                          <a:spcPts val="0"/>
                        </a:spcAft>
                      </a:pPr>
                      <a:r>
                        <a:rPr lang="es-EC"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Pistón </a:t>
                      </a:r>
                      <a:r>
                        <a:rPr lang="es-EC"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2A</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s-EC"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Electroválvula </a:t>
                      </a:r>
                      <a:r>
                        <a:rPr lang="es-EC"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2V1 </a:t>
                      </a:r>
                      <a:r>
                        <a:rPr lang="es-EC"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r>
                        <a:rPr lang="es-EC"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2M1</a:t>
                      </a:r>
                      <a:r>
                        <a:rPr lang="es-EC"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0170" marR="30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rowSpan="2">
                  <a:txBody>
                    <a:bodyPr/>
                    <a:lstStyle/>
                    <a:p>
                      <a:pPr algn="ctr">
                        <a:lnSpc>
                          <a:spcPct val="107000"/>
                        </a:lnSpc>
                        <a:spcAft>
                          <a:spcPts val="0"/>
                        </a:spcAft>
                      </a:pPr>
                      <a:r>
                        <a:rPr lang="es-EC"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Infrarrojo </a:t>
                      </a:r>
                      <a:r>
                        <a:rPr lang="es-EC"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B4</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0170" marR="30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rowSpan="2">
                  <a:txBody>
                    <a:bodyPr/>
                    <a:lstStyle/>
                    <a:p>
                      <a:pPr algn="ctr">
                        <a:lnSpc>
                          <a:spcPct val="107000"/>
                        </a:lnSpc>
                        <a:spcAft>
                          <a:spcPts val="0"/>
                        </a:spcAft>
                      </a:pPr>
                      <a:r>
                        <a:rPr lang="es-EC" sz="12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Almacenador</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0170" marR="30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r>
              <a:tr h="573854">
                <a:tc vMerge="1">
                  <a:txBody>
                    <a:bodyPr/>
                    <a:lstStyle/>
                    <a:p>
                      <a:endParaRPr lang="es-EC"/>
                    </a:p>
                  </a:txBody>
                  <a:tcPr/>
                </a:tc>
                <a:tc vMerge="1">
                  <a:txBody>
                    <a:bodyPr/>
                    <a:lstStyle/>
                    <a:p>
                      <a:endParaRPr lang="es-EC"/>
                    </a:p>
                  </a:txBody>
                  <a:tcPr/>
                </a:tc>
                <a:tc>
                  <a:txBody>
                    <a:bodyPr/>
                    <a:lstStyle/>
                    <a:p>
                      <a:pPr algn="ctr">
                        <a:lnSpc>
                          <a:spcPct val="107000"/>
                        </a:lnSpc>
                        <a:spcAft>
                          <a:spcPts val="0"/>
                        </a:spcAft>
                      </a:pPr>
                      <a:r>
                        <a:rPr lang="es-EC"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Pistón </a:t>
                      </a:r>
                      <a:r>
                        <a:rPr lang="es-EC"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3A</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s-EC"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Electroválvula </a:t>
                      </a:r>
                      <a:r>
                        <a:rPr lang="es-EC"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3V1 </a:t>
                      </a:r>
                      <a:r>
                        <a:rPr lang="es-EC"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r>
                        <a:rPr lang="es-EC"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3M1</a:t>
                      </a:r>
                      <a:r>
                        <a:rPr lang="es-EC"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0170" marR="30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vMerge="1">
                  <a:txBody>
                    <a:bodyPr/>
                    <a:lstStyle/>
                    <a:p>
                      <a:endParaRPr lang="es-EC"/>
                    </a:p>
                  </a:txBody>
                  <a:tcPr/>
                </a:tc>
                <a:tc vMerge="1">
                  <a:txBody>
                    <a:bodyPr/>
                    <a:lstStyle/>
                    <a:p>
                      <a:endParaRPr lang="es-EC"/>
                    </a:p>
                  </a:txBody>
                  <a:tcPr/>
                </a:tc>
              </a:tr>
              <a:tr h="236327">
                <a:tc rowSpan="4">
                  <a:txBody>
                    <a:bodyPr/>
                    <a:lstStyle/>
                    <a:p>
                      <a:pPr algn="ctr">
                        <a:lnSpc>
                          <a:spcPct val="107000"/>
                        </a:lnSpc>
                        <a:spcAft>
                          <a:spcPts val="0"/>
                        </a:spcAft>
                      </a:pPr>
                      <a:r>
                        <a:rPr lang="es-EC" sz="12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5</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0170" marR="30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rowSpan="4">
                  <a:txBody>
                    <a:bodyPr/>
                    <a:lstStyle/>
                    <a:p>
                      <a:pPr algn="ctr">
                        <a:lnSpc>
                          <a:spcPct val="107000"/>
                        </a:lnSpc>
                        <a:spcAft>
                          <a:spcPts val="0"/>
                        </a:spcAft>
                      </a:pPr>
                      <a:r>
                        <a:rPr lang="es-EC" sz="12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Panel de Control</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0170" marR="30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rowSpan="2">
                  <a:txBody>
                    <a:bodyPr/>
                    <a:lstStyle/>
                    <a:p>
                      <a:pPr algn="ctr">
                        <a:lnSpc>
                          <a:spcPct val="107000"/>
                        </a:lnSpc>
                        <a:spcAft>
                          <a:spcPts val="0"/>
                        </a:spcAft>
                      </a:pPr>
                      <a:r>
                        <a:rPr lang="es-EC"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Luz Indicadora </a:t>
                      </a:r>
                      <a:r>
                        <a:rPr lang="es-EC"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H1</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0170" marR="30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r>
                        <a:rPr lang="es-EC"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Switch </a:t>
                      </a:r>
                      <a:r>
                        <a:rPr lang="es-EC"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S2</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0170" marR="30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rowSpan="4">
                  <a:txBody>
                    <a:bodyPr/>
                    <a:lstStyle/>
                    <a:p>
                      <a:pPr algn="ctr">
                        <a:lnSpc>
                          <a:spcPct val="107000"/>
                        </a:lnSpc>
                        <a:spcAft>
                          <a:spcPts val="0"/>
                        </a:spcAft>
                      </a:pPr>
                      <a:r>
                        <a:rPr lang="es-EC" sz="12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Estructura de Soporte del Panel</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0170" marR="30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r>
              <a:tr h="236327">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a:lnSpc>
                          <a:spcPct val="107000"/>
                        </a:lnSpc>
                        <a:spcAft>
                          <a:spcPts val="0"/>
                        </a:spcAft>
                      </a:pPr>
                      <a:r>
                        <a:rPr lang="es-EC"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Start </a:t>
                      </a:r>
                      <a:r>
                        <a:rPr lang="es-EC"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S3</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0170" marR="30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vMerge="1">
                  <a:txBody>
                    <a:bodyPr/>
                    <a:lstStyle/>
                    <a:p>
                      <a:endParaRPr lang="es-EC"/>
                    </a:p>
                  </a:txBody>
                  <a:tcPr/>
                </a:tc>
              </a:tr>
              <a:tr h="236327">
                <a:tc vMerge="1">
                  <a:txBody>
                    <a:bodyPr/>
                    <a:lstStyle/>
                    <a:p>
                      <a:endParaRPr lang="es-EC"/>
                    </a:p>
                  </a:txBody>
                  <a:tcPr/>
                </a:tc>
                <a:tc vMerge="1">
                  <a:txBody>
                    <a:bodyPr/>
                    <a:lstStyle/>
                    <a:p>
                      <a:endParaRPr lang="es-EC"/>
                    </a:p>
                  </a:txBody>
                  <a:tcPr/>
                </a:tc>
                <a:tc rowSpan="2">
                  <a:txBody>
                    <a:bodyPr/>
                    <a:lstStyle/>
                    <a:p>
                      <a:pPr algn="ctr">
                        <a:lnSpc>
                          <a:spcPct val="107000"/>
                        </a:lnSpc>
                        <a:spcAft>
                          <a:spcPts val="0"/>
                        </a:spcAft>
                      </a:pPr>
                      <a:r>
                        <a:rPr lang="es-EC" sz="12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Pulsadores:</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s-EC" sz="12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S7 – S12</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0170" marR="30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r>
                        <a:rPr lang="es-EC"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Stop </a:t>
                      </a:r>
                      <a:r>
                        <a:rPr lang="es-EC"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S4</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0170" marR="30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vMerge="1">
                  <a:txBody>
                    <a:bodyPr/>
                    <a:lstStyle/>
                    <a:p>
                      <a:endParaRPr lang="es-EC"/>
                    </a:p>
                  </a:txBody>
                  <a:tcPr/>
                </a:tc>
              </a:tr>
              <a:tr h="236327">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a:lnSpc>
                          <a:spcPct val="107000"/>
                        </a:lnSpc>
                        <a:spcAft>
                          <a:spcPts val="0"/>
                        </a:spcAft>
                      </a:pPr>
                      <a:r>
                        <a:rPr lang="es-EC"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Fin de Llenado </a:t>
                      </a:r>
                      <a:r>
                        <a:rPr lang="es-EC"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S5</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0170" marR="30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vMerge="1">
                  <a:txBody>
                    <a:bodyPr/>
                    <a:lstStyle/>
                    <a:p>
                      <a:endParaRPr lang="es-EC"/>
                    </a:p>
                  </a:txBody>
                  <a:tcPr/>
                </a:tc>
              </a:tr>
              <a:tr h="438725">
                <a:tc>
                  <a:txBody>
                    <a:bodyPr/>
                    <a:lstStyle/>
                    <a:p>
                      <a:pPr algn="ctr">
                        <a:lnSpc>
                          <a:spcPct val="107000"/>
                        </a:lnSpc>
                        <a:spcAft>
                          <a:spcPts val="0"/>
                        </a:spcAft>
                      </a:pPr>
                      <a:r>
                        <a:rPr lang="es-EC" sz="12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6</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0170" marR="30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gn="ctr">
                        <a:lnSpc>
                          <a:spcPct val="107000"/>
                        </a:lnSpc>
                        <a:spcAft>
                          <a:spcPts val="0"/>
                        </a:spcAft>
                      </a:pPr>
                      <a:r>
                        <a:rPr lang="es-EC"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Borneras de Conexión</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0170" marR="30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a:lnSpc>
                          <a:spcPct val="107000"/>
                        </a:lnSpc>
                        <a:spcAft>
                          <a:spcPts val="0"/>
                        </a:spcAft>
                      </a:pPr>
                      <a:r>
                        <a:rPr lang="es-EC" sz="12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Señales de Salida</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0170" marR="30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a:lnSpc>
                          <a:spcPct val="107000"/>
                        </a:lnSpc>
                        <a:spcAft>
                          <a:spcPts val="0"/>
                        </a:spcAft>
                      </a:pPr>
                      <a:r>
                        <a:rPr lang="es-EC"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Señales de Entrada</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0170" marR="30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a:lnSpc>
                          <a:spcPct val="107000"/>
                        </a:lnSpc>
                        <a:spcAft>
                          <a:spcPts val="0"/>
                        </a:spcAft>
                      </a:pPr>
                      <a:r>
                        <a:rPr lang="es-EC"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Regletas</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0170" marR="30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r>
            </a:tbl>
          </a:graphicData>
        </a:graphic>
      </p:graphicFrame>
      <p:sp>
        <p:nvSpPr>
          <p:cNvPr id="6" name="Rectángulo 5"/>
          <p:cNvSpPr/>
          <p:nvPr/>
        </p:nvSpPr>
        <p:spPr>
          <a:xfrm>
            <a:off x="4377708" y="212786"/>
            <a:ext cx="4374405" cy="400110"/>
          </a:xfrm>
          <a:prstGeom prst="rect">
            <a:avLst/>
          </a:prstGeom>
        </p:spPr>
        <p:txBody>
          <a:bodyPr wrap="square">
            <a:spAutoFit/>
          </a:bodyPr>
          <a:lstStyle/>
          <a:p>
            <a:r>
              <a:rPr lang="es-EC" sz="2000" dirty="0"/>
              <a:t>Sectores del Módulo Didáctico 1</a:t>
            </a:r>
          </a:p>
        </p:txBody>
      </p:sp>
      <p:pic>
        <p:nvPicPr>
          <p:cNvPr id="9" name="Imagen 8"/>
          <p:cNvPicPr>
            <a:picLocks noChangeAspect="1"/>
          </p:cNvPicPr>
          <p:nvPr/>
        </p:nvPicPr>
        <p:blipFill>
          <a:blip r:embed="rId3" cstate="print"/>
          <a:stretch>
            <a:fillRect/>
          </a:stretch>
        </p:blipFill>
        <p:spPr>
          <a:xfrm rot="16200000">
            <a:off x="6795967" y="394781"/>
            <a:ext cx="4355218" cy="6688630"/>
          </a:xfrm>
          <a:prstGeom prst="rect">
            <a:avLst/>
          </a:prstGeom>
        </p:spPr>
      </p:pic>
    </p:spTree>
    <p:extLst>
      <p:ext uri="{BB962C8B-B14F-4D97-AF65-F5344CB8AC3E}">
        <p14:creationId xmlns:p14="http://schemas.microsoft.com/office/powerpoint/2010/main" val="2850066102"/>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4073028159"/>
              </p:ext>
            </p:extLst>
          </p:nvPr>
        </p:nvGraphicFramePr>
        <p:xfrm>
          <a:off x="157153" y="664266"/>
          <a:ext cx="5294203" cy="5867118"/>
        </p:xfrm>
        <a:graphic>
          <a:graphicData uri="http://schemas.openxmlformats.org/drawingml/2006/table">
            <a:tbl>
              <a:tblPr firstRow="1" firstCol="1" bandRow="1"/>
              <a:tblGrid>
                <a:gridCol w="572575"/>
                <a:gridCol w="1188720"/>
                <a:gridCol w="1562100"/>
                <a:gridCol w="1000485"/>
                <a:gridCol w="970323"/>
              </a:tblGrid>
              <a:tr h="396063">
                <a:tc>
                  <a:txBody>
                    <a:bodyPr/>
                    <a:lstStyle/>
                    <a:p>
                      <a:pPr algn="ctr">
                        <a:lnSpc>
                          <a:spcPct val="107000"/>
                        </a:lnSpc>
                        <a:spcAft>
                          <a:spcPts val="0"/>
                        </a:spcAft>
                      </a:pPr>
                      <a:r>
                        <a:rPr lang="es-EC"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Sector</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588" marR="255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gn="ctr">
                        <a:lnSpc>
                          <a:spcPct val="107000"/>
                        </a:lnSpc>
                        <a:spcAft>
                          <a:spcPts val="0"/>
                        </a:spcAft>
                      </a:pPr>
                      <a:r>
                        <a:rPr lang="es-EC" sz="12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Sistema</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588" marR="255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gn="ctr">
                        <a:lnSpc>
                          <a:spcPct val="107000"/>
                        </a:lnSpc>
                        <a:spcAft>
                          <a:spcPts val="0"/>
                        </a:spcAft>
                      </a:pPr>
                      <a:r>
                        <a:rPr lang="es-EC"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Actuadores</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588" marR="255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gn="ctr">
                        <a:lnSpc>
                          <a:spcPct val="107000"/>
                        </a:lnSpc>
                        <a:spcAft>
                          <a:spcPts val="0"/>
                        </a:spcAft>
                      </a:pPr>
                      <a:r>
                        <a:rPr lang="es-EC" sz="12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Sensores</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588" marR="255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gn="ctr">
                        <a:lnSpc>
                          <a:spcPct val="107000"/>
                        </a:lnSpc>
                        <a:spcAft>
                          <a:spcPts val="0"/>
                        </a:spcAft>
                      </a:pPr>
                      <a:r>
                        <a:rPr lang="es-EC" sz="12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Componentes Mecánicos</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588" marR="255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r>
              <a:tr h="349216">
                <a:tc rowSpan="2">
                  <a:txBody>
                    <a:bodyPr/>
                    <a:lstStyle/>
                    <a:p>
                      <a:pPr algn="ctr">
                        <a:lnSpc>
                          <a:spcPct val="107000"/>
                        </a:lnSpc>
                        <a:spcAft>
                          <a:spcPts val="0"/>
                        </a:spcAft>
                      </a:pPr>
                      <a:r>
                        <a:rPr lang="es-EC"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1</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588" marR="255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rowSpan="2">
                  <a:txBody>
                    <a:bodyPr/>
                    <a:lstStyle/>
                    <a:p>
                      <a:pPr algn="ctr">
                        <a:lnSpc>
                          <a:spcPct val="107000"/>
                        </a:lnSpc>
                        <a:spcAft>
                          <a:spcPts val="0"/>
                        </a:spcAft>
                      </a:pPr>
                      <a:r>
                        <a:rPr lang="es-EC"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Transporte entre Módulos</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588" marR="255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r>
                        <a:rPr lang="es-EC" sz="12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Motor a Pasos </a:t>
                      </a:r>
                      <a:r>
                        <a:rPr lang="es-EC" sz="12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M5</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588" marR="255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r>
                        <a:rPr lang="es-EC" sz="12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Microswitch </a:t>
                      </a:r>
                      <a:r>
                        <a:rPr lang="es-EC" sz="12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S17</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588" marR="255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r>
                        <a:rPr lang="es-EC" sz="12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Eslabón Principal</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588" marR="255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r>
              <a:tr h="349216">
                <a:tc vMerge="1">
                  <a:txBody>
                    <a:bodyPr/>
                    <a:lstStyle/>
                    <a:p>
                      <a:endParaRPr lang="es-EC"/>
                    </a:p>
                  </a:txBody>
                  <a:tcPr/>
                </a:tc>
                <a:tc vMerge="1">
                  <a:txBody>
                    <a:bodyPr/>
                    <a:lstStyle/>
                    <a:p>
                      <a:endParaRPr lang="es-EC"/>
                    </a:p>
                  </a:txBody>
                  <a:tcPr/>
                </a:tc>
                <a:tc>
                  <a:txBody>
                    <a:bodyPr/>
                    <a:lstStyle/>
                    <a:p>
                      <a:pPr algn="ctr">
                        <a:lnSpc>
                          <a:spcPct val="107000"/>
                        </a:lnSpc>
                        <a:spcAft>
                          <a:spcPts val="0"/>
                        </a:spcAft>
                      </a:pPr>
                      <a:r>
                        <a:rPr lang="es-EC"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Servomotores</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588" marR="255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r>
                        <a:rPr lang="es-EC" sz="12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Microswitch </a:t>
                      </a:r>
                      <a:r>
                        <a:rPr lang="es-EC" sz="12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S20</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588" marR="255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r>
                        <a:rPr lang="es-EC" sz="12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Gripper</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588" marR="255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r>
              <a:tr h="349216">
                <a:tc>
                  <a:txBody>
                    <a:bodyPr/>
                    <a:lstStyle/>
                    <a:p>
                      <a:pPr algn="ctr">
                        <a:lnSpc>
                          <a:spcPct val="107000"/>
                        </a:lnSpc>
                        <a:spcAft>
                          <a:spcPts val="0"/>
                        </a:spcAft>
                      </a:pPr>
                      <a:r>
                        <a:rPr lang="es-EC" sz="12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2</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588" marR="255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gn="ctr">
                        <a:lnSpc>
                          <a:spcPct val="107000"/>
                        </a:lnSpc>
                        <a:spcAft>
                          <a:spcPts val="0"/>
                        </a:spcAft>
                      </a:pPr>
                      <a:r>
                        <a:rPr lang="es-EC"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Punto Inicial del Sistema</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588" marR="255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a:lnSpc>
                          <a:spcPct val="107000"/>
                        </a:lnSpc>
                        <a:spcAft>
                          <a:spcPts val="0"/>
                        </a:spcAft>
                      </a:pPr>
                      <a:r>
                        <a:rPr lang="es-EC"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588" marR="255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a:lnSpc>
                          <a:spcPct val="107000"/>
                        </a:lnSpc>
                        <a:spcAft>
                          <a:spcPts val="0"/>
                        </a:spcAft>
                      </a:pPr>
                      <a:r>
                        <a:rPr lang="es-EC" sz="12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588" marR="255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a:lnSpc>
                          <a:spcPct val="107000"/>
                        </a:lnSpc>
                        <a:spcAft>
                          <a:spcPts val="0"/>
                        </a:spcAft>
                      </a:pPr>
                      <a:r>
                        <a:rPr lang="es-EC" sz="12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Estructura Principal</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588" marR="255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r>
              <a:tr h="349216">
                <a:tc>
                  <a:txBody>
                    <a:bodyPr/>
                    <a:lstStyle/>
                    <a:p>
                      <a:pPr algn="ctr">
                        <a:lnSpc>
                          <a:spcPct val="107000"/>
                        </a:lnSpc>
                        <a:spcAft>
                          <a:spcPts val="0"/>
                        </a:spcAft>
                      </a:pPr>
                      <a:r>
                        <a:rPr lang="es-EC" sz="12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3</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588" marR="255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gn="ctr">
                        <a:lnSpc>
                          <a:spcPct val="107000"/>
                        </a:lnSpc>
                        <a:spcAft>
                          <a:spcPts val="0"/>
                        </a:spcAft>
                      </a:pPr>
                      <a:r>
                        <a:rPr lang="es-EC" sz="12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Banda Transportadora</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588" marR="255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r>
                        <a:rPr lang="es-EC"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Motor Eléctrico </a:t>
                      </a:r>
                      <a:r>
                        <a:rPr lang="es-EC"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M4</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588" marR="255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r>
                        <a:rPr lang="es-EC" sz="12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588" marR="255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r>
                        <a:rPr lang="es-EC" sz="12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Cinta Transportadora</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588" marR="255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r>
              <a:tr h="349216">
                <a:tc rowSpan="2">
                  <a:txBody>
                    <a:bodyPr/>
                    <a:lstStyle/>
                    <a:p>
                      <a:pPr algn="ctr">
                        <a:lnSpc>
                          <a:spcPct val="107000"/>
                        </a:lnSpc>
                        <a:spcAft>
                          <a:spcPts val="0"/>
                        </a:spcAft>
                      </a:pPr>
                      <a:r>
                        <a:rPr lang="es-EC" sz="12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4</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588" marR="255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rowSpan="2">
                  <a:txBody>
                    <a:bodyPr/>
                    <a:lstStyle/>
                    <a:p>
                      <a:pPr algn="ctr">
                        <a:lnSpc>
                          <a:spcPct val="107000"/>
                        </a:lnSpc>
                        <a:spcAft>
                          <a:spcPts val="0"/>
                        </a:spcAft>
                      </a:pPr>
                      <a:r>
                        <a:rPr lang="es-EC" sz="12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Zona de Detección y Clasificación por Color de Tapa</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588" marR="255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rowSpan="2">
                  <a:txBody>
                    <a:bodyPr/>
                    <a:lstStyle/>
                    <a:p>
                      <a:pPr algn="ctr">
                        <a:lnSpc>
                          <a:spcPct val="107000"/>
                        </a:lnSpc>
                        <a:spcAft>
                          <a:spcPts val="0"/>
                        </a:spcAft>
                      </a:pPr>
                      <a:r>
                        <a:rPr lang="es-EC"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Pistón </a:t>
                      </a:r>
                      <a:r>
                        <a:rPr lang="es-EC"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5A</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s-EC"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Electroválvula </a:t>
                      </a:r>
                      <a:r>
                        <a:rPr lang="es-EC"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5V1 </a:t>
                      </a:r>
                      <a:r>
                        <a:rPr lang="es-EC"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r>
                        <a:rPr lang="es-EC"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5M1</a:t>
                      </a:r>
                      <a:r>
                        <a:rPr lang="es-EC"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588" marR="255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a:lnSpc>
                          <a:spcPct val="107000"/>
                        </a:lnSpc>
                        <a:spcAft>
                          <a:spcPts val="0"/>
                        </a:spcAft>
                      </a:pPr>
                      <a:r>
                        <a:rPr lang="es-EC" sz="12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 de Color </a:t>
                      </a:r>
                      <a:r>
                        <a:rPr lang="es-EC" sz="12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B5</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588" marR="255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rowSpan="2">
                  <a:txBody>
                    <a:bodyPr/>
                    <a:lstStyle/>
                    <a:p>
                      <a:pPr algn="ctr">
                        <a:lnSpc>
                          <a:spcPct val="107000"/>
                        </a:lnSpc>
                        <a:spcAft>
                          <a:spcPts val="0"/>
                        </a:spcAft>
                      </a:pPr>
                      <a:r>
                        <a:rPr lang="es-EC" sz="12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Dispensador de Tapas</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588" marR="255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r>
              <a:tr h="396828">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a:lnSpc>
                          <a:spcPct val="107000"/>
                        </a:lnSpc>
                        <a:spcAft>
                          <a:spcPts val="0"/>
                        </a:spcAft>
                      </a:pPr>
                      <a:r>
                        <a:rPr lang="es-EC" sz="12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Microswitch </a:t>
                      </a:r>
                      <a:r>
                        <a:rPr lang="es-EC" sz="12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S16</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588" marR="255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vMerge="1">
                  <a:txBody>
                    <a:bodyPr/>
                    <a:lstStyle/>
                    <a:p>
                      <a:endParaRPr lang="es-EC"/>
                    </a:p>
                  </a:txBody>
                  <a:tcPr/>
                </a:tc>
              </a:tr>
              <a:tr h="495065">
                <a:tc rowSpan="3">
                  <a:txBody>
                    <a:bodyPr/>
                    <a:lstStyle/>
                    <a:p>
                      <a:pPr algn="ctr">
                        <a:lnSpc>
                          <a:spcPct val="107000"/>
                        </a:lnSpc>
                        <a:spcAft>
                          <a:spcPts val="0"/>
                        </a:spcAft>
                      </a:pPr>
                      <a:r>
                        <a:rPr lang="es-EC" sz="12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5</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588" marR="255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rowSpan="3">
                  <a:txBody>
                    <a:bodyPr/>
                    <a:lstStyle/>
                    <a:p>
                      <a:pPr algn="ctr">
                        <a:lnSpc>
                          <a:spcPct val="107000"/>
                        </a:lnSpc>
                        <a:spcAft>
                          <a:spcPts val="0"/>
                        </a:spcAft>
                      </a:pPr>
                      <a:r>
                        <a:rPr lang="es-EC" sz="12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Zona de Tapado</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588" marR="255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r>
                        <a:rPr lang="es-EC"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Pistón </a:t>
                      </a:r>
                      <a:r>
                        <a:rPr lang="es-EC"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4A</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s-EC"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Electroválvula </a:t>
                      </a:r>
                      <a:r>
                        <a:rPr lang="es-EC"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4V1 </a:t>
                      </a:r>
                      <a:r>
                        <a:rPr lang="es-EC"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r>
                        <a:rPr lang="es-EC"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4M1</a:t>
                      </a:r>
                      <a:r>
                        <a:rPr lang="es-EC"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588" marR="255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rowSpan="3">
                  <a:txBody>
                    <a:bodyPr/>
                    <a:lstStyle/>
                    <a:p>
                      <a:pPr algn="ctr">
                        <a:lnSpc>
                          <a:spcPct val="107000"/>
                        </a:lnSpc>
                        <a:spcAft>
                          <a:spcPts val="0"/>
                        </a:spcAft>
                      </a:pPr>
                      <a:r>
                        <a:rPr lang="es-EC"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Microswitch </a:t>
                      </a:r>
                      <a:r>
                        <a:rPr lang="es-EC"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S18</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588" marR="255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rowSpan="3">
                  <a:txBody>
                    <a:bodyPr/>
                    <a:lstStyle/>
                    <a:p>
                      <a:pPr algn="ctr">
                        <a:lnSpc>
                          <a:spcPct val="107000"/>
                        </a:lnSpc>
                        <a:spcAft>
                          <a:spcPts val="0"/>
                        </a:spcAft>
                      </a:pPr>
                      <a:r>
                        <a:rPr lang="es-EC" sz="12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Soporte del Sistema de Tapado</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588" marR="255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r>
              <a:tr h="495065">
                <a:tc vMerge="1">
                  <a:txBody>
                    <a:bodyPr/>
                    <a:lstStyle/>
                    <a:p>
                      <a:endParaRPr lang="es-EC"/>
                    </a:p>
                  </a:txBody>
                  <a:tcPr/>
                </a:tc>
                <a:tc vMerge="1">
                  <a:txBody>
                    <a:bodyPr/>
                    <a:lstStyle/>
                    <a:p>
                      <a:endParaRPr lang="es-EC"/>
                    </a:p>
                  </a:txBody>
                  <a:tcPr/>
                </a:tc>
                <a:tc>
                  <a:txBody>
                    <a:bodyPr/>
                    <a:lstStyle/>
                    <a:p>
                      <a:pPr algn="ctr">
                        <a:lnSpc>
                          <a:spcPct val="107000"/>
                        </a:lnSpc>
                        <a:spcAft>
                          <a:spcPts val="0"/>
                        </a:spcAft>
                      </a:pPr>
                      <a:r>
                        <a:rPr lang="es-EC"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Pistón </a:t>
                      </a:r>
                      <a:r>
                        <a:rPr lang="es-EC"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6A</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s-EC"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Electroválvula </a:t>
                      </a:r>
                      <a:r>
                        <a:rPr lang="es-EC"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6V1 </a:t>
                      </a:r>
                      <a:r>
                        <a:rPr lang="es-EC"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r>
                        <a:rPr lang="es-EC"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6M1 – 6M2</a:t>
                      </a:r>
                      <a:r>
                        <a:rPr lang="es-EC"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588" marR="255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vMerge="1">
                  <a:txBody>
                    <a:bodyPr/>
                    <a:lstStyle/>
                    <a:p>
                      <a:endParaRPr lang="es-EC"/>
                    </a:p>
                  </a:txBody>
                  <a:tcPr/>
                </a:tc>
                <a:tc vMerge="1">
                  <a:txBody>
                    <a:bodyPr/>
                    <a:lstStyle/>
                    <a:p>
                      <a:endParaRPr lang="es-EC"/>
                    </a:p>
                  </a:txBody>
                  <a:tcPr/>
                </a:tc>
              </a:tr>
              <a:tr h="349216">
                <a:tc vMerge="1">
                  <a:txBody>
                    <a:bodyPr/>
                    <a:lstStyle/>
                    <a:p>
                      <a:endParaRPr lang="es-EC"/>
                    </a:p>
                  </a:txBody>
                  <a:tcPr/>
                </a:tc>
                <a:tc vMerge="1">
                  <a:txBody>
                    <a:bodyPr/>
                    <a:lstStyle/>
                    <a:p>
                      <a:endParaRPr lang="es-EC"/>
                    </a:p>
                  </a:txBody>
                  <a:tcPr/>
                </a:tc>
                <a:tc>
                  <a:txBody>
                    <a:bodyPr/>
                    <a:lstStyle/>
                    <a:p>
                      <a:pPr algn="ctr">
                        <a:lnSpc>
                          <a:spcPct val="107000"/>
                        </a:lnSpc>
                        <a:spcAft>
                          <a:spcPts val="0"/>
                        </a:spcAft>
                      </a:pPr>
                      <a:r>
                        <a:rPr lang="es-EC"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Motor Eléctrico </a:t>
                      </a:r>
                      <a:r>
                        <a:rPr lang="es-EC"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M3</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588" marR="255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vMerge="1">
                  <a:txBody>
                    <a:bodyPr/>
                    <a:lstStyle/>
                    <a:p>
                      <a:endParaRPr lang="es-EC"/>
                    </a:p>
                  </a:txBody>
                  <a:tcPr/>
                </a:tc>
                <a:tc vMerge="1">
                  <a:txBody>
                    <a:bodyPr/>
                    <a:lstStyle/>
                    <a:p>
                      <a:endParaRPr lang="es-EC"/>
                    </a:p>
                  </a:txBody>
                  <a:tcPr/>
                </a:tc>
              </a:tr>
              <a:tr h="203880">
                <a:tc rowSpan="4">
                  <a:txBody>
                    <a:bodyPr/>
                    <a:lstStyle/>
                    <a:p>
                      <a:pPr algn="ctr">
                        <a:lnSpc>
                          <a:spcPct val="107000"/>
                        </a:lnSpc>
                        <a:spcAft>
                          <a:spcPts val="0"/>
                        </a:spcAft>
                      </a:pPr>
                      <a:r>
                        <a:rPr lang="es-EC" sz="12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6</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588" marR="255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rowSpan="4">
                  <a:txBody>
                    <a:bodyPr/>
                    <a:lstStyle/>
                    <a:p>
                      <a:pPr algn="ctr">
                        <a:lnSpc>
                          <a:spcPct val="107000"/>
                        </a:lnSpc>
                        <a:spcAft>
                          <a:spcPts val="0"/>
                        </a:spcAft>
                      </a:pPr>
                      <a:r>
                        <a:rPr lang="es-EC" sz="12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Panel de Control</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588" marR="255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rowSpan="4">
                  <a:txBody>
                    <a:bodyPr/>
                    <a:lstStyle/>
                    <a:p>
                      <a:pPr algn="ctr">
                        <a:lnSpc>
                          <a:spcPct val="107000"/>
                        </a:lnSpc>
                        <a:spcAft>
                          <a:spcPts val="0"/>
                        </a:spcAft>
                      </a:pPr>
                      <a:r>
                        <a:rPr lang="es-EC" sz="12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Luz Indicadora </a:t>
                      </a:r>
                      <a:r>
                        <a:rPr lang="es-EC" sz="12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H2</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588" marR="255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a:lnSpc>
                          <a:spcPct val="107000"/>
                        </a:lnSpc>
                        <a:spcAft>
                          <a:spcPts val="0"/>
                        </a:spcAft>
                      </a:pPr>
                      <a:r>
                        <a:rPr lang="es-EC" sz="12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Stop </a:t>
                      </a:r>
                      <a:r>
                        <a:rPr lang="es-EC" sz="12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S13</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588" marR="255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rowSpan="4">
                  <a:txBody>
                    <a:bodyPr/>
                    <a:lstStyle/>
                    <a:p>
                      <a:pPr algn="ctr">
                        <a:lnSpc>
                          <a:spcPct val="107000"/>
                        </a:lnSpc>
                        <a:spcAft>
                          <a:spcPts val="0"/>
                        </a:spcAft>
                      </a:pPr>
                      <a:r>
                        <a:rPr lang="es-EC"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Estructura de Soporte del Panel</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588" marR="255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r>
              <a:tr h="203880">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a:lnSpc>
                          <a:spcPct val="107000"/>
                        </a:lnSpc>
                        <a:spcAft>
                          <a:spcPts val="0"/>
                        </a:spcAft>
                      </a:pPr>
                      <a:r>
                        <a:rPr lang="es-EC"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Start </a:t>
                      </a:r>
                      <a:r>
                        <a:rPr lang="es-EC"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S14</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588" marR="255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vMerge="1">
                  <a:txBody>
                    <a:bodyPr/>
                    <a:lstStyle/>
                    <a:p>
                      <a:endParaRPr lang="es-EC"/>
                    </a:p>
                  </a:txBody>
                  <a:tcPr/>
                </a:tc>
              </a:tr>
              <a:tr h="203880">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a:lnSpc>
                          <a:spcPct val="107000"/>
                        </a:lnSpc>
                        <a:spcAft>
                          <a:spcPts val="0"/>
                        </a:spcAft>
                      </a:pPr>
                      <a:r>
                        <a:rPr lang="es-EC"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Inicio </a:t>
                      </a:r>
                      <a:r>
                        <a:rPr lang="es-EC"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S15</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588" marR="255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vMerge="1">
                  <a:txBody>
                    <a:bodyPr/>
                    <a:lstStyle/>
                    <a:p>
                      <a:endParaRPr lang="es-EC"/>
                    </a:p>
                  </a:txBody>
                  <a:tcPr/>
                </a:tc>
              </a:tr>
              <a:tr h="203880">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a:lnSpc>
                          <a:spcPct val="107000"/>
                        </a:lnSpc>
                        <a:spcAft>
                          <a:spcPts val="0"/>
                        </a:spcAft>
                      </a:pPr>
                      <a:r>
                        <a:rPr lang="es-EC"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Switch </a:t>
                      </a:r>
                      <a:r>
                        <a:rPr lang="es-EC"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S19</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588" marR="255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vMerge="1">
                  <a:txBody>
                    <a:bodyPr/>
                    <a:lstStyle/>
                    <a:p>
                      <a:endParaRPr lang="es-EC"/>
                    </a:p>
                  </a:txBody>
                  <a:tcPr/>
                </a:tc>
              </a:tr>
              <a:tr h="349216">
                <a:tc>
                  <a:txBody>
                    <a:bodyPr/>
                    <a:lstStyle/>
                    <a:p>
                      <a:pPr algn="ctr">
                        <a:lnSpc>
                          <a:spcPct val="107000"/>
                        </a:lnSpc>
                        <a:spcAft>
                          <a:spcPts val="0"/>
                        </a:spcAft>
                      </a:pPr>
                      <a:r>
                        <a:rPr lang="es-EC" sz="12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7</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588" marR="255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gn="ctr">
                        <a:lnSpc>
                          <a:spcPct val="107000"/>
                        </a:lnSpc>
                        <a:spcAft>
                          <a:spcPts val="0"/>
                        </a:spcAft>
                      </a:pPr>
                      <a:r>
                        <a:rPr lang="es-EC"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Borneras de Conexión</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588" marR="255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r>
                        <a:rPr lang="es-EC" sz="12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Señales de Salida</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588" marR="255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r>
                        <a:rPr lang="es-EC"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Señales de Entrada</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588" marR="255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r>
                        <a:rPr lang="es-EC"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Regletas</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25588" marR="255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r>
            </a:tbl>
          </a:graphicData>
        </a:graphic>
      </p:graphicFrame>
      <p:pic>
        <p:nvPicPr>
          <p:cNvPr id="33" name="Imagen 32"/>
          <p:cNvPicPr>
            <a:picLocks noChangeAspect="1"/>
          </p:cNvPicPr>
          <p:nvPr/>
        </p:nvPicPr>
        <p:blipFill>
          <a:blip r:embed="rId2" cstate="print"/>
          <a:stretch>
            <a:fillRect/>
          </a:stretch>
        </p:blipFill>
        <p:spPr>
          <a:xfrm rot="16200000">
            <a:off x="6860733" y="435056"/>
            <a:ext cx="3982910" cy="6523189"/>
          </a:xfrm>
          <a:prstGeom prst="rect">
            <a:avLst/>
          </a:prstGeom>
        </p:spPr>
      </p:pic>
      <p:sp>
        <p:nvSpPr>
          <p:cNvPr id="34" name="Rectángulo 33"/>
          <p:cNvSpPr/>
          <p:nvPr/>
        </p:nvSpPr>
        <p:spPr>
          <a:xfrm>
            <a:off x="4344845" y="144057"/>
            <a:ext cx="4929784" cy="400110"/>
          </a:xfrm>
          <a:prstGeom prst="rect">
            <a:avLst/>
          </a:prstGeom>
        </p:spPr>
        <p:txBody>
          <a:bodyPr wrap="square">
            <a:spAutoFit/>
          </a:bodyPr>
          <a:lstStyle/>
          <a:p>
            <a:r>
              <a:rPr lang="es-EC" sz="2000" dirty="0"/>
              <a:t>Sectores del Módulo Didáctico </a:t>
            </a:r>
            <a:r>
              <a:rPr lang="es-EC" sz="2000" dirty="0" smtClean="0"/>
              <a:t>2</a:t>
            </a:r>
            <a:endParaRPr lang="es-EC" sz="2000" dirty="0"/>
          </a:p>
        </p:txBody>
      </p:sp>
    </p:spTree>
    <p:extLst>
      <p:ext uri="{BB962C8B-B14F-4D97-AF65-F5344CB8AC3E}">
        <p14:creationId xmlns:p14="http://schemas.microsoft.com/office/powerpoint/2010/main" val="504740619"/>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p:nvPr/>
        </p:nvPicPr>
        <p:blipFill rotWithShape="1">
          <a:blip r:embed="rId2" cstate="print">
            <a:extLst>
              <a:ext uri="{28A0092B-C50C-407E-A947-70E740481C1C}">
                <a14:useLocalDpi xmlns:a14="http://schemas.microsoft.com/office/drawing/2010/main" val="0"/>
              </a:ext>
            </a:extLst>
          </a:blip>
          <a:srcRect l="1262" t="10248" r="4711" b="2262"/>
          <a:stretch/>
        </p:blipFill>
        <p:spPr bwMode="auto">
          <a:xfrm>
            <a:off x="6199522" y="2649069"/>
            <a:ext cx="5790772" cy="3832412"/>
          </a:xfrm>
          <a:prstGeom prst="rect">
            <a:avLst/>
          </a:prstGeom>
          <a:ln w="19050"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3" name="Rectángulo 2"/>
          <p:cNvSpPr/>
          <p:nvPr/>
        </p:nvSpPr>
        <p:spPr>
          <a:xfrm>
            <a:off x="4736180" y="319812"/>
            <a:ext cx="2403222" cy="369332"/>
          </a:xfrm>
          <a:prstGeom prst="rect">
            <a:avLst/>
          </a:prstGeom>
        </p:spPr>
        <p:txBody>
          <a:bodyPr wrap="none">
            <a:spAutoFit/>
          </a:bodyPr>
          <a:lstStyle/>
          <a:p>
            <a:pPr algn="ctr"/>
            <a:r>
              <a:rPr lang="es-EC" dirty="0" smtClean="0">
                <a:latin typeface="Arial" panose="020B0604020202020204" pitchFamily="34" charset="0"/>
                <a:ea typeface="Calibri" panose="020F0502020204030204" pitchFamily="34" charset="0"/>
              </a:rPr>
              <a:t>Esquemas neumático</a:t>
            </a:r>
            <a:endParaRPr lang="es-EC" dirty="0"/>
          </a:p>
        </p:txBody>
      </p:sp>
      <p:pic>
        <p:nvPicPr>
          <p:cNvPr id="4" name="Imagen 3"/>
          <p:cNvPicPr/>
          <p:nvPr/>
        </p:nvPicPr>
        <p:blipFill rotWithShape="1">
          <a:blip r:embed="rId3" cstate="print">
            <a:extLst>
              <a:ext uri="{28A0092B-C50C-407E-A947-70E740481C1C}">
                <a14:useLocalDpi xmlns:a14="http://schemas.microsoft.com/office/drawing/2010/main" val="0"/>
              </a:ext>
            </a:extLst>
          </a:blip>
          <a:srcRect l="1681" t="10671" r="1060" b="1756"/>
          <a:stretch/>
        </p:blipFill>
        <p:spPr bwMode="auto">
          <a:xfrm>
            <a:off x="266381" y="894227"/>
            <a:ext cx="5790772" cy="3886201"/>
          </a:xfrm>
          <a:prstGeom prst="rect">
            <a:avLst/>
          </a:prstGeom>
          <a:ln w="19050"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70626531"/>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stretch>
            <a:fillRect/>
          </a:stretch>
        </p:blipFill>
        <p:spPr>
          <a:xfrm rot="16200000">
            <a:off x="3149636" y="-2060936"/>
            <a:ext cx="6141892" cy="10498622"/>
          </a:xfrm>
          <a:prstGeom prst="rect">
            <a:avLst/>
          </a:prstGeom>
        </p:spPr>
      </p:pic>
      <p:sp>
        <p:nvSpPr>
          <p:cNvPr id="3" name="Rectángulo 2"/>
          <p:cNvSpPr/>
          <p:nvPr/>
        </p:nvSpPr>
        <p:spPr>
          <a:xfrm>
            <a:off x="4127702" y="6259321"/>
            <a:ext cx="4185761" cy="369332"/>
          </a:xfrm>
          <a:prstGeom prst="rect">
            <a:avLst/>
          </a:prstGeom>
        </p:spPr>
        <p:txBody>
          <a:bodyPr wrap="none">
            <a:spAutoFit/>
          </a:bodyPr>
          <a:lstStyle/>
          <a:p>
            <a:r>
              <a:rPr lang="es-EC" dirty="0">
                <a:latin typeface="Arial" panose="020B0604020202020204" pitchFamily="34" charset="0"/>
                <a:ea typeface="Calibri" panose="020F0502020204030204" pitchFamily="34" charset="0"/>
              </a:rPr>
              <a:t>Diagrama P&amp;ID del Módulo Didáctico </a:t>
            </a:r>
            <a:r>
              <a:rPr lang="es-EC" dirty="0" smtClean="0">
                <a:latin typeface="Arial" panose="020B0604020202020204" pitchFamily="34" charset="0"/>
                <a:ea typeface="Calibri" panose="020F0502020204030204" pitchFamily="34" charset="0"/>
              </a:rPr>
              <a:t>1</a:t>
            </a:r>
            <a:endParaRPr lang="es-EC" dirty="0"/>
          </a:p>
        </p:txBody>
      </p:sp>
    </p:spTree>
    <p:extLst>
      <p:ext uri="{BB962C8B-B14F-4D97-AF65-F5344CB8AC3E}">
        <p14:creationId xmlns:p14="http://schemas.microsoft.com/office/powerpoint/2010/main" val="3663577814"/>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p:nvPr/>
        </p:nvPicPr>
        <p:blipFill>
          <a:blip r:embed="rId2" cstate="print"/>
          <a:stretch>
            <a:fillRect/>
          </a:stretch>
        </p:blipFill>
        <p:spPr>
          <a:xfrm>
            <a:off x="441665" y="95390"/>
            <a:ext cx="11257276" cy="6220033"/>
          </a:xfrm>
          <a:prstGeom prst="rect">
            <a:avLst/>
          </a:prstGeom>
        </p:spPr>
      </p:pic>
      <p:sp>
        <p:nvSpPr>
          <p:cNvPr id="4" name="Rectángulo 3"/>
          <p:cNvSpPr/>
          <p:nvPr/>
        </p:nvSpPr>
        <p:spPr>
          <a:xfrm>
            <a:off x="4089159" y="6315423"/>
            <a:ext cx="4185761" cy="369332"/>
          </a:xfrm>
          <a:prstGeom prst="rect">
            <a:avLst/>
          </a:prstGeom>
        </p:spPr>
        <p:txBody>
          <a:bodyPr wrap="none">
            <a:spAutoFit/>
          </a:bodyPr>
          <a:lstStyle/>
          <a:p>
            <a:r>
              <a:rPr lang="es-EC" dirty="0">
                <a:latin typeface="Arial" panose="020B0604020202020204" pitchFamily="34" charset="0"/>
                <a:ea typeface="Calibri" panose="020F0502020204030204" pitchFamily="34" charset="0"/>
              </a:rPr>
              <a:t>Diagrama P&amp;ID del Módulo Didáctico </a:t>
            </a:r>
            <a:r>
              <a:rPr lang="es-EC" dirty="0" smtClean="0">
                <a:latin typeface="Arial" panose="020B0604020202020204" pitchFamily="34" charset="0"/>
                <a:ea typeface="Calibri" panose="020F0502020204030204" pitchFamily="34" charset="0"/>
              </a:rPr>
              <a:t>2</a:t>
            </a:r>
            <a:endParaRPr lang="es-EC" dirty="0"/>
          </a:p>
        </p:txBody>
      </p:sp>
    </p:spTree>
    <p:extLst>
      <p:ext uri="{BB962C8B-B14F-4D97-AF65-F5344CB8AC3E}">
        <p14:creationId xmlns:p14="http://schemas.microsoft.com/office/powerpoint/2010/main" val="2354267820"/>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p:cNvGraphicFramePr>
            <a:graphicFrameLocks noGrp="1"/>
          </p:cNvGraphicFramePr>
          <p:nvPr>
            <p:extLst>
              <p:ext uri="{D42A27DB-BD31-4B8C-83A1-F6EECF244321}">
                <p14:modId xmlns:p14="http://schemas.microsoft.com/office/powerpoint/2010/main" val="2934131064"/>
              </p:ext>
            </p:extLst>
          </p:nvPr>
        </p:nvGraphicFramePr>
        <p:xfrm>
          <a:off x="440263" y="907969"/>
          <a:ext cx="5292634" cy="4482265"/>
        </p:xfrm>
        <a:graphic>
          <a:graphicData uri="http://schemas.openxmlformats.org/drawingml/2006/table">
            <a:tbl>
              <a:tblPr firstRow="1" firstCol="1" bandRow="1"/>
              <a:tblGrid>
                <a:gridCol w="783535"/>
                <a:gridCol w="812038"/>
                <a:gridCol w="3697061"/>
              </a:tblGrid>
              <a:tr h="293785">
                <a:tc>
                  <a:txBody>
                    <a:bodyPr/>
                    <a:lstStyle/>
                    <a:p>
                      <a:pPr algn="ctr">
                        <a:lnSpc>
                          <a:spcPct val="107000"/>
                        </a:lnSpc>
                        <a:spcAft>
                          <a:spcPts val="0"/>
                        </a:spcAft>
                      </a:pPr>
                      <a:r>
                        <a:rPr lang="es-EC" sz="11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PLC</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EAB0"/>
                    </a:solidFill>
                  </a:tcPr>
                </a:tc>
                <a:tc>
                  <a:txBody>
                    <a:bodyPr/>
                    <a:lstStyle/>
                    <a:p>
                      <a:pPr algn="ctr">
                        <a:lnSpc>
                          <a:spcPct val="107000"/>
                        </a:lnSpc>
                        <a:spcAft>
                          <a:spcPts val="0"/>
                        </a:spcAft>
                      </a:pPr>
                      <a:r>
                        <a:rPr lang="es-EC" sz="11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NOMENCL.</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EAB0"/>
                    </a:solidFill>
                  </a:tcPr>
                </a:tc>
                <a:tc>
                  <a:txBody>
                    <a:bodyPr/>
                    <a:lstStyle/>
                    <a:p>
                      <a:pPr algn="ctr">
                        <a:lnSpc>
                          <a:spcPct val="107000"/>
                        </a:lnSpc>
                        <a:spcAft>
                          <a:spcPts val="0"/>
                        </a:spcAft>
                      </a:pPr>
                      <a:r>
                        <a:rPr lang="es-EC" sz="11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ELEMENTO</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EAB0"/>
                    </a:solidFill>
                  </a:tcPr>
                </a:tc>
              </a:tr>
              <a:tr h="209424">
                <a:tc>
                  <a:txBody>
                    <a:bodyPr/>
                    <a:lstStyle/>
                    <a:p>
                      <a:pPr algn="ctr">
                        <a:lnSpc>
                          <a:spcPct val="107000"/>
                        </a:lnSpc>
                        <a:spcAft>
                          <a:spcPts val="0"/>
                        </a:spcAft>
                      </a:pPr>
                      <a:r>
                        <a:rPr lang="es-EC"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Q0.1</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ctr">
                        <a:lnSpc>
                          <a:spcPct val="107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S10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indent="139700" algn="r">
                        <a:lnSpc>
                          <a:spcPct val="107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PULSADOR (+VELOCIDAD M1)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r>
              <a:tr h="209424">
                <a:tc>
                  <a:txBody>
                    <a:bodyPr/>
                    <a:lstStyle/>
                    <a:p>
                      <a:pPr algn="ctr">
                        <a:lnSpc>
                          <a:spcPct val="107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Q0.2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ctr">
                        <a:lnSpc>
                          <a:spcPct val="107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S11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indent="139700" algn="r">
                        <a:lnSpc>
                          <a:spcPct val="107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PULSADOR (–VELOCIDAD M1)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r>
              <a:tr h="209424">
                <a:tc>
                  <a:txBody>
                    <a:bodyPr/>
                    <a:lstStyle/>
                    <a:p>
                      <a:pPr algn="ctr">
                        <a:lnSpc>
                          <a:spcPct val="107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Q0.3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ctr">
                        <a:lnSpc>
                          <a:spcPct val="107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S12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r">
                        <a:lnSpc>
                          <a:spcPct val="107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PULSADOR (HABILITADOR M1)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r>
              <a:tr h="209424">
                <a:tc>
                  <a:txBody>
                    <a:bodyPr/>
                    <a:lstStyle/>
                    <a:p>
                      <a:pPr algn="ctr">
                        <a:lnSpc>
                          <a:spcPct val="107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Q0.4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ctr">
                        <a:lnSpc>
                          <a:spcPct val="107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indent="139700" algn="r">
                        <a:lnSpc>
                          <a:spcPct val="107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PULSADOR (+VELOCIDAD M2)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r>
              <a:tr h="209424">
                <a:tc>
                  <a:txBody>
                    <a:bodyPr/>
                    <a:lstStyle/>
                    <a:p>
                      <a:pPr algn="ctr">
                        <a:lnSpc>
                          <a:spcPct val="107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Q0.5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ctr">
                        <a:lnSpc>
                          <a:spcPct val="107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indent="139700" algn="r">
                        <a:lnSpc>
                          <a:spcPct val="107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PULSADOR (–VELOCIDAD M2)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r>
              <a:tr h="209424">
                <a:tc>
                  <a:txBody>
                    <a:bodyPr/>
                    <a:lstStyle/>
                    <a:p>
                      <a:pPr algn="ctr">
                        <a:lnSpc>
                          <a:spcPct val="107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Q0.6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ctr">
                        <a:lnSpc>
                          <a:spcPct val="107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r">
                        <a:lnSpc>
                          <a:spcPct val="107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PULSADOR (HABILITADOR M2)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r>
              <a:tr h="209424">
                <a:tc>
                  <a:txBody>
                    <a:bodyPr/>
                    <a:lstStyle/>
                    <a:p>
                      <a:pPr algn="ctr">
                        <a:lnSpc>
                          <a:spcPct val="107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Q0.7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ctr">
                        <a:lnSpc>
                          <a:spcPct val="107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1M1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indent="139700" algn="r">
                        <a:lnSpc>
                          <a:spcPct val="107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SOLENOIDE (ACTIVACIÓN 1V1)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r>
              <a:tr h="209424">
                <a:tc>
                  <a:txBody>
                    <a:bodyPr/>
                    <a:lstStyle/>
                    <a:p>
                      <a:pPr algn="ctr">
                        <a:lnSpc>
                          <a:spcPct val="107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Q1.0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ctr">
                        <a:lnSpc>
                          <a:spcPct val="107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1M2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indent="139700" algn="r">
                        <a:lnSpc>
                          <a:spcPct val="107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SOLENOIDE (ACTIVACIÓN 1V2)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r>
              <a:tr h="209424">
                <a:tc>
                  <a:txBody>
                    <a:bodyPr/>
                    <a:lstStyle/>
                    <a:p>
                      <a:pPr algn="ctr">
                        <a:lnSpc>
                          <a:spcPct val="107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Q1.1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ctr">
                        <a:lnSpc>
                          <a:spcPct val="107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2M1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indent="139700" algn="r">
                        <a:lnSpc>
                          <a:spcPct val="107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SOLENOIDE (ACTIVACIÓN 2V1)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r>
              <a:tr h="209424">
                <a:tc>
                  <a:txBody>
                    <a:bodyPr/>
                    <a:lstStyle/>
                    <a:p>
                      <a:pPr algn="ctr">
                        <a:lnSpc>
                          <a:spcPct val="107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Q1.2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ctr">
                        <a:lnSpc>
                          <a:spcPct val="107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3M1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indent="139700" algn="r">
                        <a:lnSpc>
                          <a:spcPct val="107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SOLENOIDE (ACTIVACIÓN 3V1)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r>
              <a:tr h="209424">
                <a:tc>
                  <a:txBody>
                    <a:bodyPr/>
                    <a:lstStyle/>
                    <a:p>
                      <a:pPr algn="ctr">
                        <a:lnSpc>
                          <a:spcPct val="107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Q1.3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ctr">
                        <a:lnSpc>
                          <a:spcPct val="107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indent="139700" algn="r">
                        <a:lnSpc>
                          <a:spcPct val="107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LUZ INDICADORA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r>
              <a:tr h="209424">
                <a:tc>
                  <a:txBody>
                    <a:bodyPr/>
                    <a:lstStyle/>
                    <a:p>
                      <a:pPr algn="ctr">
                        <a:lnSpc>
                          <a:spcPct val="107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C" sz="11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S1</a:t>
                      </a:r>
                      <a:endParaRPr lang="es-EC"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indent="139700" algn="r">
                        <a:lnSpc>
                          <a:spcPct val="107000"/>
                        </a:lnSpc>
                        <a:spcAft>
                          <a:spcPts val="0"/>
                        </a:spcAft>
                      </a:pPr>
                      <a:r>
                        <a:rPr lang="es-EC" sz="11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SENSOR CAPACITIVO (</a:t>
                      </a:r>
                      <a:r>
                        <a:rPr lang="es-EC" sz="10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DETECTOR POSICIÓN DISCO</a:t>
                      </a:r>
                      <a:r>
                        <a:rPr lang="es-EC" sz="11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s-EC"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r>
              <a:tr h="209424">
                <a:tc>
                  <a:txBody>
                    <a:bodyPr/>
                    <a:lstStyle/>
                    <a:p>
                      <a:pPr algn="ctr">
                        <a:lnSpc>
                          <a:spcPct val="107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I0.1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C" sz="11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S2</a:t>
                      </a:r>
                      <a:endParaRPr lang="es-EC"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indent="139700" algn="r">
                        <a:lnSpc>
                          <a:spcPct val="107000"/>
                        </a:lnSpc>
                        <a:spcAft>
                          <a:spcPts val="0"/>
                        </a:spcAft>
                      </a:pPr>
                      <a:r>
                        <a:rPr lang="es-EC" sz="11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SWITCH MODO COMPLETO (N.A.)</a:t>
                      </a:r>
                      <a:endParaRPr lang="es-EC"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r>
              <a:tr h="209424">
                <a:tc>
                  <a:txBody>
                    <a:bodyPr/>
                    <a:lstStyle/>
                    <a:p>
                      <a:pPr algn="ctr">
                        <a:lnSpc>
                          <a:spcPct val="107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I0.2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C" sz="11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S3</a:t>
                      </a:r>
                      <a:endParaRPr lang="es-EC"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indent="139700" algn="r">
                        <a:lnSpc>
                          <a:spcPct val="107000"/>
                        </a:lnSpc>
                        <a:spcAft>
                          <a:spcPts val="0"/>
                        </a:spcAft>
                      </a:pPr>
                      <a:r>
                        <a:rPr lang="es-EC" sz="11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PULSADOR START (N.A.)</a:t>
                      </a:r>
                      <a:endParaRPr lang="es-EC"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r>
              <a:tr h="209424">
                <a:tc>
                  <a:txBody>
                    <a:bodyPr/>
                    <a:lstStyle/>
                    <a:p>
                      <a:pPr algn="ctr">
                        <a:lnSpc>
                          <a:spcPct val="107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I0.3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C" sz="11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S4</a:t>
                      </a:r>
                      <a:endParaRPr lang="es-EC"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indent="139700" algn="r">
                        <a:lnSpc>
                          <a:spcPct val="107000"/>
                        </a:lnSpc>
                        <a:spcAft>
                          <a:spcPts val="0"/>
                        </a:spcAft>
                      </a:pPr>
                      <a:r>
                        <a:rPr lang="es-EC" sz="11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PULSADOR STOP (N.C.)</a:t>
                      </a:r>
                      <a:endParaRPr lang="es-EC"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r>
              <a:tr h="209424">
                <a:tc>
                  <a:txBody>
                    <a:bodyPr/>
                    <a:lstStyle/>
                    <a:p>
                      <a:pPr algn="ctr">
                        <a:lnSpc>
                          <a:spcPct val="107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I0.4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C" sz="11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S5</a:t>
                      </a:r>
                      <a:endParaRPr lang="es-EC"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indent="139700" algn="r">
                        <a:lnSpc>
                          <a:spcPct val="107000"/>
                        </a:lnSpc>
                        <a:spcAft>
                          <a:spcPts val="0"/>
                        </a:spcAft>
                      </a:pPr>
                      <a:r>
                        <a:rPr lang="es-EC" sz="11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PULSADOR FIN DE LLENADO (N.C.)</a:t>
                      </a:r>
                      <a:endParaRPr lang="es-EC"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r>
              <a:tr h="209424">
                <a:tc>
                  <a:txBody>
                    <a:bodyPr/>
                    <a:lstStyle/>
                    <a:p>
                      <a:pPr algn="ctr">
                        <a:lnSpc>
                          <a:spcPct val="107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I0.5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C" sz="11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B1</a:t>
                      </a:r>
                      <a:endParaRPr lang="es-EC"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indent="139700" algn="r">
                        <a:lnSpc>
                          <a:spcPct val="107000"/>
                        </a:lnSpc>
                        <a:spcAft>
                          <a:spcPts val="0"/>
                        </a:spcAft>
                      </a:pPr>
                      <a:r>
                        <a:rPr lang="es-EC" sz="11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SENSOR FOTOELÉCTRICO </a:t>
                      </a:r>
                      <a:r>
                        <a:rPr lang="es-EC" sz="1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(DETECCIÓN DE ENVASE</a:t>
                      </a:r>
                      <a:r>
                        <a:rPr lang="es-EC" sz="11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s-EC"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r>
              <a:tr h="209424">
                <a:tc>
                  <a:txBody>
                    <a:bodyPr/>
                    <a:lstStyle/>
                    <a:p>
                      <a:pPr algn="ctr">
                        <a:lnSpc>
                          <a:spcPct val="107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I0.6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C" sz="11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B2</a:t>
                      </a:r>
                      <a:endParaRPr lang="es-EC"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indent="139700" algn="r">
                        <a:lnSpc>
                          <a:spcPct val="107000"/>
                        </a:lnSpc>
                        <a:spcAft>
                          <a:spcPts val="0"/>
                        </a:spcAft>
                      </a:pPr>
                      <a:r>
                        <a:rPr lang="es-EC" sz="11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SENSOR INFRARROJO (</a:t>
                      </a:r>
                      <a:r>
                        <a:rPr lang="es-EC" sz="1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DETECCIÓN DE ENVASE</a:t>
                      </a:r>
                      <a:r>
                        <a:rPr lang="es-EC" sz="11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s-EC"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r>
              <a:tr h="209424">
                <a:tc>
                  <a:txBody>
                    <a:bodyPr/>
                    <a:lstStyle/>
                    <a:p>
                      <a:pPr algn="ctr">
                        <a:lnSpc>
                          <a:spcPct val="107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I0.7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C" sz="11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B3</a:t>
                      </a:r>
                      <a:endParaRPr lang="es-EC"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indent="139700" algn="r">
                        <a:lnSpc>
                          <a:spcPct val="107000"/>
                        </a:lnSpc>
                        <a:spcAft>
                          <a:spcPts val="0"/>
                        </a:spcAft>
                      </a:pPr>
                      <a:r>
                        <a:rPr lang="es-EC" sz="11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SENSOR CAPACITIVO (</a:t>
                      </a:r>
                      <a:r>
                        <a:rPr lang="es-EC" sz="1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DETECCIÓN DE NIVEL</a:t>
                      </a:r>
                      <a:r>
                        <a:rPr lang="es-EC" sz="11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s-EC"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r>
              <a:tr h="209424">
                <a:tc>
                  <a:txBody>
                    <a:bodyPr/>
                    <a:lstStyle/>
                    <a:p>
                      <a:pPr algn="ctr">
                        <a:lnSpc>
                          <a:spcPct val="107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I1.0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C" sz="11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B4</a:t>
                      </a:r>
                      <a:endParaRPr lang="es-EC"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indent="139700" algn="r">
                        <a:lnSpc>
                          <a:spcPct val="107000"/>
                        </a:lnSpc>
                        <a:spcAft>
                          <a:spcPts val="0"/>
                        </a:spcAft>
                      </a:pPr>
                      <a:r>
                        <a:rPr lang="es-EC" sz="11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SENSOR INFRARROJO (</a:t>
                      </a:r>
                      <a:r>
                        <a:rPr lang="es-EC" sz="1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DETECCIÓN DE ENVASE</a:t>
                      </a:r>
                      <a:r>
                        <a:rPr lang="es-EC" sz="11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s-EC"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4028184508"/>
              </p:ext>
            </p:extLst>
          </p:nvPr>
        </p:nvGraphicFramePr>
        <p:xfrm>
          <a:off x="6115348" y="936829"/>
          <a:ext cx="5405119" cy="4234932"/>
        </p:xfrm>
        <a:graphic>
          <a:graphicData uri="http://schemas.openxmlformats.org/drawingml/2006/table">
            <a:tbl>
              <a:tblPr firstRow="1" firstCol="1" bandRow="1"/>
              <a:tblGrid>
                <a:gridCol w="825032"/>
                <a:gridCol w="932454"/>
                <a:gridCol w="3647633"/>
              </a:tblGrid>
              <a:tr h="322824">
                <a:tc>
                  <a:txBody>
                    <a:bodyPr/>
                    <a:lstStyle/>
                    <a:p>
                      <a:pPr algn="ctr">
                        <a:lnSpc>
                          <a:spcPct val="107000"/>
                        </a:lnSpc>
                        <a:spcAft>
                          <a:spcPts val="0"/>
                        </a:spcAft>
                      </a:pPr>
                      <a:r>
                        <a:rPr lang="es-EC" sz="11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PLC</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EAB0"/>
                    </a:solidFill>
                  </a:tcPr>
                </a:tc>
                <a:tc>
                  <a:txBody>
                    <a:bodyPr/>
                    <a:lstStyle/>
                    <a:p>
                      <a:pPr algn="ctr">
                        <a:lnSpc>
                          <a:spcPct val="107000"/>
                        </a:lnSpc>
                        <a:spcAft>
                          <a:spcPts val="0"/>
                        </a:spcAft>
                      </a:pPr>
                      <a:r>
                        <a:rPr lang="es-EC" sz="11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NOMENCL.</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EAB0"/>
                    </a:solidFill>
                  </a:tcPr>
                </a:tc>
                <a:tc>
                  <a:txBody>
                    <a:bodyPr/>
                    <a:lstStyle/>
                    <a:p>
                      <a:pPr algn="ctr">
                        <a:lnSpc>
                          <a:spcPct val="107000"/>
                        </a:lnSpc>
                        <a:spcAft>
                          <a:spcPts val="0"/>
                        </a:spcAft>
                      </a:pPr>
                      <a:r>
                        <a:rPr lang="es-EC" sz="11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ELEMENTO</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EAB0"/>
                    </a:solidFill>
                  </a:tcPr>
                </a:tc>
              </a:tr>
              <a:tr h="230124">
                <a:tc>
                  <a:txBody>
                    <a:bodyPr/>
                    <a:lstStyle/>
                    <a:p>
                      <a:pPr algn="ctr">
                        <a:lnSpc>
                          <a:spcPct val="107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Q0.1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ctr">
                        <a:lnSpc>
                          <a:spcPct val="107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indent="139700" algn="r">
                        <a:lnSpc>
                          <a:spcPct val="107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MOTOR DC AJUSTE DE LA TAPA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r>
              <a:tr h="230124">
                <a:tc>
                  <a:txBody>
                    <a:bodyPr/>
                    <a:lstStyle/>
                    <a:p>
                      <a:pPr algn="ctr">
                        <a:lnSpc>
                          <a:spcPct val="107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Q0.2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ctr">
                        <a:lnSpc>
                          <a:spcPct val="107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r">
                        <a:lnSpc>
                          <a:spcPct val="107000"/>
                        </a:lnSpc>
                        <a:spcAft>
                          <a:spcPts val="0"/>
                        </a:spcAft>
                      </a:pPr>
                      <a:r>
                        <a:rPr lang="es-EC"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MOTOR DC BANDA TRANSPORTADORA</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r>
              <a:tr h="230124">
                <a:tc>
                  <a:txBody>
                    <a:bodyPr/>
                    <a:lstStyle/>
                    <a:p>
                      <a:pPr algn="ctr">
                        <a:lnSpc>
                          <a:spcPct val="107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Q0.3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ctr">
                        <a:lnSpc>
                          <a:spcPct val="107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indent="139700" algn="r">
                        <a:lnSpc>
                          <a:spcPct val="107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SISTEMA: BRAZO ELECTROMECÁNICO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r>
              <a:tr h="230124">
                <a:tc>
                  <a:txBody>
                    <a:bodyPr/>
                    <a:lstStyle/>
                    <a:p>
                      <a:pPr algn="ctr">
                        <a:lnSpc>
                          <a:spcPct val="107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Q0.4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ctr">
                        <a:lnSpc>
                          <a:spcPct val="107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4M1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indent="139700" algn="r">
                        <a:lnSpc>
                          <a:spcPct val="107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SOLENOIDE (ACTIVACIÓN 4V1)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r>
              <a:tr h="230124">
                <a:tc>
                  <a:txBody>
                    <a:bodyPr/>
                    <a:lstStyle/>
                    <a:p>
                      <a:pPr algn="ctr">
                        <a:lnSpc>
                          <a:spcPct val="107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Q0.5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ctr">
                        <a:lnSpc>
                          <a:spcPct val="107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5M1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indent="139700" algn="r">
                        <a:lnSpc>
                          <a:spcPct val="107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SOLENOIDE (ACTIVACIÓN 5V1)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r>
              <a:tr h="230124">
                <a:tc>
                  <a:txBody>
                    <a:bodyPr/>
                    <a:lstStyle/>
                    <a:p>
                      <a:pPr algn="ctr">
                        <a:lnSpc>
                          <a:spcPct val="107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Q0.6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ctr">
                        <a:lnSpc>
                          <a:spcPct val="107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6M1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indent="139700" algn="r">
                        <a:lnSpc>
                          <a:spcPct val="107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SOLENOIDE (ACTIVACIÓN 6V1)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r>
              <a:tr h="230124">
                <a:tc>
                  <a:txBody>
                    <a:bodyPr/>
                    <a:lstStyle/>
                    <a:p>
                      <a:pPr algn="ctr">
                        <a:lnSpc>
                          <a:spcPct val="107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Q0.7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ctr">
                        <a:lnSpc>
                          <a:spcPct val="107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6M2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indent="139700" algn="r">
                        <a:lnSpc>
                          <a:spcPct val="107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SOLENOIDE (ACTIVACIÓN 6V2)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r>
              <a:tr h="230124">
                <a:tc>
                  <a:txBody>
                    <a:bodyPr/>
                    <a:lstStyle/>
                    <a:p>
                      <a:pPr algn="ctr">
                        <a:lnSpc>
                          <a:spcPct val="107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Q1.0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ctr">
                        <a:lnSpc>
                          <a:spcPct val="107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indent="139700" algn="r">
                        <a:lnSpc>
                          <a:spcPct val="107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LUZ INDICADORA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r>
              <a:tr h="230124">
                <a:tc>
                  <a:txBody>
                    <a:bodyPr/>
                    <a:lstStyle/>
                    <a:p>
                      <a:pPr algn="ctr">
                        <a:lnSpc>
                          <a:spcPct val="107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C" sz="11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S13</a:t>
                      </a:r>
                      <a:endParaRPr lang="es-EC"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indent="139700" algn="r">
                        <a:lnSpc>
                          <a:spcPct val="107000"/>
                        </a:lnSpc>
                        <a:spcAft>
                          <a:spcPts val="0"/>
                        </a:spcAft>
                      </a:pPr>
                      <a:r>
                        <a:rPr lang="es-EC" sz="11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PULSADOR STOP (N.C.)</a:t>
                      </a:r>
                      <a:endParaRPr lang="es-EC"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r>
              <a:tr h="230124">
                <a:tc>
                  <a:txBody>
                    <a:bodyPr/>
                    <a:lstStyle/>
                    <a:p>
                      <a:pPr algn="ctr">
                        <a:lnSpc>
                          <a:spcPct val="107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I0.1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C" sz="11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S14</a:t>
                      </a:r>
                      <a:endParaRPr lang="es-EC"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indent="139700" algn="r">
                        <a:lnSpc>
                          <a:spcPct val="107000"/>
                        </a:lnSpc>
                        <a:spcAft>
                          <a:spcPts val="0"/>
                        </a:spcAft>
                      </a:pPr>
                      <a:r>
                        <a:rPr lang="es-EC" sz="11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PULSADOR START (N.A.)</a:t>
                      </a:r>
                      <a:endParaRPr lang="es-EC"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r>
              <a:tr h="230124">
                <a:tc>
                  <a:txBody>
                    <a:bodyPr/>
                    <a:lstStyle/>
                    <a:p>
                      <a:pPr algn="ctr">
                        <a:lnSpc>
                          <a:spcPct val="107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I0.2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C" sz="11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S15</a:t>
                      </a:r>
                      <a:endParaRPr lang="es-EC"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indent="139700" algn="r">
                        <a:lnSpc>
                          <a:spcPct val="107000"/>
                        </a:lnSpc>
                        <a:spcAft>
                          <a:spcPts val="0"/>
                        </a:spcAft>
                      </a:pPr>
                      <a:r>
                        <a:rPr lang="es-EC" sz="11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PULSADOR INICIO (N.C.)</a:t>
                      </a:r>
                      <a:endParaRPr lang="es-EC"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r>
              <a:tr h="230124">
                <a:tc>
                  <a:txBody>
                    <a:bodyPr/>
                    <a:lstStyle/>
                    <a:p>
                      <a:pPr algn="ctr">
                        <a:lnSpc>
                          <a:spcPct val="107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I0.3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C" sz="11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S16</a:t>
                      </a:r>
                      <a:endParaRPr lang="es-EC"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indent="139700" algn="r">
                        <a:lnSpc>
                          <a:spcPct val="107000"/>
                        </a:lnSpc>
                        <a:spcAft>
                          <a:spcPts val="0"/>
                        </a:spcAft>
                      </a:pPr>
                      <a:r>
                        <a:rPr lang="en-US" sz="11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MICROSWITCH DETECTOR DE ENVASE (N.A.)</a:t>
                      </a:r>
                      <a:endParaRPr lang="es-EC"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r>
              <a:tr h="230124">
                <a:tc>
                  <a:txBody>
                    <a:bodyPr/>
                    <a:lstStyle/>
                    <a:p>
                      <a:pPr algn="ctr">
                        <a:lnSpc>
                          <a:spcPct val="107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I0.4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C" sz="11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S17</a:t>
                      </a:r>
                      <a:endParaRPr lang="es-EC"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indent="139700" algn="r">
                        <a:lnSpc>
                          <a:spcPct val="107000"/>
                        </a:lnSpc>
                        <a:spcAft>
                          <a:spcPts val="0"/>
                        </a:spcAft>
                      </a:pPr>
                      <a:r>
                        <a:rPr lang="en-US" sz="11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MICROSWITCH DETECTOR DE ENVASE (N.A.)</a:t>
                      </a:r>
                      <a:endParaRPr lang="es-EC"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r>
              <a:tr h="230124">
                <a:tc>
                  <a:txBody>
                    <a:bodyPr/>
                    <a:lstStyle/>
                    <a:p>
                      <a:pPr algn="ctr">
                        <a:lnSpc>
                          <a:spcPct val="107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I0.5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C" sz="11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S18</a:t>
                      </a:r>
                      <a:endParaRPr lang="es-EC"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indent="139700" algn="r">
                        <a:lnSpc>
                          <a:spcPct val="107000"/>
                        </a:lnSpc>
                        <a:spcAft>
                          <a:spcPts val="0"/>
                        </a:spcAft>
                      </a:pPr>
                      <a:r>
                        <a:rPr lang="es-EC" sz="11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FINAL DE CARRERA DERECHO: BRAZO (N.A.)</a:t>
                      </a:r>
                      <a:endParaRPr lang="es-EC"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r>
              <a:tr h="230124">
                <a:tc>
                  <a:txBody>
                    <a:bodyPr/>
                    <a:lstStyle/>
                    <a:p>
                      <a:pPr algn="ctr">
                        <a:lnSpc>
                          <a:spcPct val="107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I0.6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C" sz="11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S19</a:t>
                      </a:r>
                      <a:endParaRPr lang="es-EC"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indent="139700" algn="r">
                        <a:lnSpc>
                          <a:spcPct val="107000"/>
                        </a:lnSpc>
                        <a:spcAft>
                          <a:spcPts val="0"/>
                        </a:spcAft>
                      </a:pPr>
                      <a:r>
                        <a:rPr lang="es-EC" sz="11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SWITCH MODO COMPLETO (N.A.)</a:t>
                      </a:r>
                      <a:endParaRPr lang="es-EC"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r>
              <a:tr h="230124">
                <a:tc>
                  <a:txBody>
                    <a:bodyPr/>
                    <a:lstStyle/>
                    <a:p>
                      <a:pPr algn="ctr">
                        <a:lnSpc>
                          <a:spcPct val="107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I0.7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C" sz="11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S20</a:t>
                      </a:r>
                      <a:endParaRPr lang="es-EC"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indent="139700" algn="r">
                        <a:lnSpc>
                          <a:spcPct val="107000"/>
                        </a:lnSpc>
                        <a:spcAft>
                          <a:spcPts val="0"/>
                        </a:spcAft>
                      </a:pPr>
                      <a:r>
                        <a:rPr lang="es-EC" sz="11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FINAL DE CARRERA IZQUIERDO: BRAZO (N.A.)</a:t>
                      </a:r>
                      <a:endParaRPr lang="es-EC"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r>
              <a:tr h="230124">
                <a:tc>
                  <a:txBody>
                    <a:bodyPr/>
                    <a:lstStyle/>
                    <a:p>
                      <a:pPr algn="ctr">
                        <a:lnSpc>
                          <a:spcPct val="107000"/>
                        </a:lnSpc>
                        <a:spcAft>
                          <a:spcPts val="0"/>
                        </a:spcAft>
                      </a:pPr>
                      <a:r>
                        <a:rPr lang="es-EC" sz="1100">
                          <a:effectLst/>
                          <a:latin typeface="Arial" panose="020B0604020202020204" pitchFamily="34" charset="0"/>
                          <a:ea typeface="Times New Roman" panose="02020603050405020304" pitchFamily="18" charset="0"/>
                          <a:cs typeface="Times New Roman" panose="02020603050405020304" pitchFamily="18" charset="0"/>
                        </a:rPr>
                        <a:t>I1.0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C" sz="11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B5</a:t>
                      </a:r>
                      <a:endParaRPr lang="es-EC"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indent="139700" algn="r">
                        <a:lnSpc>
                          <a:spcPct val="107000"/>
                        </a:lnSpc>
                        <a:spcAft>
                          <a:spcPts val="0"/>
                        </a:spcAft>
                      </a:pPr>
                      <a:r>
                        <a:rPr lang="es-EC" sz="11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SENSOR DE COLOR (</a:t>
                      </a:r>
                      <a:r>
                        <a:rPr lang="es-EC" sz="1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DETECCIÓN COLOR DE TAPA</a:t>
                      </a:r>
                      <a:r>
                        <a:rPr lang="es-EC" sz="11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s-EC"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361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r>
            </a:tbl>
          </a:graphicData>
        </a:graphic>
      </p:graphicFrame>
      <p:sp>
        <p:nvSpPr>
          <p:cNvPr id="8" name="Rectángulo 7"/>
          <p:cNvSpPr/>
          <p:nvPr/>
        </p:nvSpPr>
        <p:spPr>
          <a:xfrm>
            <a:off x="4727789" y="242118"/>
            <a:ext cx="2775119" cy="369332"/>
          </a:xfrm>
          <a:prstGeom prst="rect">
            <a:avLst/>
          </a:prstGeom>
        </p:spPr>
        <p:txBody>
          <a:bodyPr wrap="none">
            <a:spAutoFit/>
          </a:bodyPr>
          <a:lstStyle/>
          <a:p>
            <a:r>
              <a:rPr lang="es-EC" dirty="0" smtClean="0">
                <a:latin typeface="Arial" panose="020B0604020202020204" pitchFamily="34" charset="0"/>
                <a:ea typeface="Calibri" panose="020F0502020204030204" pitchFamily="34" charset="0"/>
              </a:rPr>
              <a:t>Conexiones </a:t>
            </a:r>
            <a:r>
              <a:rPr lang="es-EC" dirty="0">
                <a:latin typeface="Arial" panose="020B0604020202020204" pitchFamily="34" charset="0"/>
                <a:ea typeface="Calibri" panose="020F0502020204030204" pitchFamily="34" charset="0"/>
              </a:rPr>
              <a:t>hacia el PLC</a:t>
            </a:r>
            <a:endParaRPr lang="es-EC" dirty="0"/>
          </a:p>
        </p:txBody>
      </p:sp>
      <p:sp>
        <p:nvSpPr>
          <p:cNvPr id="9" name="Rectángulo 8"/>
          <p:cNvSpPr/>
          <p:nvPr/>
        </p:nvSpPr>
        <p:spPr>
          <a:xfrm>
            <a:off x="413369" y="5497141"/>
            <a:ext cx="5331588" cy="369332"/>
          </a:xfrm>
          <a:prstGeom prst="rect">
            <a:avLst/>
          </a:prstGeom>
        </p:spPr>
        <p:txBody>
          <a:bodyPr wrap="none">
            <a:spAutoFit/>
          </a:bodyPr>
          <a:lstStyle/>
          <a:p>
            <a:r>
              <a:rPr lang="es-EC" i="1" dirty="0">
                <a:latin typeface="Arial" panose="020B0604020202020204" pitchFamily="34" charset="0"/>
                <a:ea typeface="Calibri" panose="020F0502020204030204" pitchFamily="34" charset="0"/>
              </a:rPr>
              <a:t>Tabla de Entrada/Salidas hacia el PLC – Módulo 1</a:t>
            </a:r>
            <a:endParaRPr lang="es-EC" dirty="0"/>
          </a:p>
        </p:txBody>
      </p:sp>
      <p:sp>
        <p:nvSpPr>
          <p:cNvPr id="10" name="Rectángulo 9"/>
          <p:cNvSpPr/>
          <p:nvPr/>
        </p:nvSpPr>
        <p:spPr>
          <a:xfrm>
            <a:off x="6115348" y="5292729"/>
            <a:ext cx="5331588" cy="369332"/>
          </a:xfrm>
          <a:prstGeom prst="rect">
            <a:avLst/>
          </a:prstGeom>
        </p:spPr>
        <p:txBody>
          <a:bodyPr wrap="none">
            <a:spAutoFit/>
          </a:bodyPr>
          <a:lstStyle/>
          <a:p>
            <a:r>
              <a:rPr lang="es-EC" i="1" dirty="0">
                <a:latin typeface="Arial" panose="020B0604020202020204" pitchFamily="34" charset="0"/>
                <a:ea typeface="Calibri" panose="020F0502020204030204" pitchFamily="34" charset="0"/>
              </a:rPr>
              <a:t>Tabla de Entrada/Salidas hacia el PLC – Módulo 2</a:t>
            </a:r>
            <a:endParaRPr lang="es-EC" dirty="0"/>
          </a:p>
        </p:txBody>
      </p:sp>
    </p:spTree>
    <p:extLst>
      <p:ext uri="{BB962C8B-B14F-4D97-AF65-F5344CB8AC3E}">
        <p14:creationId xmlns:p14="http://schemas.microsoft.com/office/powerpoint/2010/main" val="3489130202"/>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61364" y="1133612"/>
            <a:ext cx="11537576" cy="5078313"/>
          </a:xfrm>
          <a:prstGeom prst="rect">
            <a:avLst/>
          </a:prstGeom>
        </p:spPr>
        <p:txBody>
          <a:bodyPr wrap="square">
            <a:spAutoFit/>
          </a:bodyPr>
          <a:lstStyle/>
          <a:p>
            <a:pPr lvl="2" algn="ctr">
              <a:lnSpc>
                <a:spcPct val="150000"/>
              </a:lnSpc>
            </a:pPr>
            <a:r>
              <a:rPr lang="es-EC" sz="7200" dirty="0" smtClean="0">
                <a:latin typeface="Arial" panose="020B0604020202020204" pitchFamily="34" charset="0"/>
                <a:cs typeface="Arial" panose="020B0604020202020204" pitchFamily="34" charset="0"/>
              </a:rPr>
              <a:t>IMPLEMENTACIÓN DEL MODO AUTOMÁTICO DEMO</a:t>
            </a:r>
            <a:endParaRPr lang="es-EC" sz="7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1582822"/>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68815"/>
            <a:ext cx="3645293" cy="507831"/>
          </a:xfrm>
          <a:prstGeom prst="rect">
            <a:avLst/>
          </a:prstGeom>
        </p:spPr>
        <p:txBody>
          <a:bodyPr wrap="none">
            <a:spAutoFit/>
          </a:bodyPr>
          <a:lstStyle/>
          <a:p>
            <a:pPr indent="252095" algn="just">
              <a:lnSpc>
                <a:spcPct val="150000"/>
              </a:lnSpc>
              <a:spcAft>
                <a:spcPts val="800"/>
              </a:spcAft>
            </a:pPr>
            <a:r>
              <a:rPr lang="es-EC" u="sng" dirty="0">
                <a:latin typeface="Arial" panose="020B0604020202020204" pitchFamily="34" charset="0"/>
                <a:ea typeface="Calibri" panose="020F0502020204030204" pitchFamily="34" charset="0"/>
                <a:cs typeface="Times New Roman" panose="02020603050405020304" pitchFamily="18" charset="0"/>
              </a:rPr>
              <a:t>OPCIÓN 1 – ARDUINO NANO.</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4" name="Tabla 3"/>
              <p:cNvGraphicFramePr>
                <a:graphicFrameLocks noGrp="1"/>
              </p:cNvGraphicFramePr>
              <p:nvPr>
                <p:extLst>
                  <p:ext uri="{D42A27DB-BD31-4B8C-83A1-F6EECF244321}">
                    <p14:modId xmlns:p14="http://schemas.microsoft.com/office/powerpoint/2010/main" val="846415200"/>
                  </p:ext>
                </p:extLst>
              </p:nvPr>
            </p:nvGraphicFramePr>
            <p:xfrm>
              <a:off x="330312" y="765726"/>
              <a:ext cx="5156088" cy="2340548"/>
            </p:xfrm>
            <a:graphic>
              <a:graphicData uri="http://schemas.openxmlformats.org/drawingml/2006/table">
                <a:tbl>
                  <a:tblPr firstRow="1" firstCol="1" bandRow="1"/>
                  <a:tblGrid>
                    <a:gridCol w="3167576"/>
                    <a:gridCol w="1988512"/>
                  </a:tblGrid>
                  <a:tr h="334364">
                    <a:tc gridSpan="2">
                      <a:txBody>
                        <a:bodyPr/>
                        <a:lstStyle/>
                        <a:p>
                          <a:pPr algn="ctr">
                            <a:lnSpc>
                              <a:spcPct val="107000"/>
                            </a:lnSpc>
                            <a:spcAft>
                              <a:spcPts val="0"/>
                            </a:spcAft>
                          </a:pPr>
                          <a:r>
                            <a:rPr lang="es-EC" sz="16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ESPECIFICACIONES TÉCNICAS</a:t>
                          </a:r>
                          <a:endParaRPr lang="es-EC"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hMerge="1">
                      <a:txBody>
                        <a:bodyPr/>
                        <a:lstStyle/>
                        <a:p>
                          <a:endParaRPr lang="es-EC"/>
                        </a:p>
                      </a:txBody>
                      <a:tcPr/>
                    </a:tc>
                  </a:tr>
                  <a:tr h="334364">
                    <a:tc>
                      <a:txBody>
                        <a:bodyPr/>
                        <a:lstStyle/>
                        <a:p>
                          <a:pPr algn="r">
                            <a:lnSpc>
                              <a:spcPct val="107000"/>
                            </a:lnSpc>
                            <a:spcAft>
                              <a:spcPts val="0"/>
                            </a:spcAft>
                          </a:pPr>
                          <a:r>
                            <a:rPr lang="es-EC" sz="16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Voltaje de Operación:</a:t>
                          </a:r>
                          <a:endParaRPr lang="es-EC"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s-EC" sz="1600"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5 [</m:t>
                                </m:r>
                                <m:r>
                                  <a:rPr lang="es-EC" sz="1600"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𝑉</m:t>
                                </m:r>
                                <m:r>
                                  <a:rPr lang="es-EC" sz="1600"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s-EC"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r>
                  <a:tr h="334364">
                    <a:tc>
                      <a:txBody>
                        <a:bodyPr/>
                        <a:lstStyle/>
                        <a:p>
                          <a:pPr algn="r">
                            <a:lnSpc>
                              <a:spcPct val="107000"/>
                            </a:lnSpc>
                            <a:spcAft>
                              <a:spcPts val="0"/>
                            </a:spcAft>
                          </a:pPr>
                          <a:r>
                            <a:rPr lang="es-EC" sz="16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E/S Digitales :</a:t>
                          </a:r>
                          <a:endParaRPr lang="es-EC"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s-EC" sz="1600"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14 </m:t>
                                </m:r>
                                <m:r>
                                  <a:rPr lang="es-EC" sz="1600"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𝑝𝑖𝑛𝑒𝑠</m:t>
                                </m:r>
                                <m:r>
                                  <a:rPr lang="es-EC" sz="1600"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 (6 </m:t>
                                </m:r>
                                <m:r>
                                  <a:rPr lang="es-EC" sz="1600"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𝑃𝑊𝑀</m:t>
                                </m:r>
                                <m:r>
                                  <a:rPr lang="es-EC" sz="1600"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s-EC"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4364">
                    <a:tc>
                      <a:txBody>
                        <a:bodyPr/>
                        <a:lstStyle/>
                        <a:p>
                          <a:pPr algn="r">
                            <a:lnSpc>
                              <a:spcPct val="107000"/>
                            </a:lnSpc>
                            <a:spcAft>
                              <a:spcPts val="0"/>
                            </a:spcAft>
                          </a:pPr>
                          <a:r>
                            <a:rPr lang="es-EC" sz="16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E/S Análogas :</a:t>
                          </a:r>
                          <a:endParaRPr lang="es-EC"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s-EC" sz="1600"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8 </m:t>
                                </m:r>
                                <m:r>
                                  <a:rPr lang="es-EC" sz="1600"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𝑝𝑖𝑛𝑒𝑠</m:t>
                                </m:r>
                              </m:oMath>
                            </m:oMathPara>
                          </a14:m>
                          <a:endParaRPr lang="es-EC"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r>
                  <a:tr h="334364">
                    <a:tc>
                      <a:txBody>
                        <a:bodyPr/>
                        <a:lstStyle/>
                        <a:p>
                          <a:pPr algn="r">
                            <a:lnSpc>
                              <a:spcPct val="107000"/>
                            </a:lnSpc>
                            <a:spcAft>
                              <a:spcPts val="0"/>
                            </a:spcAft>
                          </a:pPr>
                          <a:r>
                            <a:rPr lang="es-EC" sz="16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Corriente por E/S:</a:t>
                          </a:r>
                          <a:endParaRPr lang="es-EC"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s-EC" sz="1600"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40 [</m:t>
                                </m:r>
                                <m:r>
                                  <a:rPr lang="es-EC" sz="1600"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𝑚𝐴</m:t>
                                </m:r>
                                <m:r>
                                  <a:rPr lang="es-EC" sz="1600"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s-EC"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4364">
                    <a:tc>
                      <a:txBody>
                        <a:bodyPr/>
                        <a:lstStyle/>
                        <a:p>
                          <a:pPr algn="r">
                            <a:lnSpc>
                              <a:spcPct val="107000"/>
                            </a:lnSpc>
                            <a:spcAft>
                              <a:spcPts val="0"/>
                            </a:spcAft>
                          </a:pPr>
                          <a:r>
                            <a:rPr lang="es-EC" sz="16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Frecuencia de Reloj:</a:t>
                          </a:r>
                          <a:endParaRPr lang="es-EC"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s-EC" sz="1600"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16 [</m:t>
                                </m:r>
                                <m:r>
                                  <a:rPr lang="es-EC" sz="1600"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𝑀𝐻𝑧</m:t>
                                </m:r>
                                <m:r>
                                  <a:rPr lang="es-EC" sz="1600"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s-EC"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r>
                  <a:tr h="334364">
                    <a:tc>
                      <a:txBody>
                        <a:bodyPr/>
                        <a:lstStyle/>
                        <a:p>
                          <a:pPr algn="r">
                            <a:lnSpc>
                              <a:spcPct val="107000"/>
                            </a:lnSpc>
                            <a:spcAft>
                              <a:spcPts val="0"/>
                            </a:spcAft>
                          </a:pPr>
                          <a:r>
                            <a:rPr lang="es-EC" sz="16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Costo:</a:t>
                          </a:r>
                          <a:endParaRPr lang="es-EC"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s-EC" sz="1600"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7.50 $</m:t>
                                </m:r>
                              </m:oMath>
                            </m:oMathPara>
                          </a14:m>
                          <a:endParaRPr lang="es-EC"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mc:Choice>
        <mc:Fallback xmlns="">
          <p:graphicFrame>
            <p:nvGraphicFramePr>
              <p:cNvPr id="4" name="Tabla 3"/>
              <p:cNvGraphicFramePr>
                <a:graphicFrameLocks noGrp="1"/>
              </p:cNvGraphicFramePr>
              <p:nvPr>
                <p:extLst>
                  <p:ext uri="{D42A27DB-BD31-4B8C-83A1-F6EECF244321}">
                    <p14:modId xmlns:p14="http://schemas.microsoft.com/office/powerpoint/2010/main" val="846415200"/>
                  </p:ext>
                </p:extLst>
              </p:nvPr>
            </p:nvGraphicFramePr>
            <p:xfrm>
              <a:off x="330312" y="765726"/>
              <a:ext cx="5156088" cy="2340548"/>
            </p:xfrm>
            <a:graphic>
              <a:graphicData uri="http://schemas.openxmlformats.org/drawingml/2006/table">
                <a:tbl>
                  <a:tblPr firstRow="1" firstCol="1" bandRow="1"/>
                  <a:tblGrid>
                    <a:gridCol w="3167576"/>
                    <a:gridCol w="1988512"/>
                  </a:tblGrid>
                  <a:tr h="334364">
                    <a:tc gridSpan="2">
                      <a:txBody>
                        <a:bodyPr/>
                        <a:lstStyle/>
                        <a:p>
                          <a:pPr algn="ctr">
                            <a:lnSpc>
                              <a:spcPct val="107000"/>
                            </a:lnSpc>
                            <a:spcAft>
                              <a:spcPts val="0"/>
                            </a:spcAft>
                          </a:pPr>
                          <a:r>
                            <a:rPr lang="es-EC" sz="16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ESPECIFICACIONES TÉCNICAS</a:t>
                          </a:r>
                          <a:endParaRPr lang="es-EC"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hMerge="1">
                      <a:txBody>
                        <a:bodyPr/>
                        <a:lstStyle/>
                        <a:p>
                          <a:endParaRPr lang="es-EC"/>
                        </a:p>
                      </a:txBody>
                      <a:tcPr/>
                    </a:tc>
                  </a:tr>
                  <a:tr h="334364">
                    <a:tc>
                      <a:txBody>
                        <a:bodyPr/>
                        <a:lstStyle/>
                        <a:p>
                          <a:pPr algn="r">
                            <a:lnSpc>
                              <a:spcPct val="107000"/>
                            </a:lnSpc>
                            <a:spcAft>
                              <a:spcPts val="0"/>
                            </a:spcAft>
                          </a:pPr>
                          <a:r>
                            <a:rPr lang="es-EC" sz="16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Voltaje de Operación:</a:t>
                          </a:r>
                          <a:endParaRPr lang="es-EC"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endParaRPr lang="es-EC"/>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2"/>
                          <a:stretch>
                            <a:fillRect l="-159816" t="-105455" r="-920" b="-521818"/>
                          </a:stretch>
                        </a:blipFill>
                      </a:tcPr>
                    </a:tc>
                  </a:tr>
                  <a:tr h="334364">
                    <a:tc>
                      <a:txBody>
                        <a:bodyPr/>
                        <a:lstStyle/>
                        <a:p>
                          <a:pPr algn="r">
                            <a:lnSpc>
                              <a:spcPct val="107000"/>
                            </a:lnSpc>
                            <a:spcAft>
                              <a:spcPts val="0"/>
                            </a:spcAft>
                          </a:pPr>
                          <a:r>
                            <a:rPr lang="es-EC" sz="16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E/S Digitales :</a:t>
                          </a:r>
                          <a:endParaRPr lang="es-EC"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EC"/>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2"/>
                          <a:stretch>
                            <a:fillRect l="-159816" t="-205455" r="-920" b="-421818"/>
                          </a:stretch>
                        </a:blipFill>
                      </a:tcPr>
                    </a:tc>
                  </a:tr>
                  <a:tr h="334364">
                    <a:tc>
                      <a:txBody>
                        <a:bodyPr/>
                        <a:lstStyle/>
                        <a:p>
                          <a:pPr algn="r">
                            <a:lnSpc>
                              <a:spcPct val="107000"/>
                            </a:lnSpc>
                            <a:spcAft>
                              <a:spcPts val="0"/>
                            </a:spcAft>
                          </a:pPr>
                          <a:r>
                            <a:rPr lang="es-EC" sz="16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E/S Análogas :</a:t>
                          </a:r>
                          <a:endParaRPr lang="es-EC"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endParaRPr lang="es-EC"/>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2"/>
                          <a:stretch>
                            <a:fillRect l="-159816" t="-305455" r="-920" b="-321818"/>
                          </a:stretch>
                        </a:blipFill>
                      </a:tcPr>
                    </a:tc>
                  </a:tr>
                  <a:tr h="334364">
                    <a:tc>
                      <a:txBody>
                        <a:bodyPr/>
                        <a:lstStyle/>
                        <a:p>
                          <a:pPr algn="r">
                            <a:lnSpc>
                              <a:spcPct val="107000"/>
                            </a:lnSpc>
                            <a:spcAft>
                              <a:spcPts val="0"/>
                            </a:spcAft>
                          </a:pPr>
                          <a:r>
                            <a:rPr lang="es-EC" sz="16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Corriente por E/S:</a:t>
                          </a:r>
                          <a:endParaRPr lang="es-EC"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EC"/>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2"/>
                          <a:stretch>
                            <a:fillRect l="-159816" t="-405455" r="-920" b="-221818"/>
                          </a:stretch>
                        </a:blipFill>
                      </a:tcPr>
                    </a:tc>
                  </a:tr>
                  <a:tr h="334364">
                    <a:tc>
                      <a:txBody>
                        <a:bodyPr/>
                        <a:lstStyle/>
                        <a:p>
                          <a:pPr algn="r">
                            <a:lnSpc>
                              <a:spcPct val="107000"/>
                            </a:lnSpc>
                            <a:spcAft>
                              <a:spcPts val="0"/>
                            </a:spcAft>
                          </a:pPr>
                          <a:r>
                            <a:rPr lang="es-EC" sz="16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Frecuencia de Reloj:</a:t>
                          </a:r>
                          <a:endParaRPr lang="es-EC"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endParaRPr lang="es-EC"/>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2"/>
                          <a:stretch>
                            <a:fillRect l="-159816" t="-505455" r="-920" b="-121818"/>
                          </a:stretch>
                        </a:blipFill>
                      </a:tcPr>
                    </a:tc>
                  </a:tr>
                  <a:tr h="334364">
                    <a:tc>
                      <a:txBody>
                        <a:bodyPr/>
                        <a:lstStyle/>
                        <a:p>
                          <a:pPr algn="r">
                            <a:lnSpc>
                              <a:spcPct val="107000"/>
                            </a:lnSpc>
                            <a:spcAft>
                              <a:spcPts val="0"/>
                            </a:spcAft>
                          </a:pPr>
                          <a:r>
                            <a:rPr lang="es-EC" sz="16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Costo:</a:t>
                          </a:r>
                          <a:endParaRPr lang="es-EC"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EC"/>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2"/>
                          <a:stretch>
                            <a:fillRect l="-159816" t="-605455" r="-920" b="-21818"/>
                          </a:stretch>
                        </a:blipFill>
                      </a:tcPr>
                    </a:tc>
                  </a:tr>
                </a:tbl>
              </a:graphicData>
            </a:graphic>
          </p:graphicFrame>
        </mc:Fallback>
      </mc:AlternateContent>
      <p:sp>
        <p:nvSpPr>
          <p:cNvPr id="5" name="Rectángulo 4"/>
          <p:cNvSpPr/>
          <p:nvPr/>
        </p:nvSpPr>
        <p:spPr>
          <a:xfrm>
            <a:off x="5826800" y="68815"/>
            <a:ext cx="3658117" cy="507831"/>
          </a:xfrm>
          <a:prstGeom prst="rect">
            <a:avLst/>
          </a:prstGeom>
        </p:spPr>
        <p:txBody>
          <a:bodyPr wrap="none">
            <a:spAutoFit/>
          </a:bodyPr>
          <a:lstStyle/>
          <a:p>
            <a:pPr indent="252095" algn="just">
              <a:lnSpc>
                <a:spcPct val="150000"/>
              </a:lnSpc>
              <a:spcAft>
                <a:spcPts val="800"/>
              </a:spcAft>
            </a:pPr>
            <a:r>
              <a:rPr lang="es-EC" u="sng" dirty="0">
                <a:latin typeface="Arial" panose="020B0604020202020204" pitchFamily="34" charset="0"/>
                <a:ea typeface="Calibri" panose="020F0502020204030204" pitchFamily="34" charset="0"/>
                <a:cs typeface="Times New Roman" panose="02020603050405020304" pitchFamily="18" charset="0"/>
              </a:rPr>
              <a:t>OPCIÓN 2 – ARDUINO MEGA.</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7" name="Tabla 6"/>
              <p:cNvGraphicFramePr>
                <a:graphicFrameLocks noGrp="1"/>
              </p:cNvGraphicFramePr>
              <p:nvPr>
                <p:extLst>
                  <p:ext uri="{D42A27DB-BD31-4B8C-83A1-F6EECF244321}">
                    <p14:modId xmlns:p14="http://schemas.microsoft.com/office/powerpoint/2010/main" val="733180576"/>
                  </p:ext>
                </p:extLst>
              </p:nvPr>
            </p:nvGraphicFramePr>
            <p:xfrm>
              <a:off x="5964630" y="752280"/>
              <a:ext cx="5156088" cy="2394331"/>
            </p:xfrm>
            <a:graphic>
              <a:graphicData uri="http://schemas.openxmlformats.org/drawingml/2006/table">
                <a:tbl>
                  <a:tblPr firstRow="1" firstCol="1" bandRow="1"/>
                  <a:tblGrid>
                    <a:gridCol w="3167576"/>
                    <a:gridCol w="1988512"/>
                  </a:tblGrid>
                  <a:tr h="343787">
                    <a:tc gridSpan="2">
                      <a:txBody>
                        <a:bodyPr/>
                        <a:lstStyle/>
                        <a:p>
                          <a:pPr algn="ctr">
                            <a:lnSpc>
                              <a:spcPct val="107000"/>
                            </a:lnSpc>
                            <a:spcAft>
                              <a:spcPts val="0"/>
                            </a:spcAft>
                          </a:pPr>
                          <a:r>
                            <a:rPr lang="es-EC" sz="16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ESPECIFICACIONES TÉCNICAS</a:t>
                          </a:r>
                          <a:endParaRPr lang="es-EC"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hMerge="1">
                      <a:txBody>
                        <a:bodyPr/>
                        <a:lstStyle/>
                        <a:p>
                          <a:endParaRPr lang="es-EC"/>
                        </a:p>
                      </a:txBody>
                      <a:tcPr/>
                    </a:tc>
                  </a:tr>
                  <a:tr h="343787">
                    <a:tc>
                      <a:txBody>
                        <a:bodyPr/>
                        <a:lstStyle/>
                        <a:p>
                          <a:pPr algn="r">
                            <a:lnSpc>
                              <a:spcPct val="107000"/>
                            </a:lnSpc>
                            <a:spcAft>
                              <a:spcPts val="0"/>
                            </a:spcAft>
                          </a:pPr>
                          <a:r>
                            <a:rPr lang="es-EC" sz="16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Voltaje de Operación:</a:t>
                          </a:r>
                          <a:endParaRPr lang="es-EC"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s-EC" sz="1600"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5 [</m:t>
                                </m:r>
                                <m:r>
                                  <a:rPr lang="es-EC" sz="1600"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𝑉</m:t>
                                </m:r>
                                <m:r>
                                  <a:rPr lang="es-EC" sz="1600"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s-EC"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r>
                  <a:tr h="343787">
                    <a:tc>
                      <a:txBody>
                        <a:bodyPr/>
                        <a:lstStyle/>
                        <a:p>
                          <a:pPr algn="r">
                            <a:lnSpc>
                              <a:spcPct val="107000"/>
                            </a:lnSpc>
                            <a:spcAft>
                              <a:spcPts val="0"/>
                            </a:spcAft>
                          </a:pPr>
                          <a:r>
                            <a:rPr lang="es-EC" sz="16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E/S Digitales :</a:t>
                          </a:r>
                          <a:endParaRPr lang="es-EC"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s-EC" sz="1600"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54 </m:t>
                                </m:r>
                                <m:r>
                                  <a:rPr lang="es-EC" sz="1600"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𝑝𝑖𝑛𝑒𝑠</m:t>
                                </m:r>
                                <m:r>
                                  <a:rPr lang="es-EC" sz="1600"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 (14 </m:t>
                                </m:r>
                                <m:r>
                                  <a:rPr lang="es-EC" sz="1600"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𝑃𝑊𝑀</m:t>
                                </m:r>
                                <m:r>
                                  <a:rPr lang="es-EC" sz="1600"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s-EC"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3787">
                    <a:tc>
                      <a:txBody>
                        <a:bodyPr/>
                        <a:lstStyle/>
                        <a:p>
                          <a:pPr algn="r">
                            <a:lnSpc>
                              <a:spcPct val="107000"/>
                            </a:lnSpc>
                            <a:spcAft>
                              <a:spcPts val="0"/>
                            </a:spcAft>
                          </a:pPr>
                          <a:r>
                            <a:rPr lang="es-EC" sz="16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E/S Análogas :</a:t>
                          </a:r>
                          <a:endParaRPr lang="es-EC"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s-EC" sz="1600"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16 </m:t>
                                </m:r>
                                <m:r>
                                  <a:rPr lang="es-EC" sz="1600"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𝑝𝑖𝑛𝑒𝑠</m:t>
                                </m:r>
                              </m:oMath>
                            </m:oMathPara>
                          </a14:m>
                          <a:endParaRPr lang="es-EC"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r>
                  <a:tr h="343787">
                    <a:tc>
                      <a:txBody>
                        <a:bodyPr/>
                        <a:lstStyle/>
                        <a:p>
                          <a:pPr algn="r">
                            <a:lnSpc>
                              <a:spcPct val="107000"/>
                            </a:lnSpc>
                            <a:spcAft>
                              <a:spcPts val="0"/>
                            </a:spcAft>
                          </a:pPr>
                          <a:r>
                            <a:rPr lang="es-EC" sz="16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Corriente por E/S:</a:t>
                          </a:r>
                          <a:endParaRPr lang="es-EC"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s-EC" sz="1600"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40 [</m:t>
                                </m:r>
                                <m:r>
                                  <a:rPr lang="es-EC" sz="1600"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𝑚𝐴</m:t>
                                </m:r>
                                <m:r>
                                  <a:rPr lang="es-EC" sz="1600"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s-EC"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1609">
                    <a:tc>
                      <a:txBody>
                        <a:bodyPr/>
                        <a:lstStyle/>
                        <a:p>
                          <a:pPr algn="r">
                            <a:lnSpc>
                              <a:spcPct val="107000"/>
                            </a:lnSpc>
                            <a:spcAft>
                              <a:spcPts val="0"/>
                            </a:spcAft>
                          </a:pPr>
                          <a:r>
                            <a:rPr lang="es-EC" sz="16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Frecuencia de Reloj:</a:t>
                          </a:r>
                          <a:endParaRPr lang="es-EC"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s-EC" sz="1600"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16 [</m:t>
                                </m:r>
                                <m:r>
                                  <a:rPr lang="es-EC" sz="1600"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𝑀𝐻𝑧</m:t>
                                </m:r>
                                <m:r>
                                  <a:rPr lang="es-EC" sz="1600"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s-EC"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r>
                  <a:tr h="343787">
                    <a:tc>
                      <a:txBody>
                        <a:bodyPr/>
                        <a:lstStyle/>
                        <a:p>
                          <a:pPr algn="r">
                            <a:lnSpc>
                              <a:spcPct val="107000"/>
                            </a:lnSpc>
                            <a:spcAft>
                              <a:spcPts val="0"/>
                            </a:spcAft>
                          </a:pPr>
                          <a:r>
                            <a:rPr lang="es-EC" sz="16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Costo:</a:t>
                          </a:r>
                          <a:endParaRPr lang="es-EC"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s-EC" sz="1600"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43.81 $</m:t>
                                </m:r>
                              </m:oMath>
                            </m:oMathPara>
                          </a14:m>
                          <a:endParaRPr lang="es-EC"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mc:Choice>
        <mc:Fallback xmlns="">
          <p:graphicFrame>
            <p:nvGraphicFramePr>
              <p:cNvPr id="7" name="Tabla 6"/>
              <p:cNvGraphicFramePr>
                <a:graphicFrameLocks noGrp="1"/>
              </p:cNvGraphicFramePr>
              <p:nvPr>
                <p:extLst>
                  <p:ext uri="{D42A27DB-BD31-4B8C-83A1-F6EECF244321}">
                    <p14:modId xmlns:p14="http://schemas.microsoft.com/office/powerpoint/2010/main" val="733180576"/>
                  </p:ext>
                </p:extLst>
              </p:nvPr>
            </p:nvGraphicFramePr>
            <p:xfrm>
              <a:off x="5964630" y="752280"/>
              <a:ext cx="5156088" cy="2394331"/>
            </p:xfrm>
            <a:graphic>
              <a:graphicData uri="http://schemas.openxmlformats.org/drawingml/2006/table">
                <a:tbl>
                  <a:tblPr firstRow="1" firstCol="1" bandRow="1"/>
                  <a:tblGrid>
                    <a:gridCol w="3167576"/>
                    <a:gridCol w="1988512"/>
                  </a:tblGrid>
                  <a:tr h="343787">
                    <a:tc gridSpan="2">
                      <a:txBody>
                        <a:bodyPr/>
                        <a:lstStyle/>
                        <a:p>
                          <a:pPr algn="ctr">
                            <a:lnSpc>
                              <a:spcPct val="107000"/>
                            </a:lnSpc>
                            <a:spcAft>
                              <a:spcPts val="0"/>
                            </a:spcAft>
                          </a:pPr>
                          <a:r>
                            <a:rPr lang="es-EC" sz="16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ESPECIFICACIONES TÉCNICAS</a:t>
                          </a:r>
                          <a:endParaRPr lang="es-EC"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hMerge="1">
                      <a:txBody>
                        <a:bodyPr/>
                        <a:lstStyle/>
                        <a:p>
                          <a:endParaRPr lang="es-EC"/>
                        </a:p>
                      </a:txBody>
                      <a:tcPr/>
                    </a:tc>
                  </a:tr>
                  <a:tr h="343787">
                    <a:tc>
                      <a:txBody>
                        <a:bodyPr/>
                        <a:lstStyle/>
                        <a:p>
                          <a:pPr algn="r">
                            <a:lnSpc>
                              <a:spcPct val="107000"/>
                            </a:lnSpc>
                            <a:spcAft>
                              <a:spcPts val="0"/>
                            </a:spcAft>
                          </a:pPr>
                          <a:r>
                            <a:rPr lang="es-EC" sz="16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Voltaje de Operación:</a:t>
                          </a:r>
                          <a:endParaRPr lang="es-EC"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endParaRPr lang="es-EC"/>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3"/>
                          <a:stretch>
                            <a:fillRect l="-159327" t="-105357" r="-612" b="-521429"/>
                          </a:stretch>
                        </a:blipFill>
                      </a:tcPr>
                    </a:tc>
                  </a:tr>
                  <a:tr h="343787">
                    <a:tc>
                      <a:txBody>
                        <a:bodyPr/>
                        <a:lstStyle/>
                        <a:p>
                          <a:pPr algn="r">
                            <a:lnSpc>
                              <a:spcPct val="107000"/>
                            </a:lnSpc>
                            <a:spcAft>
                              <a:spcPts val="0"/>
                            </a:spcAft>
                          </a:pPr>
                          <a:r>
                            <a:rPr lang="es-EC" sz="16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E/S Digitales :</a:t>
                          </a:r>
                          <a:endParaRPr lang="es-EC"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EC"/>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3"/>
                          <a:stretch>
                            <a:fillRect l="-159327" t="-201754" r="-612" b="-412281"/>
                          </a:stretch>
                        </a:blipFill>
                      </a:tcPr>
                    </a:tc>
                  </a:tr>
                  <a:tr h="343787">
                    <a:tc>
                      <a:txBody>
                        <a:bodyPr/>
                        <a:lstStyle/>
                        <a:p>
                          <a:pPr algn="r">
                            <a:lnSpc>
                              <a:spcPct val="107000"/>
                            </a:lnSpc>
                            <a:spcAft>
                              <a:spcPts val="0"/>
                            </a:spcAft>
                          </a:pPr>
                          <a:r>
                            <a:rPr lang="es-EC" sz="16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E/S Análogas :</a:t>
                          </a:r>
                          <a:endParaRPr lang="es-EC"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endParaRPr lang="es-EC"/>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3"/>
                          <a:stretch>
                            <a:fillRect l="-159327" t="-307143" r="-612" b="-319643"/>
                          </a:stretch>
                        </a:blipFill>
                      </a:tcPr>
                    </a:tc>
                  </a:tr>
                  <a:tr h="343787">
                    <a:tc>
                      <a:txBody>
                        <a:bodyPr/>
                        <a:lstStyle/>
                        <a:p>
                          <a:pPr algn="r">
                            <a:lnSpc>
                              <a:spcPct val="107000"/>
                            </a:lnSpc>
                            <a:spcAft>
                              <a:spcPts val="0"/>
                            </a:spcAft>
                          </a:pPr>
                          <a:r>
                            <a:rPr lang="es-EC" sz="16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Corriente por E/S:</a:t>
                          </a:r>
                          <a:endParaRPr lang="es-EC"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EC"/>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3"/>
                          <a:stretch>
                            <a:fillRect l="-159327" t="-400000" r="-612" b="-214035"/>
                          </a:stretch>
                        </a:blipFill>
                      </a:tcPr>
                    </a:tc>
                  </a:tr>
                  <a:tr h="331609">
                    <a:tc>
                      <a:txBody>
                        <a:bodyPr/>
                        <a:lstStyle/>
                        <a:p>
                          <a:pPr algn="r">
                            <a:lnSpc>
                              <a:spcPct val="107000"/>
                            </a:lnSpc>
                            <a:spcAft>
                              <a:spcPts val="0"/>
                            </a:spcAft>
                          </a:pPr>
                          <a:r>
                            <a:rPr lang="es-EC" sz="16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Frecuencia de Reloj:</a:t>
                          </a:r>
                          <a:endParaRPr lang="es-EC"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endParaRPr lang="es-EC"/>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3"/>
                          <a:stretch>
                            <a:fillRect l="-159327" t="-527778" r="-612" b="-125926"/>
                          </a:stretch>
                        </a:blipFill>
                      </a:tcPr>
                    </a:tc>
                  </a:tr>
                  <a:tr h="343787">
                    <a:tc>
                      <a:txBody>
                        <a:bodyPr/>
                        <a:lstStyle/>
                        <a:p>
                          <a:pPr algn="r">
                            <a:lnSpc>
                              <a:spcPct val="107000"/>
                            </a:lnSpc>
                            <a:spcAft>
                              <a:spcPts val="0"/>
                            </a:spcAft>
                          </a:pPr>
                          <a:r>
                            <a:rPr lang="es-EC" sz="16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Costo:</a:t>
                          </a:r>
                          <a:endParaRPr lang="es-EC"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EC"/>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3"/>
                          <a:stretch>
                            <a:fillRect l="-159327" t="-594737" r="-612" b="-19298"/>
                          </a:stretch>
                        </a:blipFill>
                      </a:tcPr>
                    </a:tc>
                  </a:tr>
                </a:tbl>
              </a:graphicData>
            </a:graphic>
          </p:graphicFrame>
        </mc:Fallback>
      </mc:AlternateContent>
      <p:sp>
        <p:nvSpPr>
          <p:cNvPr id="8" name="Rectángulo 7"/>
          <p:cNvSpPr/>
          <p:nvPr/>
        </p:nvSpPr>
        <p:spPr>
          <a:xfrm>
            <a:off x="3095208" y="3257781"/>
            <a:ext cx="5006499" cy="369332"/>
          </a:xfrm>
          <a:prstGeom prst="rect">
            <a:avLst/>
          </a:prstGeom>
        </p:spPr>
        <p:txBody>
          <a:bodyPr wrap="none">
            <a:spAutoFit/>
          </a:bodyPr>
          <a:lstStyle/>
          <a:p>
            <a:r>
              <a:rPr lang="es-EC" u="sng" dirty="0">
                <a:latin typeface="Arial" panose="020B0604020202020204" pitchFamily="34" charset="0"/>
                <a:ea typeface="Calibri" panose="020F0502020204030204" pitchFamily="34" charset="0"/>
              </a:rPr>
              <a:t>OPCIÓN 3 – PLC SIEMENS LOGO ELC18-DC</a:t>
            </a:r>
            <a:endParaRPr lang="es-EC" dirty="0"/>
          </a:p>
        </p:txBody>
      </p:sp>
      <mc:AlternateContent xmlns:mc="http://schemas.openxmlformats.org/markup-compatibility/2006" xmlns:a14="http://schemas.microsoft.com/office/drawing/2010/main">
        <mc:Choice Requires="a14">
          <p:graphicFrame>
            <p:nvGraphicFramePr>
              <p:cNvPr id="10" name="Tabla 9"/>
              <p:cNvGraphicFramePr>
                <a:graphicFrameLocks noGrp="1"/>
              </p:cNvGraphicFramePr>
              <p:nvPr>
                <p:extLst>
                  <p:ext uri="{D42A27DB-BD31-4B8C-83A1-F6EECF244321}">
                    <p14:modId xmlns:p14="http://schemas.microsoft.com/office/powerpoint/2010/main" val="1837383922"/>
                  </p:ext>
                </p:extLst>
              </p:nvPr>
            </p:nvGraphicFramePr>
            <p:xfrm>
              <a:off x="2695084" y="3775030"/>
              <a:ext cx="5806746" cy="2908156"/>
            </p:xfrm>
            <a:graphic>
              <a:graphicData uri="http://schemas.openxmlformats.org/drawingml/2006/table">
                <a:tbl>
                  <a:tblPr firstRow="1" firstCol="1" bandRow="1"/>
                  <a:tblGrid>
                    <a:gridCol w="3567300"/>
                    <a:gridCol w="2239446"/>
                  </a:tblGrid>
                  <a:tr h="294263">
                    <a:tc gridSpan="2">
                      <a:txBody>
                        <a:bodyPr/>
                        <a:lstStyle/>
                        <a:p>
                          <a:pPr algn="ctr">
                            <a:lnSpc>
                              <a:spcPct val="107000"/>
                            </a:lnSpc>
                            <a:spcAft>
                              <a:spcPts val="0"/>
                            </a:spcAft>
                          </a:pPr>
                          <a:r>
                            <a:rPr lang="es-EC" sz="16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ESPECIFICACIONES TÉCNICAS</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hMerge="1">
                      <a:txBody>
                        <a:bodyPr/>
                        <a:lstStyle/>
                        <a:p>
                          <a:endParaRPr lang="es-EC"/>
                        </a:p>
                      </a:txBody>
                      <a:tcPr/>
                    </a:tc>
                  </a:tr>
                  <a:tr h="294263">
                    <a:tc>
                      <a:txBody>
                        <a:bodyPr/>
                        <a:lstStyle/>
                        <a:p>
                          <a:pPr algn="r">
                            <a:lnSpc>
                              <a:spcPct val="107000"/>
                            </a:lnSpc>
                            <a:spcAft>
                              <a:spcPts val="0"/>
                            </a:spcAft>
                          </a:pPr>
                          <a:r>
                            <a:rPr lang="es-EC" sz="16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Voltaje de Operación:</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s-EC" sz="1600"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12−24 [</m:t>
                                </m:r>
                                <m:r>
                                  <a:rPr lang="es-EC" sz="1600"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𝑉</m:t>
                                </m:r>
                                <m:r>
                                  <a:rPr lang="es-EC" sz="1600"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r>
                  <a:tr h="294263">
                    <a:tc>
                      <a:txBody>
                        <a:bodyPr/>
                        <a:lstStyle/>
                        <a:p>
                          <a:pPr algn="r">
                            <a:lnSpc>
                              <a:spcPct val="107000"/>
                            </a:lnSpc>
                            <a:spcAft>
                              <a:spcPts val="0"/>
                            </a:spcAft>
                          </a:pPr>
                          <a:r>
                            <a:rPr lang="es-EC" sz="16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E/S Digitales :</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s-EC" sz="1600"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6 </m:t>
                                </m:r>
                                <m:r>
                                  <a:rPr lang="es-EC" sz="1600"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𝐸</m:t>
                                </m:r>
                                <m:r>
                                  <a:rPr lang="es-EC" sz="1600"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 / 6 </m:t>
                                </m:r>
                                <m:r>
                                  <a:rPr lang="es-EC" sz="1600"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𝑆</m:t>
                                </m:r>
                              </m:oMath>
                            </m:oMathPara>
                          </a14:m>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4263">
                    <a:tc>
                      <a:txBody>
                        <a:bodyPr/>
                        <a:lstStyle/>
                        <a:p>
                          <a:pPr algn="r">
                            <a:lnSpc>
                              <a:spcPct val="107000"/>
                            </a:lnSpc>
                            <a:spcAft>
                              <a:spcPts val="0"/>
                            </a:spcAft>
                          </a:pPr>
                          <a:r>
                            <a:rPr lang="es-EC" sz="16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E/S Análogas :</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s-EC" sz="1600"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8 </m:t>
                                </m:r>
                                <m:r>
                                  <a:rPr lang="es-EC" sz="1600"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𝑝𝑖𝑛𝑒𝑠</m:t>
                                </m:r>
                              </m:oMath>
                            </m:oMathPara>
                          </a14:m>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r>
                  <a:tr h="294263">
                    <a:tc>
                      <a:txBody>
                        <a:bodyPr/>
                        <a:lstStyle/>
                        <a:p>
                          <a:pPr algn="r">
                            <a:lnSpc>
                              <a:spcPct val="107000"/>
                            </a:lnSpc>
                            <a:spcAft>
                              <a:spcPts val="0"/>
                            </a:spcAft>
                          </a:pPr>
                          <a:r>
                            <a:rPr lang="es-EC" sz="16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Corriente por E/S:</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s-EC" sz="1600"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2 [</m:t>
                                </m:r>
                                <m:r>
                                  <a:rPr lang="es-EC" sz="1600"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𝐴</m:t>
                                </m:r>
                                <m:r>
                                  <a:rPr lang="es-EC" sz="1600"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4263">
                    <a:tc>
                      <a:txBody>
                        <a:bodyPr/>
                        <a:lstStyle/>
                        <a:p>
                          <a:pPr algn="r">
                            <a:lnSpc>
                              <a:spcPct val="107000"/>
                            </a:lnSpc>
                            <a:spcAft>
                              <a:spcPts val="0"/>
                            </a:spcAft>
                          </a:pPr>
                          <a:r>
                            <a:rPr lang="es-EC" sz="16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Frecuencia de Reloj:</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s-EC" sz="1600"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64 [</m:t>
                                </m:r>
                                <m:r>
                                  <a:rPr lang="es-EC" sz="1600"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𝑀𝐻𝑧</m:t>
                                </m:r>
                                <m:r>
                                  <a:rPr lang="es-EC" sz="1600"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r>
                  <a:tr h="294263">
                    <a:tc>
                      <a:txBody>
                        <a:bodyPr/>
                        <a:lstStyle/>
                        <a:p>
                          <a:pPr algn="r">
                            <a:lnSpc>
                              <a:spcPct val="107000"/>
                            </a:lnSpc>
                            <a:spcAft>
                              <a:spcPts val="0"/>
                            </a:spcAft>
                          </a:pPr>
                          <a:r>
                            <a:rPr lang="es-EC" sz="16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Costo:</a:t>
                          </a:r>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s-EC" sz="1600"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200.00 $</m:t>
                                </m:r>
                              </m:oMath>
                            </m:oMathPara>
                          </a14:m>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54052">
                    <a:tc>
                      <a:txBody>
                        <a:bodyPr/>
                        <a:lstStyle/>
                        <a:p>
                          <a:pPr algn="r">
                            <a:lnSpc>
                              <a:spcPct val="107000"/>
                            </a:lnSpc>
                            <a:spcAft>
                              <a:spcPts val="0"/>
                            </a:spcAft>
                          </a:pPr>
                          <a:r>
                            <a:rPr lang="es-EC" sz="16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Rack de Salidas Adicionales:</a:t>
                          </a:r>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s-EC" sz="1600"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6 </m:t>
                                </m:r>
                                <m:r>
                                  <a:rPr lang="es-EC" sz="1600"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𝑂𝑈𝑇𝑃𝑈𝑇</m:t>
                                </m:r>
                              </m:oMath>
                            </m:oMathPara>
                          </a14:m>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r>
                  <a:tr h="294263">
                    <a:tc>
                      <a:txBody>
                        <a:bodyPr/>
                        <a:lstStyle/>
                        <a:p>
                          <a:pPr algn="r">
                            <a:lnSpc>
                              <a:spcPct val="107000"/>
                            </a:lnSpc>
                            <a:spcAft>
                              <a:spcPts val="0"/>
                            </a:spcAft>
                          </a:pPr>
                          <a:r>
                            <a:rPr lang="es-EC" sz="16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Costo Total:</a:t>
                          </a:r>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s-EC" sz="1600"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350.00 $</m:t>
                                </m:r>
                              </m:oMath>
                            </m:oMathPara>
                          </a14:m>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mc:Choice>
        <mc:Fallback xmlns="">
          <p:graphicFrame>
            <p:nvGraphicFramePr>
              <p:cNvPr id="10" name="Tabla 9"/>
              <p:cNvGraphicFramePr>
                <a:graphicFrameLocks noGrp="1"/>
              </p:cNvGraphicFramePr>
              <p:nvPr>
                <p:extLst>
                  <p:ext uri="{D42A27DB-BD31-4B8C-83A1-F6EECF244321}">
                    <p14:modId xmlns:p14="http://schemas.microsoft.com/office/powerpoint/2010/main" val="1837383922"/>
                  </p:ext>
                </p:extLst>
              </p:nvPr>
            </p:nvGraphicFramePr>
            <p:xfrm>
              <a:off x="2695084" y="3775030"/>
              <a:ext cx="5806746" cy="2908156"/>
            </p:xfrm>
            <a:graphic>
              <a:graphicData uri="http://schemas.openxmlformats.org/drawingml/2006/table">
                <a:tbl>
                  <a:tblPr firstRow="1" firstCol="1" bandRow="1"/>
                  <a:tblGrid>
                    <a:gridCol w="3567300"/>
                    <a:gridCol w="2239446"/>
                  </a:tblGrid>
                  <a:tr h="294263">
                    <a:tc gridSpan="2">
                      <a:txBody>
                        <a:bodyPr/>
                        <a:lstStyle/>
                        <a:p>
                          <a:pPr algn="ctr">
                            <a:lnSpc>
                              <a:spcPct val="107000"/>
                            </a:lnSpc>
                            <a:spcAft>
                              <a:spcPts val="0"/>
                            </a:spcAft>
                          </a:pPr>
                          <a:r>
                            <a:rPr lang="es-EC" sz="16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ESPECIFICACIONES TÉCNICAS</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hMerge="1">
                      <a:txBody>
                        <a:bodyPr/>
                        <a:lstStyle/>
                        <a:p>
                          <a:endParaRPr lang="es-EC"/>
                        </a:p>
                      </a:txBody>
                      <a:tcPr/>
                    </a:tc>
                  </a:tr>
                  <a:tr h="294263">
                    <a:tc>
                      <a:txBody>
                        <a:bodyPr/>
                        <a:lstStyle/>
                        <a:p>
                          <a:pPr algn="r">
                            <a:lnSpc>
                              <a:spcPct val="107000"/>
                            </a:lnSpc>
                            <a:spcAft>
                              <a:spcPts val="0"/>
                            </a:spcAft>
                          </a:pPr>
                          <a:r>
                            <a:rPr lang="es-EC" sz="16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Voltaje de Operación:</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endParaRPr lang="es-EC"/>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4"/>
                          <a:stretch>
                            <a:fillRect l="-159239" t="-110204" r="-543" b="-808163"/>
                          </a:stretch>
                        </a:blipFill>
                      </a:tcPr>
                    </a:tc>
                  </a:tr>
                  <a:tr h="294263">
                    <a:tc>
                      <a:txBody>
                        <a:bodyPr/>
                        <a:lstStyle/>
                        <a:p>
                          <a:pPr algn="r">
                            <a:lnSpc>
                              <a:spcPct val="107000"/>
                            </a:lnSpc>
                            <a:spcAft>
                              <a:spcPts val="0"/>
                            </a:spcAft>
                          </a:pPr>
                          <a:r>
                            <a:rPr lang="es-EC" sz="16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E/S Digitales :</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EC"/>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4"/>
                          <a:stretch>
                            <a:fillRect l="-159239" t="-214583" r="-543" b="-725000"/>
                          </a:stretch>
                        </a:blipFill>
                      </a:tcPr>
                    </a:tc>
                  </a:tr>
                  <a:tr h="294263">
                    <a:tc>
                      <a:txBody>
                        <a:bodyPr/>
                        <a:lstStyle/>
                        <a:p>
                          <a:pPr algn="r">
                            <a:lnSpc>
                              <a:spcPct val="107000"/>
                            </a:lnSpc>
                            <a:spcAft>
                              <a:spcPts val="0"/>
                            </a:spcAft>
                          </a:pPr>
                          <a:r>
                            <a:rPr lang="es-EC" sz="16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E/S Análogas :</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endParaRPr lang="es-EC"/>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4"/>
                          <a:stretch>
                            <a:fillRect l="-159239" t="-314583" r="-543" b="-625000"/>
                          </a:stretch>
                        </a:blipFill>
                      </a:tcPr>
                    </a:tc>
                  </a:tr>
                  <a:tr h="294263">
                    <a:tc>
                      <a:txBody>
                        <a:bodyPr/>
                        <a:lstStyle/>
                        <a:p>
                          <a:pPr algn="r">
                            <a:lnSpc>
                              <a:spcPct val="107000"/>
                            </a:lnSpc>
                            <a:spcAft>
                              <a:spcPts val="0"/>
                            </a:spcAft>
                          </a:pPr>
                          <a:r>
                            <a:rPr lang="es-EC" sz="16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Corriente por E/S:</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EC"/>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4"/>
                          <a:stretch>
                            <a:fillRect l="-159239" t="-406122" r="-543" b="-512245"/>
                          </a:stretch>
                        </a:blipFill>
                      </a:tcPr>
                    </a:tc>
                  </a:tr>
                  <a:tr h="294263">
                    <a:tc>
                      <a:txBody>
                        <a:bodyPr/>
                        <a:lstStyle/>
                        <a:p>
                          <a:pPr algn="r">
                            <a:lnSpc>
                              <a:spcPct val="107000"/>
                            </a:lnSpc>
                            <a:spcAft>
                              <a:spcPts val="0"/>
                            </a:spcAft>
                          </a:pPr>
                          <a:r>
                            <a:rPr lang="es-EC" sz="16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Frecuencia de Reloj:</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endParaRPr lang="es-EC"/>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4"/>
                          <a:stretch>
                            <a:fillRect l="-159239" t="-516667" r="-543" b="-422917"/>
                          </a:stretch>
                        </a:blipFill>
                      </a:tcPr>
                    </a:tc>
                  </a:tr>
                  <a:tr h="294263">
                    <a:tc>
                      <a:txBody>
                        <a:bodyPr/>
                        <a:lstStyle/>
                        <a:p>
                          <a:pPr algn="r">
                            <a:lnSpc>
                              <a:spcPct val="107000"/>
                            </a:lnSpc>
                            <a:spcAft>
                              <a:spcPts val="0"/>
                            </a:spcAft>
                          </a:pPr>
                          <a:r>
                            <a:rPr lang="es-EC" sz="16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Costo:</a:t>
                          </a:r>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EC"/>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4"/>
                          <a:stretch>
                            <a:fillRect l="-159239" t="-604082" r="-543" b="-314286"/>
                          </a:stretch>
                        </a:blipFill>
                      </a:tcPr>
                    </a:tc>
                  </a:tr>
                  <a:tr h="554052">
                    <a:tc>
                      <a:txBody>
                        <a:bodyPr/>
                        <a:lstStyle/>
                        <a:p>
                          <a:pPr algn="r">
                            <a:lnSpc>
                              <a:spcPct val="107000"/>
                            </a:lnSpc>
                            <a:spcAft>
                              <a:spcPts val="0"/>
                            </a:spcAft>
                          </a:pPr>
                          <a:r>
                            <a:rPr lang="es-EC" sz="16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Rack de Salidas Adicionales:</a:t>
                          </a:r>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endParaRPr lang="es-EC"/>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4"/>
                          <a:stretch>
                            <a:fillRect l="-159239" t="-379121" r="-543" b="-69231"/>
                          </a:stretch>
                        </a:blipFill>
                      </a:tcPr>
                    </a:tc>
                  </a:tr>
                  <a:tr h="294263">
                    <a:tc>
                      <a:txBody>
                        <a:bodyPr/>
                        <a:lstStyle/>
                        <a:p>
                          <a:pPr algn="r">
                            <a:lnSpc>
                              <a:spcPct val="107000"/>
                            </a:lnSpc>
                            <a:spcAft>
                              <a:spcPts val="0"/>
                            </a:spcAft>
                          </a:pPr>
                          <a:r>
                            <a:rPr lang="es-EC" sz="16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Costo Total:</a:t>
                          </a:r>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EC"/>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4"/>
                          <a:stretch>
                            <a:fillRect l="-159239" t="-908333" r="-543" b="-31250"/>
                          </a:stretch>
                        </a:blipFill>
                      </a:tcPr>
                    </a:tc>
                  </a:tr>
                </a:tbl>
              </a:graphicData>
            </a:graphic>
          </p:graphicFrame>
        </mc:Fallback>
      </mc:AlternateContent>
    </p:spTree>
    <p:extLst>
      <p:ext uri="{BB962C8B-B14F-4D97-AF65-F5344CB8AC3E}">
        <p14:creationId xmlns:p14="http://schemas.microsoft.com/office/powerpoint/2010/main" val="2897690326"/>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5" name="Tabla 4"/>
              <p:cNvGraphicFramePr>
                <a:graphicFrameLocks noGrp="1"/>
              </p:cNvGraphicFramePr>
              <p:nvPr>
                <p:extLst>
                  <p:ext uri="{D42A27DB-BD31-4B8C-83A1-F6EECF244321}">
                    <p14:modId xmlns:p14="http://schemas.microsoft.com/office/powerpoint/2010/main" val="4288457150"/>
                  </p:ext>
                </p:extLst>
              </p:nvPr>
            </p:nvGraphicFramePr>
            <p:xfrm>
              <a:off x="255980" y="449402"/>
              <a:ext cx="5472467" cy="2087373"/>
            </p:xfrm>
            <a:graphic>
              <a:graphicData uri="http://schemas.openxmlformats.org/drawingml/2006/table">
                <a:tbl>
                  <a:tblPr firstRow="1" firstCol="1" bandRow="1"/>
                  <a:tblGrid>
                    <a:gridCol w="1434723"/>
                    <a:gridCol w="1129663"/>
                    <a:gridCol w="151434"/>
                    <a:gridCol w="477867"/>
                    <a:gridCol w="718811"/>
                    <a:gridCol w="1559969"/>
                  </a:tblGrid>
                  <a:tr h="215900">
                    <a:tc gridSpan="2">
                      <a:txBody>
                        <a:bodyPr/>
                        <a:lstStyle/>
                        <a:p>
                          <a:pPr algn="ctr">
                            <a:lnSpc>
                              <a:spcPct val="107000"/>
                            </a:lnSpc>
                            <a:spcAft>
                              <a:spcPts val="0"/>
                            </a:spcAft>
                          </a:pPr>
                          <a:r>
                            <a:rPr lang="es-EC" sz="16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E/S Digitales: </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hMerge="1">
                      <a:txBody>
                        <a:bodyPr/>
                        <a:lstStyle/>
                        <a:p>
                          <a:endParaRPr lang="es-EC"/>
                        </a:p>
                      </a:txBody>
                      <a:tcPr/>
                    </a:tc>
                    <a:tc gridSpan="2">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s-EC" sz="1600" b="1"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𝒏</m:t>
                                </m:r>
                              </m:oMath>
                            </m:oMathPara>
                          </a14:m>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hMerge="1">
                      <a:txBody>
                        <a:bodyPr/>
                        <a:lstStyle/>
                        <a:p>
                          <a:endParaRPr lang="es-EC"/>
                        </a:p>
                      </a:txBody>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s-EC" sz="1600" b="1"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𝒏</m:t>
                                </m:r>
                                <m:r>
                                  <a:rPr lang="es-EC" sz="1600" b="1"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es-EC" sz="1600" b="1"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𝟏</m:t>
                                </m:r>
                              </m:oMath>
                            </m:oMathPara>
                          </a14:m>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gn="ctr">
                            <a:lnSpc>
                              <a:spcPct val="107000"/>
                            </a:lnSpc>
                            <a:spcAft>
                              <a:spcPts val="0"/>
                            </a:spcAft>
                          </a:pPr>
                          <a:r>
                            <a:rPr lang="es-EC" sz="16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Porcentaje</a:t>
                          </a:r>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r>
                  <a:tr h="215900">
                    <a:tc>
                      <a:txBody>
                        <a:bodyPr/>
                        <a:lstStyle/>
                        <a:p>
                          <a:pPr algn="ctr">
                            <a:lnSpc>
                              <a:spcPct val="107000"/>
                            </a:lnSpc>
                            <a:spcAft>
                              <a:spcPts val="0"/>
                            </a:spcAft>
                          </a:pPr>
                          <a:r>
                            <a:rPr lang="es-EC" sz="16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Arduino NANO</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r>
                            <a:rPr lang="es-EC" sz="16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14 E/S</a:t>
                          </a:r>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gridSpan="2">
                      <a:txBody>
                        <a:bodyPr/>
                        <a:lstStyle/>
                        <a:p>
                          <a:pPr algn="ctr">
                            <a:lnSpc>
                              <a:spcPct val="107000"/>
                            </a:lnSpc>
                            <a:spcAft>
                              <a:spcPts val="0"/>
                            </a:spcAft>
                          </a:pPr>
                          <a:r>
                            <a:rPr lang="es-EC" sz="16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0</a:t>
                          </a:r>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hMerge="1">
                      <a:txBody>
                        <a:bodyPr/>
                        <a:lstStyle/>
                        <a:p>
                          <a:endParaRPr lang="es-EC"/>
                        </a:p>
                      </a:txBody>
                      <a:tcPr/>
                    </a:tc>
                    <a:tc>
                      <a:txBody>
                        <a:bodyPr/>
                        <a:lstStyle/>
                        <a:p>
                          <a:pPr algn="ctr">
                            <a:lnSpc>
                              <a:spcPct val="107000"/>
                            </a:lnSpc>
                            <a:spcAft>
                              <a:spcPts val="0"/>
                            </a:spcAft>
                          </a:pPr>
                          <a:r>
                            <a:rPr lang="es-EC" sz="16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1</a:t>
                          </a:r>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r">
                            <a:lnSpc>
                              <a:spcPct val="107000"/>
                            </a:lnSpc>
                            <a:spcAft>
                              <a:spcPts val="0"/>
                            </a:spcAft>
                          </a:pPr>
                          <a:r>
                            <a:rPr lang="es-EC" sz="16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22.22%</a:t>
                          </a:r>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r>
                  <a:tr h="215900">
                    <a:tc>
                      <a:txBody>
                        <a:bodyPr/>
                        <a:lstStyle/>
                        <a:p>
                          <a:pPr algn="ctr">
                            <a:lnSpc>
                              <a:spcPct val="107000"/>
                            </a:lnSpc>
                            <a:spcAft>
                              <a:spcPts val="0"/>
                            </a:spcAft>
                          </a:pPr>
                          <a:r>
                            <a:rPr lang="es-EC" sz="16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Arduino MEGA</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54 E/S</a:t>
                          </a:r>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07000"/>
                            </a:lnSpc>
                            <a:spcAft>
                              <a:spcPts val="0"/>
                            </a:spcAft>
                          </a:pPr>
                          <a:r>
                            <a:rPr lang="es-EC" sz="16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1</a:t>
                          </a:r>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a:txBody>
                        <a:bodyPr/>
                        <a:lstStyle/>
                        <a:p>
                          <a:pPr algn="ctr">
                            <a:lnSpc>
                              <a:spcPct val="107000"/>
                            </a:lnSpc>
                            <a:spcAft>
                              <a:spcPts val="0"/>
                            </a:spcAft>
                          </a:pPr>
                          <a:r>
                            <a:rPr lang="es-EC" sz="16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2</a:t>
                          </a:r>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6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44.44%</a:t>
                          </a:r>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5900">
                    <a:tc>
                      <a:txBody>
                        <a:bodyPr/>
                        <a:lstStyle/>
                        <a:p>
                          <a:pPr algn="ctr">
                            <a:lnSpc>
                              <a:spcPct val="107000"/>
                            </a:lnSpc>
                            <a:spcAft>
                              <a:spcPts val="0"/>
                            </a:spcAft>
                          </a:pPr>
                          <a:r>
                            <a:rPr lang="es-EC" sz="16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Siemens LOGO</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r>
                            <a:rPr lang="es-EC"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6E / 12 / S</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gridSpan="2">
                      <a:txBody>
                        <a:bodyPr/>
                        <a:lstStyle/>
                        <a:p>
                          <a:pPr algn="ctr">
                            <a:lnSpc>
                              <a:spcPct val="107000"/>
                            </a:lnSpc>
                            <a:spcAft>
                              <a:spcPts val="0"/>
                            </a:spcAft>
                          </a:pPr>
                          <a:r>
                            <a:rPr lang="es-EC"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0.5</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hMerge="1">
                      <a:txBody>
                        <a:bodyPr/>
                        <a:lstStyle/>
                        <a:p>
                          <a:endParaRPr lang="es-EC"/>
                        </a:p>
                      </a:txBody>
                      <a:tcPr/>
                    </a:tc>
                    <a:tc>
                      <a:txBody>
                        <a:bodyPr/>
                        <a:lstStyle/>
                        <a:p>
                          <a:pPr algn="ctr">
                            <a:lnSpc>
                              <a:spcPct val="107000"/>
                            </a:lnSpc>
                            <a:spcAft>
                              <a:spcPts val="0"/>
                            </a:spcAft>
                          </a:pPr>
                          <a:r>
                            <a:rPr lang="es-EC"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1.5</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r">
                            <a:lnSpc>
                              <a:spcPct val="107000"/>
                            </a:lnSpc>
                            <a:spcAft>
                              <a:spcPts val="0"/>
                            </a:spcAft>
                          </a:pPr>
                          <a:r>
                            <a:rPr lang="es-EC"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33.33%</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r>
                  <a:tr h="215900">
                    <a:tc gridSpan="3">
                      <a:txBody>
                        <a:bodyPr/>
                        <a:lstStyle/>
                        <a:p>
                          <a:pPr algn="ctr">
                            <a:lnSpc>
                              <a:spcPct val="107000"/>
                            </a:lnSpc>
                            <a:spcAft>
                              <a:spcPts val="0"/>
                            </a:spcAft>
                          </a:pPr>
                          <a:r>
                            <a:rPr lang="es-EC" sz="16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a:txBody>
                        <a:bodyPr/>
                        <a:lstStyle/>
                        <a:p>
                          <a:pPr algn="ctr">
                            <a:lnSpc>
                              <a:spcPct val="107000"/>
                            </a:lnSpc>
                            <a:spcAft>
                              <a:spcPts val="0"/>
                            </a:spcAft>
                          </a:pPr>
                          <a:r>
                            <a:rPr lang="es-EC" sz="16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Σ=</a:t>
                          </a:r>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4.5</a:t>
                          </a:r>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100.00%</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mc:Choice>
        <mc:Fallback xmlns="">
          <p:graphicFrame>
            <p:nvGraphicFramePr>
              <p:cNvPr id="5" name="Tabla 4"/>
              <p:cNvGraphicFramePr>
                <a:graphicFrameLocks noGrp="1"/>
              </p:cNvGraphicFramePr>
              <p:nvPr>
                <p:extLst>
                  <p:ext uri="{D42A27DB-BD31-4B8C-83A1-F6EECF244321}">
                    <p14:modId xmlns:p14="http://schemas.microsoft.com/office/powerpoint/2010/main" val="4288457150"/>
                  </p:ext>
                </p:extLst>
              </p:nvPr>
            </p:nvGraphicFramePr>
            <p:xfrm>
              <a:off x="255980" y="449402"/>
              <a:ext cx="5472467" cy="2034541"/>
            </p:xfrm>
            <a:graphic>
              <a:graphicData uri="http://schemas.openxmlformats.org/drawingml/2006/table">
                <a:tbl>
                  <a:tblPr firstRow="1" firstCol="1" bandRow="1"/>
                  <a:tblGrid>
                    <a:gridCol w="1434723"/>
                    <a:gridCol w="1129663"/>
                    <a:gridCol w="151434"/>
                    <a:gridCol w="477867"/>
                    <a:gridCol w="718811"/>
                    <a:gridCol w="1559969"/>
                  </a:tblGrid>
                  <a:tr h="260922">
                    <a:tc gridSpan="2">
                      <a:txBody>
                        <a:bodyPr/>
                        <a:lstStyle/>
                        <a:p>
                          <a:pPr algn="ctr">
                            <a:lnSpc>
                              <a:spcPct val="107000"/>
                            </a:lnSpc>
                            <a:spcAft>
                              <a:spcPts val="0"/>
                            </a:spcAft>
                          </a:pPr>
                          <a:r>
                            <a:rPr lang="es-EC" sz="16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E/S Digitales: </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hMerge="1">
                      <a:txBody>
                        <a:bodyPr/>
                        <a:lstStyle/>
                        <a:p>
                          <a:endParaRPr lang="es-EC"/>
                        </a:p>
                      </a:txBody>
                      <a:tcPr/>
                    </a:tc>
                    <a:tc gridSpan="2">
                      <a:txBody>
                        <a:bodyPr/>
                        <a:lstStyle/>
                        <a:p>
                          <a:endParaRPr lang="es-EC"/>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2"/>
                          <a:stretch>
                            <a:fillRect l="-405769" t="-20930" r="-361538" b="-723256"/>
                          </a:stretch>
                        </a:blipFill>
                      </a:tcPr>
                    </a:tc>
                    <a:tc hMerge="1">
                      <a:txBody>
                        <a:bodyPr/>
                        <a:lstStyle/>
                        <a:p>
                          <a:endParaRPr lang="es-EC"/>
                        </a:p>
                      </a:txBody>
                      <a:tcPr/>
                    </a:tc>
                    <a:tc>
                      <a:txBody>
                        <a:bodyPr/>
                        <a:lstStyle/>
                        <a:p>
                          <a:endParaRPr lang="es-EC"/>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2"/>
                          <a:stretch>
                            <a:fillRect l="-445763" t="-20930" r="-218644" b="-723256"/>
                          </a:stretch>
                        </a:blipFill>
                      </a:tcPr>
                    </a:tc>
                    <a:tc>
                      <a:txBody>
                        <a:bodyPr/>
                        <a:lstStyle/>
                        <a:p>
                          <a:pPr algn="ctr">
                            <a:lnSpc>
                              <a:spcPct val="107000"/>
                            </a:lnSpc>
                            <a:spcAft>
                              <a:spcPts val="0"/>
                            </a:spcAft>
                          </a:pPr>
                          <a:r>
                            <a:rPr lang="es-EC" sz="16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Porcentaje</a:t>
                          </a:r>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r>
                  <a:tr h="508635">
                    <a:tc>
                      <a:txBody>
                        <a:bodyPr/>
                        <a:lstStyle/>
                        <a:p>
                          <a:pPr algn="ctr">
                            <a:lnSpc>
                              <a:spcPct val="107000"/>
                            </a:lnSpc>
                            <a:spcAft>
                              <a:spcPts val="0"/>
                            </a:spcAft>
                          </a:pPr>
                          <a:r>
                            <a:rPr lang="es-EC" sz="16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Arduino NANO</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r>
                            <a:rPr lang="es-EC" sz="16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14 E/S</a:t>
                          </a:r>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gridSpan="2">
                      <a:txBody>
                        <a:bodyPr/>
                        <a:lstStyle/>
                        <a:p>
                          <a:pPr algn="ctr">
                            <a:lnSpc>
                              <a:spcPct val="107000"/>
                            </a:lnSpc>
                            <a:spcAft>
                              <a:spcPts val="0"/>
                            </a:spcAft>
                          </a:pPr>
                          <a:r>
                            <a:rPr lang="es-EC" sz="16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0</a:t>
                          </a:r>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hMerge="1">
                      <a:txBody>
                        <a:bodyPr/>
                        <a:lstStyle/>
                        <a:p>
                          <a:endParaRPr lang="es-EC"/>
                        </a:p>
                      </a:txBody>
                      <a:tcPr/>
                    </a:tc>
                    <a:tc>
                      <a:txBody>
                        <a:bodyPr/>
                        <a:lstStyle/>
                        <a:p>
                          <a:pPr algn="ctr">
                            <a:lnSpc>
                              <a:spcPct val="107000"/>
                            </a:lnSpc>
                            <a:spcAft>
                              <a:spcPts val="0"/>
                            </a:spcAft>
                          </a:pPr>
                          <a:r>
                            <a:rPr lang="es-EC" sz="16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1</a:t>
                          </a:r>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r">
                            <a:lnSpc>
                              <a:spcPct val="107000"/>
                            </a:lnSpc>
                            <a:spcAft>
                              <a:spcPts val="0"/>
                            </a:spcAft>
                          </a:pPr>
                          <a:r>
                            <a:rPr lang="es-EC" sz="16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22.22%</a:t>
                          </a:r>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r>
                  <a:tr h="508635">
                    <a:tc>
                      <a:txBody>
                        <a:bodyPr/>
                        <a:lstStyle/>
                        <a:p>
                          <a:pPr algn="ctr">
                            <a:lnSpc>
                              <a:spcPct val="107000"/>
                            </a:lnSpc>
                            <a:spcAft>
                              <a:spcPts val="0"/>
                            </a:spcAft>
                          </a:pPr>
                          <a:r>
                            <a:rPr lang="es-EC" sz="16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Arduino MEGA</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54 E/S</a:t>
                          </a:r>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07000"/>
                            </a:lnSpc>
                            <a:spcAft>
                              <a:spcPts val="0"/>
                            </a:spcAft>
                          </a:pPr>
                          <a:r>
                            <a:rPr lang="es-EC" sz="16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1</a:t>
                          </a:r>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a:txBody>
                        <a:bodyPr/>
                        <a:lstStyle/>
                        <a:p>
                          <a:pPr algn="ctr">
                            <a:lnSpc>
                              <a:spcPct val="107000"/>
                            </a:lnSpc>
                            <a:spcAft>
                              <a:spcPts val="0"/>
                            </a:spcAft>
                          </a:pPr>
                          <a:r>
                            <a:rPr lang="es-EC" sz="16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2</a:t>
                          </a:r>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6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44.44%</a:t>
                          </a:r>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08635">
                    <a:tc>
                      <a:txBody>
                        <a:bodyPr/>
                        <a:lstStyle/>
                        <a:p>
                          <a:pPr algn="ctr">
                            <a:lnSpc>
                              <a:spcPct val="107000"/>
                            </a:lnSpc>
                            <a:spcAft>
                              <a:spcPts val="0"/>
                            </a:spcAft>
                          </a:pPr>
                          <a:r>
                            <a:rPr lang="es-EC" sz="16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Siemens LOGO</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r>
                            <a:rPr lang="es-EC"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6E / 12 / S</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gridSpan="2">
                      <a:txBody>
                        <a:bodyPr/>
                        <a:lstStyle/>
                        <a:p>
                          <a:pPr algn="ctr">
                            <a:lnSpc>
                              <a:spcPct val="107000"/>
                            </a:lnSpc>
                            <a:spcAft>
                              <a:spcPts val="0"/>
                            </a:spcAft>
                          </a:pPr>
                          <a:r>
                            <a:rPr lang="es-EC"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0.5</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hMerge="1">
                      <a:txBody>
                        <a:bodyPr/>
                        <a:lstStyle/>
                        <a:p>
                          <a:endParaRPr lang="es-EC"/>
                        </a:p>
                      </a:txBody>
                      <a:tcPr/>
                    </a:tc>
                    <a:tc>
                      <a:txBody>
                        <a:bodyPr/>
                        <a:lstStyle/>
                        <a:p>
                          <a:pPr algn="ctr">
                            <a:lnSpc>
                              <a:spcPct val="107000"/>
                            </a:lnSpc>
                            <a:spcAft>
                              <a:spcPts val="0"/>
                            </a:spcAft>
                          </a:pPr>
                          <a:r>
                            <a:rPr lang="es-EC"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1.5</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r">
                            <a:lnSpc>
                              <a:spcPct val="107000"/>
                            </a:lnSpc>
                            <a:spcAft>
                              <a:spcPts val="0"/>
                            </a:spcAft>
                          </a:pPr>
                          <a:r>
                            <a:rPr lang="es-EC"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33.33%</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r>
                  <a:tr h="247714">
                    <a:tc gridSpan="3">
                      <a:txBody>
                        <a:bodyPr/>
                        <a:lstStyle/>
                        <a:p>
                          <a:pPr algn="ctr">
                            <a:lnSpc>
                              <a:spcPct val="107000"/>
                            </a:lnSpc>
                            <a:spcAft>
                              <a:spcPts val="0"/>
                            </a:spcAft>
                          </a:pPr>
                          <a:r>
                            <a:rPr lang="es-EC" sz="16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a:txBody>
                        <a:bodyPr/>
                        <a:lstStyle/>
                        <a:p>
                          <a:pPr algn="ctr">
                            <a:lnSpc>
                              <a:spcPct val="107000"/>
                            </a:lnSpc>
                            <a:spcAft>
                              <a:spcPts val="0"/>
                            </a:spcAft>
                          </a:pPr>
                          <a:r>
                            <a:rPr lang="es-EC" sz="16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Σ=</a:t>
                          </a:r>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4.5</a:t>
                          </a:r>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100.00%</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mc:Fallback>
      </mc:AlternateContent>
      <mc:AlternateContent xmlns:mc="http://schemas.openxmlformats.org/markup-compatibility/2006" xmlns:a14="http://schemas.microsoft.com/office/drawing/2010/main">
        <mc:Choice Requires="a14">
          <p:graphicFrame>
            <p:nvGraphicFramePr>
              <p:cNvPr id="7" name="Tabla 6"/>
              <p:cNvGraphicFramePr>
                <a:graphicFrameLocks noGrp="1"/>
              </p:cNvGraphicFramePr>
              <p:nvPr>
                <p:extLst>
                  <p:ext uri="{D42A27DB-BD31-4B8C-83A1-F6EECF244321}">
                    <p14:modId xmlns:p14="http://schemas.microsoft.com/office/powerpoint/2010/main" val="1369341523"/>
                  </p:ext>
                </p:extLst>
              </p:nvPr>
            </p:nvGraphicFramePr>
            <p:xfrm>
              <a:off x="255979" y="3388657"/>
              <a:ext cx="5499360" cy="2336913"/>
            </p:xfrm>
            <a:graphic>
              <a:graphicData uri="http://schemas.openxmlformats.org/drawingml/2006/table">
                <a:tbl>
                  <a:tblPr firstRow="1" firstCol="1" bandRow="1"/>
                  <a:tblGrid>
                    <a:gridCol w="1438350"/>
                    <a:gridCol w="1102659"/>
                    <a:gridCol w="161365"/>
                    <a:gridCol w="510988"/>
                    <a:gridCol w="726141"/>
                    <a:gridCol w="1559857"/>
                  </a:tblGrid>
                  <a:tr h="432360">
                    <a:tc gridSpan="2">
                      <a:txBody>
                        <a:bodyPr/>
                        <a:lstStyle/>
                        <a:p>
                          <a:pPr algn="ctr">
                            <a:lnSpc>
                              <a:spcPct val="107000"/>
                            </a:lnSpc>
                            <a:spcAft>
                              <a:spcPts val="0"/>
                            </a:spcAft>
                          </a:pPr>
                          <a:r>
                            <a:rPr lang="es-EC" sz="16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Corriente por E/S:</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hMerge="1">
                      <a:txBody>
                        <a:bodyPr/>
                        <a:lstStyle/>
                        <a:p>
                          <a:endParaRPr lang="es-EC"/>
                        </a:p>
                      </a:txBody>
                      <a:tcPr/>
                    </a:tc>
                    <a:tc gridSpan="2">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s-EC" sz="1600" b="1"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𝒏</m:t>
                                </m:r>
                              </m:oMath>
                            </m:oMathPara>
                          </a14:m>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hMerge="1">
                      <a:txBody>
                        <a:bodyPr/>
                        <a:lstStyle/>
                        <a:p>
                          <a:endParaRPr lang="es-EC"/>
                        </a:p>
                      </a:txBody>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s-EC" sz="1600" b="1"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𝒏</m:t>
                                </m:r>
                                <m:r>
                                  <a:rPr lang="es-EC" sz="1600" b="1"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es-EC" sz="1600" b="1"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𝟏</m:t>
                                </m:r>
                              </m:oMath>
                            </m:oMathPara>
                          </a14:m>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gn="ctr">
                            <a:lnSpc>
                              <a:spcPct val="107000"/>
                            </a:lnSpc>
                            <a:spcAft>
                              <a:spcPts val="0"/>
                            </a:spcAft>
                          </a:pPr>
                          <a:r>
                            <a:rPr lang="es-EC" sz="16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Porcentaje</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r>
                  <a:tr h="339024">
                    <a:tc>
                      <a:txBody>
                        <a:bodyPr/>
                        <a:lstStyle/>
                        <a:p>
                          <a:pPr algn="ctr">
                            <a:lnSpc>
                              <a:spcPct val="107000"/>
                            </a:lnSpc>
                            <a:spcAft>
                              <a:spcPts val="0"/>
                            </a:spcAft>
                          </a:pPr>
                          <a:r>
                            <a:rPr lang="es-EC" sz="16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Arduino NANO</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r>
                            <a:rPr lang="es-EC"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40 mA</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gridSpan="2">
                      <a:txBody>
                        <a:bodyPr/>
                        <a:lstStyle/>
                        <a:p>
                          <a:pPr algn="ctr">
                            <a:lnSpc>
                              <a:spcPct val="107000"/>
                            </a:lnSpc>
                            <a:spcAft>
                              <a:spcPts val="0"/>
                            </a:spcAft>
                          </a:pPr>
                          <a:r>
                            <a:rPr lang="es-EC" sz="16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0.5</a:t>
                          </a:r>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hMerge="1">
                      <a:txBody>
                        <a:bodyPr/>
                        <a:lstStyle/>
                        <a:p>
                          <a:endParaRPr lang="es-EC"/>
                        </a:p>
                      </a:txBody>
                      <a:tcPr/>
                    </a:tc>
                    <a:tc>
                      <a:txBody>
                        <a:bodyPr/>
                        <a:lstStyle/>
                        <a:p>
                          <a:pPr algn="ctr">
                            <a:lnSpc>
                              <a:spcPct val="107000"/>
                            </a:lnSpc>
                            <a:spcAft>
                              <a:spcPts val="0"/>
                            </a:spcAft>
                          </a:pPr>
                          <a:r>
                            <a:rPr lang="es-EC" sz="16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1.5</a:t>
                          </a:r>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r">
                            <a:lnSpc>
                              <a:spcPct val="107000"/>
                            </a:lnSpc>
                            <a:spcAft>
                              <a:spcPts val="0"/>
                            </a:spcAft>
                          </a:pPr>
                          <a:r>
                            <a:rPr lang="es-EC"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30.00%</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r>
                  <a:tr h="339024">
                    <a:tc>
                      <a:txBody>
                        <a:bodyPr/>
                        <a:lstStyle/>
                        <a:p>
                          <a:pPr algn="ctr">
                            <a:lnSpc>
                              <a:spcPct val="107000"/>
                            </a:lnSpc>
                            <a:spcAft>
                              <a:spcPts val="0"/>
                            </a:spcAft>
                          </a:pPr>
                          <a:r>
                            <a:rPr lang="es-EC" sz="16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Arduino MEGA</a:t>
                          </a:r>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40 mA</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07000"/>
                            </a:lnSpc>
                            <a:spcAft>
                              <a:spcPts val="0"/>
                            </a:spcAft>
                          </a:pPr>
                          <a:r>
                            <a:rPr lang="es-EC"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0.5</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a:txBody>
                        <a:bodyPr/>
                        <a:lstStyle/>
                        <a:p>
                          <a:pPr algn="ctr">
                            <a:lnSpc>
                              <a:spcPct val="107000"/>
                            </a:lnSpc>
                            <a:spcAft>
                              <a:spcPts val="0"/>
                            </a:spcAft>
                          </a:pPr>
                          <a:r>
                            <a:rPr lang="es-EC"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1.5</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6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30.00%</a:t>
                          </a:r>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9024">
                    <a:tc>
                      <a:txBody>
                        <a:bodyPr/>
                        <a:lstStyle/>
                        <a:p>
                          <a:pPr algn="ctr">
                            <a:lnSpc>
                              <a:spcPct val="107000"/>
                            </a:lnSpc>
                            <a:spcAft>
                              <a:spcPts val="0"/>
                            </a:spcAft>
                          </a:pPr>
                          <a:r>
                            <a:rPr lang="es-EC" sz="16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Siemens LOGO</a:t>
                          </a:r>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r>
                            <a:rPr lang="es-EC" sz="16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2 A</a:t>
                          </a:r>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gridSpan="2">
                      <a:txBody>
                        <a:bodyPr/>
                        <a:lstStyle/>
                        <a:p>
                          <a:pPr algn="ctr">
                            <a:lnSpc>
                              <a:spcPct val="107000"/>
                            </a:lnSpc>
                            <a:spcAft>
                              <a:spcPts val="0"/>
                            </a:spcAft>
                          </a:pPr>
                          <a:r>
                            <a:rPr lang="es-EC"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1</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hMerge="1">
                      <a:txBody>
                        <a:bodyPr/>
                        <a:lstStyle/>
                        <a:p>
                          <a:endParaRPr lang="es-EC"/>
                        </a:p>
                      </a:txBody>
                      <a:tcPr/>
                    </a:tc>
                    <a:tc>
                      <a:txBody>
                        <a:bodyPr/>
                        <a:lstStyle/>
                        <a:p>
                          <a:pPr algn="ctr">
                            <a:lnSpc>
                              <a:spcPct val="107000"/>
                            </a:lnSpc>
                            <a:spcAft>
                              <a:spcPts val="0"/>
                            </a:spcAft>
                          </a:pPr>
                          <a:r>
                            <a:rPr lang="es-EC"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2</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r">
                            <a:lnSpc>
                              <a:spcPct val="107000"/>
                            </a:lnSpc>
                            <a:spcAft>
                              <a:spcPts val="0"/>
                            </a:spcAft>
                          </a:pPr>
                          <a:r>
                            <a:rPr lang="es-EC"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40.00%</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r>
                  <a:tr h="339024">
                    <a:tc gridSpan="3">
                      <a:txBody>
                        <a:bodyPr/>
                        <a:lstStyle/>
                        <a:p>
                          <a:pPr algn="ctr">
                            <a:lnSpc>
                              <a:spcPct val="107000"/>
                            </a:lnSpc>
                            <a:spcAft>
                              <a:spcPts val="0"/>
                            </a:spcAft>
                          </a:pPr>
                          <a:r>
                            <a:rPr lang="es-EC"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a:txBody>
                        <a:bodyPr/>
                        <a:lstStyle/>
                        <a:p>
                          <a:pPr algn="ctr">
                            <a:lnSpc>
                              <a:spcPct val="107000"/>
                            </a:lnSpc>
                            <a:spcAft>
                              <a:spcPts val="0"/>
                            </a:spcAft>
                          </a:pPr>
                          <a:r>
                            <a:rPr lang="es-EC" sz="16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Σ=</a:t>
                          </a:r>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5</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100.00%</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mc:Choice>
        <mc:Fallback xmlns="">
          <p:graphicFrame>
            <p:nvGraphicFramePr>
              <p:cNvPr id="7" name="Tabla 6"/>
              <p:cNvGraphicFramePr>
                <a:graphicFrameLocks noGrp="1"/>
              </p:cNvGraphicFramePr>
              <p:nvPr>
                <p:extLst>
                  <p:ext uri="{D42A27DB-BD31-4B8C-83A1-F6EECF244321}">
                    <p14:modId xmlns:p14="http://schemas.microsoft.com/office/powerpoint/2010/main" val="1369341523"/>
                  </p:ext>
                </p:extLst>
              </p:nvPr>
            </p:nvGraphicFramePr>
            <p:xfrm>
              <a:off x="255979" y="3388657"/>
              <a:ext cx="5499360" cy="2297289"/>
            </p:xfrm>
            <a:graphic>
              <a:graphicData uri="http://schemas.openxmlformats.org/drawingml/2006/table">
                <a:tbl>
                  <a:tblPr firstRow="1" firstCol="1" bandRow="1"/>
                  <a:tblGrid>
                    <a:gridCol w="1438350"/>
                    <a:gridCol w="1102659"/>
                    <a:gridCol w="161365"/>
                    <a:gridCol w="510988"/>
                    <a:gridCol w="726141"/>
                    <a:gridCol w="1559857"/>
                  </a:tblGrid>
                  <a:tr h="432360">
                    <a:tc gridSpan="2">
                      <a:txBody>
                        <a:bodyPr/>
                        <a:lstStyle/>
                        <a:p>
                          <a:pPr algn="ctr">
                            <a:lnSpc>
                              <a:spcPct val="107000"/>
                            </a:lnSpc>
                            <a:spcAft>
                              <a:spcPts val="0"/>
                            </a:spcAft>
                          </a:pPr>
                          <a:r>
                            <a:rPr lang="es-EC" sz="16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Corriente por E/S:</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hMerge="1">
                      <a:txBody>
                        <a:bodyPr/>
                        <a:lstStyle/>
                        <a:p>
                          <a:endParaRPr lang="es-EC"/>
                        </a:p>
                      </a:txBody>
                      <a:tcPr/>
                    </a:tc>
                    <a:tc gridSpan="2">
                      <a:txBody>
                        <a:bodyPr/>
                        <a:lstStyle/>
                        <a:p>
                          <a:endParaRPr lang="es-EC"/>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3"/>
                          <a:stretch>
                            <a:fillRect l="-380909" t="-1408" r="-343636" b="-449296"/>
                          </a:stretch>
                        </a:blipFill>
                      </a:tcPr>
                    </a:tc>
                    <a:tc hMerge="1">
                      <a:txBody>
                        <a:bodyPr/>
                        <a:lstStyle/>
                        <a:p>
                          <a:endParaRPr lang="es-EC"/>
                        </a:p>
                      </a:txBody>
                      <a:tcPr/>
                    </a:tc>
                    <a:tc>
                      <a:txBody>
                        <a:bodyPr/>
                        <a:lstStyle/>
                        <a:p>
                          <a:endParaRPr lang="es-EC"/>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3"/>
                          <a:stretch>
                            <a:fillRect l="-440833" t="-1408" r="-215000" b="-449296"/>
                          </a:stretch>
                        </a:blipFill>
                      </a:tcPr>
                    </a:tc>
                    <a:tc>
                      <a:txBody>
                        <a:bodyPr/>
                        <a:lstStyle/>
                        <a:p>
                          <a:pPr algn="ctr">
                            <a:lnSpc>
                              <a:spcPct val="107000"/>
                            </a:lnSpc>
                            <a:spcAft>
                              <a:spcPts val="0"/>
                            </a:spcAft>
                          </a:pPr>
                          <a:r>
                            <a:rPr lang="es-EC" sz="16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Porcentaje</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r>
                  <a:tr h="508635">
                    <a:tc>
                      <a:txBody>
                        <a:bodyPr/>
                        <a:lstStyle/>
                        <a:p>
                          <a:pPr algn="ctr">
                            <a:lnSpc>
                              <a:spcPct val="107000"/>
                            </a:lnSpc>
                            <a:spcAft>
                              <a:spcPts val="0"/>
                            </a:spcAft>
                          </a:pPr>
                          <a:r>
                            <a:rPr lang="es-EC" sz="16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Arduino NANO</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r>
                            <a:rPr lang="es-EC"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40 mA</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gridSpan="2">
                      <a:txBody>
                        <a:bodyPr/>
                        <a:lstStyle/>
                        <a:p>
                          <a:pPr algn="ctr">
                            <a:lnSpc>
                              <a:spcPct val="107000"/>
                            </a:lnSpc>
                            <a:spcAft>
                              <a:spcPts val="0"/>
                            </a:spcAft>
                          </a:pPr>
                          <a:r>
                            <a:rPr lang="es-EC" sz="16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0.5</a:t>
                          </a:r>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hMerge="1">
                      <a:txBody>
                        <a:bodyPr/>
                        <a:lstStyle/>
                        <a:p>
                          <a:endParaRPr lang="es-EC"/>
                        </a:p>
                      </a:txBody>
                      <a:tcPr/>
                    </a:tc>
                    <a:tc>
                      <a:txBody>
                        <a:bodyPr/>
                        <a:lstStyle/>
                        <a:p>
                          <a:pPr algn="ctr">
                            <a:lnSpc>
                              <a:spcPct val="107000"/>
                            </a:lnSpc>
                            <a:spcAft>
                              <a:spcPts val="0"/>
                            </a:spcAft>
                          </a:pPr>
                          <a:r>
                            <a:rPr lang="es-EC" sz="16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1.5</a:t>
                          </a:r>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r">
                            <a:lnSpc>
                              <a:spcPct val="107000"/>
                            </a:lnSpc>
                            <a:spcAft>
                              <a:spcPts val="0"/>
                            </a:spcAft>
                          </a:pPr>
                          <a:r>
                            <a:rPr lang="es-EC"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30.00%</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r>
                  <a:tr h="508635">
                    <a:tc>
                      <a:txBody>
                        <a:bodyPr/>
                        <a:lstStyle/>
                        <a:p>
                          <a:pPr algn="ctr">
                            <a:lnSpc>
                              <a:spcPct val="107000"/>
                            </a:lnSpc>
                            <a:spcAft>
                              <a:spcPts val="0"/>
                            </a:spcAft>
                          </a:pPr>
                          <a:r>
                            <a:rPr lang="es-EC" sz="16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Arduino MEGA</a:t>
                          </a:r>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40 mA</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07000"/>
                            </a:lnSpc>
                            <a:spcAft>
                              <a:spcPts val="0"/>
                            </a:spcAft>
                          </a:pPr>
                          <a:r>
                            <a:rPr lang="es-EC"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0.5</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a:txBody>
                        <a:bodyPr/>
                        <a:lstStyle/>
                        <a:p>
                          <a:pPr algn="ctr">
                            <a:lnSpc>
                              <a:spcPct val="107000"/>
                            </a:lnSpc>
                            <a:spcAft>
                              <a:spcPts val="0"/>
                            </a:spcAft>
                          </a:pPr>
                          <a:r>
                            <a:rPr lang="es-EC"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1.5</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6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30.00%</a:t>
                          </a:r>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08635">
                    <a:tc>
                      <a:txBody>
                        <a:bodyPr/>
                        <a:lstStyle/>
                        <a:p>
                          <a:pPr algn="ctr">
                            <a:lnSpc>
                              <a:spcPct val="107000"/>
                            </a:lnSpc>
                            <a:spcAft>
                              <a:spcPts val="0"/>
                            </a:spcAft>
                          </a:pPr>
                          <a:r>
                            <a:rPr lang="es-EC" sz="16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Siemens LOGO</a:t>
                          </a:r>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r>
                            <a:rPr lang="es-EC" sz="16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2 A</a:t>
                          </a:r>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gridSpan="2">
                      <a:txBody>
                        <a:bodyPr/>
                        <a:lstStyle/>
                        <a:p>
                          <a:pPr algn="ctr">
                            <a:lnSpc>
                              <a:spcPct val="107000"/>
                            </a:lnSpc>
                            <a:spcAft>
                              <a:spcPts val="0"/>
                            </a:spcAft>
                          </a:pPr>
                          <a:r>
                            <a:rPr lang="es-EC"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1</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hMerge="1">
                      <a:txBody>
                        <a:bodyPr/>
                        <a:lstStyle/>
                        <a:p>
                          <a:endParaRPr lang="es-EC"/>
                        </a:p>
                      </a:txBody>
                      <a:tcPr/>
                    </a:tc>
                    <a:tc>
                      <a:txBody>
                        <a:bodyPr/>
                        <a:lstStyle/>
                        <a:p>
                          <a:pPr algn="ctr">
                            <a:lnSpc>
                              <a:spcPct val="107000"/>
                            </a:lnSpc>
                            <a:spcAft>
                              <a:spcPts val="0"/>
                            </a:spcAft>
                          </a:pPr>
                          <a:r>
                            <a:rPr lang="es-EC"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2</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r">
                            <a:lnSpc>
                              <a:spcPct val="107000"/>
                            </a:lnSpc>
                            <a:spcAft>
                              <a:spcPts val="0"/>
                            </a:spcAft>
                          </a:pPr>
                          <a:r>
                            <a:rPr lang="es-EC"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40.00%</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r>
                  <a:tr h="339024">
                    <a:tc gridSpan="3">
                      <a:txBody>
                        <a:bodyPr/>
                        <a:lstStyle/>
                        <a:p>
                          <a:pPr algn="ctr">
                            <a:lnSpc>
                              <a:spcPct val="107000"/>
                            </a:lnSpc>
                            <a:spcAft>
                              <a:spcPts val="0"/>
                            </a:spcAft>
                          </a:pPr>
                          <a:r>
                            <a:rPr lang="es-EC"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a:txBody>
                        <a:bodyPr/>
                        <a:lstStyle/>
                        <a:p>
                          <a:pPr algn="ctr">
                            <a:lnSpc>
                              <a:spcPct val="107000"/>
                            </a:lnSpc>
                            <a:spcAft>
                              <a:spcPts val="0"/>
                            </a:spcAft>
                          </a:pPr>
                          <a:r>
                            <a:rPr lang="es-EC" sz="16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Σ=</a:t>
                          </a:r>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5</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100.00%</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mc:Fallback>
      </mc:AlternateContent>
      <mc:AlternateContent xmlns:mc="http://schemas.openxmlformats.org/markup-compatibility/2006" xmlns:a14="http://schemas.microsoft.com/office/drawing/2010/main">
        <mc:Choice Requires="a14">
          <p:graphicFrame>
            <p:nvGraphicFramePr>
              <p:cNvPr id="9" name="Tabla 8"/>
              <p:cNvGraphicFramePr>
                <a:graphicFrameLocks noGrp="1"/>
              </p:cNvGraphicFramePr>
              <p:nvPr>
                <p:extLst>
                  <p:ext uri="{D42A27DB-BD31-4B8C-83A1-F6EECF244321}">
                    <p14:modId xmlns:p14="http://schemas.microsoft.com/office/powerpoint/2010/main" val="1715628938"/>
                  </p:ext>
                </p:extLst>
              </p:nvPr>
            </p:nvGraphicFramePr>
            <p:xfrm>
              <a:off x="6199579" y="462850"/>
              <a:ext cx="5499360" cy="2087373"/>
            </p:xfrm>
            <a:graphic>
              <a:graphicData uri="http://schemas.openxmlformats.org/drawingml/2006/table">
                <a:tbl>
                  <a:tblPr firstRow="1" firstCol="1" bandRow="1"/>
                  <a:tblGrid>
                    <a:gridCol w="1478692"/>
                    <a:gridCol w="1021976"/>
                    <a:gridCol w="188259"/>
                    <a:gridCol w="524435"/>
                    <a:gridCol w="753035"/>
                    <a:gridCol w="1532963"/>
                  </a:tblGrid>
                  <a:tr h="215900">
                    <a:tc gridSpan="2">
                      <a:txBody>
                        <a:bodyPr/>
                        <a:lstStyle/>
                        <a:p>
                          <a:pPr algn="ctr">
                            <a:lnSpc>
                              <a:spcPct val="107000"/>
                            </a:lnSpc>
                            <a:spcAft>
                              <a:spcPts val="0"/>
                            </a:spcAft>
                          </a:pPr>
                          <a:r>
                            <a:rPr lang="es-EC" sz="16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Costo:</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hMerge="1">
                      <a:txBody>
                        <a:bodyPr/>
                        <a:lstStyle/>
                        <a:p>
                          <a:endParaRPr lang="es-EC"/>
                        </a:p>
                      </a:txBody>
                      <a:tcPr/>
                    </a:tc>
                    <a:tc gridSpan="2">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s-EC" sz="1600" b="1"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𝒏</m:t>
                                </m:r>
                              </m:oMath>
                            </m:oMathPara>
                          </a14:m>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hMerge="1">
                      <a:txBody>
                        <a:bodyPr/>
                        <a:lstStyle/>
                        <a:p>
                          <a:endParaRPr lang="es-EC"/>
                        </a:p>
                      </a:txBody>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s-EC" sz="1600" b="1"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𝒏</m:t>
                                </m:r>
                                <m:r>
                                  <a:rPr lang="es-EC" sz="1600" b="1"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es-EC" sz="1600" b="1"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𝟏</m:t>
                                </m:r>
                              </m:oMath>
                            </m:oMathPara>
                          </a14:m>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gn="ctr">
                            <a:lnSpc>
                              <a:spcPct val="107000"/>
                            </a:lnSpc>
                            <a:spcAft>
                              <a:spcPts val="0"/>
                            </a:spcAft>
                          </a:pPr>
                          <a:r>
                            <a:rPr lang="es-EC" sz="16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Porcentaje</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r>
                  <a:tr h="215900">
                    <a:tc>
                      <a:txBody>
                        <a:bodyPr/>
                        <a:lstStyle/>
                        <a:p>
                          <a:pPr algn="ctr">
                            <a:lnSpc>
                              <a:spcPct val="107000"/>
                            </a:lnSpc>
                            <a:spcAft>
                              <a:spcPts val="0"/>
                            </a:spcAft>
                          </a:pPr>
                          <a:r>
                            <a:rPr lang="es-EC" sz="16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Arduino NANO</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r>
                            <a:rPr lang="es-EC"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10.00 $</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gridSpan="2">
                      <a:txBody>
                        <a:bodyPr/>
                        <a:lstStyle/>
                        <a:p>
                          <a:pPr algn="ctr">
                            <a:lnSpc>
                              <a:spcPct val="107000"/>
                            </a:lnSpc>
                            <a:spcAft>
                              <a:spcPts val="0"/>
                            </a:spcAft>
                          </a:pPr>
                          <a:r>
                            <a:rPr lang="es-EC" sz="16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1</a:t>
                          </a:r>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hMerge="1">
                      <a:txBody>
                        <a:bodyPr/>
                        <a:lstStyle/>
                        <a:p>
                          <a:endParaRPr lang="es-EC"/>
                        </a:p>
                      </a:txBody>
                      <a:tcPr/>
                    </a:tc>
                    <a:tc>
                      <a:txBody>
                        <a:bodyPr/>
                        <a:lstStyle/>
                        <a:p>
                          <a:pPr algn="ctr">
                            <a:lnSpc>
                              <a:spcPct val="107000"/>
                            </a:lnSpc>
                            <a:spcAft>
                              <a:spcPts val="0"/>
                            </a:spcAft>
                          </a:pPr>
                          <a:r>
                            <a:rPr lang="es-EC" sz="16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2</a:t>
                          </a:r>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r">
                            <a:lnSpc>
                              <a:spcPct val="107000"/>
                            </a:lnSpc>
                            <a:spcAft>
                              <a:spcPts val="0"/>
                            </a:spcAft>
                          </a:pPr>
                          <a:r>
                            <a:rPr lang="es-EC" sz="16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44.44%</a:t>
                          </a:r>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r>
                  <a:tr h="215900">
                    <a:tc>
                      <a:txBody>
                        <a:bodyPr/>
                        <a:lstStyle/>
                        <a:p>
                          <a:pPr algn="ctr">
                            <a:lnSpc>
                              <a:spcPct val="107000"/>
                            </a:lnSpc>
                            <a:spcAft>
                              <a:spcPts val="0"/>
                            </a:spcAft>
                          </a:pPr>
                          <a:r>
                            <a:rPr lang="es-EC" sz="16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Arduino MEGA</a:t>
                          </a:r>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43.81 $</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07000"/>
                            </a:lnSpc>
                            <a:spcAft>
                              <a:spcPts val="0"/>
                            </a:spcAft>
                          </a:pPr>
                          <a:r>
                            <a:rPr lang="es-EC"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0.5</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a:txBody>
                        <a:bodyPr/>
                        <a:lstStyle/>
                        <a:p>
                          <a:pPr algn="ctr">
                            <a:lnSpc>
                              <a:spcPct val="107000"/>
                            </a:lnSpc>
                            <a:spcAft>
                              <a:spcPts val="0"/>
                            </a:spcAft>
                          </a:pPr>
                          <a:r>
                            <a:rPr lang="es-EC"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1.5</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33.33%</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5900">
                    <a:tc>
                      <a:txBody>
                        <a:bodyPr/>
                        <a:lstStyle/>
                        <a:p>
                          <a:pPr algn="ctr">
                            <a:lnSpc>
                              <a:spcPct val="107000"/>
                            </a:lnSpc>
                            <a:spcAft>
                              <a:spcPts val="0"/>
                            </a:spcAft>
                          </a:pPr>
                          <a:r>
                            <a:rPr lang="es-EC" sz="16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Siemens LOGO</a:t>
                          </a:r>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r>
                            <a:rPr lang="es-EC" sz="16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350.00 $</a:t>
                          </a:r>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gridSpan="2">
                      <a:txBody>
                        <a:bodyPr/>
                        <a:lstStyle/>
                        <a:p>
                          <a:pPr algn="ctr">
                            <a:lnSpc>
                              <a:spcPct val="107000"/>
                            </a:lnSpc>
                            <a:spcAft>
                              <a:spcPts val="0"/>
                            </a:spcAft>
                          </a:pPr>
                          <a:r>
                            <a:rPr lang="es-EC" sz="16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0</a:t>
                          </a:r>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hMerge="1">
                      <a:txBody>
                        <a:bodyPr/>
                        <a:lstStyle/>
                        <a:p>
                          <a:endParaRPr lang="es-EC"/>
                        </a:p>
                      </a:txBody>
                      <a:tcPr/>
                    </a:tc>
                    <a:tc>
                      <a:txBody>
                        <a:bodyPr/>
                        <a:lstStyle/>
                        <a:p>
                          <a:pPr algn="ctr">
                            <a:lnSpc>
                              <a:spcPct val="107000"/>
                            </a:lnSpc>
                            <a:spcAft>
                              <a:spcPts val="0"/>
                            </a:spcAft>
                          </a:pPr>
                          <a:r>
                            <a:rPr lang="es-EC"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1</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r">
                            <a:lnSpc>
                              <a:spcPct val="107000"/>
                            </a:lnSpc>
                            <a:spcAft>
                              <a:spcPts val="0"/>
                            </a:spcAft>
                          </a:pPr>
                          <a:r>
                            <a:rPr lang="es-EC"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22.22%</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r>
                  <a:tr h="215900">
                    <a:tc gridSpan="3">
                      <a:txBody>
                        <a:bodyPr/>
                        <a:lstStyle/>
                        <a:p>
                          <a:pPr algn="ctr">
                            <a:lnSpc>
                              <a:spcPct val="107000"/>
                            </a:lnSpc>
                            <a:spcAft>
                              <a:spcPts val="0"/>
                            </a:spcAft>
                          </a:pPr>
                          <a:r>
                            <a:rPr lang="es-EC"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a:txBody>
                        <a:bodyPr/>
                        <a:lstStyle/>
                        <a:p>
                          <a:pPr algn="ctr">
                            <a:lnSpc>
                              <a:spcPct val="107000"/>
                            </a:lnSpc>
                            <a:spcAft>
                              <a:spcPts val="0"/>
                            </a:spcAft>
                          </a:pPr>
                          <a:r>
                            <a:rPr lang="es-EC" sz="16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Σ=</a:t>
                          </a:r>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4.5</a:t>
                          </a:r>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100.00%</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mc:Choice>
        <mc:Fallback xmlns="">
          <p:graphicFrame>
            <p:nvGraphicFramePr>
              <p:cNvPr id="9" name="Tabla 8"/>
              <p:cNvGraphicFramePr>
                <a:graphicFrameLocks noGrp="1"/>
              </p:cNvGraphicFramePr>
              <p:nvPr>
                <p:extLst>
                  <p:ext uri="{D42A27DB-BD31-4B8C-83A1-F6EECF244321}">
                    <p14:modId xmlns:p14="http://schemas.microsoft.com/office/powerpoint/2010/main" val="1715628938"/>
                  </p:ext>
                </p:extLst>
              </p:nvPr>
            </p:nvGraphicFramePr>
            <p:xfrm>
              <a:off x="6199579" y="462850"/>
              <a:ext cx="5499360" cy="2034541"/>
            </p:xfrm>
            <a:graphic>
              <a:graphicData uri="http://schemas.openxmlformats.org/drawingml/2006/table">
                <a:tbl>
                  <a:tblPr firstRow="1" firstCol="1" bandRow="1"/>
                  <a:tblGrid>
                    <a:gridCol w="1478692"/>
                    <a:gridCol w="1021976"/>
                    <a:gridCol w="188259"/>
                    <a:gridCol w="524435"/>
                    <a:gridCol w="753035"/>
                    <a:gridCol w="1532963"/>
                  </a:tblGrid>
                  <a:tr h="260922">
                    <a:tc gridSpan="2">
                      <a:txBody>
                        <a:bodyPr/>
                        <a:lstStyle/>
                        <a:p>
                          <a:pPr algn="ctr">
                            <a:lnSpc>
                              <a:spcPct val="107000"/>
                            </a:lnSpc>
                            <a:spcAft>
                              <a:spcPts val="0"/>
                            </a:spcAft>
                          </a:pPr>
                          <a:r>
                            <a:rPr lang="es-EC" sz="16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Costo:</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hMerge="1">
                      <a:txBody>
                        <a:bodyPr/>
                        <a:lstStyle/>
                        <a:p>
                          <a:endParaRPr lang="es-EC"/>
                        </a:p>
                      </a:txBody>
                      <a:tcPr/>
                    </a:tc>
                    <a:tc gridSpan="2">
                      <a:txBody>
                        <a:bodyPr/>
                        <a:lstStyle/>
                        <a:p>
                          <a:endParaRPr lang="es-EC"/>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4"/>
                          <a:stretch>
                            <a:fillRect l="-352137" t="-18605" r="-323077" b="-725581"/>
                          </a:stretch>
                        </a:blipFill>
                      </a:tcPr>
                    </a:tc>
                    <a:tc hMerge="1">
                      <a:txBody>
                        <a:bodyPr/>
                        <a:lstStyle/>
                        <a:p>
                          <a:endParaRPr lang="es-EC"/>
                        </a:p>
                      </a:txBody>
                      <a:tcPr/>
                    </a:tc>
                    <a:tc>
                      <a:txBody>
                        <a:bodyPr/>
                        <a:lstStyle/>
                        <a:p>
                          <a:endParaRPr lang="es-EC"/>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4"/>
                          <a:stretch>
                            <a:fillRect l="-426613" t="-18605" r="-204839" b="-725581"/>
                          </a:stretch>
                        </a:blipFill>
                      </a:tcPr>
                    </a:tc>
                    <a:tc>
                      <a:txBody>
                        <a:bodyPr/>
                        <a:lstStyle/>
                        <a:p>
                          <a:pPr algn="ctr">
                            <a:lnSpc>
                              <a:spcPct val="107000"/>
                            </a:lnSpc>
                            <a:spcAft>
                              <a:spcPts val="0"/>
                            </a:spcAft>
                          </a:pPr>
                          <a:r>
                            <a:rPr lang="es-EC" sz="16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Porcentaje</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r>
                  <a:tr h="508635">
                    <a:tc>
                      <a:txBody>
                        <a:bodyPr/>
                        <a:lstStyle/>
                        <a:p>
                          <a:pPr algn="ctr">
                            <a:lnSpc>
                              <a:spcPct val="107000"/>
                            </a:lnSpc>
                            <a:spcAft>
                              <a:spcPts val="0"/>
                            </a:spcAft>
                          </a:pPr>
                          <a:r>
                            <a:rPr lang="es-EC" sz="16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Arduino NANO</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r>
                            <a:rPr lang="es-EC"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10.00 $</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gridSpan="2">
                      <a:txBody>
                        <a:bodyPr/>
                        <a:lstStyle/>
                        <a:p>
                          <a:pPr algn="ctr">
                            <a:lnSpc>
                              <a:spcPct val="107000"/>
                            </a:lnSpc>
                            <a:spcAft>
                              <a:spcPts val="0"/>
                            </a:spcAft>
                          </a:pPr>
                          <a:r>
                            <a:rPr lang="es-EC" sz="16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1</a:t>
                          </a:r>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hMerge="1">
                      <a:txBody>
                        <a:bodyPr/>
                        <a:lstStyle/>
                        <a:p>
                          <a:endParaRPr lang="es-EC"/>
                        </a:p>
                      </a:txBody>
                      <a:tcPr/>
                    </a:tc>
                    <a:tc>
                      <a:txBody>
                        <a:bodyPr/>
                        <a:lstStyle/>
                        <a:p>
                          <a:pPr algn="ctr">
                            <a:lnSpc>
                              <a:spcPct val="107000"/>
                            </a:lnSpc>
                            <a:spcAft>
                              <a:spcPts val="0"/>
                            </a:spcAft>
                          </a:pPr>
                          <a:r>
                            <a:rPr lang="es-EC" sz="16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2</a:t>
                          </a:r>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r">
                            <a:lnSpc>
                              <a:spcPct val="107000"/>
                            </a:lnSpc>
                            <a:spcAft>
                              <a:spcPts val="0"/>
                            </a:spcAft>
                          </a:pPr>
                          <a:r>
                            <a:rPr lang="es-EC" sz="16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44.44%</a:t>
                          </a:r>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r>
                  <a:tr h="508635">
                    <a:tc>
                      <a:txBody>
                        <a:bodyPr/>
                        <a:lstStyle/>
                        <a:p>
                          <a:pPr algn="ctr">
                            <a:lnSpc>
                              <a:spcPct val="107000"/>
                            </a:lnSpc>
                            <a:spcAft>
                              <a:spcPts val="0"/>
                            </a:spcAft>
                          </a:pPr>
                          <a:r>
                            <a:rPr lang="es-EC" sz="16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Arduino MEGA</a:t>
                          </a:r>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43.81 $</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07000"/>
                            </a:lnSpc>
                            <a:spcAft>
                              <a:spcPts val="0"/>
                            </a:spcAft>
                          </a:pPr>
                          <a:r>
                            <a:rPr lang="es-EC"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0.5</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a:txBody>
                        <a:bodyPr/>
                        <a:lstStyle/>
                        <a:p>
                          <a:pPr algn="ctr">
                            <a:lnSpc>
                              <a:spcPct val="107000"/>
                            </a:lnSpc>
                            <a:spcAft>
                              <a:spcPts val="0"/>
                            </a:spcAft>
                          </a:pPr>
                          <a:r>
                            <a:rPr lang="es-EC"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1.5</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33.33%</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08635">
                    <a:tc>
                      <a:txBody>
                        <a:bodyPr/>
                        <a:lstStyle/>
                        <a:p>
                          <a:pPr algn="ctr">
                            <a:lnSpc>
                              <a:spcPct val="107000"/>
                            </a:lnSpc>
                            <a:spcAft>
                              <a:spcPts val="0"/>
                            </a:spcAft>
                          </a:pPr>
                          <a:r>
                            <a:rPr lang="es-EC" sz="16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Siemens LOGO</a:t>
                          </a:r>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r>
                            <a:rPr lang="es-EC" sz="16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350.00 $</a:t>
                          </a:r>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gridSpan="2">
                      <a:txBody>
                        <a:bodyPr/>
                        <a:lstStyle/>
                        <a:p>
                          <a:pPr algn="ctr">
                            <a:lnSpc>
                              <a:spcPct val="107000"/>
                            </a:lnSpc>
                            <a:spcAft>
                              <a:spcPts val="0"/>
                            </a:spcAft>
                          </a:pPr>
                          <a:r>
                            <a:rPr lang="es-EC" sz="16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0</a:t>
                          </a:r>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hMerge="1">
                      <a:txBody>
                        <a:bodyPr/>
                        <a:lstStyle/>
                        <a:p>
                          <a:endParaRPr lang="es-EC"/>
                        </a:p>
                      </a:txBody>
                      <a:tcPr/>
                    </a:tc>
                    <a:tc>
                      <a:txBody>
                        <a:bodyPr/>
                        <a:lstStyle/>
                        <a:p>
                          <a:pPr algn="ctr">
                            <a:lnSpc>
                              <a:spcPct val="107000"/>
                            </a:lnSpc>
                            <a:spcAft>
                              <a:spcPts val="0"/>
                            </a:spcAft>
                          </a:pPr>
                          <a:r>
                            <a:rPr lang="es-EC"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1</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r">
                            <a:lnSpc>
                              <a:spcPct val="107000"/>
                            </a:lnSpc>
                            <a:spcAft>
                              <a:spcPts val="0"/>
                            </a:spcAft>
                          </a:pPr>
                          <a:r>
                            <a:rPr lang="es-EC"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22.22%</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r>
                  <a:tr h="247714">
                    <a:tc gridSpan="3">
                      <a:txBody>
                        <a:bodyPr/>
                        <a:lstStyle/>
                        <a:p>
                          <a:pPr algn="ctr">
                            <a:lnSpc>
                              <a:spcPct val="107000"/>
                            </a:lnSpc>
                            <a:spcAft>
                              <a:spcPts val="0"/>
                            </a:spcAft>
                          </a:pPr>
                          <a:r>
                            <a:rPr lang="es-EC"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a:txBody>
                        <a:bodyPr/>
                        <a:lstStyle/>
                        <a:p>
                          <a:pPr algn="ctr">
                            <a:lnSpc>
                              <a:spcPct val="107000"/>
                            </a:lnSpc>
                            <a:spcAft>
                              <a:spcPts val="0"/>
                            </a:spcAft>
                          </a:pPr>
                          <a:r>
                            <a:rPr lang="es-EC" sz="16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Σ=</a:t>
                          </a:r>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4.5</a:t>
                          </a:r>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100.00%</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mc:Fallback>
      </mc:AlternateContent>
      <mc:AlternateContent xmlns:mc="http://schemas.openxmlformats.org/markup-compatibility/2006" xmlns:a14="http://schemas.microsoft.com/office/drawing/2010/main">
        <mc:Choice Requires="a14">
          <p:graphicFrame>
            <p:nvGraphicFramePr>
              <p:cNvPr id="12" name="Tabla 11"/>
              <p:cNvGraphicFramePr>
                <a:graphicFrameLocks noGrp="1"/>
              </p:cNvGraphicFramePr>
              <p:nvPr>
                <p:extLst>
                  <p:ext uri="{D42A27DB-BD31-4B8C-83A1-F6EECF244321}">
                    <p14:modId xmlns:p14="http://schemas.microsoft.com/office/powerpoint/2010/main" val="1602281272"/>
                  </p:ext>
                </p:extLst>
              </p:nvPr>
            </p:nvGraphicFramePr>
            <p:xfrm>
              <a:off x="6186621" y="3380861"/>
              <a:ext cx="5512320" cy="2374480"/>
            </p:xfrm>
            <a:graphic>
              <a:graphicData uri="http://schemas.openxmlformats.org/drawingml/2006/table">
                <a:tbl>
                  <a:tblPr firstRow="1" firstCol="1" bandRow="1"/>
                  <a:tblGrid>
                    <a:gridCol w="2254132"/>
                    <a:gridCol w="324211"/>
                    <a:gridCol w="423331"/>
                    <a:gridCol w="1203769"/>
                    <a:gridCol w="1306877"/>
                  </a:tblGrid>
                  <a:tr h="474896">
                    <a:tc>
                      <a:txBody>
                        <a:bodyPr/>
                        <a:lstStyle/>
                        <a:p>
                          <a:pPr algn="ctr">
                            <a:lnSpc>
                              <a:spcPct val="107000"/>
                            </a:lnSpc>
                            <a:spcAft>
                              <a:spcPts val="0"/>
                            </a:spcAft>
                          </a:pPr>
                          <a:r>
                            <a:rPr lang="es-EC" sz="16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Parámetros</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gridSpan="2">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s-EC" sz="1600" b="1"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𝒏</m:t>
                                </m:r>
                              </m:oMath>
                            </m:oMathPara>
                          </a14:m>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hMerge="1">
                      <a:txBody>
                        <a:bodyPr/>
                        <a:lstStyle/>
                        <a:p>
                          <a:endParaRPr lang="es-EC"/>
                        </a:p>
                      </a:txBody>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s-EC" sz="1600" b="1"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𝒏</m:t>
                                </m:r>
                                <m:r>
                                  <a:rPr lang="es-EC" sz="1600" b="1"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es-EC" sz="1600" b="1"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𝟏</m:t>
                                </m:r>
                              </m:oMath>
                            </m:oMathPara>
                          </a14:m>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gn="ctr">
                            <a:lnSpc>
                              <a:spcPct val="107000"/>
                            </a:lnSpc>
                            <a:spcAft>
                              <a:spcPts val="0"/>
                            </a:spcAft>
                          </a:pPr>
                          <a:r>
                            <a:rPr lang="es-EC" sz="16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Porcentaje</a:t>
                          </a:r>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r>
                  <a:tr h="474896">
                    <a:tc>
                      <a:txBody>
                        <a:bodyPr/>
                        <a:lstStyle/>
                        <a:p>
                          <a:pPr algn="r">
                            <a:lnSpc>
                              <a:spcPct val="107000"/>
                            </a:lnSpc>
                            <a:spcAft>
                              <a:spcPts val="0"/>
                            </a:spcAft>
                          </a:pPr>
                          <a:r>
                            <a:rPr lang="es-EC" sz="16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E/S Digitales:</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gridSpan="2">
                      <a:txBody>
                        <a:bodyPr/>
                        <a:lstStyle/>
                        <a:p>
                          <a:pPr algn="ctr">
                            <a:lnSpc>
                              <a:spcPct val="107000"/>
                            </a:lnSpc>
                            <a:spcAft>
                              <a:spcPts val="0"/>
                            </a:spcAft>
                          </a:pPr>
                          <a:r>
                            <a:rPr lang="es-EC"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1</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hMerge="1">
                      <a:txBody>
                        <a:bodyPr/>
                        <a:lstStyle/>
                        <a:p>
                          <a:endParaRPr lang="es-EC"/>
                        </a:p>
                      </a:txBody>
                      <a:tcPr/>
                    </a:tc>
                    <a:tc>
                      <a:txBody>
                        <a:bodyPr/>
                        <a:lstStyle/>
                        <a:p>
                          <a:pPr algn="ctr">
                            <a:lnSpc>
                              <a:spcPct val="107000"/>
                            </a:lnSpc>
                            <a:spcAft>
                              <a:spcPts val="0"/>
                            </a:spcAft>
                          </a:pPr>
                          <a:r>
                            <a:rPr lang="es-EC"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2</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r">
                            <a:lnSpc>
                              <a:spcPct val="107000"/>
                            </a:lnSpc>
                            <a:spcAft>
                              <a:spcPts val="0"/>
                            </a:spcAft>
                          </a:pPr>
                          <a:r>
                            <a:rPr lang="es-EC" sz="16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40.00%</a:t>
                          </a:r>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r>
                  <a:tr h="474896">
                    <a:tc>
                      <a:txBody>
                        <a:bodyPr/>
                        <a:lstStyle/>
                        <a:p>
                          <a:pPr algn="r">
                            <a:lnSpc>
                              <a:spcPct val="107000"/>
                            </a:lnSpc>
                            <a:spcAft>
                              <a:spcPts val="0"/>
                            </a:spcAft>
                          </a:pPr>
                          <a:r>
                            <a:rPr lang="es-EC" sz="16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Corriente por E/S:</a:t>
                          </a:r>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07000"/>
                            </a:lnSpc>
                            <a:spcAft>
                              <a:spcPts val="0"/>
                            </a:spcAft>
                          </a:pPr>
                          <a:r>
                            <a:rPr lang="es-EC" sz="16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0.5</a:t>
                          </a:r>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a:txBody>
                        <a:bodyPr/>
                        <a:lstStyle/>
                        <a:p>
                          <a:pPr algn="ctr">
                            <a:lnSpc>
                              <a:spcPct val="107000"/>
                            </a:lnSpc>
                            <a:spcAft>
                              <a:spcPts val="0"/>
                            </a:spcAft>
                          </a:pPr>
                          <a:r>
                            <a:rPr lang="es-EC"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1.5</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6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30.00%</a:t>
                          </a:r>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4896">
                    <a:tc>
                      <a:txBody>
                        <a:bodyPr/>
                        <a:lstStyle/>
                        <a:p>
                          <a:pPr algn="r">
                            <a:lnSpc>
                              <a:spcPct val="107000"/>
                            </a:lnSpc>
                            <a:spcAft>
                              <a:spcPts val="0"/>
                            </a:spcAft>
                          </a:pPr>
                          <a:r>
                            <a:rPr lang="es-EC" sz="16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Costo:</a:t>
                          </a:r>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gridSpan="2">
                      <a:txBody>
                        <a:bodyPr/>
                        <a:lstStyle/>
                        <a:p>
                          <a:pPr algn="ctr">
                            <a:lnSpc>
                              <a:spcPct val="107000"/>
                            </a:lnSpc>
                            <a:spcAft>
                              <a:spcPts val="0"/>
                            </a:spcAft>
                          </a:pPr>
                          <a:r>
                            <a:rPr lang="es-EC" sz="16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0.5</a:t>
                          </a:r>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hMerge="1">
                      <a:txBody>
                        <a:bodyPr/>
                        <a:lstStyle/>
                        <a:p>
                          <a:endParaRPr lang="es-EC"/>
                        </a:p>
                      </a:txBody>
                      <a:tcPr/>
                    </a:tc>
                    <a:tc>
                      <a:txBody>
                        <a:bodyPr/>
                        <a:lstStyle/>
                        <a:p>
                          <a:pPr algn="ctr">
                            <a:lnSpc>
                              <a:spcPct val="107000"/>
                            </a:lnSpc>
                            <a:spcAft>
                              <a:spcPts val="0"/>
                            </a:spcAft>
                          </a:pPr>
                          <a:r>
                            <a:rPr lang="es-EC"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1.5</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r">
                            <a:lnSpc>
                              <a:spcPct val="107000"/>
                            </a:lnSpc>
                            <a:spcAft>
                              <a:spcPts val="0"/>
                            </a:spcAft>
                          </a:pPr>
                          <a:r>
                            <a:rPr lang="es-EC"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30.00%</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r>
                  <a:tr h="474896">
                    <a:tc gridSpan="2">
                      <a:txBody>
                        <a:bodyPr/>
                        <a:lstStyle/>
                        <a:p>
                          <a:pPr algn="ctr">
                            <a:lnSpc>
                              <a:spcPct val="107000"/>
                            </a:lnSpc>
                            <a:spcAft>
                              <a:spcPts val="0"/>
                            </a:spcAft>
                          </a:pPr>
                          <a:r>
                            <a:rPr lang="es-EC"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a:txBody>
                        <a:bodyPr/>
                        <a:lstStyle/>
                        <a:p>
                          <a:pPr algn="ctr">
                            <a:lnSpc>
                              <a:spcPct val="107000"/>
                            </a:lnSpc>
                            <a:spcAft>
                              <a:spcPts val="0"/>
                            </a:spcAft>
                          </a:pPr>
                          <a:r>
                            <a:rPr lang="es-EC" sz="16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Σ=</a:t>
                          </a:r>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5</a:t>
                          </a:r>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100.00%</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mc:Choice>
        <mc:Fallback xmlns="">
          <p:graphicFrame>
            <p:nvGraphicFramePr>
              <p:cNvPr id="12" name="Tabla 11"/>
              <p:cNvGraphicFramePr>
                <a:graphicFrameLocks noGrp="1"/>
              </p:cNvGraphicFramePr>
              <p:nvPr>
                <p:extLst>
                  <p:ext uri="{D42A27DB-BD31-4B8C-83A1-F6EECF244321}">
                    <p14:modId xmlns:p14="http://schemas.microsoft.com/office/powerpoint/2010/main" val="1602281272"/>
                  </p:ext>
                </p:extLst>
              </p:nvPr>
            </p:nvGraphicFramePr>
            <p:xfrm>
              <a:off x="6186621" y="3380861"/>
              <a:ext cx="5512320" cy="2374480"/>
            </p:xfrm>
            <a:graphic>
              <a:graphicData uri="http://schemas.openxmlformats.org/drawingml/2006/table">
                <a:tbl>
                  <a:tblPr firstRow="1" firstCol="1" bandRow="1"/>
                  <a:tblGrid>
                    <a:gridCol w="2254132"/>
                    <a:gridCol w="324211"/>
                    <a:gridCol w="423331"/>
                    <a:gridCol w="1203769"/>
                    <a:gridCol w="1306877"/>
                  </a:tblGrid>
                  <a:tr h="474896">
                    <a:tc>
                      <a:txBody>
                        <a:bodyPr/>
                        <a:lstStyle/>
                        <a:p>
                          <a:pPr algn="ctr">
                            <a:lnSpc>
                              <a:spcPct val="107000"/>
                            </a:lnSpc>
                            <a:spcAft>
                              <a:spcPts val="0"/>
                            </a:spcAft>
                          </a:pPr>
                          <a:r>
                            <a:rPr lang="es-EC" sz="16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Parámetros</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gridSpan="2">
                      <a:txBody>
                        <a:bodyPr/>
                        <a:lstStyle/>
                        <a:p>
                          <a:endParaRPr lang="es-EC"/>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5"/>
                          <a:stretch>
                            <a:fillRect l="-301626" t="-1282" r="-337398" b="-403846"/>
                          </a:stretch>
                        </a:blipFill>
                      </a:tcPr>
                    </a:tc>
                    <a:tc hMerge="1">
                      <a:txBody>
                        <a:bodyPr/>
                        <a:lstStyle/>
                        <a:p>
                          <a:endParaRPr lang="es-EC"/>
                        </a:p>
                      </a:txBody>
                      <a:tcPr/>
                    </a:tc>
                    <a:tc>
                      <a:txBody>
                        <a:bodyPr/>
                        <a:lstStyle/>
                        <a:p>
                          <a:endParaRPr lang="es-EC"/>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5"/>
                          <a:stretch>
                            <a:fillRect l="-249495" t="-1282" r="-109596" b="-403846"/>
                          </a:stretch>
                        </a:blipFill>
                      </a:tcPr>
                    </a:tc>
                    <a:tc>
                      <a:txBody>
                        <a:bodyPr/>
                        <a:lstStyle/>
                        <a:p>
                          <a:pPr algn="ctr">
                            <a:lnSpc>
                              <a:spcPct val="107000"/>
                            </a:lnSpc>
                            <a:spcAft>
                              <a:spcPts val="0"/>
                            </a:spcAft>
                          </a:pPr>
                          <a:r>
                            <a:rPr lang="es-EC" sz="16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Porcentaje</a:t>
                          </a:r>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r>
                  <a:tr h="474896">
                    <a:tc>
                      <a:txBody>
                        <a:bodyPr/>
                        <a:lstStyle/>
                        <a:p>
                          <a:pPr algn="r">
                            <a:lnSpc>
                              <a:spcPct val="107000"/>
                            </a:lnSpc>
                            <a:spcAft>
                              <a:spcPts val="0"/>
                            </a:spcAft>
                          </a:pPr>
                          <a:r>
                            <a:rPr lang="es-EC" sz="16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E/S Digitales:</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gridSpan="2">
                      <a:txBody>
                        <a:bodyPr/>
                        <a:lstStyle/>
                        <a:p>
                          <a:pPr algn="ctr">
                            <a:lnSpc>
                              <a:spcPct val="107000"/>
                            </a:lnSpc>
                            <a:spcAft>
                              <a:spcPts val="0"/>
                            </a:spcAft>
                          </a:pPr>
                          <a:r>
                            <a:rPr lang="es-EC"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1</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hMerge="1">
                      <a:txBody>
                        <a:bodyPr/>
                        <a:lstStyle/>
                        <a:p>
                          <a:endParaRPr lang="es-EC"/>
                        </a:p>
                      </a:txBody>
                      <a:tcPr/>
                    </a:tc>
                    <a:tc>
                      <a:txBody>
                        <a:bodyPr/>
                        <a:lstStyle/>
                        <a:p>
                          <a:pPr algn="ctr">
                            <a:lnSpc>
                              <a:spcPct val="107000"/>
                            </a:lnSpc>
                            <a:spcAft>
                              <a:spcPts val="0"/>
                            </a:spcAft>
                          </a:pPr>
                          <a:r>
                            <a:rPr lang="es-EC"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2</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r">
                            <a:lnSpc>
                              <a:spcPct val="107000"/>
                            </a:lnSpc>
                            <a:spcAft>
                              <a:spcPts val="0"/>
                            </a:spcAft>
                          </a:pPr>
                          <a:r>
                            <a:rPr lang="es-EC" sz="16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40.00%</a:t>
                          </a:r>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r>
                  <a:tr h="474896">
                    <a:tc>
                      <a:txBody>
                        <a:bodyPr/>
                        <a:lstStyle/>
                        <a:p>
                          <a:pPr algn="r">
                            <a:lnSpc>
                              <a:spcPct val="107000"/>
                            </a:lnSpc>
                            <a:spcAft>
                              <a:spcPts val="0"/>
                            </a:spcAft>
                          </a:pPr>
                          <a:r>
                            <a:rPr lang="es-EC" sz="16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Corriente por E/S:</a:t>
                          </a:r>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07000"/>
                            </a:lnSpc>
                            <a:spcAft>
                              <a:spcPts val="0"/>
                            </a:spcAft>
                          </a:pPr>
                          <a:r>
                            <a:rPr lang="es-EC" sz="16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0.5</a:t>
                          </a:r>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a:txBody>
                        <a:bodyPr/>
                        <a:lstStyle/>
                        <a:p>
                          <a:pPr algn="ctr">
                            <a:lnSpc>
                              <a:spcPct val="107000"/>
                            </a:lnSpc>
                            <a:spcAft>
                              <a:spcPts val="0"/>
                            </a:spcAft>
                          </a:pPr>
                          <a:r>
                            <a:rPr lang="es-EC"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1.5</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6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30.00%</a:t>
                          </a:r>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4896">
                    <a:tc>
                      <a:txBody>
                        <a:bodyPr/>
                        <a:lstStyle/>
                        <a:p>
                          <a:pPr algn="r">
                            <a:lnSpc>
                              <a:spcPct val="107000"/>
                            </a:lnSpc>
                            <a:spcAft>
                              <a:spcPts val="0"/>
                            </a:spcAft>
                          </a:pPr>
                          <a:r>
                            <a:rPr lang="es-EC" sz="16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Costo:</a:t>
                          </a:r>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gridSpan="2">
                      <a:txBody>
                        <a:bodyPr/>
                        <a:lstStyle/>
                        <a:p>
                          <a:pPr algn="ctr">
                            <a:lnSpc>
                              <a:spcPct val="107000"/>
                            </a:lnSpc>
                            <a:spcAft>
                              <a:spcPts val="0"/>
                            </a:spcAft>
                          </a:pPr>
                          <a:r>
                            <a:rPr lang="es-EC" sz="16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0.5</a:t>
                          </a:r>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hMerge="1">
                      <a:txBody>
                        <a:bodyPr/>
                        <a:lstStyle/>
                        <a:p>
                          <a:endParaRPr lang="es-EC"/>
                        </a:p>
                      </a:txBody>
                      <a:tcPr/>
                    </a:tc>
                    <a:tc>
                      <a:txBody>
                        <a:bodyPr/>
                        <a:lstStyle/>
                        <a:p>
                          <a:pPr algn="ctr">
                            <a:lnSpc>
                              <a:spcPct val="107000"/>
                            </a:lnSpc>
                            <a:spcAft>
                              <a:spcPts val="0"/>
                            </a:spcAft>
                          </a:pPr>
                          <a:r>
                            <a:rPr lang="es-EC"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1.5</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r">
                            <a:lnSpc>
                              <a:spcPct val="107000"/>
                            </a:lnSpc>
                            <a:spcAft>
                              <a:spcPts val="0"/>
                            </a:spcAft>
                          </a:pPr>
                          <a:r>
                            <a:rPr lang="es-EC"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30.00%</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r>
                  <a:tr h="474896">
                    <a:tc gridSpan="2">
                      <a:txBody>
                        <a:bodyPr/>
                        <a:lstStyle/>
                        <a:p>
                          <a:pPr algn="ctr">
                            <a:lnSpc>
                              <a:spcPct val="107000"/>
                            </a:lnSpc>
                            <a:spcAft>
                              <a:spcPts val="0"/>
                            </a:spcAft>
                          </a:pPr>
                          <a:r>
                            <a:rPr lang="es-EC"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a:txBody>
                        <a:bodyPr/>
                        <a:lstStyle/>
                        <a:p>
                          <a:pPr algn="ctr">
                            <a:lnSpc>
                              <a:spcPct val="107000"/>
                            </a:lnSpc>
                            <a:spcAft>
                              <a:spcPts val="0"/>
                            </a:spcAft>
                          </a:pPr>
                          <a:r>
                            <a:rPr lang="es-EC" sz="16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Σ=</a:t>
                          </a:r>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5</a:t>
                          </a:r>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100.00%</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mc:Fallback>
      </mc:AlternateContent>
      <p:sp>
        <p:nvSpPr>
          <p:cNvPr id="15" name="Rectángulo 14"/>
          <p:cNvSpPr/>
          <p:nvPr/>
        </p:nvSpPr>
        <p:spPr>
          <a:xfrm>
            <a:off x="1571797" y="2531640"/>
            <a:ext cx="3185487" cy="369332"/>
          </a:xfrm>
          <a:prstGeom prst="rect">
            <a:avLst/>
          </a:prstGeom>
        </p:spPr>
        <p:txBody>
          <a:bodyPr wrap="none">
            <a:spAutoFit/>
          </a:bodyPr>
          <a:lstStyle/>
          <a:p>
            <a:r>
              <a:rPr lang="es-EC" i="1" dirty="0">
                <a:latin typeface="Arial" panose="020B0604020202020204" pitchFamily="34" charset="0"/>
                <a:ea typeface="Calibri" panose="020F0502020204030204" pitchFamily="34" charset="0"/>
              </a:rPr>
              <a:t>Ponderación en E/S Digitales</a:t>
            </a:r>
            <a:endParaRPr lang="es-EC" dirty="0"/>
          </a:p>
        </p:txBody>
      </p:sp>
      <p:sp>
        <p:nvSpPr>
          <p:cNvPr id="16" name="Rectángulo 15"/>
          <p:cNvSpPr/>
          <p:nvPr/>
        </p:nvSpPr>
        <p:spPr>
          <a:xfrm>
            <a:off x="7849342" y="2531640"/>
            <a:ext cx="2582758" cy="369332"/>
          </a:xfrm>
          <a:prstGeom prst="rect">
            <a:avLst/>
          </a:prstGeom>
        </p:spPr>
        <p:txBody>
          <a:bodyPr wrap="none">
            <a:spAutoFit/>
          </a:bodyPr>
          <a:lstStyle/>
          <a:p>
            <a:r>
              <a:rPr lang="es-EC" i="1" dirty="0">
                <a:latin typeface="Arial" panose="020B0604020202020204" pitchFamily="34" charset="0"/>
                <a:ea typeface="Calibri" panose="020F0502020204030204" pitchFamily="34" charset="0"/>
              </a:rPr>
              <a:t>Ponderación en </a:t>
            </a:r>
            <a:r>
              <a:rPr lang="es-EC" i="1" dirty="0" smtClean="0">
                <a:latin typeface="Arial" panose="020B0604020202020204" pitchFamily="34" charset="0"/>
                <a:ea typeface="Calibri" panose="020F0502020204030204" pitchFamily="34" charset="0"/>
              </a:rPr>
              <a:t>Costos</a:t>
            </a:r>
            <a:endParaRPr lang="es-EC" dirty="0"/>
          </a:p>
        </p:txBody>
      </p:sp>
      <p:sp>
        <p:nvSpPr>
          <p:cNvPr id="17" name="Rectángulo 16"/>
          <p:cNvSpPr/>
          <p:nvPr/>
        </p:nvSpPr>
        <p:spPr>
          <a:xfrm>
            <a:off x="1340964" y="5839617"/>
            <a:ext cx="3647152" cy="369332"/>
          </a:xfrm>
          <a:prstGeom prst="rect">
            <a:avLst/>
          </a:prstGeom>
        </p:spPr>
        <p:txBody>
          <a:bodyPr wrap="none">
            <a:spAutoFit/>
          </a:bodyPr>
          <a:lstStyle/>
          <a:p>
            <a:r>
              <a:rPr lang="es-EC" i="1" dirty="0">
                <a:latin typeface="Arial" panose="020B0604020202020204" pitchFamily="34" charset="0"/>
                <a:ea typeface="Calibri" panose="020F0502020204030204" pitchFamily="34" charset="0"/>
              </a:rPr>
              <a:t>Ponderación en Corriente por E/S</a:t>
            </a:r>
            <a:endParaRPr lang="es-EC" dirty="0"/>
          </a:p>
        </p:txBody>
      </p:sp>
      <p:sp>
        <p:nvSpPr>
          <p:cNvPr id="18" name="Rectángulo 17"/>
          <p:cNvSpPr/>
          <p:nvPr/>
        </p:nvSpPr>
        <p:spPr>
          <a:xfrm>
            <a:off x="7485388" y="5839617"/>
            <a:ext cx="3057247" cy="369332"/>
          </a:xfrm>
          <a:prstGeom prst="rect">
            <a:avLst/>
          </a:prstGeom>
        </p:spPr>
        <p:txBody>
          <a:bodyPr wrap="none">
            <a:spAutoFit/>
          </a:bodyPr>
          <a:lstStyle/>
          <a:p>
            <a:r>
              <a:rPr lang="es-EC" i="1" dirty="0">
                <a:latin typeface="Arial" panose="020B0604020202020204" pitchFamily="34" charset="0"/>
                <a:ea typeface="Calibri" panose="020F0502020204030204" pitchFamily="34" charset="0"/>
              </a:rPr>
              <a:t>Ponderación de Parámetros</a:t>
            </a:r>
            <a:endParaRPr lang="es-EC" dirty="0"/>
          </a:p>
        </p:txBody>
      </p:sp>
    </p:spTree>
    <p:extLst>
      <p:ext uri="{BB962C8B-B14F-4D97-AF65-F5344CB8AC3E}">
        <p14:creationId xmlns:p14="http://schemas.microsoft.com/office/powerpoint/2010/main" val="1223818926"/>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3672509971"/>
              </p:ext>
            </p:extLst>
          </p:nvPr>
        </p:nvGraphicFramePr>
        <p:xfrm>
          <a:off x="1309518" y="956188"/>
          <a:ext cx="9596048" cy="2808988"/>
        </p:xfrm>
        <a:graphic>
          <a:graphicData uri="http://schemas.openxmlformats.org/drawingml/2006/table">
            <a:tbl>
              <a:tblPr firstRow="1" firstCol="1" bandRow="1"/>
              <a:tblGrid>
                <a:gridCol w="2458298"/>
                <a:gridCol w="1428724"/>
                <a:gridCol w="1512076"/>
                <a:gridCol w="1573123"/>
                <a:gridCol w="1043661"/>
                <a:gridCol w="1580166"/>
              </a:tblGrid>
              <a:tr h="824456">
                <a:tc>
                  <a:txBody>
                    <a:bodyPr/>
                    <a:lstStyle/>
                    <a:p>
                      <a:pPr algn="ctr">
                        <a:lnSpc>
                          <a:spcPct val="107000"/>
                        </a:lnSpc>
                        <a:spcAft>
                          <a:spcPts val="0"/>
                        </a:spcAft>
                      </a:pPr>
                      <a:r>
                        <a:rPr lang="es-EC" sz="16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Controlador</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gn="ctr">
                        <a:lnSpc>
                          <a:spcPct val="107000"/>
                        </a:lnSpc>
                        <a:spcAft>
                          <a:spcPts val="0"/>
                        </a:spcAft>
                      </a:pPr>
                      <a:r>
                        <a:rPr lang="es-EC" sz="16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E/S Digitales</a:t>
                      </a:r>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gn="ctr">
                        <a:lnSpc>
                          <a:spcPct val="107000"/>
                        </a:lnSpc>
                        <a:spcAft>
                          <a:spcPts val="0"/>
                        </a:spcAft>
                      </a:pPr>
                      <a:r>
                        <a:rPr lang="es-EC" sz="16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Corriente por E/S</a:t>
                      </a:r>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gn="ctr">
                        <a:lnSpc>
                          <a:spcPct val="107000"/>
                        </a:lnSpc>
                        <a:spcAft>
                          <a:spcPts val="0"/>
                        </a:spcAft>
                      </a:pPr>
                      <a:r>
                        <a:rPr lang="es-EC" sz="16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Costo</a:t>
                      </a:r>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gn="ctr">
                        <a:lnSpc>
                          <a:spcPct val="107000"/>
                        </a:lnSpc>
                        <a:spcAft>
                          <a:spcPts val="0"/>
                        </a:spcAft>
                      </a:pPr>
                      <a:r>
                        <a:rPr lang="es-EC" sz="16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Σ</a:t>
                      </a:r>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gn="ctr">
                        <a:lnSpc>
                          <a:spcPct val="107000"/>
                        </a:lnSpc>
                        <a:spcAft>
                          <a:spcPts val="0"/>
                        </a:spcAft>
                      </a:pPr>
                      <a:r>
                        <a:rPr lang="es-EC" sz="16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Porcentaje</a:t>
                      </a:r>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r>
              <a:tr h="496133">
                <a:tc>
                  <a:txBody>
                    <a:bodyPr/>
                    <a:lstStyle/>
                    <a:p>
                      <a:pPr algn="ctr">
                        <a:lnSpc>
                          <a:spcPct val="107000"/>
                        </a:lnSpc>
                        <a:spcAft>
                          <a:spcPts val="0"/>
                        </a:spcAft>
                      </a:pPr>
                      <a:r>
                        <a:rPr lang="es-EC" sz="16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Arduino NANO</a:t>
                      </a:r>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r>
                        <a:rPr lang="es-EC"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0.222*0.4</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r>
                        <a:rPr lang="es-EC"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0.3*0.3</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r>
                        <a:rPr lang="es-EC" sz="16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0.444*0.3</a:t>
                      </a:r>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r>
                        <a:rPr lang="es-EC" sz="16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0.3122</a:t>
                      </a:r>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r>
                        <a:rPr lang="es-EC" sz="16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31.22%</a:t>
                      </a:r>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r>
              <a:tr h="496133">
                <a:tc>
                  <a:txBody>
                    <a:bodyPr/>
                    <a:lstStyle/>
                    <a:p>
                      <a:pPr algn="ctr">
                        <a:lnSpc>
                          <a:spcPct val="107000"/>
                        </a:lnSpc>
                        <a:spcAft>
                          <a:spcPts val="0"/>
                        </a:spcAft>
                      </a:pPr>
                      <a:r>
                        <a:rPr lang="es-EC" sz="16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Arduino MEGA</a:t>
                      </a:r>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0.444*0.4</a:t>
                      </a:r>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0.3*0.3</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0.333*0.3</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0.3677</a:t>
                      </a:r>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36.77%</a:t>
                      </a:r>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496133">
                <a:tc>
                  <a:txBody>
                    <a:bodyPr/>
                    <a:lstStyle/>
                    <a:p>
                      <a:pPr algn="ctr">
                        <a:lnSpc>
                          <a:spcPct val="107000"/>
                        </a:lnSpc>
                        <a:spcAft>
                          <a:spcPts val="0"/>
                        </a:spcAft>
                      </a:pPr>
                      <a:r>
                        <a:rPr lang="es-EC" sz="16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Siemens LOGO</a:t>
                      </a:r>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r>
                        <a:rPr lang="es-EC" sz="16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0.333*0.4</a:t>
                      </a:r>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r>
                        <a:rPr lang="es-EC" sz="16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0.4*0.3</a:t>
                      </a:r>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r>
                        <a:rPr lang="es-EC"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0.222*0.3</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r>
                        <a:rPr lang="es-EC"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0.3199</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r>
                        <a:rPr lang="es-EC"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31.99%</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r>
              <a:tr h="496133">
                <a:tc gridSpan="3">
                  <a:txBody>
                    <a:bodyPr/>
                    <a:lstStyle/>
                    <a:p>
                      <a:pPr algn="ctr">
                        <a:lnSpc>
                          <a:spcPct val="107000"/>
                        </a:lnSpc>
                        <a:spcAft>
                          <a:spcPts val="0"/>
                        </a:spcAft>
                      </a:pPr>
                      <a:r>
                        <a:rPr lang="es-EC"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a:txBody>
                    <a:bodyPr/>
                    <a:lstStyle/>
                    <a:p>
                      <a:pPr algn="ctr">
                        <a:lnSpc>
                          <a:spcPct val="107000"/>
                        </a:lnSpc>
                        <a:spcAft>
                          <a:spcPts val="0"/>
                        </a:spcAft>
                      </a:pPr>
                      <a:r>
                        <a:rPr lang="es-EC" sz="16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Σ total =</a:t>
                      </a:r>
                      <a:endParaRPr lang="es-EC"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1</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100.00%</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Rectángulo 4"/>
          <p:cNvSpPr/>
          <p:nvPr/>
        </p:nvSpPr>
        <p:spPr>
          <a:xfrm>
            <a:off x="5292623" y="3862898"/>
            <a:ext cx="2010166" cy="369332"/>
          </a:xfrm>
          <a:prstGeom prst="rect">
            <a:avLst/>
          </a:prstGeom>
        </p:spPr>
        <p:txBody>
          <a:bodyPr wrap="none">
            <a:spAutoFit/>
          </a:bodyPr>
          <a:lstStyle/>
          <a:p>
            <a:r>
              <a:rPr lang="es-EC" i="1" dirty="0">
                <a:latin typeface="Arial" panose="020B0604020202020204" pitchFamily="34" charset="0"/>
                <a:ea typeface="Calibri" panose="020F0502020204030204" pitchFamily="34" charset="0"/>
              </a:rPr>
              <a:t>Tabla de Decisión</a:t>
            </a:r>
            <a:endParaRPr lang="es-EC" dirty="0"/>
          </a:p>
        </p:txBody>
      </p:sp>
    </p:spTree>
    <p:extLst>
      <p:ext uri="{BB962C8B-B14F-4D97-AF65-F5344CB8AC3E}">
        <p14:creationId xmlns:p14="http://schemas.microsoft.com/office/powerpoint/2010/main" val="12579338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31485" y="375458"/>
            <a:ext cx="3223896" cy="507831"/>
          </a:xfrm>
          <a:prstGeom prst="rect">
            <a:avLst/>
          </a:prstGeom>
        </p:spPr>
        <p:txBody>
          <a:bodyPr wrap="none">
            <a:spAutoFit/>
          </a:bodyPr>
          <a:lstStyle/>
          <a:p>
            <a:pPr algn="just">
              <a:lnSpc>
                <a:spcPct val="150000"/>
              </a:lnSpc>
              <a:spcAft>
                <a:spcPts val="800"/>
              </a:spcAft>
            </a:pPr>
            <a:r>
              <a:rPr lang="es-EC" u="sng" dirty="0" smtClean="0">
                <a:effectLst/>
                <a:latin typeface="Arial" panose="020B0604020202020204" pitchFamily="34" charset="0"/>
                <a:ea typeface="Calibri" panose="020F0502020204030204" pitchFamily="34" charset="0"/>
                <a:cs typeface="Times New Roman" panose="02020603050405020304" pitchFamily="18" charset="0"/>
              </a:rPr>
              <a:t>SELECCIÓN DEL MATERIAL</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ángulo 11"/>
          <p:cNvSpPr/>
          <p:nvPr/>
        </p:nvSpPr>
        <p:spPr>
          <a:xfrm>
            <a:off x="4748616" y="914986"/>
            <a:ext cx="3191899" cy="751488"/>
          </a:xfrm>
          <a:prstGeom prst="rect">
            <a:avLst/>
          </a:prstGeom>
        </p:spPr>
        <p:txBody>
          <a:bodyPr wrap="none">
            <a:spAutoFit/>
          </a:bodyPr>
          <a:lstStyle/>
          <a:p>
            <a:pPr algn="just">
              <a:lnSpc>
                <a:spcPct val="150000"/>
              </a:lnSpc>
              <a:spcAft>
                <a:spcPts val="800"/>
              </a:spcAft>
            </a:pPr>
            <a:r>
              <a:rPr lang="es-EC" sz="3200" dirty="0" smtClean="0">
                <a:effectLst/>
                <a:latin typeface="Arial" panose="020B0604020202020204" pitchFamily="34" charset="0"/>
                <a:ea typeface="Calibri" panose="020F0502020204030204" pitchFamily="34" charset="0"/>
                <a:cs typeface="Times New Roman" panose="02020603050405020304" pitchFamily="18" charset="0"/>
              </a:rPr>
              <a:t>ALUMINIO 6061</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CuadroTexto 2"/>
          <p:cNvSpPr txBox="1"/>
          <p:nvPr/>
        </p:nvSpPr>
        <p:spPr>
          <a:xfrm>
            <a:off x="606359" y="1817891"/>
            <a:ext cx="9535885" cy="2246769"/>
          </a:xfrm>
          <a:prstGeom prst="rect">
            <a:avLst/>
          </a:prstGeom>
          <a:noFill/>
        </p:spPr>
        <p:txBody>
          <a:bodyPr wrap="square" rtlCol="0">
            <a:spAutoFit/>
          </a:bodyPr>
          <a:lstStyle/>
          <a:p>
            <a:pPr marL="285750" indent="-285750">
              <a:buFont typeface="Arial" panose="020B0604020202020204" pitchFamily="34" charset="0"/>
              <a:buChar char="•"/>
            </a:pPr>
            <a:r>
              <a:rPr lang="es-EC" sz="2000" dirty="0" smtClean="0">
                <a:latin typeface="Arial" panose="020B0604020202020204" pitchFamily="34" charset="0"/>
                <a:cs typeface="Arial" panose="020B0604020202020204" pitchFamily="34" charset="0"/>
              </a:rPr>
              <a:t>Muy </a:t>
            </a:r>
            <a:r>
              <a:rPr lang="es-EC" sz="2000" dirty="0">
                <a:latin typeface="Arial" panose="020B0604020202020204" pitchFamily="34" charset="0"/>
                <a:cs typeface="Arial" panose="020B0604020202020204" pitchFamily="34" charset="0"/>
              </a:rPr>
              <a:t>utilizado en el área industrial </a:t>
            </a:r>
            <a:r>
              <a:rPr lang="es-EC" sz="2000" dirty="0" smtClean="0">
                <a:latin typeface="Arial" panose="020B0604020202020204" pitchFamily="34" charset="0"/>
                <a:cs typeface="Arial" panose="020B0604020202020204" pitchFamily="34" charset="0"/>
              </a:rPr>
              <a:t>alimenticia</a:t>
            </a:r>
          </a:p>
          <a:p>
            <a:pPr marL="285750" indent="-285750">
              <a:buFont typeface="Arial" panose="020B0604020202020204" pitchFamily="34" charset="0"/>
              <a:buChar char="•"/>
            </a:pPr>
            <a:endParaRPr lang="es-EC"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EC" sz="2000" dirty="0" smtClean="0">
                <a:latin typeface="Arial" panose="020B0604020202020204" pitchFamily="34" charset="0"/>
                <a:cs typeface="Arial" panose="020B0604020202020204" pitchFamily="34" charset="0"/>
              </a:rPr>
              <a:t>Gran </a:t>
            </a:r>
            <a:r>
              <a:rPr lang="es-EC" sz="2000" dirty="0">
                <a:latin typeface="Arial" panose="020B0604020202020204" pitchFamily="34" charset="0"/>
                <a:cs typeface="Arial" panose="020B0604020202020204" pitchFamily="34" charset="0"/>
              </a:rPr>
              <a:t>resistencia </a:t>
            </a:r>
            <a:r>
              <a:rPr lang="es-EC" sz="2000" dirty="0" smtClean="0">
                <a:latin typeface="Arial" panose="020B0604020202020204" pitchFamily="34" charset="0"/>
                <a:cs typeface="Arial" panose="020B0604020202020204" pitchFamily="34" charset="0"/>
              </a:rPr>
              <a:t>mecánica</a:t>
            </a:r>
          </a:p>
          <a:p>
            <a:pPr marL="285750" indent="-285750">
              <a:buFont typeface="Arial" panose="020B0604020202020204" pitchFamily="34" charset="0"/>
              <a:buChar char="•"/>
            </a:pPr>
            <a:endParaRPr lang="es-EC"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EC" sz="2000" dirty="0" smtClean="0">
                <a:latin typeface="Arial" panose="020B0604020202020204" pitchFamily="34" charset="0"/>
                <a:cs typeface="Arial" panose="020B0604020202020204" pitchFamily="34" charset="0"/>
              </a:rPr>
              <a:t>Baja </a:t>
            </a:r>
            <a:r>
              <a:rPr lang="es-EC" sz="2000" dirty="0">
                <a:latin typeface="Arial" panose="020B0604020202020204" pitchFamily="34" charset="0"/>
                <a:cs typeface="Arial" panose="020B0604020202020204" pitchFamily="34" charset="0"/>
              </a:rPr>
              <a:t>densidad </a:t>
            </a:r>
            <a:endParaRPr lang="es-EC" sz="20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s-EC"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EC" sz="2000" dirty="0" smtClean="0">
                <a:latin typeface="Arial" panose="020B0604020202020204" pitchFamily="34" charset="0"/>
                <a:cs typeface="Arial" panose="020B0604020202020204" pitchFamily="34" charset="0"/>
              </a:rPr>
              <a:t>Gran </a:t>
            </a:r>
            <a:r>
              <a:rPr lang="es-EC" sz="2000" dirty="0">
                <a:latin typeface="Arial" panose="020B0604020202020204" pitchFamily="34" charset="0"/>
                <a:cs typeface="Arial" panose="020B0604020202020204" pitchFamily="34" charset="0"/>
              </a:rPr>
              <a:t>resistencia a la corrosión</a:t>
            </a:r>
            <a:endParaRPr lang="en-US" sz="20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7" name="Tabla 6"/>
              <p:cNvGraphicFramePr>
                <a:graphicFrameLocks noGrp="1"/>
              </p:cNvGraphicFramePr>
              <p:nvPr>
                <p:extLst>
                  <p:ext uri="{D42A27DB-BD31-4B8C-83A1-F6EECF244321}">
                    <p14:modId xmlns:p14="http://schemas.microsoft.com/office/powerpoint/2010/main" val="1863050992"/>
                  </p:ext>
                </p:extLst>
              </p:nvPr>
            </p:nvGraphicFramePr>
            <p:xfrm>
              <a:off x="4234411" y="4216077"/>
              <a:ext cx="4220308" cy="1548000"/>
            </p:xfrm>
            <a:graphic>
              <a:graphicData uri="http://schemas.openxmlformats.org/drawingml/2006/table">
                <a:tbl>
                  <a:tblPr firstRow="1" firstCol="1" bandRow="1">
                    <a:tableStyleId>{93296810-A885-4BE3-A3E7-6D5BEEA58F35}</a:tableStyleId>
                  </a:tblPr>
                  <a:tblGrid>
                    <a:gridCol w="2512088"/>
                    <a:gridCol w="1708220"/>
                  </a:tblGrid>
                  <a:tr h="309600">
                    <a:tc gridSpan="2">
                      <a:txBody>
                        <a:bodyPr/>
                        <a:lstStyle/>
                        <a:p>
                          <a:pPr algn="ctr">
                            <a:lnSpc>
                              <a:spcPct val="107000"/>
                            </a:lnSpc>
                            <a:spcAft>
                              <a:spcPts val="0"/>
                            </a:spcAft>
                          </a:pPr>
                          <a:r>
                            <a:rPr lang="es-EC" sz="1600" dirty="0">
                              <a:effectLst/>
                            </a:rPr>
                            <a:t>Propiedades Mecánicas</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r>
                  <a:tr h="309600">
                    <a:tc>
                      <a:txBody>
                        <a:bodyPr/>
                        <a:lstStyle/>
                        <a:p>
                          <a:pPr algn="r">
                            <a:lnSpc>
                              <a:spcPct val="107000"/>
                            </a:lnSpc>
                            <a:spcAft>
                              <a:spcPts val="0"/>
                            </a:spcAft>
                          </a:pPr>
                          <a:r>
                            <a:rPr lang="es-EC" sz="1600" dirty="0">
                              <a:effectLst/>
                            </a:rPr>
                            <a:t>Densidad:</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s-EC" sz="1600">
                                    <a:effectLst/>
                                    <a:latin typeface="Cambria Math" panose="02040503050406030204" pitchFamily="18" charset="0"/>
                                  </a:rPr>
                                  <m:t>2700 </m:t>
                                </m:r>
                                <m:r>
                                  <a:rPr lang="es-EC" sz="1600">
                                    <a:effectLst/>
                                    <a:latin typeface="Cambria Math" panose="02040503050406030204" pitchFamily="18" charset="0"/>
                                  </a:rPr>
                                  <m:t>𝐾𝑔</m:t>
                                </m:r>
                                <m:r>
                                  <a:rPr lang="es-EC" sz="1600">
                                    <a:effectLst/>
                                    <a:latin typeface="Cambria Math" panose="02040503050406030204" pitchFamily="18" charset="0"/>
                                  </a:rPr>
                                  <m:t>/</m:t>
                                </m:r>
                                <m:sSup>
                                  <m:sSupPr>
                                    <m:ctrlPr>
                                      <a:rPr lang="en-US" sz="1600" i="1">
                                        <a:effectLst/>
                                        <a:latin typeface="Cambria Math" panose="02040503050406030204" pitchFamily="18" charset="0"/>
                                      </a:rPr>
                                    </m:ctrlPr>
                                  </m:sSupPr>
                                  <m:e>
                                    <m:r>
                                      <a:rPr lang="es-EC" sz="1600">
                                        <a:effectLst/>
                                        <a:latin typeface="Cambria Math" panose="02040503050406030204" pitchFamily="18" charset="0"/>
                                      </a:rPr>
                                      <m:t>𝑚</m:t>
                                    </m:r>
                                  </m:e>
                                  <m:sup>
                                    <m:r>
                                      <a:rPr lang="es-EC" sz="1600">
                                        <a:effectLst/>
                                        <a:latin typeface="Cambria Math" panose="02040503050406030204" pitchFamily="18" charset="0"/>
                                      </a:rPr>
                                      <m:t>3</m:t>
                                    </m:r>
                                  </m:sup>
                                </m:sSup>
                              </m:oMath>
                            </m:oMathPara>
                          </a14:m>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9600">
                    <a:tc>
                      <a:txBody>
                        <a:bodyPr/>
                        <a:lstStyle/>
                        <a:p>
                          <a:pPr algn="r">
                            <a:lnSpc>
                              <a:spcPct val="107000"/>
                            </a:lnSpc>
                            <a:spcAft>
                              <a:spcPts val="0"/>
                            </a:spcAft>
                          </a:pPr>
                          <a:r>
                            <a:rPr lang="es-EC" sz="1600" dirty="0">
                              <a:effectLst/>
                            </a:rPr>
                            <a:t>Módulo elástico:</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s-EC" sz="1600">
                                    <a:effectLst/>
                                    <a:latin typeface="Cambria Math" panose="02040503050406030204" pitchFamily="18" charset="0"/>
                                  </a:rPr>
                                  <m:t>69.00 </m:t>
                                </m:r>
                                <m:r>
                                  <a:rPr lang="es-EC" sz="1600">
                                    <a:effectLst/>
                                    <a:latin typeface="Cambria Math" panose="02040503050406030204" pitchFamily="18" charset="0"/>
                                  </a:rPr>
                                  <m:t>𝐺𝑃𝑎</m:t>
                                </m:r>
                              </m:oMath>
                            </m:oMathPara>
                          </a14:m>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9600">
                    <a:tc>
                      <a:txBody>
                        <a:bodyPr/>
                        <a:lstStyle/>
                        <a:p>
                          <a:pPr algn="r">
                            <a:lnSpc>
                              <a:spcPct val="107000"/>
                            </a:lnSpc>
                            <a:spcAft>
                              <a:spcPts val="0"/>
                            </a:spcAft>
                          </a:pPr>
                          <a:r>
                            <a:rPr lang="es-EC" sz="1600">
                              <a:effectLst/>
                            </a:rPr>
                            <a:t>Límite de Fluencia:</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s-EC" sz="1600">
                                    <a:effectLst/>
                                    <a:latin typeface="Cambria Math" panose="02040503050406030204" pitchFamily="18" charset="0"/>
                                  </a:rPr>
                                  <m:t>55.15 </m:t>
                                </m:r>
                                <m:r>
                                  <a:rPr lang="es-EC" sz="1600">
                                    <a:effectLst/>
                                    <a:latin typeface="Cambria Math" panose="02040503050406030204" pitchFamily="18" charset="0"/>
                                  </a:rPr>
                                  <m:t>𝑀𝑃𝑎</m:t>
                                </m:r>
                              </m:oMath>
                            </m:oMathPara>
                          </a14:m>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9600">
                    <a:tc>
                      <a:txBody>
                        <a:bodyPr/>
                        <a:lstStyle/>
                        <a:p>
                          <a:pPr algn="r">
                            <a:lnSpc>
                              <a:spcPct val="107000"/>
                            </a:lnSpc>
                            <a:spcAft>
                              <a:spcPts val="0"/>
                            </a:spcAft>
                          </a:pPr>
                          <a:r>
                            <a:rPr lang="es-EC" sz="1600" dirty="0">
                              <a:effectLst/>
                            </a:rPr>
                            <a:t>Coeficiente de Poisson:</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s-EC" sz="1600">
                                    <a:effectLst/>
                                    <a:latin typeface="Cambria Math" panose="02040503050406030204" pitchFamily="18" charset="0"/>
                                  </a:rPr>
                                  <m:t>0.33</m:t>
                                </m:r>
                              </m:oMath>
                            </m:oMathPara>
                          </a14:m>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mc:Choice>
        <mc:Fallback xmlns="">
          <p:graphicFrame>
            <p:nvGraphicFramePr>
              <p:cNvPr id="7" name="Tabla 6"/>
              <p:cNvGraphicFramePr>
                <a:graphicFrameLocks noGrp="1"/>
              </p:cNvGraphicFramePr>
              <p:nvPr>
                <p:extLst>
                  <p:ext uri="{D42A27DB-BD31-4B8C-83A1-F6EECF244321}">
                    <p14:modId xmlns:p14="http://schemas.microsoft.com/office/powerpoint/2010/main" xmlns="" xmlns:a14="http://schemas.microsoft.com/office/drawing/2010/main" val="1863050992"/>
                  </p:ext>
                </p:extLst>
              </p:nvPr>
            </p:nvGraphicFramePr>
            <p:xfrm>
              <a:off x="4234411" y="4216077"/>
              <a:ext cx="4220308" cy="1548000"/>
            </p:xfrm>
            <a:graphic>
              <a:graphicData uri="http://schemas.openxmlformats.org/drawingml/2006/table">
                <a:tbl>
                  <a:tblPr firstRow="1" firstCol="1" bandRow="1">
                    <a:tableStyleId>{93296810-A885-4BE3-A3E7-6D5BEEA58F35}</a:tableStyleId>
                  </a:tblPr>
                  <a:tblGrid>
                    <a:gridCol w="2512088"/>
                    <a:gridCol w="1708220"/>
                  </a:tblGrid>
                  <a:tr h="309600">
                    <a:tc gridSpan="2">
                      <a:txBody>
                        <a:bodyPr/>
                        <a:lstStyle/>
                        <a:p>
                          <a:pPr algn="ctr">
                            <a:lnSpc>
                              <a:spcPct val="107000"/>
                            </a:lnSpc>
                            <a:spcAft>
                              <a:spcPts val="0"/>
                            </a:spcAft>
                          </a:pPr>
                          <a:r>
                            <a:rPr lang="es-EC" sz="1600" dirty="0">
                              <a:effectLst/>
                            </a:rPr>
                            <a:t>Propiedades Mecánicas</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r>
                  <a:tr h="309600">
                    <a:tc>
                      <a:txBody>
                        <a:bodyPr/>
                        <a:lstStyle/>
                        <a:p>
                          <a:pPr algn="r">
                            <a:lnSpc>
                              <a:spcPct val="107000"/>
                            </a:lnSpc>
                            <a:spcAft>
                              <a:spcPts val="0"/>
                            </a:spcAft>
                          </a:pPr>
                          <a:r>
                            <a:rPr lang="es-EC" sz="1600">
                              <a:effectLst/>
                            </a:rPr>
                            <a:t>Densidad:</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2"/>
                          <a:stretch>
                            <a:fillRect l="-146975" t="-107843" r="-1068" b="-329412"/>
                          </a:stretch>
                        </a:blipFill>
                      </a:tcPr>
                    </a:tc>
                  </a:tr>
                  <a:tr h="309600">
                    <a:tc>
                      <a:txBody>
                        <a:bodyPr/>
                        <a:lstStyle/>
                        <a:p>
                          <a:pPr algn="r">
                            <a:lnSpc>
                              <a:spcPct val="107000"/>
                            </a:lnSpc>
                            <a:spcAft>
                              <a:spcPts val="0"/>
                            </a:spcAft>
                          </a:pPr>
                          <a:r>
                            <a:rPr lang="es-EC" sz="1600" dirty="0">
                              <a:effectLst/>
                            </a:rPr>
                            <a:t>Módulo elástico:</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2"/>
                          <a:stretch>
                            <a:fillRect l="-146975" t="-207843" r="-1068" b="-229412"/>
                          </a:stretch>
                        </a:blipFill>
                      </a:tcPr>
                    </a:tc>
                  </a:tr>
                  <a:tr h="309600">
                    <a:tc>
                      <a:txBody>
                        <a:bodyPr/>
                        <a:lstStyle/>
                        <a:p>
                          <a:pPr algn="r">
                            <a:lnSpc>
                              <a:spcPct val="107000"/>
                            </a:lnSpc>
                            <a:spcAft>
                              <a:spcPts val="0"/>
                            </a:spcAft>
                          </a:pPr>
                          <a:r>
                            <a:rPr lang="es-EC" sz="1600">
                              <a:effectLst/>
                            </a:rPr>
                            <a:t>Límite de Fluencia:</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2"/>
                          <a:stretch>
                            <a:fillRect l="-146975" t="-307843" r="-1068" b="-129412"/>
                          </a:stretch>
                        </a:blipFill>
                      </a:tcPr>
                    </a:tc>
                  </a:tr>
                  <a:tr h="309600">
                    <a:tc>
                      <a:txBody>
                        <a:bodyPr/>
                        <a:lstStyle/>
                        <a:p>
                          <a:pPr algn="r">
                            <a:lnSpc>
                              <a:spcPct val="107000"/>
                            </a:lnSpc>
                            <a:spcAft>
                              <a:spcPts val="0"/>
                            </a:spcAft>
                          </a:pPr>
                          <a:r>
                            <a:rPr lang="es-EC" sz="1600" dirty="0">
                              <a:effectLst/>
                            </a:rPr>
                            <a:t>Coeficiente de Poisson:</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2"/>
                          <a:stretch>
                            <a:fillRect l="-146975" t="-407843" r="-1068" b="-29412"/>
                          </a:stretch>
                        </a:blipFill>
                      </a:tcPr>
                    </a:tc>
                  </a:tr>
                </a:tbl>
              </a:graphicData>
            </a:graphic>
          </p:graphicFrame>
        </mc:Fallback>
      </mc:AlternateContent>
      <p:sp>
        <p:nvSpPr>
          <p:cNvPr id="8" name="Rectángulo 7"/>
          <p:cNvSpPr/>
          <p:nvPr/>
        </p:nvSpPr>
        <p:spPr>
          <a:xfrm>
            <a:off x="4016624" y="5764077"/>
            <a:ext cx="4368888" cy="369332"/>
          </a:xfrm>
          <a:prstGeom prst="rect">
            <a:avLst/>
          </a:prstGeom>
        </p:spPr>
        <p:txBody>
          <a:bodyPr wrap="none">
            <a:spAutoFit/>
          </a:bodyPr>
          <a:lstStyle/>
          <a:p>
            <a:r>
              <a:rPr lang="es-EC" i="1" dirty="0" smtClean="0">
                <a:effectLst/>
                <a:latin typeface="Arial" panose="020B0604020202020204" pitchFamily="34" charset="0"/>
                <a:ea typeface="Calibri" panose="020F0502020204030204" pitchFamily="34" charset="0"/>
              </a:rPr>
              <a:t>     </a:t>
            </a:r>
            <a:r>
              <a:rPr lang="es-EC" sz="1600" i="1" dirty="0" smtClean="0">
                <a:effectLst/>
                <a:latin typeface="Arial" panose="020B0604020202020204" pitchFamily="34" charset="0"/>
                <a:ea typeface="Calibri" panose="020F0502020204030204" pitchFamily="34" charset="0"/>
              </a:rPr>
              <a:t>Propiedades Mecánicas del Aluminio 6061</a:t>
            </a:r>
            <a:endParaRPr lang="en-US" sz="1600" dirty="0"/>
          </a:p>
        </p:txBody>
      </p:sp>
    </p:spTree>
    <p:extLst>
      <p:ext uri="{BB962C8B-B14F-4D97-AF65-F5344CB8AC3E}">
        <p14:creationId xmlns:p14="http://schemas.microsoft.com/office/powerpoint/2010/main" val="38078081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4145429" y="164958"/>
            <a:ext cx="3954929" cy="369332"/>
          </a:xfrm>
          <a:prstGeom prst="rect">
            <a:avLst/>
          </a:prstGeom>
        </p:spPr>
        <p:txBody>
          <a:bodyPr wrap="none">
            <a:spAutoFit/>
          </a:bodyPr>
          <a:lstStyle/>
          <a:p>
            <a:r>
              <a:rPr lang="es-EC" dirty="0">
                <a:latin typeface="Arial" panose="020B0604020202020204" pitchFamily="34" charset="0"/>
                <a:ea typeface="Calibri" panose="020F0502020204030204" pitchFamily="34" charset="0"/>
              </a:rPr>
              <a:t>Conexiones en el módulo didáctico 1</a:t>
            </a:r>
            <a:endParaRPr lang="es-EC" dirty="0"/>
          </a:p>
        </p:txBody>
      </p:sp>
      <p:sp>
        <p:nvSpPr>
          <p:cNvPr id="5" name="Rectángulo 4"/>
          <p:cNvSpPr/>
          <p:nvPr/>
        </p:nvSpPr>
        <p:spPr>
          <a:xfrm>
            <a:off x="212920" y="1426390"/>
            <a:ext cx="5090600" cy="1338828"/>
          </a:xfrm>
          <a:prstGeom prst="rect">
            <a:avLst/>
          </a:prstGeom>
        </p:spPr>
        <p:txBody>
          <a:bodyPr wrap="square">
            <a:spAutoFit/>
          </a:bodyPr>
          <a:lstStyle/>
          <a:p>
            <a:pPr algn="just">
              <a:lnSpc>
                <a:spcPct val="150000"/>
              </a:lnSpc>
            </a:pPr>
            <a:r>
              <a:rPr lang="es-EC" dirty="0">
                <a:latin typeface="Arial" panose="020B0604020202020204" pitchFamily="34" charset="0"/>
                <a:ea typeface="Calibri" panose="020F0502020204030204" pitchFamily="34" charset="0"/>
              </a:rPr>
              <a:t>C</a:t>
            </a:r>
            <a:r>
              <a:rPr lang="es-EC" dirty="0" smtClean="0">
                <a:latin typeface="Arial" panose="020B0604020202020204" pitchFamily="34" charset="0"/>
                <a:ea typeface="Calibri" panose="020F0502020204030204" pitchFamily="34" charset="0"/>
              </a:rPr>
              <a:t>able </a:t>
            </a:r>
            <a:r>
              <a:rPr lang="es-EC" dirty="0">
                <a:latin typeface="Arial" panose="020B0604020202020204" pitchFamily="34" charset="0"/>
                <a:ea typeface="Calibri" panose="020F0502020204030204" pitchFamily="34" charset="0"/>
              </a:rPr>
              <a:t>plano de aproximadamente 20 cm</a:t>
            </a:r>
            <a:r>
              <a:rPr lang="es-EC" dirty="0" smtClean="0">
                <a:latin typeface="Arial" panose="020B0604020202020204" pitchFamily="34" charset="0"/>
                <a:ea typeface="Calibri" panose="020F0502020204030204" pitchFamily="34" charset="0"/>
              </a:rPr>
              <a:t>.</a:t>
            </a:r>
            <a:endParaRPr lang="es-EC" dirty="0" smtClean="0">
              <a:latin typeface="Arial" panose="020B0604020202020204" pitchFamily="34" charset="0"/>
            </a:endParaRPr>
          </a:p>
          <a:p>
            <a:pPr algn="just">
              <a:lnSpc>
                <a:spcPct val="150000"/>
              </a:lnSpc>
            </a:pPr>
            <a:r>
              <a:rPr lang="es-EC" dirty="0" smtClean="0">
                <a:latin typeface="Arial" panose="020B0604020202020204" pitchFamily="34" charset="0"/>
                <a:ea typeface="Calibri" panose="020F0502020204030204" pitchFamily="34" charset="0"/>
              </a:rPr>
              <a:t>11 Salidas y 9 Entradas.</a:t>
            </a:r>
          </a:p>
          <a:p>
            <a:pPr algn="just">
              <a:lnSpc>
                <a:spcPct val="150000"/>
              </a:lnSpc>
            </a:pPr>
            <a:r>
              <a:rPr lang="es-EC" dirty="0" smtClean="0">
                <a:latin typeface="Arial" panose="020B0604020202020204" pitchFamily="34" charset="0"/>
                <a:ea typeface="Calibri" panose="020F0502020204030204" pitchFamily="34" charset="0"/>
              </a:rPr>
              <a:t>Conectadas desde el pin 22 al 41 en el Arduino.</a:t>
            </a:r>
          </a:p>
        </p:txBody>
      </p:sp>
      <p:pic>
        <p:nvPicPr>
          <p:cNvPr id="8" name="Imagen 7"/>
          <p:cNvPicPr>
            <a:picLocks noChangeAspect="1"/>
          </p:cNvPicPr>
          <p:nvPr/>
        </p:nvPicPr>
        <p:blipFill>
          <a:blip r:embed="rId2" cstate="print"/>
          <a:stretch>
            <a:fillRect/>
          </a:stretch>
        </p:blipFill>
        <p:spPr>
          <a:xfrm>
            <a:off x="86311" y="3657319"/>
            <a:ext cx="5926880" cy="2433992"/>
          </a:xfrm>
          <a:prstGeom prst="rect">
            <a:avLst/>
          </a:prstGeom>
          <a:ln w="28575">
            <a:solidFill>
              <a:schemeClr val="tx1"/>
            </a:solidFill>
          </a:ln>
        </p:spPr>
      </p:pic>
      <p:graphicFrame>
        <p:nvGraphicFramePr>
          <p:cNvPr id="12" name="Tabla 11"/>
          <p:cNvGraphicFramePr>
            <a:graphicFrameLocks noGrp="1"/>
          </p:cNvGraphicFramePr>
          <p:nvPr>
            <p:extLst>
              <p:ext uri="{D42A27DB-BD31-4B8C-83A1-F6EECF244321}">
                <p14:modId xmlns:p14="http://schemas.microsoft.com/office/powerpoint/2010/main" val="4207141886"/>
              </p:ext>
            </p:extLst>
          </p:nvPr>
        </p:nvGraphicFramePr>
        <p:xfrm>
          <a:off x="6122893" y="788036"/>
          <a:ext cx="5853095" cy="5670000"/>
        </p:xfrm>
        <a:graphic>
          <a:graphicData uri="http://schemas.openxmlformats.org/drawingml/2006/table">
            <a:tbl>
              <a:tblPr firstRow="1" firstCol="1" bandRow="1"/>
              <a:tblGrid>
                <a:gridCol w="494390"/>
                <a:gridCol w="617235"/>
                <a:gridCol w="632011"/>
                <a:gridCol w="941295"/>
                <a:gridCol w="2460811"/>
                <a:gridCol w="707353"/>
              </a:tblGrid>
              <a:tr h="270000">
                <a:tc>
                  <a:txBody>
                    <a:bodyPr/>
                    <a:lstStyle/>
                    <a:p>
                      <a:pPr algn="ctr">
                        <a:lnSpc>
                          <a:spcPct val="107000"/>
                        </a:lnSpc>
                        <a:spcAft>
                          <a:spcPts val="0"/>
                        </a:spcAft>
                      </a:pPr>
                      <a:r>
                        <a:rPr lang="es-EC" sz="12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E/S</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239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EAB0"/>
                    </a:solidFill>
                  </a:tcPr>
                </a:tc>
                <a:tc>
                  <a:txBody>
                    <a:bodyPr/>
                    <a:lstStyle/>
                    <a:p>
                      <a:pPr algn="ctr">
                        <a:lnSpc>
                          <a:spcPct val="107000"/>
                        </a:lnSpc>
                        <a:spcAft>
                          <a:spcPts val="0"/>
                        </a:spcAft>
                      </a:pPr>
                      <a:r>
                        <a:rPr lang="es-EC" sz="12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PLACA</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3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EAB0"/>
                    </a:solidFill>
                  </a:tcPr>
                </a:tc>
                <a:tc>
                  <a:txBody>
                    <a:bodyPr/>
                    <a:lstStyle/>
                    <a:p>
                      <a:pPr algn="ctr">
                        <a:lnSpc>
                          <a:spcPct val="107000"/>
                        </a:lnSpc>
                        <a:spcAft>
                          <a:spcPts val="0"/>
                        </a:spcAft>
                      </a:pPr>
                      <a:r>
                        <a:rPr lang="es-EC" sz="12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SEÑAL</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3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EAB0"/>
                    </a:solidFill>
                  </a:tcPr>
                </a:tc>
                <a:tc>
                  <a:txBody>
                    <a:bodyPr/>
                    <a:lstStyle/>
                    <a:p>
                      <a:pPr algn="ctr">
                        <a:lnSpc>
                          <a:spcPct val="107000"/>
                        </a:lnSpc>
                        <a:spcAft>
                          <a:spcPts val="0"/>
                        </a:spcAft>
                      </a:pPr>
                      <a:r>
                        <a:rPr lang="es-EC" sz="12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ARDUINO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3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EAB0"/>
                    </a:solidFill>
                  </a:tcPr>
                </a:tc>
                <a:tc>
                  <a:txBody>
                    <a:bodyPr/>
                    <a:lstStyle/>
                    <a:p>
                      <a:pPr algn="ctr">
                        <a:lnSpc>
                          <a:spcPct val="107000"/>
                        </a:lnSpc>
                        <a:spcAft>
                          <a:spcPts val="0"/>
                        </a:spcAft>
                      </a:pPr>
                      <a:r>
                        <a:rPr lang="es-EC" sz="12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ELEMENTOS</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23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EAB0"/>
                    </a:solidFill>
                  </a:tcPr>
                </a:tc>
                <a:tc>
                  <a:txBody>
                    <a:bodyPr/>
                    <a:lstStyle/>
                    <a:p>
                      <a:pPr algn="ctr">
                        <a:lnSpc>
                          <a:spcPct val="107000"/>
                        </a:lnSpc>
                        <a:spcAft>
                          <a:spcPts val="0"/>
                        </a:spcAft>
                      </a:pPr>
                      <a:r>
                        <a:rPr lang="es-EC" sz="12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ESTADO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3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EAB0"/>
                    </a:solidFill>
                  </a:tcPr>
                </a:tc>
              </a:tr>
              <a:tr h="270000">
                <a:tc rowSpan="11">
                  <a:txBody>
                    <a:bodyPr/>
                    <a:lstStyle/>
                    <a:p>
                      <a:pPr marL="71755" marR="71755"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SALIDAS </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p>
                      <a:pPr marL="71755" marR="71755" algn="ctr">
                        <a:lnSpc>
                          <a:spcPct val="107000"/>
                        </a:lnSpc>
                        <a:spcAft>
                          <a:spcPts val="0"/>
                        </a:spcAft>
                      </a:pPr>
                      <a:r>
                        <a:rPr lang="es-EC" sz="12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DIGITALES</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3997"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3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S7X</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3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22</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3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indent="146050" algn="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MOTOR M2 (+ 5 RPM)</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3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rowSpan="11">
                  <a:txBody>
                    <a:bodyPr/>
                    <a:lstStyle/>
                    <a:p>
                      <a:pPr algn="ctr">
                        <a:lnSpc>
                          <a:spcPct val="107000"/>
                        </a:lnSpc>
                        <a:spcAft>
                          <a:spcPts val="0"/>
                        </a:spcAft>
                      </a:pPr>
                      <a:r>
                        <a:rPr lang="es-EC" sz="1200" b="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BAJO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3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r>
              <a:tr h="270000">
                <a:tc vMerge="1">
                  <a:txBody>
                    <a:bodyPr/>
                    <a:lstStyle/>
                    <a:p>
                      <a:endParaRPr lang="es-EC"/>
                    </a:p>
                  </a:txBody>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3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S8X</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3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23</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3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indent="146050" algn="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MOTOR M2 (– 5 RPM)</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3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vMerge="1">
                  <a:txBody>
                    <a:bodyPr/>
                    <a:lstStyle/>
                    <a:p>
                      <a:endParaRPr lang="es-EC"/>
                    </a:p>
                  </a:txBody>
                  <a:tcPr/>
                </a:tc>
              </a:tr>
              <a:tr h="270000">
                <a:tc vMerge="1">
                  <a:txBody>
                    <a:bodyPr/>
                    <a:lstStyle/>
                    <a:p>
                      <a:endParaRPr lang="es-EC"/>
                    </a:p>
                  </a:txBody>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3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S9X</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3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24</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3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indent="146050" algn="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MOTOR M2 (HABILITADOR)</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3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vMerge="1">
                  <a:txBody>
                    <a:bodyPr/>
                    <a:lstStyle/>
                    <a:p>
                      <a:endParaRPr lang="es-EC"/>
                    </a:p>
                  </a:txBody>
                  <a:tcPr/>
                </a:tc>
              </a:tr>
              <a:tr h="270000">
                <a:tc vMerge="1">
                  <a:txBody>
                    <a:bodyPr/>
                    <a:lstStyle/>
                    <a:p>
                      <a:endParaRPr lang="es-EC"/>
                    </a:p>
                  </a:txBody>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3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S10X</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3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25</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3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indent="146050" algn="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MOTOR M1 (+ 20 RPM)</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3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vMerge="1">
                  <a:txBody>
                    <a:bodyPr/>
                    <a:lstStyle/>
                    <a:p>
                      <a:endParaRPr lang="es-EC"/>
                    </a:p>
                  </a:txBody>
                  <a:tcPr/>
                </a:tc>
              </a:tr>
              <a:tr h="270000">
                <a:tc vMerge="1">
                  <a:txBody>
                    <a:bodyPr/>
                    <a:lstStyle/>
                    <a:p>
                      <a:endParaRPr lang="es-EC"/>
                    </a:p>
                  </a:txBody>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3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S11X</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3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26</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3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indent="146050" algn="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MOTOR M1 (– 20 RPM)</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3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vMerge="1">
                  <a:txBody>
                    <a:bodyPr/>
                    <a:lstStyle/>
                    <a:p>
                      <a:endParaRPr lang="es-EC"/>
                    </a:p>
                  </a:txBody>
                  <a:tcPr/>
                </a:tc>
              </a:tr>
              <a:tr h="270000">
                <a:tc vMerge="1">
                  <a:txBody>
                    <a:bodyPr/>
                    <a:lstStyle/>
                    <a:p>
                      <a:endParaRPr lang="es-EC"/>
                    </a:p>
                  </a:txBody>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3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S12X</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3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ctr">
                        <a:lnSpc>
                          <a:spcPct val="107000"/>
                        </a:lnSpc>
                        <a:spcAft>
                          <a:spcPts val="0"/>
                        </a:spcAft>
                      </a:pPr>
                      <a:r>
                        <a:rPr lang="es-EC"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27</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23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indent="146050" algn="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MOTOR M1 (HABILITADOR)</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3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vMerge="1">
                  <a:txBody>
                    <a:bodyPr/>
                    <a:lstStyle/>
                    <a:p>
                      <a:endParaRPr lang="es-EC"/>
                    </a:p>
                  </a:txBody>
                  <a:tcPr/>
                </a:tc>
              </a:tr>
              <a:tr h="270000">
                <a:tc vMerge="1">
                  <a:txBody>
                    <a:bodyPr/>
                    <a:lstStyle/>
                    <a:p>
                      <a:endParaRPr lang="es-EC"/>
                    </a:p>
                  </a:txBody>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3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1M1X</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3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28</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3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indent="146050" algn="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PISTON 1A (1V1)</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3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vMerge="1">
                  <a:txBody>
                    <a:bodyPr/>
                    <a:lstStyle/>
                    <a:p>
                      <a:endParaRPr lang="es-EC"/>
                    </a:p>
                  </a:txBody>
                  <a:tcPr/>
                </a:tc>
              </a:tr>
              <a:tr h="270000">
                <a:tc vMerge="1">
                  <a:txBody>
                    <a:bodyPr/>
                    <a:lstStyle/>
                    <a:p>
                      <a:endParaRPr lang="es-EC"/>
                    </a:p>
                  </a:txBody>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3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1M2X</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3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29</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3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indent="146050" algn="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PISTON 1A (1V2)</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3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vMerge="1">
                  <a:txBody>
                    <a:bodyPr/>
                    <a:lstStyle/>
                    <a:p>
                      <a:endParaRPr lang="es-EC"/>
                    </a:p>
                  </a:txBody>
                  <a:tcPr/>
                </a:tc>
              </a:tr>
              <a:tr h="270000">
                <a:tc vMerge="1">
                  <a:txBody>
                    <a:bodyPr/>
                    <a:lstStyle/>
                    <a:p>
                      <a:endParaRPr lang="es-EC"/>
                    </a:p>
                  </a:txBody>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3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2M1X</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3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3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indent="146050" algn="r">
                        <a:lnSpc>
                          <a:spcPct val="107000"/>
                        </a:lnSpc>
                        <a:spcAft>
                          <a:spcPts val="0"/>
                        </a:spcAft>
                      </a:pPr>
                      <a:r>
                        <a:rPr lang="es-EC"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PISTON 2A (2V1) </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23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vMerge="1">
                  <a:txBody>
                    <a:bodyPr/>
                    <a:lstStyle/>
                    <a:p>
                      <a:endParaRPr lang="es-EC"/>
                    </a:p>
                  </a:txBody>
                  <a:tcPr/>
                </a:tc>
              </a:tr>
              <a:tr h="270000">
                <a:tc vMerge="1">
                  <a:txBody>
                    <a:bodyPr/>
                    <a:lstStyle/>
                    <a:p>
                      <a:endParaRPr lang="es-EC"/>
                    </a:p>
                  </a:txBody>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3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3M1X</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3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31</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3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indent="146050" algn="r">
                        <a:lnSpc>
                          <a:spcPct val="107000"/>
                        </a:lnSpc>
                        <a:spcAft>
                          <a:spcPts val="0"/>
                        </a:spcAft>
                      </a:pPr>
                      <a:r>
                        <a:rPr lang="es-EC"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PISTON 3A (3V1)</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23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vMerge="1">
                  <a:txBody>
                    <a:bodyPr/>
                    <a:lstStyle/>
                    <a:p>
                      <a:endParaRPr lang="es-EC"/>
                    </a:p>
                  </a:txBody>
                  <a:tcPr/>
                </a:tc>
              </a:tr>
              <a:tr h="270000">
                <a:tc vMerge="1">
                  <a:txBody>
                    <a:bodyPr/>
                    <a:lstStyle/>
                    <a:p>
                      <a:endParaRPr lang="es-EC"/>
                    </a:p>
                  </a:txBody>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11</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3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H1X</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3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32</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3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indent="146050" algn="r">
                        <a:lnSpc>
                          <a:spcPct val="107000"/>
                        </a:lnSpc>
                        <a:spcAft>
                          <a:spcPts val="0"/>
                        </a:spcAft>
                      </a:pPr>
                      <a:r>
                        <a:rPr lang="es-EC"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LUZ INDICADORA</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23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vMerge="1">
                  <a:txBody>
                    <a:bodyPr/>
                    <a:lstStyle/>
                    <a:p>
                      <a:endParaRPr lang="es-EC"/>
                    </a:p>
                  </a:txBody>
                  <a:tcPr/>
                </a:tc>
              </a:tr>
              <a:tr h="270000">
                <a:tc rowSpan="9">
                  <a:txBody>
                    <a:bodyPr/>
                    <a:lstStyle/>
                    <a:p>
                      <a:pPr marL="71755" marR="71755" algn="ctr">
                        <a:lnSpc>
                          <a:spcPct val="107000"/>
                        </a:lnSpc>
                        <a:spcAft>
                          <a:spcPts val="0"/>
                        </a:spcAft>
                      </a:pPr>
                      <a:r>
                        <a:rPr lang="es-EC" sz="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ENTRADAS</a:t>
                      </a:r>
                      <a:r>
                        <a:rPr lang="es-EC" sz="12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DIGITALES</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23997"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C" sz="12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12</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23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C" sz="12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S1X</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23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C" sz="12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33</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23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indent="146050" algn="r">
                        <a:lnSpc>
                          <a:spcPct val="107000"/>
                        </a:lnSpc>
                        <a:spcAft>
                          <a:spcPts val="0"/>
                        </a:spcAft>
                      </a:pPr>
                      <a:r>
                        <a:rPr lang="es-EC" sz="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 CAPACITIVO 1 (N.C.)</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23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C" sz="1200" b="1">
                          <a:solidFill>
                            <a:srgbClr val="00CC00"/>
                          </a:solidFill>
                          <a:effectLst/>
                          <a:latin typeface="Arial" panose="020B0604020202020204" pitchFamily="34" charset="0"/>
                          <a:ea typeface="Times New Roman" panose="02020603050405020304" pitchFamily="18" charset="0"/>
                          <a:cs typeface="Times New Roman" panose="02020603050405020304" pitchFamily="18" charset="0"/>
                        </a:rPr>
                        <a:t>ALTO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3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r>
              <a:tr h="270000">
                <a:tc vMerge="1">
                  <a:txBody>
                    <a:bodyPr/>
                    <a:lstStyle/>
                    <a:p>
                      <a:endParaRPr lang="es-EC"/>
                    </a:p>
                  </a:txBody>
                  <a:tcPr/>
                </a:tc>
                <a:tc>
                  <a:txBody>
                    <a:bodyPr/>
                    <a:lstStyle/>
                    <a:p>
                      <a:pPr algn="ctr">
                        <a:lnSpc>
                          <a:spcPct val="107000"/>
                        </a:lnSpc>
                        <a:spcAft>
                          <a:spcPts val="0"/>
                        </a:spcAft>
                      </a:pPr>
                      <a:r>
                        <a:rPr lang="es-EC" sz="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13</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23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C" sz="12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S2X</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23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C" sz="12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34</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23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indent="146050" algn="r">
                        <a:lnSpc>
                          <a:spcPct val="107000"/>
                        </a:lnSpc>
                        <a:spcAft>
                          <a:spcPts val="0"/>
                        </a:spcAft>
                      </a:pPr>
                      <a:r>
                        <a:rPr lang="es-EC" sz="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SWITCH (N.A.)</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23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C" sz="1200" b="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BAJO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3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r>
              <a:tr h="270000">
                <a:tc vMerge="1">
                  <a:txBody>
                    <a:bodyPr/>
                    <a:lstStyle/>
                    <a:p>
                      <a:endParaRPr lang="es-EC"/>
                    </a:p>
                  </a:txBody>
                  <a:tcPr/>
                </a:tc>
                <a:tc>
                  <a:txBody>
                    <a:bodyPr/>
                    <a:lstStyle/>
                    <a:p>
                      <a:pPr algn="ctr">
                        <a:lnSpc>
                          <a:spcPct val="107000"/>
                        </a:lnSpc>
                        <a:spcAft>
                          <a:spcPts val="0"/>
                        </a:spcAft>
                      </a:pPr>
                      <a:r>
                        <a:rPr lang="es-EC" sz="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14</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23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C" sz="12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S3X</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23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C" sz="12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35</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23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indent="146050" algn="r">
                        <a:lnSpc>
                          <a:spcPct val="107000"/>
                        </a:lnSpc>
                        <a:spcAft>
                          <a:spcPts val="0"/>
                        </a:spcAft>
                      </a:pPr>
                      <a:r>
                        <a:rPr lang="es-EC" sz="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B. START (N.A.)</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23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C" sz="1200" b="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BAJO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3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r>
              <a:tr h="270000">
                <a:tc vMerge="1">
                  <a:txBody>
                    <a:bodyPr/>
                    <a:lstStyle/>
                    <a:p>
                      <a:endParaRPr lang="es-EC"/>
                    </a:p>
                  </a:txBody>
                  <a:tcPr/>
                </a:tc>
                <a:tc>
                  <a:txBody>
                    <a:bodyPr/>
                    <a:lstStyle/>
                    <a:p>
                      <a:pPr algn="ctr">
                        <a:lnSpc>
                          <a:spcPct val="107000"/>
                        </a:lnSpc>
                        <a:spcAft>
                          <a:spcPts val="0"/>
                        </a:spcAft>
                      </a:pPr>
                      <a:r>
                        <a:rPr lang="es-EC" sz="12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15</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23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C" sz="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S4X</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23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C" sz="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36</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23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indent="146050" algn="r">
                        <a:lnSpc>
                          <a:spcPct val="107000"/>
                        </a:lnSpc>
                        <a:spcAft>
                          <a:spcPts val="0"/>
                        </a:spcAft>
                      </a:pPr>
                      <a:r>
                        <a:rPr lang="es-EC" sz="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B. STOP (N.C.)</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23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C" sz="1200" b="1">
                          <a:solidFill>
                            <a:srgbClr val="00CC00"/>
                          </a:solidFill>
                          <a:effectLst/>
                          <a:latin typeface="Arial" panose="020B0604020202020204" pitchFamily="34" charset="0"/>
                          <a:ea typeface="Times New Roman" panose="02020603050405020304" pitchFamily="18" charset="0"/>
                          <a:cs typeface="Times New Roman" panose="02020603050405020304" pitchFamily="18" charset="0"/>
                        </a:rPr>
                        <a:t>ALTO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3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r>
              <a:tr h="270000">
                <a:tc vMerge="1">
                  <a:txBody>
                    <a:bodyPr/>
                    <a:lstStyle/>
                    <a:p>
                      <a:endParaRPr lang="es-EC"/>
                    </a:p>
                  </a:txBody>
                  <a:tcPr/>
                </a:tc>
                <a:tc>
                  <a:txBody>
                    <a:bodyPr/>
                    <a:lstStyle/>
                    <a:p>
                      <a:pPr algn="ctr">
                        <a:lnSpc>
                          <a:spcPct val="107000"/>
                        </a:lnSpc>
                        <a:spcAft>
                          <a:spcPts val="0"/>
                        </a:spcAft>
                      </a:pPr>
                      <a:r>
                        <a:rPr lang="es-EC" sz="12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16</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23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C" sz="12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S5X</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23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C" sz="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37</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23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indent="146050" algn="r">
                        <a:lnSpc>
                          <a:spcPct val="107000"/>
                        </a:lnSpc>
                        <a:spcAft>
                          <a:spcPts val="0"/>
                        </a:spcAft>
                      </a:pPr>
                      <a:r>
                        <a:rPr lang="es-EC" sz="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B. FIN DE LLENADO (N.C.)</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23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C" sz="1200" b="1">
                          <a:solidFill>
                            <a:srgbClr val="00CC00"/>
                          </a:solidFill>
                          <a:effectLst/>
                          <a:latin typeface="Arial" panose="020B0604020202020204" pitchFamily="34" charset="0"/>
                          <a:ea typeface="Times New Roman" panose="02020603050405020304" pitchFamily="18" charset="0"/>
                          <a:cs typeface="Times New Roman" panose="02020603050405020304" pitchFamily="18" charset="0"/>
                        </a:rPr>
                        <a:t>ALTO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3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r>
              <a:tr h="270000">
                <a:tc vMerge="1">
                  <a:txBody>
                    <a:bodyPr/>
                    <a:lstStyle/>
                    <a:p>
                      <a:endParaRPr lang="es-EC"/>
                    </a:p>
                  </a:txBody>
                  <a:tcPr/>
                </a:tc>
                <a:tc>
                  <a:txBody>
                    <a:bodyPr/>
                    <a:lstStyle/>
                    <a:p>
                      <a:pPr algn="ctr">
                        <a:lnSpc>
                          <a:spcPct val="107000"/>
                        </a:lnSpc>
                        <a:spcAft>
                          <a:spcPts val="0"/>
                        </a:spcAft>
                      </a:pPr>
                      <a:r>
                        <a:rPr lang="es-EC" sz="12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17</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23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C" sz="12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B1X</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23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C" sz="12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38</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23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indent="146050" algn="r">
                        <a:lnSpc>
                          <a:spcPct val="107000"/>
                        </a:lnSpc>
                        <a:spcAft>
                          <a:spcPts val="0"/>
                        </a:spcAft>
                      </a:pPr>
                      <a:r>
                        <a:rPr lang="es-EC" sz="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 FOTOELÉCTRICO (N.C.)</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23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C" sz="1200" b="1">
                          <a:solidFill>
                            <a:srgbClr val="00CC00"/>
                          </a:solidFill>
                          <a:effectLst/>
                          <a:latin typeface="Arial" panose="020B0604020202020204" pitchFamily="34" charset="0"/>
                          <a:ea typeface="Times New Roman" panose="02020603050405020304" pitchFamily="18" charset="0"/>
                          <a:cs typeface="Times New Roman" panose="02020603050405020304" pitchFamily="18" charset="0"/>
                        </a:rPr>
                        <a:t>ALTO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3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r>
              <a:tr h="270000">
                <a:tc vMerge="1">
                  <a:txBody>
                    <a:bodyPr/>
                    <a:lstStyle/>
                    <a:p>
                      <a:endParaRPr lang="es-EC"/>
                    </a:p>
                  </a:txBody>
                  <a:tcPr/>
                </a:tc>
                <a:tc>
                  <a:txBody>
                    <a:bodyPr/>
                    <a:lstStyle/>
                    <a:p>
                      <a:pPr algn="ctr">
                        <a:lnSpc>
                          <a:spcPct val="107000"/>
                        </a:lnSpc>
                        <a:spcAft>
                          <a:spcPts val="0"/>
                        </a:spcAft>
                      </a:pPr>
                      <a:r>
                        <a:rPr lang="es-EC" sz="12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18</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23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C" sz="12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B2X</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23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C" sz="12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39</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23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indent="146050" algn="r">
                        <a:lnSpc>
                          <a:spcPct val="107000"/>
                        </a:lnSpc>
                        <a:spcAft>
                          <a:spcPts val="0"/>
                        </a:spcAft>
                      </a:pPr>
                      <a:r>
                        <a:rPr lang="es-EC" sz="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 INFRARROJO 1 (N.A.)</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23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C" sz="1200" b="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BAJO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3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r>
              <a:tr h="270000">
                <a:tc vMerge="1">
                  <a:txBody>
                    <a:bodyPr/>
                    <a:lstStyle/>
                    <a:p>
                      <a:endParaRPr lang="es-EC"/>
                    </a:p>
                  </a:txBody>
                  <a:tcPr/>
                </a:tc>
                <a:tc>
                  <a:txBody>
                    <a:bodyPr/>
                    <a:lstStyle/>
                    <a:p>
                      <a:pPr algn="ctr">
                        <a:lnSpc>
                          <a:spcPct val="107000"/>
                        </a:lnSpc>
                        <a:spcAft>
                          <a:spcPts val="0"/>
                        </a:spcAft>
                      </a:pPr>
                      <a:r>
                        <a:rPr lang="es-EC" sz="12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19</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23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C" sz="12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B3X</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23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C" sz="12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40</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23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indent="146050" algn="r">
                        <a:lnSpc>
                          <a:spcPct val="107000"/>
                        </a:lnSpc>
                        <a:spcAft>
                          <a:spcPts val="0"/>
                        </a:spcAft>
                      </a:pPr>
                      <a:r>
                        <a:rPr lang="es-EC" sz="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 CAPACITIVO 2 (N.C.)</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23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C" sz="1200" b="1">
                          <a:solidFill>
                            <a:srgbClr val="00CC00"/>
                          </a:solidFill>
                          <a:effectLst/>
                          <a:latin typeface="Arial" panose="020B0604020202020204" pitchFamily="34" charset="0"/>
                          <a:ea typeface="Times New Roman" panose="02020603050405020304" pitchFamily="18" charset="0"/>
                          <a:cs typeface="Times New Roman" panose="02020603050405020304" pitchFamily="18" charset="0"/>
                        </a:rPr>
                        <a:t>ALTO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23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r>
              <a:tr h="270000">
                <a:tc vMerge="1">
                  <a:txBody>
                    <a:bodyPr/>
                    <a:lstStyle/>
                    <a:p>
                      <a:endParaRPr lang="es-EC"/>
                    </a:p>
                  </a:txBody>
                  <a:tcPr/>
                </a:tc>
                <a:tc>
                  <a:txBody>
                    <a:bodyPr/>
                    <a:lstStyle/>
                    <a:p>
                      <a:pPr algn="ctr">
                        <a:lnSpc>
                          <a:spcPct val="107000"/>
                        </a:lnSpc>
                        <a:spcAft>
                          <a:spcPts val="0"/>
                        </a:spcAft>
                      </a:pPr>
                      <a:r>
                        <a:rPr lang="es-EC" sz="12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20</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23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C" sz="12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B4X</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23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C" sz="12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41</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23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indent="146050" algn="r">
                        <a:lnSpc>
                          <a:spcPct val="107000"/>
                        </a:lnSpc>
                        <a:spcAft>
                          <a:spcPts val="0"/>
                        </a:spcAft>
                      </a:pPr>
                      <a:r>
                        <a:rPr lang="es-EC" sz="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 INFRARROJO 2 (N.A.)</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23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C" sz="12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BAJO</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239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r>
            </a:tbl>
          </a:graphicData>
        </a:graphic>
      </p:graphicFrame>
    </p:spTree>
    <p:extLst>
      <p:ext uri="{BB962C8B-B14F-4D97-AF65-F5344CB8AC3E}">
        <p14:creationId xmlns:p14="http://schemas.microsoft.com/office/powerpoint/2010/main" val="3889241481"/>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4145429" y="164958"/>
            <a:ext cx="3954929" cy="369332"/>
          </a:xfrm>
          <a:prstGeom prst="rect">
            <a:avLst/>
          </a:prstGeom>
        </p:spPr>
        <p:txBody>
          <a:bodyPr wrap="none">
            <a:spAutoFit/>
          </a:bodyPr>
          <a:lstStyle/>
          <a:p>
            <a:r>
              <a:rPr lang="es-EC" dirty="0">
                <a:latin typeface="Arial" panose="020B0604020202020204" pitchFamily="34" charset="0"/>
                <a:ea typeface="Calibri" panose="020F0502020204030204" pitchFamily="34" charset="0"/>
              </a:rPr>
              <a:t>Conexiones en el módulo didáctico 1</a:t>
            </a:r>
            <a:endParaRPr lang="es-EC" dirty="0"/>
          </a:p>
        </p:txBody>
      </p:sp>
      <p:sp>
        <p:nvSpPr>
          <p:cNvPr id="5" name="Rectángulo 4"/>
          <p:cNvSpPr/>
          <p:nvPr/>
        </p:nvSpPr>
        <p:spPr>
          <a:xfrm>
            <a:off x="212920" y="1426390"/>
            <a:ext cx="5090600" cy="1338828"/>
          </a:xfrm>
          <a:prstGeom prst="rect">
            <a:avLst/>
          </a:prstGeom>
        </p:spPr>
        <p:txBody>
          <a:bodyPr wrap="square">
            <a:spAutoFit/>
          </a:bodyPr>
          <a:lstStyle/>
          <a:p>
            <a:pPr algn="just">
              <a:lnSpc>
                <a:spcPct val="150000"/>
              </a:lnSpc>
            </a:pPr>
            <a:r>
              <a:rPr lang="es-EC" dirty="0">
                <a:latin typeface="Arial" panose="020B0604020202020204" pitchFamily="34" charset="0"/>
                <a:ea typeface="Calibri" panose="020F0502020204030204" pitchFamily="34" charset="0"/>
              </a:rPr>
              <a:t>C</a:t>
            </a:r>
            <a:r>
              <a:rPr lang="es-EC" dirty="0" smtClean="0">
                <a:latin typeface="Arial" panose="020B0604020202020204" pitchFamily="34" charset="0"/>
                <a:ea typeface="Calibri" panose="020F0502020204030204" pitchFamily="34" charset="0"/>
              </a:rPr>
              <a:t>able </a:t>
            </a:r>
            <a:r>
              <a:rPr lang="es-EC" dirty="0">
                <a:latin typeface="Arial" panose="020B0604020202020204" pitchFamily="34" charset="0"/>
                <a:ea typeface="Calibri" panose="020F0502020204030204" pitchFamily="34" charset="0"/>
              </a:rPr>
              <a:t>plano de aproximadamente 20 cm</a:t>
            </a:r>
            <a:r>
              <a:rPr lang="es-EC" dirty="0" smtClean="0">
                <a:latin typeface="Arial" panose="020B0604020202020204" pitchFamily="34" charset="0"/>
                <a:ea typeface="Calibri" panose="020F0502020204030204" pitchFamily="34" charset="0"/>
              </a:rPr>
              <a:t>.</a:t>
            </a:r>
            <a:endParaRPr lang="es-EC" dirty="0" smtClean="0">
              <a:latin typeface="Arial" panose="020B0604020202020204" pitchFamily="34" charset="0"/>
            </a:endParaRPr>
          </a:p>
          <a:p>
            <a:pPr algn="just">
              <a:lnSpc>
                <a:spcPct val="150000"/>
              </a:lnSpc>
            </a:pPr>
            <a:r>
              <a:rPr lang="es-EC" dirty="0" smtClean="0">
                <a:latin typeface="Arial" panose="020B0604020202020204" pitchFamily="34" charset="0"/>
                <a:ea typeface="Calibri" panose="020F0502020204030204" pitchFamily="34" charset="0"/>
              </a:rPr>
              <a:t>8 Salidas y 9 Entradas.</a:t>
            </a:r>
          </a:p>
          <a:p>
            <a:pPr algn="just">
              <a:lnSpc>
                <a:spcPct val="150000"/>
              </a:lnSpc>
            </a:pPr>
            <a:r>
              <a:rPr lang="es-EC" dirty="0" smtClean="0">
                <a:latin typeface="Arial" panose="020B0604020202020204" pitchFamily="34" charset="0"/>
                <a:ea typeface="Calibri" panose="020F0502020204030204" pitchFamily="34" charset="0"/>
              </a:rPr>
              <a:t>Conectadas desde el pin 22 al 38 en el Arduino.</a:t>
            </a:r>
          </a:p>
        </p:txBody>
      </p:sp>
      <p:pic>
        <p:nvPicPr>
          <p:cNvPr id="7" name="Imagen 6"/>
          <p:cNvPicPr>
            <a:picLocks noChangeAspect="1"/>
          </p:cNvPicPr>
          <p:nvPr/>
        </p:nvPicPr>
        <p:blipFill>
          <a:blip r:embed="rId2" cstate="print"/>
          <a:stretch>
            <a:fillRect/>
          </a:stretch>
        </p:blipFill>
        <p:spPr>
          <a:xfrm>
            <a:off x="28136" y="3062515"/>
            <a:ext cx="6523762" cy="3368040"/>
          </a:xfrm>
          <a:prstGeom prst="rect">
            <a:avLst/>
          </a:prstGeom>
        </p:spPr>
      </p:pic>
      <p:graphicFrame>
        <p:nvGraphicFramePr>
          <p:cNvPr id="29" name="Tabla 28"/>
          <p:cNvGraphicFramePr>
            <a:graphicFrameLocks noGrp="1"/>
          </p:cNvGraphicFramePr>
          <p:nvPr>
            <p:extLst>
              <p:ext uri="{D42A27DB-BD31-4B8C-83A1-F6EECF244321}">
                <p14:modId xmlns:p14="http://schemas.microsoft.com/office/powerpoint/2010/main" val="16234094"/>
              </p:ext>
            </p:extLst>
          </p:nvPr>
        </p:nvGraphicFramePr>
        <p:xfrm>
          <a:off x="6506066" y="1219227"/>
          <a:ext cx="5469479" cy="4981414"/>
        </p:xfrm>
        <a:graphic>
          <a:graphicData uri="http://schemas.openxmlformats.org/drawingml/2006/table">
            <a:tbl>
              <a:tblPr firstRow="1" firstCol="1" bandRow="1"/>
              <a:tblGrid>
                <a:gridCol w="437311"/>
                <a:gridCol w="650669"/>
                <a:gridCol w="704850"/>
                <a:gridCol w="874133"/>
                <a:gridCol w="2154817"/>
                <a:gridCol w="647699"/>
              </a:tblGrid>
              <a:tr h="270000">
                <a:tc>
                  <a:txBody>
                    <a:bodyPr/>
                    <a:lstStyle/>
                    <a:p>
                      <a:pPr algn="ctr">
                        <a:lnSpc>
                          <a:spcPct val="107000"/>
                        </a:lnSpc>
                        <a:spcAft>
                          <a:spcPts val="0"/>
                        </a:spcAft>
                      </a:pPr>
                      <a:r>
                        <a:rPr lang="es-EC" sz="1200" b="1"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E/S</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314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EAB0"/>
                    </a:solidFill>
                  </a:tcPr>
                </a:tc>
                <a:tc>
                  <a:txBody>
                    <a:bodyPr/>
                    <a:lstStyle/>
                    <a:p>
                      <a:pPr algn="ctr">
                        <a:lnSpc>
                          <a:spcPct val="107000"/>
                        </a:lnSpc>
                        <a:spcAft>
                          <a:spcPts val="0"/>
                        </a:spcAft>
                      </a:pPr>
                      <a:r>
                        <a:rPr lang="es-EC" sz="12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PLACA</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314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EAB0"/>
                    </a:solidFill>
                  </a:tcPr>
                </a:tc>
                <a:tc>
                  <a:txBody>
                    <a:bodyPr/>
                    <a:lstStyle/>
                    <a:p>
                      <a:pPr algn="ctr">
                        <a:lnSpc>
                          <a:spcPct val="107000"/>
                        </a:lnSpc>
                        <a:spcAft>
                          <a:spcPts val="0"/>
                        </a:spcAft>
                      </a:pPr>
                      <a:r>
                        <a:rPr lang="es-EC" sz="12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SEÑAL</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314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EAB0"/>
                    </a:solidFill>
                  </a:tcPr>
                </a:tc>
                <a:tc>
                  <a:txBody>
                    <a:bodyPr/>
                    <a:lstStyle/>
                    <a:p>
                      <a:pPr algn="ctr">
                        <a:lnSpc>
                          <a:spcPct val="107000"/>
                        </a:lnSpc>
                        <a:spcAft>
                          <a:spcPts val="0"/>
                        </a:spcAft>
                      </a:pPr>
                      <a:r>
                        <a:rPr lang="es-EC" sz="12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ARDUINO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314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EAB0"/>
                    </a:solidFill>
                  </a:tcPr>
                </a:tc>
                <a:tc>
                  <a:txBody>
                    <a:bodyPr/>
                    <a:lstStyle/>
                    <a:p>
                      <a:pPr algn="ctr">
                        <a:lnSpc>
                          <a:spcPct val="107000"/>
                        </a:lnSpc>
                        <a:spcAft>
                          <a:spcPts val="0"/>
                        </a:spcAft>
                      </a:pPr>
                      <a:r>
                        <a:rPr lang="es-EC" sz="12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ELEMENTOS</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314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EAB0"/>
                    </a:solidFill>
                  </a:tcPr>
                </a:tc>
                <a:tc>
                  <a:txBody>
                    <a:bodyPr/>
                    <a:lstStyle/>
                    <a:p>
                      <a:pPr algn="ctr">
                        <a:lnSpc>
                          <a:spcPct val="107000"/>
                        </a:lnSpc>
                        <a:spcAft>
                          <a:spcPts val="0"/>
                        </a:spcAft>
                      </a:pPr>
                      <a:r>
                        <a:rPr lang="es-EC" sz="12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ESTADO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314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EAB0"/>
                    </a:solidFill>
                  </a:tcPr>
                </a:tc>
              </a:tr>
              <a:tr h="270000">
                <a:tc rowSpan="9">
                  <a:txBody>
                    <a:bodyPr/>
                    <a:lstStyle/>
                    <a:p>
                      <a:pPr marL="71755" marR="71755"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ENTRADAS </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p>
                      <a:pPr marL="71755" marR="71755" algn="ctr">
                        <a:lnSpc>
                          <a:spcPct val="107000"/>
                        </a:lnSpc>
                        <a:spcAft>
                          <a:spcPts val="0"/>
                        </a:spcAft>
                      </a:pPr>
                      <a:r>
                        <a:rPr lang="es-EC" sz="12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DIGITALES</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31496"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314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S13X</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314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22</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314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indent="146050" algn="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 STOP (N.C.)</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314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C" sz="1200" b="1">
                          <a:solidFill>
                            <a:srgbClr val="00CC00"/>
                          </a:solidFill>
                          <a:effectLst/>
                          <a:latin typeface="Arial" panose="020B0604020202020204" pitchFamily="34" charset="0"/>
                          <a:ea typeface="Times New Roman" panose="02020603050405020304" pitchFamily="18" charset="0"/>
                          <a:cs typeface="Times New Roman" panose="02020603050405020304" pitchFamily="18" charset="0"/>
                        </a:rPr>
                        <a:t>ALTO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314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r>
              <a:tr h="270000">
                <a:tc vMerge="1">
                  <a:txBody>
                    <a:bodyPr/>
                    <a:lstStyle/>
                    <a:p>
                      <a:endParaRPr lang="es-EC"/>
                    </a:p>
                  </a:txBody>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314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S14X</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314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23</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314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indent="146050" algn="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 START (N.A.)</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314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C" sz="1200" b="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BAJO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314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r>
              <a:tr h="270000">
                <a:tc vMerge="1">
                  <a:txBody>
                    <a:bodyPr/>
                    <a:lstStyle/>
                    <a:p>
                      <a:endParaRPr lang="es-EC"/>
                    </a:p>
                  </a:txBody>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314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S15X</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314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24</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314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indent="146050" algn="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 INICIO (N.C.)</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314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C" sz="1200" b="1">
                          <a:solidFill>
                            <a:srgbClr val="00CC00"/>
                          </a:solidFill>
                          <a:effectLst/>
                          <a:latin typeface="Arial" panose="020B0604020202020204" pitchFamily="34" charset="0"/>
                          <a:ea typeface="Times New Roman" panose="02020603050405020304" pitchFamily="18" charset="0"/>
                          <a:cs typeface="Times New Roman" panose="02020603050405020304" pitchFamily="18" charset="0"/>
                        </a:rPr>
                        <a:t>ALTO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314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r>
              <a:tr h="270000">
                <a:tc vMerge="1">
                  <a:txBody>
                    <a:bodyPr/>
                    <a:lstStyle/>
                    <a:p>
                      <a:endParaRPr lang="es-EC"/>
                    </a:p>
                  </a:txBody>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314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S16X</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314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25</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314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indent="146050" algn="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MICROSWITCH 1 (N.A.)</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314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C" sz="1200" b="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BAJO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314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r>
              <a:tr h="270000">
                <a:tc vMerge="1">
                  <a:txBody>
                    <a:bodyPr/>
                    <a:lstStyle/>
                    <a:p>
                      <a:endParaRPr lang="es-EC"/>
                    </a:p>
                  </a:txBody>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314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S17X</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314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26</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314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indent="146050" algn="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MICROSWITCH 2 (N.A.)</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314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C" sz="1200" b="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BAJO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314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r>
              <a:tr h="270000">
                <a:tc vMerge="1">
                  <a:txBody>
                    <a:bodyPr/>
                    <a:lstStyle/>
                    <a:p>
                      <a:endParaRPr lang="es-EC"/>
                    </a:p>
                  </a:txBody>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314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S18X</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314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27</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314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indent="146050" algn="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MICROSWITCH 3 (N.A.)</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314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C" sz="1200" b="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BAJO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314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r>
              <a:tr h="270000">
                <a:tc vMerge="1">
                  <a:txBody>
                    <a:bodyPr/>
                    <a:lstStyle/>
                    <a:p>
                      <a:endParaRPr lang="es-EC"/>
                    </a:p>
                  </a:txBody>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314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S19X</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314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28</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314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indent="146050" algn="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SWITCH (N.A.)</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314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C" sz="1200" b="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BAJO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314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r>
              <a:tr h="270000">
                <a:tc vMerge="1">
                  <a:txBody>
                    <a:bodyPr/>
                    <a:lstStyle/>
                    <a:p>
                      <a:endParaRPr lang="es-EC"/>
                    </a:p>
                  </a:txBody>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314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S20X</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314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314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indent="146050" algn="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MICROSWITCH 4 (N.A.)</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314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C" sz="1200" b="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BAJO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314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r>
              <a:tr h="270000">
                <a:tc vMerge="1">
                  <a:txBody>
                    <a:bodyPr/>
                    <a:lstStyle/>
                    <a:p>
                      <a:endParaRPr lang="es-EC"/>
                    </a:p>
                  </a:txBody>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314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B5X</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314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29</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314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indent="146050" algn="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 DE COLOR (N.A)</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314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C" sz="1200" b="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BAJO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314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r>
              <a:tr h="270000">
                <a:tc rowSpan="8">
                  <a:txBody>
                    <a:bodyPr/>
                    <a:lstStyle/>
                    <a:p>
                      <a:pPr marL="71755" marR="71755" algn="ctr">
                        <a:lnSpc>
                          <a:spcPct val="107000"/>
                        </a:lnSpc>
                        <a:spcAft>
                          <a:spcPts val="0"/>
                        </a:spcAft>
                      </a:pPr>
                      <a:r>
                        <a:rPr lang="es-EC" sz="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SALIDAS</a:t>
                      </a:r>
                      <a:r>
                        <a:rPr lang="es-EC" sz="12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DIGITALES</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31496"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ctr">
                        <a:lnSpc>
                          <a:spcPct val="107000"/>
                        </a:lnSpc>
                        <a:spcAft>
                          <a:spcPts val="0"/>
                        </a:spcAft>
                      </a:pPr>
                      <a:r>
                        <a:rPr lang="es-EC" sz="12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10</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314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ctr">
                        <a:lnSpc>
                          <a:spcPct val="107000"/>
                        </a:lnSpc>
                        <a:spcAft>
                          <a:spcPts val="0"/>
                        </a:spcAft>
                      </a:pPr>
                      <a:r>
                        <a:rPr lang="es-EC" sz="12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H2X</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314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ctr">
                        <a:lnSpc>
                          <a:spcPct val="107000"/>
                        </a:lnSpc>
                        <a:spcAft>
                          <a:spcPts val="0"/>
                        </a:spcAft>
                      </a:pPr>
                      <a:r>
                        <a:rPr lang="es-EC" sz="12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31</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314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indent="146050" algn="r">
                        <a:lnSpc>
                          <a:spcPct val="107000"/>
                        </a:lnSpc>
                        <a:spcAft>
                          <a:spcPts val="0"/>
                        </a:spcAft>
                      </a:pPr>
                      <a:r>
                        <a:rPr lang="es-EC" sz="12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LUZ INDICADORA</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314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rowSpan="8">
                  <a:txBody>
                    <a:bodyPr/>
                    <a:lstStyle/>
                    <a:p>
                      <a:pPr algn="ctr">
                        <a:lnSpc>
                          <a:spcPct val="107000"/>
                        </a:lnSpc>
                        <a:spcAft>
                          <a:spcPts val="0"/>
                        </a:spcAft>
                      </a:pPr>
                      <a:r>
                        <a:rPr lang="es-EC" sz="1200" b="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BAJO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0" marR="314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r>
              <a:tr h="270000">
                <a:tc vMerge="1">
                  <a:txBody>
                    <a:bodyPr/>
                    <a:lstStyle/>
                    <a:p>
                      <a:endParaRPr lang="es-EC"/>
                    </a:p>
                  </a:txBody>
                  <a:tcPr/>
                </a:tc>
                <a:tc>
                  <a:txBody>
                    <a:bodyPr/>
                    <a:lstStyle/>
                    <a:p>
                      <a:pPr algn="ctr">
                        <a:lnSpc>
                          <a:spcPct val="107000"/>
                        </a:lnSpc>
                        <a:spcAft>
                          <a:spcPts val="0"/>
                        </a:spcAft>
                      </a:pPr>
                      <a:r>
                        <a:rPr lang="es-EC" sz="12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11</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314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ctr">
                        <a:lnSpc>
                          <a:spcPct val="107000"/>
                        </a:lnSpc>
                        <a:spcAft>
                          <a:spcPts val="0"/>
                        </a:spcAft>
                      </a:pPr>
                      <a:r>
                        <a:rPr lang="es-EC" sz="12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4M1X</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314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ctr">
                        <a:lnSpc>
                          <a:spcPct val="107000"/>
                        </a:lnSpc>
                        <a:spcAft>
                          <a:spcPts val="0"/>
                        </a:spcAft>
                      </a:pPr>
                      <a:r>
                        <a:rPr lang="es-EC" sz="12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32</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314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indent="146050" algn="r">
                        <a:lnSpc>
                          <a:spcPct val="107000"/>
                        </a:lnSpc>
                        <a:spcAft>
                          <a:spcPts val="0"/>
                        </a:spcAft>
                      </a:pPr>
                      <a:r>
                        <a:rPr lang="es-EC" sz="12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PISTON 4A (4V1)</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314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vMerge="1">
                  <a:txBody>
                    <a:bodyPr/>
                    <a:lstStyle/>
                    <a:p>
                      <a:endParaRPr lang="es-EC"/>
                    </a:p>
                  </a:txBody>
                  <a:tcPr/>
                </a:tc>
              </a:tr>
              <a:tr h="270000">
                <a:tc vMerge="1">
                  <a:txBody>
                    <a:bodyPr/>
                    <a:lstStyle/>
                    <a:p>
                      <a:endParaRPr lang="es-EC"/>
                    </a:p>
                  </a:txBody>
                  <a:tcPr/>
                </a:tc>
                <a:tc>
                  <a:txBody>
                    <a:bodyPr/>
                    <a:lstStyle/>
                    <a:p>
                      <a:pPr algn="ctr">
                        <a:lnSpc>
                          <a:spcPct val="107000"/>
                        </a:lnSpc>
                        <a:spcAft>
                          <a:spcPts val="0"/>
                        </a:spcAft>
                      </a:pPr>
                      <a:r>
                        <a:rPr lang="es-EC" sz="12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12</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314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ctr">
                        <a:lnSpc>
                          <a:spcPct val="107000"/>
                        </a:lnSpc>
                        <a:spcAft>
                          <a:spcPts val="0"/>
                        </a:spcAft>
                      </a:pPr>
                      <a:r>
                        <a:rPr lang="es-EC" sz="12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5M1X</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314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ctr">
                        <a:lnSpc>
                          <a:spcPct val="107000"/>
                        </a:lnSpc>
                        <a:spcAft>
                          <a:spcPts val="0"/>
                        </a:spcAft>
                      </a:pPr>
                      <a:r>
                        <a:rPr lang="es-EC" sz="12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33</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314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indent="146050" algn="r">
                        <a:lnSpc>
                          <a:spcPct val="107000"/>
                        </a:lnSpc>
                        <a:spcAft>
                          <a:spcPts val="0"/>
                        </a:spcAft>
                      </a:pPr>
                      <a:r>
                        <a:rPr lang="es-EC" sz="12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PISTON 5A (5V1)</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314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vMerge="1">
                  <a:txBody>
                    <a:bodyPr/>
                    <a:lstStyle/>
                    <a:p>
                      <a:endParaRPr lang="es-EC"/>
                    </a:p>
                  </a:txBody>
                  <a:tcPr/>
                </a:tc>
              </a:tr>
              <a:tr h="270000">
                <a:tc vMerge="1">
                  <a:txBody>
                    <a:bodyPr/>
                    <a:lstStyle/>
                    <a:p>
                      <a:endParaRPr lang="es-EC"/>
                    </a:p>
                  </a:txBody>
                  <a:tcPr/>
                </a:tc>
                <a:tc>
                  <a:txBody>
                    <a:bodyPr/>
                    <a:lstStyle/>
                    <a:p>
                      <a:pPr algn="ctr">
                        <a:lnSpc>
                          <a:spcPct val="107000"/>
                        </a:lnSpc>
                        <a:spcAft>
                          <a:spcPts val="0"/>
                        </a:spcAft>
                      </a:pPr>
                      <a:r>
                        <a:rPr lang="es-EC" sz="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13</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314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ctr">
                        <a:lnSpc>
                          <a:spcPct val="107000"/>
                        </a:lnSpc>
                        <a:spcAft>
                          <a:spcPts val="0"/>
                        </a:spcAft>
                      </a:pPr>
                      <a:r>
                        <a:rPr lang="es-EC" sz="12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6M1X</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314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ctr">
                        <a:lnSpc>
                          <a:spcPct val="107000"/>
                        </a:lnSpc>
                        <a:spcAft>
                          <a:spcPts val="0"/>
                        </a:spcAft>
                      </a:pPr>
                      <a:r>
                        <a:rPr lang="es-EC" sz="12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34</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314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indent="146050" algn="r">
                        <a:lnSpc>
                          <a:spcPct val="107000"/>
                        </a:lnSpc>
                        <a:spcAft>
                          <a:spcPts val="0"/>
                        </a:spcAft>
                      </a:pPr>
                      <a:r>
                        <a:rPr lang="es-EC" sz="12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PISTON 6A (6V1) </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314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vMerge="1">
                  <a:txBody>
                    <a:bodyPr/>
                    <a:lstStyle/>
                    <a:p>
                      <a:endParaRPr lang="es-EC"/>
                    </a:p>
                  </a:txBody>
                  <a:tcPr/>
                </a:tc>
              </a:tr>
              <a:tr h="270000">
                <a:tc vMerge="1">
                  <a:txBody>
                    <a:bodyPr/>
                    <a:lstStyle/>
                    <a:p>
                      <a:endParaRPr lang="es-EC"/>
                    </a:p>
                  </a:txBody>
                  <a:tcPr/>
                </a:tc>
                <a:tc>
                  <a:txBody>
                    <a:bodyPr/>
                    <a:lstStyle/>
                    <a:p>
                      <a:pPr algn="ctr">
                        <a:lnSpc>
                          <a:spcPct val="107000"/>
                        </a:lnSpc>
                        <a:spcAft>
                          <a:spcPts val="0"/>
                        </a:spcAft>
                      </a:pPr>
                      <a:r>
                        <a:rPr lang="es-EC" sz="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14</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314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ctr">
                        <a:lnSpc>
                          <a:spcPct val="107000"/>
                        </a:lnSpc>
                        <a:spcAft>
                          <a:spcPts val="0"/>
                        </a:spcAft>
                      </a:pPr>
                      <a:r>
                        <a:rPr lang="es-EC" sz="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6M2X</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314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ctr">
                        <a:lnSpc>
                          <a:spcPct val="107000"/>
                        </a:lnSpc>
                        <a:spcAft>
                          <a:spcPts val="0"/>
                        </a:spcAft>
                      </a:pPr>
                      <a:r>
                        <a:rPr lang="es-EC" sz="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35</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314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indent="146050" algn="r">
                        <a:lnSpc>
                          <a:spcPct val="107000"/>
                        </a:lnSpc>
                        <a:spcAft>
                          <a:spcPts val="0"/>
                        </a:spcAft>
                      </a:pPr>
                      <a:r>
                        <a:rPr lang="es-EC" sz="12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PISTON 6A (6V2)</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314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vMerge="1">
                  <a:txBody>
                    <a:bodyPr/>
                    <a:lstStyle/>
                    <a:p>
                      <a:endParaRPr lang="es-EC"/>
                    </a:p>
                  </a:txBody>
                  <a:tcPr/>
                </a:tc>
              </a:tr>
              <a:tr h="270000">
                <a:tc vMerge="1">
                  <a:txBody>
                    <a:bodyPr/>
                    <a:lstStyle/>
                    <a:p>
                      <a:endParaRPr lang="es-EC"/>
                    </a:p>
                  </a:txBody>
                  <a:tcPr/>
                </a:tc>
                <a:tc>
                  <a:txBody>
                    <a:bodyPr/>
                    <a:lstStyle/>
                    <a:p>
                      <a:pPr algn="ctr">
                        <a:lnSpc>
                          <a:spcPct val="107000"/>
                        </a:lnSpc>
                        <a:spcAft>
                          <a:spcPts val="0"/>
                        </a:spcAft>
                      </a:pPr>
                      <a:r>
                        <a:rPr lang="es-EC" sz="12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15</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314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ctr">
                        <a:lnSpc>
                          <a:spcPct val="107000"/>
                        </a:lnSpc>
                        <a:spcAft>
                          <a:spcPts val="0"/>
                        </a:spcAft>
                      </a:pPr>
                      <a:r>
                        <a:rPr lang="es-EC" sz="12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M3X</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314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ctr">
                        <a:lnSpc>
                          <a:spcPct val="107000"/>
                        </a:lnSpc>
                        <a:spcAft>
                          <a:spcPts val="0"/>
                        </a:spcAft>
                      </a:pPr>
                      <a:r>
                        <a:rPr lang="es-EC" sz="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36</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314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indent="146050" algn="r">
                        <a:lnSpc>
                          <a:spcPct val="107000"/>
                        </a:lnSpc>
                        <a:spcAft>
                          <a:spcPts val="0"/>
                        </a:spcAft>
                      </a:pPr>
                      <a:r>
                        <a:rPr lang="es-EC" sz="12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M. AJUSTE (HABILITADOR)</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314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vMerge="1">
                  <a:txBody>
                    <a:bodyPr/>
                    <a:lstStyle/>
                    <a:p>
                      <a:endParaRPr lang="es-EC"/>
                    </a:p>
                  </a:txBody>
                  <a:tcPr/>
                </a:tc>
              </a:tr>
              <a:tr h="270000">
                <a:tc vMerge="1">
                  <a:txBody>
                    <a:bodyPr/>
                    <a:lstStyle/>
                    <a:p>
                      <a:endParaRPr lang="es-EC"/>
                    </a:p>
                  </a:txBody>
                  <a:tcPr/>
                </a:tc>
                <a:tc>
                  <a:txBody>
                    <a:bodyPr/>
                    <a:lstStyle/>
                    <a:p>
                      <a:pPr algn="ctr">
                        <a:lnSpc>
                          <a:spcPct val="107000"/>
                        </a:lnSpc>
                        <a:spcAft>
                          <a:spcPts val="0"/>
                        </a:spcAft>
                      </a:pPr>
                      <a:r>
                        <a:rPr lang="es-EC" sz="12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16</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314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ctr">
                        <a:lnSpc>
                          <a:spcPct val="107000"/>
                        </a:lnSpc>
                        <a:spcAft>
                          <a:spcPts val="0"/>
                        </a:spcAft>
                      </a:pPr>
                      <a:r>
                        <a:rPr lang="es-EC" sz="12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M4X</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314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ctr">
                        <a:lnSpc>
                          <a:spcPct val="107000"/>
                        </a:lnSpc>
                        <a:spcAft>
                          <a:spcPts val="0"/>
                        </a:spcAft>
                      </a:pPr>
                      <a:r>
                        <a:rPr lang="es-EC" sz="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37</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314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indent="146050" algn="r">
                        <a:lnSpc>
                          <a:spcPct val="107000"/>
                        </a:lnSpc>
                        <a:spcAft>
                          <a:spcPts val="0"/>
                        </a:spcAft>
                      </a:pPr>
                      <a:r>
                        <a:rPr lang="es-EC" sz="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M. BANDA (HABILITADOR)</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314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vMerge="1">
                  <a:txBody>
                    <a:bodyPr/>
                    <a:lstStyle/>
                    <a:p>
                      <a:endParaRPr lang="es-EC"/>
                    </a:p>
                  </a:txBody>
                  <a:tcPr/>
                </a:tc>
              </a:tr>
              <a:tr h="270000">
                <a:tc vMerge="1">
                  <a:txBody>
                    <a:bodyPr/>
                    <a:lstStyle/>
                    <a:p>
                      <a:endParaRPr lang="es-EC"/>
                    </a:p>
                  </a:txBody>
                  <a:tcPr/>
                </a:tc>
                <a:tc>
                  <a:txBody>
                    <a:bodyPr/>
                    <a:lstStyle/>
                    <a:p>
                      <a:pPr algn="ctr">
                        <a:lnSpc>
                          <a:spcPct val="107000"/>
                        </a:lnSpc>
                        <a:spcAft>
                          <a:spcPts val="0"/>
                        </a:spcAft>
                      </a:pPr>
                      <a:r>
                        <a:rPr lang="es-EC" sz="12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17</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314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ctr">
                        <a:lnSpc>
                          <a:spcPct val="107000"/>
                        </a:lnSpc>
                        <a:spcAft>
                          <a:spcPts val="0"/>
                        </a:spcAft>
                      </a:pPr>
                      <a:r>
                        <a:rPr lang="es-EC" sz="12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M5X</a:t>
                      </a:r>
                      <a:endParaRPr lang="es-EC"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314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algn="ctr">
                        <a:lnSpc>
                          <a:spcPct val="107000"/>
                        </a:lnSpc>
                        <a:spcAft>
                          <a:spcPts val="0"/>
                        </a:spcAft>
                      </a:pPr>
                      <a:r>
                        <a:rPr lang="es-EC" sz="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38</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314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a:txBody>
                    <a:bodyPr/>
                    <a:lstStyle/>
                    <a:p>
                      <a:pPr indent="146050" algn="r">
                        <a:lnSpc>
                          <a:spcPct val="107000"/>
                        </a:lnSpc>
                        <a:spcAft>
                          <a:spcPts val="0"/>
                        </a:spcAft>
                      </a:pPr>
                      <a:r>
                        <a:rPr lang="es-EC" sz="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BRAZO (HABILITADOR)</a:t>
                      </a:r>
                      <a:endParaRPr lang="es-EC"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314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0E7"/>
                    </a:solidFill>
                  </a:tcPr>
                </a:tc>
                <a:tc vMerge="1">
                  <a:txBody>
                    <a:bodyPr/>
                    <a:lstStyle/>
                    <a:p>
                      <a:endParaRPr lang="es-EC"/>
                    </a:p>
                  </a:txBody>
                  <a:tcPr/>
                </a:tc>
              </a:tr>
            </a:tbl>
          </a:graphicData>
        </a:graphic>
      </p:graphicFrame>
    </p:spTree>
    <p:extLst>
      <p:ext uri="{BB962C8B-B14F-4D97-AF65-F5344CB8AC3E}">
        <p14:creationId xmlns:p14="http://schemas.microsoft.com/office/powerpoint/2010/main" val="4013318561"/>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57001" y="181819"/>
            <a:ext cx="3001656" cy="369332"/>
          </a:xfrm>
          <a:prstGeom prst="rect">
            <a:avLst/>
          </a:prstGeom>
        </p:spPr>
        <p:txBody>
          <a:bodyPr wrap="none">
            <a:spAutoFit/>
          </a:bodyPr>
          <a:lstStyle/>
          <a:p>
            <a:r>
              <a:rPr lang="es-EC" b="1" dirty="0">
                <a:latin typeface="Arial" panose="020B0604020202020204" pitchFamily="34" charset="0"/>
                <a:ea typeface="Calibri" panose="020F0502020204030204" pitchFamily="34" charset="0"/>
              </a:rPr>
              <a:t>DIAGRAMAS DE ESTADO</a:t>
            </a:r>
            <a:endParaRPr lang="es-EC" dirty="0"/>
          </a:p>
        </p:txBody>
      </p:sp>
      <p:sp>
        <p:nvSpPr>
          <p:cNvPr id="5" name="Rectángulo 4"/>
          <p:cNvSpPr/>
          <p:nvPr/>
        </p:nvSpPr>
        <p:spPr>
          <a:xfrm>
            <a:off x="357001" y="834963"/>
            <a:ext cx="5057795" cy="369332"/>
          </a:xfrm>
          <a:prstGeom prst="rect">
            <a:avLst/>
          </a:prstGeom>
        </p:spPr>
        <p:txBody>
          <a:bodyPr wrap="none">
            <a:spAutoFit/>
          </a:bodyPr>
          <a:lstStyle/>
          <a:p>
            <a:r>
              <a:rPr lang="es-EC" u="sng" dirty="0">
                <a:latin typeface="Arial" panose="020B0604020202020204" pitchFamily="34" charset="0"/>
                <a:ea typeface="Calibri" panose="020F0502020204030204" pitchFamily="34" charset="0"/>
              </a:rPr>
              <a:t>MÓDULO DIDÁCTICO 1 – MODO INDIVIDUAL</a:t>
            </a:r>
            <a:endParaRPr lang="es-EC" dirty="0"/>
          </a:p>
        </p:txBody>
      </p:sp>
      <p:sp>
        <p:nvSpPr>
          <p:cNvPr id="6" name="Rectángulo 5"/>
          <p:cNvSpPr/>
          <p:nvPr/>
        </p:nvSpPr>
        <p:spPr>
          <a:xfrm>
            <a:off x="531172" y="1441774"/>
            <a:ext cx="11181856" cy="5478423"/>
          </a:xfrm>
          <a:prstGeom prst="rect">
            <a:avLst/>
          </a:prstGeom>
        </p:spPr>
        <p:txBody>
          <a:bodyPr wrap="square">
            <a:spAutoFit/>
          </a:bodyPr>
          <a:lstStyle/>
          <a:p>
            <a:pPr marL="285750" indent="-285750">
              <a:lnSpc>
                <a:spcPct val="200000"/>
              </a:lnSpc>
              <a:buFont typeface="Arial" panose="020B0604020202020204" pitchFamily="34" charset="0"/>
              <a:buChar char="•"/>
            </a:pPr>
            <a:r>
              <a:rPr lang="es-EC" dirty="0" smtClean="0">
                <a:latin typeface="Arial" panose="020B0604020202020204" pitchFamily="34" charset="0"/>
                <a:ea typeface="Calibri" panose="020F0502020204030204" pitchFamily="34" charset="0"/>
              </a:rPr>
              <a:t>Existen </a:t>
            </a:r>
            <a:r>
              <a:rPr lang="es-EC" dirty="0">
                <a:latin typeface="Arial" panose="020B0604020202020204" pitchFamily="34" charset="0"/>
                <a:ea typeface="Calibri" panose="020F0502020204030204" pitchFamily="34" charset="0"/>
              </a:rPr>
              <a:t>dos formas de trabajo; el individual (únicamente el módulo 1) y el completo (interactuando con el módulo 2). El modo individual funcionará cuando se encuentre desactivado el Switch </a:t>
            </a:r>
            <a:r>
              <a:rPr lang="es-EC" b="1" dirty="0" smtClean="0">
                <a:latin typeface="Arial" panose="020B0604020202020204" pitchFamily="34" charset="0"/>
                <a:ea typeface="Calibri" panose="020F0502020204030204" pitchFamily="34" charset="0"/>
              </a:rPr>
              <a:t>S2.</a:t>
            </a:r>
          </a:p>
          <a:p>
            <a:pPr marL="285750" indent="-285750">
              <a:lnSpc>
                <a:spcPct val="200000"/>
              </a:lnSpc>
              <a:buFont typeface="Arial" panose="020B0604020202020204" pitchFamily="34" charset="0"/>
              <a:buChar char="•"/>
            </a:pPr>
            <a:endParaRPr lang="es-EC" sz="1000" b="1" dirty="0" smtClean="0">
              <a:latin typeface="Arial" panose="020B0604020202020204" pitchFamily="34" charset="0"/>
              <a:ea typeface="Calibri" panose="020F0502020204030204" pitchFamily="34" charset="0"/>
            </a:endParaRPr>
          </a:p>
          <a:p>
            <a:pPr marL="285750" indent="-285750">
              <a:lnSpc>
                <a:spcPct val="200000"/>
              </a:lnSpc>
              <a:buFont typeface="Arial" panose="020B0604020202020204" pitchFamily="34" charset="0"/>
              <a:buChar char="•"/>
            </a:pPr>
            <a:r>
              <a:rPr lang="es-EC" dirty="0">
                <a:latin typeface="Arial" panose="020B0604020202020204" pitchFamily="34" charset="0"/>
                <a:ea typeface="Calibri" panose="020F0502020204030204" pitchFamily="34" charset="0"/>
              </a:rPr>
              <a:t>Para empezar con el proceso de dosificación, es necesario </a:t>
            </a:r>
            <a:r>
              <a:rPr lang="es-EC" b="1" dirty="0">
                <a:latin typeface="Arial" panose="020B0604020202020204" pitchFamily="34" charset="0"/>
                <a:ea typeface="Calibri" panose="020F0502020204030204" pitchFamily="34" charset="0"/>
              </a:rPr>
              <a:t>ACTIVAR </a:t>
            </a:r>
            <a:r>
              <a:rPr lang="es-EC" dirty="0">
                <a:latin typeface="Arial" panose="020B0604020202020204" pitchFamily="34" charset="0"/>
                <a:ea typeface="Calibri" panose="020F0502020204030204" pitchFamily="34" charset="0"/>
              </a:rPr>
              <a:t>el módulo</a:t>
            </a:r>
            <a:r>
              <a:rPr lang="es-EC" b="1" dirty="0">
                <a:latin typeface="Arial" panose="020B0604020202020204" pitchFamily="34" charset="0"/>
                <a:ea typeface="Calibri" panose="020F0502020204030204" pitchFamily="34" charset="0"/>
              </a:rPr>
              <a:t>. </a:t>
            </a:r>
            <a:endParaRPr lang="es-EC" b="1" dirty="0" smtClean="0">
              <a:latin typeface="Arial" panose="020B0604020202020204" pitchFamily="34" charset="0"/>
              <a:ea typeface="Calibri" panose="020F0502020204030204" pitchFamily="34" charset="0"/>
            </a:endParaRPr>
          </a:p>
          <a:p>
            <a:pPr marL="285750" indent="-285750">
              <a:lnSpc>
                <a:spcPct val="200000"/>
              </a:lnSpc>
              <a:buFont typeface="Arial" panose="020B0604020202020204" pitchFamily="34" charset="0"/>
              <a:buChar char="•"/>
            </a:pPr>
            <a:endParaRPr lang="es-EC" sz="1050" b="1" dirty="0" smtClean="0">
              <a:latin typeface="Arial" panose="020B0604020202020204" pitchFamily="34" charset="0"/>
              <a:ea typeface="Calibri" panose="020F0502020204030204" pitchFamily="34" charset="0"/>
            </a:endParaRPr>
          </a:p>
          <a:p>
            <a:pPr marL="285750" indent="-285750">
              <a:lnSpc>
                <a:spcPct val="200000"/>
              </a:lnSpc>
              <a:buFont typeface="Arial" panose="020B0604020202020204" pitchFamily="34" charset="0"/>
              <a:buChar char="•"/>
            </a:pPr>
            <a:r>
              <a:rPr lang="es-EC" dirty="0">
                <a:latin typeface="Arial" panose="020B0604020202020204" pitchFamily="34" charset="0"/>
                <a:ea typeface="Calibri" panose="020F0502020204030204" pitchFamily="34" charset="0"/>
              </a:rPr>
              <a:t>Se tiene también un pulsador destinado a la </a:t>
            </a:r>
            <a:r>
              <a:rPr lang="es-EC" b="1" dirty="0">
                <a:latin typeface="Arial" panose="020B0604020202020204" pitchFamily="34" charset="0"/>
                <a:ea typeface="Calibri" panose="020F0502020204030204" pitchFamily="34" charset="0"/>
              </a:rPr>
              <a:t>DESACTIVACIÓN</a:t>
            </a:r>
            <a:r>
              <a:rPr lang="es-EC" dirty="0">
                <a:latin typeface="Arial" panose="020B0604020202020204" pitchFamily="34" charset="0"/>
                <a:ea typeface="Calibri" panose="020F0502020204030204" pitchFamily="34" charset="0"/>
              </a:rPr>
              <a:t> del módulo el cual es ‘STOP</a:t>
            </a:r>
            <a:r>
              <a:rPr lang="es-EC" dirty="0" smtClean="0">
                <a:latin typeface="Arial" panose="020B0604020202020204" pitchFamily="34" charset="0"/>
                <a:ea typeface="Calibri" panose="020F0502020204030204" pitchFamily="34" charset="0"/>
              </a:rPr>
              <a:t>’</a:t>
            </a:r>
          </a:p>
          <a:p>
            <a:pPr marL="285750" indent="-285750">
              <a:lnSpc>
                <a:spcPct val="200000"/>
              </a:lnSpc>
              <a:buFont typeface="Arial" panose="020B0604020202020204" pitchFamily="34" charset="0"/>
              <a:buChar char="•"/>
            </a:pPr>
            <a:endParaRPr lang="es-EC" sz="1050" dirty="0"/>
          </a:p>
          <a:p>
            <a:pPr marL="285750" indent="-285750">
              <a:lnSpc>
                <a:spcPct val="200000"/>
              </a:lnSpc>
              <a:buFont typeface="Arial" panose="020B0604020202020204" pitchFamily="34" charset="0"/>
              <a:buChar char="•"/>
            </a:pPr>
            <a:r>
              <a:rPr lang="es-EC" dirty="0">
                <a:latin typeface="Arial" panose="020B0604020202020204" pitchFamily="34" charset="0"/>
                <a:ea typeface="Calibri" panose="020F0502020204030204" pitchFamily="34" charset="0"/>
              </a:rPr>
              <a:t>La estación de trabajo 1 cuenta con dos opciones para determinar el nivel de llenado; ya sea mediante el pulsador </a:t>
            </a:r>
            <a:r>
              <a:rPr lang="es-EC" b="1" dirty="0">
                <a:latin typeface="Arial" panose="020B0604020202020204" pitchFamily="34" charset="0"/>
                <a:ea typeface="Calibri" panose="020F0502020204030204" pitchFamily="34" charset="0"/>
              </a:rPr>
              <a:t>S5</a:t>
            </a:r>
            <a:r>
              <a:rPr lang="es-EC" dirty="0">
                <a:latin typeface="Arial" panose="020B0604020202020204" pitchFamily="34" charset="0"/>
                <a:ea typeface="Calibri" panose="020F0502020204030204" pitchFamily="34" charset="0"/>
              </a:rPr>
              <a:t> al que llamaremos ‘Fin de llenado’ o mediante el sensor capacitivo</a:t>
            </a:r>
            <a:r>
              <a:rPr lang="es-EC" b="1" dirty="0">
                <a:latin typeface="Arial" panose="020B0604020202020204" pitchFamily="34" charset="0"/>
                <a:ea typeface="Calibri" panose="020F0502020204030204" pitchFamily="34" charset="0"/>
              </a:rPr>
              <a:t> B3</a:t>
            </a:r>
            <a:r>
              <a:rPr lang="es-EC" dirty="0">
                <a:latin typeface="Arial" panose="020B0604020202020204" pitchFamily="34" charset="0"/>
                <a:ea typeface="Calibri" panose="020F0502020204030204" pitchFamily="34" charset="0"/>
              </a:rPr>
              <a:t> instalado en el soporte de la tolva</a:t>
            </a:r>
            <a:r>
              <a:rPr lang="es-EC" dirty="0" smtClean="0">
                <a:latin typeface="Arial" panose="020B0604020202020204" pitchFamily="34" charset="0"/>
                <a:ea typeface="Calibri" panose="020F0502020204030204" pitchFamily="34" charset="0"/>
              </a:rPr>
              <a:t>.</a:t>
            </a:r>
            <a:endParaRPr lang="es-EC" dirty="0"/>
          </a:p>
          <a:p>
            <a:pPr marL="285750" indent="-285750">
              <a:lnSpc>
                <a:spcPct val="200000"/>
              </a:lnSpc>
              <a:buFont typeface="Arial" panose="020B0604020202020204" pitchFamily="34" charset="0"/>
              <a:buChar char="•"/>
            </a:pPr>
            <a:endParaRPr lang="es-EC" dirty="0"/>
          </a:p>
        </p:txBody>
      </p:sp>
    </p:spTree>
    <p:extLst>
      <p:ext uri="{BB962C8B-B14F-4D97-AF65-F5344CB8AC3E}">
        <p14:creationId xmlns:p14="http://schemas.microsoft.com/office/powerpoint/2010/main" val="3469124133"/>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228303" y="141599"/>
            <a:ext cx="3288080" cy="507831"/>
          </a:xfrm>
          <a:prstGeom prst="rect">
            <a:avLst/>
          </a:prstGeom>
        </p:spPr>
        <p:txBody>
          <a:bodyPr wrap="none">
            <a:spAutoFit/>
          </a:bodyPr>
          <a:lstStyle/>
          <a:p>
            <a:pPr algn="just">
              <a:lnSpc>
                <a:spcPct val="150000"/>
              </a:lnSpc>
              <a:spcAft>
                <a:spcPts val="800"/>
              </a:spcAft>
              <a:tabLst>
                <a:tab pos="3277870" algn="l"/>
              </a:tabLst>
            </a:pPr>
            <a:r>
              <a:rPr lang="es-EC" u="sng" dirty="0">
                <a:latin typeface="Arial" panose="020B0604020202020204" pitchFamily="34" charset="0"/>
                <a:ea typeface="Calibri" panose="020F0502020204030204" pitchFamily="34" charset="0"/>
                <a:cs typeface="Times New Roman" panose="02020603050405020304" pitchFamily="18" charset="0"/>
              </a:rPr>
              <a:t>Nivel de Llenado Manual (</a:t>
            </a:r>
            <a:r>
              <a:rPr lang="es-EC" b="1" u="sng" dirty="0">
                <a:latin typeface="Arial" panose="020B0604020202020204" pitchFamily="34" charset="0"/>
                <a:ea typeface="Calibri" panose="020F0502020204030204" pitchFamily="34" charset="0"/>
                <a:cs typeface="Times New Roman" panose="02020603050405020304" pitchFamily="18" charset="0"/>
              </a:rPr>
              <a:t>S5</a:t>
            </a:r>
            <a:r>
              <a:rPr lang="es-EC" u="sng" dirty="0">
                <a:latin typeface="Arial" panose="020B0604020202020204" pitchFamily="34" charset="0"/>
                <a:ea typeface="Calibri" panose="020F0502020204030204" pitchFamily="34" charset="0"/>
                <a:cs typeface="Times New Roman" panose="02020603050405020304" pitchFamily="18" charset="0"/>
              </a:rPr>
              <a:t>)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Imagen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0317" y="649430"/>
            <a:ext cx="11294654" cy="5940056"/>
          </a:xfrm>
          <a:prstGeom prst="rect">
            <a:avLst/>
          </a:prstGeom>
          <a:noFill/>
          <a:ln>
            <a:noFill/>
          </a:ln>
        </p:spPr>
      </p:pic>
    </p:spTree>
    <p:extLst>
      <p:ext uri="{BB962C8B-B14F-4D97-AF65-F5344CB8AC3E}">
        <p14:creationId xmlns:p14="http://schemas.microsoft.com/office/powerpoint/2010/main" val="4291787499"/>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265665" y="234434"/>
            <a:ext cx="3621569" cy="369332"/>
          </a:xfrm>
          <a:prstGeom prst="rect">
            <a:avLst/>
          </a:prstGeom>
        </p:spPr>
        <p:txBody>
          <a:bodyPr wrap="none">
            <a:spAutoFit/>
          </a:bodyPr>
          <a:lstStyle/>
          <a:p>
            <a:r>
              <a:rPr lang="es-EC" u="sng" dirty="0">
                <a:latin typeface="Arial" panose="020B0604020202020204" pitchFamily="34" charset="0"/>
                <a:ea typeface="Calibri" panose="020F0502020204030204" pitchFamily="34" charset="0"/>
              </a:rPr>
              <a:t>Nivel de Llenado Automático (</a:t>
            </a:r>
            <a:r>
              <a:rPr lang="es-EC" b="1" u="sng" dirty="0">
                <a:latin typeface="Arial" panose="020B0604020202020204" pitchFamily="34" charset="0"/>
                <a:ea typeface="Calibri" panose="020F0502020204030204" pitchFamily="34" charset="0"/>
              </a:rPr>
              <a:t>B3</a:t>
            </a:r>
            <a:r>
              <a:rPr lang="es-EC" u="sng" dirty="0">
                <a:latin typeface="Arial" panose="020B0604020202020204" pitchFamily="34" charset="0"/>
                <a:ea typeface="Calibri" panose="020F0502020204030204" pitchFamily="34" charset="0"/>
              </a:rPr>
              <a:t>)</a:t>
            </a:r>
            <a:endParaRPr lang="es-EC" dirty="0"/>
          </a:p>
        </p:txBody>
      </p:sp>
      <p:pic>
        <p:nvPicPr>
          <p:cNvPr id="5" name="Imagen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5664" y="622816"/>
            <a:ext cx="11545335" cy="5911334"/>
          </a:xfrm>
          <a:prstGeom prst="rect">
            <a:avLst/>
          </a:prstGeom>
          <a:noFill/>
          <a:ln>
            <a:noFill/>
          </a:ln>
        </p:spPr>
      </p:pic>
    </p:spTree>
    <p:extLst>
      <p:ext uri="{BB962C8B-B14F-4D97-AF65-F5344CB8AC3E}">
        <p14:creationId xmlns:p14="http://schemas.microsoft.com/office/powerpoint/2010/main" val="744602015"/>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298944" y="530163"/>
            <a:ext cx="5057795" cy="369332"/>
          </a:xfrm>
          <a:prstGeom prst="rect">
            <a:avLst/>
          </a:prstGeom>
        </p:spPr>
        <p:txBody>
          <a:bodyPr wrap="none">
            <a:spAutoFit/>
          </a:bodyPr>
          <a:lstStyle/>
          <a:p>
            <a:r>
              <a:rPr lang="es-EC" u="sng" dirty="0">
                <a:latin typeface="Arial" panose="020B0604020202020204" pitchFamily="34" charset="0"/>
                <a:ea typeface="Calibri" panose="020F0502020204030204" pitchFamily="34" charset="0"/>
              </a:rPr>
              <a:t>MÓDULO DIDÁCTICO </a:t>
            </a:r>
            <a:r>
              <a:rPr lang="es-EC" u="sng" dirty="0" smtClean="0">
                <a:latin typeface="Arial" panose="020B0604020202020204" pitchFamily="34" charset="0"/>
                <a:ea typeface="Calibri" panose="020F0502020204030204" pitchFamily="34" charset="0"/>
              </a:rPr>
              <a:t>2 </a:t>
            </a:r>
            <a:r>
              <a:rPr lang="es-EC" u="sng" dirty="0">
                <a:latin typeface="Arial" panose="020B0604020202020204" pitchFamily="34" charset="0"/>
                <a:ea typeface="Calibri" panose="020F0502020204030204" pitchFamily="34" charset="0"/>
              </a:rPr>
              <a:t>– MODO INDIVIDUAL</a:t>
            </a:r>
            <a:endParaRPr lang="es-EC" dirty="0"/>
          </a:p>
        </p:txBody>
      </p:sp>
      <p:sp>
        <p:nvSpPr>
          <p:cNvPr id="6" name="Rectángulo 5"/>
          <p:cNvSpPr/>
          <p:nvPr/>
        </p:nvSpPr>
        <p:spPr>
          <a:xfrm>
            <a:off x="298944" y="1064402"/>
            <a:ext cx="11181856" cy="4924425"/>
          </a:xfrm>
          <a:prstGeom prst="rect">
            <a:avLst/>
          </a:prstGeom>
        </p:spPr>
        <p:txBody>
          <a:bodyPr wrap="square">
            <a:spAutoFit/>
          </a:bodyPr>
          <a:lstStyle/>
          <a:p>
            <a:pPr marL="285750" indent="-285750">
              <a:lnSpc>
                <a:spcPct val="200000"/>
              </a:lnSpc>
              <a:buFont typeface="Arial" panose="020B0604020202020204" pitchFamily="34" charset="0"/>
              <a:buChar char="•"/>
            </a:pPr>
            <a:r>
              <a:rPr lang="es-EC" dirty="0" smtClean="0">
                <a:latin typeface="Arial" panose="020B0604020202020204" pitchFamily="34" charset="0"/>
                <a:ea typeface="Calibri" panose="020F0502020204030204" pitchFamily="34" charset="0"/>
              </a:rPr>
              <a:t>Existen </a:t>
            </a:r>
            <a:r>
              <a:rPr lang="es-EC" dirty="0">
                <a:latin typeface="Arial" panose="020B0604020202020204" pitchFamily="34" charset="0"/>
                <a:ea typeface="Calibri" panose="020F0502020204030204" pitchFamily="34" charset="0"/>
              </a:rPr>
              <a:t>dos formas de trabajo; el individual (únicamente el módulo </a:t>
            </a:r>
            <a:r>
              <a:rPr lang="es-EC" dirty="0" smtClean="0">
                <a:latin typeface="Arial" panose="020B0604020202020204" pitchFamily="34" charset="0"/>
                <a:ea typeface="Calibri" panose="020F0502020204030204" pitchFamily="34" charset="0"/>
              </a:rPr>
              <a:t>2) </a:t>
            </a:r>
            <a:r>
              <a:rPr lang="es-EC" dirty="0">
                <a:latin typeface="Arial" panose="020B0604020202020204" pitchFamily="34" charset="0"/>
                <a:ea typeface="Calibri" panose="020F0502020204030204" pitchFamily="34" charset="0"/>
              </a:rPr>
              <a:t>y el completo (interactuando con el módulo </a:t>
            </a:r>
            <a:r>
              <a:rPr lang="es-EC" dirty="0" smtClean="0">
                <a:latin typeface="Arial" panose="020B0604020202020204" pitchFamily="34" charset="0"/>
                <a:ea typeface="Calibri" panose="020F0502020204030204" pitchFamily="34" charset="0"/>
              </a:rPr>
              <a:t>1). </a:t>
            </a:r>
            <a:r>
              <a:rPr lang="es-EC" dirty="0">
                <a:latin typeface="Arial" panose="020B0604020202020204" pitchFamily="34" charset="0"/>
                <a:ea typeface="Calibri" panose="020F0502020204030204" pitchFamily="34" charset="0"/>
              </a:rPr>
              <a:t>El modo individual funcionará cuando se encuentre desactivado el Switch </a:t>
            </a:r>
            <a:r>
              <a:rPr lang="es-EC" b="1" dirty="0" smtClean="0">
                <a:latin typeface="Arial" panose="020B0604020202020204" pitchFamily="34" charset="0"/>
                <a:ea typeface="Calibri" panose="020F0502020204030204" pitchFamily="34" charset="0"/>
              </a:rPr>
              <a:t>S19.</a:t>
            </a:r>
          </a:p>
          <a:p>
            <a:pPr marL="285750" indent="-285750">
              <a:lnSpc>
                <a:spcPct val="200000"/>
              </a:lnSpc>
              <a:buFont typeface="Arial" panose="020B0604020202020204" pitchFamily="34" charset="0"/>
              <a:buChar char="•"/>
            </a:pPr>
            <a:endParaRPr lang="es-EC" sz="1000" b="1" dirty="0" smtClean="0">
              <a:latin typeface="Arial" panose="020B0604020202020204" pitchFamily="34" charset="0"/>
              <a:ea typeface="Calibri" panose="020F0502020204030204" pitchFamily="34" charset="0"/>
            </a:endParaRPr>
          </a:p>
          <a:p>
            <a:pPr marL="285750" indent="-285750" algn="just">
              <a:lnSpc>
                <a:spcPct val="200000"/>
              </a:lnSpc>
              <a:buFont typeface="Arial" panose="020B0604020202020204" pitchFamily="34" charset="0"/>
              <a:buChar char="•"/>
            </a:pPr>
            <a:r>
              <a:rPr lang="es-EC" dirty="0">
                <a:latin typeface="Arial" panose="020B0604020202020204" pitchFamily="34" charset="0"/>
                <a:ea typeface="Calibri" panose="020F0502020204030204" pitchFamily="34" charset="0"/>
              </a:rPr>
              <a:t>Para empezar </a:t>
            </a:r>
            <a:r>
              <a:rPr lang="es-EC" dirty="0">
                <a:latin typeface="Arial" panose="020B0604020202020204" pitchFamily="34" charset="0"/>
                <a:ea typeface="Calibri" panose="020F0502020204030204" pitchFamily="34" charset="0"/>
                <a:cs typeface="Arial" panose="020B0604020202020204" pitchFamily="34" charset="0"/>
              </a:rPr>
              <a:t>con el proceso de dosificación, es necesario </a:t>
            </a:r>
            <a:r>
              <a:rPr lang="es-EC" b="1" dirty="0">
                <a:latin typeface="Arial" panose="020B0604020202020204" pitchFamily="34" charset="0"/>
                <a:ea typeface="Calibri" panose="020F0502020204030204" pitchFamily="34" charset="0"/>
                <a:cs typeface="Arial" panose="020B0604020202020204" pitchFamily="34" charset="0"/>
              </a:rPr>
              <a:t>ACTIVAR </a:t>
            </a:r>
            <a:r>
              <a:rPr lang="es-EC" dirty="0">
                <a:latin typeface="Arial" panose="020B0604020202020204" pitchFamily="34" charset="0"/>
                <a:ea typeface="Calibri" panose="020F0502020204030204" pitchFamily="34" charset="0"/>
                <a:cs typeface="Arial" panose="020B0604020202020204" pitchFamily="34" charset="0"/>
              </a:rPr>
              <a:t>el </a:t>
            </a:r>
            <a:r>
              <a:rPr lang="es-EC" dirty="0" smtClean="0">
                <a:latin typeface="Arial" panose="020B0604020202020204" pitchFamily="34" charset="0"/>
                <a:ea typeface="Calibri" panose="020F0502020204030204" pitchFamily="34" charset="0"/>
                <a:cs typeface="Arial" panose="020B0604020202020204" pitchFamily="34" charset="0"/>
              </a:rPr>
              <a:t>módulo. </a:t>
            </a:r>
            <a:r>
              <a:rPr lang="es-EC" dirty="0">
                <a:latin typeface="Arial" panose="020B0604020202020204" pitchFamily="34" charset="0"/>
                <a:cs typeface="Arial" panose="020B0604020202020204" pitchFamily="34" charset="0"/>
              </a:rPr>
              <a:t>Esto se lo hace mediante el pulsador ‘START’ </a:t>
            </a:r>
            <a:r>
              <a:rPr lang="es-EC" b="1" dirty="0">
                <a:latin typeface="Arial" panose="020B0604020202020204" pitchFamily="34" charset="0"/>
                <a:cs typeface="Arial" panose="020B0604020202020204" pitchFamily="34" charset="0"/>
              </a:rPr>
              <a:t>S14</a:t>
            </a:r>
            <a:r>
              <a:rPr lang="es-EC" b="1" dirty="0" smtClean="0">
                <a:latin typeface="Arial" panose="020B0604020202020204" pitchFamily="34" charset="0"/>
                <a:ea typeface="Calibri" panose="020F0502020204030204" pitchFamily="34" charset="0"/>
                <a:cs typeface="Arial" panose="020B0604020202020204" pitchFamily="34" charset="0"/>
              </a:rPr>
              <a:t>. </a:t>
            </a:r>
          </a:p>
          <a:p>
            <a:pPr marL="285750" indent="-285750">
              <a:lnSpc>
                <a:spcPct val="200000"/>
              </a:lnSpc>
              <a:buFont typeface="Arial" panose="020B0604020202020204" pitchFamily="34" charset="0"/>
              <a:buChar char="•"/>
            </a:pPr>
            <a:endParaRPr lang="es-EC" sz="1050" b="1" dirty="0" smtClean="0">
              <a:latin typeface="Arial" panose="020B0604020202020204" pitchFamily="34" charset="0"/>
              <a:ea typeface="Calibri" panose="020F0502020204030204" pitchFamily="34" charset="0"/>
            </a:endParaRPr>
          </a:p>
          <a:p>
            <a:pPr marL="285750" indent="-285750">
              <a:lnSpc>
                <a:spcPct val="200000"/>
              </a:lnSpc>
              <a:buFont typeface="Arial" panose="020B0604020202020204" pitchFamily="34" charset="0"/>
              <a:buChar char="•"/>
            </a:pPr>
            <a:r>
              <a:rPr lang="es-EC" dirty="0">
                <a:latin typeface="Arial" panose="020B0604020202020204" pitchFamily="34" charset="0"/>
                <a:ea typeface="Calibri" panose="020F0502020204030204" pitchFamily="34" charset="0"/>
              </a:rPr>
              <a:t>Se tiene también un pulsador destinado a la </a:t>
            </a:r>
            <a:r>
              <a:rPr lang="es-EC" b="1" dirty="0">
                <a:latin typeface="Arial" panose="020B0604020202020204" pitchFamily="34" charset="0"/>
                <a:ea typeface="Calibri" panose="020F0502020204030204" pitchFamily="34" charset="0"/>
              </a:rPr>
              <a:t>DESACTIVACIÓN</a:t>
            </a:r>
            <a:r>
              <a:rPr lang="es-EC" dirty="0">
                <a:latin typeface="Arial" panose="020B0604020202020204" pitchFamily="34" charset="0"/>
                <a:ea typeface="Calibri" panose="020F0502020204030204" pitchFamily="34" charset="0"/>
              </a:rPr>
              <a:t> del módulo el cual es ‘STOP</a:t>
            </a:r>
            <a:r>
              <a:rPr lang="es-EC" dirty="0" smtClean="0">
                <a:latin typeface="Arial" panose="020B0604020202020204" pitchFamily="34" charset="0"/>
                <a:ea typeface="Calibri" panose="020F0502020204030204" pitchFamily="34" charset="0"/>
              </a:rPr>
              <a:t>’.</a:t>
            </a:r>
          </a:p>
          <a:p>
            <a:pPr marL="285750" indent="-285750">
              <a:lnSpc>
                <a:spcPct val="200000"/>
              </a:lnSpc>
              <a:buFont typeface="Arial" panose="020B0604020202020204" pitchFamily="34" charset="0"/>
              <a:buChar char="•"/>
            </a:pPr>
            <a:endParaRPr lang="es-EC" sz="1050" dirty="0"/>
          </a:p>
          <a:p>
            <a:pPr marL="285750" indent="-285750">
              <a:lnSpc>
                <a:spcPct val="200000"/>
              </a:lnSpc>
              <a:buFont typeface="Arial" panose="020B0604020202020204" pitchFamily="34" charset="0"/>
              <a:buChar char="•"/>
            </a:pPr>
            <a:r>
              <a:rPr lang="es-EC" dirty="0">
                <a:latin typeface="Arial" panose="020B0604020202020204" pitchFamily="34" charset="0"/>
                <a:ea typeface="Calibri" panose="020F0502020204030204" pitchFamily="34" charset="0"/>
              </a:rPr>
              <a:t>La estación de trabajo 2 cuenta con dos opciones para determinar si la botella es aceptada o rechazada para el proceso de tapado. </a:t>
            </a:r>
            <a:endParaRPr lang="es-EC" dirty="0"/>
          </a:p>
        </p:txBody>
      </p:sp>
    </p:spTree>
    <p:extLst>
      <p:ext uri="{BB962C8B-B14F-4D97-AF65-F5344CB8AC3E}">
        <p14:creationId xmlns:p14="http://schemas.microsoft.com/office/powerpoint/2010/main" val="1410546137"/>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66229" y="225362"/>
            <a:ext cx="5711885" cy="369332"/>
          </a:xfrm>
          <a:prstGeom prst="rect">
            <a:avLst/>
          </a:prstGeom>
        </p:spPr>
        <p:txBody>
          <a:bodyPr wrap="none">
            <a:spAutoFit/>
          </a:bodyPr>
          <a:lstStyle/>
          <a:p>
            <a:r>
              <a:rPr lang="es-EC" u="sng" dirty="0">
                <a:latin typeface="Arial" panose="020B0604020202020204" pitchFamily="34" charset="0"/>
                <a:ea typeface="Calibri" panose="020F0502020204030204" pitchFamily="34" charset="0"/>
              </a:rPr>
              <a:t>Módulo didáctico 2 – Botella Rechazada (Tapa Negra)</a:t>
            </a:r>
            <a:endParaRPr lang="es-EC" dirty="0"/>
          </a:p>
        </p:txBody>
      </p:sp>
      <p:pic>
        <p:nvPicPr>
          <p:cNvPr id="3" name="Imagen 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47004" y="787626"/>
            <a:ext cx="6862219" cy="5845403"/>
          </a:xfrm>
          <a:prstGeom prst="rect">
            <a:avLst/>
          </a:prstGeom>
          <a:noFill/>
          <a:ln>
            <a:noFill/>
          </a:ln>
        </p:spPr>
      </p:pic>
      <p:pic>
        <p:nvPicPr>
          <p:cNvPr id="4" name="Imagen 3"/>
          <p:cNvPicPr/>
          <p:nvPr/>
        </p:nvPicPr>
        <p:blipFill rotWithShape="1">
          <a:blip r:embed="rId3" cstate="print">
            <a:extLst>
              <a:ext uri="{28A0092B-C50C-407E-A947-70E740481C1C}">
                <a14:useLocalDpi xmlns:a14="http://schemas.microsoft.com/office/drawing/2010/main" val="0"/>
              </a:ext>
            </a:extLst>
          </a:blip>
          <a:srcRect l="17768" t="623" r="15095" b="95507"/>
          <a:stretch/>
        </p:blipFill>
        <p:spPr bwMode="auto">
          <a:xfrm>
            <a:off x="3920904" y="816654"/>
            <a:ext cx="5077157" cy="22853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81055833"/>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95373" y="0"/>
            <a:ext cx="5763309" cy="507831"/>
          </a:xfrm>
          <a:prstGeom prst="rect">
            <a:avLst/>
          </a:prstGeom>
        </p:spPr>
        <p:txBody>
          <a:bodyPr wrap="none">
            <a:spAutoFit/>
          </a:bodyPr>
          <a:lstStyle/>
          <a:p>
            <a:pPr algn="just">
              <a:lnSpc>
                <a:spcPct val="150000"/>
              </a:lnSpc>
              <a:spcAft>
                <a:spcPts val="800"/>
              </a:spcAft>
              <a:tabLst>
                <a:tab pos="3277870" algn="l"/>
              </a:tabLst>
            </a:pPr>
            <a:r>
              <a:rPr lang="es-EC" u="sng" dirty="0">
                <a:latin typeface="Arial" panose="020B0604020202020204" pitchFamily="34" charset="0"/>
                <a:ea typeface="Calibri" panose="020F0502020204030204" pitchFamily="34" charset="0"/>
                <a:cs typeface="Times New Roman" panose="02020603050405020304" pitchFamily="18" charset="0"/>
              </a:rPr>
              <a:t>Módulo didáctico 2 – Botella Aceptada (Tapa Amarilla)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6395" name="Imagen 4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7259" y="507831"/>
            <a:ext cx="11212856" cy="6236659"/>
          </a:xfrm>
          <a:prstGeom prst="rect">
            <a:avLst/>
          </a:prstGeom>
          <a:noFill/>
          <a:extLst>
            <a:ext uri="{909E8E84-426E-40DD-AFC4-6F175D3DCCD1}">
              <a14:hiddenFill xmlns:a14="http://schemas.microsoft.com/office/drawing/2010/main">
                <a:solidFill>
                  <a:srgbClr val="FFFFFF"/>
                </a:solidFill>
              </a14:hiddenFill>
            </a:ext>
          </a:extLst>
        </p:spPr>
      </p:pic>
      <p:pic>
        <p:nvPicPr>
          <p:cNvPr id="16396" name="Imagen 73"/>
          <p:cNvPicPr>
            <a:picLocks noChangeAspect="1" noChangeArrowheads="1"/>
          </p:cNvPicPr>
          <p:nvPr/>
        </p:nvPicPr>
        <p:blipFill>
          <a:blip r:embed="rId2" cstate="print">
            <a:extLst>
              <a:ext uri="{28A0092B-C50C-407E-A947-70E740481C1C}">
                <a14:useLocalDpi xmlns:a14="http://schemas.microsoft.com/office/drawing/2010/main" val="0"/>
              </a:ext>
            </a:extLst>
          </a:blip>
          <a:srcRect l="10870" t="1062" r="8514" b="96005"/>
          <a:stretch>
            <a:fillRect/>
          </a:stretch>
        </p:blipFill>
        <p:spPr bwMode="auto">
          <a:xfrm>
            <a:off x="1827446" y="560345"/>
            <a:ext cx="9943641" cy="181628"/>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3"/>
          <p:cNvSpPr>
            <a:spLocks noChangeArrowheads="1"/>
          </p:cNvSpPr>
          <p:nvPr/>
        </p:nvSpPr>
        <p:spPr bwMode="auto">
          <a:xfrm rot="16200000">
            <a:off x="195372" y="-175435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6" name="Rectangle 14"/>
          <p:cNvSpPr>
            <a:spLocks noChangeArrowheads="1"/>
          </p:cNvSpPr>
          <p:nvPr/>
        </p:nvSpPr>
        <p:spPr bwMode="auto">
          <a:xfrm rot="16200000">
            <a:off x="195372" y="-129715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7" name="Rectangle 15"/>
          <p:cNvSpPr>
            <a:spLocks noChangeArrowheads="1"/>
          </p:cNvSpPr>
          <p:nvPr/>
        </p:nvSpPr>
        <p:spPr bwMode="auto">
          <a:xfrm rot="16200000">
            <a:off x="195372" y="683719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Tree>
    <p:extLst>
      <p:ext uri="{BB962C8B-B14F-4D97-AF65-F5344CB8AC3E}">
        <p14:creationId xmlns:p14="http://schemas.microsoft.com/office/powerpoint/2010/main" val="197763045"/>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0"/>
            <a:ext cx="6071021" cy="369332"/>
          </a:xfrm>
          <a:prstGeom prst="rect">
            <a:avLst/>
          </a:prstGeom>
        </p:spPr>
        <p:txBody>
          <a:bodyPr wrap="none">
            <a:spAutoFit/>
          </a:bodyPr>
          <a:lstStyle/>
          <a:p>
            <a:r>
              <a:rPr lang="es-EC" u="sng" dirty="0">
                <a:latin typeface="Arial" panose="020B0604020202020204" pitchFamily="34" charset="0"/>
                <a:ea typeface="Calibri" panose="020F0502020204030204" pitchFamily="34" charset="0"/>
              </a:rPr>
              <a:t>Modo Completo – Llenado Automático y Botella Aceptada</a:t>
            </a:r>
            <a:endParaRPr lang="es-EC" dirty="0"/>
          </a:p>
        </p:txBody>
      </p:sp>
      <p:pic>
        <p:nvPicPr>
          <p:cNvPr id="3" name="Imagen 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5779" y="369332"/>
            <a:ext cx="11400789" cy="6379811"/>
          </a:xfrm>
          <a:prstGeom prst="rect">
            <a:avLst/>
          </a:prstGeom>
          <a:noFill/>
          <a:ln>
            <a:noFill/>
          </a:ln>
        </p:spPr>
      </p:pic>
    </p:spTree>
    <p:extLst>
      <p:ext uri="{BB962C8B-B14F-4D97-AF65-F5344CB8AC3E}">
        <p14:creationId xmlns:p14="http://schemas.microsoft.com/office/powerpoint/2010/main" val="1570059590"/>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832468" y="757094"/>
            <a:ext cx="7910288" cy="4873001"/>
          </a:xfrm>
          <a:prstGeom prst="rect">
            <a:avLst/>
          </a:prstGeom>
        </p:spPr>
        <p:txBody>
          <a:bodyPr wrap="square">
            <a:spAutoFit/>
          </a:bodyPr>
          <a:lstStyle/>
          <a:p>
            <a:pPr lvl="2" algn="ctr">
              <a:lnSpc>
                <a:spcPct val="150000"/>
              </a:lnSpc>
            </a:pPr>
            <a:r>
              <a:rPr lang="es-EC" sz="7200" dirty="0" smtClean="0">
                <a:latin typeface="Arial" panose="020B0604020202020204" pitchFamily="34" charset="0"/>
                <a:cs typeface="Arial" panose="020B0604020202020204" pitchFamily="34" charset="0"/>
              </a:rPr>
              <a:t>ANÁLISIS </a:t>
            </a:r>
            <a:r>
              <a:rPr lang="es-EC" sz="7200" dirty="0">
                <a:latin typeface="Arial" panose="020B0604020202020204" pitchFamily="34" charset="0"/>
                <a:cs typeface="Arial" panose="020B0604020202020204" pitchFamily="34" charset="0"/>
              </a:rPr>
              <a:t>ECONÓMICO FINANCIERO</a:t>
            </a:r>
          </a:p>
        </p:txBody>
      </p:sp>
    </p:spTree>
    <p:extLst>
      <p:ext uri="{BB962C8B-B14F-4D97-AF65-F5344CB8AC3E}">
        <p14:creationId xmlns:p14="http://schemas.microsoft.com/office/powerpoint/2010/main" val="36568239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520730" y="300167"/>
            <a:ext cx="4980851" cy="369332"/>
          </a:xfrm>
          <a:prstGeom prst="rect">
            <a:avLst/>
          </a:prstGeom>
        </p:spPr>
        <p:txBody>
          <a:bodyPr wrap="none">
            <a:spAutoFit/>
          </a:bodyPr>
          <a:lstStyle/>
          <a:p>
            <a:r>
              <a:rPr lang="es-EC" i="1" dirty="0" smtClean="0">
                <a:effectLst/>
                <a:latin typeface="Arial" panose="020B0604020202020204" pitchFamily="34" charset="0"/>
                <a:ea typeface="Calibri" panose="020F0502020204030204" pitchFamily="34" charset="0"/>
              </a:rPr>
              <a:t>Estructura Principal para el Módulo Didáctico 1</a:t>
            </a:r>
            <a:endParaRPr lang="en-US" dirty="0"/>
          </a:p>
        </p:txBody>
      </p:sp>
      <p:pic>
        <p:nvPicPr>
          <p:cNvPr id="5" name="Imagen 4"/>
          <p:cNvPicPr/>
          <p:nvPr/>
        </p:nvPicPr>
        <p:blipFill rotWithShape="1">
          <a:blip r:embed="rId2" cstate="print"/>
          <a:srcRect t="1389" r="1098" b="1"/>
          <a:stretch/>
        </p:blipFill>
        <p:spPr bwMode="auto">
          <a:xfrm>
            <a:off x="6906782" y="404854"/>
            <a:ext cx="4700199" cy="3052916"/>
          </a:xfrm>
          <a:prstGeom prst="rect">
            <a:avLst/>
          </a:prstGeom>
          <a:ln w="19050"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6" name="Rectángulo 5"/>
              <p:cNvSpPr/>
              <p:nvPr/>
            </p:nvSpPr>
            <p:spPr>
              <a:xfrm>
                <a:off x="824369" y="740793"/>
                <a:ext cx="2538264" cy="1190519"/>
              </a:xfrm>
              <a:prstGeom prst="rect">
                <a:avLst/>
              </a:prstGeom>
            </p:spPr>
            <p:txBody>
              <a:bodyPr wrap="square">
                <a:spAutoFit/>
              </a:bodyPr>
              <a:lstStyle/>
              <a:p>
                <a:pPr>
                  <a:lnSpc>
                    <a:spcPct val="107000"/>
                  </a:lnSpc>
                  <a:spcAft>
                    <a:spcPts val="800"/>
                  </a:spcAft>
                </a:pPr>
                <a:r>
                  <a:rPr lang="es-EC" sz="1600" dirty="0" smtClean="0">
                    <a:effectLst/>
                    <a:ea typeface="Calibri" panose="020F0502020204030204" pitchFamily="34" charset="0"/>
                    <a:cs typeface="Times New Roman" panose="02020603050405020304" pitchFamily="18" charset="0"/>
                  </a:rPr>
                  <a:t> </a:t>
                </a:r>
                <a14:m>
                  <m:oMath xmlns:m="http://schemas.openxmlformats.org/officeDocument/2006/math">
                    <m:r>
                      <a:rPr lang="es-EC" sz="1600" i="1" smtClean="0">
                        <a:effectLst/>
                        <a:latin typeface="Cambria Math" panose="02040503050406030204" pitchFamily="18" charset="0"/>
                        <a:ea typeface="Calibri" panose="020F0502020204030204" pitchFamily="34" charset="0"/>
                        <a:cs typeface="Times New Roman" panose="02020603050405020304" pitchFamily="18" charset="0"/>
                      </a:rPr>
                      <m:t>𝐴</m:t>
                    </m:r>
                    <m:r>
                      <a:rPr lang="es-EC" sz="1600" i="1" smtClean="0">
                        <a:effectLst/>
                        <a:latin typeface="Cambria Math" panose="02040503050406030204" pitchFamily="18" charset="0"/>
                        <a:ea typeface="Calibri" panose="020F0502020204030204" pitchFamily="34" charset="0"/>
                        <a:cs typeface="Times New Roman" panose="02020603050405020304" pitchFamily="18" charset="0"/>
                      </a:rPr>
                      <m:t>:   </m:t>
                    </m:r>
                    <m:r>
                      <a:rPr lang="es-EC" sz="1600" i="1" smtClean="0">
                        <a:effectLst/>
                        <a:latin typeface="Cambria Math" panose="02040503050406030204" pitchFamily="18" charset="0"/>
                        <a:ea typeface="Calibri" panose="020F0502020204030204" pitchFamily="34" charset="0"/>
                        <a:cs typeface="Times New Roman" panose="02020603050405020304" pitchFamily="18" charset="0"/>
                      </a:rPr>
                      <m:t>𝑆𝑜𝑝𝑜𝑟𝑡𝑒</m:t>
                    </m:r>
                    <m:r>
                      <a:rPr lang="es-EC" sz="1600" i="1" smtClean="0">
                        <a:effectLst/>
                        <a:latin typeface="Cambria Math" panose="02040503050406030204" pitchFamily="18" charset="0"/>
                        <a:ea typeface="Calibri" panose="020F0502020204030204" pitchFamily="34" charset="0"/>
                        <a:cs typeface="Times New Roman" panose="02020603050405020304" pitchFamily="18" charset="0"/>
                      </a:rPr>
                      <m:t> </m:t>
                    </m:r>
                    <m:r>
                      <a:rPr lang="es-EC" sz="1600" i="1" smtClean="0">
                        <a:effectLst/>
                        <a:latin typeface="Cambria Math" panose="02040503050406030204" pitchFamily="18" charset="0"/>
                        <a:ea typeface="Calibri" panose="020F0502020204030204" pitchFamily="34" charset="0"/>
                        <a:cs typeface="Times New Roman" panose="02020603050405020304" pitchFamily="18" charset="0"/>
                      </a:rPr>
                      <m:t>𝐴</m:t>
                    </m:r>
                  </m:oMath>
                </a14:m>
                <a:endParaRPr lang="es-EC" sz="1600" i="1" dirty="0" smtClean="0">
                  <a:effectLst/>
                  <a:latin typeface="Cambria Math" panose="02040503050406030204" pitchFamily="18" charset="0"/>
                  <a:ea typeface="Calibri" panose="020F0502020204030204" pitchFamily="34" charset="0"/>
                  <a:cs typeface="Times New Roman" panose="02020603050405020304" pitchFamily="18" charset="0"/>
                </a:endParaRPr>
              </a:p>
              <a:p>
                <a:pPr algn="just">
                  <a:lnSpc>
                    <a:spcPct val="107000"/>
                  </a:lnSpc>
                  <a:spcAft>
                    <a:spcPts val="800"/>
                  </a:spcAft>
                </a:pPr>
                <a14:m>
                  <m:oMath xmlns:m="http://schemas.openxmlformats.org/officeDocument/2006/math">
                    <m:r>
                      <a:rPr lang="es-EC" sz="1600" b="0" i="1" smtClean="0">
                        <a:effectLst/>
                        <a:latin typeface="Cambria Math" panose="02040503050406030204" pitchFamily="18" charset="0"/>
                        <a:ea typeface="Calibri" panose="020F0502020204030204" pitchFamily="34" charset="0"/>
                        <a:cs typeface="Times New Roman" panose="02020603050405020304" pitchFamily="18" charset="0"/>
                      </a:rPr>
                      <m:t> </m:t>
                    </m:r>
                    <m:r>
                      <a:rPr lang="es-EC" sz="1600" i="1">
                        <a:effectLst/>
                        <a:latin typeface="Cambria Math" panose="02040503050406030204" pitchFamily="18" charset="0"/>
                        <a:ea typeface="Calibri" panose="020F0502020204030204" pitchFamily="34" charset="0"/>
                        <a:cs typeface="Times New Roman" panose="02020603050405020304" pitchFamily="18" charset="0"/>
                      </a:rPr>
                      <m:t>𝐵</m:t>
                    </m:r>
                    <m:r>
                      <a:rPr lang="es-EC" sz="1600" i="1">
                        <a:effectLst/>
                        <a:latin typeface="Cambria Math" panose="02040503050406030204" pitchFamily="18" charset="0"/>
                        <a:ea typeface="Calibri" panose="020F0502020204030204" pitchFamily="34" charset="0"/>
                        <a:cs typeface="Times New Roman" panose="02020603050405020304" pitchFamily="18" charset="0"/>
                      </a:rPr>
                      <m:t>:   </m:t>
                    </m:r>
                    <m:r>
                      <a:rPr lang="es-EC" sz="1600" i="1">
                        <a:effectLst/>
                        <a:latin typeface="Cambria Math" panose="02040503050406030204" pitchFamily="18" charset="0"/>
                        <a:ea typeface="Calibri" panose="020F0502020204030204" pitchFamily="34" charset="0"/>
                        <a:cs typeface="Times New Roman" panose="02020603050405020304" pitchFamily="18" charset="0"/>
                      </a:rPr>
                      <m:t>𝑆𝑜𝑝𝑜𝑟𝑡𝑒</m:t>
                    </m:r>
                    <m:r>
                      <a:rPr lang="es-EC" sz="1600" b="0" i="1" smtClean="0">
                        <a:effectLst/>
                        <a:latin typeface="Cambria Math" panose="02040503050406030204" pitchFamily="18" charset="0"/>
                        <a:ea typeface="Calibri" panose="020F0502020204030204" pitchFamily="34" charset="0"/>
                        <a:cs typeface="Times New Roman" panose="02020603050405020304" pitchFamily="18" charset="0"/>
                      </a:rPr>
                      <m:t> </m:t>
                    </m:r>
                  </m:oMath>
                </a14:m>
                <a:r>
                  <a:rPr lang="es-EC" sz="1600" b="0" i="1" dirty="0" smtClean="0">
                    <a:effectLst/>
                    <a:latin typeface="Cambria Math" panose="02040503050406030204" pitchFamily="18" charset="0"/>
                    <a:ea typeface="Calibri" panose="020F0502020204030204" pitchFamily="34" charset="0"/>
                    <a:cs typeface="Times New Roman" panose="02020603050405020304" pitchFamily="18" charset="0"/>
                  </a:rPr>
                  <a:t>B</a:t>
                </a:r>
              </a:p>
              <a:p>
                <a:pPr algn="just">
                  <a:lnSpc>
                    <a:spcPct val="107000"/>
                  </a:lnSpc>
                  <a:spcAft>
                    <a:spcPts val="800"/>
                  </a:spcAft>
                </a:pPr>
                <a14:m>
                  <m:oMathPara xmlns:m="http://schemas.openxmlformats.org/officeDocument/2006/math">
                    <m:oMathParaPr>
                      <m:jc m:val="left"/>
                    </m:oMathParaPr>
                    <m:oMath xmlns:m="http://schemas.openxmlformats.org/officeDocument/2006/math">
                      <m:r>
                        <a:rPr lang="es-EC" sz="1600" i="1">
                          <a:effectLst/>
                          <a:latin typeface="Cambria Math" panose="02040503050406030204" pitchFamily="18" charset="0"/>
                          <a:ea typeface="Calibri" panose="020F0502020204030204" pitchFamily="34" charset="0"/>
                          <a:cs typeface="Times New Roman" panose="02020603050405020304" pitchFamily="18" charset="0"/>
                        </a:rPr>
                        <m:t>𝐶</m:t>
                      </m:r>
                      <m:r>
                        <a:rPr lang="es-EC" sz="1600" i="1">
                          <a:effectLst/>
                          <a:latin typeface="Cambria Math" panose="02040503050406030204" pitchFamily="18" charset="0"/>
                          <a:ea typeface="Calibri" panose="020F0502020204030204" pitchFamily="34" charset="0"/>
                          <a:cs typeface="Times New Roman" panose="02020603050405020304" pitchFamily="18" charset="0"/>
                        </a:rPr>
                        <m:t>:   </m:t>
                      </m:r>
                      <m:r>
                        <a:rPr lang="es-EC" sz="1600" i="1">
                          <a:effectLst/>
                          <a:latin typeface="Cambria Math" panose="02040503050406030204" pitchFamily="18" charset="0"/>
                          <a:ea typeface="Calibri" panose="020F0502020204030204" pitchFamily="34" charset="0"/>
                          <a:cs typeface="Times New Roman" panose="02020603050405020304" pitchFamily="18" charset="0"/>
                        </a:rPr>
                        <m:t>𝑃𝑒𝑟𝑓𝑖𝑙</m:t>
                      </m:r>
                      <m:r>
                        <a:rPr lang="es-EC" sz="1600" i="1">
                          <a:effectLst/>
                          <a:latin typeface="Cambria Math" panose="02040503050406030204" pitchFamily="18" charset="0"/>
                          <a:ea typeface="Calibri" panose="020F0502020204030204" pitchFamily="34" charset="0"/>
                          <a:cs typeface="Times New Roman" panose="02020603050405020304" pitchFamily="18" charset="0"/>
                        </a:rPr>
                        <m:t> </m:t>
                      </m:r>
                      <m:r>
                        <a:rPr lang="es-EC" sz="1600" i="1">
                          <a:effectLst/>
                          <a:latin typeface="Cambria Math" panose="02040503050406030204" pitchFamily="18" charset="0"/>
                          <a:ea typeface="Calibri" panose="020F0502020204030204" pitchFamily="34" charset="0"/>
                          <a:cs typeface="Times New Roman" panose="02020603050405020304" pitchFamily="18" charset="0"/>
                        </a:rPr>
                        <m:t>𝑑𝑒</m:t>
                      </m:r>
                      <m:r>
                        <a:rPr lang="es-EC" sz="1600" i="1">
                          <a:effectLst/>
                          <a:latin typeface="Cambria Math" panose="02040503050406030204" pitchFamily="18" charset="0"/>
                          <a:ea typeface="Calibri" panose="020F0502020204030204" pitchFamily="34" charset="0"/>
                          <a:cs typeface="Times New Roman" panose="02020603050405020304" pitchFamily="18" charset="0"/>
                        </a:rPr>
                        <m:t> </m:t>
                      </m:r>
                      <m:r>
                        <a:rPr lang="es-EC" sz="1600" i="1">
                          <a:effectLst/>
                          <a:latin typeface="Cambria Math" panose="02040503050406030204" pitchFamily="18" charset="0"/>
                          <a:ea typeface="Calibri" panose="020F0502020204030204" pitchFamily="34" charset="0"/>
                          <a:cs typeface="Times New Roman" panose="02020603050405020304" pitchFamily="18" charset="0"/>
                        </a:rPr>
                        <m:t>𝑠𝑜𝑝𝑜𝑟𝑡𝑒</m:t>
                      </m:r>
                      <m:r>
                        <a:rPr lang="es-EC" sz="1600" i="1">
                          <a:effectLst/>
                          <a:latin typeface="Cambria Math" panose="02040503050406030204" pitchFamily="18" charset="0"/>
                          <a:ea typeface="Calibri" panose="020F0502020204030204" pitchFamily="34" charset="0"/>
                          <a:cs typeface="Times New Roman" panose="02020603050405020304" pitchFamily="18" charset="0"/>
                        </a:rPr>
                        <m:t>; </m:t>
                      </m:r>
                    </m:oMath>
                  </m:oMathPara>
                </a14:m>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Rectángulo 5"/>
              <p:cNvSpPr>
                <a:spLocks noRot="1" noChangeAspect="1" noMove="1" noResize="1" noEditPoints="1" noAdjustHandles="1" noChangeArrowheads="1" noChangeShapeType="1" noTextEdit="1"/>
              </p:cNvSpPr>
              <p:nvPr/>
            </p:nvSpPr>
            <p:spPr>
              <a:xfrm>
                <a:off x="824369" y="740793"/>
                <a:ext cx="2538264" cy="1190519"/>
              </a:xfrm>
              <a:prstGeom prst="rect">
                <a:avLst/>
              </a:prstGeom>
              <a:blipFill rotWithShape="0">
                <a:blip r:embed="rId3" cstate="print"/>
                <a:stretch>
                  <a:fillRect/>
                </a:stretch>
              </a:blipFill>
            </p:spPr>
            <p:txBody>
              <a:bodyPr/>
              <a:lstStyle/>
              <a:p>
                <a:r>
                  <a:rPr lang="es-EC">
                    <a:noFill/>
                  </a:rPr>
                  <a:t> </a:t>
                </a:r>
              </a:p>
            </p:txBody>
          </p:sp>
        </mc:Fallback>
      </mc:AlternateContent>
      <p:pic>
        <p:nvPicPr>
          <p:cNvPr id="7" name="Imagen 6"/>
          <p:cNvPicPr>
            <a:picLocks noChangeAspect="1"/>
          </p:cNvPicPr>
          <p:nvPr/>
        </p:nvPicPr>
        <p:blipFill>
          <a:blip r:embed="rId4" cstate="print"/>
          <a:stretch>
            <a:fillRect/>
          </a:stretch>
        </p:blipFill>
        <p:spPr>
          <a:xfrm>
            <a:off x="115701" y="1828273"/>
            <a:ext cx="5385879" cy="2953898"/>
          </a:xfrm>
          <a:prstGeom prst="rect">
            <a:avLst/>
          </a:prstGeom>
        </p:spPr>
      </p:pic>
      <p:sp>
        <p:nvSpPr>
          <p:cNvPr id="8" name="Rectángulo 7"/>
          <p:cNvSpPr/>
          <p:nvPr/>
        </p:nvSpPr>
        <p:spPr>
          <a:xfrm>
            <a:off x="824369" y="4782171"/>
            <a:ext cx="4235455" cy="338554"/>
          </a:xfrm>
          <a:prstGeom prst="rect">
            <a:avLst/>
          </a:prstGeom>
        </p:spPr>
        <p:txBody>
          <a:bodyPr wrap="none">
            <a:spAutoFit/>
          </a:bodyPr>
          <a:lstStyle/>
          <a:p>
            <a:r>
              <a:rPr lang="es-EC" sz="1600" b="1" dirty="0" smtClean="0">
                <a:effectLst/>
                <a:latin typeface="Arial" panose="020B0604020202020204" pitchFamily="34" charset="0"/>
                <a:ea typeface="Calibri" panose="020F0502020204030204" pitchFamily="34" charset="0"/>
              </a:rPr>
              <a:t>Diagrama de cuerpo libre de la estructura</a:t>
            </a:r>
            <a:endParaRPr lang="en-US" sz="1600" b="1" dirty="0"/>
          </a:p>
        </p:txBody>
      </p:sp>
      <mc:AlternateContent xmlns:mc="http://schemas.openxmlformats.org/markup-compatibility/2006" xmlns:a14="http://schemas.microsoft.com/office/drawing/2010/main">
        <mc:Choice Requires="a14">
          <p:sp>
            <p:nvSpPr>
              <p:cNvPr id="9" name="Rectángulo 8"/>
              <p:cNvSpPr/>
              <p:nvPr/>
            </p:nvSpPr>
            <p:spPr>
              <a:xfrm>
                <a:off x="-305681" y="4776405"/>
                <a:ext cx="4339908" cy="2081595"/>
              </a:xfrm>
              <a:prstGeom prst="rect">
                <a:avLst/>
              </a:prstGeom>
            </p:spPr>
            <p:txBody>
              <a:bodyPr wrap="square">
                <a:spAutoFit/>
              </a:bodyPr>
              <a:lstStyle/>
              <a:p>
                <a:pPr indent="252095" algn="ctr">
                  <a:lnSpc>
                    <a:spcPct val="150000"/>
                  </a:lnSpc>
                  <a:spcAft>
                    <a:spcPts val="800"/>
                  </a:spcAft>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i="1" smtClean="0">
                              <a:effectLst/>
                              <a:latin typeface="Cambria Math" panose="02040503050406030204" pitchFamily="18" charset="0"/>
                              <a:ea typeface="Calibri" panose="020F0502020204030204" pitchFamily="34" charset="0"/>
                              <a:cs typeface="Arial" panose="020B0604020202020204" pitchFamily="34" charset="0"/>
                            </a:rPr>
                          </m:ctrlPr>
                        </m:naryPr>
                        <m:sub/>
                        <m:sup/>
                        <m:e>
                          <m:r>
                            <a:rPr lang="es-EC" i="1">
                              <a:effectLst/>
                              <a:latin typeface="Cambria Math" panose="02040503050406030204" pitchFamily="18" charset="0"/>
                              <a:ea typeface="Calibri" panose="020F0502020204030204" pitchFamily="34" charset="0"/>
                              <a:cs typeface="Arial" panose="020B0604020202020204" pitchFamily="34" charset="0"/>
                            </a:rPr>
                            <m:t>𝑀</m:t>
                          </m:r>
                          <m:r>
                            <a:rPr lang="es-EC" b="0" i="1" smtClean="0">
                              <a:effectLst/>
                              <a:latin typeface="Cambria Math" panose="02040503050406030204" pitchFamily="18" charset="0"/>
                              <a:ea typeface="Calibri" panose="020F0502020204030204" pitchFamily="34" charset="0"/>
                              <a:cs typeface="Arial" panose="020B0604020202020204" pitchFamily="34" charset="0"/>
                            </a:rPr>
                            <m:t>𝐴</m:t>
                          </m:r>
                          <m:r>
                            <a:rPr lang="es-EC" i="1">
                              <a:effectLst/>
                              <a:latin typeface="Cambria Math" panose="02040503050406030204" pitchFamily="18" charset="0"/>
                              <a:ea typeface="Calibri" panose="020F0502020204030204" pitchFamily="34" charset="0"/>
                              <a:cs typeface="Arial" panose="020B0604020202020204" pitchFamily="34" charset="0"/>
                            </a:rPr>
                            <m:t>=0</m:t>
                          </m:r>
                        </m:e>
                      </m:nary>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indent="252095">
                  <a:lnSpc>
                    <a:spcPct val="150000"/>
                  </a:lnSpc>
                  <a:spcAft>
                    <a:spcPts val="800"/>
                  </a:spcAft>
                </a:pPr>
                <a14:m>
                  <m:oMathPara xmlns:m="http://schemas.openxmlformats.org/officeDocument/2006/math">
                    <m:oMathParaPr>
                      <m:jc m:val="centerGroup"/>
                    </m:oMathParaPr>
                    <m:oMath xmlns:m="http://schemas.openxmlformats.org/officeDocument/2006/math">
                      <m:r>
                        <a:rPr lang="es-EC" b="1" i="1">
                          <a:effectLst/>
                          <a:latin typeface="Cambria Math" panose="02040503050406030204" pitchFamily="18" charset="0"/>
                          <a:ea typeface="Calibri" panose="020F0502020204030204" pitchFamily="34" charset="0"/>
                          <a:cs typeface="Arial" panose="020B0604020202020204" pitchFamily="34" charset="0"/>
                        </a:rPr>
                        <m:t>𝑹𝑩</m:t>
                      </m:r>
                      <m:r>
                        <a:rPr lang="es-EC" b="1" i="1">
                          <a:effectLst/>
                          <a:latin typeface="Cambria Math" panose="02040503050406030204" pitchFamily="18" charset="0"/>
                          <a:ea typeface="Calibri" panose="020F0502020204030204" pitchFamily="34" charset="0"/>
                          <a:cs typeface="Arial" panose="020B0604020202020204" pitchFamily="34" charset="0"/>
                        </a:rPr>
                        <m:t>=</m:t>
                      </m:r>
                      <m:f>
                        <m:fPr>
                          <m:ctrlPr>
                            <a:rPr lang="en-US" b="1" i="1">
                              <a:effectLst/>
                              <a:latin typeface="Cambria Math" panose="02040503050406030204" pitchFamily="18" charset="0"/>
                              <a:ea typeface="Calibri" panose="020F0502020204030204" pitchFamily="34" charset="0"/>
                              <a:cs typeface="Arial" panose="020B0604020202020204" pitchFamily="34" charset="0"/>
                            </a:rPr>
                          </m:ctrlPr>
                        </m:fPr>
                        <m:num>
                          <m:r>
                            <a:rPr lang="es-EC" b="1" i="1">
                              <a:effectLst/>
                              <a:latin typeface="Cambria Math" panose="02040503050406030204" pitchFamily="18" charset="0"/>
                              <a:ea typeface="Calibri" panose="020F0502020204030204" pitchFamily="34" charset="0"/>
                              <a:cs typeface="Arial" panose="020B0604020202020204" pitchFamily="34" charset="0"/>
                            </a:rPr>
                            <m:t>𝟔</m:t>
                          </m:r>
                          <m:r>
                            <a:rPr lang="es-EC" b="1" i="1">
                              <a:effectLst/>
                              <a:latin typeface="Cambria Math" panose="02040503050406030204" pitchFamily="18" charset="0"/>
                              <a:ea typeface="Calibri" panose="020F0502020204030204" pitchFamily="34" charset="0"/>
                              <a:cs typeface="Arial" panose="020B0604020202020204" pitchFamily="34" charset="0"/>
                            </a:rPr>
                            <m:t>.</m:t>
                          </m:r>
                          <m:r>
                            <a:rPr lang="es-EC" b="1" i="1">
                              <a:effectLst/>
                              <a:latin typeface="Cambria Math" panose="02040503050406030204" pitchFamily="18" charset="0"/>
                              <a:ea typeface="Calibri" panose="020F0502020204030204" pitchFamily="34" charset="0"/>
                              <a:cs typeface="Arial" panose="020B0604020202020204" pitchFamily="34" charset="0"/>
                            </a:rPr>
                            <m:t>𝟗𝟖</m:t>
                          </m:r>
                          <m:r>
                            <a:rPr lang="es-EC" b="1" i="1">
                              <a:effectLst/>
                              <a:latin typeface="Cambria Math" panose="02040503050406030204" pitchFamily="18" charset="0"/>
                              <a:ea typeface="Calibri" panose="020F0502020204030204" pitchFamily="34" charset="0"/>
                              <a:cs typeface="Arial" panose="020B0604020202020204" pitchFamily="34" charset="0"/>
                            </a:rPr>
                            <m:t> </m:t>
                          </m:r>
                          <m:r>
                            <a:rPr lang="es-EC" b="1" i="1">
                              <a:effectLst/>
                              <a:latin typeface="Cambria Math" panose="02040503050406030204" pitchFamily="18" charset="0"/>
                              <a:ea typeface="Calibri" panose="020F0502020204030204" pitchFamily="34" charset="0"/>
                              <a:cs typeface="Arial" panose="020B0604020202020204" pitchFamily="34" charset="0"/>
                            </a:rPr>
                            <m:t>𝑵</m:t>
                          </m:r>
                          <m:r>
                            <a:rPr lang="es-EC" b="1" i="1">
                              <a:effectLst/>
                              <a:latin typeface="Cambria Math" panose="02040503050406030204" pitchFamily="18" charset="0"/>
                              <a:ea typeface="Calibri" panose="020F0502020204030204" pitchFamily="34" charset="0"/>
                              <a:cs typeface="Arial" panose="020B0604020202020204" pitchFamily="34" charset="0"/>
                            </a:rPr>
                            <m:t>+</m:t>
                          </m:r>
                          <m:r>
                            <a:rPr lang="es-EC" b="1" i="1" smtClean="0">
                              <a:solidFill>
                                <a:srgbClr val="CC0000"/>
                              </a:solidFill>
                              <a:effectLst/>
                              <a:latin typeface="Cambria Math" panose="02040503050406030204" pitchFamily="18" charset="0"/>
                              <a:ea typeface="Calibri" panose="020F0502020204030204" pitchFamily="34" charset="0"/>
                              <a:cs typeface="Arial" panose="020B0604020202020204" pitchFamily="34" charset="0"/>
                            </a:rPr>
                            <m:t>𝑷𝑻</m:t>
                          </m:r>
                        </m:num>
                        <m:den>
                          <m:r>
                            <a:rPr lang="es-EC" b="1" i="1">
                              <a:effectLst/>
                              <a:latin typeface="Cambria Math" panose="02040503050406030204" pitchFamily="18" charset="0"/>
                              <a:ea typeface="Calibri" panose="020F0502020204030204" pitchFamily="34" charset="0"/>
                              <a:cs typeface="Arial" panose="020B0604020202020204" pitchFamily="34" charset="0"/>
                            </a:rPr>
                            <m:t>𝟐</m:t>
                          </m:r>
                        </m:den>
                      </m:f>
                    </m:oMath>
                  </m:oMathPara>
                </a14:m>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9" name="Rectángulo 8"/>
              <p:cNvSpPr>
                <a:spLocks noRot="1" noChangeAspect="1" noMove="1" noResize="1" noEditPoints="1" noAdjustHandles="1" noChangeArrowheads="1" noChangeShapeType="1" noTextEdit="1"/>
              </p:cNvSpPr>
              <p:nvPr/>
            </p:nvSpPr>
            <p:spPr>
              <a:xfrm>
                <a:off x="-305681" y="4776405"/>
                <a:ext cx="4339908" cy="2081595"/>
              </a:xfrm>
              <a:prstGeom prst="rect">
                <a:avLst/>
              </a:prstGeom>
              <a:blipFill rotWithShape="0">
                <a:blip r:embed="rId5" cstate="print"/>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0" name="Rectángulo 9"/>
              <p:cNvSpPr/>
              <p:nvPr/>
            </p:nvSpPr>
            <p:spPr>
              <a:xfrm>
                <a:off x="2808640" y="4900147"/>
                <a:ext cx="3446192" cy="2081595"/>
              </a:xfrm>
              <a:prstGeom prst="rect">
                <a:avLst/>
              </a:prstGeom>
            </p:spPr>
            <p:txBody>
              <a:bodyPr wrap="square">
                <a:spAutoFit/>
              </a:bodyPr>
              <a:lstStyle/>
              <a:p>
                <a:pPr indent="252095" algn="ctr">
                  <a:lnSpc>
                    <a:spcPct val="150000"/>
                  </a:lnSpc>
                  <a:spcAft>
                    <a:spcPts val="800"/>
                  </a:spcAft>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i="1" smtClean="0">
                              <a:effectLst/>
                              <a:latin typeface="Cambria Math" panose="02040503050406030204" pitchFamily="18" charset="0"/>
                              <a:ea typeface="Calibri" panose="020F0502020204030204" pitchFamily="34" charset="0"/>
                              <a:cs typeface="Arial" panose="020B0604020202020204" pitchFamily="34" charset="0"/>
                            </a:rPr>
                          </m:ctrlPr>
                        </m:naryPr>
                        <m:sub/>
                        <m:sup/>
                        <m:e>
                          <m:r>
                            <a:rPr lang="es-EC" i="1">
                              <a:effectLst/>
                              <a:latin typeface="Cambria Math" panose="02040503050406030204" pitchFamily="18" charset="0"/>
                              <a:ea typeface="Calibri" panose="020F0502020204030204" pitchFamily="34" charset="0"/>
                              <a:cs typeface="Arial" panose="020B0604020202020204" pitchFamily="34" charset="0"/>
                            </a:rPr>
                            <m:t>𝐹𝑦</m:t>
                          </m:r>
                          <m:r>
                            <a:rPr lang="es-EC" i="1">
                              <a:effectLst/>
                              <a:latin typeface="Cambria Math" panose="02040503050406030204" pitchFamily="18" charset="0"/>
                              <a:ea typeface="Calibri" panose="020F0502020204030204" pitchFamily="34" charset="0"/>
                              <a:cs typeface="Arial" panose="020B0604020202020204" pitchFamily="34" charset="0"/>
                            </a:rPr>
                            <m:t>=0</m:t>
                          </m:r>
                        </m:e>
                      </m:nary>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indent="252095" algn="ctr">
                  <a:lnSpc>
                    <a:spcPct val="150000"/>
                  </a:lnSpc>
                  <a:spcAft>
                    <a:spcPts val="800"/>
                  </a:spcAft>
                </a:pPr>
                <a14:m>
                  <m:oMathPara xmlns:m="http://schemas.openxmlformats.org/officeDocument/2006/math">
                    <m:oMathParaPr>
                      <m:jc m:val="centerGroup"/>
                    </m:oMathParaPr>
                    <m:oMath xmlns:m="http://schemas.openxmlformats.org/officeDocument/2006/math">
                      <m:r>
                        <a:rPr lang="es-EC" b="1" i="1">
                          <a:latin typeface="Cambria Math" panose="02040503050406030204" pitchFamily="18" charset="0"/>
                        </a:rPr>
                        <m:t>𝑹𝑨</m:t>
                      </m:r>
                      <m:r>
                        <a:rPr lang="es-EC" b="1" i="1">
                          <a:latin typeface="Cambria Math" panose="02040503050406030204" pitchFamily="18" charset="0"/>
                        </a:rPr>
                        <m:t>=</m:t>
                      </m:r>
                      <m:f>
                        <m:fPr>
                          <m:ctrlPr>
                            <a:rPr lang="en-US" b="1" i="1">
                              <a:latin typeface="Cambria Math" panose="02040503050406030204" pitchFamily="18" charset="0"/>
                            </a:rPr>
                          </m:ctrlPr>
                        </m:fPr>
                        <m:num>
                          <m:r>
                            <a:rPr lang="es-EC" b="1" i="1">
                              <a:latin typeface="Cambria Math" panose="02040503050406030204" pitchFamily="18" charset="0"/>
                            </a:rPr>
                            <m:t>𝟔</m:t>
                          </m:r>
                          <m:r>
                            <a:rPr lang="es-EC" b="1" i="1">
                              <a:latin typeface="Cambria Math" panose="02040503050406030204" pitchFamily="18" charset="0"/>
                            </a:rPr>
                            <m:t>.</m:t>
                          </m:r>
                          <m:r>
                            <a:rPr lang="es-EC" b="1" i="1">
                              <a:latin typeface="Cambria Math" panose="02040503050406030204" pitchFamily="18" charset="0"/>
                            </a:rPr>
                            <m:t>𝟗𝟖</m:t>
                          </m:r>
                          <m:r>
                            <a:rPr lang="es-EC" b="1" i="1">
                              <a:latin typeface="Cambria Math" panose="02040503050406030204" pitchFamily="18" charset="0"/>
                            </a:rPr>
                            <m:t> </m:t>
                          </m:r>
                          <m:r>
                            <a:rPr lang="es-EC" b="1" i="1">
                              <a:latin typeface="Cambria Math" panose="02040503050406030204" pitchFamily="18" charset="0"/>
                            </a:rPr>
                            <m:t>𝑵</m:t>
                          </m:r>
                          <m:r>
                            <a:rPr lang="es-EC" b="1" i="1">
                              <a:latin typeface="Cambria Math" panose="02040503050406030204" pitchFamily="18" charset="0"/>
                            </a:rPr>
                            <m:t>+</m:t>
                          </m:r>
                          <m:r>
                            <a:rPr lang="es-EC" b="1" i="1" smtClean="0">
                              <a:solidFill>
                                <a:srgbClr val="CC0000"/>
                              </a:solidFill>
                              <a:latin typeface="Cambria Math" panose="02040503050406030204" pitchFamily="18" charset="0"/>
                            </a:rPr>
                            <m:t>𝑷𝑻</m:t>
                          </m:r>
                        </m:num>
                        <m:den>
                          <m:r>
                            <a:rPr lang="es-EC" b="1" i="1">
                              <a:latin typeface="Cambria Math" panose="02040503050406030204" pitchFamily="18" charset="0"/>
                            </a:rPr>
                            <m:t>𝟐</m:t>
                          </m:r>
                        </m:den>
                      </m:f>
                    </m:oMath>
                  </m:oMathPara>
                </a14:m>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0" name="Rectángulo 9"/>
              <p:cNvSpPr>
                <a:spLocks noRot="1" noChangeAspect="1" noMove="1" noResize="1" noEditPoints="1" noAdjustHandles="1" noChangeArrowheads="1" noChangeShapeType="1" noTextEdit="1"/>
              </p:cNvSpPr>
              <p:nvPr/>
            </p:nvSpPr>
            <p:spPr>
              <a:xfrm>
                <a:off x="2808640" y="4900147"/>
                <a:ext cx="3446192" cy="2081595"/>
              </a:xfrm>
              <a:prstGeom prst="rect">
                <a:avLst/>
              </a:prstGeom>
              <a:blipFill rotWithShape="0">
                <a:blip r:embed="rId6" cstate="print"/>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1" name="Rectángulo 10"/>
              <p:cNvSpPr/>
              <p:nvPr/>
            </p:nvSpPr>
            <p:spPr>
              <a:xfrm>
                <a:off x="8932878" y="3800877"/>
                <a:ext cx="156299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𝜎</m:t>
                          </m:r>
                        </m:e>
                        <m:sub>
                          <m:r>
                            <a:rPr lang="en-US" i="1">
                              <a:latin typeface="Cambria Math" panose="02040503050406030204" pitchFamily="18" charset="0"/>
                            </a:rPr>
                            <m:t>𝑚</m:t>
                          </m:r>
                          <m:r>
                            <a:rPr lang="en-US" i="0">
                              <a:latin typeface="Cambria Math" panose="02040503050406030204" pitchFamily="18" charset="0"/>
                            </a:rPr>
                            <m:t>á</m:t>
                          </m:r>
                          <m:r>
                            <a:rPr lang="en-US" i="1">
                              <a:latin typeface="Cambria Math" panose="02040503050406030204" pitchFamily="18" charset="0"/>
                            </a:rPr>
                            <m:t>𝑥</m:t>
                          </m:r>
                        </m:sub>
                      </m:sSub>
                      <m:r>
                        <a:rPr lang="en-US" i="0">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𝜎</m:t>
                          </m:r>
                        </m:e>
                        <m:sub>
                          <m:r>
                            <a:rPr lang="en-US" i="1">
                              <a:latin typeface="Cambria Math" panose="02040503050406030204" pitchFamily="18" charset="0"/>
                            </a:rPr>
                            <m:t>𝑎𝑑𝑚</m:t>
                          </m:r>
                        </m:sub>
                      </m:sSub>
                    </m:oMath>
                  </m:oMathPara>
                </a14:m>
                <a:endParaRPr lang="en-US" dirty="0"/>
              </a:p>
            </p:txBody>
          </p:sp>
        </mc:Choice>
        <mc:Fallback xmlns="">
          <p:sp>
            <p:nvSpPr>
              <p:cNvPr id="11" name="Rectángulo 10"/>
              <p:cNvSpPr>
                <a:spLocks noRot="1" noChangeAspect="1" noMove="1" noResize="1" noEditPoints="1" noAdjustHandles="1" noChangeArrowheads="1" noChangeShapeType="1" noTextEdit="1"/>
              </p:cNvSpPr>
              <p:nvPr/>
            </p:nvSpPr>
            <p:spPr>
              <a:xfrm>
                <a:off x="8932878" y="3800877"/>
                <a:ext cx="1562992" cy="369332"/>
              </a:xfrm>
              <a:prstGeom prst="rect">
                <a:avLst/>
              </a:prstGeom>
              <a:blipFill rotWithShape="0">
                <a:blip r:embed="rId7" cstate="print"/>
                <a:stretch>
                  <a:fillRect b="-1667"/>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2" name="Rectángulo 11"/>
              <p:cNvSpPr/>
              <p:nvPr/>
            </p:nvSpPr>
            <p:spPr>
              <a:xfrm>
                <a:off x="8890335" y="4031447"/>
                <a:ext cx="1886921" cy="1493614"/>
              </a:xfrm>
              <a:prstGeom prst="rect">
                <a:avLst/>
              </a:prstGeom>
            </p:spPr>
            <p:txBody>
              <a:bodyPr wrap="square">
                <a:spAutoFit/>
              </a:bodyPr>
              <a:lstStyle/>
              <a:p>
                <a:pPr indent="252095">
                  <a:lnSpc>
                    <a:spcPct val="150000"/>
                  </a:lnSpc>
                  <a:spcAft>
                    <a:spcPts val="800"/>
                  </a:spcAft>
                </a:pPr>
                <a14:m>
                  <m:oMathPara xmlns:m="http://schemas.openxmlformats.org/officeDocument/2006/math">
                    <m:oMathParaPr>
                      <m:jc m:val="centerGroup"/>
                    </m:oMathParaPr>
                    <m:oMath xmlns:m="http://schemas.openxmlformats.org/officeDocument/2006/math">
                      <m:f>
                        <m:fPr>
                          <m:ctrlPr>
                            <a:rPr lang="en-US" i="1" smtClean="0">
                              <a:effectLst/>
                              <a:latin typeface="Cambria Math" panose="02040503050406030204" pitchFamily="18" charset="0"/>
                              <a:ea typeface="Calibri" panose="020F0502020204030204" pitchFamily="34" charset="0"/>
                              <a:cs typeface="Arial" panose="020B0604020202020204" pitchFamily="34" charset="0"/>
                            </a:rPr>
                          </m:ctrlPr>
                        </m:fPr>
                        <m:num>
                          <m:r>
                            <a:rPr lang="es-EC" i="1">
                              <a:effectLst/>
                              <a:latin typeface="Cambria Math" panose="02040503050406030204" pitchFamily="18" charset="0"/>
                              <a:ea typeface="Calibri" panose="020F0502020204030204" pitchFamily="34" charset="0"/>
                              <a:cs typeface="Arial" panose="020B0604020202020204" pitchFamily="34" charset="0"/>
                            </a:rPr>
                            <m:t>𝐹</m:t>
                          </m:r>
                        </m:num>
                        <m:den>
                          <m:r>
                            <a:rPr lang="es-EC" i="1">
                              <a:effectLst/>
                              <a:latin typeface="Cambria Math" panose="02040503050406030204" pitchFamily="18" charset="0"/>
                              <a:ea typeface="Calibri" panose="020F0502020204030204" pitchFamily="34" charset="0"/>
                              <a:cs typeface="Arial" panose="020B0604020202020204" pitchFamily="34" charset="0"/>
                            </a:rPr>
                            <m:t>𝐴</m:t>
                          </m:r>
                        </m:den>
                      </m:f>
                      <m:r>
                        <a:rPr lang="es-EC" i="1">
                          <a:effectLst/>
                          <a:latin typeface="Cambria Math" panose="02040503050406030204" pitchFamily="18" charset="0"/>
                          <a:ea typeface="Calibri" panose="020F0502020204030204" pitchFamily="34" charset="0"/>
                          <a:cs typeface="Arial" panose="020B0604020202020204" pitchFamily="34" charset="0"/>
                        </a:rPr>
                        <m:t>=</m:t>
                      </m:r>
                      <m:f>
                        <m:fPr>
                          <m:ctrlPr>
                            <a:rPr lang="en-US" i="1">
                              <a:effectLst/>
                              <a:latin typeface="Cambria Math" panose="02040503050406030204" pitchFamily="18" charset="0"/>
                              <a:ea typeface="Calibri" panose="020F0502020204030204" pitchFamily="34" charset="0"/>
                              <a:cs typeface="Arial" panose="020B0604020202020204" pitchFamily="34" charset="0"/>
                            </a:rPr>
                          </m:ctrlPr>
                        </m:fPr>
                        <m:num>
                          <m:r>
                            <a:rPr lang="es-EC" i="1">
                              <a:effectLst/>
                              <a:latin typeface="Cambria Math" panose="02040503050406030204" pitchFamily="18" charset="0"/>
                              <a:ea typeface="Calibri" panose="020F0502020204030204" pitchFamily="34" charset="0"/>
                              <a:cs typeface="Arial" panose="020B0604020202020204" pitchFamily="34" charset="0"/>
                            </a:rPr>
                            <m:t>𝑆𝑦</m:t>
                          </m:r>
                        </m:num>
                        <m:den>
                          <m:r>
                            <a:rPr lang="es-EC" i="1">
                              <a:effectLst/>
                              <a:latin typeface="Cambria Math" panose="02040503050406030204" pitchFamily="18" charset="0"/>
                              <a:ea typeface="Calibri" panose="020F0502020204030204" pitchFamily="34" charset="0"/>
                              <a:cs typeface="Arial" panose="020B0604020202020204" pitchFamily="34" charset="0"/>
                            </a:rPr>
                            <m:t>𝑛</m:t>
                          </m:r>
                        </m:den>
                      </m:f>
                    </m:oMath>
                  </m:oMathPara>
                </a14:m>
                <a:endParaRPr lang="en-US" i="1" dirty="0" smtClean="0">
                  <a:effectLst/>
                  <a:latin typeface="Calibri" panose="020F0502020204030204" pitchFamily="34" charset="0"/>
                  <a:ea typeface="Calibri" panose="020F0502020204030204" pitchFamily="34" charset="0"/>
                  <a:cs typeface="Times New Roman" panose="02020603050405020304" pitchFamily="18" charset="0"/>
                </a:endParaRPr>
              </a:p>
              <a:p>
                <a:pPr indent="252095">
                  <a:lnSpc>
                    <a:spcPct val="150000"/>
                  </a:lnSpc>
                  <a:spcAft>
                    <a:spcPts val="800"/>
                  </a:spcAft>
                </a:pPr>
                <a14:m>
                  <m:oMathPara xmlns:m="http://schemas.openxmlformats.org/officeDocument/2006/math">
                    <m:oMathParaPr>
                      <m:jc m:val="left"/>
                    </m:oMathParaPr>
                    <m:oMath xmlns:m="http://schemas.openxmlformats.org/officeDocument/2006/math">
                      <m:r>
                        <a:rPr lang="es-EC" b="1" i="1">
                          <a:effectLst/>
                          <a:latin typeface="Cambria Math" panose="02040503050406030204" pitchFamily="18" charset="0"/>
                          <a:ea typeface="Calibri" panose="020F0502020204030204" pitchFamily="34" charset="0"/>
                          <a:cs typeface="Arial" panose="020B0604020202020204" pitchFamily="34" charset="0"/>
                        </a:rPr>
                        <m:t>𝑷𝑻</m:t>
                      </m:r>
                      <m:r>
                        <a:rPr lang="es-EC" b="1" i="1">
                          <a:effectLst/>
                          <a:latin typeface="Cambria Math" panose="02040503050406030204" pitchFamily="18" charset="0"/>
                          <a:ea typeface="Calibri" panose="020F0502020204030204" pitchFamily="34" charset="0"/>
                          <a:cs typeface="Arial" panose="020B0604020202020204" pitchFamily="34" charset="0"/>
                        </a:rPr>
                        <m:t>=</m:t>
                      </m:r>
                      <m:r>
                        <a:rPr lang="es-EC" b="1" i="1">
                          <a:effectLst/>
                          <a:latin typeface="Cambria Math" panose="02040503050406030204" pitchFamily="18" charset="0"/>
                          <a:ea typeface="Calibri" panose="020F0502020204030204" pitchFamily="34" charset="0"/>
                          <a:cs typeface="Arial" panose="020B0604020202020204" pitchFamily="34" charset="0"/>
                        </a:rPr>
                        <m:t>𝟏𝟖𝟏𝟒𝟑</m:t>
                      </m:r>
                      <m:r>
                        <a:rPr lang="es-EC" b="1" i="1">
                          <a:effectLst/>
                          <a:latin typeface="Cambria Math" panose="02040503050406030204" pitchFamily="18" charset="0"/>
                          <a:ea typeface="Calibri" panose="020F0502020204030204" pitchFamily="34" charset="0"/>
                          <a:cs typeface="Arial" panose="020B0604020202020204" pitchFamily="34" charset="0"/>
                        </a:rPr>
                        <m:t> </m:t>
                      </m:r>
                      <m:r>
                        <a:rPr lang="es-EC" b="1" i="1">
                          <a:effectLst/>
                          <a:latin typeface="Cambria Math" panose="02040503050406030204" pitchFamily="18" charset="0"/>
                          <a:ea typeface="Calibri" panose="020F0502020204030204" pitchFamily="34" charset="0"/>
                          <a:cs typeface="Arial" panose="020B0604020202020204" pitchFamily="34" charset="0"/>
                        </a:rPr>
                        <m:t>𝑵</m:t>
                      </m:r>
                      <m:r>
                        <a:rPr lang="es-EC" b="1" i="1">
                          <a:effectLst/>
                          <a:latin typeface="Cambria Math" panose="02040503050406030204" pitchFamily="18" charset="0"/>
                          <a:ea typeface="Calibri" panose="020F0502020204030204" pitchFamily="34" charset="0"/>
                          <a:cs typeface="Arial" panose="020B0604020202020204" pitchFamily="34" charset="0"/>
                        </a:rPr>
                        <m:t> </m:t>
                      </m:r>
                    </m:oMath>
                  </m:oMathPara>
                </a14:m>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2" name="Rectángulo 11"/>
              <p:cNvSpPr>
                <a:spLocks noRot="1" noChangeAspect="1" noMove="1" noResize="1" noEditPoints="1" noAdjustHandles="1" noChangeArrowheads="1" noChangeShapeType="1" noTextEdit="1"/>
              </p:cNvSpPr>
              <p:nvPr/>
            </p:nvSpPr>
            <p:spPr>
              <a:xfrm>
                <a:off x="8890335" y="4031447"/>
                <a:ext cx="1886921" cy="1493614"/>
              </a:xfrm>
              <a:prstGeom prst="rect">
                <a:avLst/>
              </a:prstGeom>
              <a:blipFill rotWithShape="0">
                <a:blip r:embed="rId8" cstate="print"/>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3" name="Rectángulo 12"/>
              <p:cNvSpPr/>
              <p:nvPr/>
            </p:nvSpPr>
            <p:spPr>
              <a:xfrm>
                <a:off x="8174145" y="5501600"/>
                <a:ext cx="3080459" cy="61895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𝐶𝑎𝑝𝑎𝑐𝑖𝑑𝑎</m:t>
                      </m:r>
                      <m:sSub>
                        <m:sSubPr>
                          <m:ctrlPr>
                            <a:rPr lang="en-US" i="1">
                              <a:latin typeface="Cambria Math" panose="02040503050406030204" pitchFamily="18" charset="0"/>
                            </a:rPr>
                          </m:ctrlPr>
                        </m:sSubPr>
                        <m:e>
                          <m:r>
                            <a:rPr lang="en-US" i="1">
                              <a:latin typeface="Cambria Math" panose="02040503050406030204" pitchFamily="18" charset="0"/>
                            </a:rPr>
                            <m:t>𝑑</m:t>
                          </m:r>
                        </m:e>
                        <m:sub>
                          <m:r>
                            <a:rPr lang="en-US" i="1">
                              <a:latin typeface="Cambria Math" panose="02040503050406030204" pitchFamily="18" charset="0"/>
                            </a:rPr>
                            <m:t>𝑚</m:t>
                          </m:r>
                          <m:r>
                            <a:rPr lang="en-US" i="0">
                              <a:latin typeface="Cambria Math" panose="02040503050406030204" pitchFamily="18" charset="0"/>
                            </a:rPr>
                            <m:t>á</m:t>
                          </m:r>
                          <m:r>
                            <a:rPr lang="en-US" i="1">
                              <a:latin typeface="Cambria Math" panose="02040503050406030204" pitchFamily="18" charset="0"/>
                            </a:rPr>
                            <m:t>𝑥</m:t>
                          </m:r>
                          <m:r>
                            <a:rPr lang="en-US" i="0">
                              <a:latin typeface="Cambria Math" panose="02040503050406030204" pitchFamily="18" charset="0"/>
                            </a:rPr>
                            <m:t>.</m:t>
                          </m:r>
                        </m:sub>
                      </m:sSub>
                      <m:r>
                        <a:rPr lang="es-EC" b="0" i="0" smtClean="0">
                          <a:latin typeface="Cambria Math" panose="02040503050406030204" pitchFamily="18" charset="0"/>
                        </a:rPr>
                        <m:t> </m:t>
                      </m:r>
                      <m:r>
                        <a:rPr lang="en-US" i="0">
                          <a:latin typeface="Cambria Math" panose="02040503050406030204" pitchFamily="18" charset="0"/>
                        </a:rPr>
                        <m:t>=</m:t>
                      </m:r>
                      <m:f>
                        <m:fPr>
                          <m:ctrlPr>
                            <a:rPr lang="en-US" i="1">
                              <a:latin typeface="Cambria Math" panose="02040503050406030204" pitchFamily="18" charset="0"/>
                            </a:rPr>
                          </m:ctrlPr>
                        </m:fPr>
                        <m:num>
                          <m:r>
                            <a:rPr lang="en-US" i="0">
                              <a:latin typeface="Cambria Math" panose="02040503050406030204" pitchFamily="18" charset="0"/>
                            </a:rPr>
                            <m:t>1851 </m:t>
                          </m:r>
                          <m:r>
                            <a:rPr lang="en-US" i="1">
                              <a:latin typeface="Cambria Math" panose="02040503050406030204" pitchFamily="18" charset="0"/>
                            </a:rPr>
                            <m:t>𝐾𝑔𝑓</m:t>
                          </m:r>
                        </m:num>
                        <m:den>
                          <m:r>
                            <a:rPr lang="en-US" i="0">
                              <a:latin typeface="Cambria Math" panose="02040503050406030204" pitchFamily="18" charset="0"/>
                            </a:rPr>
                            <m:t> 66.1</m:t>
                          </m:r>
                          <m:r>
                            <a:rPr lang="en-US" i="1">
                              <a:latin typeface="Cambria Math" panose="02040503050406030204" pitchFamily="18" charset="0"/>
                            </a:rPr>
                            <m:t>𝑐𝑚</m:t>
                          </m:r>
                        </m:den>
                      </m:f>
                    </m:oMath>
                  </m:oMathPara>
                </a14:m>
                <a:endParaRPr lang="en-US" dirty="0"/>
              </a:p>
            </p:txBody>
          </p:sp>
        </mc:Choice>
        <mc:Fallback xmlns="">
          <p:sp>
            <p:nvSpPr>
              <p:cNvPr id="13" name="Rectángulo 12"/>
              <p:cNvSpPr>
                <a:spLocks noRot="1" noChangeAspect="1" noMove="1" noResize="1" noEditPoints="1" noAdjustHandles="1" noChangeArrowheads="1" noChangeShapeType="1" noTextEdit="1"/>
              </p:cNvSpPr>
              <p:nvPr/>
            </p:nvSpPr>
            <p:spPr>
              <a:xfrm>
                <a:off x="8174145" y="5501600"/>
                <a:ext cx="3080459" cy="618952"/>
              </a:xfrm>
              <a:prstGeom prst="rect">
                <a:avLst/>
              </a:prstGeom>
              <a:blipFill rotWithShape="0">
                <a:blip r:embed="rId9" cstate="print"/>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4" name="Rectángulo 13"/>
              <p:cNvSpPr/>
              <p:nvPr/>
            </p:nvSpPr>
            <p:spPr>
              <a:xfrm>
                <a:off x="8174145" y="6120552"/>
                <a:ext cx="3363741" cy="4687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smtClean="0">
                          <a:solidFill>
                            <a:srgbClr val="CC0000"/>
                          </a:solidFill>
                          <a:latin typeface="Cambria Math" panose="02040503050406030204" pitchFamily="18" charset="0"/>
                        </a:rPr>
                        <m:t>𝑪𝒂𝒑𝒂𝒄𝒊𝒅𝒂</m:t>
                      </m:r>
                      <m:sSub>
                        <m:sSubPr>
                          <m:ctrlPr>
                            <a:rPr lang="en-US" b="1" i="1">
                              <a:solidFill>
                                <a:srgbClr val="CC0000"/>
                              </a:solidFill>
                              <a:latin typeface="Cambria Math" panose="02040503050406030204" pitchFamily="18" charset="0"/>
                            </a:rPr>
                          </m:ctrlPr>
                        </m:sSubPr>
                        <m:e>
                          <m:r>
                            <a:rPr lang="en-US" b="1" i="1">
                              <a:solidFill>
                                <a:srgbClr val="CC0000"/>
                              </a:solidFill>
                              <a:latin typeface="Cambria Math" panose="02040503050406030204" pitchFamily="18" charset="0"/>
                            </a:rPr>
                            <m:t>𝒅</m:t>
                          </m:r>
                        </m:e>
                        <m:sub>
                          <m:r>
                            <a:rPr lang="en-US" b="1" i="1">
                              <a:solidFill>
                                <a:srgbClr val="CC0000"/>
                              </a:solidFill>
                              <a:latin typeface="Cambria Math" panose="02040503050406030204" pitchFamily="18" charset="0"/>
                            </a:rPr>
                            <m:t>𝒎</m:t>
                          </m:r>
                          <m:r>
                            <a:rPr lang="en-US" b="0" i="0">
                              <a:solidFill>
                                <a:srgbClr val="CC0000"/>
                              </a:solidFill>
                              <a:latin typeface="Cambria Math" panose="02040503050406030204" pitchFamily="18" charset="0"/>
                            </a:rPr>
                            <m:t>á</m:t>
                          </m:r>
                          <m:r>
                            <a:rPr lang="en-US" b="1" i="1">
                              <a:solidFill>
                                <a:srgbClr val="CC0000"/>
                              </a:solidFill>
                              <a:latin typeface="Cambria Math" panose="02040503050406030204" pitchFamily="18" charset="0"/>
                            </a:rPr>
                            <m:t>𝒙</m:t>
                          </m:r>
                          <m:r>
                            <a:rPr lang="en-US" b="0" i="0">
                              <a:solidFill>
                                <a:srgbClr val="CC0000"/>
                              </a:solidFill>
                              <a:latin typeface="Cambria Math" panose="02040503050406030204" pitchFamily="18" charset="0"/>
                            </a:rPr>
                            <m:t>.</m:t>
                          </m:r>
                        </m:sub>
                      </m:sSub>
                      <m:r>
                        <a:rPr lang="en-US" b="0" i="0">
                          <a:solidFill>
                            <a:srgbClr val="CC0000"/>
                          </a:solidFill>
                          <a:latin typeface="Cambria Math" panose="02040503050406030204" pitchFamily="18" charset="0"/>
                        </a:rPr>
                        <m:t>=28 </m:t>
                      </m:r>
                      <m:f>
                        <m:fPr>
                          <m:type m:val="skw"/>
                          <m:ctrlPr>
                            <a:rPr lang="en-US" b="0" i="1">
                              <a:solidFill>
                                <a:srgbClr val="CC0000"/>
                              </a:solidFill>
                              <a:latin typeface="Cambria Math" panose="02040503050406030204" pitchFamily="18" charset="0"/>
                            </a:rPr>
                          </m:ctrlPr>
                        </m:fPr>
                        <m:num>
                          <m:r>
                            <a:rPr lang="en-US" b="1" i="1">
                              <a:solidFill>
                                <a:srgbClr val="CC0000"/>
                              </a:solidFill>
                              <a:latin typeface="Cambria Math" panose="02040503050406030204" pitchFamily="18" charset="0"/>
                            </a:rPr>
                            <m:t>𝑲𝒈𝒇</m:t>
                          </m:r>
                        </m:num>
                        <m:den>
                          <m:r>
                            <a:rPr lang="en-US" b="1" i="1">
                              <a:solidFill>
                                <a:srgbClr val="CC0000"/>
                              </a:solidFill>
                              <a:latin typeface="Cambria Math" panose="02040503050406030204" pitchFamily="18" charset="0"/>
                            </a:rPr>
                            <m:t>𝒄𝒎</m:t>
                          </m:r>
                        </m:den>
                      </m:f>
                    </m:oMath>
                  </m:oMathPara>
                </a14:m>
                <a:endParaRPr lang="en-US" dirty="0"/>
              </a:p>
            </p:txBody>
          </p:sp>
        </mc:Choice>
        <mc:Fallback xmlns="">
          <p:sp>
            <p:nvSpPr>
              <p:cNvPr id="14" name="Rectángulo 13"/>
              <p:cNvSpPr>
                <a:spLocks noRot="1" noChangeAspect="1" noMove="1" noResize="1" noEditPoints="1" noAdjustHandles="1" noChangeArrowheads="1" noChangeShapeType="1" noTextEdit="1"/>
              </p:cNvSpPr>
              <p:nvPr/>
            </p:nvSpPr>
            <p:spPr>
              <a:xfrm>
                <a:off x="8174145" y="6120552"/>
                <a:ext cx="3363741" cy="468783"/>
              </a:xfrm>
              <a:prstGeom prst="rect">
                <a:avLst/>
              </a:prstGeom>
              <a:blipFill rotWithShape="0">
                <a:blip r:embed="rId10" cstate="print"/>
                <a:stretch>
                  <a:fillRect/>
                </a:stretch>
              </a:blipFill>
            </p:spPr>
            <p:txBody>
              <a:bodyPr/>
              <a:lstStyle/>
              <a:p>
                <a:r>
                  <a:rPr lang="es-EC">
                    <a:noFill/>
                  </a:rPr>
                  <a:t> </a:t>
                </a:r>
              </a:p>
            </p:txBody>
          </p:sp>
        </mc:Fallback>
      </mc:AlternateContent>
      <p:pic>
        <p:nvPicPr>
          <p:cNvPr id="15" name="Imagen 14"/>
          <p:cNvPicPr/>
          <p:nvPr/>
        </p:nvPicPr>
        <p:blipFill rotWithShape="1">
          <a:blip r:embed="rId11" cstate="print">
            <a:grayscl/>
          </a:blip>
          <a:srcRect t="4858" r="2299" b="8321"/>
          <a:stretch/>
        </p:blipFill>
        <p:spPr bwMode="auto">
          <a:xfrm>
            <a:off x="5543550" y="4013224"/>
            <a:ext cx="3209995" cy="967977"/>
          </a:xfrm>
          <a:prstGeom prst="rect">
            <a:avLst/>
          </a:prstGeom>
          <a:ln w="19050" cap="flat" cmpd="sng" algn="ctr">
            <a:noFill/>
            <a:prstDash val="solid"/>
            <a:round/>
            <a:headEnd type="none" w="med" len="med"/>
            <a:tailEnd type="none" w="med" len="med"/>
          </a:ln>
          <a:extLst>
            <a:ext uri="{53640926-AAD7-44D8-BBD7-CCE9431645EC}">
              <a14:shadowObscured xmlns:a14="http://schemas.microsoft.com/office/drawing/2010/main"/>
            </a:ext>
          </a:extLst>
        </p:spPr>
      </p:pic>
      <p:sp>
        <p:nvSpPr>
          <p:cNvPr id="16" name="Rectángulo 15"/>
          <p:cNvSpPr/>
          <p:nvPr/>
        </p:nvSpPr>
        <p:spPr>
          <a:xfrm>
            <a:off x="6347509" y="4919846"/>
            <a:ext cx="1300004" cy="584775"/>
          </a:xfrm>
          <a:prstGeom prst="rect">
            <a:avLst/>
          </a:prstGeom>
        </p:spPr>
        <p:txBody>
          <a:bodyPr wrap="square">
            <a:spAutoFit/>
          </a:bodyPr>
          <a:lstStyle/>
          <a:p>
            <a:r>
              <a:rPr lang="es-EC" sz="1600" b="1" dirty="0" smtClean="0">
                <a:effectLst/>
                <a:latin typeface="Arial" panose="020B0604020202020204" pitchFamily="34" charset="0"/>
                <a:ea typeface="Calibri" panose="020F0502020204030204" pitchFamily="34" charset="0"/>
              </a:rPr>
              <a:t>Área soporte B</a:t>
            </a:r>
            <a:endParaRPr lang="en-US" sz="1600" b="1" dirty="0"/>
          </a:p>
        </p:txBody>
      </p:sp>
      <mc:AlternateContent xmlns:mc="http://schemas.openxmlformats.org/markup-compatibility/2006" xmlns:a14="http://schemas.microsoft.com/office/drawing/2010/main">
        <mc:Choice Requires="a14">
          <p:sp>
            <p:nvSpPr>
              <p:cNvPr id="17" name="Rectángulo 16"/>
              <p:cNvSpPr/>
              <p:nvPr/>
            </p:nvSpPr>
            <p:spPr>
              <a:xfrm>
                <a:off x="6407666" y="5626410"/>
                <a:ext cx="1111968"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𝐴</m:t>
                      </m:r>
                      <m:r>
                        <a:rPr lang="en-US" i="0">
                          <a:latin typeface="Cambria Math" panose="02040503050406030204" pitchFamily="18" charset="0"/>
                        </a:rPr>
                        <m:t>=</m:t>
                      </m:r>
                      <m:r>
                        <a:rPr lang="en-US" i="1">
                          <a:latin typeface="Cambria Math" panose="02040503050406030204" pitchFamily="18" charset="0"/>
                        </a:rPr>
                        <m:t>𝑏</m:t>
                      </m:r>
                      <m:r>
                        <a:rPr lang="en-US" i="0">
                          <a:latin typeface="Cambria Math" panose="02040503050406030204" pitchFamily="18" charset="0"/>
                        </a:rPr>
                        <m:t>∗</m:t>
                      </m:r>
                      <m:r>
                        <a:rPr lang="en-US" i="1">
                          <a:latin typeface="Cambria Math" panose="02040503050406030204" pitchFamily="18" charset="0"/>
                        </a:rPr>
                        <m:t>h</m:t>
                      </m:r>
                    </m:oMath>
                  </m:oMathPara>
                </a14:m>
                <a:endParaRPr lang="en-US" dirty="0"/>
              </a:p>
            </p:txBody>
          </p:sp>
        </mc:Choice>
        <mc:Fallback xmlns="">
          <p:sp>
            <p:nvSpPr>
              <p:cNvPr id="17" name="Rectángulo 16"/>
              <p:cNvSpPr>
                <a:spLocks noRot="1" noChangeAspect="1" noMove="1" noResize="1" noEditPoints="1" noAdjustHandles="1" noChangeArrowheads="1" noChangeShapeType="1" noTextEdit="1"/>
              </p:cNvSpPr>
              <p:nvPr/>
            </p:nvSpPr>
            <p:spPr>
              <a:xfrm>
                <a:off x="6407666" y="5626410"/>
                <a:ext cx="1111968" cy="369332"/>
              </a:xfrm>
              <a:prstGeom prst="rect">
                <a:avLst/>
              </a:prstGeom>
              <a:blipFill rotWithShape="0">
                <a:blip r:embed="rId12" cstate="print"/>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8" name="Rectángulo 17"/>
              <p:cNvSpPr/>
              <p:nvPr/>
            </p:nvSpPr>
            <p:spPr>
              <a:xfrm>
                <a:off x="6018498" y="5940944"/>
                <a:ext cx="1915479" cy="761362"/>
              </a:xfrm>
              <a:prstGeom prst="rect">
                <a:avLst/>
              </a:prstGeom>
            </p:spPr>
            <p:txBody>
              <a:bodyPr wrap="square">
                <a:spAutoFit/>
              </a:bodyPr>
              <a:lstStyle/>
              <a:p>
                <a:pPr indent="252095">
                  <a:lnSpc>
                    <a:spcPct val="200000"/>
                  </a:lnSpc>
                  <a:spcAft>
                    <a:spcPts val="800"/>
                  </a:spcAft>
                </a:pPr>
                <a14:m>
                  <m:oMathPara xmlns:m="http://schemas.openxmlformats.org/officeDocument/2006/math">
                    <m:oMathParaPr>
                      <m:jc m:val="left"/>
                    </m:oMathParaPr>
                    <m:oMath xmlns:m="http://schemas.openxmlformats.org/officeDocument/2006/math">
                      <m:r>
                        <a:rPr lang="es-EC" b="1" i="1">
                          <a:effectLst/>
                          <a:latin typeface="Cambria Math" panose="02040503050406030204" pitchFamily="18" charset="0"/>
                          <a:ea typeface="Calibri" panose="020F0502020204030204" pitchFamily="34" charset="0"/>
                          <a:cs typeface="Arial" panose="020B0604020202020204" pitchFamily="34" charset="0"/>
                        </a:rPr>
                        <m:t>𝑨</m:t>
                      </m:r>
                      <m:r>
                        <a:rPr lang="es-EC" b="1" i="1">
                          <a:effectLst/>
                          <a:latin typeface="Cambria Math" panose="02040503050406030204" pitchFamily="18" charset="0"/>
                          <a:ea typeface="Calibri" panose="020F0502020204030204" pitchFamily="34" charset="0"/>
                          <a:cs typeface="Arial" panose="020B0604020202020204" pitchFamily="34" charset="0"/>
                        </a:rPr>
                        <m:t>=</m:t>
                      </m:r>
                      <m:r>
                        <a:rPr lang="es-EC" b="1" i="1">
                          <a:effectLst/>
                          <a:latin typeface="Cambria Math" panose="02040503050406030204" pitchFamily="18" charset="0"/>
                          <a:ea typeface="Calibri" panose="020F0502020204030204" pitchFamily="34" charset="0"/>
                          <a:cs typeface="Arial" panose="020B0604020202020204" pitchFamily="34" charset="0"/>
                        </a:rPr>
                        <m:t>𝟑𝟑𝟎</m:t>
                      </m:r>
                      <m:sSup>
                        <m:sSupPr>
                          <m:ctrlPr>
                            <a:rPr lang="en-US" b="1" i="1">
                              <a:effectLst/>
                              <a:latin typeface="Cambria Math" panose="02040503050406030204" pitchFamily="18" charset="0"/>
                              <a:cs typeface="Arial" panose="020B0604020202020204" pitchFamily="34" charset="0"/>
                            </a:rPr>
                          </m:ctrlPr>
                        </m:sSupPr>
                        <m:e>
                          <m:r>
                            <a:rPr lang="es-EC" b="1" i="1">
                              <a:effectLst/>
                              <a:latin typeface="Cambria Math" panose="02040503050406030204" pitchFamily="18" charset="0"/>
                              <a:ea typeface="Calibri" panose="020F0502020204030204" pitchFamily="34" charset="0"/>
                              <a:cs typeface="Arial" panose="020B0604020202020204" pitchFamily="34" charset="0"/>
                            </a:rPr>
                            <m:t> </m:t>
                          </m:r>
                          <m:r>
                            <a:rPr lang="es-EC" b="1" i="1">
                              <a:effectLst/>
                              <a:latin typeface="Cambria Math" panose="02040503050406030204" pitchFamily="18" charset="0"/>
                              <a:ea typeface="Calibri" panose="020F0502020204030204" pitchFamily="34" charset="0"/>
                              <a:cs typeface="Arial" panose="020B0604020202020204" pitchFamily="34" charset="0"/>
                            </a:rPr>
                            <m:t>𝒎𝒎</m:t>
                          </m:r>
                        </m:e>
                        <m:sup>
                          <m:r>
                            <a:rPr lang="es-EC" b="1" i="1">
                              <a:effectLst/>
                              <a:latin typeface="Cambria Math" panose="02040503050406030204" pitchFamily="18" charset="0"/>
                              <a:ea typeface="Calibri" panose="020F0502020204030204" pitchFamily="34" charset="0"/>
                              <a:cs typeface="Arial" panose="020B0604020202020204" pitchFamily="34" charset="0"/>
                            </a:rPr>
                            <m:t>𝟐</m:t>
                          </m:r>
                        </m:sup>
                      </m:sSup>
                    </m:oMath>
                  </m:oMathPara>
                </a14:m>
                <a:endParaRPr lang="en-US" dirty="0"/>
              </a:p>
            </p:txBody>
          </p:sp>
        </mc:Choice>
        <mc:Fallback xmlns="">
          <p:sp>
            <p:nvSpPr>
              <p:cNvPr id="18" name="Rectángulo 17"/>
              <p:cNvSpPr>
                <a:spLocks noRot="1" noChangeAspect="1" noMove="1" noResize="1" noEditPoints="1" noAdjustHandles="1" noChangeArrowheads="1" noChangeShapeType="1" noTextEdit="1"/>
              </p:cNvSpPr>
              <p:nvPr/>
            </p:nvSpPr>
            <p:spPr>
              <a:xfrm>
                <a:off x="6018498" y="5940944"/>
                <a:ext cx="1915479" cy="761362"/>
              </a:xfrm>
              <a:prstGeom prst="rect">
                <a:avLst/>
              </a:prstGeom>
              <a:blipFill rotWithShape="0">
                <a:blip r:embed="rId13" cstate="print"/>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1705495953"/>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857681" y="104863"/>
            <a:ext cx="4273957" cy="769441"/>
          </a:xfrm>
          <a:prstGeom prst="rect">
            <a:avLst/>
          </a:prstGeom>
        </p:spPr>
        <p:txBody>
          <a:bodyPr wrap="square">
            <a:spAutoFit/>
          </a:bodyPr>
          <a:lstStyle/>
          <a:p>
            <a:r>
              <a:rPr lang="es-EC" sz="4400" i="1" dirty="0" smtClean="0">
                <a:solidFill>
                  <a:prstClr val="black"/>
                </a:solidFill>
                <a:latin typeface="Calibri Light" panose="020F0302020204030204"/>
                <a:ea typeface="+mj-ea"/>
                <a:cs typeface="+mj-cs"/>
              </a:rPr>
              <a:t>COSTOS </a:t>
            </a:r>
            <a:r>
              <a:rPr lang="es-EC" sz="4400" i="1" dirty="0">
                <a:solidFill>
                  <a:prstClr val="black"/>
                </a:solidFill>
                <a:latin typeface="Calibri Light" panose="020F0302020204030204"/>
                <a:ea typeface="+mj-ea"/>
                <a:cs typeface="+mj-cs"/>
              </a:rPr>
              <a:t>DIRECTOS</a:t>
            </a:r>
            <a:endParaRPr lang="es-EC" dirty="0"/>
          </a:p>
        </p:txBody>
      </p:sp>
      <p:pic>
        <p:nvPicPr>
          <p:cNvPr id="4" name="Imagen 3"/>
          <p:cNvPicPr>
            <a:picLocks noChangeAspect="1"/>
          </p:cNvPicPr>
          <p:nvPr/>
        </p:nvPicPr>
        <p:blipFill rotWithShape="1">
          <a:blip r:embed="rId2" cstate="print"/>
          <a:srcRect l="14619" r="14703" b="12563"/>
          <a:stretch/>
        </p:blipFill>
        <p:spPr>
          <a:xfrm>
            <a:off x="1001598" y="973886"/>
            <a:ext cx="4130040" cy="2019877"/>
          </a:xfrm>
          <a:prstGeom prst="rect">
            <a:avLst/>
          </a:prstGeom>
        </p:spPr>
      </p:pic>
      <p:pic>
        <p:nvPicPr>
          <p:cNvPr id="9" name="Imagen 8"/>
          <p:cNvPicPr>
            <a:picLocks noChangeAspect="1"/>
          </p:cNvPicPr>
          <p:nvPr/>
        </p:nvPicPr>
        <p:blipFill rotWithShape="1">
          <a:blip r:embed="rId3" cstate="print"/>
          <a:srcRect l="19504" r="19898" b="9145"/>
          <a:stretch/>
        </p:blipFill>
        <p:spPr>
          <a:xfrm>
            <a:off x="6916627" y="973886"/>
            <a:ext cx="3495675" cy="2673519"/>
          </a:xfrm>
          <a:prstGeom prst="rect">
            <a:avLst/>
          </a:prstGeom>
        </p:spPr>
      </p:pic>
      <p:sp>
        <p:nvSpPr>
          <p:cNvPr id="10" name="Rectángulo 9"/>
          <p:cNvSpPr/>
          <p:nvPr/>
        </p:nvSpPr>
        <p:spPr>
          <a:xfrm>
            <a:off x="6444277" y="104863"/>
            <a:ext cx="4876438" cy="769441"/>
          </a:xfrm>
          <a:prstGeom prst="rect">
            <a:avLst/>
          </a:prstGeom>
        </p:spPr>
        <p:txBody>
          <a:bodyPr wrap="square">
            <a:spAutoFit/>
          </a:bodyPr>
          <a:lstStyle/>
          <a:p>
            <a:r>
              <a:rPr lang="es-EC" sz="4400" i="1" dirty="0" smtClean="0">
                <a:solidFill>
                  <a:prstClr val="black"/>
                </a:solidFill>
                <a:latin typeface="Calibri Light" panose="020F0302020204030204"/>
                <a:ea typeface="+mj-ea"/>
                <a:cs typeface="+mj-cs"/>
              </a:rPr>
              <a:t>COSTOS INDIRECTOS</a:t>
            </a:r>
            <a:endParaRPr lang="es-EC" dirty="0"/>
          </a:p>
        </p:txBody>
      </p:sp>
      <p:sp>
        <p:nvSpPr>
          <p:cNvPr id="11" name="Rectángulo 10"/>
          <p:cNvSpPr/>
          <p:nvPr/>
        </p:nvSpPr>
        <p:spPr>
          <a:xfrm>
            <a:off x="2795307" y="3414756"/>
            <a:ext cx="3268586" cy="769441"/>
          </a:xfrm>
          <a:prstGeom prst="rect">
            <a:avLst/>
          </a:prstGeom>
        </p:spPr>
        <p:txBody>
          <a:bodyPr wrap="square">
            <a:spAutoFit/>
          </a:bodyPr>
          <a:lstStyle/>
          <a:p>
            <a:r>
              <a:rPr lang="es-EC" sz="4400" i="1" dirty="0" smtClean="0">
                <a:solidFill>
                  <a:prstClr val="black"/>
                </a:solidFill>
                <a:latin typeface="Calibri Light" panose="020F0302020204030204"/>
                <a:ea typeface="+mj-ea"/>
                <a:cs typeface="+mj-cs"/>
              </a:rPr>
              <a:t>COSTO FINAL </a:t>
            </a:r>
            <a:endParaRPr lang="es-EC" dirty="0"/>
          </a:p>
        </p:txBody>
      </p:sp>
      <p:pic>
        <p:nvPicPr>
          <p:cNvPr id="13" name="Imagen 12"/>
          <p:cNvPicPr>
            <a:picLocks noChangeAspect="1"/>
          </p:cNvPicPr>
          <p:nvPr/>
        </p:nvPicPr>
        <p:blipFill rotWithShape="1">
          <a:blip r:embed="rId4" cstate="print"/>
          <a:srcRect l="22104" r="22584" b="11711"/>
          <a:stretch/>
        </p:blipFill>
        <p:spPr>
          <a:xfrm>
            <a:off x="2714625" y="4211091"/>
            <a:ext cx="3390900" cy="2208759"/>
          </a:xfrm>
          <a:prstGeom prst="rect">
            <a:avLst/>
          </a:prstGeom>
        </p:spPr>
      </p:pic>
    </p:spTree>
    <p:extLst>
      <p:ext uri="{BB962C8B-B14F-4D97-AF65-F5344CB8AC3E}">
        <p14:creationId xmlns:p14="http://schemas.microsoft.com/office/powerpoint/2010/main" val="1788084826"/>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28918" y="-228599"/>
            <a:ext cx="10515600" cy="1325563"/>
          </a:xfrm>
        </p:spPr>
        <p:txBody>
          <a:bodyPr/>
          <a:lstStyle/>
          <a:p>
            <a:r>
              <a:rPr lang="es-US" dirty="0" smtClean="0"/>
              <a:t>Conclusiones</a:t>
            </a:r>
            <a:endParaRPr lang="es-US" dirty="0"/>
          </a:p>
        </p:txBody>
      </p:sp>
      <p:graphicFrame>
        <p:nvGraphicFramePr>
          <p:cNvPr id="4" name="Diagrama 3"/>
          <p:cNvGraphicFramePr/>
          <p:nvPr>
            <p:extLst>
              <p:ext uri="{D42A27DB-BD31-4B8C-83A1-F6EECF244321}">
                <p14:modId xmlns:p14="http://schemas.microsoft.com/office/powerpoint/2010/main" val="2365920288"/>
              </p:ext>
            </p:extLst>
          </p:nvPr>
        </p:nvGraphicFramePr>
        <p:xfrm>
          <a:off x="254000" y="680720"/>
          <a:ext cx="11755120" cy="58948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75340260"/>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2401" y="-239992"/>
            <a:ext cx="10515600" cy="1325563"/>
          </a:xfrm>
        </p:spPr>
        <p:txBody>
          <a:bodyPr/>
          <a:lstStyle/>
          <a:p>
            <a:r>
              <a:rPr lang="es-US" dirty="0" smtClean="0"/>
              <a:t>Recomendaciones</a:t>
            </a:r>
            <a:endParaRPr lang="es-US" dirty="0"/>
          </a:p>
        </p:txBody>
      </p:sp>
      <p:graphicFrame>
        <p:nvGraphicFramePr>
          <p:cNvPr id="4" name="Diagrama 3"/>
          <p:cNvGraphicFramePr/>
          <p:nvPr>
            <p:extLst>
              <p:ext uri="{D42A27DB-BD31-4B8C-83A1-F6EECF244321}">
                <p14:modId xmlns:p14="http://schemas.microsoft.com/office/powerpoint/2010/main" val="2493257053"/>
              </p:ext>
            </p:extLst>
          </p:nvPr>
        </p:nvGraphicFramePr>
        <p:xfrm>
          <a:off x="802860" y="725902"/>
          <a:ext cx="11111234" cy="59438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177147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186814" y="201845"/>
            <a:ext cx="4980851" cy="369332"/>
          </a:xfrm>
          <a:prstGeom prst="rect">
            <a:avLst/>
          </a:prstGeom>
        </p:spPr>
        <p:txBody>
          <a:bodyPr wrap="none">
            <a:spAutoFit/>
          </a:bodyPr>
          <a:lstStyle/>
          <a:p>
            <a:r>
              <a:rPr lang="es-EC" i="1" dirty="0" smtClean="0">
                <a:effectLst/>
                <a:latin typeface="Arial" panose="020B0604020202020204" pitchFamily="34" charset="0"/>
                <a:ea typeface="Calibri" panose="020F0502020204030204" pitchFamily="34" charset="0"/>
              </a:rPr>
              <a:t>Estructura Principal para el Módulo Didáctico 2</a:t>
            </a:r>
            <a:endParaRPr lang="en-US" dirty="0"/>
          </a:p>
        </p:txBody>
      </p:sp>
      <p:pic>
        <p:nvPicPr>
          <p:cNvPr id="13" name="Imagen 12"/>
          <p:cNvPicPr/>
          <p:nvPr/>
        </p:nvPicPr>
        <p:blipFill rotWithShape="1">
          <a:blip r:embed="rId2" cstate="print"/>
          <a:srcRect l="14746" t="1392" r="14388" b="4395"/>
          <a:stretch/>
        </p:blipFill>
        <p:spPr bwMode="auto">
          <a:xfrm>
            <a:off x="200460" y="2083020"/>
            <a:ext cx="4390027" cy="2354509"/>
          </a:xfrm>
          <a:prstGeom prst="rect">
            <a:avLst/>
          </a:prstGeom>
          <a:ln w="19050">
            <a:solidFill>
              <a:schemeClr val="tx1"/>
            </a:solid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2" name="Rectángulo 1"/>
              <p:cNvSpPr/>
              <p:nvPr/>
            </p:nvSpPr>
            <p:spPr>
              <a:xfrm>
                <a:off x="186814" y="542268"/>
                <a:ext cx="12005186" cy="1200329"/>
              </a:xfrm>
              <a:prstGeom prst="rect">
                <a:avLst/>
              </a:prstGeom>
            </p:spPr>
            <p:txBody>
              <a:bodyPr wrap="square">
                <a:spAutoFit/>
              </a:bodyPr>
              <a:lstStyle/>
              <a:p>
                <a:pPr>
                  <a:spcAft>
                    <a:spcPts val="0"/>
                  </a:spcAft>
                </a:pPr>
                <a14:m>
                  <m:oMathPara xmlns:m="http://schemas.openxmlformats.org/officeDocument/2006/math">
                    <m:oMathParaPr>
                      <m:jc m:val="left"/>
                    </m:oMathParaPr>
                    <m:oMath xmlns:m="http://schemas.openxmlformats.org/officeDocument/2006/math">
                      <m:r>
                        <a:rPr lang="es-EC" i="1" smtClean="0">
                          <a:effectLst/>
                          <a:latin typeface="Cambria Math" panose="02040503050406030204" pitchFamily="18" charset="0"/>
                          <a:ea typeface="Calibri" panose="020F0502020204030204" pitchFamily="34" charset="0"/>
                          <a:cs typeface="Times New Roman" panose="02020603050405020304" pitchFamily="18" charset="0"/>
                        </a:rPr>
                        <m:t>𝐴</m:t>
                      </m:r>
                      <m:r>
                        <a:rPr lang="es-EC" i="1" smtClean="0">
                          <a:effectLst/>
                          <a:latin typeface="Cambria Math" panose="02040503050406030204" pitchFamily="18" charset="0"/>
                          <a:ea typeface="Calibri" panose="020F0502020204030204" pitchFamily="34" charset="0"/>
                          <a:cs typeface="Times New Roman" panose="02020603050405020304" pitchFamily="18" charset="0"/>
                        </a:rPr>
                        <m:t>:    </m:t>
                      </m:r>
                      <m:r>
                        <a:rPr lang="es-EC" i="1" smtClean="0">
                          <a:effectLst/>
                          <a:latin typeface="Cambria Math" panose="02040503050406030204" pitchFamily="18" charset="0"/>
                          <a:ea typeface="Calibri" panose="020F0502020204030204" pitchFamily="34" charset="0"/>
                          <a:cs typeface="Times New Roman" panose="02020603050405020304" pitchFamily="18" charset="0"/>
                        </a:rPr>
                        <m:t>𝑃𝑒𝑟𝑓𝑖𝑙</m:t>
                      </m:r>
                      <m:r>
                        <a:rPr lang="es-EC" i="1" smtClean="0">
                          <a:effectLst/>
                          <a:latin typeface="Cambria Math" panose="02040503050406030204" pitchFamily="18" charset="0"/>
                          <a:ea typeface="Calibri" panose="020F0502020204030204" pitchFamily="34" charset="0"/>
                          <a:cs typeface="Times New Roman" panose="02020603050405020304" pitchFamily="18" charset="0"/>
                        </a:rPr>
                        <m:t> </m:t>
                      </m:r>
                      <m:r>
                        <a:rPr lang="es-EC" i="1" smtClean="0">
                          <a:effectLst/>
                          <a:latin typeface="Cambria Math" panose="02040503050406030204" pitchFamily="18" charset="0"/>
                          <a:ea typeface="Calibri" panose="020F0502020204030204" pitchFamily="34" charset="0"/>
                          <a:cs typeface="Times New Roman" panose="02020603050405020304" pitchFamily="18" charset="0"/>
                        </a:rPr>
                        <m:t>𝐴</m:t>
                      </m:r>
                    </m:oMath>
                  </m:oMathPara>
                </a14:m>
                <a:endParaRPr lang="es-EC" i="1" dirty="0" smtClean="0">
                  <a:effectLst/>
                  <a:latin typeface="Cambria Math" panose="02040503050406030204" pitchFamily="18" charset="0"/>
                  <a:ea typeface="Calibri" panose="020F0502020204030204" pitchFamily="34" charset="0"/>
                  <a:cs typeface="Times New Roman" panose="02020603050405020304" pitchFamily="18" charset="0"/>
                </a:endParaRPr>
              </a:p>
              <a:p>
                <a:pPr>
                  <a:spcAft>
                    <a:spcPts val="0"/>
                  </a:spcAft>
                </a:pPr>
                <a14:m>
                  <m:oMathPara xmlns:m="http://schemas.openxmlformats.org/officeDocument/2006/math">
                    <m:oMathParaPr>
                      <m:jc m:val="left"/>
                    </m:oMathParaPr>
                    <m:oMath xmlns:m="http://schemas.openxmlformats.org/officeDocument/2006/math">
                      <m:r>
                        <a:rPr lang="es-EC" i="1">
                          <a:effectLst/>
                          <a:latin typeface="Cambria Math" panose="02040503050406030204" pitchFamily="18" charset="0"/>
                          <a:ea typeface="Calibri" panose="020F0502020204030204" pitchFamily="34" charset="0"/>
                          <a:cs typeface="Times New Roman" panose="02020603050405020304" pitchFamily="18" charset="0"/>
                        </a:rPr>
                        <m:t>𝐵</m:t>
                      </m:r>
                      <m:r>
                        <a:rPr lang="es-EC" i="1">
                          <a:effectLst/>
                          <a:latin typeface="Cambria Math" panose="02040503050406030204" pitchFamily="18" charset="0"/>
                          <a:ea typeface="Calibri" panose="020F0502020204030204" pitchFamily="34" charset="0"/>
                          <a:cs typeface="Times New Roman" panose="02020603050405020304" pitchFamily="18" charset="0"/>
                        </a:rPr>
                        <m:t>:    </m:t>
                      </m:r>
                      <m:r>
                        <a:rPr lang="es-EC" i="1">
                          <a:effectLst/>
                          <a:latin typeface="Cambria Math" panose="02040503050406030204" pitchFamily="18" charset="0"/>
                          <a:ea typeface="Calibri" panose="020F0502020204030204" pitchFamily="34" charset="0"/>
                          <a:cs typeface="Times New Roman" panose="02020603050405020304" pitchFamily="18" charset="0"/>
                        </a:rPr>
                        <m:t>𝑃𝑒𝑟𝑓𝑖𝑙</m:t>
                      </m:r>
                      <m:r>
                        <a:rPr lang="es-EC" i="1">
                          <a:effectLst/>
                          <a:latin typeface="Cambria Math" panose="02040503050406030204" pitchFamily="18" charset="0"/>
                          <a:ea typeface="Calibri" panose="020F0502020204030204" pitchFamily="34" charset="0"/>
                          <a:cs typeface="Times New Roman" panose="02020603050405020304" pitchFamily="18" charset="0"/>
                        </a:rPr>
                        <m:t> </m:t>
                      </m:r>
                      <m:r>
                        <a:rPr lang="es-EC" i="1">
                          <a:effectLst/>
                          <a:latin typeface="Cambria Math" panose="02040503050406030204" pitchFamily="18" charset="0"/>
                          <a:ea typeface="Calibri" panose="020F0502020204030204" pitchFamily="34" charset="0"/>
                          <a:cs typeface="Times New Roman" panose="02020603050405020304" pitchFamily="18" charset="0"/>
                        </a:rPr>
                        <m:t>𝐵</m:t>
                      </m:r>
                    </m:oMath>
                  </m:oMathPara>
                </a14:m>
                <a:endParaRPr lang="es-EC" i="1" dirty="0" smtClean="0">
                  <a:effectLst/>
                  <a:latin typeface="Cambria Math" panose="02040503050406030204" pitchFamily="18" charset="0"/>
                  <a:ea typeface="Calibri" panose="020F0502020204030204" pitchFamily="34" charset="0"/>
                  <a:cs typeface="Times New Roman" panose="02020603050405020304" pitchFamily="18" charset="0"/>
                </a:endParaRPr>
              </a:p>
              <a:p>
                <a:pPr>
                  <a:spcAft>
                    <a:spcPts val="0"/>
                  </a:spcAft>
                </a:pPr>
                <a14:m>
                  <m:oMathPara xmlns:m="http://schemas.openxmlformats.org/officeDocument/2006/math">
                    <m:oMathParaPr>
                      <m:jc m:val="left"/>
                    </m:oMathParaPr>
                    <m:oMath xmlns:m="http://schemas.openxmlformats.org/officeDocument/2006/math">
                      <m:r>
                        <a:rPr lang="es-EC" i="1">
                          <a:effectLst/>
                          <a:latin typeface="Cambria Math" panose="02040503050406030204" pitchFamily="18" charset="0"/>
                          <a:ea typeface="Calibri" panose="020F0502020204030204" pitchFamily="34" charset="0"/>
                          <a:cs typeface="Times New Roman" panose="02020603050405020304" pitchFamily="18" charset="0"/>
                        </a:rPr>
                        <m:t>𝐶</m:t>
                      </m:r>
                      <m:r>
                        <a:rPr lang="es-EC" i="1">
                          <a:effectLst/>
                          <a:latin typeface="Cambria Math" panose="02040503050406030204" pitchFamily="18" charset="0"/>
                          <a:ea typeface="Calibri" panose="020F0502020204030204" pitchFamily="34" charset="0"/>
                          <a:cs typeface="Times New Roman" panose="02020603050405020304" pitchFamily="18" charset="0"/>
                        </a:rPr>
                        <m:t>:    </m:t>
                      </m:r>
                      <m:r>
                        <a:rPr lang="es-EC" i="1">
                          <a:effectLst/>
                          <a:latin typeface="Cambria Math" panose="02040503050406030204" pitchFamily="18" charset="0"/>
                          <a:ea typeface="Calibri" panose="020F0502020204030204" pitchFamily="34" charset="0"/>
                          <a:cs typeface="Times New Roman" panose="02020603050405020304" pitchFamily="18" charset="0"/>
                        </a:rPr>
                        <m:t>𝐴𝑝𝑜𝑦𝑜𝑠</m:t>
                      </m:r>
                      <m:r>
                        <a:rPr lang="es-EC" i="1">
                          <a:effectLst/>
                          <a:latin typeface="Cambria Math" panose="02040503050406030204" pitchFamily="18" charset="0"/>
                          <a:ea typeface="Calibri" panose="020F0502020204030204" pitchFamily="34" charset="0"/>
                          <a:cs typeface="Times New Roman" panose="02020603050405020304" pitchFamily="18" charset="0"/>
                        </a:rPr>
                        <m:t> </m:t>
                      </m:r>
                      <m:d>
                        <m:dPr>
                          <m:ctrlPr>
                            <a:rPr lang="en-US" i="1">
                              <a:effectLst/>
                              <a:latin typeface="Cambria Math" panose="02040503050406030204" pitchFamily="18" charset="0"/>
                              <a:ea typeface="Calibri" panose="020F0502020204030204" pitchFamily="34" charset="0"/>
                              <a:cs typeface="Times New Roman" panose="02020603050405020304" pitchFamily="18" charset="0"/>
                            </a:rPr>
                          </m:ctrlPr>
                        </m:dPr>
                        <m:e>
                          <m:r>
                            <a:rPr lang="es-EC" i="1">
                              <a:effectLst/>
                              <a:latin typeface="Cambria Math" panose="02040503050406030204" pitchFamily="18" charset="0"/>
                              <a:ea typeface="Calibri" panose="020F0502020204030204" pitchFamily="34" charset="0"/>
                              <a:cs typeface="Times New Roman" panose="02020603050405020304" pitchFamily="18" charset="0"/>
                            </a:rPr>
                            <m:t>𝑜</m:t>
                          </m:r>
                          <m:r>
                            <a:rPr lang="es-EC" i="1">
                              <a:effectLst/>
                              <a:latin typeface="Cambria Math" panose="02040503050406030204" pitchFamily="18" charset="0"/>
                              <a:ea typeface="Calibri" panose="020F0502020204030204" pitchFamily="34" charset="0"/>
                              <a:cs typeface="Times New Roman" panose="02020603050405020304" pitchFamily="18" charset="0"/>
                            </a:rPr>
                            <m:t> </m:t>
                          </m:r>
                          <m:r>
                            <a:rPr lang="es-EC" i="1">
                              <a:effectLst/>
                              <a:latin typeface="Cambria Math" panose="02040503050406030204" pitchFamily="18" charset="0"/>
                              <a:ea typeface="Calibri" panose="020F0502020204030204" pitchFamily="34" charset="0"/>
                              <a:cs typeface="Times New Roman" panose="02020603050405020304" pitchFamily="18" charset="0"/>
                            </a:rPr>
                            <m:t>𝑠𝑜𝑝𝑜𝑟𝑡𝑒𝑠</m:t>
                          </m:r>
                        </m:e>
                      </m:d>
                    </m:oMath>
                  </m:oMathPara>
                </a14:m>
                <a:endParaRPr lang="es-EC" i="1" dirty="0" smtClean="0">
                  <a:effectLst/>
                  <a:latin typeface="Cambria Math" panose="02040503050406030204" pitchFamily="18" charset="0"/>
                  <a:ea typeface="Calibri" panose="020F0502020204030204" pitchFamily="34" charset="0"/>
                  <a:cs typeface="Times New Roman" panose="02020603050405020304" pitchFamily="18" charset="0"/>
                </a:endParaRPr>
              </a:p>
              <a:p>
                <a:pPr>
                  <a:spcAft>
                    <a:spcPts val="0"/>
                  </a:spcAft>
                </a:pPr>
                <a14:m>
                  <m:oMathPara xmlns:m="http://schemas.openxmlformats.org/officeDocument/2006/math">
                    <m:oMathParaPr>
                      <m:jc m:val="left"/>
                    </m:oMathParaPr>
                    <m:oMath xmlns:m="http://schemas.openxmlformats.org/officeDocument/2006/math">
                      <m:r>
                        <a:rPr lang="es-EC" i="1">
                          <a:effectLst/>
                          <a:latin typeface="Cambria Math" panose="02040503050406030204" pitchFamily="18" charset="0"/>
                          <a:ea typeface="Calibri" panose="020F0502020204030204" pitchFamily="34" charset="0"/>
                          <a:cs typeface="Times New Roman" panose="02020603050405020304" pitchFamily="18" charset="0"/>
                        </a:rPr>
                        <m:t>𝐷</m:t>
                      </m:r>
                      <m:r>
                        <a:rPr lang="es-EC" i="1">
                          <a:effectLst/>
                          <a:latin typeface="Cambria Math" panose="02040503050406030204" pitchFamily="18" charset="0"/>
                          <a:ea typeface="Calibri" panose="020F0502020204030204" pitchFamily="34" charset="0"/>
                          <a:cs typeface="Times New Roman" panose="02020603050405020304" pitchFamily="18" charset="0"/>
                        </a:rPr>
                        <m:t>:   </m:t>
                      </m:r>
                      <m:r>
                        <a:rPr lang="es-EC" i="1">
                          <a:effectLst/>
                          <a:latin typeface="Cambria Math" panose="02040503050406030204" pitchFamily="18" charset="0"/>
                          <a:ea typeface="Calibri" panose="020F0502020204030204" pitchFamily="34" charset="0"/>
                          <a:cs typeface="Times New Roman" panose="02020603050405020304" pitchFamily="18" charset="0"/>
                        </a:rPr>
                        <m:t>𝑃𝑙𝑎𝑐𝑎</m:t>
                      </m:r>
                      <m:r>
                        <a:rPr lang="es-EC" i="1">
                          <a:effectLst/>
                          <a:latin typeface="Cambria Math" panose="02040503050406030204" pitchFamily="18" charset="0"/>
                          <a:ea typeface="Calibri" panose="020F0502020204030204" pitchFamily="34" charset="0"/>
                          <a:cs typeface="Times New Roman" panose="02020603050405020304" pitchFamily="18" charset="0"/>
                        </a:rPr>
                        <m:t> </m:t>
                      </m:r>
                      <m:r>
                        <a:rPr lang="es-EC" i="1">
                          <a:effectLst/>
                          <a:latin typeface="Cambria Math" panose="02040503050406030204" pitchFamily="18" charset="0"/>
                          <a:ea typeface="Calibri" panose="020F0502020204030204" pitchFamily="34" charset="0"/>
                          <a:cs typeface="Times New Roman" panose="02020603050405020304" pitchFamily="18" charset="0"/>
                        </a:rPr>
                        <m:t>𝑑𝑒</m:t>
                      </m:r>
                      <m:r>
                        <a:rPr lang="es-EC" i="1">
                          <a:effectLst/>
                          <a:latin typeface="Cambria Math" panose="02040503050406030204" pitchFamily="18" charset="0"/>
                          <a:ea typeface="Calibri" panose="020F0502020204030204" pitchFamily="34" charset="0"/>
                          <a:cs typeface="Times New Roman" panose="02020603050405020304" pitchFamily="18" charset="0"/>
                        </a:rPr>
                        <m:t> </m:t>
                      </m:r>
                      <m:r>
                        <a:rPr lang="es-EC" i="1">
                          <a:effectLst/>
                          <a:latin typeface="Cambria Math" panose="02040503050406030204" pitchFamily="18" charset="0"/>
                          <a:ea typeface="Calibri" panose="020F0502020204030204" pitchFamily="34" charset="0"/>
                          <a:cs typeface="Times New Roman" panose="02020603050405020304" pitchFamily="18" charset="0"/>
                        </a:rPr>
                        <m:t>𝑠𝑜𝑝𝑜𝑟𝑡𝑒</m:t>
                      </m:r>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 name="Rectángulo 1"/>
              <p:cNvSpPr>
                <a:spLocks noRot="1" noChangeAspect="1" noMove="1" noResize="1" noEditPoints="1" noAdjustHandles="1" noChangeArrowheads="1" noChangeShapeType="1" noTextEdit="1"/>
              </p:cNvSpPr>
              <p:nvPr/>
            </p:nvSpPr>
            <p:spPr>
              <a:xfrm>
                <a:off x="186814" y="542268"/>
                <a:ext cx="12005186" cy="1200329"/>
              </a:xfrm>
              <a:prstGeom prst="rect">
                <a:avLst/>
              </a:prstGeom>
              <a:blipFill rotWithShape="0">
                <a:blip r:embed="rId3" cstate="print"/>
                <a:stretch>
                  <a:fillRect b="-2538"/>
                </a:stretch>
              </a:blipFill>
            </p:spPr>
            <p:txBody>
              <a:bodyPr/>
              <a:lstStyle/>
              <a:p>
                <a:r>
                  <a:rPr lang="es-EC">
                    <a:noFill/>
                  </a:rPr>
                  <a:t> </a:t>
                </a:r>
              </a:p>
            </p:txBody>
          </p:sp>
        </mc:Fallback>
      </mc:AlternateContent>
      <p:pic>
        <p:nvPicPr>
          <p:cNvPr id="5" name="Imagen 4"/>
          <p:cNvPicPr>
            <a:picLocks noChangeAspect="1"/>
          </p:cNvPicPr>
          <p:nvPr/>
        </p:nvPicPr>
        <p:blipFill>
          <a:blip r:embed="rId4" cstate="print"/>
          <a:stretch>
            <a:fillRect/>
          </a:stretch>
        </p:blipFill>
        <p:spPr>
          <a:xfrm>
            <a:off x="5339275" y="926121"/>
            <a:ext cx="3576125" cy="2836237"/>
          </a:xfrm>
          <a:prstGeom prst="rect">
            <a:avLst/>
          </a:prstGeom>
        </p:spPr>
      </p:pic>
      <p:pic>
        <p:nvPicPr>
          <p:cNvPr id="6" name="Imagen 5"/>
          <p:cNvPicPr>
            <a:picLocks noChangeAspect="1"/>
          </p:cNvPicPr>
          <p:nvPr/>
        </p:nvPicPr>
        <p:blipFill>
          <a:blip r:embed="rId5" cstate="print"/>
          <a:stretch>
            <a:fillRect/>
          </a:stretch>
        </p:blipFill>
        <p:spPr>
          <a:xfrm>
            <a:off x="9432625" y="1025805"/>
            <a:ext cx="2459433" cy="2262891"/>
          </a:xfrm>
          <a:prstGeom prst="rect">
            <a:avLst/>
          </a:prstGeom>
        </p:spPr>
      </p:pic>
      <p:sp>
        <p:nvSpPr>
          <p:cNvPr id="8" name="Rectángulo 7"/>
          <p:cNvSpPr/>
          <p:nvPr/>
        </p:nvSpPr>
        <p:spPr>
          <a:xfrm>
            <a:off x="5107713" y="3752880"/>
            <a:ext cx="4039247" cy="338554"/>
          </a:xfrm>
          <a:prstGeom prst="rect">
            <a:avLst/>
          </a:prstGeom>
        </p:spPr>
        <p:txBody>
          <a:bodyPr wrap="none">
            <a:spAutoFit/>
          </a:bodyPr>
          <a:lstStyle/>
          <a:p>
            <a:r>
              <a:rPr lang="es-EC" sz="1600" b="1" dirty="0" smtClean="0">
                <a:effectLst/>
                <a:latin typeface="Arial" panose="020B0604020202020204" pitchFamily="34" charset="0"/>
                <a:ea typeface="Calibri" panose="020F0502020204030204" pitchFamily="34" charset="0"/>
              </a:rPr>
              <a:t>Distribución de Fuerzas en el plano Y-</a:t>
            </a:r>
            <a:r>
              <a:rPr lang="es-EC" sz="700" b="1" dirty="0" smtClean="0">
                <a:effectLst/>
                <a:latin typeface="Arial" panose="020B0604020202020204" pitchFamily="34" charset="0"/>
                <a:ea typeface="Calibri" panose="020F0502020204030204" pitchFamily="34" charset="0"/>
              </a:rPr>
              <a:t> </a:t>
            </a:r>
            <a:r>
              <a:rPr lang="es-EC" sz="1600" b="1" dirty="0" smtClean="0">
                <a:effectLst/>
                <a:latin typeface="Arial" panose="020B0604020202020204" pitchFamily="34" charset="0"/>
                <a:ea typeface="Calibri" panose="020F0502020204030204" pitchFamily="34" charset="0"/>
              </a:rPr>
              <a:t>Z</a:t>
            </a:r>
            <a:endParaRPr lang="en-US" sz="1600" b="1" dirty="0"/>
          </a:p>
        </p:txBody>
      </p:sp>
      <mc:AlternateContent xmlns:mc="http://schemas.openxmlformats.org/markup-compatibility/2006" xmlns:a14="http://schemas.microsoft.com/office/drawing/2010/main">
        <mc:Choice Requires="a14">
          <p:sp>
            <p:nvSpPr>
              <p:cNvPr id="9" name="Rectángulo 8"/>
              <p:cNvSpPr/>
              <p:nvPr/>
            </p:nvSpPr>
            <p:spPr>
              <a:xfrm>
                <a:off x="6708715" y="4161428"/>
                <a:ext cx="1233928" cy="6885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en-US" sz="1600" i="1" smtClean="0">
                              <a:latin typeface="Cambria Math" panose="02040503050406030204" pitchFamily="18" charset="0"/>
                            </a:rPr>
                          </m:ctrlPr>
                        </m:naryPr>
                        <m:sub/>
                        <m:sup/>
                        <m:e>
                          <m:r>
                            <a:rPr lang="en-US" sz="1600" i="1">
                              <a:latin typeface="Cambria Math" panose="02040503050406030204" pitchFamily="18" charset="0"/>
                            </a:rPr>
                            <m:t>𝑀𝐵</m:t>
                          </m:r>
                          <m:r>
                            <a:rPr lang="en-US" sz="1600" i="0">
                              <a:latin typeface="Cambria Math" panose="02040503050406030204" pitchFamily="18" charset="0"/>
                            </a:rPr>
                            <m:t>=0</m:t>
                          </m:r>
                        </m:e>
                      </m:nary>
                    </m:oMath>
                  </m:oMathPara>
                </a14:m>
                <a:endParaRPr lang="en-US" dirty="0"/>
              </a:p>
            </p:txBody>
          </p:sp>
        </mc:Choice>
        <mc:Fallback xmlns="">
          <p:sp>
            <p:nvSpPr>
              <p:cNvPr id="9" name="Rectángulo 8"/>
              <p:cNvSpPr>
                <a:spLocks noRot="1" noChangeAspect="1" noMove="1" noResize="1" noEditPoints="1" noAdjustHandles="1" noChangeArrowheads="1" noChangeShapeType="1" noTextEdit="1"/>
              </p:cNvSpPr>
              <p:nvPr/>
            </p:nvSpPr>
            <p:spPr>
              <a:xfrm>
                <a:off x="6708715" y="4161428"/>
                <a:ext cx="1233928" cy="688586"/>
              </a:xfrm>
              <a:prstGeom prst="rect">
                <a:avLst/>
              </a:prstGeom>
              <a:blipFill rotWithShape="0">
                <a:blip r:embed="rId6" cstate="print"/>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0" name="Rectángulo 9"/>
              <p:cNvSpPr/>
              <p:nvPr/>
            </p:nvSpPr>
            <p:spPr>
              <a:xfrm>
                <a:off x="5194711" y="4834797"/>
                <a:ext cx="4261936"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600" b="1" i="1" smtClean="0">
                              <a:latin typeface="Cambria Math" panose="02040503050406030204" pitchFamily="18" charset="0"/>
                            </a:rPr>
                          </m:ctrlPr>
                        </m:sSubPr>
                        <m:e>
                          <m:r>
                            <a:rPr lang="en-US" sz="1600" b="1" i="1">
                              <a:latin typeface="Cambria Math" panose="02040503050406030204" pitchFamily="18" charset="0"/>
                            </a:rPr>
                            <m:t>𝑴</m:t>
                          </m:r>
                        </m:e>
                        <m:sub>
                          <m:r>
                            <a:rPr lang="en-US" sz="1600" b="1" i="1">
                              <a:latin typeface="Cambria Math" panose="02040503050406030204" pitchFamily="18" charset="0"/>
                            </a:rPr>
                            <m:t>𝑩</m:t>
                          </m:r>
                        </m:sub>
                      </m:sSub>
                      <m:r>
                        <a:rPr lang="en-US" sz="1600" b="1" i="0">
                          <a:latin typeface="Cambria Math" panose="02040503050406030204" pitchFamily="18" charset="0"/>
                        </a:rPr>
                        <m:t>=</m:t>
                      </m:r>
                      <m:r>
                        <a:rPr lang="en-US" sz="1600" b="1" i="0">
                          <a:latin typeface="Cambria Math" panose="02040503050406030204" pitchFamily="18" charset="0"/>
                        </a:rPr>
                        <m:t>𝟐𝟓𝟔</m:t>
                      </m:r>
                      <m:r>
                        <a:rPr lang="en-US" sz="1600" b="1" i="0">
                          <a:latin typeface="Cambria Math" panose="02040503050406030204" pitchFamily="18" charset="0"/>
                        </a:rPr>
                        <m:t>.</m:t>
                      </m:r>
                      <m:r>
                        <a:rPr lang="en-US" sz="1600" b="1" i="0">
                          <a:latin typeface="Cambria Math" panose="02040503050406030204" pitchFamily="18" charset="0"/>
                        </a:rPr>
                        <m:t>𝟑𝟓𝟕</m:t>
                      </m:r>
                      <m:r>
                        <a:rPr lang="en-US" sz="1600" b="1" i="0">
                          <a:latin typeface="Cambria Math" panose="02040503050406030204" pitchFamily="18" charset="0"/>
                        </a:rPr>
                        <m:t> </m:t>
                      </m:r>
                      <m:r>
                        <a:rPr lang="en-US" sz="1600" b="1" i="1">
                          <a:latin typeface="Cambria Math" panose="02040503050406030204" pitchFamily="18" charset="0"/>
                        </a:rPr>
                        <m:t>𝑵𝒎𝒎</m:t>
                      </m:r>
                      <m:r>
                        <a:rPr lang="en-US" sz="1600" b="1" i="0">
                          <a:latin typeface="Cambria Math" panose="02040503050406030204" pitchFamily="18" charset="0"/>
                        </a:rPr>
                        <m:t>+</m:t>
                      </m:r>
                      <m:sSub>
                        <m:sSubPr>
                          <m:ctrlPr>
                            <a:rPr lang="en-US" sz="1600" b="1" i="1">
                              <a:latin typeface="Cambria Math" panose="02040503050406030204" pitchFamily="18" charset="0"/>
                            </a:rPr>
                          </m:ctrlPr>
                        </m:sSubPr>
                        <m:e>
                          <m:d>
                            <m:dPr>
                              <m:ctrlPr>
                                <a:rPr lang="en-US" sz="1600" b="1" i="1">
                                  <a:latin typeface="Cambria Math" panose="02040503050406030204" pitchFamily="18" charset="0"/>
                                </a:rPr>
                              </m:ctrlPr>
                            </m:dPr>
                            <m:e>
                              <m:r>
                                <a:rPr lang="en-US" sz="1600" b="1" i="0">
                                  <a:latin typeface="Cambria Math" panose="02040503050406030204" pitchFamily="18" charset="0"/>
                                </a:rPr>
                                <m:t>𝟏𝟔</m:t>
                              </m:r>
                              <m:r>
                                <a:rPr lang="en-US" sz="1600" b="1" i="0">
                                  <a:latin typeface="Cambria Math" panose="02040503050406030204" pitchFamily="18" charset="0"/>
                                </a:rPr>
                                <m:t>.</m:t>
                              </m:r>
                              <m:r>
                                <a:rPr lang="en-US" sz="1600" b="1" i="0">
                                  <a:latin typeface="Cambria Math" panose="02040503050406030204" pitchFamily="18" charset="0"/>
                                </a:rPr>
                                <m:t>𝟕𝟓</m:t>
                              </m:r>
                              <m:r>
                                <a:rPr lang="en-US" sz="1600" b="1" i="1">
                                  <a:latin typeface="Cambria Math" panose="02040503050406030204" pitchFamily="18" charset="0"/>
                                </a:rPr>
                                <m:t>𝒎𝒎</m:t>
                              </m:r>
                            </m:e>
                          </m:d>
                          <m:r>
                            <a:rPr lang="en-US" sz="1600" b="1" i="0">
                              <a:latin typeface="Cambria Math" panose="02040503050406030204" pitchFamily="18" charset="0"/>
                            </a:rPr>
                            <m:t> </m:t>
                          </m:r>
                          <m:r>
                            <a:rPr lang="en-US" sz="1600" b="1" i="1">
                              <a:latin typeface="Cambria Math" panose="02040503050406030204" pitchFamily="18" charset="0"/>
                            </a:rPr>
                            <m:t>𝑷</m:t>
                          </m:r>
                        </m:e>
                        <m:sub>
                          <m:r>
                            <a:rPr lang="en-US" sz="1600" b="1" i="1">
                              <a:latin typeface="Cambria Math" panose="02040503050406030204" pitchFamily="18" charset="0"/>
                            </a:rPr>
                            <m:t>𝑪𝑨𝑹𝑮𝑨</m:t>
                          </m:r>
                        </m:sub>
                      </m:sSub>
                    </m:oMath>
                  </m:oMathPara>
                </a14:m>
                <a:endParaRPr lang="en-US" sz="1600" b="1" dirty="0"/>
              </a:p>
            </p:txBody>
          </p:sp>
        </mc:Choice>
        <mc:Fallback xmlns="">
          <p:sp>
            <p:nvSpPr>
              <p:cNvPr id="10" name="Rectángulo 9"/>
              <p:cNvSpPr>
                <a:spLocks noRot="1" noChangeAspect="1" noMove="1" noResize="1" noEditPoints="1" noAdjustHandles="1" noChangeArrowheads="1" noChangeShapeType="1" noTextEdit="1"/>
              </p:cNvSpPr>
              <p:nvPr/>
            </p:nvSpPr>
            <p:spPr>
              <a:xfrm>
                <a:off x="5194711" y="4834797"/>
                <a:ext cx="4261936" cy="338554"/>
              </a:xfrm>
              <a:prstGeom prst="rect">
                <a:avLst/>
              </a:prstGeom>
              <a:blipFill rotWithShape="0">
                <a:blip r:embed="rId7" cstate="print"/>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1" name="Rectángulo 10"/>
              <p:cNvSpPr/>
              <p:nvPr/>
            </p:nvSpPr>
            <p:spPr>
              <a:xfrm>
                <a:off x="9432625" y="3414621"/>
                <a:ext cx="2411391" cy="1493614"/>
              </a:xfrm>
              <a:prstGeom prst="rect">
                <a:avLst/>
              </a:prstGeom>
            </p:spPr>
            <p:txBody>
              <a:bodyPr wrap="square">
                <a:spAutoFit/>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n-US" i="1" smtClean="0">
                              <a:effectLst/>
                              <a:latin typeface="Cambria Math" panose="02040503050406030204" pitchFamily="18" charset="0"/>
                              <a:ea typeface="Calibri" panose="020F0502020204030204" pitchFamily="34" charset="0"/>
                              <a:cs typeface="Times New Roman" panose="02020603050405020304" pitchFamily="18" charset="0"/>
                            </a:rPr>
                          </m:ctrlPr>
                        </m:sSubPr>
                        <m:e>
                          <m:r>
                            <a:rPr lang="es-EC" i="1">
                              <a:effectLst/>
                              <a:latin typeface="Cambria Math" panose="02040503050406030204" pitchFamily="18" charset="0"/>
                              <a:ea typeface="Calibri" panose="020F0502020204030204" pitchFamily="34" charset="0"/>
                              <a:cs typeface="Times New Roman" panose="02020603050405020304" pitchFamily="18" charset="0"/>
                            </a:rPr>
                            <m:t>𝜎</m:t>
                          </m:r>
                        </m:e>
                        <m:sub>
                          <m:r>
                            <a:rPr lang="es-EC" i="1">
                              <a:effectLst/>
                              <a:latin typeface="Cambria Math" panose="02040503050406030204" pitchFamily="18" charset="0"/>
                              <a:ea typeface="Calibri" panose="020F0502020204030204" pitchFamily="34" charset="0"/>
                              <a:cs typeface="Times New Roman" panose="02020603050405020304" pitchFamily="18" charset="0"/>
                            </a:rPr>
                            <m:t>𝑎𝑑𝑚</m:t>
                          </m:r>
                        </m:sub>
                      </m:sSub>
                      <m:r>
                        <a:rPr lang="es-EC"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i="1">
                              <a:effectLst/>
                              <a:latin typeface="Cambria Math" panose="02040503050406030204" pitchFamily="18" charset="0"/>
                              <a:ea typeface="Calibri" panose="020F0502020204030204" pitchFamily="34" charset="0"/>
                              <a:cs typeface="Times New Roman" panose="02020603050405020304" pitchFamily="18" charset="0"/>
                            </a:rPr>
                          </m:ctrlPr>
                        </m:fPr>
                        <m:num>
                          <m:r>
                            <a:rPr lang="es-EC" i="1">
                              <a:effectLst/>
                              <a:latin typeface="Cambria Math" panose="02040503050406030204" pitchFamily="18" charset="0"/>
                              <a:ea typeface="Calibri" panose="020F0502020204030204" pitchFamily="34" charset="0"/>
                              <a:cs typeface="Times New Roman" panose="02020603050405020304" pitchFamily="18" charset="0"/>
                            </a:rPr>
                            <m:t>𝑆𝑦</m:t>
                          </m:r>
                        </m:num>
                        <m:den>
                          <m:r>
                            <a:rPr lang="es-EC" i="1">
                              <a:effectLst/>
                              <a:latin typeface="Cambria Math" panose="02040503050406030204" pitchFamily="18" charset="0"/>
                              <a:ea typeface="Calibri" panose="020F0502020204030204" pitchFamily="34" charset="0"/>
                              <a:cs typeface="Times New Roman" panose="02020603050405020304" pitchFamily="18" charset="0"/>
                            </a:rPr>
                            <m:t>𝑛</m:t>
                          </m:r>
                        </m:den>
                      </m:f>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14:m>
                  <m:oMathPara xmlns:m="http://schemas.openxmlformats.org/officeDocument/2006/math">
                    <m:oMathParaPr>
                      <m:jc m:val="left"/>
                    </m:oMathParaPr>
                    <m:oMath xmlns:m="http://schemas.openxmlformats.org/officeDocument/2006/math">
                      <m:sSub>
                        <m:sSubPr>
                          <m:ctrlPr>
                            <a:rPr lang="en-US"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C" b="1" i="1">
                              <a:effectLst/>
                              <a:latin typeface="Cambria Math" panose="02040503050406030204" pitchFamily="18" charset="0"/>
                              <a:ea typeface="Calibri" panose="020F0502020204030204" pitchFamily="34" charset="0"/>
                              <a:cs typeface="Times New Roman" panose="02020603050405020304" pitchFamily="18" charset="0"/>
                            </a:rPr>
                            <m:t>𝝈</m:t>
                          </m:r>
                        </m:e>
                        <m:sub>
                          <m:r>
                            <a:rPr lang="es-EC" b="1" i="1">
                              <a:effectLst/>
                              <a:latin typeface="Cambria Math" panose="02040503050406030204" pitchFamily="18" charset="0"/>
                              <a:ea typeface="Calibri" panose="020F0502020204030204" pitchFamily="34" charset="0"/>
                              <a:cs typeface="Times New Roman" panose="02020603050405020304" pitchFamily="18" charset="0"/>
                            </a:rPr>
                            <m:t>𝒂𝒅𝒎</m:t>
                          </m:r>
                        </m:sub>
                      </m:sSub>
                      <m:r>
                        <a:rPr lang="es-EC" b="1" i="1">
                          <a:effectLst/>
                          <a:latin typeface="Cambria Math" panose="02040503050406030204" pitchFamily="18" charset="0"/>
                          <a:ea typeface="Calibri" panose="020F0502020204030204" pitchFamily="34" charset="0"/>
                          <a:cs typeface="Times New Roman" panose="02020603050405020304" pitchFamily="18" charset="0"/>
                        </a:rPr>
                        <m:t>=</m:t>
                      </m:r>
                      <m:r>
                        <a:rPr lang="es-EC" b="1" i="1">
                          <a:effectLst/>
                          <a:latin typeface="Cambria Math" panose="02040503050406030204" pitchFamily="18" charset="0"/>
                          <a:ea typeface="Calibri" panose="020F0502020204030204" pitchFamily="34" charset="0"/>
                          <a:cs typeface="Times New Roman" panose="02020603050405020304" pitchFamily="18" charset="0"/>
                        </a:rPr>
                        <m:t>𝟐𝟕</m:t>
                      </m:r>
                      <m:r>
                        <a:rPr lang="es-EC" b="1" i="1">
                          <a:effectLst/>
                          <a:latin typeface="Cambria Math" panose="02040503050406030204" pitchFamily="18" charset="0"/>
                          <a:ea typeface="Calibri" panose="020F0502020204030204" pitchFamily="34" charset="0"/>
                          <a:cs typeface="Times New Roman" panose="02020603050405020304" pitchFamily="18" charset="0"/>
                        </a:rPr>
                        <m:t>.</m:t>
                      </m:r>
                      <m:r>
                        <a:rPr lang="es-EC" b="1" i="1">
                          <a:effectLst/>
                          <a:latin typeface="Cambria Math" panose="02040503050406030204" pitchFamily="18" charset="0"/>
                          <a:ea typeface="Calibri" panose="020F0502020204030204" pitchFamily="34" charset="0"/>
                          <a:cs typeface="Times New Roman" panose="02020603050405020304" pitchFamily="18" charset="0"/>
                        </a:rPr>
                        <m:t>𝟓𝟕𝟓</m:t>
                      </m:r>
                      <m:r>
                        <a:rPr lang="es-EC" b="1" i="1">
                          <a:effectLst/>
                          <a:latin typeface="Cambria Math" panose="02040503050406030204" pitchFamily="18" charset="0"/>
                          <a:ea typeface="Calibri" panose="020F0502020204030204" pitchFamily="34" charset="0"/>
                          <a:cs typeface="Times New Roman" panose="02020603050405020304" pitchFamily="18" charset="0"/>
                        </a:rPr>
                        <m:t> </m:t>
                      </m:r>
                      <m:r>
                        <a:rPr lang="es-EC" b="1" i="1">
                          <a:effectLst/>
                          <a:latin typeface="Cambria Math" panose="02040503050406030204" pitchFamily="18" charset="0"/>
                          <a:ea typeface="Calibri" panose="020F0502020204030204" pitchFamily="34" charset="0"/>
                          <a:cs typeface="Times New Roman" panose="02020603050405020304" pitchFamily="18" charset="0"/>
                        </a:rPr>
                        <m:t>𝑴𝑷𝒂</m:t>
                      </m:r>
                    </m:oMath>
                  </m:oMathPara>
                </a14:m>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1" name="Rectángulo 10"/>
              <p:cNvSpPr>
                <a:spLocks noRot="1" noChangeAspect="1" noMove="1" noResize="1" noEditPoints="1" noAdjustHandles="1" noChangeArrowheads="1" noChangeShapeType="1" noTextEdit="1"/>
              </p:cNvSpPr>
              <p:nvPr/>
            </p:nvSpPr>
            <p:spPr>
              <a:xfrm>
                <a:off x="9432625" y="3414621"/>
                <a:ext cx="2411391" cy="1493614"/>
              </a:xfrm>
              <a:prstGeom prst="rect">
                <a:avLst/>
              </a:prstGeom>
              <a:blipFill rotWithShape="0">
                <a:blip r:embed="rId8" cstate="print"/>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2" name="Rectángulo 11"/>
              <p:cNvSpPr/>
              <p:nvPr/>
            </p:nvSpPr>
            <p:spPr>
              <a:xfrm>
                <a:off x="9621770" y="5034160"/>
                <a:ext cx="1764394" cy="65620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𝜎</m:t>
                          </m:r>
                        </m:e>
                        <m:sub>
                          <m:r>
                            <a:rPr lang="en-US" i="1">
                              <a:latin typeface="Cambria Math" panose="02040503050406030204" pitchFamily="18" charset="0"/>
                            </a:rPr>
                            <m:t>𝑚</m:t>
                          </m:r>
                          <m:r>
                            <a:rPr lang="en-US" i="0">
                              <a:latin typeface="Cambria Math" panose="02040503050406030204" pitchFamily="18" charset="0"/>
                            </a:rPr>
                            <m:t>á</m:t>
                          </m:r>
                          <m:r>
                            <a:rPr lang="en-US" i="1">
                              <a:latin typeface="Cambria Math" panose="02040503050406030204" pitchFamily="18" charset="0"/>
                            </a:rPr>
                            <m:t>𝑥</m:t>
                          </m:r>
                        </m:sub>
                      </m:sSub>
                      <m:r>
                        <a:rPr lang="en-US" i="0">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𝑀</m:t>
                              </m:r>
                            </m:e>
                            <m:sub>
                              <m:r>
                                <a:rPr lang="en-US" i="1">
                                  <a:latin typeface="Cambria Math" panose="02040503050406030204" pitchFamily="18" charset="0"/>
                                </a:rPr>
                                <m:t>𝐵</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𝐵</m:t>
                              </m:r>
                            </m:sub>
                          </m:sSub>
                        </m:num>
                        <m:den>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1">
                                  <a:latin typeface="Cambria Math" panose="02040503050406030204" pitchFamily="18" charset="0"/>
                                </a:rPr>
                                <m:t>𝐵</m:t>
                              </m:r>
                            </m:sub>
                          </m:sSub>
                        </m:den>
                      </m:f>
                    </m:oMath>
                  </m:oMathPara>
                </a14:m>
                <a:endParaRPr lang="en-US" dirty="0"/>
              </a:p>
            </p:txBody>
          </p:sp>
        </mc:Choice>
        <mc:Fallback xmlns="">
          <p:sp>
            <p:nvSpPr>
              <p:cNvPr id="12" name="Rectángulo 11"/>
              <p:cNvSpPr>
                <a:spLocks noRot="1" noChangeAspect="1" noMove="1" noResize="1" noEditPoints="1" noAdjustHandles="1" noChangeArrowheads="1" noChangeShapeType="1" noTextEdit="1"/>
              </p:cNvSpPr>
              <p:nvPr/>
            </p:nvSpPr>
            <p:spPr>
              <a:xfrm>
                <a:off x="9621770" y="5034160"/>
                <a:ext cx="1764394" cy="656205"/>
              </a:xfrm>
              <a:prstGeom prst="rect">
                <a:avLst/>
              </a:prstGeom>
              <a:blipFill rotWithShape="0">
                <a:blip r:embed="rId9"/>
                <a:stretch>
                  <a:fillRect/>
                </a:stretch>
              </a:blipFill>
            </p:spPr>
            <p:txBody>
              <a:bodyPr/>
              <a:lstStyle/>
              <a:p>
                <a:r>
                  <a:rPr lang="es-EC">
                    <a:noFill/>
                  </a:rPr>
                  <a:t> </a:t>
                </a:r>
              </a:p>
            </p:txBody>
          </p:sp>
        </mc:Fallback>
      </mc:AlternateContent>
      <p:pic>
        <p:nvPicPr>
          <p:cNvPr id="14" name="Imagen 13"/>
          <p:cNvPicPr>
            <a:picLocks noChangeAspect="1"/>
          </p:cNvPicPr>
          <p:nvPr/>
        </p:nvPicPr>
        <p:blipFill>
          <a:blip r:embed="rId10" cstate="print"/>
          <a:stretch>
            <a:fillRect/>
          </a:stretch>
        </p:blipFill>
        <p:spPr>
          <a:xfrm>
            <a:off x="200460" y="5034160"/>
            <a:ext cx="4448084" cy="1520631"/>
          </a:xfrm>
          <a:prstGeom prst="rect">
            <a:avLst/>
          </a:prstGeom>
        </p:spPr>
      </p:pic>
      <mc:AlternateContent xmlns:mc="http://schemas.openxmlformats.org/markup-compatibility/2006" xmlns:a14="http://schemas.microsoft.com/office/drawing/2010/main">
        <mc:Choice Requires="a14">
          <p:sp>
            <p:nvSpPr>
              <p:cNvPr id="15" name="Rectángulo 14"/>
              <p:cNvSpPr/>
              <p:nvPr/>
            </p:nvSpPr>
            <p:spPr>
              <a:xfrm>
                <a:off x="6357731" y="5778277"/>
                <a:ext cx="3618189" cy="767582"/>
              </a:xfrm>
              <a:prstGeom prst="rect">
                <a:avLst/>
              </a:prstGeom>
            </p:spPr>
            <p:txBody>
              <a:bodyPr wrap="square">
                <a:spAutoFit/>
              </a:bodyPr>
              <a:lstStyle/>
              <a:p>
                <a:pPr indent="252095" algn="just">
                  <a:lnSpc>
                    <a:spcPct val="150000"/>
                  </a:lnSpc>
                  <a:spcAft>
                    <a:spcPts val="800"/>
                  </a:spcAft>
                </a:pPr>
                <a14:m>
                  <m:oMathPara xmlns:m="http://schemas.openxmlformats.org/officeDocument/2006/math">
                    <m:oMathParaPr>
                      <m:jc m:val="left"/>
                    </m:oMathParaPr>
                    <m:oMath xmlns:m="http://schemas.openxmlformats.org/officeDocument/2006/math">
                      <m:sSub>
                        <m:sSubPr>
                          <m:ctrlPr>
                            <a:rPr lang="en-US"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s-EC"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     </m:t>
                          </m:r>
                          <m:r>
                            <a:rPr lang="es-EC"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𝑷</m:t>
                          </m:r>
                        </m:e>
                        <m:sub>
                          <m:r>
                            <a:rPr lang="es-EC"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𝑪𝑨𝑹𝑮𝑨</m:t>
                          </m:r>
                          <m:r>
                            <a:rPr lang="es-EC"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 </m:t>
                          </m:r>
                          <m:r>
                            <a:rPr lang="es-EC"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𝑴</m:t>
                          </m:r>
                          <m:r>
                            <a:rPr lang="es-EC"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Á</m:t>
                          </m:r>
                          <m:r>
                            <a:rPr lang="es-EC"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𝑿</m:t>
                          </m:r>
                          <m:r>
                            <a:rPr lang="es-EC"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sub>
                      </m:sSub>
                      <m:r>
                        <a:rPr lang="es-EC"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r>
                        <a:rPr lang="es-EC"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𝟐</m:t>
                      </m:r>
                      <m:r>
                        <a:rPr lang="es-EC"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r>
                        <a:rPr lang="es-EC"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𝟓</m:t>
                      </m:r>
                      <m:r>
                        <a:rPr lang="es-EC"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 </m:t>
                      </m:r>
                      <m:f>
                        <m:fPr>
                          <m:type m:val="skw"/>
                          <m:ctrlPr>
                            <a:rPr lang="en-US"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s-EC"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𝑲𝒈𝒇</m:t>
                          </m:r>
                        </m:num>
                        <m:den>
                          <m:r>
                            <a:rPr lang="es-EC"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𝒄𝒎</m:t>
                          </m:r>
                        </m:den>
                      </m:f>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5" name="Rectángulo 14"/>
              <p:cNvSpPr>
                <a:spLocks noRot="1" noChangeAspect="1" noMove="1" noResize="1" noEditPoints="1" noAdjustHandles="1" noChangeArrowheads="1" noChangeShapeType="1" noTextEdit="1"/>
              </p:cNvSpPr>
              <p:nvPr/>
            </p:nvSpPr>
            <p:spPr>
              <a:xfrm>
                <a:off x="6357731" y="5778277"/>
                <a:ext cx="3618189" cy="767582"/>
              </a:xfrm>
              <a:prstGeom prst="rect">
                <a:avLst/>
              </a:prstGeom>
              <a:blipFill rotWithShape="0">
                <a:blip r:embed="rId11"/>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34132081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stretch>
            <a:fillRect/>
          </a:stretch>
        </p:blipFill>
        <p:spPr>
          <a:xfrm>
            <a:off x="340658" y="1261855"/>
            <a:ext cx="5497483" cy="3018329"/>
          </a:xfrm>
          <a:prstGeom prst="rect">
            <a:avLst/>
          </a:prstGeom>
        </p:spPr>
      </p:pic>
      <mc:AlternateContent xmlns:mc="http://schemas.openxmlformats.org/markup-compatibility/2006" xmlns:a14="http://schemas.microsoft.com/office/drawing/2010/main">
        <mc:Choice Requires="a14">
          <p:sp>
            <p:nvSpPr>
              <p:cNvPr id="5" name="Rectángulo 4"/>
              <p:cNvSpPr/>
              <p:nvPr/>
            </p:nvSpPr>
            <p:spPr>
              <a:xfrm>
                <a:off x="1233260" y="4280184"/>
                <a:ext cx="1462003" cy="7630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en-US" i="1" smtClean="0">
                              <a:latin typeface="Cambria Math" panose="02040503050406030204" pitchFamily="18" charset="0"/>
                            </a:rPr>
                          </m:ctrlPr>
                        </m:naryPr>
                        <m:sub/>
                        <m:sup/>
                        <m:e>
                          <m:sSub>
                            <m:sSubPr>
                              <m:ctrlPr>
                                <a:rPr lang="en-US" i="1">
                                  <a:latin typeface="Cambria Math" panose="02040503050406030204" pitchFamily="18" charset="0"/>
                                </a:rPr>
                              </m:ctrlPr>
                            </m:sSubPr>
                            <m:e>
                              <m:r>
                                <a:rPr lang="en-US" i="1">
                                  <a:latin typeface="Cambria Math" panose="02040503050406030204" pitchFamily="18" charset="0"/>
                                </a:rPr>
                                <m:t>𝑀𝐴</m:t>
                              </m:r>
                            </m:e>
                            <m:sub>
                              <m:r>
                                <a:rPr lang="en-US" i="0">
                                  <a:latin typeface="Cambria Math" panose="02040503050406030204" pitchFamily="18" charset="0"/>
                                </a:rPr>
                                <m:t>2</m:t>
                              </m:r>
                            </m:sub>
                          </m:sSub>
                          <m:r>
                            <a:rPr lang="en-US" i="0">
                              <a:latin typeface="Cambria Math" panose="02040503050406030204" pitchFamily="18" charset="0"/>
                            </a:rPr>
                            <m:t>=0</m:t>
                          </m:r>
                        </m:e>
                      </m:nary>
                    </m:oMath>
                  </m:oMathPara>
                </a14:m>
                <a:endParaRPr lang="en-US" dirty="0"/>
              </a:p>
            </p:txBody>
          </p:sp>
        </mc:Choice>
        <mc:Fallback xmlns="">
          <p:sp>
            <p:nvSpPr>
              <p:cNvPr id="5" name="Rectángulo 4"/>
              <p:cNvSpPr>
                <a:spLocks noRot="1" noChangeAspect="1" noMove="1" noResize="1" noEditPoints="1" noAdjustHandles="1" noChangeArrowheads="1" noChangeShapeType="1" noTextEdit="1"/>
              </p:cNvSpPr>
              <p:nvPr/>
            </p:nvSpPr>
            <p:spPr>
              <a:xfrm>
                <a:off x="1233260" y="4280184"/>
                <a:ext cx="1462003" cy="763094"/>
              </a:xfrm>
              <a:prstGeom prst="rect">
                <a:avLst/>
              </a:prstGeom>
              <a:blipFill rotWithShape="0">
                <a:blip r:embed="rId3"/>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7" name="Rectángulo 16"/>
              <p:cNvSpPr/>
              <p:nvPr/>
            </p:nvSpPr>
            <p:spPr>
              <a:xfrm>
                <a:off x="1011686" y="5144381"/>
                <a:ext cx="203126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1" i="1" smtClean="0">
                              <a:latin typeface="Cambria Math" panose="02040503050406030204" pitchFamily="18" charset="0"/>
                            </a:rPr>
                          </m:ctrlPr>
                        </m:sSubPr>
                        <m:e>
                          <m:r>
                            <a:rPr lang="en-US" b="1" i="1">
                              <a:latin typeface="Cambria Math" panose="02040503050406030204" pitchFamily="18" charset="0"/>
                            </a:rPr>
                            <m:t>𝑹</m:t>
                          </m:r>
                        </m:e>
                        <m:sub>
                          <m:r>
                            <a:rPr lang="en-US" b="1" i="1">
                              <a:latin typeface="Cambria Math" panose="02040503050406030204" pitchFamily="18" charset="0"/>
                            </a:rPr>
                            <m:t>𝑨</m:t>
                          </m:r>
                          <m:r>
                            <a:rPr lang="en-US" b="1" i="0">
                              <a:latin typeface="Cambria Math" panose="02040503050406030204" pitchFamily="18" charset="0"/>
                            </a:rPr>
                            <m:t>𝟏</m:t>
                          </m:r>
                          <m:r>
                            <a:rPr lang="en-US" b="1" i="1">
                              <a:latin typeface="Cambria Math" panose="02040503050406030204" pitchFamily="18" charset="0"/>
                            </a:rPr>
                            <m:t>𝒀</m:t>
                          </m:r>
                        </m:sub>
                      </m:sSub>
                      <m:r>
                        <a:rPr lang="en-US" b="1" i="0">
                          <a:latin typeface="Cambria Math" panose="02040503050406030204" pitchFamily="18" charset="0"/>
                        </a:rPr>
                        <m:t>=</m:t>
                      </m:r>
                      <m:r>
                        <a:rPr lang="en-US" b="1" i="0">
                          <a:latin typeface="Cambria Math" panose="02040503050406030204" pitchFamily="18" charset="0"/>
                        </a:rPr>
                        <m:t>𝟒𝟖𝟖</m:t>
                      </m:r>
                      <m:r>
                        <a:rPr lang="en-US" b="1" i="0">
                          <a:latin typeface="Cambria Math" panose="02040503050406030204" pitchFamily="18" charset="0"/>
                        </a:rPr>
                        <m:t>.</m:t>
                      </m:r>
                      <m:r>
                        <a:rPr lang="en-US" b="1" i="0">
                          <a:latin typeface="Cambria Math" panose="02040503050406030204" pitchFamily="18" charset="0"/>
                        </a:rPr>
                        <m:t>𝟖𝟑</m:t>
                      </m:r>
                      <m:r>
                        <a:rPr lang="en-US" b="1" i="0">
                          <a:latin typeface="Cambria Math" panose="02040503050406030204" pitchFamily="18" charset="0"/>
                        </a:rPr>
                        <m:t> </m:t>
                      </m:r>
                      <m:r>
                        <a:rPr lang="en-US" b="1" i="1">
                          <a:latin typeface="Cambria Math" panose="02040503050406030204" pitchFamily="18" charset="0"/>
                        </a:rPr>
                        <m:t>𝑵</m:t>
                      </m:r>
                    </m:oMath>
                  </m:oMathPara>
                </a14:m>
                <a:endParaRPr lang="en-US" b="1" dirty="0"/>
              </a:p>
            </p:txBody>
          </p:sp>
        </mc:Choice>
        <mc:Fallback xmlns="">
          <p:sp>
            <p:nvSpPr>
              <p:cNvPr id="17" name="Rectángulo 16"/>
              <p:cNvSpPr>
                <a:spLocks noRot="1" noChangeAspect="1" noMove="1" noResize="1" noEditPoints="1" noAdjustHandles="1" noChangeArrowheads="1" noChangeShapeType="1" noTextEdit="1"/>
              </p:cNvSpPr>
              <p:nvPr/>
            </p:nvSpPr>
            <p:spPr>
              <a:xfrm>
                <a:off x="1011686" y="5144381"/>
                <a:ext cx="2031262" cy="369332"/>
              </a:xfrm>
              <a:prstGeom prst="rect">
                <a:avLst/>
              </a:prstGeom>
              <a:blipFill rotWithShape="0">
                <a:blip r:embed="rId4"/>
                <a:stretch>
                  <a:fillRect b="-3333"/>
                </a:stretch>
              </a:blipFill>
            </p:spPr>
            <p:txBody>
              <a:bodyPr/>
              <a:lstStyle/>
              <a:p>
                <a:r>
                  <a:rPr lang="es-EC">
                    <a:noFill/>
                  </a:rPr>
                  <a:t> </a:t>
                </a:r>
              </a:p>
            </p:txBody>
          </p:sp>
        </mc:Fallback>
      </mc:AlternateContent>
      <p:sp>
        <p:nvSpPr>
          <p:cNvPr id="20" name="Arco 19"/>
          <p:cNvSpPr/>
          <p:nvPr/>
        </p:nvSpPr>
        <p:spPr>
          <a:xfrm>
            <a:off x="2800915" y="4492383"/>
            <a:ext cx="359410" cy="359410"/>
          </a:xfrm>
          <a:prstGeom prst="arc">
            <a:avLst>
              <a:gd name="adj1" fmla="val 8322434"/>
              <a:gd name="adj2" fmla="val 2861112"/>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C" sz="1600">
                <a:effectLst/>
                <a:latin typeface="Times New Roman" panose="02020603050405020304" pitchFamily="18" charset="0"/>
                <a:ea typeface="Calibri" panose="020F0502020204030204" pitchFamily="34" charset="0"/>
                <a:cs typeface="Times New Roman" panose="02020603050405020304" pitchFamily="18" charset="0"/>
              </a:rPr>
              <a:t>+</a:t>
            </a:r>
            <a:endParaRPr lang="en-US" sz="1100">
              <a:effectLst/>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Rectángulo 6"/>
              <p:cNvSpPr/>
              <p:nvPr/>
            </p:nvSpPr>
            <p:spPr>
              <a:xfrm>
                <a:off x="3654822" y="4381287"/>
                <a:ext cx="1286506" cy="7630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en-US" i="1" smtClean="0">
                              <a:latin typeface="Cambria Math" panose="02040503050406030204" pitchFamily="18" charset="0"/>
                            </a:rPr>
                          </m:ctrlPr>
                        </m:naryPr>
                        <m:sub/>
                        <m:sup/>
                        <m:e>
                          <m:r>
                            <a:rPr lang="en-US" i="1">
                              <a:latin typeface="Cambria Math" panose="02040503050406030204" pitchFamily="18" charset="0"/>
                            </a:rPr>
                            <m:t>𝐹𝑦</m:t>
                          </m:r>
                          <m:r>
                            <a:rPr lang="en-US" i="0">
                              <a:latin typeface="Cambria Math" panose="02040503050406030204" pitchFamily="18" charset="0"/>
                            </a:rPr>
                            <m:t>=0</m:t>
                          </m:r>
                        </m:e>
                      </m:nary>
                    </m:oMath>
                  </m:oMathPara>
                </a14:m>
                <a:endParaRPr lang="en-US" dirty="0"/>
              </a:p>
            </p:txBody>
          </p:sp>
        </mc:Choice>
        <mc:Fallback xmlns="">
          <p:sp>
            <p:nvSpPr>
              <p:cNvPr id="7" name="Rectángulo 6"/>
              <p:cNvSpPr>
                <a:spLocks noRot="1" noChangeAspect="1" noMove="1" noResize="1" noEditPoints="1" noAdjustHandles="1" noChangeArrowheads="1" noChangeShapeType="1" noTextEdit="1"/>
              </p:cNvSpPr>
              <p:nvPr/>
            </p:nvSpPr>
            <p:spPr>
              <a:xfrm>
                <a:off x="3654822" y="4381287"/>
                <a:ext cx="1286506" cy="763094"/>
              </a:xfrm>
              <a:prstGeom prst="rect">
                <a:avLst/>
              </a:prstGeom>
              <a:blipFill rotWithShape="0">
                <a:blip r:embed="rId5"/>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8" name="Rectángulo 7"/>
              <p:cNvSpPr/>
              <p:nvPr/>
            </p:nvSpPr>
            <p:spPr>
              <a:xfrm>
                <a:off x="3282444" y="5144381"/>
                <a:ext cx="203126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1" i="1" smtClean="0">
                              <a:latin typeface="Cambria Math" panose="02040503050406030204" pitchFamily="18" charset="0"/>
                            </a:rPr>
                          </m:ctrlPr>
                        </m:sSubPr>
                        <m:e>
                          <m:r>
                            <a:rPr lang="en-US" b="1" i="1">
                              <a:latin typeface="Cambria Math" panose="02040503050406030204" pitchFamily="18" charset="0"/>
                            </a:rPr>
                            <m:t>𝑹</m:t>
                          </m:r>
                        </m:e>
                        <m:sub>
                          <m:r>
                            <a:rPr lang="en-US" b="1" i="1">
                              <a:latin typeface="Cambria Math" panose="02040503050406030204" pitchFamily="18" charset="0"/>
                            </a:rPr>
                            <m:t>𝑨</m:t>
                          </m:r>
                          <m:r>
                            <a:rPr lang="en-US" b="1" i="0">
                              <a:latin typeface="Cambria Math" panose="02040503050406030204" pitchFamily="18" charset="0"/>
                            </a:rPr>
                            <m:t>𝟐</m:t>
                          </m:r>
                          <m:r>
                            <a:rPr lang="en-US" b="1" i="1">
                              <a:latin typeface="Cambria Math" panose="02040503050406030204" pitchFamily="18" charset="0"/>
                            </a:rPr>
                            <m:t>𝒀</m:t>
                          </m:r>
                        </m:sub>
                      </m:sSub>
                      <m:r>
                        <a:rPr lang="en-US" b="1" i="0">
                          <a:latin typeface="Cambria Math" panose="02040503050406030204" pitchFamily="18" charset="0"/>
                        </a:rPr>
                        <m:t>=</m:t>
                      </m:r>
                      <m:r>
                        <a:rPr lang="en-US" b="1" i="0">
                          <a:latin typeface="Cambria Math" panose="02040503050406030204" pitchFamily="18" charset="0"/>
                        </a:rPr>
                        <m:t>𝟒𝟑𝟏</m:t>
                      </m:r>
                      <m:r>
                        <a:rPr lang="en-US" b="1" i="0">
                          <a:latin typeface="Cambria Math" panose="02040503050406030204" pitchFamily="18" charset="0"/>
                        </a:rPr>
                        <m:t>.</m:t>
                      </m:r>
                      <m:r>
                        <a:rPr lang="en-US" b="1" i="0">
                          <a:latin typeface="Cambria Math" panose="02040503050406030204" pitchFamily="18" charset="0"/>
                        </a:rPr>
                        <m:t>𝟏𝟕</m:t>
                      </m:r>
                      <m:r>
                        <a:rPr lang="en-US" b="1" i="0">
                          <a:latin typeface="Cambria Math" panose="02040503050406030204" pitchFamily="18" charset="0"/>
                        </a:rPr>
                        <m:t> </m:t>
                      </m:r>
                      <m:r>
                        <a:rPr lang="en-US" b="1" i="1">
                          <a:latin typeface="Cambria Math" panose="02040503050406030204" pitchFamily="18" charset="0"/>
                        </a:rPr>
                        <m:t>𝑵</m:t>
                      </m:r>
                    </m:oMath>
                  </m:oMathPara>
                </a14:m>
                <a:endParaRPr lang="en-US" b="1" dirty="0"/>
              </a:p>
            </p:txBody>
          </p:sp>
        </mc:Choice>
        <mc:Fallback xmlns="">
          <p:sp>
            <p:nvSpPr>
              <p:cNvPr id="8" name="Rectángulo 7"/>
              <p:cNvSpPr>
                <a:spLocks noRot="1" noChangeAspect="1" noMove="1" noResize="1" noEditPoints="1" noAdjustHandles="1" noChangeArrowheads="1" noChangeShapeType="1" noTextEdit="1"/>
              </p:cNvSpPr>
              <p:nvPr/>
            </p:nvSpPr>
            <p:spPr>
              <a:xfrm>
                <a:off x="3282444" y="5144381"/>
                <a:ext cx="2031262" cy="369332"/>
              </a:xfrm>
              <a:prstGeom prst="rect">
                <a:avLst/>
              </a:prstGeom>
              <a:blipFill rotWithShape="0">
                <a:blip r:embed="rId6"/>
                <a:stretch>
                  <a:fillRect b="-3333"/>
                </a:stretch>
              </a:blipFill>
            </p:spPr>
            <p:txBody>
              <a:bodyPr/>
              <a:lstStyle/>
              <a:p>
                <a:r>
                  <a:rPr lang="es-EC">
                    <a:noFill/>
                  </a:rPr>
                  <a:t> </a:t>
                </a:r>
              </a:p>
            </p:txBody>
          </p:sp>
        </mc:Fallback>
      </mc:AlternateContent>
      <p:pic>
        <p:nvPicPr>
          <p:cNvPr id="9" name="Imagen 8"/>
          <p:cNvPicPr>
            <a:picLocks noChangeAspect="1"/>
          </p:cNvPicPr>
          <p:nvPr/>
        </p:nvPicPr>
        <p:blipFill>
          <a:blip r:embed="rId7" cstate="print"/>
          <a:stretch>
            <a:fillRect/>
          </a:stretch>
        </p:blipFill>
        <p:spPr>
          <a:xfrm>
            <a:off x="6183625" y="1261854"/>
            <a:ext cx="5515316" cy="3018329"/>
          </a:xfrm>
          <a:prstGeom prst="rect">
            <a:avLst/>
          </a:prstGeom>
        </p:spPr>
      </p:pic>
      <mc:AlternateContent xmlns:mc="http://schemas.openxmlformats.org/markup-compatibility/2006" xmlns:a14="http://schemas.microsoft.com/office/drawing/2010/main">
        <mc:Choice Requires="a14">
          <p:sp>
            <p:nvSpPr>
              <p:cNvPr id="10" name="Rectángulo 9"/>
              <p:cNvSpPr/>
              <p:nvPr/>
            </p:nvSpPr>
            <p:spPr>
              <a:xfrm>
                <a:off x="6917793" y="4381287"/>
                <a:ext cx="1416413" cy="7630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en-US" i="1" smtClean="0">
                              <a:latin typeface="Cambria Math" panose="02040503050406030204" pitchFamily="18" charset="0"/>
                            </a:rPr>
                          </m:ctrlPr>
                        </m:naryPr>
                        <m:sub/>
                        <m:sup/>
                        <m:e>
                          <m:sSub>
                            <m:sSubPr>
                              <m:ctrlPr>
                                <a:rPr lang="en-US" i="1">
                                  <a:latin typeface="Cambria Math" panose="02040503050406030204" pitchFamily="18" charset="0"/>
                                </a:rPr>
                              </m:ctrlPr>
                            </m:sSubPr>
                            <m:e>
                              <m:r>
                                <a:rPr lang="en-US" i="1">
                                  <a:latin typeface="Cambria Math" panose="02040503050406030204" pitchFamily="18" charset="0"/>
                                </a:rPr>
                                <m:t>𝑀</m:t>
                              </m:r>
                            </m:e>
                            <m:sub>
                              <m:r>
                                <a:rPr lang="en-US" i="1">
                                  <a:latin typeface="Cambria Math" panose="02040503050406030204" pitchFamily="18" charset="0"/>
                                </a:rPr>
                                <m:t>𝐵</m:t>
                              </m:r>
                              <m:r>
                                <a:rPr lang="en-US" i="0">
                                  <a:latin typeface="Cambria Math" panose="02040503050406030204" pitchFamily="18" charset="0"/>
                                </a:rPr>
                                <m:t>1</m:t>
                              </m:r>
                            </m:sub>
                          </m:sSub>
                          <m:r>
                            <a:rPr lang="en-US" i="0">
                              <a:latin typeface="Cambria Math" panose="02040503050406030204" pitchFamily="18" charset="0"/>
                            </a:rPr>
                            <m:t>=0</m:t>
                          </m:r>
                        </m:e>
                      </m:nary>
                    </m:oMath>
                  </m:oMathPara>
                </a14:m>
                <a:endParaRPr lang="en-US" dirty="0"/>
              </a:p>
            </p:txBody>
          </p:sp>
        </mc:Choice>
        <mc:Fallback xmlns="">
          <p:sp>
            <p:nvSpPr>
              <p:cNvPr id="10" name="Rectángulo 9"/>
              <p:cNvSpPr>
                <a:spLocks noRot="1" noChangeAspect="1" noMove="1" noResize="1" noEditPoints="1" noAdjustHandles="1" noChangeArrowheads="1" noChangeShapeType="1" noTextEdit="1"/>
              </p:cNvSpPr>
              <p:nvPr/>
            </p:nvSpPr>
            <p:spPr>
              <a:xfrm>
                <a:off x="6917793" y="4381287"/>
                <a:ext cx="1416413" cy="763094"/>
              </a:xfrm>
              <a:prstGeom prst="rect">
                <a:avLst/>
              </a:prstGeom>
              <a:blipFill rotWithShape="0">
                <a:blip r:embed="rId8"/>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1" name="Rectángulo 10"/>
              <p:cNvSpPr/>
              <p:nvPr/>
            </p:nvSpPr>
            <p:spPr>
              <a:xfrm>
                <a:off x="6605559" y="5144381"/>
                <a:ext cx="204088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1" i="1" smtClean="0">
                              <a:latin typeface="Cambria Math" panose="02040503050406030204" pitchFamily="18" charset="0"/>
                            </a:rPr>
                          </m:ctrlPr>
                        </m:sSubPr>
                        <m:e>
                          <m:r>
                            <a:rPr lang="en-US" b="1" i="1">
                              <a:latin typeface="Cambria Math" panose="02040503050406030204" pitchFamily="18" charset="0"/>
                            </a:rPr>
                            <m:t>𝑹</m:t>
                          </m:r>
                        </m:e>
                        <m:sub>
                          <m:r>
                            <a:rPr lang="en-US" b="1" i="1">
                              <a:latin typeface="Cambria Math" panose="02040503050406030204" pitchFamily="18" charset="0"/>
                            </a:rPr>
                            <m:t>𝑩</m:t>
                          </m:r>
                          <m:r>
                            <a:rPr lang="en-US" b="1" i="0">
                              <a:latin typeface="Cambria Math" panose="02040503050406030204" pitchFamily="18" charset="0"/>
                            </a:rPr>
                            <m:t>𝟐</m:t>
                          </m:r>
                          <m:r>
                            <a:rPr lang="en-US" b="1" i="1">
                              <a:latin typeface="Cambria Math" panose="02040503050406030204" pitchFamily="18" charset="0"/>
                            </a:rPr>
                            <m:t>𝒀</m:t>
                          </m:r>
                        </m:sub>
                      </m:sSub>
                      <m:r>
                        <a:rPr lang="en-US" b="1" i="0">
                          <a:latin typeface="Cambria Math" panose="02040503050406030204" pitchFamily="18" charset="0"/>
                        </a:rPr>
                        <m:t>=</m:t>
                      </m:r>
                      <m:r>
                        <a:rPr lang="en-US" b="1" i="0">
                          <a:latin typeface="Cambria Math" panose="02040503050406030204" pitchFamily="18" charset="0"/>
                        </a:rPr>
                        <m:t>𝟒𝟕𝟏</m:t>
                      </m:r>
                      <m:r>
                        <a:rPr lang="en-US" b="1" i="0">
                          <a:latin typeface="Cambria Math" panose="02040503050406030204" pitchFamily="18" charset="0"/>
                        </a:rPr>
                        <m:t>.</m:t>
                      </m:r>
                      <m:r>
                        <a:rPr lang="en-US" b="1" i="0">
                          <a:latin typeface="Cambria Math" panose="02040503050406030204" pitchFamily="18" charset="0"/>
                        </a:rPr>
                        <m:t>𝟑𝟔</m:t>
                      </m:r>
                      <m:r>
                        <a:rPr lang="en-US" b="1" i="0">
                          <a:latin typeface="Cambria Math" panose="02040503050406030204" pitchFamily="18" charset="0"/>
                        </a:rPr>
                        <m:t> </m:t>
                      </m:r>
                      <m:r>
                        <a:rPr lang="en-US" b="1" i="1">
                          <a:latin typeface="Cambria Math" panose="02040503050406030204" pitchFamily="18" charset="0"/>
                        </a:rPr>
                        <m:t>𝑵</m:t>
                      </m:r>
                    </m:oMath>
                  </m:oMathPara>
                </a14:m>
                <a:endParaRPr lang="en-US" b="1" dirty="0"/>
              </a:p>
            </p:txBody>
          </p:sp>
        </mc:Choice>
        <mc:Fallback xmlns="">
          <p:sp>
            <p:nvSpPr>
              <p:cNvPr id="11" name="Rectángulo 10"/>
              <p:cNvSpPr>
                <a:spLocks noRot="1" noChangeAspect="1" noMove="1" noResize="1" noEditPoints="1" noAdjustHandles="1" noChangeArrowheads="1" noChangeShapeType="1" noTextEdit="1"/>
              </p:cNvSpPr>
              <p:nvPr/>
            </p:nvSpPr>
            <p:spPr>
              <a:xfrm>
                <a:off x="6605559" y="5144381"/>
                <a:ext cx="2040880" cy="369332"/>
              </a:xfrm>
              <a:prstGeom prst="rect">
                <a:avLst/>
              </a:prstGeom>
              <a:blipFill rotWithShape="0">
                <a:blip r:embed="rId9"/>
                <a:stretch>
                  <a:fillRect b="-3333"/>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2" name="Rectángulo 11"/>
              <p:cNvSpPr/>
              <p:nvPr/>
            </p:nvSpPr>
            <p:spPr>
              <a:xfrm>
                <a:off x="9494878" y="4381287"/>
                <a:ext cx="1286506" cy="7630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en-US" i="1" smtClean="0">
                              <a:latin typeface="Cambria Math" panose="02040503050406030204" pitchFamily="18" charset="0"/>
                            </a:rPr>
                          </m:ctrlPr>
                        </m:naryPr>
                        <m:sub/>
                        <m:sup/>
                        <m:e>
                          <m:r>
                            <a:rPr lang="en-US" i="1">
                              <a:latin typeface="Cambria Math" panose="02040503050406030204" pitchFamily="18" charset="0"/>
                            </a:rPr>
                            <m:t>𝐹𝑦</m:t>
                          </m:r>
                          <m:r>
                            <a:rPr lang="en-US" i="0">
                              <a:latin typeface="Cambria Math" panose="02040503050406030204" pitchFamily="18" charset="0"/>
                            </a:rPr>
                            <m:t>=0</m:t>
                          </m:r>
                        </m:e>
                      </m:nary>
                    </m:oMath>
                  </m:oMathPara>
                </a14:m>
                <a:endParaRPr lang="en-US" dirty="0"/>
              </a:p>
            </p:txBody>
          </p:sp>
        </mc:Choice>
        <mc:Fallback xmlns="">
          <p:sp>
            <p:nvSpPr>
              <p:cNvPr id="12" name="Rectángulo 11"/>
              <p:cNvSpPr>
                <a:spLocks noRot="1" noChangeAspect="1" noMove="1" noResize="1" noEditPoints="1" noAdjustHandles="1" noChangeArrowheads="1" noChangeShapeType="1" noTextEdit="1"/>
              </p:cNvSpPr>
              <p:nvPr/>
            </p:nvSpPr>
            <p:spPr>
              <a:xfrm>
                <a:off x="9494878" y="4381287"/>
                <a:ext cx="1286506" cy="763094"/>
              </a:xfrm>
              <a:prstGeom prst="rect">
                <a:avLst/>
              </a:prstGeom>
              <a:blipFill rotWithShape="0">
                <a:blip r:embed="rId10"/>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3" name="Rectángulo 12"/>
              <p:cNvSpPr/>
              <p:nvPr/>
            </p:nvSpPr>
            <p:spPr>
              <a:xfrm>
                <a:off x="9117691" y="5144381"/>
                <a:ext cx="204088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1" i="1" smtClean="0">
                              <a:latin typeface="Cambria Math" panose="02040503050406030204" pitchFamily="18" charset="0"/>
                            </a:rPr>
                          </m:ctrlPr>
                        </m:sSubPr>
                        <m:e>
                          <m:r>
                            <a:rPr lang="en-US" b="1" i="1">
                              <a:latin typeface="Cambria Math" panose="02040503050406030204" pitchFamily="18" charset="0"/>
                            </a:rPr>
                            <m:t>𝑹</m:t>
                          </m:r>
                        </m:e>
                        <m:sub>
                          <m:r>
                            <a:rPr lang="en-US" b="1" i="1">
                              <a:latin typeface="Cambria Math" panose="02040503050406030204" pitchFamily="18" charset="0"/>
                            </a:rPr>
                            <m:t>𝑩</m:t>
                          </m:r>
                          <m:r>
                            <a:rPr lang="en-US" b="1" i="0">
                              <a:latin typeface="Cambria Math" panose="02040503050406030204" pitchFamily="18" charset="0"/>
                            </a:rPr>
                            <m:t>𝟏</m:t>
                          </m:r>
                          <m:r>
                            <a:rPr lang="en-US" b="1" i="1">
                              <a:latin typeface="Cambria Math" panose="02040503050406030204" pitchFamily="18" charset="0"/>
                            </a:rPr>
                            <m:t>𝒀</m:t>
                          </m:r>
                        </m:sub>
                      </m:sSub>
                      <m:r>
                        <a:rPr lang="en-US" b="1" i="0">
                          <a:latin typeface="Cambria Math" panose="02040503050406030204" pitchFamily="18" charset="0"/>
                        </a:rPr>
                        <m:t>=</m:t>
                      </m:r>
                      <m:r>
                        <a:rPr lang="en-US" b="1" i="0">
                          <a:latin typeface="Cambria Math" panose="02040503050406030204" pitchFamily="18" charset="0"/>
                        </a:rPr>
                        <m:t>𝟒𝟒𝟖</m:t>
                      </m:r>
                      <m:r>
                        <a:rPr lang="en-US" b="1" i="0">
                          <a:latin typeface="Cambria Math" panose="02040503050406030204" pitchFamily="18" charset="0"/>
                        </a:rPr>
                        <m:t>.</m:t>
                      </m:r>
                      <m:r>
                        <a:rPr lang="en-US" b="1" i="0">
                          <a:latin typeface="Cambria Math" panose="02040503050406030204" pitchFamily="18" charset="0"/>
                        </a:rPr>
                        <m:t>𝟗𝟒</m:t>
                      </m:r>
                      <m:r>
                        <a:rPr lang="en-US" b="1" i="0">
                          <a:latin typeface="Cambria Math" panose="02040503050406030204" pitchFamily="18" charset="0"/>
                        </a:rPr>
                        <m:t> </m:t>
                      </m:r>
                      <m:r>
                        <a:rPr lang="en-US" b="1" i="1">
                          <a:latin typeface="Cambria Math" panose="02040503050406030204" pitchFamily="18" charset="0"/>
                        </a:rPr>
                        <m:t>𝑵</m:t>
                      </m:r>
                    </m:oMath>
                  </m:oMathPara>
                </a14:m>
                <a:endParaRPr lang="en-US" b="1" dirty="0"/>
              </a:p>
            </p:txBody>
          </p:sp>
        </mc:Choice>
        <mc:Fallback xmlns="">
          <p:sp>
            <p:nvSpPr>
              <p:cNvPr id="13" name="Rectángulo 12"/>
              <p:cNvSpPr>
                <a:spLocks noRot="1" noChangeAspect="1" noMove="1" noResize="1" noEditPoints="1" noAdjustHandles="1" noChangeArrowheads="1" noChangeShapeType="1" noTextEdit="1"/>
              </p:cNvSpPr>
              <p:nvPr/>
            </p:nvSpPr>
            <p:spPr>
              <a:xfrm>
                <a:off x="9117691" y="5144381"/>
                <a:ext cx="2040880" cy="369332"/>
              </a:xfrm>
              <a:prstGeom prst="rect">
                <a:avLst/>
              </a:prstGeom>
              <a:blipFill rotWithShape="0">
                <a:blip r:embed="rId11"/>
                <a:stretch>
                  <a:fillRect b="-3333"/>
                </a:stretch>
              </a:blipFill>
            </p:spPr>
            <p:txBody>
              <a:bodyPr/>
              <a:lstStyle/>
              <a:p>
                <a:r>
                  <a:rPr lang="es-EC">
                    <a:noFill/>
                  </a:rPr>
                  <a:t> </a:t>
                </a:r>
              </a:p>
            </p:txBody>
          </p:sp>
        </mc:Fallback>
      </mc:AlternateContent>
    </p:spTree>
    <p:extLst>
      <p:ext uri="{BB962C8B-B14F-4D97-AF65-F5344CB8AC3E}">
        <p14:creationId xmlns:p14="http://schemas.microsoft.com/office/powerpoint/2010/main" val="31027523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215148" y="215999"/>
            <a:ext cx="1556836" cy="369332"/>
          </a:xfrm>
          <a:prstGeom prst="rect">
            <a:avLst/>
          </a:prstGeom>
        </p:spPr>
        <p:txBody>
          <a:bodyPr wrap="none">
            <a:spAutoFit/>
          </a:bodyPr>
          <a:lstStyle/>
          <a:p>
            <a:r>
              <a:rPr lang="es-EC" dirty="0" smtClean="0">
                <a:effectLst/>
                <a:latin typeface="Arial" panose="020B0604020202020204" pitchFamily="34" charset="0"/>
                <a:ea typeface="Times New Roman" panose="02020603050405020304" pitchFamily="18" charset="0"/>
              </a:rPr>
              <a:t>2 tornillos M4</a:t>
            </a:r>
            <a:endParaRPr lang="en-US" dirty="0"/>
          </a:p>
        </p:txBody>
      </p:sp>
      <mc:AlternateContent xmlns:mc="http://schemas.openxmlformats.org/markup-compatibility/2006" xmlns:a14="http://schemas.microsoft.com/office/drawing/2010/main">
        <mc:Choice Requires="a14">
          <p:sp>
            <p:nvSpPr>
              <p:cNvPr id="4" name="Rectángulo 3"/>
              <p:cNvSpPr/>
              <p:nvPr/>
            </p:nvSpPr>
            <p:spPr>
              <a:xfrm>
                <a:off x="278355" y="3992288"/>
                <a:ext cx="4679236" cy="1882567"/>
              </a:xfrm>
              <a:prstGeom prst="rect">
                <a:avLst/>
              </a:prstGeom>
            </p:spPr>
            <p:txBody>
              <a:bodyPr wrap="square">
                <a:spAutoFit/>
              </a:bodyPr>
              <a:lstStyle/>
              <a:p>
                <a:pPr algn="just">
                  <a:lnSpc>
                    <a:spcPct val="150000"/>
                  </a:lnSpc>
                  <a:spcAft>
                    <a:spcPts val="1000"/>
                  </a:spcAft>
                </a:pPr>
                <a:r>
                  <a:rPr lang="es-EC" u="sng" dirty="0" smtClean="0">
                    <a:effectLst/>
                    <a:latin typeface="Arial" panose="020B0604020202020204" pitchFamily="34" charset="0"/>
                    <a:ea typeface="Times New Roman" panose="02020603050405020304" pitchFamily="18" charset="0"/>
                    <a:cs typeface="Times New Roman" panose="02020603050405020304" pitchFamily="18" charset="0"/>
                  </a:rPr>
                  <a:t>APOYO C EN EL PUNTO  </a:t>
                </a:r>
                <a14:m>
                  <m:oMath xmlns:m="http://schemas.openxmlformats.org/officeDocument/2006/math">
                    <m:r>
                      <a:rPr lang="es-EC" i="1" u="sng">
                        <a:effectLst/>
                        <a:latin typeface="Cambria Math" panose="02040503050406030204" pitchFamily="18" charset="0"/>
                        <a:ea typeface="Times New Roman" panose="02020603050405020304" pitchFamily="18" charset="0"/>
                        <a:cs typeface="Arial" panose="020B0604020202020204" pitchFamily="34" charset="0"/>
                      </a:rPr>
                      <m:t>𝐴</m:t>
                    </m:r>
                    <m:r>
                      <a:rPr lang="es-EC" i="1" u="sng">
                        <a:effectLst/>
                        <a:latin typeface="Cambria Math" panose="02040503050406030204" pitchFamily="18" charset="0"/>
                        <a:ea typeface="Times New Roman" panose="02020603050405020304" pitchFamily="18" charset="0"/>
                        <a:cs typeface="Arial" panose="020B0604020202020204" pitchFamily="34" charset="0"/>
                      </a:rPr>
                      <m:t>1</m:t>
                    </m:r>
                  </m:oMath>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s-EC" dirty="0">
                    <a:effectLst/>
                    <a:latin typeface="Arial" panose="020B0604020202020204" pitchFamily="34" charset="0"/>
                    <a:ea typeface="Times New Roman" panose="02020603050405020304" pitchFamily="18" charset="0"/>
                  </a:rPr>
                  <a:t>Se calcula el esfuerzo admisible del perno </a:t>
                </a:r>
                <a14:m>
                  <m:oMath xmlns:m="http://schemas.openxmlformats.org/officeDocument/2006/math">
                    <m:sSub>
                      <m:sSubPr>
                        <m:ctrlPr>
                          <a:rPr lang="en-US" i="1">
                            <a:effectLst/>
                            <a:latin typeface="Cambria Math" panose="02040503050406030204" pitchFamily="18" charset="0"/>
                            <a:ea typeface="Times New Roman" panose="02020603050405020304" pitchFamily="18" charset="0"/>
                            <a:cs typeface="Arial" panose="020B0604020202020204" pitchFamily="34" charset="0"/>
                          </a:rPr>
                        </m:ctrlPr>
                      </m:sSubPr>
                      <m:e>
                        <m:r>
                          <a:rPr lang="es-EC" i="1">
                            <a:effectLst/>
                            <a:latin typeface="Cambria Math" panose="02040503050406030204" pitchFamily="18" charset="0"/>
                            <a:ea typeface="Times New Roman" panose="02020603050405020304" pitchFamily="18" charset="0"/>
                            <a:cs typeface="Arial" panose="020B0604020202020204" pitchFamily="34" charset="0"/>
                          </a:rPr>
                          <m:t>𝜎</m:t>
                        </m:r>
                      </m:e>
                      <m:sub>
                        <m:r>
                          <a:rPr lang="es-EC" i="1">
                            <a:effectLst/>
                            <a:latin typeface="Cambria Math" panose="02040503050406030204" pitchFamily="18" charset="0"/>
                            <a:ea typeface="Times New Roman" panose="02020603050405020304" pitchFamily="18" charset="0"/>
                            <a:cs typeface="Arial" panose="020B0604020202020204" pitchFamily="34" charset="0"/>
                          </a:rPr>
                          <m:t>𝑎𝑑𝑚</m:t>
                        </m:r>
                      </m:sub>
                    </m:sSub>
                  </m:oMath>
                </a14:m>
                <a:r>
                  <a:rPr lang="es-EC" dirty="0">
                    <a:effectLst/>
                    <a:latin typeface="Arial" panose="020B0604020202020204" pitchFamily="34" charset="0"/>
                    <a:ea typeface="Times New Roman" panose="02020603050405020304" pitchFamily="18" charset="0"/>
                  </a:rPr>
                  <a:t>, el cual está fabricado en acero AISI 1015 CD</a:t>
                </a:r>
                <a:endParaRPr lang="en-US" dirty="0"/>
              </a:p>
            </p:txBody>
          </p:sp>
        </mc:Choice>
        <mc:Fallback xmlns="">
          <p:sp>
            <p:nvSpPr>
              <p:cNvPr id="4" name="Rectángulo 3"/>
              <p:cNvSpPr>
                <a:spLocks noRot="1" noChangeAspect="1" noMove="1" noResize="1" noEditPoints="1" noAdjustHandles="1" noChangeArrowheads="1" noChangeShapeType="1" noTextEdit="1"/>
              </p:cNvSpPr>
              <p:nvPr/>
            </p:nvSpPr>
            <p:spPr>
              <a:xfrm>
                <a:off x="278355" y="3992288"/>
                <a:ext cx="4679236" cy="1882567"/>
              </a:xfrm>
              <a:prstGeom prst="rect">
                <a:avLst/>
              </a:prstGeom>
              <a:blipFill rotWithShape="0">
                <a:blip r:embed="rId2" cstate="print"/>
                <a:stretch>
                  <a:fillRect l="-1173" b="-1618"/>
                </a:stretch>
              </a:blipFill>
            </p:spPr>
            <p:txBody>
              <a:bodyPr/>
              <a:lstStyle/>
              <a:p>
                <a:r>
                  <a:rPr lang="en-US">
                    <a:noFill/>
                  </a:rPr>
                  <a:t> </a:t>
                </a:r>
              </a:p>
            </p:txBody>
          </p:sp>
        </mc:Fallback>
      </mc:AlternateContent>
      <p:pic>
        <p:nvPicPr>
          <p:cNvPr id="5" name="Imagen 4"/>
          <p:cNvPicPr>
            <a:picLocks noChangeAspect="1"/>
          </p:cNvPicPr>
          <p:nvPr/>
        </p:nvPicPr>
        <p:blipFill>
          <a:blip r:embed="rId3" cstate="print"/>
          <a:stretch>
            <a:fillRect/>
          </a:stretch>
        </p:blipFill>
        <p:spPr>
          <a:xfrm>
            <a:off x="639715" y="759410"/>
            <a:ext cx="2642573" cy="2808425"/>
          </a:xfrm>
          <a:prstGeom prst="rect">
            <a:avLst/>
          </a:prstGeom>
          <a:ln w="12700">
            <a:solidFill>
              <a:schemeClr val="tx1"/>
            </a:solidFill>
          </a:ln>
        </p:spPr>
      </p:pic>
      <p:cxnSp>
        <p:nvCxnSpPr>
          <p:cNvPr id="13" name="Conector recto de flecha 12"/>
          <p:cNvCxnSpPr>
            <a:endCxn id="16" idx="7"/>
          </p:cNvCxnSpPr>
          <p:nvPr/>
        </p:nvCxnSpPr>
        <p:spPr>
          <a:xfrm flipH="1">
            <a:off x="1967249" y="585331"/>
            <a:ext cx="1117475" cy="470022"/>
          </a:xfrm>
          <a:prstGeom prst="straightConnector1">
            <a:avLst/>
          </a:prstGeom>
          <a:ln w="19050">
            <a:solidFill>
              <a:srgbClr val="FF0000"/>
            </a:solidFill>
            <a:headEnd w="lg" len="lg"/>
            <a:tailEnd type="stealth" w="lg" len="lg"/>
          </a:ln>
        </p:spPr>
        <p:style>
          <a:lnRef idx="1">
            <a:schemeClr val="accent1"/>
          </a:lnRef>
          <a:fillRef idx="0">
            <a:schemeClr val="accent1"/>
          </a:fillRef>
          <a:effectRef idx="0">
            <a:schemeClr val="accent1"/>
          </a:effectRef>
          <a:fontRef idx="minor">
            <a:schemeClr val="tx1"/>
          </a:fontRef>
        </p:style>
      </p:cxnSp>
      <p:sp>
        <p:nvSpPr>
          <p:cNvPr id="16" name="Elipse 15"/>
          <p:cNvSpPr/>
          <p:nvPr/>
        </p:nvSpPr>
        <p:spPr>
          <a:xfrm>
            <a:off x="1158550" y="917514"/>
            <a:ext cx="947450" cy="941224"/>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8" name="Rectángulo 17"/>
              <p:cNvSpPr/>
              <p:nvPr/>
            </p:nvSpPr>
            <p:spPr>
              <a:xfrm>
                <a:off x="3067671" y="5874855"/>
                <a:ext cx="170431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𝑆𝑦</m:t>
                      </m:r>
                      <m:r>
                        <a:rPr lang="en-US" i="0">
                          <a:latin typeface="Cambria Math" panose="02040503050406030204" pitchFamily="18" charset="0"/>
                        </a:rPr>
                        <m:t>=320 </m:t>
                      </m:r>
                      <m:r>
                        <a:rPr lang="en-US" i="1" smtClean="0">
                          <a:latin typeface="Cambria Math" panose="02040503050406030204" pitchFamily="18" charset="0"/>
                        </a:rPr>
                        <m:t>𝑀𝑃𝑎</m:t>
                      </m:r>
                    </m:oMath>
                  </m:oMathPara>
                </a14:m>
                <a:endParaRPr lang="en-US" dirty="0"/>
              </a:p>
            </p:txBody>
          </p:sp>
        </mc:Choice>
        <mc:Fallback xmlns="">
          <p:sp>
            <p:nvSpPr>
              <p:cNvPr id="18" name="Rectángulo 17"/>
              <p:cNvSpPr>
                <a:spLocks noRot="1" noChangeAspect="1" noMove="1" noResize="1" noEditPoints="1" noAdjustHandles="1" noChangeArrowheads="1" noChangeShapeType="1" noTextEdit="1"/>
              </p:cNvSpPr>
              <p:nvPr/>
            </p:nvSpPr>
            <p:spPr>
              <a:xfrm>
                <a:off x="3067671" y="5874855"/>
                <a:ext cx="1704313" cy="369332"/>
              </a:xfrm>
              <a:prstGeom prst="rect">
                <a:avLst/>
              </a:prstGeom>
              <a:blipFill rotWithShape="0">
                <a:blip r:embed="rId4" cstate="print"/>
                <a:stretch>
                  <a:fillRect b="-13333"/>
                </a:stretch>
              </a:blipFill>
            </p:spPr>
            <p:txBody>
              <a:bodyPr/>
              <a:lstStyle/>
              <a:p>
                <a:r>
                  <a:rPr lang="en-US">
                    <a:noFill/>
                  </a:rPr>
                  <a:t> </a:t>
                </a:r>
              </a:p>
            </p:txBody>
          </p:sp>
        </mc:Fallback>
      </mc:AlternateContent>
      <p:sp>
        <p:nvSpPr>
          <p:cNvPr id="20" name="Rectángulo 19"/>
          <p:cNvSpPr/>
          <p:nvPr/>
        </p:nvSpPr>
        <p:spPr>
          <a:xfrm>
            <a:off x="7131154" y="351476"/>
            <a:ext cx="3544625" cy="369332"/>
          </a:xfrm>
          <a:prstGeom prst="rect">
            <a:avLst/>
          </a:prstGeom>
        </p:spPr>
        <p:txBody>
          <a:bodyPr wrap="none">
            <a:spAutoFit/>
          </a:bodyPr>
          <a:lstStyle/>
          <a:p>
            <a:r>
              <a:rPr lang="es-EC" u="sng" dirty="0">
                <a:latin typeface="Arial" panose="020B0604020202020204" pitchFamily="34" charset="0"/>
                <a:ea typeface="Times New Roman" panose="02020603050405020304" pitchFamily="18" charset="0"/>
              </a:rPr>
              <a:t>T</a:t>
            </a:r>
            <a:r>
              <a:rPr lang="es-EC" u="sng" dirty="0" smtClean="0">
                <a:effectLst/>
                <a:latin typeface="Arial" panose="020B0604020202020204" pitchFamily="34" charset="0"/>
                <a:ea typeface="Times New Roman" panose="02020603050405020304" pitchFamily="18" charset="0"/>
              </a:rPr>
              <a:t>eoría de Energías de Distorsión</a:t>
            </a:r>
            <a:endParaRPr lang="en-US" u="sng" dirty="0"/>
          </a:p>
        </p:txBody>
      </p:sp>
      <mc:AlternateContent xmlns:mc="http://schemas.openxmlformats.org/markup-compatibility/2006" xmlns:a14="http://schemas.microsoft.com/office/drawing/2010/main">
        <mc:Choice Requires="a14">
          <p:sp>
            <p:nvSpPr>
              <p:cNvPr id="21" name="Rectángulo 20"/>
              <p:cNvSpPr/>
              <p:nvPr/>
            </p:nvSpPr>
            <p:spPr>
              <a:xfrm>
                <a:off x="7247005" y="1055353"/>
                <a:ext cx="1944700" cy="369332"/>
              </a:xfrm>
              <a:prstGeom prst="rect">
                <a:avLst/>
              </a:prstGeom>
            </p:spPr>
            <p:txBody>
              <a:bodyPr wrap="none">
                <a:spAutoFit/>
              </a:bodyPr>
              <a:lstStyle/>
              <a:p>
                <a14:m>
                  <m:oMath xmlns:m="http://schemas.openxmlformats.org/officeDocument/2006/math">
                    <m:r>
                      <a:rPr lang="es-EC" i="1" smtClean="0">
                        <a:effectLst/>
                        <a:latin typeface="Cambria Math" panose="02040503050406030204" pitchFamily="18" charset="0"/>
                        <a:ea typeface="Times New Roman" panose="02020603050405020304" pitchFamily="18" charset="0"/>
                        <a:cs typeface="Arial" panose="020B0604020202020204" pitchFamily="34" charset="0"/>
                      </a:rPr>
                      <m:t>𝑆𝑠𝑦</m:t>
                    </m:r>
                    <m:r>
                      <a:rPr lang="es-EC" i="1" smtClean="0">
                        <a:effectLst/>
                        <a:latin typeface="Cambria Math" panose="02040503050406030204" pitchFamily="18" charset="0"/>
                        <a:ea typeface="Times New Roman" panose="02020603050405020304" pitchFamily="18" charset="0"/>
                        <a:cs typeface="Arial" panose="020B0604020202020204" pitchFamily="34" charset="0"/>
                      </a:rPr>
                      <m:t>=0.577∗</m:t>
                    </m:r>
                    <m:r>
                      <a:rPr lang="es-EC" i="1" smtClean="0">
                        <a:effectLst/>
                        <a:latin typeface="Cambria Math" panose="02040503050406030204" pitchFamily="18" charset="0"/>
                        <a:ea typeface="Times New Roman" panose="02020603050405020304" pitchFamily="18" charset="0"/>
                        <a:cs typeface="Arial" panose="020B0604020202020204" pitchFamily="34" charset="0"/>
                      </a:rPr>
                      <m:t>𝑆𝑦</m:t>
                    </m:r>
                  </m:oMath>
                </a14:m>
                <a:r>
                  <a:rPr lang="es-EC" dirty="0">
                    <a:effectLst/>
                    <a:latin typeface="Arial" panose="020B0604020202020204" pitchFamily="34" charset="0"/>
                    <a:ea typeface="Times New Roman" panose="02020603050405020304" pitchFamily="18" charset="0"/>
                  </a:rPr>
                  <a:t> </a:t>
                </a:r>
                <a:endParaRPr lang="en-US" dirty="0"/>
              </a:p>
            </p:txBody>
          </p:sp>
        </mc:Choice>
        <mc:Fallback xmlns="">
          <p:sp>
            <p:nvSpPr>
              <p:cNvPr id="21" name="Rectángulo 20"/>
              <p:cNvSpPr>
                <a:spLocks noRot="1" noChangeAspect="1" noMove="1" noResize="1" noEditPoints="1" noAdjustHandles="1" noChangeArrowheads="1" noChangeShapeType="1" noTextEdit="1"/>
              </p:cNvSpPr>
              <p:nvPr/>
            </p:nvSpPr>
            <p:spPr>
              <a:xfrm>
                <a:off x="7247005" y="1055353"/>
                <a:ext cx="1944700" cy="369332"/>
              </a:xfrm>
              <a:prstGeom prst="rect">
                <a:avLst/>
              </a:prstGeom>
              <a:blipFill rotWithShape="0">
                <a:blip r:embed="rId5"/>
                <a:stretch>
                  <a:fillRect l="-940" b="-14754"/>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2" name="Rectángulo 21"/>
              <p:cNvSpPr/>
              <p:nvPr/>
            </p:nvSpPr>
            <p:spPr>
              <a:xfrm>
                <a:off x="5171356" y="1548491"/>
                <a:ext cx="211628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𝑆𝑠𝑦</m:t>
                      </m:r>
                      <m:r>
                        <a:rPr lang="en-US" i="0">
                          <a:latin typeface="Cambria Math" panose="02040503050406030204" pitchFamily="18" charset="0"/>
                        </a:rPr>
                        <m:t>=184.64 </m:t>
                      </m:r>
                      <m:r>
                        <a:rPr lang="en-US" i="1">
                          <a:latin typeface="Cambria Math" panose="02040503050406030204" pitchFamily="18" charset="0"/>
                        </a:rPr>
                        <m:t>𝑀𝑃𝑎</m:t>
                      </m:r>
                    </m:oMath>
                  </m:oMathPara>
                </a14:m>
                <a:endParaRPr lang="en-US" dirty="0"/>
              </a:p>
            </p:txBody>
          </p:sp>
        </mc:Choice>
        <mc:Fallback xmlns="">
          <p:sp>
            <p:nvSpPr>
              <p:cNvPr id="22" name="Rectángulo 21"/>
              <p:cNvSpPr>
                <a:spLocks noRot="1" noChangeAspect="1" noMove="1" noResize="1" noEditPoints="1" noAdjustHandles="1" noChangeArrowheads="1" noChangeShapeType="1" noTextEdit="1"/>
              </p:cNvSpPr>
              <p:nvPr/>
            </p:nvSpPr>
            <p:spPr>
              <a:xfrm>
                <a:off x="5171356" y="1548491"/>
                <a:ext cx="2116285" cy="369332"/>
              </a:xfrm>
              <a:prstGeom prst="rect">
                <a:avLst/>
              </a:prstGeom>
              <a:blipFill rotWithShape="0">
                <a:blip r:embed="rId6"/>
                <a:stretch>
                  <a:fillRect b="-14754"/>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3" name="Rectángulo 22"/>
              <p:cNvSpPr/>
              <p:nvPr/>
            </p:nvSpPr>
            <p:spPr>
              <a:xfrm>
                <a:off x="7111770" y="1917823"/>
                <a:ext cx="1403589" cy="6127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𝜎</m:t>
                          </m:r>
                        </m:e>
                        <m:sub>
                          <m:r>
                            <a:rPr lang="en-US" i="1">
                              <a:latin typeface="Cambria Math" panose="02040503050406030204" pitchFamily="18" charset="0"/>
                            </a:rPr>
                            <m:t>𝑎𝑑𝑚</m:t>
                          </m:r>
                        </m:sub>
                      </m:sSub>
                      <m:r>
                        <a:rPr lang="en-US" i="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𝑆𝑠𝑦</m:t>
                          </m:r>
                        </m:num>
                        <m:den>
                          <m:r>
                            <a:rPr lang="en-US" i="1">
                              <a:latin typeface="Cambria Math" panose="02040503050406030204" pitchFamily="18" charset="0"/>
                            </a:rPr>
                            <m:t>𝑛</m:t>
                          </m:r>
                        </m:den>
                      </m:f>
                    </m:oMath>
                  </m:oMathPara>
                </a14:m>
                <a:endParaRPr lang="en-US" dirty="0"/>
              </a:p>
            </p:txBody>
          </p:sp>
        </mc:Choice>
        <mc:Fallback xmlns="">
          <p:sp>
            <p:nvSpPr>
              <p:cNvPr id="23" name="Rectángulo 22"/>
              <p:cNvSpPr>
                <a:spLocks noRot="1" noChangeAspect="1" noMove="1" noResize="1" noEditPoints="1" noAdjustHandles="1" noChangeArrowheads="1" noChangeShapeType="1" noTextEdit="1"/>
              </p:cNvSpPr>
              <p:nvPr/>
            </p:nvSpPr>
            <p:spPr>
              <a:xfrm>
                <a:off x="7111770" y="1917823"/>
                <a:ext cx="1403589" cy="612732"/>
              </a:xfrm>
              <a:prstGeom prst="rect">
                <a:avLst/>
              </a:prstGeom>
              <a:blipFill rotWithShape="0">
                <a:blip r:embed="rId7"/>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4" name="Rectángulo 23"/>
              <p:cNvSpPr/>
              <p:nvPr/>
            </p:nvSpPr>
            <p:spPr>
              <a:xfrm>
                <a:off x="5171356" y="2654361"/>
                <a:ext cx="218675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1" i="1" smtClean="0">
                              <a:latin typeface="Cambria Math" panose="02040503050406030204" pitchFamily="18" charset="0"/>
                            </a:rPr>
                          </m:ctrlPr>
                        </m:sSubPr>
                        <m:e>
                          <m:r>
                            <a:rPr lang="en-US" b="1" i="1">
                              <a:latin typeface="Cambria Math" panose="02040503050406030204" pitchFamily="18" charset="0"/>
                            </a:rPr>
                            <m:t>𝝈</m:t>
                          </m:r>
                        </m:e>
                        <m:sub>
                          <m:r>
                            <a:rPr lang="en-US" b="1" i="1">
                              <a:latin typeface="Cambria Math" panose="02040503050406030204" pitchFamily="18" charset="0"/>
                            </a:rPr>
                            <m:t>𝒂𝒅𝒎</m:t>
                          </m:r>
                        </m:sub>
                      </m:sSub>
                      <m:r>
                        <a:rPr lang="en-US" b="0" i="0">
                          <a:latin typeface="Cambria Math" panose="02040503050406030204" pitchFamily="18" charset="0"/>
                        </a:rPr>
                        <m:t>=92.32 </m:t>
                      </m:r>
                      <m:r>
                        <a:rPr lang="en-US" b="1" i="1">
                          <a:latin typeface="Cambria Math" panose="02040503050406030204" pitchFamily="18" charset="0"/>
                        </a:rPr>
                        <m:t>𝑴𝑷𝒂</m:t>
                      </m:r>
                    </m:oMath>
                  </m:oMathPara>
                </a14:m>
                <a:endParaRPr lang="en-US" dirty="0"/>
              </a:p>
            </p:txBody>
          </p:sp>
        </mc:Choice>
        <mc:Fallback xmlns="">
          <p:sp>
            <p:nvSpPr>
              <p:cNvPr id="24" name="Rectángulo 23"/>
              <p:cNvSpPr>
                <a:spLocks noRot="1" noChangeAspect="1" noMove="1" noResize="1" noEditPoints="1" noAdjustHandles="1" noChangeArrowheads="1" noChangeShapeType="1" noTextEdit="1"/>
              </p:cNvSpPr>
              <p:nvPr/>
            </p:nvSpPr>
            <p:spPr>
              <a:xfrm>
                <a:off x="5171356" y="2654361"/>
                <a:ext cx="2186752" cy="369332"/>
              </a:xfrm>
              <a:prstGeom prst="rect">
                <a:avLst/>
              </a:prstGeom>
              <a:blipFill rotWithShape="0">
                <a:blip r:embed="rId8"/>
                <a:stretch>
                  <a:fillRect b="-3279"/>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5" name="Rectángulo 24"/>
              <p:cNvSpPr/>
              <p:nvPr/>
            </p:nvSpPr>
            <p:spPr>
              <a:xfrm>
                <a:off x="5048440" y="3356659"/>
                <a:ext cx="2473369" cy="80714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𝜏</m:t>
                          </m:r>
                        </m:e>
                        <m:sub>
                          <m:r>
                            <a:rPr lang="en-US" i="1">
                              <a:latin typeface="Cambria Math" panose="02040503050406030204" pitchFamily="18" charset="0"/>
                            </a:rPr>
                            <m:t>𝑥𝑦</m:t>
                          </m:r>
                        </m:sub>
                      </m:sSub>
                      <m:r>
                        <a:rPr lang="en-US" i="0">
                          <a:latin typeface="Cambria Math" panose="02040503050406030204" pitchFamily="18" charset="0"/>
                        </a:rPr>
                        <m:t>=</m:t>
                      </m:r>
                      <m:f>
                        <m:fPr>
                          <m:ctrlPr>
                            <a:rPr lang="en-US" i="1">
                              <a:latin typeface="Cambria Math" panose="02040503050406030204" pitchFamily="18" charset="0"/>
                            </a:rPr>
                          </m:ctrlPr>
                        </m:fPr>
                        <m:num>
                          <m:r>
                            <a:rPr lang="en-US" i="0">
                              <a:latin typeface="Cambria Math" panose="02040503050406030204" pitchFamily="18" charset="0"/>
                            </a:rPr>
                            <m:t>4</m:t>
                          </m:r>
                          <m:r>
                            <a:rPr lang="en-US" i="1">
                              <a:latin typeface="Cambria Math" panose="02040503050406030204" pitchFamily="18" charset="0"/>
                            </a:rPr>
                            <m:t>𝑉</m:t>
                          </m:r>
                        </m:num>
                        <m:den>
                          <m:r>
                            <a:rPr lang="en-US" i="0">
                              <a:latin typeface="Cambria Math" panose="02040503050406030204" pitchFamily="18" charset="0"/>
                            </a:rPr>
                            <m:t>3</m:t>
                          </m:r>
                          <m:r>
                            <a:rPr lang="en-US" i="1">
                              <a:latin typeface="Cambria Math" panose="02040503050406030204" pitchFamily="18" charset="0"/>
                            </a:rPr>
                            <m:t>𝐴</m:t>
                          </m:r>
                        </m:den>
                      </m:f>
                      <m:r>
                        <a:rPr lang="en-US" i="0">
                          <a:latin typeface="Cambria Math" panose="02040503050406030204" pitchFamily="18" charset="0"/>
                        </a:rPr>
                        <m:t>=</m:t>
                      </m:r>
                      <m:f>
                        <m:fPr>
                          <m:ctrlPr>
                            <a:rPr lang="en-US" i="1">
                              <a:latin typeface="Cambria Math" panose="02040503050406030204" pitchFamily="18" charset="0"/>
                            </a:rPr>
                          </m:ctrlPr>
                        </m:fPr>
                        <m:num>
                          <m:r>
                            <a:rPr lang="en-US" i="0">
                              <a:latin typeface="Cambria Math" panose="02040503050406030204" pitchFamily="18" charset="0"/>
                            </a:rPr>
                            <m:t>4 </m:t>
                          </m:r>
                          <m:r>
                            <a:rPr lang="en-US" i="1">
                              <a:latin typeface="Cambria Math" panose="02040503050406030204" pitchFamily="18" charset="0"/>
                            </a:rPr>
                            <m:t>𝐹</m:t>
                          </m:r>
                        </m:num>
                        <m:den>
                          <m:r>
                            <a:rPr lang="en-US" i="0">
                              <a:latin typeface="Cambria Math" panose="02040503050406030204" pitchFamily="18" charset="0"/>
                            </a:rPr>
                            <m:t>3</m:t>
                          </m:r>
                          <m:d>
                            <m:dPr>
                              <m:ctrlPr>
                                <a:rPr lang="en-US" i="1">
                                  <a:latin typeface="Cambria Math" panose="02040503050406030204" pitchFamily="18" charset="0"/>
                                </a:rPr>
                              </m:ctrlPr>
                            </m:dPr>
                            <m:e>
                              <m:f>
                                <m:fPr>
                                  <m:type m:val="skw"/>
                                  <m:ctrlPr>
                                    <a:rPr lang="en-US" i="1">
                                      <a:latin typeface="Cambria Math" panose="02040503050406030204" pitchFamily="18" charset="0"/>
                                    </a:rPr>
                                  </m:ctrlPr>
                                </m:fPr>
                                <m:num>
                                  <m:r>
                                    <a:rPr lang="en-US" i="1">
                                      <a:latin typeface="Cambria Math" panose="02040503050406030204" pitchFamily="18" charset="0"/>
                                    </a:rPr>
                                    <m:t>𝜋</m:t>
                                  </m:r>
                                  <m:sSup>
                                    <m:sSupPr>
                                      <m:ctrlPr>
                                        <a:rPr lang="en-US" i="1">
                                          <a:latin typeface="Cambria Math" panose="02040503050406030204" pitchFamily="18" charset="0"/>
                                        </a:rPr>
                                      </m:ctrlPr>
                                    </m:sSupPr>
                                    <m:e>
                                      <m:r>
                                        <a:rPr lang="en-US" i="1">
                                          <a:latin typeface="Cambria Math" panose="02040503050406030204" pitchFamily="18" charset="0"/>
                                        </a:rPr>
                                        <m:t>𝐷</m:t>
                                      </m:r>
                                    </m:e>
                                    <m:sup>
                                      <m:r>
                                        <a:rPr lang="en-US" i="0">
                                          <a:latin typeface="Cambria Math" panose="02040503050406030204" pitchFamily="18" charset="0"/>
                                        </a:rPr>
                                        <m:t>2</m:t>
                                      </m:r>
                                    </m:sup>
                                  </m:sSup>
                                </m:num>
                                <m:den>
                                  <m:r>
                                    <a:rPr lang="en-US" i="0">
                                      <a:latin typeface="Cambria Math" panose="02040503050406030204" pitchFamily="18" charset="0"/>
                                    </a:rPr>
                                    <m:t>4</m:t>
                                  </m:r>
                                </m:den>
                              </m:f>
                            </m:e>
                          </m:d>
                        </m:den>
                      </m:f>
                    </m:oMath>
                  </m:oMathPara>
                </a14:m>
                <a:endParaRPr lang="en-US" dirty="0"/>
              </a:p>
            </p:txBody>
          </p:sp>
        </mc:Choice>
        <mc:Fallback xmlns="">
          <p:sp>
            <p:nvSpPr>
              <p:cNvPr id="25" name="Rectángulo 24"/>
              <p:cNvSpPr>
                <a:spLocks noRot="1" noChangeAspect="1" noMove="1" noResize="1" noEditPoints="1" noAdjustHandles="1" noChangeArrowheads="1" noChangeShapeType="1" noTextEdit="1"/>
              </p:cNvSpPr>
              <p:nvPr/>
            </p:nvSpPr>
            <p:spPr>
              <a:xfrm>
                <a:off x="5048440" y="3356659"/>
                <a:ext cx="2473369" cy="807144"/>
              </a:xfrm>
              <a:prstGeom prst="rect">
                <a:avLst/>
              </a:prstGeom>
              <a:blipFill rotWithShape="0">
                <a:blip r:embed="rId9"/>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6" name="Rectángulo 25"/>
              <p:cNvSpPr/>
              <p:nvPr/>
            </p:nvSpPr>
            <p:spPr>
              <a:xfrm>
                <a:off x="7813564" y="2632293"/>
                <a:ext cx="3974777" cy="1531510"/>
              </a:xfrm>
              <a:prstGeom prst="rect">
                <a:avLst/>
              </a:prstGeom>
            </p:spPr>
            <p:txBody>
              <a:bodyPr wrap="square">
                <a:spAutoFit/>
              </a:bodyPr>
              <a:lstStyle/>
              <a:p>
                <a:pPr indent="252095">
                  <a:lnSpc>
                    <a:spcPct val="150000"/>
                  </a:lnSpc>
                  <a:spcAft>
                    <a:spcPts val="0"/>
                  </a:spcAft>
                </a:pPr>
                <a14:m>
                  <m:oMathPara xmlns:m="http://schemas.openxmlformats.org/officeDocument/2006/math">
                    <m:oMathParaPr>
                      <m:jc m:val="centerGroup"/>
                    </m:oMathParaPr>
                    <m:oMath xmlns:m="http://schemas.openxmlformats.org/officeDocument/2006/math">
                      <m:r>
                        <a:rPr lang="es-EC" i="1" smtClean="0">
                          <a:effectLst/>
                          <a:latin typeface="Cambria Math" panose="02040503050406030204" pitchFamily="18" charset="0"/>
                          <a:ea typeface="Times New Roman" panose="02020603050405020304" pitchFamily="18" charset="0"/>
                          <a:cs typeface="Arial" panose="020B0604020202020204" pitchFamily="34" charset="0"/>
                        </a:rPr>
                        <m:t>𝐹</m:t>
                      </m:r>
                      <m:r>
                        <a:rPr lang="es-EC" i="1" smtClean="0">
                          <a:effectLst/>
                          <a:latin typeface="Cambria Math" panose="02040503050406030204" pitchFamily="18" charset="0"/>
                          <a:ea typeface="Times New Roman" panose="02020603050405020304" pitchFamily="18" charset="0"/>
                          <a:cs typeface="Arial" panose="020B0604020202020204" pitchFamily="34" charset="0"/>
                        </a:rPr>
                        <m:t>=</m:t>
                      </m:r>
                      <m:r>
                        <a:rPr lang="es-EC" i="1" smtClean="0">
                          <a:effectLst/>
                          <a:latin typeface="Cambria Math" panose="02040503050406030204" pitchFamily="18" charset="0"/>
                          <a:ea typeface="Times New Roman" panose="02020603050405020304" pitchFamily="18" charset="0"/>
                          <a:cs typeface="Arial" panose="020B0604020202020204" pitchFamily="34" charset="0"/>
                        </a:rPr>
                        <m:t>𝑓𝑢𝑒𝑟𝑧𝑎</m:t>
                      </m:r>
                      <m:r>
                        <a:rPr lang="es-EC" i="1" smtClean="0">
                          <a:effectLst/>
                          <a:latin typeface="Cambria Math" panose="02040503050406030204" pitchFamily="18" charset="0"/>
                          <a:ea typeface="Times New Roman" panose="02020603050405020304" pitchFamily="18" charset="0"/>
                          <a:cs typeface="Arial" panose="020B0604020202020204" pitchFamily="34" charset="0"/>
                        </a:rPr>
                        <m:t> </m:t>
                      </m:r>
                      <m:r>
                        <a:rPr lang="es-EC" i="1" smtClean="0">
                          <a:effectLst/>
                          <a:latin typeface="Cambria Math" panose="02040503050406030204" pitchFamily="18" charset="0"/>
                          <a:ea typeface="Times New Roman" panose="02020603050405020304" pitchFamily="18" charset="0"/>
                          <a:cs typeface="Arial" panose="020B0604020202020204" pitchFamily="34" charset="0"/>
                        </a:rPr>
                        <m:t>𝑎𝑝𝑙𝑖𝑐𝑎𝑑𝑎</m:t>
                      </m:r>
                      <m:r>
                        <a:rPr lang="es-EC" i="1" smtClean="0">
                          <a:effectLst/>
                          <a:latin typeface="Cambria Math" panose="02040503050406030204" pitchFamily="18" charset="0"/>
                          <a:ea typeface="Times New Roman" panose="02020603050405020304" pitchFamily="18" charset="0"/>
                          <a:cs typeface="Arial" panose="020B0604020202020204" pitchFamily="34" charset="0"/>
                        </a:rPr>
                        <m:t> </m:t>
                      </m:r>
                      <m:r>
                        <a:rPr lang="es-EC" i="1" smtClean="0">
                          <a:effectLst/>
                          <a:latin typeface="Cambria Math" panose="02040503050406030204" pitchFamily="18" charset="0"/>
                          <a:ea typeface="Times New Roman" panose="02020603050405020304" pitchFamily="18" charset="0"/>
                          <a:cs typeface="Arial" panose="020B0604020202020204" pitchFamily="34" charset="0"/>
                        </a:rPr>
                        <m:t>𝑒𝑛</m:t>
                      </m:r>
                      <m:r>
                        <a:rPr lang="es-EC" i="1" smtClean="0">
                          <a:effectLst/>
                          <a:latin typeface="Cambria Math" panose="02040503050406030204" pitchFamily="18" charset="0"/>
                          <a:ea typeface="Times New Roman" panose="02020603050405020304" pitchFamily="18" charset="0"/>
                          <a:cs typeface="Arial" panose="020B0604020202020204" pitchFamily="34" charset="0"/>
                        </a:rPr>
                        <m:t> </m:t>
                      </m:r>
                      <m:r>
                        <a:rPr lang="es-EC" i="1" smtClean="0">
                          <a:effectLst/>
                          <a:latin typeface="Cambria Math" panose="02040503050406030204" pitchFamily="18" charset="0"/>
                          <a:ea typeface="Times New Roman" panose="02020603050405020304" pitchFamily="18" charset="0"/>
                          <a:cs typeface="Arial" panose="020B0604020202020204" pitchFamily="34" charset="0"/>
                        </a:rPr>
                        <m:t>𝑒𝑙</m:t>
                      </m:r>
                      <m:r>
                        <a:rPr lang="es-EC" i="1" smtClean="0">
                          <a:effectLst/>
                          <a:latin typeface="Cambria Math" panose="02040503050406030204" pitchFamily="18" charset="0"/>
                          <a:ea typeface="Times New Roman" panose="02020603050405020304" pitchFamily="18" charset="0"/>
                          <a:cs typeface="Arial" panose="020B0604020202020204" pitchFamily="34" charset="0"/>
                        </a:rPr>
                        <m:t> </m:t>
                      </m:r>
                      <m:r>
                        <a:rPr lang="es-EC" i="1" smtClean="0">
                          <a:effectLst/>
                          <a:latin typeface="Cambria Math" panose="02040503050406030204" pitchFamily="18" charset="0"/>
                          <a:ea typeface="Times New Roman" panose="02020603050405020304" pitchFamily="18" charset="0"/>
                          <a:cs typeface="Arial" panose="020B0604020202020204" pitchFamily="34" charset="0"/>
                        </a:rPr>
                        <m:t>𝑎𝑝𝑜𝑦𝑜</m:t>
                      </m:r>
                      <m:r>
                        <a:rPr lang="es-EC" i="1" smtClean="0">
                          <a:effectLst/>
                          <a:latin typeface="Cambria Math" panose="02040503050406030204" pitchFamily="18" charset="0"/>
                          <a:ea typeface="Times New Roman" panose="02020603050405020304" pitchFamily="18" charset="0"/>
                          <a:cs typeface="Arial" panose="020B0604020202020204" pitchFamily="34" charset="0"/>
                        </a:rPr>
                        <m:t>, </m:t>
                      </m:r>
                    </m:oMath>
                  </m:oMathPara>
                </a14:m>
                <a:endParaRPr lang="es-EC" i="1" dirty="0" smtClean="0">
                  <a:effectLst/>
                  <a:latin typeface="Cambria Math" panose="02040503050406030204" pitchFamily="18" charset="0"/>
                  <a:ea typeface="Times New Roman" panose="02020603050405020304" pitchFamily="18" charset="0"/>
                  <a:cs typeface="Arial" panose="020B0604020202020204" pitchFamily="34" charset="0"/>
                </a:endParaRPr>
              </a:p>
              <a:p>
                <a:pPr indent="252095">
                  <a:lnSpc>
                    <a:spcPct val="150000"/>
                  </a:lnSpc>
                  <a:spcAft>
                    <a:spcPts val="0"/>
                  </a:spcAft>
                </a:pPr>
                <a14:m>
                  <m:oMathPara xmlns:m="http://schemas.openxmlformats.org/officeDocument/2006/math">
                    <m:oMathParaPr>
                      <m:jc m:val="centerGroup"/>
                    </m:oMathParaPr>
                    <m:oMath xmlns:m="http://schemas.openxmlformats.org/officeDocument/2006/math">
                      <m:r>
                        <a:rPr lang="es-EC" i="1" smtClean="0">
                          <a:effectLst/>
                          <a:latin typeface="Cambria Math" panose="02040503050406030204" pitchFamily="18" charset="0"/>
                          <a:ea typeface="Times New Roman" panose="02020603050405020304" pitchFamily="18" charset="0"/>
                          <a:cs typeface="Arial" panose="020B0604020202020204" pitchFamily="34" charset="0"/>
                        </a:rPr>
                        <m:t>𝑎𝑙</m:t>
                      </m:r>
                      <m:r>
                        <a:rPr lang="es-EC" i="1" smtClean="0">
                          <a:effectLst/>
                          <a:latin typeface="Cambria Math" panose="02040503050406030204" pitchFamily="18" charset="0"/>
                          <a:ea typeface="Times New Roman" panose="02020603050405020304" pitchFamily="18" charset="0"/>
                          <a:cs typeface="Arial" panose="020B0604020202020204" pitchFamily="34" charset="0"/>
                        </a:rPr>
                        <m:t> </m:t>
                      </m:r>
                      <m:r>
                        <a:rPr lang="es-EC" i="1" smtClean="0">
                          <a:effectLst/>
                          <a:latin typeface="Cambria Math" panose="02040503050406030204" pitchFamily="18" charset="0"/>
                          <a:ea typeface="Times New Roman" panose="02020603050405020304" pitchFamily="18" charset="0"/>
                          <a:cs typeface="Arial" panose="020B0604020202020204" pitchFamily="34" charset="0"/>
                        </a:rPr>
                        <m:t>𝑡𝑒𝑛𝑒𝑟</m:t>
                      </m:r>
                      <m:r>
                        <a:rPr lang="es-EC" i="1" smtClean="0">
                          <a:effectLst/>
                          <a:latin typeface="Cambria Math" panose="02040503050406030204" pitchFamily="18" charset="0"/>
                          <a:ea typeface="Times New Roman" panose="02020603050405020304" pitchFamily="18" charset="0"/>
                          <a:cs typeface="Arial" panose="020B0604020202020204" pitchFamily="34" charset="0"/>
                        </a:rPr>
                        <m:t> </m:t>
                      </m:r>
                      <m:r>
                        <a:rPr lang="es-EC" i="1" smtClean="0">
                          <a:effectLst/>
                          <a:latin typeface="Cambria Math" panose="02040503050406030204" pitchFamily="18" charset="0"/>
                          <a:ea typeface="Times New Roman" panose="02020603050405020304" pitchFamily="18" charset="0"/>
                          <a:cs typeface="Arial" panose="020B0604020202020204" pitchFamily="34" charset="0"/>
                        </a:rPr>
                        <m:t>𝑑𝑜𝑠</m:t>
                      </m:r>
                      <m:r>
                        <a:rPr lang="es-EC" i="1" smtClean="0">
                          <a:effectLst/>
                          <a:latin typeface="Cambria Math" panose="02040503050406030204" pitchFamily="18" charset="0"/>
                          <a:ea typeface="Times New Roman" panose="02020603050405020304" pitchFamily="18" charset="0"/>
                          <a:cs typeface="Arial" panose="020B0604020202020204" pitchFamily="34" charset="0"/>
                        </a:rPr>
                        <m:t> </m:t>
                      </m:r>
                      <m:r>
                        <a:rPr lang="es-EC" i="1" smtClean="0">
                          <a:effectLst/>
                          <a:latin typeface="Cambria Math" panose="02040503050406030204" pitchFamily="18" charset="0"/>
                          <a:ea typeface="Times New Roman" panose="02020603050405020304" pitchFamily="18" charset="0"/>
                          <a:cs typeface="Arial" panose="020B0604020202020204" pitchFamily="34" charset="0"/>
                        </a:rPr>
                        <m:t>𝑡𝑜𝑟𝑛𝑖𝑙𝑙𝑜𝑠</m:t>
                      </m:r>
                      <m:r>
                        <a:rPr lang="es-EC" i="1" smtClean="0">
                          <a:effectLst/>
                          <a:latin typeface="Cambria Math" panose="02040503050406030204" pitchFamily="18" charset="0"/>
                          <a:ea typeface="Times New Roman" panose="02020603050405020304" pitchFamily="18" charset="0"/>
                          <a:cs typeface="Arial" panose="020B0604020202020204" pitchFamily="34" charset="0"/>
                        </a:rPr>
                        <m:t> </m:t>
                      </m:r>
                    </m:oMath>
                  </m:oMathPara>
                </a14:m>
                <a:endParaRPr lang="es-EC" i="1" dirty="0" smtClean="0">
                  <a:effectLst/>
                  <a:latin typeface="Cambria Math" panose="02040503050406030204" pitchFamily="18" charset="0"/>
                  <a:ea typeface="Times New Roman" panose="02020603050405020304" pitchFamily="18" charset="0"/>
                  <a:cs typeface="Arial" panose="020B0604020202020204" pitchFamily="34" charset="0"/>
                </a:endParaRPr>
              </a:p>
              <a:p>
                <a:pPr indent="252095">
                  <a:lnSpc>
                    <a:spcPct val="150000"/>
                  </a:lnSpc>
                  <a:spcAft>
                    <a:spcPts val="0"/>
                  </a:spcAft>
                </a:pPr>
                <a14:m>
                  <m:oMathPara xmlns:m="http://schemas.openxmlformats.org/officeDocument/2006/math">
                    <m:oMathParaPr>
                      <m:jc m:val="centerGroup"/>
                    </m:oMathParaPr>
                    <m:oMath xmlns:m="http://schemas.openxmlformats.org/officeDocument/2006/math">
                      <m:f>
                        <m:fPr>
                          <m:type m:val="skw"/>
                          <m:ctrlPr>
                            <a:rPr lang="en-US" i="1">
                              <a:effectLst/>
                              <a:latin typeface="Cambria Math" panose="02040503050406030204" pitchFamily="18" charset="0"/>
                            </a:rPr>
                          </m:ctrlPr>
                        </m:fPr>
                        <m:num>
                          <m:sSub>
                            <m:sSubPr>
                              <m:ctrlPr>
                                <a:rPr lang="en-US" i="1">
                                  <a:effectLst/>
                                  <a:latin typeface="Cambria Math" panose="02040503050406030204" pitchFamily="18" charset="0"/>
                                </a:rPr>
                              </m:ctrlPr>
                            </m:sSubPr>
                            <m:e>
                              <m:r>
                                <a:rPr lang="es-EC" i="1">
                                  <a:effectLst/>
                                  <a:latin typeface="Cambria Math" panose="02040503050406030204" pitchFamily="18" charset="0"/>
                                  <a:ea typeface="Calibri" panose="020F0502020204030204" pitchFamily="34" charset="0"/>
                                  <a:cs typeface="Times New Roman" panose="02020603050405020304" pitchFamily="18" charset="0"/>
                                </a:rPr>
                                <m:t>𝑅</m:t>
                              </m:r>
                            </m:e>
                            <m:sub>
                              <m:r>
                                <a:rPr lang="es-EC" i="1">
                                  <a:effectLst/>
                                  <a:latin typeface="Cambria Math" panose="02040503050406030204" pitchFamily="18" charset="0"/>
                                  <a:ea typeface="Calibri" panose="020F0502020204030204" pitchFamily="34" charset="0"/>
                                  <a:cs typeface="Times New Roman" panose="02020603050405020304" pitchFamily="18" charset="0"/>
                                </a:rPr>
                                <m:t>𝐴</m:t>
                              </m:r>
                              <m:r>
                                <a:rPr lang="es-EC" i="1">
                                  <a:effectLst/>
                                  <a:latin typeface="Cambria Math" panose="02040503050406030204" pitchFamily="18" charset="0"/>
                                  <a:ea typeface="Calibri" panose="020F0502020204030204" pitchFamily="34" charset="0"/>
                                  <a:cs typeface="Times New Roman" panose="02020603050405020304" pitchFamily="18" charset="0"/>
                                </a:rPr>
                                <m:t>1</m:t>
                              </m:r>
                              <m:r>
                                <a:rPr lang="es-EC" i="1">
                                  <a:effectLst/>
                                  <a:latin typeface="Cambria Math" panose="02040503050406030204" pitchFamily="18" charset="0"/>
                                  <a:ea typeface="Calibri" panose="020F0502020204030204" pitchFamily="34" charset="0"/>
                                  <a:cs typeface="Times New Roman" panose="02020603050405020304" pitchFamily="18" charset="0"/>
                                </a:rPr>
                                <m:t>𝑌</m:t>
                              </m:r>
                            </m:sub>
                          </m:sSub>
                        </m:num>
                        <m:den>
                          <m:r>
                            <a:rPr lang="es-EC" i="1">
                              <a:effectLst/>
                              <a:latin typeface="Cambria Math" panose="02040503050406030204" pitchFamily="18" charset="0"/>
                              <a:ea typeface="Calibri" panose="020F0502020204030204" pitchFamily="34" charset="0"/>
                              <a:cs typeface="Times New Roman" panose="02020603050405020304" pitchFamily="18" charset="0"/>
                            </a:rPr>
                            <m:t>2</m:t>
                          </m:r>
                        </m:den>
                      </m:f>
                      <m:r>
                        <a:rPr lang="es-EC" i="1">
                          <a:effectLst/>
                          <a:latin typeface="Cambria Math" panose="02040503050406030204" pitchFamily="18" charset="0"/>
                          <a:ea typeface="Calibri" panose="020F0502020204030204" pitchFamily="34" charset="0"/>
                          <a:cs typeface="Times New Roman" panose="02020603050405020304" pitchFamily="18" charset="0"/>
                        </a:rPr>
                        <m:t>=</m:t>
                      </m:r>
                      <m:r>
                        <a:rPr lang="es-EC" b="1" i="1">
                          <a:effectLst/>
                          <a:latin typeface="Cambria Math" panose="02040503050406030204" pitchFamily="18" charset="0"/>
                          <a:ea typeface="Calibri" panose="020F0502020204030204" pitchFamily="34" charset="0"/>
                          <a:cs typeface="Times New Roman" panose="02020603050405020304" pitchFamily="18" charset="0"/>
                        </a:rPr>
                        <m:t>𝟐𝟒𝟒</m:t>
                      </m:r>
                      <m:r>
                        <a:rPr lang="es-EC" b="1" i="1">
                          <a:effectLst/>
                          <a:latin typeface="Cambria Math" panose="02040503050406030204" pitchFamily="18" charset="0"/>
                          <a:ea typeface="Calibri" panose="020F0502020204030204" pitchFamily="34" charset="0"/>
                          <a:cs typeface="Times New Roman" panose="02020603050405020304" pitchFamily="18" charset="0"/>
                        </a:rPr>
                        <m:t>.</m:t>
                      </m:r>
                      <m:r>
                        <a:rPr lang="es-EC" b="1" i="1">
                          <a:effectLst/>
                          <a:latin typeface="Cambria Math" panose="02040503050406030204" pitchFamily="18" charset="0"/>
                          <a:ea typeface="Calibri" panose="020F0502020204030204" pitchFamily="34" charset="0"/>
                          <a:cs typeface="Times New Roman" panose="02020603050405020304" pitchFamily="18" charset="0"/>
                        </a:rPr>
                        <m:t>𝟒𝟐</m:t>
                      </m:r>
                      <m:r>
                        <a:rPr lang="es-EC" b="1" i="1">
                          <a:effectLst/>
                          <a:latin typeface="Cambria Math" panose="02040503050406030204" pitchFamily="18" charset="0"/>
                          <a:ea typeface="Calibri" panose="020F0502020204030204" pitchFamily="34" charset="0"/>
                          <a:cs typeface="Times New Roman" panose="02020603050405020304" pitchFamily="18" charset="0"/>
                        </a:rPr>
                        <m:t> </m:t>
                      </m:r>
                      <m:r>
                        <a:rPr lang="es-EC" b="1" i="1">
                          <a:effectLst/>
                          <a:latin typeface="Cambria Math" panose="02040503050406030204" pitchFamily="18" charset="0"/>
                          <a:ea typeface="Calibri" panose="020F0502020204030204" pitchFamily="34" charset="0"/>
                          <a:cs typeface="Times New Roman" panose="02020603050405020304" pitchFamily="18" charset="0"/>
                        </a:rPr>
                        <m:t>𝑵</m:t>
                      </m:r>
                    </m:oMath>
                  </m:oMathPara>
                </a14:m>
                <a:endParaRPr lang="en-US" dirty="0"/>
              </a:p>
            </p:txBody>
          </p:sp>
        </mc:Choice>
        <mc:Fallback xmlns="">
          <p:sp>
            <p:nvSpPr>
              <p:cNvPr id="26" name="Rectángulo 25"/>
              <p:cNvSpPr>
                <a:spLocks noRot="1" noChangeAspect="1" noMove="1" noResize="1" noEditPoints="1" noAdjustHandles="1" noChangeArrowheads="1" noChangeShapeType="1" noTextEdit="1"/>
              </p:cNvSpPr>
              <p:nvPr/>
            </p:nvSpPr>
            <p:spPr>
              <a:xfrm>
                <a:off x="7813564" y="2632293"/>
                <a:ext cx="3974777" cy="1531510"/>
              </a:xfrm>
              <a:prstGeom prst="rect">
                <a:avLst/>
              </a:prstGeom>
              <a:blipFill rotWithShape="0">
                <a:blip r:embed="rId10"/>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5" name="Rectángulo 14"/>
              <p:cNvSpPr/>
              <p:nvPr/>
            </p:nvSpPr>
            <p:spPr>
              <a:xfrm>
                <a:off x="2929999" y="3781052"/>
                <a:ext cx="10234669" cy="2726837"/>
              </a:xfrm>
              <a:prstGeom prst="rect">
                <a:avLst/>
              </a:prstGeom>
            </p:spPr>
            <p:txBody>
              <a:bodyPr wrap="square">
                <a:spAutoFit/>
              </a:bodyPr>
              <a:lstStyle/>
              <a:p>
                <a:pPr algn="just">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n-US" i="1">
                              <a:effectLst/>
                              <a:latin typeface="Cambria Math" panose="02040503050406030204" pitchFamily="18" charset="0"/>
                              <a:ea typeface="Times New Roman" panose="02020603050405020304" pitchFamily="18" charset="0"/>
                              <a:cs typeface="Arial" panose="020B0604020202020204" pitchFamily="34" charset="0"/>
                            </a:rPr>
                          </m:ctrlPr>
                        </m:sSubPr>
                        <m:e>
                          <m:r>
                            <a:rPr lang="es-EC" i="1">
                              <a:effectLst/>
                              <a:latin typeface="Cambria Math" panose="02040503050406030204" pitchFamily="18" charset="0"/>
                              <a:ea typeface="Times New Roman" panose="02020603050405020304" pitchFamily="18" charset="0"/>
                              <a:cs typeface="Arial" panose="020B0604020202020204" pitchFamily="34" charset="0"/>
                            </a:rPr>
                            <m:t>𝜎</m:t>
                          </m:r>
                        </m:e>
                        <m:sub>
                          <m:r>
                            <a:rPr lang="es-EC" i="1">
                              <a:effectLst/>
                              <a:latin typeface="Cambria Math" panose="02040503050406030204" pitchFamily="18" charset="0"/>
                              <a:ea typeface="Times New Roman" panose="02020603050405020304" pitchFamily="18" charset="0"/>
                              <a:cs typeface="Arial" panose="020B0604020202020204" pitchFamily="34" charset="0"/>
                            </a:rPr>
                            <m:t>𝑚</m:t>
                          </m:r>
                          <m:r>
                            <a:rPr lang="es-EC" i="1">
                              <a:effectLst/>
                              <a:latin typeface="Cambria Math" panose="02040503050406030204" pitchFamily="18" charset="0"/>
                              <a:ea typeface="Times New Roman" panose="02020603050405020304" pitchFamily="18" charset="0"/>
                              <a:cs typeface="Arial" panose="020B0604020202020204" pitchFamily="34" charset="0"/>
                            </a:rPr>
                            <m:t>á</m:t>
                          </m:r>
                          <m:r>
                            <a:rPr lang="es-EC" i="1">
                              <a:effectLst/>
                              <a:latin typeface="Cambria Math" panose="02040503050406030204" pitchFamily="18" charset="0"/>
                              <a:ea typeface="Times New Roman" panose="02020603050405020304" pitchFamily="18" charset="0"/>
                              <a:cs typeface="Arial" panose="020B0604020202020204" pitchFamily="34" charset="0"/>
                            </a:rPr>
                            <m:t>𝑥</m:t>
                          </m:r>
                        </m:sub>
                      </m:sSub>
                      <m:r>
                        <a:rPr lang="es-EC" i="1">
                          <a:effectLst/>
                          <a:latin typeface="Cambria Math" panose="02040503050406030204" pitchFamily="18" charset="0"/>
                          <a:ea typeface="Times New Roman" panose="02020603050405020304" pitchFamily="18" charset="0"/>
                          <a:cs typeface="Arial" panose="020B0604020202020204" pitchFamily="34" charset="0"/>
                        </a:rPr>
                        <m:t>=</m:t>
                      </m:r>
                      <m:f>
                        <m:fPr>
                          <m:ctrlPr>
                            <a:rPr lang="en-US" i="1">
                              <a:effectLst/>
                              <a:latin typeface="Cambria Math" panose="02040503050406030204" pitchFamily="18" charset="0"/>
                              <a:ea typeface="Times New Roman" panose="02020603050405020304" pitchFamily="18" charset="0"/>
                              <a:cs typeface="Arial" panose="020B0604020202020204" pitchFamily="34" charset="0"/>
                            </a:rPr>
                          </m:ctrlPr>
                        </m:fPr>
                        <m:num>
                          <m:r>
                            <a:rPr lang="es-EC" i="1">
                              <a:effectLst/>
                              <a:latin typeface="Cambria Math" panose="02040503050406030204" pitchFamily="18" charset="0"/>
                              <a:ea typeface="Times New Roman" panose="02020603050405020304" pitchFamily="18" charset="0"/>
                              <a:cs typeface="Arial" panose="020B0604020202020204" pitchFamily="34" charset="0"/>
                            </a:rPr>
                            <m:t>4∗244.42 </m:t>
                          </m:r>
                          <m:r>
                            <a:rPr lang="es-EC" i="1">
                              <a:effectLst/>
                              <a:latin typeface="Cambria Math" panose="02040503050406030204" pitchFamily="18" charset="0"/>
                              <a:ea typeface="Times New Roman" panose="02020603050405020304" pitchFamily="18" charset="0"/>
                              <a:cs typeface="Arial" panose="020B0604020202020204" pitchFamily="34" charset="0"/>
                            </a:rPr>
                            <m:t>𝑁</m:t>
                          </m:r>
                        </m:num>
                        <m:den>
                          <m:r>
                            <a:rPr lang="es-EC" i="1">
                              <a:effectLst/>
                              <a:latin typeface="Cambria Math" panose="02040503050406030204" pitchFamily="18" charset="0"/>
                              <a:ea typeface="Times New Roman" panose="02020603050405020304" pitchFamily="18" charset="0"/>
                              <a:cs typeface="Arial" panose="020B0604020202020204" pitchFamily="34" charset="0"/>
                            </a:rPr>
                            <m:t>3</m:t>
                          </m:r>
                          <m:d>
                            <m:dPr>
                              <m:ctrlPr>
                                <a:rPr lang="en-US" i="1">
                                  <a:effectLst/>
                                  <a:latin typeface="Cambria Math" panose="02040503050406030204" pitchFamily="18" charset="0"/>
                                  <a:ea typeface="Times New Roman" panose="02020603050405020304" pitchFamily="18" charset="0"/>
                                  <a:cs typeface="Arial" panose="020B0604020202020204" pitchFamily="34" charset="0"/>
                                </a:rPr>
                              </m:ctrlPr>
                            </m:dPr>
                            <m:e>
                              <m:f>
                                <m:fPr>
                                  <m:ctrlPr>
                                    <a:rPr lang="en-US" i="1">
                                      <a:effectLst/>
                                      <a:latin typeface="Cambria Math" panose="02040503050406030204" pitchFamily="18" charset="0"/>
                                      <a:ea typeface="Times New Roman" panose="02020603050405020304" pitchFamily="18" charset="0"/>
                                      <a:cs typeface="Arial" panose="020B0604020202020204" pitchFamily="34" charset="0"/>
                                    </a:rPr>
                                  </m:ctrlPr>
                                </m:fPr>
                                <m:num>
                                  <m:r>
                                    <a:rPr lang="es-EC" i="1">
                                      <a:effectLst/>
                                      <a:latin typeface="Cambria Math" panose="02040503050406030204" pitchFamily="18" charset="0"/>
                                      <a:ea typeface="Times New Roman" panose="02020603050405020304" pitchFamily="18" charset="0"/>
                                      <a:cs typeface="Arial" panose="020B0604020202020204" pitchFamily="34" charset="0"/>
                                    </a:rPr>
                                    <m:t>𝜋</m:t>
                                  </m:r>
                                  <m:sSup>
                                    <m:sSupPr>
                                      <m:ctrlPr>
                                        <a:rPr lang="en-US" i="1">
                                          <a:effectLst/>
                                          <a:latin typeface="Cambria Math" panose="02040503050406030204" pitchFamily="18" charset="0"/>
                                          <a:ea typeface="Times New Roman" panose="02020603050405020304" pitchFamily="18" charset="0"/>
                                          <a:cs typeface="Arial" panose="020B0604020202020204" pitchFamily="34" charset="0"/>
                                        </a:rPr>
                                      </m:ctrlPr>
                                    </m:sSupPr>
                                    <m:e>
                                      <m:r>
                                        <a:rPr lang="es-EC" i="1">
                                          <a:effectLst/>
                                          <a:latin typeface="Cambria Math" panose="02040503050406030204" pitchFamily="18" charset="0"/>
                                          <a:ea typeface="Times New Roman" panose="02020603050405020304" pitchFamily="18" charset="0"/>
                                          <a:cs typeface="Arial" panose="020B0604020202020204" pitchFamily="34" charset="0"/>
                                        </a:rPr>
                                        <m:t>∗(4 </m:t>
                                      </m:r>
                                      <m:r>
                                        <a:rPr lang="es-EC" i="1">
                                          <a:effectLst/>
                                          <a:latin typeface="Cambria Math" panose="02040503050406030204" pitchFamily="18" charset="0"/>
                                          <a:ea typeface="Times New Roman" panose="02020603050405020304" pitchFamily="18" charset="0"/>
                                          <a:cs typeface="Arial" panose="020B0604020202020204" pitchFamily="34" charset="0"/>
                                        </a:rPr>
                                        <m:t>𝑚𝑚</m:t>
                                      </m:r>
                                      <m:r>
                                        <a:rPr lang="es-EC" i="1">
                                          <a:effectLst/>
                                          <a:latin typeface="Cambria Math" panose="02040503050406030204" pitchFamily="18" charset="0"/>
                                          <a:ea typeface="Times New Roman" panose="02020603050405020304" pitchFamily="18" charset="0"/>
                                          <a:cs typeface="Arial" panose="020B0604020202020204" pitchFamily="34" charset="0"/>
                                        </a:rPr>
                                        <m:t>)</m:t>
                                      </m:r>
                                    </m:e>
                                    <m:sup>
                                      <m:r>
                                        <a:rPr lang="es-EC" i="1">
                                          <a:effectLst/>
                                          <a:latin typeface="Cambria Math" panose="02040503050406030204" pitchFamily="18" charset="0"/>
                                          <a:ea typeface="Times New Roman" panose="02020603050405020304" pitchFamily="18" charset="0"/>
                                          <a:cs typeface="Arial" panose="020B0604020202020204" pitchFamily="34" charset="0"/>
                                        </a:rPr>
                                        <m:t>2</m:t>
                                      </m:r>
                                    </m:sup>
                                  </m:sSup>
                                </m:num>
                                <m:den>
                                  <m:r>
                                    <a:rPr lang="es-EC" i="1">
                                      <a:effectLst/>
                                      <a:latin typeface="Cambria Math" panose="02040503050406030204" pitchFamily="18" charset="0"/>
                                      <a:ea typeface="Times New Roman" panose="02020603050405020304" pitchFamily="18" charset="0"/>
                                      <a:cs typeface="Arial" panose="020B0604020202020204" pitchFamily="34" charset="0"/>
                                    </a:rPr>
                                    <m:t>4</m:t>
                                  </m:r>
                                </m:den>
                              </m:f>
                            </m:e>
                          </m:d>
                        </m:den>
                      </m:f>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14:m>
                  <m:oMathPara xmlns:m="http://schemas.openxmlformats.org/officeDocument/2006/math">
                    <m:oMathParaPr>
                      <m:jc m:val="centerGroup"/>
                    </m:oMathParaPr>
                    <m:oMath xmlns:m="http://schemas.openxmlformats.org/officeDocument/2006/math">
                      <m:sSub>
                        <m:sSubPr>
                          <m:ctrlPr>
                            <a:rPr lang="en-US" i="1">
                              <a:effectLst/>
                              <a:latin typeface="Cambria Math" panose="02040503050406030204" pitchFamily="18" charset="0"/>
                              <a:ea typeface="Times New Roman" panose="02020603050405020304" pitchFamily="18" charset="0"/>
                              <a:cs typeface="Arial" panose="020B0604020202020204" pitchFamily="34" charset="0"/>
                            </a:rPr>
                          </m:ctrlPr>
                        </m:sSubPr>
                        <m:e>
                          <m:r>
                            <a:rPr lang="es-EC" i="1">
                              <a:effectLst/>
                              <a:latin typeface="Cambria Math" panose="02040503050406030204" pitchFamily="18" charset="0"/>
                              <a:ea typeface="Times New Roman" panose="02020603050405020304" pitchFamily="18" charset="0"/>
                              <a:cs typeface="Arial" panose="020B0604020202020204" pitchFamily="34" charset="0"/>
                            </a:rPr>
                            <m:t>𝜎</m:t>
                          </m:r>
                        </m:e>
                        <m:sub>
                          <m:r>
                            <a:rPr lang="es-EC" i="1">
                              <a:effectLst/>
                              <a:latin typeface="Cambria Math" panose="02040503050406030204" pitchFamily="18" charset="0"/>
                              <a:ea typeface="Times New Roman" panose="02020603050405020304" pitchFamily="18" charset="0"/>
                              <a:cs typeface="Arial" panose="020B0604020202020204" pitchFamily="34" charset="0"/>
                            </a:rPr>
                            <m:t>𝑚</m:t>
                          </m:r>
                          <m:r>
                            <a:rPr lang="es-EC" i="1">
                              <a:effectLst/>
                              <a:latin typeface="Cambria Math" panose="02040503050406030204" pitchFamily="18" charset="0"/>
                              <a:ea typeface="Times New Roman" panose="02020603050405020304" pitchFamily="18" charset="0"/>
                              <a:cs typeface="Arial" panose="020B0604020202020204" pitchFamily="34" charset="0"/>
                            </a:rPr>
                            <m:t>á</m:t>
                          </m:r>
                          <m:r>
                            <a:rPr lang="es-EC" i="1">
                              <a:effectLst/>
                              <a:latin typeface="Cambria Math" panose="02040503050406030204" pitchFamily="18" charset="0"/>
                              <a:ea typeface="Times New Roman" panose="02020603050405020304" pitchFamily="18" charset="0"/>
                              <a:cs typeface="Arial" panose="020B0604020202020204" pitchFamily="34" charset="0"/>
                            </a:rPr>
                            <m:t>𝑥</m:t>
                          </m:r>
                        </m:sub>
                      </m:sSub>
                      <m:r>
                        <a:rPr lang="es-EC" i="1">
                          <a:effectLst/>
                          <a:latin typeface="Cambria Math" panose="02040503050406030204" pitchFamily="18" charset="0"/>
                          <a:ea typeface="Times New Roman" panose="02020603050405020304" pitchFamily="18" charset="0"/>
                          <a:cs typeface="Arial" panose="020B0604020202020204" pitchFamily="34" charset="0"/>
                        </a:rPr>
                        <m:t>=</m:t>
                      </m:r>
                      <m:r>
                        <a:rPr lang="es-EC" b="1" i="1">
                          <a:effectLst/>
                          <a:latin typeface="Cambria Math" panose="02040503050406030204" pitchFamily="18" charset="0"/>
                          <a:ea typeface="Times New Roman" panose="02020603050405020304" pitchFamily="18" charset="0"/>
                          <a:cs typeface="Arial" panose="020B0604020202020204" pitchFamily="34" charset="0"/>
                        </a:rPr>
                        <m:t>𝟐𝟓</m:t>
                      </m:r>
                      <m:r>
                        <a:rPr lang="es-EC" b="1" i="1">
                          <a:effectLst/>
                          <a:latin typeface="Cambria Math" panose="02040503050406030204" pitchFamily="18" charset="0"/>
                          <a:ea typeface="Times New Roman" panose="02020603050405020304" pitchFamily="18" charset="0"/>
                          <a:cs typeface="Arial" panose="020B0604020202020204" pitchFamily="34" charset="0"/>
                        </a:rPr>
                        <m:t>.</m:t>
                      </m:r>
                      <m:r>
                        <a:rPr lang="es-EC" b="1" i="1">
                          <a:effectLst/>
                          <a:latin typeface="Cambria Math" panose="02040503050406030204" pitchFamily="18" charset="0"/>
                          <a:ea typeface="Times New Roman" panose="02020603050405020304" pitchFamily="18" charset="0"/>
                          <a:cs typeface="Arial" panose="020B0604020202020204" pitchFamily="34" charset="0"/>
                        </a:rPr>
                        <m:t>𝟗𝟑</m:t>
                      </m:r>
                      <m:r>
                        <a:rPr lang="es-EC" b="1" i="1">
                          <a:effectLst/>
                          <a:latin typeface="Cambria Math" panose="02040503050406030204" pitchFamily="18" charset="0"/>
                          <a:ea typeface="Times New Roman" panose="02020603050405020304" pitchFamily="18" charset="0"/>
                          <a:cs typeface="Arial" panose="020B0604020202020204" pitchFamily="34" charset="0"/>
                        </a:rPr>
                        <m:t> </m:t>
                      </m:r>
                      <m:r>
                        <a:rPr lang="es-EC" b="1" i="1">
                          <a:effectLst/>
                          <a:latin typeface="Cambria Math" panose="02040503050406030204" pitchFamily="18" charset="0"/>
                          <a:ea typeface="Times New Roman" panose="02020603050405020304" pitchFamily="18" charset="0"/>
                          <a:cs typeface="Arial" panose="020B0604020202020204" pitchFamily="34" charset="0"/>
                        </a:rPr>
                        <m:t>𝑴𝑷𝒂</m:t>
                      </m:r>
                    </m:oMath>
                  </m:oMathPara>
                </a14:m>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Times New Roman" panose="02020603050405020304" pitchFamily="18" charset="0"/>
                          <a:cs typeface="Arial" panose="020B0604020202020204" pitchFamily="34" charset="0"/>
                        </a:rPr>
                        <m:t>92.32 </m:t>
                      </m:r>
                      <m:r>
                        <a:rPr lang="es-EC" i="1">
                          <a:effectLst/>
                          <a:latin typeface="Cambria Math" panose="02040503050406030204" pitchFamily="18" charset="0"/>
                          <a:ea typeface="Times New Roman" panose="02020603050405020304" pitchFamily="18" charset="0"/>
                          <a:cs typeface="Arial" panose="020B0604020202020204" pitchFamily="34" charset="0"/>
                        </a:rPr>
                        <m:t>𝑀𝑃𝑎</m:t>
                      </m:r>
                      <m:r>
                        <a:rPr lang="es-EC" i="1">
                          <a:effectLst/>
                          <a:latin typeface="Cambria Math" panose="02040503050406030204" pitchFamily="18" charset="0"/>
                          <a:ea typeface="Times New Roman" panose="02020603050405020304" pitchFamily="18" charset="0"/>
                          <a:cs typeface="Arial" panose="020B0604020202020204" pitchFamily="34" charset="0"/>
                        </a:rPr>
                        <m:t>&gt;25.93 </m:t>
                      </m:r>
                      <m:r>
                        <a:rPr lang="es-EC" i="1">
                          <a:effectLst/>
                          <a:latin typeface="Cambria Math" panose="02040503050406030204" pitchFamily="18" charset="0"/>
                          <a:ea typeface="Times New Roman" panose="02020603050405020304" pitchFamily="18" charset="0"/>
                          <a:cs typeface="Arial" panose="020B0604020202020204" pitchFamily="34" charset="0"/>
                        </a:rPr>
                        <m:t>𝑀𝑃𝑎</m:t>
                      </m:r>
                      <m:r>
                        <a:rPr lang="es-EC" i="1">
                          <a:effectLst/>
                          <a:latin typeface="Cambria Math" panose="02040503050406030204" pitchFamily="18" charset="0"/>
                          <a:ea typeface="Times New Roman" panose="02020603050405020304" pitchFamily="18" charset="0"/>
                          <a:cs typeface="Arial" panose="020B0604020202020204" pitchFamily="34" charset="0"/>
                        </a:rPr>
                        <m:t>    →       </m:t>
                      </m:r>
                      <m:sSub>
                        <m:sSubPr>
                          <m:ctrlPr>
                            <a:rPr lang="en-US" b="1" i="1">
                              <a:effectLst/>
                              <a:latin typeface="Cambria Math" panose="02040503050406030204" pitchFamily="18" charset="0"/>
                              <a:ea typeface="Times New Roman" panose="02020603050405020304" pitchFamily="18" charset="0"/>
                              <a:cs typeface="Arial" panose="020B0604020202020204" pitchFamily="34" charset="0"/>
                            </a:rPr>
                          </m:ctrlPr>
                        </m:sSubPr>
                        <m:e>
                          <m:r>
                            <a:rPr lang="es-EC" b="1" i="1">
                              <a:effectLst/>
                              <a:latin typeface="Cambria Math" panose="02040503050406030204" pitchFamily="18" charset="0"/>
                              <a:ea typeface="Times New Roman" panose="02020603050405020304" pitchFamily="18" charset="0"/>
                              <a:cs typeface="Arial" panose="020B0604020202020204" pitchFamily="34" charset="0"/>
                            </a:rPr>
                            <m:t>𝝈</m:t>
                          </m:r>
                        </m:e>
                        <m:sub>
                          <m:r>
                            <a:rPr lang="es-EC" b="1" i="1">
                              <a:effectLst/>
                              <a:latin typeface="Cambria Math" panose="02040503050406030204" pitchFamily="18" charset="0"/>
                              <a:ea typeface="Times New Roman" panose="02020603050405020304" pitchFamily="18" charset="0"/>
                              <a:cs typeface="Arial" panose="020B0604020202020204" pitchFamily="34" charset="0"/>
                            </a:rPr>
                            <m:t>𝒂𝒅𝒎</m:t>
                          </m:r>
                        </m:sub>
                      </m:sSub>
                      <m:r>
                        <a:rPr lang="es-EC" b="1" i="1">
                          <a:effectLst/>
                          <a:latin typeface="Cambria Math" panose="02040503050406030204" pitchFamily="18" charset="0"/>
                          <a:ea typeface="Times New Roman" panose="02020603050405020304" pitchFamily="18" charset="0"/>
                          <a:cs typeface="Arial" panose="020B0604020202020204" pitchFamily="34" charset="0"/>
                        </a:rPr>
                        <m:t>&gt;</m:t>
                      </m:r>
                      <m:sSub>
                        <m:sSubPr>
                          <m:ctrlPr>
                            <a:rPr lang="en-US" b="1" i="1">
                              <a:effectLst/>
                              <a:latin typeface="Cambria Math" panose="02040503050406030204" pitchFamily="18" charset="0"/>
                              <a:ea typeface="Times New Roman" panose="02020603050405020304" pitchFamily="18" charset="0"/>
                              <a:cs typeface="Arial" panose="020B0604020202020204" pitchFamily="34" charset="0"/>
                            </a:rPr>
                          </m:ctrlPr>
                        </m:sSubPr>
                        <m:e>
                          <m:r>
                            <a:rPr lang="es-EC" b="1" i="1">
                              <a:effectLst/>
                              <a:latin typeface="Cambria Math" panose="02040503050406030204" pitchFamily="18" charset="0"/>
                              <a:ea typeface="Times New Roman" panose="02020603050405020304" pitchFamily="18" charset="0"/>
                              <a:cs typeface="Arial" panose="020B0604020202020204" pitchFamily="34" charset="0"/>
                            </a:rPr>
                            <m:t>𝝈</m:t>
                          </m:r>
                        </m:e>
                        <m:sub>
                          <m:r>
                            <a:rPr lang="es-EC" b="1" i="1">
                              <a:effectLst/>
                              <a:latin typeface="Cambria Math" panose="02040503050406030204" pitchFamily="18" charset="0"/>
                              <a:ea typeface="Times New Roman" panose="02020603050405020304" pitchFamily="18" charset="0"/>
                              <a:cs typeface="Arial" panose="020B0604020202020204" pitchFamily="34" charset="0"/>
                            </a:rPr>
                            <m:t>𝒎</m:t>
                          </m:r>
                          <m:r>
                            <a:rPr lang="es-EC" b="1" i="1">
                              <a:effectLst/>
                              <a:latin typeface="Cambria Math" panose="02040503050406030204" pitchFamily="18" charset="0"/>
                              <a:ea typeface="Times New Roman" panose="02020603050405020304" pitchFamily="18" charset="0"/>
                              <a:cs typeface="Arial" panose="020B0604020202020204" pitchFamily="34" charset="0"/>
                            </a:rPr>
                            <m:t>á</m:t>
                          </m:r>
                          <m:r>
                            <a:rPr lang="es-EC" b="1" i="1">
                              <a:effectLst/>
                              <a:latin typeface="Cambria Math" panose="02040503050406030204" pitchFamily="18" charset="0"/>
                              <a:ea typeface="Times New Roman" panose="02020603050405020304" pitchFamily="18" charset="0"/>
                              <a:cs typeface="Arial" panose="020B0604020202020204" pitchFamily="34" charset="0"/>
                            </a:rPr>
                            <m:t>𝒙</m:t>
                          </m:r>
                        </m:sub>
                      </m:sSub>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5" name="Rectángulo 14"/>
              <p:cNvSpPr>
                <a:spLocks noRot="1" noChangeAspect="1" noMove="1" noResize="1" noEditPoints="1" noAdjustHandles="1" noChangeArrowheads="1" noChangeShapeType="1" noTextEdit="1"/>
              </p:cNvSpPr>
              <p:nvPr/>
            </p:nvSpPr>
            <p:spPr>
              <a:xfrm>
                <a:off x="2929999" y="3781052"/>
                <a:ext cx="10234669" cy="2726837"/>
              </a:xfrm>
              <a:prstGeom prst="rect">
                <a:avLst/>
              </a:prstGeom>
              <a:blipFill rotWithShape="0">
                <a:blip r:embed="rId11"/>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7193229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CuadroTexto 33"/>
          <p:cNvSpPr txBox="1"/>
          <p:nvPr/>
        </p:nvSpPr>
        <p:spPr>
          <a:xfrm>
            <a:off x="844909" y="1589179"/>
            <a:ext cx="10353367" cy="3211007"/>
          </a:xfrm>
          <a:prstGeom prst="rect">
            <a:avLst/>
          </a:prstGeom>
          <a:noFill/>
        </p:spPr>
        <p:txBody>
          <a:bodyPr wrap="square" rtlCol="0">
            <a:spAutoFit/>
          </a:bodyPr>
          <a:lstStyle/>
          <a:p>
            <a:pPr algn="ctr">
              <a:lnSpc>
                <a:spcPct val="150000"/>
              </a:lnSpc>
            </a:pPr>
            <a:r>
              <a:rPr lang="es-EC" sz="7200" dirty="0" smtClean="0">
                <a:latin typeface="Arial" panose="020B0604020202020204" pitchFamily="34" charset="0"/>
                <a:cs typeface="Arial" panose="020B0604020202020204" pitchFamily="34" charset="0"/>
              </a:rPr>
              <a:t>BANDAS TRANSPORTADORAS</a:t>
            </a:r>
            <a:endParaRPr lang="en-US" sz="7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16759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89934" y="375501"/>
            <a:ext cx="10923639" cy="1856919"/>
          </a:xfrm>
          <a:prstGeom prst="rect">
            <a:avLst/>
          </a:prstGeom>
        </p:spPr>
        <p:txBody>
          <a:bodyPr wrap="square">
            <a:spAutoFit/>
          </a:bodyPr>
          <a:lstStyle/>
          <a:p>
            <a:pPr indent="252095" algn="just">
              <a:lnSpc>
                <a:spcPct val="150000"/>
              </a:lnSpc>
              <a:spcAft>
                <a:spcPts val="800"/>
              </a:spcAft>
            </a:pPr>
            <a:r>
              <a:rPr lang="es-EC" dirty="0" smtClean="0">
                <a:effectLst/>
                <a:latin typeface="Arial" panose="020B0604020202020204" pitchFamily="34" charset="0"/>
                <a:ea typeface="Calibri" panose="020F0502020204030204" pitchFamily="34" charset="0"/>
                <a:cs typeface="Times New Roman" panose="02020603050405020304" pitchFamily="18" charset="0"/>
              </a:rPr>
              <a:t>Los elementos que compondrán el sistema serán los siguientes:</a:t>
            </a: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C" dirty="0" smtClean="0">
                <a:effectLst/>
                <a:latin typeface="Arial" panose="020B0604020202020204" pitchFamily="34" charset="0"/>
                <a:ea typeface="Calibri" panose="020F0502020204030204" pitchFamily="34" charset="0"/>
                <a:cs typeface="Times New Roman" panose="02020603050405020304" pitchFamily="18" charset="0"/>
              </a:rPr>
              <a:t>Cinta transportadora</a:t>
            </a: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C" dirty="0" smtClean="0">
                <a:effectLst/>
                <a:latin typeface="Arial" panose="020B0604020202020204" pitchFamily="34" charset="0"/>
                <a:ea typeface="Calibri" panose="020F0502020204030204" pitchFamily="34" charset="0"/>
                <a:cs typeface="Times New Roman" panose="02020603050405020304" pitchFamily="18" charset="0"/>
              </a:rPr>
              <a:t>Motor Eléctrico</a:t>
            </a: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Symbol" panose="05050102010706020507" pitchFamily="18" charset="2"/>
              <a:buChar char=""/>
            </a:pPr>
            <a:r>
              <a:rPr lang="es-EC" dirty="0" smtClean="0">
                <a:effectLst/>
                <a:latin typeface="Arial" panose="020B0604020202020204" pitchFamily="34" charset="0"/>
                <a:ea typeface="Calibri" panose="020F0502020204030204" pitchFamily="34" charset="0"/>
                <a:cs typeface="Times New Roman" panose="02020603050405020304" pitchFamily="18" charset="0"/>
              </a:rPr>
              <a:t>Rodillos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ángulo 2"/>
          <p:cNvSpPr/>
          <p:nvPr/>
        </p:nvSpPr>
        <p:spPr>
          <a:xfrm>
            <a:off x="865238" y="2417577"/>
            <a:ext cx="7305368" cy="369332"/>
          </a:xfrm>
          <a:prstGeom prst="rect">
            <a:avLst/>
          </a:prstGeom>
        </p:spPr>
        <p:txBody>
          <a:bodyPr wrap="square">
            <a:spAutoFit/>
          </a:bodyPr>
          <a:lstStyle/>
          <a:p>
            <a:r>
              <a:rPr lang="es-EC" dirty="0" smtClean="0">
                <a:effectLst/>
                <a:latin typeface="Arial" panose="020B0604020202020204" pitchFamily="34" charset="0"/>
                <a:ea typeface="Calibri" panose="020F0502020204030204" pitchFamily="34" charset="0"/>
              </a:rPr>
              <a:t>El tipo de cinta seleccionado es el fabricado en polivinilo PVC</a:t>
            </a:r>
            <a:endParaRPr lang="en-US" dirty="0"/>
          </a:p>
        </p:txBody>
      </p:sp>
      <p:sp>
        <p:nvSpPr>
          <p:cNvPr id="4" name="Rectángulo 3"/>
          <p:cNvSpPr/>
          <p:nvPr/>
        </p:nvSpPr>
        <p:spPr>
          <a:xfrm>
            <a:off x="865238" y="2972066"/>
            <a:ext cx="2556387" cy="1709571"/>
          </a:xfrm>
          <a:prstGeom prst="rect">
            <a:avLst/>
          </a:prstGeom>
        </p:spPr>
        <p:txBody>
          <a:bodyPr wrap="square">
            <a:spAutoFit/>
          </a:bodyPr>
          <a:lstStyle/>
          <a:p>
            <a:pPr>
              <a:lnSpc>
                <a:spcPct val="150000"/>
              </a:lnSpc>
            </a:pPr>
            <a:r>
              <a:rPr lang="es-EC" dirty="0" smtClean="0">
                <a:effectLst/>
                <a:latin typeface="Arial" panose="020B0604020202020204" pitchFamily="34" charset="0"/>
                <a:ea typeface="Calibri" panose="020F0502020204030204" pitchFamily="34" charset="0"/>
              </a:rPr>
              <a:t>este tipo de cinta es muy utilizada en el área industrial alimenticia</a:t>
            </a:r>
            <a:endParaRPr lang="en-US" dirty="0"/>
          </a:p>
        </p:txBody>
      </p:sp>
      <mc:AlternateContent xmlns:mc="http://schemas.openxmlformats.org/markup-compatibility/2006" xmlns:a14="http://schemas.microsoft.com/office/drawing/2010/main">
        <mc:Choice Requires="a14">
          <p:graphicFrame>
            <p:nvGraphicFramePr>
              <p:cNvPr id="5" name="Tabla 4"/>
              <p:cNvGraphicFramePr>
                <a:graphicFrameLocks noGrp="1"/>
              </p:cNvGraphicFramePr>
              <p:nvPr>
                <p:extLst>
                  <p:ext uri="{D42A27DB-BD31-4B8C-83A1-F6EECF244321}">
                    <p14:modId xmlns:p14="http://schemas.microsoft.com/office/powerpoint/2010/main" val="2886647590"/>
                  </p:ext>
                </p:extLst>
              </p:nvPr>
            </p:nvGraphicFramePr>
            <p:xfrm>
              <a:off x="4366895" y="3110266"/>
              <a:ext cx="6065131" cy="2169360"/>
            </p:xfrm>
            <a:graphic>
              <a:graphicData uri="http://schemas.openxmlformats.org/drawingml/2006/table">
                <a:tbl>
                  <a:tblPr firstRow="1" firstCol="1" bandRow="1">
                    <a:tableStyleId>{93296810-A885-4BE3-A3E7-6D5BEEA58F35}</a:tableStyleId>
                  </a:tblPr>
                  <a:tblGrid>
                    <a:gridCol w="4619789"/>
                    <a:gridCol w="1445342"/>
                  </a:tblGrid>
                  <a:tr h="288290">
                    <a:tc gridSpan="2">
                      <a:txBody>
                        <a:bodyPr/>
                        <a:lstStyle/>
                        <a:p>
                          <a:pPr marL="228600" algn="ctr">
                            <a:lnSpc>
                              <a:spcPct val="107000"/>
                            </a:lnSpc>
                            <a:spcAft>
                              <a:spcPts val="0"/>
                            </a:spcAft>
                          </a:pPr>
                          <a:r>
                            <a:rPr lang="es-EC" sz="1600">
                              <a:effectLst/>
                              <a:latin typeface="Arial" panose="020B0604020202020204" pitchFamily="34" charset="0"/>
                              <a:cs typeface="Arial" panose="020B0604020202020204" pitchFamily="34" charset="0"/>
                            </a:rPr>
                            <a:t>DATOS TÉCNICOS</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r>
                  <a:tr h="288290">
                    <a:tc>
                      <a:txBody>
                        <a:bodyPr/>
                        <a:lstStyle/>
                        <a:p>
                          <a:pPr marL="38735" algn="r">
                            <a:lnSpc>
                              <a:spcPct val="107000"/>
                            </a:lnSpc>
                            <a:spcAft>
                              <a:spcPts val="0"/>
                            </a:spcAft>
                          </a:pPr>
                          <a:r>
                            <a:rPr lang="es-EC" sz="1600">
                              <a:effectLst/>
                              <a:latin typeface="Arial" panose="020B0604020202020204" pitchFamily="34" charset="0"/>
                              <a:cs typeface="Arial" panose="020B0604020202020204" pitchFamily="34" charset="0"/>
                            </a:rPr>
                            <a:t>Espesor:</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s-EC" sz="1600">
                                    <a:effectLst/>
                                    <a:latin typeface="Cambria Math" panose="02040503050406030204" pitchFamily="18" charset="0"/>
                                  </a:rPr>
                                  <m:t>2 </m:t>
                                </m:r>
                                <m:r>
                                  <a:rPr lang="es-EC" sz="1600">
                                    <a:effectLst/>
                                    <a:latin typeface="Cambria Math" panose="02040503050406030204" pitchFamily="18" charset="0"/>
                                  </a:rPr>
                                  <m:t>𝑚𝑚</m:t>
                                </m:r>
                              </m:oMath>
                            </m:oMathPara>
                          </a14:m>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8290">
                    <a:tc>
                      <a:txBody>
                        <a:bodyPr/>
                        <a:lstStyle/>
                        <a:p>
                          <a:pPr marL="38735" algn="r">
                            <a:lnSpc>
                              <a:spcPct val="107000"/>
                            </a:lnSpc>
                            <a:spcAft>
                              <a:spcPts val="0"/>
                            </a:spcAft>
                          </a:pPr>
                          <a:r>
                            <a:rPr lang="es-EC" sz="1600">
                              <a:effectLst/>
                              <a:latin typeface="Arial" panose="020B0604020202020204" pitchFamily="34" charset="0"/>
                              <a:cs typeface="Arial" panose="020B0604020202020204" pitchFamily="34" charset="0"/>
                            </a:rPr>
                            <a:t>Diámetro mínimo de la polea:</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s-EC" sz="1600">
                                    <a:effectLst/>
                                    <a:latin typeface="Cambria Math" panose="02040503050406030204" pitchFamily="18" charset="0"/>
                                  </a:rPr>
                                  <m:t>25 </m:t>
                                </m:r>
                                <m:r>
                                  <a:rPr lang="es-EC" sz="1600">
                                    <a:effectLst/>
                                    <a:latin typeface="Cambria Math" panose="02040503050406030204" pitchFamily="18" charset="0"/>
                                  </a:rPr>
                                  <m:t>𝑚𝑚</m:t>
                                </m:r>
                              </m:oMath>
                            </m:oMathPara>
                          </a14:m>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8290">
                    <a:tc>
                      <a:txBody>
                        <a:bodyPr/>
                        <a:lstStyle/>
                        <a:p>
                          <a:pPr marL="38735" algn="r">
                            <a:lnSpc>
                              <a:spcPct val="107000"/>
                            </a:lnSpc>
                            <a:spcAft>
                              <a:spcPts val="0"/>
                            </a:spcAft>
                          </a:pPr>
                          <a:r>
                            <a:rPr lang="es-EC" sz="1600">
                              <a:effectLst/>
                              <a:latin typeface="Arial" panose="020B0604020202020204" pitchFamily="34" charset="0"/>
                              <a:cs typeface="Arial" panose="020B0604020202020204" pitchFamily="34" charset="0"/>
                            </a:rPr>
                            <a:t>Diámetro mínimo de la polea contra flexión:</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s-EC" sz="1600">
                                    <a:effectLst/>
                                    <a:latin typeface="Cambria Math" panose="02040503050406030204" pitchFamily="18" charset="0"/>
                                  </a:rPr>
                                  <m:t>40 </m:t>
                                </m:r>
                                <m:r>
                                  <a:rPr lang="es-EC" sz="1600">
                                    <a:effectLst/>
                                    <a:latin typeface="Cambria Math" panose="02040503050406030204" pitchFamily="18" charset="0"/>
                                  </a:rPr>
                                  <m:t>𝑚𝑚</m:t>
                                </m:r>
                              </m:oMath>
                            </m:oMathPara>
                          </a14:m>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32000">
                    <a:tc>
                      <a:txBody>
                        <a:bodyPr/>
                        <a:lstStyle/>
                        <a:p>
                          <a:pPr marL="38735" algn="r">
                            <a:lnSpc>
                              <a:spcPct val="107000"/>
                            </a:lnSpc>
                            <a:spcAft>
                              <a:spcPts val="0"/>
                            </a:spcAft>
                          </a:pPr>
                          <a:r>
                            <a:rPr lang="es-EC" sz="1600">
                              <a:effectLst/>
                              <a:latin typeface="Arial" panose="020B0604020202020204" pitchFamily="34" charset="0"/>
                              <a:cs typeface="Arial" panose="020B0604020202020204" pitchFamily="34" charset="0"/>
                            </a:rPr>
                            <a:t>Peso de la cinta por metro cuadrado:</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14:m>
                            <m:oMath xmlns:m="http://schemas.openxmlformats.org/officeDocument/2006/math">
                              <m:r>
                                <a:rPr lang="es-EC" sz="1600">
                                  <a:effectLst/>
                                  <a:latin typeface="Cambria Math" panose="02040503050406030204" pitchFamily="18" charset="0"/>
                                </a:rPr>
                                <m:t>2,3</m:t>
                              </m:r>
                            </m:oMath>
                          </a14:m>
                          <a:r>
                            <a:rPr lang="es-EC" sz="1600" dirty="0">
                              <a:effectLst/>
                              <a:latin typeface="Arial" panose="020B0604020202020204" pitchFamily="34" charset="0"/>
                              <a:cs typeface="Arial" panose="020B0604020202020204" pitchFamily="34" charset="0"/>
                            </a:rPr>
                            <a:t> </a:t>
                          </a:r>
                          <a14:m>
                            <m:oMath xmlns:m="http://schemas.openxmlformats.org/officeDocument/2006/math">
                              <m:f>
                                <m:fPr>
                                  <m:type m:val="skw"/>
                                  <m:ctrlPr>
                                    <a:rPr lang="en-US" sz="1600" i="1">
                                      <a:effectLst/>
                                      <a:latin typeface="Cambria Math" panose="02040503050406030204" pitchFamily="18" charset="0"/>
                                    </a:rPr>
                                  </m:ctrlPr>
                                </m:fPr>
                                <m:num>
                                  <m:r>
                                    <a:rPr lang="es-EC" sz="1600">
                                      <a:effectLst/>
                                      <a:latin typeface="Cambria Math" panose="02040503050406030204" pitchFamily="18" charset="0"/>
                                    </a:rPr>
                                    <m:t>𝐾𝑔</m:t>
                                  </m:r>
                                </m:num>
                                <m:den>
                                  <m:sSup>
                                    <m:sSupPr>
                                      <m:ctrlPr>
                                        <a:rPr lang="en-US" sz="1600" i="1">
                                          <a:effectLst/>
                                          <a:latin typeface="Cambria Math" panose="02040503050406030204" pitchFamily="18" charset="0"/>
                                        </a:rPr>
                                      </m:ctrlPr>
                                    </m:sSupPr>
                                    <m:e>
                                      <m:r>
                                        <a:rPr lang="es-EC" sz="1600">
                                          <a:effectLst/>
                                          <a:latin typeface="Cambria Math" panose="02040503050406030204" pitchFamily="18" charset="0"/>
                                        </a:rPr>
                                        <m:t>𝑚</m:t>
                                      </m:r>
                                    </m:e>
                                    <m:sup>
                                      <m:r>
                                        <a:rPr lang="es-EC" sz="1600">
                                          <a:effectLst/>
                                          <a:latin typeface="Cambria Math" panose="02040503050406030204" pitchFamily="18" charset="0"/>
                                        </a:rPr>
                                        <m:t>2 </m:t>
                                      </m:r>
                                    </m:sup>
                                  </m:sSup>
                                </m:den>
                              </m:f>
                            </m:oMath>
                          </a14:m>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8290">
                    <a:tc>
                      <a:txBody>
                        <a:bodyPr/>
                        <a:lstStyle/>
                        <a:p>
                          <a:pPr marL="38735" algn="r">
                            <a:lnSpc>
                              <a:spcPct val="107000"/>
                            </a:lnSpc>
                            <a:spcAft>
                              <a:spcPts val="0"/>
                            </a:spcAft>
                          </a:pPr>
                          <a:r>
                            <a:rPr lang="es-EC" sz="1600">
                              <a:effectLst/>
                              <a:latin typeface="Arial" panose="020B0604020202020204" pitchFamily="34" charset="0"/>
                              <a:cs typeface="Arial" panose="020B0604020202020204" pitchFamily="34" charset="0"/>
                            </a:rPr>
                            <a:t>Fuerza de tracción admisible por ancho:</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s-EC" sz="1600">
                                    <a:effectLst/>
                                    <a:latin typeface="Cambria Math" panose="02040503050406030204" pitchFamily="18" charset="0"/>
                                  </a:rPr>
                                  <m:t>12</m:t>
                                </m:r>
                                <m:f>
                                  <m:fPr>
                                    <m:type m:val="skw"/>
                                    <m:ctrlPr>
                                      <a:rPr lang="en-US" sz="1600" i="1">
                                        <a:effectLst/>
                                        <a:latin typeface="Cambria Math" panose="02040503050406030204" pitchFamily="18" charset="0"/>
                                      </a:rPr>
                                    </m:ctrlPr>
                                  </m:fPr>
                                  <m:num>
                                    <m:r>
                                      <a:rPr lang="es-EC" sz="1600">
                                        <a:effectLst/>
                                        <a:latin typeface="Cambria Math" panose="02040503050406030204" pitchFamily="18" charset="0"/>
                                      </a:rPr>
                                      <m:t>𝑁</m:t>
                                    </m:r>
                                  </m:num>
                                  <m:den>
                                    <m:r>
                                      <a:rPr lang="es-EC" sz="1600">
                                        <a:effectLst/>
                                        <a:latin typeface="Cambria Math" panose="02040503050406030204" pitchFamily="18" charset="0"/>
                                      </a:rPr>
                                      <m:t>𝑚𝑚</m:t>
                                    </m:r>
                                    <m:r>
                                      <a:rPr lang="es-EC" sz="1600">
                                        <a:effectLst/>
                                        <a:latin typeface="Cambria Math" panose="02040503050406030204" pitchFamily="18" charset="0"/>
                                      </a:rPr>
                                      <m:t> </m:t>
                                    </m:r>
                                  </m:den>
                                </m:f>
                              </m:oMath>
                            </m:oMathPara>
                          </a14:m>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8290">
                    <a:tc>
                      <a:txBody>
                        <a:bodyPr/>
                        <a:lstStyle/>
                        <a:p>
                          <a:pPr marL="38735" algn="r">
                            <a:lnSpc>
                              <a:spcPct val="107000"/>
                            </a:lnSpc>
                            <a:spcAft>
                              <a:spcPts val="0"/>
                            </a:spcAft>
                          </a:pPr>
                          <a:r>
                            <a:rPr lang="es-EC" sz="1600" dirty="0">
                              <a:effectLst/>
                              <a:latin typeface="Arial" panose="020B0604020202020204" pitchFamily="34" charset="0"/>
                              <a:cs typeface="Arial" panose="020B0604020202020204" pitchFamily="34" charset="0"/>
                            </a:rPr>
                            <a:t>Temperatura de Funcionamiento:</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s-EC" sz="1600">
                                    <a:effectLst/>
                                    <a:latin typeface="Cambria Math" panose="02040503050406030204" pitchFamily="18" charset="0"/>
                                  </a:rPr>
                                  <m:t>−10 °</m:t>
                                </m:r>
                                <m:r>
                                  <a:rPr lang="es-EC" sz="1600">
                                    <a:effectLst/>
                                    <a:latin typeface="Cambria Math" panose="02040503050406030204" pitchFamily="18" charset="0"/>
                                  </a:rPr>
                                  <m:t>𝐶</m:t>
                                </m:r>
                                <m:r>
                                  <a:rPr lang="es-EC" sz="1600">
                                    <a:effectLst/>
                                    <a:latin typeface="Cambria Math" panose="02040503050406030204" pitchFamily="18" charset="0"/>
                                  </a:rPr>
                                  <m:t> </m:t>
                                </m:r>
                                <m:r>
                                  <a:rPr lang="es-EC" sz="1600">
                                    <a:effectLst/>
                                    <a:latin typeface="Cambria Math" panose="02040503050406030204" pitchFamily="18" charset="0"/>
                                  </a:rPr>
                                  <m:t>𝑎</m:t>
                                </m:r>
                                <m:r>
                                  <a:rPr lang="es-EC" sz="1600">
                                    <a:effectLst/>
                                    <a:latin typeface="Cambria Math" panose="02040503050406030204" pitchFamily="18" charset="0"/>
                                  </a:rPr>
                                  <m:t> 70 °</m:t>
                                </m:r>
                                <m:r>
                                  <a:rPr lang="es-EC" sz="1600">
                                    <a:effectLst/>
                                    <a:latin typeface="Cambria Math" panose="02040503050406030204" pitchFamily="18" charset="0"/>
                                  </a:rPr>
                                  <m:t>𝐶</m:t>
                                </m:r>
                              </m:oMath>
                            </m:oMathPara>
                          </a14:m>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mc:Choice>
        <mc:Fallback xmlns="">
          <p:graphicFrame>
            <p:nvGraphicFramePr>
              <p:cNvPr id="5" name="Tabla 4"/>
              <p:cNvGraphicFramePr>
                <a:graphicFrameLocks noGrp="1"/>
              </p:cNvGraphicFramePr>
              <p:nvPr>
                <p:extLst>
                  <p:ext uri="{D42A27DB-BD31-4B8C-83A1-F6EECF244321}">
                    <p14:modId xmlns:p14="http://schemas.microsoft.com/office/powerpoint/2010/main" xmlns="" xmlns:a14="http://schemas.microsoft.com/office/drawing/2010/main" val="2886647590"/>
                  </p:ext>
                </p:extLst>
              </p:nvPr>
            </p:nvGraphicFramePr>
            <p:xfrm>
              <a:off x="4366895" y="3110266"/>
              <a:ext cx="6065131" cy="2169360"/>
            </p:xfrm>
            <a:graphic>
              <a:graphicData uri="http://schemas.openxmlformats.org/drawingml/2006/table">
                <a:tbl>
                  <a:tblPr firstRow="1" firstCol="1" bandRow="1">
                    <a:tableStyleId>{93296810-A885-4BE3-A3E7-6D5BEEA58F35}</a:tableStyleId>
                  </a:tblPr>
                  <a:tblGrid>
                    <a:gridCol w="4619789"/>
                    <a:gridCol w="1445342"/>
                  </a:tblGrid>
                  <a:tr h="288290">
                    <a:tc gridSpan="2">
                      <a:txBody>
                        <a:bodyPr/>
                        <a:lstStyle/>
                        <a:p>
                          <a:pPr marL="228600" algn="ctr">
                            <a:lnSpc>
                              <a:spcPct val="107000"/>
                            </a:lnSpc>
                            <a:spcAft>
                              <a:spcPts val="0"/>
                            </a:spcAft>
                          </a:pPr>
                          <a:r>
                            <a:rPr lang="es-EC" sz="1600">
                              <a:effectLst/>
                              <a:latin typeface="Arial" panose="020B0604020202020204" pitchFamily="34" charset="0"/>
                              <a:cs typeface="Arial" panose="020B0604020202020204" pitchFamily="34" charset="0"/>
                            </a:rPr>
                            <a:t>DATOS TÉCNICOS</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r>
                  <a:tr h="288290">
                    <a:tc>
                      <a:txBody>
                        <a:bodyPr/>
                        <a:lstStyle/>
                        <a:p>
                          <a:pPr marL="38735" algn="r">
                            <a:lnSpc>
                              <a:spcPct val="107000"/>
                            </a:lnSpc>
                            <a:spcAft>
                              <a:spcPts val="0"/>
                            </a:spcAft>
                          </a:pPr>
                          <a:r>
                            <a:rPr lang="es-EC" sz="1600">
                              <a:effectLst/>
                              <a:latin typeface="Arial" panose="020B0604020202020204" pitchFamily="34" charset="0"/>
                              <a:cs typeface="Arial" panose="020B0604020202020204" pitchFamily="34" charset="0"/>
                            </a:rPr>
                            <a:t>Espesor:</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2"/>
                          <a:stretch>
                            <a:fillRect l="-320675" t="-110417" r="-844" b="-706250"/>
                          </a:stretch>
                        </a:blipFill>
                      </a:tcPr>
                    </a:tc>
                  </a:tr>
                  <a:tr h="288290">
                    <a:tc>
                      <a:txBody>
                        <a:bodyPr/>
                        <a:lstStyle/>
                        <a:p>
                          <a:pPr marL="38735" algn="r">
                            <a:lnSpc>
                              <a:spcPct val="107000"/>
                            </a:lnSpc>
                            <a:spcAft>
                              <a:spcPts val="0"/>
                            </a:spcAft>
                          </a:pPr>
                          <a:r>
                            <a:rPr lang="es-EC" sz="1600">
                              <a:effectLst/>
                              <a:latin typeface="Arial" panose="020B0604020202020204" pitchFamily="34" charset="0"/>
                              <a:cs typeface="Arial" panose="020B0604020202020204" pitchFamily="34" charset="0"/>
                            </a:rPr>
                            <a:t>Diámetro mínimo de la polea:</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2"/>
                          <a:stretch>
                            <a:fillRect l="-320675" t="-214894" r="-844" b="-621277"/>
                          </a:stretch>
                        </a:blipFill>
                      </a:tcPr>
                    </a:tc>
                  </a:tr>
                  <a:tr h="288290">
                    <a:tc>
                      <a:txBody>
                        <a:bodyPr/>
                        <a:lstStyle/>
                        <a:p>
                          <a:pPr marL="38735" algn="r">
                            <a:lnSpc>
                              <a:spcPct val="107000"/>
                            </a:lnSpc>
                            <a:spcAft>
                              <a:spcPts val="0"/>
                            </a:spcAft>
                          </a:pPr>
                          <a:r>
                            <a:rPr lang="es-EC" sz="1600">
                              <a:effectLst/>
                              <a:latin typeface="Arial" panose="020B0604020202020204" pitchFamily="34" charset="0"/>
                              <a:cs typeface="Arial" panose="020B0604020202020204" pitchFamily="34" charset="0"/>
                            </a:rPr>
                            <a:t>Diámetro mínimo de la polea contra flexión:</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2"/>
                          <a:stretch>
                            <a:fillRect l="-320675" t="-308333" r="-844" b="-508333"/>
                          </a:stretch>
                        </a:blipFill>
                      </a:tcPr>
                    </a:tc>
                  </a:tr>
                  <a:tr h="432000">
                    <a:tc>
                      <a:txBody>
                        <a:bodyPr/>
                        <a:lstStyle/>
                        <a:p>
                          <a:pPr marL="38735" algn="r">
                            <a:lnSpc>
                              <a:spcPct val="107000"/>
                            </a:lnSpc>
                            <a:spcAft>
                              <a:spcPts val="0"/>
                            </a:spcAft>
                          </a:pPr>
                          <a:r>
                            <a:rPr lang="es-EC" sz="1600">
                              <a:effectLst/>
                              <a:latin typeface="Arial" panose="020B0604020202020204" pitchFamily="34" charset="0"/>
                              <a:cs typeface="Arial" panose="020B0604020202020204" pitchFamily="34" charset="0"/>
                            </a:rPr>
                            <a:t>Peso de la cinta por metro cuadrado:</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2"/>
                          <a:stretch>
                            <a:fillRect l="-320675" t="-276056" r="-844" b="-243662"/>
                          </a:stretch>
                        </a:blipFill>
                      </a:tcPr>
                    </a:tc>
                  </a:tr>
                  <a:tr h="295910">
                    <a:tc>
                      <a:txBody>
                        <a:bodyPr/>
                        <a:lstStyle/>
                        <a:p>
                          <a:pPr marL="38735" algn="r">
                            <a:lnSpc>
                              <a:spcPct val="107000"/>
                            </a:lnSpc>
                            <a:spcAft>
                              <a:spcPts val="0"/>
                            </a:spcAft>
                          </a:pPr>
                          <a:r>
                            <a:rPr lang="es-EC" sz="1600">
                              <a:effectLst/>
                              <a:latin typeface="Arial" panose="020B0604020202020204" pitchFamily="34" charset="0"/>
                              <a:cs typeface="Arial" panose="020B0604020202020204" pitchFamily="34" charset="0"/>
                            </a:rPr>
                            <a:t>Fuerza de tracción admisible por ancho:</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2"/>
                          <a:stretch>
                            <a:fillRect l="-320675" t="-544898" r="-844" b="-253061"/>
                          </a:stretch>
                        </a:blipFill>
                      </a:tcPr>
                    </a:tc>
                  </a:tr>
                  <a:tr h="288290">
                    <a:tc>
                      <a:txBody>
                        <a:bodyPr/>
                        <a:lstStyle/>
                        <a:p>
                          <a:pPr marL="38735" algn="r">
                            <a:lnSpc>
                              <a:spcPct val="107000"/>
                            </a:lnSpc>
                            <a:spcAft>
                              <a:spcPts val="0"/>
                            </a:spcAft>
                          </a:pPr>
                          <a:r>
                            <a:rPr lang="es-EC" sz="1600" dirty="0">
                              <a:effectLst/>
                              <a:latin typeface="Arial" panose="020B0604020202020204" pitchFamily="34" charset="0"/>
                              <a:cs typeface="Arial" panose="020B0604020202020204" pitchFamily="34" charset="0"/>
                            </a:rPr>
                            <a:t>Temperatura de Funcionamiento:</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2"/>
                          <a:stretch>
                            <a:fillRect l="-320675" t="-672340" r="-844" b="-163830"/>
                          </a:stretch>
                        </a:blipFill>
                      </a:tcPr>
                    </a:tc>
                  </a:tr>
                </a:tbl>
              </a:graphicData>
            </a:graphic>
          </p:graphicFrame>
        </mc:Fallback>
      </mc:AlternateContent>
      <p:sp>
        <p:nvSpPr>
          <p:cNvPr id="6" name="Rectángulo 5"/>
          <p:cNvSpPr/>
          <p:nvPr/>
        </p:nvSpPr>
        <p:spPr>
          <a:xfrm>
            <a:off x="5427524" y="5279626"/>
            <a:ext cx="4168642" cy="369332"/>
          </a:xfrm>
          <a:prstGeom prst="rect">
            <a:avLst/>
          </a:prstGeom>
        </p:spPr>
        <p:txBody>
          <a:bodyPr wrap="none">
            <a:spAutoFit/>
          </a:bodyPr>
          <a:lstStyle/>
          <a:p>
            <a:r>
              <a:rPr lang="es-EC" i="1" dirty="0" smtClean="0">
                <a:effectLst/>
                <a:latin typeface="Arial" panose="020B0604020202020204" pitchFamily="34" charset="0"/>
                <a:ea typeface="Calibri" panose="020F0502020204030204" pitchFamily="34" charset="0"/>
              </a:rPr>
              <a:t>Catálogo del producto NAB-8EEWV 11</a:t>
            </a:r>
            <a:endParaRPr lang="en-US" dirty="0"/>
          </a:p>
        </p:txBody>
      </p:sp>
      <mc:AlternateContent xmlns:mc="http://schemas.openxmlformats.org/markup-compatibility/2006" xmlns:a14="http://schemas.microsoft.com/office/drawing/2010/main">
        <mc:Choice Requires="a14">
          <p:sp>
            <p:nvSpPr>
              <p:cNvPr id="7" name="Rectángulo 6"/>
              <p:cNvSpPr/>
              <p:nvPr/>
            </p:nvSpPr>
            <p:spPr>
              <a:xfrm>
                <a:off x="1258673" y="5972806"/>
                <a:ext cx="310822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𝐷</m:t>
                          </m:r>
                        </m:e>
                        <m:sub>
                          <m:r>
                            <a:rPr lang="en-US" i="1">
                              <a:latin typeface="Cambria Math" panose="02040503050406030204" pitchFamily="18" charset="0"/>
                            </a:rPr>
                            <m:t>𝑟𝑜𝑑𝑖𝑙𝑙𝑜</m:t>
                          </m:r>
                        </m:sub>
                      </m:sSub>
                      <m:r>
                        <a:rPr lang="en-US" i="0">
                          <a:latin typeface="Cambria Math" panose="02040503050406030204" pitchFamily="18" charset="0"/>
                        </a:rPr>
                        <m:t>=1 </m:t>
                      </m:r>
                      <m:r>
                        <a:rPr lang="en-US" i="1">
                          <a:latin typeface="Cambria Math" panose="02040503050406030204" pitchFamily="18" charset="0"/>
                        </a:rPr>
                        <m:t>𝑝𝑢𝑙𝑔</m:t>
                      </m:r>
                      <m:r>
                        <a:rPr lang="en-US" i="0">
                          <a:latin typeface="Cambria Math" panose="02040503050406030204" pitchFamily="18" charset="0"/>
                        </a:rPr>
                        <m:t>=25.4 </m:t>
                      </m:r>
                      <m:r>
                        <a:rPr lang="en-US" i="1">
                          <a:latin typeface="Cambria Math" panose="02040503050406030204" pitchFamily="18" charset="0"/>
                        </a:rPr>
                        <m:t>𝑚𝑚</m:t>
                      </m:r>
                    </m:oMath>
                  </m:oMathPara>
                </a14:m>
                <a:endParaRPr lang="en-US" dirty="0"/>
              </a:p>
            </p:txBody>
          </p:sp>
        </mc:Choice>
        <mc:Fallback xmlns="">
          <p:sp>
            <p:nvSpPr>
              <p:cNvPr id="7" name="Rectángulo 6"/>
              <p:cNvSpPr>
                <a:spLocks noRot="1" noChangeAspect="1" noMove="1" noResize="1" noEditPoints="1" noAdjustHandles="1" noChangeArrowheads="1" noChangeShapeType="1" noTextEdit="1"/>
              </p:cNvSpPr>
              <p:nvPr/>
            </p:nvSpPr>
            <p:spPr>
              <a:xfrm>
                <a:off x="1258673" y="5972806"/>
                <a:ext cx="3108222" cy="369332"/>
              </a:xfrm>
              <a:prstGeom prst="rect">
                <a:avLst/>
              </a:prstGeom>
              <a:blipFill rotWithShape="0">
                <a:blip r:embed="rId3" cstate="print"/>
                <a:stretch>
                  <a:fillRect b="-13333"/>
                </a:stretch>
              </a:blipFill>
            </p:spPr>
            <p:txBody>
              <a:bodyPr/>
              <a:lstStyle/>
              <a:p>
                <a:r>
                  <a:rPr lang="en-US">
                    <a:noFill/>
                  </a:rPr>
                  <a:t> </a:t>
                </a:r>
              </a:p>
            </p:txBody>
          </p:sp>
        </mc:Fallback>
      </mc:AlternateContent>
    </p:spTree>
    <p:extLst>
      <p:ext uri="{BB962C8B-B14F-4D97-AF65-F5344CB8AC3E}">
        <p14:creationId xmlns:p14="http://schemas.microsoft.com/office/powerpoint/2010/main" val="28194173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420914" y="203201"/>
            <a:ext cx="11030857" cy="3904341"/>
          </a:xfrm>
          <a:scene3d>
            <a:camera prst="orthographicFront" fov="0">
              <a:rot lat="0" lon="0" rev="0"/>
            </a:camera>
            <a:lightRig rig="contrasting" dir="t">
              <a:rot lat="0" lon="0" rev="3600000"/>
            </a:lightRig>
          </a:scene3d>
          <a:sp3d prstMaterial="plastic">
            <a:bevelT w="127000" h="38200" prst="slope"/>
            <a:contourClr>
              <a:schemeClr val="accent4"/>
            </a:contourClr>
          </a:sp3d>
        </p:spPr>
        <p:style>
          <a:lnRef idx="0">
            <a:schemeClr val="accent4"/>
          </a:lnRef>
          <a:fillRef idx="3">
            <a:schemeClr val="accent4"/>
          </a:fillRef>
          <a:effectRef idx="3">
            <a:schemeClr val="accent4"/>
          </a:effectRef>
          <a:fontRef idx="minor">
            <a:schemeClr val="lt1"/>
          </a:fontRef>
        </p:style>
        <p:txBody>
          <a:bodyPr>
            <a:noAutofit/>
          </a:bodyPr>
          <a:lstStyle/>
          <a:p>
            <a:pPr algn="just">
              <a:lnSpc>
                <a:spcPct val="150000"/>
              </a:lnSpc>
            </a:pPr>
            <a:r>
              <a:rPr lang="es-US" sz="3500" i="1" dirty="0" smtClean="0">
                <a:ln w="6350">
                  <a:noFill/>
                </a:ln>
                <a:solidFill>
                  <a:srgbClr val="002060"/>
                </a:solidFill>
                <a:latin typeface="Times New Roman" panose="02020603050405020304" pitchFamily="18" charset="0"/>
                <a:cs typeface="Times New Roman" panose="02020603050405020304" pitchFamily="18" charset="0"/>
              </a:rPr>
              <a:t>“</a:t>
            </a:r>
            <a:r>
              <a:rPr lang="es-EC" sz="3500" i="1" dirty="0">
                <a:ln w="6350">
                  <a:noFill/>
                </a:ln>
                <a:solidFill>
                  <a:srgbClr val="002060"/>
                </a:solidFill>
                <a:latin typeface="Times New Roman" panose="02020603050405020304" pitchFamily="18" charset="0"/>
                <a:cs typeface="Times New Roman" panose="02020603050405020304" pitchFamily="18" charset="0"/>
              </a:rPr>
              <a:t>REDISEÑO Y AUTOMATIZACIÓN DE DOS MÓDULOS DIDÁCTICOS PARA LA DOSIFICACIÓN DE SÓLIDOS Y TAPADO DE BOTELLAS EN EL LABORATORIO DE AUTOMATIZACIÓN INDUSTRIAL MECATRÓNICA</a:t>
            </a:r>
            <a:r>
              <a:rPr lang="es-US" sz="3500" i="1" dirty="0" smtClean="0">
                <a:ln w="6350">
                  <a:noFill/>
                </a:ln>
                <a:solidFill>
                  <a:srgbClr val="002060"/>
                </a:solidFill>
                <a:latin typeface="Times New Roman" panose="02020603050405020304" pitchFamily="18" charset="0"/>
                <a:cs typeface="Times New Roman" panose="02020603050405020304" pitchFamily="18" charset="0"/>
              </a:rPr>
              <a:t>”</a:t>
            </a:r>
            <a:endParaRPr lang="es-US" sz="3500" i="1" dirty="0">
              <a:ln w="6350">
                <a:noFill/>
              </a:ln>
              <a:solidFill>
                <a:srgbClr val="002060"/>
              </a:solidFill>
              <a:latin typeface="Times New Roman" panose="02020603050405020304" pitchFamily="18" charset="0"/>
              <a:cs typeface="Times New Roman" panose="02020603050405020304" pitchFamily="18" charset="0"/>
            </a:endParaRPr>
          </a:p>
        </p:txBody>
      </p:sp>
      <p:sp>
        <p:nvSpPr>
          <p:cNvPr id="5" name="Subtítulo 4"/>
          <p:cNvSpPr>
            <a:spLocks noGrp="1"/>
          </p:cNvSpPr>
          <p:nvPr>
            <p:ph type="subTitle" idx="1"/>
          </p:nvPr>
        </p:nvSpPr>
        <p:spPr>
          <a:xfrm>
            <a:off x="2605079" y="4133598"/>
            <a:ext cx="5988118" cy="1275691"/>
          </a:xfrm>
        </p:spPr>
        <p:txBody>
          <a:bodyPr>
            <a:noAutofit/>
          </a:bodyPr>
          <a:lstStyle/>
          <a:p>
            <a:pPr algn="l">
              <a:lnSpc>
                <a:spcPct val="150000"/>
              </a:lnSpc>
            </a:pPr>
            <a:r>
              <a:rPr lang="es-US" sz="2400" b="1" dirty="0" smtClean="0">
                <a:solidFill>
                  <a:srgbClr val="FFC000"/>
                </a:solidFill>
                <a:latin typeface="Times New Roman" panose="02020603050405020304" pitchFamily="18" charset="0"/>
                <a:cs typeface="Times New Roman" panose="02020603050405020304" pitchFamily="18" charset="0"/>
              </a:rPr>
              <a:t>Integrantes:</a:t>
            </a:r>
            <a:endParaRPr lang="es-US" sz="2400" b="1" dirty="0">
              <a:solidFill>
                <a:srgbClr val="FFC000"/>
              </a:solidFill>
              <a:latin typeface="Times New Roman" panose="02020603050405020304" pitchFamily="18" charset="0"/>
              <a:cs typeface="Times New Roman" panose="02020603050405020304" pitchFamily="18" charset="0"/>
            </a:endParaRPr>
          </a:p>
          <a:p>
            <a:pPr marL="2241550" lvl="1" indent="-285750" algn="l">
              <a:lnSpc>
                <a:spcPct val="150000"/>
              </a:lnSpc>
              <a:buClr>
                <a:srgbClr val="FF6600"/>
              </a:buClr>
              <a:buFont typeface="Wingdings" panose="05000000000000000000" pitchFamily="2" charset="2"/>
              <a:buChar char="v"/>
            </a:pPr>
            <a:r>
              <a:rPr lang="es-US" sz="2400" dirty="0" smtClean="0">
                <a:solidFill>
                  <a:srgbClr val="002060"/>
                </a:solidFill>
                <a:latin typeface="Times New Roman" panose="02020603050405020304" pitchFamily="18" charset="0"/>
                <a:cs typeface="Times New Roman" panose="02020603050405020304" pitchFamily="18" charset="0"/>
              </a:rPr>
              <a:t>Bryan Ortega </a:t>
            </a:r>
          </a:p>
          <a:p>
            <a:pPr marL="2241550" lvl="1" indent="-285750" algn="l">
              <a:lnSpc>
                <a:spcPct val="150000"/>
              </a:lnSpc>
              <a:buClr>
                <a:srgbClr val="FF6600"/>
              </a:buClr>
              <a:buFont typeface="Wingdings" panose="05000000000000000000" pitchFamily="2" charset="2"/>
              <a:buChar char="v"/>
            </a:pPr>
            <a:r>
              <a:rPr lang="es-US" sz="2400" dirty="0" smtClean="0">
                <a:solidFill>
                  <a:srgbClr val="002060"/>
                </a:solidFill>
                <a:latin typeface="Times New Roman" panose="02020603050405020304" pitchFamily="18" charset="0"/>
                <a:cs typeface="Times New Roman" panose="02020603050405020304" pitchFamily="18" charset="0"/>
              </a:rPr>
              <a:t>Jordan Quiñonez</a:t>
            </a:r>
          </a:p>
        </p:txBody>
      </p:sp>
      <p:sp>
        <p:nvSpPr>
          <p:cNvPr id="8" name="Subtítulo 4"/>
          <p:cNvSpPr txBox="1">
            <a:spLocks/>
          </p:cNvSpPr>
          <p:nvPr/>
        </p:nvSpPr>
        <p:spPr>
          <a:xfrm>
            <a:off x="2764256" y="5776118"/>
            <a:ext cx="5988118" cy="1004552"/>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pPr>
              <a:buClr>
                <a:srgbClr val="353535"/>
              </a:buClr>
            </a:pPr>
            <a:r>
              <a:rPr lang="es-US" sz="2400" b="1" dirty="0" smtClean="0">
                <a:solidFill>
                  <a:srgbClr val="FFC000"/>
                </a:solidFill>
                <a:latin typeface="Times New Roman" panose="02020603050405020304" pitchFamily="18" charset="0"/>
                <a:cs typeface="Times New Roman" panose="02020603050405020304" pitchFamily="18" charset="0"/>
              </a:rPr>
              <a:t>Director:</a:t>
            </a:r>
          </a:p>
          <a:p>
            <a:pPr marL="742950" lvl="1" indent="-285750">
              <a:buClr>
                <a:srgbClr val="FF6600"/>
              </a:buClr>
              <a:buFont typeface="Wingdings" panose="05000000000000000000" pitchFamily="2" charset="2"/>
              <a:buChar char="v"/>
            </a:pPr>
            <a:r>
              <a:rPr lang="es-US" sz="2400" dirty="0" smtClean="0">
                <a:solidFill>
                  <a:srgbClr val="002060"/>
                </a:solidFill>
                <a:latin typeface="Times New Roman" panose="02020603050405020304" pitchFamily="18" charset="0"/>
                <a:cs typeface="Times New Roman" panose="02020603050405020304" pitchFamily="18" charset="0"/>
              </a:rPr>
              <a:t>Ing. Francisco Terneus.</a:t>
            </a:r>
          </a:p>
        </p:txBody>
      </p:sp>
    </p:spTree>
    <p:extLst>
      <p:ext uri="{BB962C8B-B14F-4D97-AF65-F5344CB8AC3E}">
        <p14:creationId xmlns:p14="http://schemas.microsoft.com/office/powerpoint/2010/main" val="16007344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609697" y="383147"/>
            <a:ext cx="3775393" cy="369332"/>
          </a:xfrm>
          <a:prstGeom prst="rect">
            <a:avLst/>
          </a:prstGeom>
        </p:spPr>
        <p:txBody>
          <a:bodyPr wrap="none">
            <a:spAutoFit/>
          </a:bodyPr>
          <a:lstStyle/>
          <a:p>
            <a:r>
              <a:rPr lang="es-EC" i="1" dirty="0" smtClean="0">
                <a:effectLst/>
                <a:latin typeface="Arial" panose="020B0604020202020204" pitchFamily="34" charset="0"/>
                <a:ea typeface="Calibri" panose="020F0502020204030204" pitchFamily="34" charset="0"/>
              </a:rPr>
              <a:t>Análisis para el Módulo Didáctico 1</a:t>
            </a:r>
            <a:endParaRPr lang="en-US" dirty="0"/>
          </a:p>
        </p:txBody>
      </p:sp>
      <mc:AlternateContent xmlns:mc="http://schemas.openxmlformats.org/markup-compatibility/2006" xmlns:a14="http://schemas.microsoft.com/office/drawing/2010/main">
        <mc:Choice Requires="a14">
          <p:sp>
            <p:nvSpPr>
              <p:cNvPr id="3" name="Rectángulo 2"/>
              <p:cNvSpPr/>
              <p:nvPr/>
            </p:nvSpPr>
            <p:spPr>
              <a:xfrm>
                <a:off x="4105032" y="5810087"/>
                <a:ext cx="213327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𝐿</m:t>
                          </m:r>
                        </m:e>
                        <m:sub>
                          <m:r>
                            <a:rPr lang="en-US" i="1">
                              <a:latin typeface="Cambria Math" panose="02040503050406030204" pitchFamily="18" charset="0"/>
                            </a:rPr>
                            <m:t>𝑐𝑒𝑛𝑡𝑟𝑜𝑠</m:t>
                          </m:r>
                        </m:sub>
                      </m:sSub>
                      <m:r>
                        <a:rPr lang="en-US" i="0">
                          <a:latin typeface="Cambria Math" panose="02040503050406030204" pitchFamily="18" charset="0"/>
                        </a:rPr>
                        <m:t>=700 </m:t>
                      </m:r>
                      <m:r>
                        <a:rPr lang="en-US" i="1">
                          <a:latin typeface="Cambria Math" panose="02040503050406030204" pitchFamily="18" charset="0"/>
                        </a:rPr>
                        <m:t>𝑚𝑚</m:t>
                      </m:r>
                    </m:oMath>
                  </m:oMathPara>
                </a14:m>
                <a:endParaRPr lang="en-US" dirty="0"/>
              </a:p>
            </p:txBody>
          </p:sp>
        </mc:Choice>
        <mc:Fallback xmlns="">
          <p:sp>
            <p:nvSpPr>
              <p:cNvPr id="3" name="Rectángulo 2"/>
              <p:cNvSpPr>
                <a:spLocks noRot="1" noChangeAspect="1" noMove="1" noResize="1" noEditPoints="1" noAdjustHandles="1" noChangeArrowheads="1" noChangeShapeType="1" noTextEdit="1"/>
              </p:cNvSpPr>
              <p:nvPr/>
            </p:nvSpPr>
            <p:spPr>
              <a:xfrm>
                <a:off x="4105032" y="5810087"/>
                <a:ext cx="2133276" cy="369332"/>
              </a:xfrm>
              <a:prstGeom prst="rect">
                <a:avLst/>
              </a:prstGeom>
              <a:blipFill rotWithShape="0">
                <a:blip r:embed="rId2" cstate="print"/>
                <a:stretch>
                  <a:fillRect/>
                </a:stretch>
              </a:blipFill>
            </p:spPr>
            <p:txBody>
              <a:bodyPr/>
              <a:lstStyle/>
              <a:p>
                <a:r>
                  <a:rPr lang="en-US">
                    <a:noFill/>
                  </a:rPr>
                  <a:t> </a:t>
                </a:r>
              </a:p>
            </p:txBody>
          </p:sp>
        </mc:Fallback>
      </mc:AlternateContent>
      <p:pic>
        <p:nvPicPr>
          <p:cNvPr id="6" name="Imagen 5"/>
          <p:cNvPicPr/>
          <p:nvPr/>
        </p:nvPicPr>
        <p:blipFill rotWithShape="1">
          <a:blip r:embed="rId3" cstate="print">
            <a:extLst>
              <a:ext uri="{28A0092B-C50C-407E-A947-70E740481C1C}">
                <a14:useLocalDpi xmlns:a14="http://schemas.microsoft.com/office/drawing/2010/main" val="0"/>
              </a:ext>
            </a:extLst>
          </a:blip>
          <a:srcRect t="9339" r="880" b="5000"/>
          <a:stretch/>
        </p:blipFill>
        <p:spPr bwMode="auto">
          <a:xfrm>
            <a:off x="2615380" y="4268334"/>
            <a:ext cx="7384026" cy="1189704"/>
          </a:xfrm>
          <a:prstGeom prst="rect">
            <a:avLst/>
          </a:prstGeom>
          <a:noFill/>
          <a:ln w="19050" cap="flat" cmpd="sng" algn="ctr">
            <a:solidFill>
              <a:srgbClr val="000000"/>
            </a:solidFill>
            <a:prstDash val="solid"/>
            <a:miter lim="800000"/>
            <a:headEnd type="none" w="med" len="med"/>
            <a:tailEnd type="none" w="med" len="med"/>
          </a:ln>
          <a:effectLst/>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5" name="Rectángulo 4"/>
              <p:cNvSpPr/>
              <p:nvPr/>
            </p:nvSpPr>
            <p:spPr>
              <a:xfrm>
                <a:off x="6495892" y="5810087"/>
                <a:ext cx="225984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𝐿</m:t>
                          </m:r>
                        </m:e>
                        <m:sub>
                          <m:r>
                            <a:rPr lang="en-US" i="1">
                              <a:latin typeface="Cambria Math" panose="02040503050406030204" pitchFamily="18" charset="0"/>
                            </a:rPr>
                            <m:t>𝑡𝑜𝑡𝑎𝑙</m:t>
                          </m:r>
                        </m:sub>
                      </m:sSub>
                      <m:r>
                        <a:rPr lang="en-US" i="0">
                          <a:latin typeface="Cambria Math" panose="02040503050406030204" pitchFamily="18" charset="0"/>
                        </a:rPr>
                        <m:t>=1479.8 </m:t>
                      </m:r>
                      <m:r>
                        <a:rPr lang="en-US" b="1" i="1">
                          <a:latin typeface="Cambria Math" panose="02040503050406030204" pitchFamily="18" charset="0"/>
                        </a:rPr>
                        <m:t>𝒎𝒎</m:t>
                      </m:r>
                    </m:oMath>
                  </m:oMathPara>
                </a14:m>
                <a:endParaRPr lang="en-US" dirty="0"/>
              </a:p>
            </p:txBody>
          </p:sp>
        </mc:Choice>
        <mc:Fallback xmlns="">
          <p:sp>
            <p:nvSpPr>
              <p:cNvPr id="5" name="Rectángulo 4"/>
              <p:cNvSpPr>
                <a:spLocks noRot="1" noChangeAspect="1" noMove="1" noResize="1" noEditPoints="1" noAdjustHandles="1" noChangeArrowheads="1" noChangeShapeType="1" noTextEdit="1"/>
              </p:cNvSpPr>
              <p:nvPr/>
            </p:nvSpPr>
            <p:spPr>
              <a:xfrm>
                <a:off x="6495892" y="5810087"/>
                <a:ext cx="2259849" cy="369332"/>
              </a:xfrm>
              <a:prstGeom prst="rect">
                <a:avLst/>
              </a:prstGeom>
              <a:blipFill rotWithShape="0">
                <a:blip r:embed="rId4"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ángulo 6"/>
              <p:cNvSpPr/>
              <p:nvPr/>
            </p:nvSpPr>
            <p:spPr>
              <a:xfrm>
                <a:off x="5171670" y="3546953"/>
                <a:ext cx="201709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𝐴𝑛𝑐h𝑜</m:t>
                          </m:r>
                        </m:e>
                        <m:sub>
                          <m:r>
                            <a:rPr lang="en-US" i="1">
                              <a:latin typeface="Cambria Math" panose="02040503050406030204" pitchFamily="18" charset="0"/>
                            </a:rPr>
                            <m:t>𝑐</m:t>
                          </m:r>
                        </m:sub>
                      </m:sSub>
                      <m:r>
                        <a:rPr lang="en-US" i="0">
                          <a:latin typeface="Cambria Math" panose="02040503050406030204" pitchFamily="18" charset="0"/>
                        </a:rPr>
                        <m:t>= 70 </m:t>
                      </m:r>
                      <m:r>
                        <a:rPr lang="en-US" i="1">
                          <a:latin typeface="Cambria Math" panose="02040503050406030204" pitchFamily="18" charset="0"/>
                        </a:rPr>
                        <m:t>𝑚𝑚</m:t>
                      </m:r>
                    </m:oMath>
                  </m:oMathPara>
                </a14:m>
                <a:endParaRPr lang="en-US" dirty="0"/>
              </a:p>
            </p:txBody>
          </p:sp>
        </mc:Choice>
        <mc:Fallback xmlns="">
          <p:sp>
            <p:nvSpPr>
              <p:cNvPr id="7" name="Rectángulo 6"/>
              <p:cNvSpPr>
                <a:spLocks noRot="1" noChangeAspect="1" noMove="1" noResize="1" noEditPoints="1" noAdjustHandles="1" noChangeArrowheads="1" noChangeShapeType="1" noTextEdit="1"/>
              </p:cNvSpPr>
              <p:nvPr/>
            </p:nvSpPr>
            <p:spPr>
              <a:xfrm>
                <a:off x="5171670" y="3546953"/>
                <a:ext cx="2017091" cy="369332"/>
              </a:xfrm>
              <a:prstGeom prst="rect">
                <a:avLst/>
              </a:prstGeom>
              <a:blipFill rotWithShape="0">
                <a:blip r:embed="rId5" cstate="print"/>
                <a:stretch>
                  <a:fillRect/>
                </a:stretch>
              </a:blipFill>
            </p:spPr>
            <p:txBody>
              <a:bodyPr/>
              <a:lstStyle/>
              <a:p>
                <a:r>
                  <a:rPr lang="en-US">
                    <a:noFill/>
                  </a:rPr>
                  <a:t> </a:t>
                </a:r>
              </a:p>
            </p:txBody>
          </p:sp>
        </mc:Fallback>
      </mc:AlternateContent>
      <p:pic>
        <p:nvPicPr>
          <p:cNvPr id="8" name="Imagen 7"/>
          <p:cNvPicPr/>
          <p:nvPr/>
        </p:nvPicPr>
        <p:blipFill>
          <a:blip r:embed="rId6" cstate="print">
            <a:extLst>
              <a:ext uri="{28A0092B-C50C-407E-A947-70E740481C1C}">
                <a14:useLocalDpi xmlns:a14="http://schemas.microsoft.com/office/drawing/2010/main" val="0"/>
              </a:ext>
            </a:extLst>
          </a:blip>
          <a:srcRect r="1419"/>
          <a:stretch>
            <a:fillRect/>
          </a:stretch>
        </p:blipFill>
        <p:spPr bwMode="auto">
          <a:xfrm>
            <a:off x="2615380" y="1554511"/>
            <a:ext cx="7384026" cy="1857283"/>
          </a:xfrm>
          <a:prstGeom prst="rect">
            <a:avLst/>
          </a:prstGeom>
          <a:noFill/>
          <a:ln w="19050" cmpd="sng">
            <a:solidFill>
              <a:srgbClr val="000000"/>
            </a:solidFill>
            <a:miter lim="800000"/>
            <a:headEnd/>
            <a:tailEnd/>
          </a:ln>
          <a:effectLst/>
        </p:spPr>
      </p:pic>
    </p:spTree>
    <p:extLst>
      <p:ext uri="{BB962C8B-B14F-4D97-AF65-F5344CB8AC3E}">
        <p14:creationId xmlns:p14="http://schemas.microsoft.com/office/powerpoint/2010/main" val="5757919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413059" y="225407"/>
            <a:ext cx="4070345" cy="507831"/>
          </a:xfrm>
          <a:prstGeom prst="rect">
            <a:avLst/>
          </a:prstGeom>
        </p:spPr>
        <p:txBody>
          <a:bodyPr wrap="none">
            <a:spAutoFit/>
          </a:bodyPr>
          <a:lstStyle/>
          <a:p>
            <a:pPr algn="just">
              <a:lnSpc>
                <a:spcPct val="150000"/>
              </a:lnSpc>
              <a:spcAft>
                <a:spcPts val="800"/>
              </a:spcAft>
            </a:pPr>
            <a:r>
              <a:rPr lang="es-EC" i="1" u="sng" dirty="0" smtClean="0">
                <a:effectLst/>
                <a:latin typeface="Arial" panose="020B0604020202020204" pitchFamily="34" charset="0"/>
                <a:ea typeface="Calibri" panose="020F0502020204030204" pitchFamily="34" charset="0"/>
                <a:cs typeface="Times New Roman" panose="02020603050405020304" pitchFamily="18" charset="0"/>
              </a:rPr>
              <a:t>Dimensionamiento del Motor Eléctrico</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agen 4"/>
          <p:cNvPicPr>
            <a:picLocks noChangeAspect="1"/>
          </p:cNvPicPr>
          <p:nvPr/>
        </p:nvPicPr>
        <p:blipFill>
          <a:blip r:embed="rId2" cstate="print"/>
          <a:stretch>
            <a:fillRect/>
          </a:stretch>
        </p:blipFill>
        <p:spPr>
          <a:xfrm>
            <a:off x="1916522" y="1051283"/>
            <a:ext cx="8181975" cy="2238375"/>
          </a:xfrm>
          <a:prstGeom prst="rect">
            <a:avLst/>
          </a:prstGeom>
        </p:spPr>
      </p:pic>
      <p:sp>
        <p:nvSpPr>
          <p:cNvPr id="6" name="Rectángulo 5"/>
          <p:cNvSpPr/>
          <p:nvPr/>
        </p:nvSpPr>
        <p:spPr>
          <a:xfrm>
            <a:off x="658760" y="3685938"/>
            <a:ext cx="10441857" cy="369332"/>
          </a:xfrm>
          <a:prstGeom prst="rect">
            <a:avLst/>
          </a:prstGeom>
        </p:spPr>
        <p:txBody>
          <a:bodyPr wrap="square">
            <a:spAutoFit/>
          </a:bodyPr>
          <a:lstStyle/>
          <a:p>
            <a:r>
              <a:rPr lang="es-EC" dirty="0" smtClean="0">
                <a:effectLst/>
                <a:latin typeface="Arial" panose="020B0604020202020204" pitchFamily="34" charset="0"/>
                <a:ea typeface="Calibri" panose="020F0502020204030204" pitchFamily="34" charset="0"/>
              </a:rPr>
              <a:t>La tensión efectiva es la fuerza total necesaria para el movimiento de la banda con carga</a:t>
            </a:r>
            <a:endParaRPr lang="en-US" dirty="0"/>
          </a:p>
        </p:txBody>
      </p:sp>
      <mc:AlternateContent xmlns:mc="http://schemas.openxmlformats.org/markup-compatibility/2006" xmlns:a14="http://schemas.microsoft.com/office/drawing/2010/main">
        <mc:Choice Requires="a14">
          <p:sp>
            <p:nvSpPr>
              <p:cNvPr id="7" name="Rectángulo 6"/>
              <p:cNvSpPr/>
              <p:nvPr/>
            </p:nvSpPr>
            <p:spPr>
              <a:xfrm>
                <a:off x="4889545" y="4255919"/>
                <a:ext cx="1980286" cy="39126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𝑒</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𝑥</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𝑦</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𝑍</m:t>
                          </m:r>
                        </m:sub>
                      </m:sSub>
                    </m:oMath>
                  </m:oMathPara>
                </a14:m>
                <a:endParaRPr lang="en-US" dirty="0"/>
              </a:p>
            </p:txBody>
          </p:sp>
        </mc:Choice>
        <mc:Fallback xmlns="">
          <p:sp>
            <p:nvSpPr>
              <p:cNvPr id="7" name="Rectángulo 6"/>
              <p:cNvSpPr>
                <a:spLocks noRot="1" noChangeAspect="1" noMove="1" noResize="1" noEditPoints="1" noAdjustHandles="1" noChangeArrowheads="1" noChangeShapeType="1" noTextEdit="1"/>
              </p:cNvSpPr>
              <p:nvPr/>
            </p:nvSpPr>
            <p:spPr>
              <a:xfrm>
                <a:off x="4889545" y="4255919"/>
                <a:ext cx="1980286" cy="391261"/>
              </a:xfrm>
              <a:prstGeom prst="rect">
                <a:avLst/>
              </a:prstGeom>
              <a:blipFill rotWithShape="0">
                <a:blip r:embed="rId3" cstate="print"/>
                <a:stretch>
                  <a:fillRect b="-46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ángulo 7"/>
              <p:cNvSpPr/>
              <p:nvPr/>
            </p:nvSpPr>
            <p:spPr>
              <a:xfrm>
                <a:off x="796413" y="4847829"/>
                <a:ext cx="8701548" cy="1679499"/>
              </a:xfrm>
              <a:prstGeom prst="rect">
                <a:avLst/>
              </a:prstGeom>
            </p:spPr>
            <p:txBody>
              <a:bodyPr wrap="square">
                <a:spAutoFit/>
              </a:bodyPr>
              <a:lstStyle/>
              <a:p>
                <a:pPr indent="252095">
                  <a:lnSpc>
                    <a:spcPct val="150000"/>
                  </a:lnSpc>
                  <a:spcAft>
                    <a:spcPts val="800"/>
                  </a:spcAft>
                </a:pPr>
                <a14:m>
                  <m:oMathPara xmlns:m="http://schemas.openxmlformats.org/officeDocument/2006/math">
                    <m:oMathParaPr>
                      <m:jc m:val="left"/>
                    </m:oMathParaPr>
                    <m:oMath xmlns:m="http://schemas.openxmlformats.org/officeDocument/2006/math">
                      <m:sSub>
                        <m:sSubPr>
                          <m:ctrlPr>
                            <a:rPr lang="en-US" i="1" smtClean="0">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    </m:t>
                          </m:r>
                          <m:r>
                            <a:rPr lang="es-EC" i="1">
                              <a:effectLst/>
                              <a:latin typeface="Cambria Math" panose="02040503050406030204" pitchFamily="18" charset="0"/>
                              <a:ea typeface="Calibri" panose="020F0502020204030204" pitchFamily="34" charset="0"/>
                              <a:cs typeface="Arial" panose="020B0604020202020204" pitchFamily="34" charset="0"/>
                            </a:rPr>
                            <m:t>𝑇</m:t>
                          </m:r>
                        </m:e>
                        <m:sub>
                          <m:r>
                            <a:rPr lang="es-EC" i="1">
                              <a:effectLst/>
                              <a:latin typeface="Cambria Math" panose="02040503050406030204" pitchFamily="18" charset="0"/>
                              <a:ea typeface="Calibri" panose="020F0502020204030204" pitchFamily="34" charset="0"/>
                              <a:cs typeface="Arial" panose="020B0604020202020204" pitchFamily="34" charset="0"/>
                            </a:rPr>
                            <m:t>𝑥</m:t>
                          </m:r>
                        </m:sub>
                      </m:sSub>
                      <m:r>
                        <a:rPr lang="es-EC" i="1">
                          <a:effectLst/>
                          <a:latin typeface="Cambria Math" panose="02040503050406030204" pitchFamily="18" charset="0"/>
                          <a:ea typeface="Calibri" panose="020F0502020204030204" pitchFamily="34" charset="0"/>
                          <a:cs typeface="Arial" panose="020B0604020202020204" pitchFamily="34" charset="0"/>
                        </a:rPr>
                        <m:t>=</m:t>
                      </m:r>
                      <m:r>
                        <a:rPr lang="es-EC" i="1">
                          <a:effectLst/>
                          <a:latin typeface="Cambria Math" panose="02040503050406030204" pitchFamily="18" charset="0"/>
                          <a:ea typeface="Calibri" panose="020F0502020204030204" pitchFamily="34" charset="0"/>
                          <a:cs typeface="Arial" panose="020B0604020202020204" pitchFamily="34" charset="0"/>
                        </a:rPr>
                        <m:t>𝑇𝑒𝑛𝑠𝑖</m:t>
                      </m:r>
                      <m:r>
                        <a:rPr lang="es-EC" i="1">
                          <a:effectLst/>
                          <a:latin typeface="Cambria Math" panose="02040503050406030204" pitchFamily="18" charset="0"/>
                          <a:ea typeface="Calibri" panose="020F0502020204030204" pitchFamily="34" charset="0"/>
                          <a:cs typeface="Arial" panose="020B0604020202020204" pitchFamily="34" charset="0"/>
                        </a:rPr>
                        <m:t>ó</m:t>
                      </m:r>
                      <m:r>
                        <a:rPr lang="es-EC" i="1">
                          <a:effectLst/>
                          <a:latin typeface="Cambria Math" panose="02040503050406030204" pitchFamily="18" charset="0"/>
                          <a:ea typeface="Calibri" panose="020F0502020204030204" pitchFamily="34" charset="0"/>
                          <a:cs typeface="Arial" panose="020B0604020202020204" pitchFamily="34" charset="0"/>
                        </a:rPr>
                        <m:t>𝑛</m:t>
                      </m:r>
                      <m:r>
                        <a:rPr lang="es-EC" i="1">
                          <a:effectLst/>
                          <a:latin typeface="Cambria Math" panose="02040503050406030204" pitchFamily="18" charset="0"/>
                          <a:ea typeface="Calibri" panose="020F0502020204030204" pitchFamily="34" charset="0"/>
                          <a:cs typeface="Arial" panose="020B0604020202020204" pitchFamily="34" charset="0"/>
                        </a:rPr>
                        <m:t> </m:t>
                      </m:r>
                      <m:r>
                        <a:rPr lang="es-EC" i="1">
                          <a:effectLst/>
                          <a:latin typeface="Cambria Math" panose="02040503050406030204" pitchFamily="18" charset="0"/>
                          <a:ea typeface="Calibri" panose="020F0502020204030204" pitchFamily="34" charset="0"/>
                          <a:cs typeface="Arial" panose="020B0604020202020204" pitchFamily="34" charset="0"/>
                        </a:rPr>
                        <m:t>𝑛𝑒𝑐𝑒𝑠𝑎𝑟𝑖𝑎</m:t>
                      </m:r>
                      <m:r>
                        <a:rPr lang="es-EC" i="1">
                          <a:effectLst/>
                          <a:latin typeface="Cambria Math" panose="02040503050406030204" pitchFamily="18" charset="0"/>
                          <a:ea typeface="Calibri" panose="020F0502020204030204" pitchFamily="34" charset="0"/>
                          <a:cs typeface="Arial" panose="020B0604020202020204" pitchFamily="34" charset="0"/>
                        </a:rPr>
                        <m:t> </m:t>
                      </m:r>
                      <m:r>
                        <a:rPr lang="es-EC" i="1">
                          <a:effectLst/>
                          <a:latin typeface="Cambria Math" panose="02040503050406030204" pitchFamily="18" charset="0"/>
                          <a:ea typeface="Calibri" panose="020F0502020204030204" pitchFamily="34" charset="0"/>
                          <a:cs typeface="Arial" panose="020B0604020202020204" pitchFamily="34" charset="0"/>
                        </a:rPr>
                        <m:t>𝑝𝑎𝑟𝑎</m:t>
                      </m:r>
                      <m:r>
                        <a:rPr lang="es-EC" i="1">
                          <a:effectLst/>
                          <a:latin typeface="Cambria Math" panose="02040503050406030204" pitchFamily="18" charset="0"/>
                          <a:ea typeface="Calibri" panose="020F0502020204030204" pitchFamily="34" charset="0"/>
                          <a:cs typeface="Arial" panose="020B0604020202020204" pitchFamily="34" charset="0"/>
                        </a:rPr>
                        <m:t> </m:t>
                      </m:r>
                      <m:r>
                        <a:rPr lang="es-EC" i="1">
                          <a:effectLst/>
                          <a:latin typeface="Cambria Math" panose="02040503050406030204" pitchFamily="18" charset="0"/>
                          <a:ea typeface="Calibri" panose="020F0502020204030204" pitchFamily="34" charset="0"/>
                          <a:cs typeface="Arial" panose="020B0604020202020204" pitchFamily="34" charset="0"/>
                        </a:rPr>
                        <m:t>𝑑𝑒𝑠𝑝𝑙𝑎𝑧𝑎𝑟</m:t>
                      </m:r>
                      <m:r>
                        <a:rPr lang="es-EC" i="1">
                          <a:effectLst/>
                          <a:latin typeface="Cambria Math" panose="02040503050406030204" pitchFamily="18" charset="0"/>
                          <a:ea typeface="Calibri" panose="020F0502020204030204" pitchFamily="34" charset="0"/>
                          <a:cs typeface="Arial" panose="020B0604020202020204" pitchFamily="34" charset="0"/>
                        </a:rPr>
                        <m:t> </m:t>
                      </m:r>
                      <m:r>
                        <a:rPr lang="es-EC" i="1">
                          <a:effectLst/>
                          <a:latin typeface="Cambria Math" panose="02040503050406030204" pitchFamily="18" charset="0"/>
                          <a:ea typeface="Calibri" panose="020F0502020204030204" pitchFamily="34" charset="0"/>
                          <a:cs typeface="Arial" panose="020B0604020202020204" pitchFamily="34" charset="0"/>
                        </a:rPr>
                        <m:t>𝑎</m:t>
                      </m:r>
                      <m:r>
                        <a:rPr lang="es-EC" i="1">
                          <a:effectLst/>
                          <a:latin typeface="Cambria Math" panose="02040503050406030204" pitchFamily="18" charset="0"/>
                          <a:ea typeface="Calibri" panose="020F0502020204030204" pitchFamily="34" charset="0"/>
                          <a:cs typeface="Arial" panose="020B0604020202020204" pitchFamily="34" charset="0"/>
                        </a:rPr>
                        <m:t> </m:t>
                      </m:r>
                      <m:r>
                        <a:rPr lang="es-EC" i="1">
                          <a:effectLst/>
                          <a:latin typeface="Cambria Math" panose="02040503050406030204" pitchFamily="18" charset="0"/>
                          <a:ea typeface="Calibri" panose="020F0502020204030204" pitchFamily="34" charset="0"/>
                          <a:cs typeface="Arial" panose="020B0604020202020204" pitchFamily="34" charset="0"/>
                        </a:rPr>
                        <m:t>𝑙𝑎</m:t>
                      </m:r>
                      <m:r>
                        <a:rPr lang="es-EC" i="1">
                          <a:effectLst/>
                          <a:latin typeface="Cambria Math" panose="02040503050406030204" pitchFamily="18" charset="0"/>
                          <a:ea typeface="Calibri" panose="020F0502020204030204" pitchFamily="34" charset="0"/>
                          <a:cs typeface="Arial" panose="020B0604020202020204" pitchFamily="34" charset="0"/>
                        </a:rPr>
                        <m:t> </m:t>
                      </m:r>
                      <m:r>
                        <a:rPr lang="es-EC" i="1">
                          <a:effectLst/>
                          <a:latin typeface="Cambria Math" panose="02040503050406030204" pitchFamily="18" charset="0"/>
                          <a:ea typeface="Calibri" panose="020F0502020204030204" pitchFamily="34" charset="0"/>
                          <a:cs typeface="Arial" panose="020B0604020202020204" pitchFamily="34" charset="0"/>
                        </a:rPr>
                        <m:t>𝑏𝑎𝑛𝑑𝑎</m:t>
                      </m:r>
                      <m:r>
                        <a:rPr lang="es-EC" i="1">
                          <a:effectLst/>
                          <a:latin typeface="Cambria Math" panose="02040503050406030204" pitchFamily="18" charset="0"/>
                          <a:ea typeface="Calibri" panose="020F0502020204030204" pitchFamily="34" charset="0"/>
                          <a:cs typeface="Arial" panose="020B0604020202020204" pitchFamily="34" charset="0"/>
                        </a:rPr>
                        <m:t> </m:t>
                      </m:r>
                      <m:r>
                        <a:rPr lang="es-EC" i="1">
                          <a:effectLst/>
                          <a:latin typeface="Cambria Math" panose="02040503050406030204" pitchFamily="18" charset="0"/>
                          <a:ea typeface="Calibri" panose="020F0502020204030204" pitchFamily="34" charset="0"/>
                          <a:cs typeface="Arial" panose="020B0604020202020204" pitchFamily="34" charset="0"/>
                        </a:rPr>
                        <m:t>𝑣𝑎𝑐</m:t>
                      </m:r>
                      <m:r>
                        <a:rPr lang="es-EC" i="1">
                          <a:effectLst/>
                          <a:latin typeface="Cambria Math" panose="02040503050406030204" pitchFamily="18" charset="0"/>
                          <a:ea typeface="Calibri" panose="020F0502020204030204" pitchFamily="34" charset="0"/>
                          <a:cs typeface="Arial" panose="020B0604020202020204" pitchFamily="34" charset="0"/>
                        </a:rPr>
                        <m:t>í</m:t>
                      </m:r>
                      <m:r>
                        <a:rPr lang="es-EC" i="1">
                          <a:effectLst/>
                          <a:latin typeface="Cambria Math" panose="02040503050406030204" pitchFamily="18" charset="0"/>
                          <a:ea typeface="Calibri" panose="020F0502020204030204" pitchFamily="34" charset="0"/>
                          <a:cs typeface="Arial" panose="020B0604020202020204" pitchFamily="34" charset="0"/>
                        </a:rPr>
                        <m:t>𝑎</m:t>
                      </m:r>
                      <m:r>
                        <a:rPr lang="es-EC" i="1">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indent="252095">
                  <a:lnSpc>
                    <a:spcPct val="150000"/>
                  </a:lnSpc>
                  <a:spcAft>
                    <a:spcPts val="800"/>
                  </a:spcAft>
                </a:pPr>
                <a14:m>
                  <m:oMathPara xmlns:m="http://schemas.openxmlformats.org/officeDocument/2006/math">
                    <m:oMathParaPr>
                      <m:jc m:val="left"/>
                    </m:oMathParaPr>
                    <m:oMath xmlns:m="http://schemas.openxmlformats.org/officeDocument/2006/math">
                      <m:sSub>
                        <m:sSubPr>
                          <m:ctrlPr>
                            <a:rPr lang="en-US"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         </m:t>
                          </m:r>
                          <m:r>
                            <a:rPr lang="es-EC" i="1">
                              <a:effectLst/>
                              <a:latin typeface="Cambria Math" panose="02040503050406030204" pitchFamily="18" charset="0"/>
                              <a:ea typeface="Calibri" panose="020F0502020204030204" pitchFamily="34" charset="0"/>
                              <a:cs typeface="Arial" panose="020B0604020202020204" pitchFamily="34" charset="0"/>
                            </a:rPr>
                            <m:t>𝑇</m:t>
                          </m:r>
                        </m:e>
                        <m:sub>
                          <m:r>
                            <a:rPr lang="es-EC" i="1">
                              <a:effectLst/>
                              <a:latin typeface="Cambria Math" panose="02040503050406030204" pitchFamily="18" charset="0"/>
                              <a:ea typeface="Calibri" panose="020F0502020204030204" pitchFamily="34" charset="0"/>
                              <a:cs typeface="Arial" panose="020B0604020202020204" pitchFamily="34" charset="0"/>
                            </a:rPr>
                            <m:t>𝑦</m:t>
                          </m:r>
                        </m:sub>
                      </m:sSub>
                      <m:r>
                        <a:rPr lang="es-EC" i="1">
                          <a:effectLst/>
                          <a:latin typeface="Cambria Math" panose="02040503050406030204" pitchFamily="18" charset="0"/>
                          <a:ea typeface="Calibri" panose="020F0502020204030204" pitchFamily="34" charset="0"/>
                          <a:cs typeface="Arial" panose="020B0604020202020204" pitchFamily="34" charset="0"/>
                        </a:rPr>
                        <m:t>=</m:t>
                      </m:r>
                      <m:r>
                        <a:rPr lang="es-EC" i="1">
                          <a:effectLst/>
                          <a:latin typeface="Cambria Math" panose="02040503050406030204" pitchFamily="18" charset="0"/>
                          <a:ea typeface="Calibri" panose="020F0502020204030204" pitchFamily="34" charset="0"/>
                          <a:cs typeface="Arial" panose="020B0604020202020204" pitchFamily="34" charset="0"/>
                        </a:rPr>
                        <m:t>𝑇𝑒𝑛𝑠𝑖</m:t>
                      </m:r>
                      <m:r>
                        <a:rPr lang="es-EC" i="1">
                          <a:effectLst/>
                          <a:latin typeface="Cambria Math" panose="02040503050406030204" pitchFamily="18" charset="0"/>
                          <a:ea typeface="Calibri" panose="020F0502020204030204" pitchFamily="34" charset="0"/>
                          <a:cs typeface="Arial" panose="020B0604020202020204" pitchFamily="34" charset="0"/>
                        </a:rPr>
                        <m:t>ó</m:t>
                      </m:r>
                      <m:r>
                        <a:rPr lang="es-EC" i="1">
                          <a:effectLst/>
                          <a:latin typeface="Cambria Math" panose="02040503050406030204" pitchFamily="18" charset="0"/>
                          <a:ea typeface="Calibri" panose="020F0502020204030204" pitchFamily="34" charset="0"/>
                          <a:cs typeface="Arial" panose="020B0604020202020204" pitchFamily="34" charset="0"/>
                        </a:rPr>
                        <m:t>𝑛</m:t>
                      </m:r>
                      <m:r>
                        <a:rPr lang="es-EC" i="1">
                          <a:effectLst/>
                          <a:latin typeface="Cambria Math" panose="02040503050406030204" pitchFamily="18" charset="0"/>
                          <a:ea typeface="Calibri" panose="020F0502020204030204" pitchFamily="34" charset="0"/>
                          <a:cs typeface="Arial" panose="020B0604020202020204" pitchFamily="34" charset="0"/>
                        </a:rPr>
                        <m:t> </m:t>
                      </m:r>
                      <m:r>
                        <a:rPr lang="es-EC" i="1">
                          <a:effectLst/>
                          <a:latin typeface="Cambria Math" panose="02040503050406030204" pitchFamily="18" charset="0"/>
                          <a:ea typeface="Calibri" panose="020F0502020204030204" pitchFamily="34" charset="0"/>
                          <a:cs typeface="Arial" panose="020B0604020202020204" pitchFamily="34" charset="0"/>
                        </a:rPr>
                        <m:t>𝑛𝑒𝑐𝑒𝑠𝑎𝑟𝑖𝑎</m:t>
                      </m:r>
                      <m:r>
                        <a:rPr lang="es-EC" i="1">
                          <a:effectLst/>
                          <a:latin typeface="Cambria Math" panose="02040503050406030204" pitchFamily="18" charset="0"/>
                          <a:ea typeface="Calibri" panose="020F0502020204030204" pitchFamily="34" charset="0"/>
                          <a:cs typeface="Arial" panose="020B0604020202020204" pitchFamily="34" charset="0"/>
                        </a:rPr>
                        <m:t> </m:t>
                      </m:r>
                      <m:r>
                        <a:rPr lang="es-EC" i="1">
                          <a:effectLst/>
                          <a:latin typeface="Cambria Math" panose="02040503050406030204" pitchFamily="18" charset="0"/>
                          <a:ea typeface="Calibri" panose="020F0502020204030204" pitchFamily="34" charset="0"/>
                          <a:cs typeface="Arial" panose="020B0604020202020204" pitchFamily="34" charset="0"/>
                        </a:rPr>
                        <m:t>𝑝𝑎𝑟𝑎</m:t>
                      </m:r>
                      <m:r>
                        <a:rPr lang="es-EC" i="1">
                          <a:effectLst/>
                          <a:latin typeface="Cambria Math" panose="02040503050406030204" pitchFamily="18" charset="0"/>
                          <a:ea typeface="Calibri" panose="020F0502020204030204" pitchFamily="34" charset="0"/>
                          <a:cs typeface="Arial" panose="020B0604020202020204" pitchFamily="34" charset="0"/>
                        </a:rPr>
                        <m:t> </m:t>
                      </m:r>
                      <m:r>
                        <a:rPr lang="es-EC" i="1">
                          <a:effectLst/>
                          <a:latin typeface="Cambria Math" panose="02040503050406030204" pitchFamily="18" charset="0"/>
                          <a:ea typeface="Calibri" panose="020F0502020204030204" pitchFamily="34" charset="0"/>
                          <a:cs typeface="Arial" panose="020B0604020202020204" pitchFamily="34" charset="0"/>
                        </a:rPr>
                        <m:t>𝑑𝑒𝑠𝑝𝑙𝑎𝑧𝑎𝑟</m:t>
                      </m:r>
                      <m:r>
                        <a:rPr lang="es-EC" i="1">
                          <a:effectLst/>
                          <a:latin typeface="Cambria Math" panose="02040503050406030204" pitchFamily="18" charset="0"/>
                          <a:ea typeface="Calibri" panose="020F0502020204030204" pitchFamily="34" charset="0"/>
                          <a:cs typeface="Arial" panose="020B0604020202020204" pitchFamily="34" charset="0"/>
                        </a:rPr>
                        <m:t> </m:t>
                      </m:r>
                      <m:r>
                        <a:rPr lang="es-EC" i="1">
                          <a:effectLst/>
                          <a:latin typeface="Cambria Math" panose="02040503050406030204" pitchFamily="18" charset="0"/>
                          <a:ea typeface="Calibri" panose="020F0502020204030204" pitchFamily="34" charset="0"/>
                          <a:cs typeface="Arial" panose="020B0604020202020204" pitchFamily="34" charset="0"/>
                        </a:rPr>
                        <m:t>𝑙𝑎</m:t>
                      </m:r>
                      <m:r>
                        <a:rPr lang="es-EC" i="1">
                          <a:effectLst/>
                          <a:latin typeface="Cambria Math" panose="02040503050406030204" pitchFamily="18" charset="0"/>
                          <a:ea typeface="Calibri" panose="020F0502020204030204" pitchFamily="34" charset="0"/>
                          <a:cs typeface="Arial" panose="020B0604020202020204" pitchFamily="34" charset="0"/>
                        </a:rPr>
                        <m:t> </m:t>
                      </m:r>
                      <m:r>
                        <a:rPr lang="es-EC" i="1">
                          <a:effectLst/>
                          <a:latin typeface="Cambria Math" panose="02040503050406030204" pitchFamily="18" charset="0"/>
                          <a:ea typeface="Calibri" panose="020F0502020204030204" pitchFamily="34" charset="0"/>
                          <a:cs typeface="Arial" panose="020B0604020202020204" pitchFamily="34" charset="0"/>
                        </a:rPr>
                        <m:t>𝑐𝑎𝑟𝑔𝑎</m:t>
                      </m:r>
                      <m:r>
                        <a:rPr lang="es-EC" i="1">
                          <a:effectLst/>
                          <a:latin typeface="Cambria Math" panose="02040503050406030204" pitchFamily="18" charset="0"/>
                          <a:ea typeface="Calibri" panose="020F0502020204030204" pitchFamily="34" charset="0"/>
                          <a:cs typeface="Arial" panose="020B0604020202020204" pitchFamily="34" charset="0"/>
                        </a:rPr>
                        <m:t> </m:t>
                      </m:r>
                      <m:r>
                        <a:rPr lang="es-EC" i="1">
                          <a:effectLst/>
                          <a:latin typeface="Cambria Math" panose="02040503050406030204" pitchFamily="18" charset="0"/>
                          <a:ea typeface="Calibri" panose="020F0502020204030204" pitchFamily="34" charset="0"/>
                          <a:cs typeface="Arial" panose="020B0604020202020204" pitchFamily="34" charset="0"/>
                        </a:rPr>
                        <m:t>𝑒𝑛</m:t>
                      </m:r>
                      <m:r>
                        <a:rPr lang="es-EC" i="1">
                          <a:effectLst/>
                          <a:latin typeface="Cambria Math" panose="02040503050406030204" pitchFamily="18" charset="0"/>
                          <a:ea typeface="Calibri" panose="020F0502020204030204" pitchFamily="34" charset="0"/>
                          <a:cs typeface="Arial" panose="020B0604020202020204" pitchFamily="34" charset="0"/>
                        </a:rPr>
                        <m:t> </m:t>
                      </m:r>
                      <m:r>
                        <a:rPr lang="es-EC" i="1">
                          <a:effectLst/>
                          <a:latin typeface="Cambria Math" panose="02040503050406030204" pitchFamily="18" charset="0"/>
                          <a:ea typeface="Calibri" panose="020F0502020204030204" pitchFamily="34" charset="0"/>
                          <a:cs typeface="Arial" panose="020B0604020202020204" pitchFamily="34" charset="0"/>
                        </a:rPr>
                        <m:t>𝑠𝑒𝑛𝑡𝑖𝑑𝑜</m:t>
                      </m:r>
                      <m:r>
                        <a:rPr lang="es-EC" i="1">
                          <a:effectLst/>
                          <a:latin typeface="Cambria Math" panose="02040503050406030204" pitchFamily="18" charset="0"/>
                          <a:ea typeface="Calibri" panose="020F0502020204030204" pitchFamily="34" charset="0"/>
                          <a:cs typeface="Arial" panose="020B0604020202020204" pitchFamily="34" charset="0"/>
                        </a:rPr>
                        <m:t> </m:t>
                      </m:r>
                      <m:r>
                        <a:rPr lang="es-EC" i="1">
                          <a:effectLst/>
                          <a:latin typeface="Cambria Math" panose="02040503050406030204" pitchFamily="18" charset="0"/>
                          <a:ea typeface="Calibri" panose="020F0502020204030204" pitchFamily="34" charset="0"/>
                          <a:cs typeface="Arial" panose="020B0604020202020204" pitchFamily="34" charset="0"/>
                        </a:rPr>
                        <m:t>h𝑜𝑟𝑖𝑧𝑜𝑛𝑡𝑎𝑙</m:t>
                      </m:r>
                      <m:r>
                        <a:rPr lang="es-EC" i="1">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indent="252095">
                  <a:lnSpc>
                    <a:spcPct val="150000"/>
                  </a:lnSpc>
                  <a:spcAft>
                    <a:spcPts val="800"/>
                  </a:spcAft>
                </a:pPr>
                <a14:m>
                  <m:oMathPara xmlns:m="http://schemas.openxmlformats.org/officeDocument/2006/math">
                    <m:oMathParaPr>
                      <m:jc m:val="left"/>
                    </m:oMathParaPr>
                    <m:oMath xmlns:m="http://schemas.openxmlformats.org/officeDocument/2006/math">
                      <m:sSub>
                        <m:sSubPr>
                          <m:ctrlPr>
                            <a:rPr lang="en-US"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         </m:t>
                          </m:r>
                          <m:r>
                            <a:rPr lang="es-EC" i="1">
                              <a:effectLst/>
                              <a:latin typeface="Cambria Math" panose="02040503050406030204" pitchFamily="18" charset="0"/>
                              <a:ea typeface="Calibri" panose="020F0502020204030204" pitchFamily="34" charset="0"/>
                              <a:cs typeface="Arial" panose="020B0604020202020204" pitchFamily="34" charset="0"/>
                            </a:rPr>
                            <m:t>𝑇</m:t>
                          </m:r>
                        </m:e>
                        <m:sub>
                          <m:r>
                            <a:rPr lang="es-EC" i="1">
                              <a:effectLst/>
                              <a:latin typeface="Cambria Math" panose="02040503050406030204" pitchFamily="18" charset="0"/>
                              <a:ea typeface="Calibri" panose="020F0502020204030204" pitchFamily="34" charset="0"/>
                              <a:cs typeface="Arial" panose="020B0604020202020204" pitchFamily="34" charset="0"/>
                            </a:rPr>
                            <m:t>𝑧</m:t>
                          </m:r>
                        </m:sub>
                      </m:sSub>
                      <m:r>
                        <a:rPr lang="es-EC" i="1">
                          <a:effectLst/>
                          <a:latin typeface="Cambria Math" panose="02040503050406030204" pitchFamily="18" charset="0"/>
                          <a:ea typeface="Calibri" panose="020F0502020204030204" pitchFamily="34" charset="0"/>
                          <a:cs typeface="Arial" panose="020B0604020202020204" pitchFamily="34" charset="0"/>
                        </a:rPr>
                        <m:t>=</m:t>
                      </m:r>
                      <m:r>
                        <a:rPr lang="es-EC" i="1">
                          <a:effectLst/>
                          <a:latin typeface="Cambria Math" panose="02040503050406030204" pitchFamily="18" charset="0"/>
                          <a:ea typeface="Calibri" panose="020F0502020204030204" pitchFamily="34" charset="0"/>
                          <a:cs typeface="Arial" panose="020B0604020202020204" pitchFamily="34" charset="0"/>
                        </a:rPr>
                        <m:t>𝑇𝑒𝑛𝑠𝑖</m:t>
                      </m:r>
                      <m:r>
                        <a:rPr lang="es-EC" i="1">
                          <a:effectLst/>
                          <a:latin typeface="Cambria Math" panose="02040503050406030204" pitchFamily="18" charset="0"/>
                          <a:ea typeface="Calibri" panose="020F0502020204030204" pitchFamily="34" charset="0"/>
                          <a:cs typeface="Arial" panose="020B0604020202020204" pitchFamily="34" charset="0"/>
                        </a:rPr>
                        <m:t>ó</m:t>
                      </m:r>
                      <m:r>
                        <a:rPr lang="es-EC" i="1">
                          <a:effectLst/>
                          <a:latin typeface="Cambria Math" panose="02040503050406030204" pitchFamily="18" charset="0"/>
                          <a:ea typeface="Calibri" panose="020F0502020204030204" pitchFamily="34" charset="0"/>
                          <a:cs typeface="Arial" panose="020B0604020202020204" pitchFamily="34" charset="0"/>
                        </a:rPr>
                        <m:t>𝑛</m:t>
                      </m:r>
                      <m:r>
                        <a:rPr lang="es-EC" i="1">
                          <a:effectLst/>
                          <a:latin typeface="Cambria Math" panose="02040503050406030204" pitchFamily="18" charset="0"/>
                          <a:ea typeface="Calibri" panose="020F0502020204030204" pitchFamily="34" charset="0"/>
                          <a:cs typeface="Arial" panose="020B0604020202020204" pitchFamily="34" charset="0"/>
                        </a:rPr>
                        <m:t> </m:t>
                      </m:r>
                      <m:r>
                        <a:rPr lang="es-EC" i="1">
                          <a:effectLst/>
                          <a:latin typeface="Cambria Math" panose="02040503050406030204" pitchFamily="18" charset="0"/>
                          <a:ea typeface="Calibri" panose="020F0502020204030204" pitchFamily="34" charset="0"/>
                          <a:cs typeface="Arial" panose="020B0604020202020204" pitchFamily="34" charset="0"/>
                        </a:rPr>
                        <m:t>𝑛𝑒𝑐𝑒𝑠𝑎𝑟𝑖𝑎</m:t>
                      </m:r>
                      <m:r>
                        <a:rPr lang="es-EC" i="1">
                          <a:effectLst/>
                          <a:latin typeface="Cambria Math" panose="02040503050406030204" pitchFamily="18" charset="0"/>
                          <a:ea typeface="Calibri" panose="020F0502020204030204" pitchFamily="34" charset="0"/>
                          <a:cs typeface="Arial" panose="020B0604020202020204" pitchFamily="34" charset="0"/>
                        </a:rPr>
                        <m:t> </m:t>
                      </m:r>
                      <m:r>
                        <a:rPr lang="es-EC" i="1">
                          <a:effectLst/>
                          <a:latin typeface="Cambria Math" panose="02040503050406030204" pitchFamily="18" charset="0"/>
                          <a:ea typeface="Calibri" panose="020F0502020204030204" pitchFamily="34" charset="0"/>
                          <a:cs typeface="Arial" panose="020B0604020202020204" pitchFamily="34" charset="0"/>
                        </a:rPr>
                        <m:t>𝑝𝑎𝑟𝑎</m:t>
                      </m:r>
                      <m:r>
                        <a:rPr lang="es-EC" i="1">
                          <a:effectLst/>
                          <a:latin typeface="Cambria Math" panose="02040503050406030204" pitchFamily="18" charset="0"/>
                          <a:ea typeface="Calibri" panose="020F0502020204030204" pitchFamily="34" charset="0"/>
                          <a:cs typeface="Arial" panose="020B0604020202020204" pitchFamily="34" charset="0"/>
                        </a:rPr>
                        <m:t> </m:t>
                      </m:r>
                      <m:r>
                        <a:rPr lang="es-EC" i="1">
                          <a:effectLst/>
                          <a:latin typeface="Cambria Math" panose="02040503050406030204" pitchFamily="18" charset="0"/>
                          <a:ea typeface="Calibri" panose="020F0502020204030204" pitchFamily="34" charset="0"/>
                          <a:cs typeface="Arial" panose="020B0604020202020204" pitchFamily="34" charset="0"/>
                        </a:rPr>
                        <m:t>𝑠𝑢𝑏𝑖𝑟</m:t>
                      </m:r>
                      <m:r>
                        <a:rPr lang="es-EC" i="1">
                          <a:effectLst/>
                          <a:latin typeface="Cambria Math" panose="02040503050406030204" pitchFamily="18" charset="0"/>
                          <a:ea typeface="Calibri" panose="020F0502020204030204" pitchFamily="34" charset="0"/>
                          <a:cs typeface="Arial" panose="020B0604020202020204" pitchFamily="34" charset="0"/>
                        </a:rPr>
                        <m:t> </m:t>
                      </m:r>
                      <m:r>
                        <a:rPr lang="es-EC" i="1">
                          <a:effectLst/>
                          <a:latin typeface="Cambria Math" panose="02040503050406030204" pitchFamily="18" charset="0"/>
                          <a:ea typeface="Calibri" panose="020F0502020204030204" pitchFamily="34" charset="0"/>
                          <a:cs typeface="Arial" panose="020B0604020202020204" pitchFamily="34" charset="0"/>
                        </a:rPr>
                        <m:t>𝑜</m:t>
                      </m:r>
                      <m:r>
                        <a:rPr lang="es-EC" i="1">
                          <a:effectLst/>
                          <a:latin typeface="Cambria Math" panose="02040503050406030204" pitchFamily="18" charset="0"/>
                          <a:ea typeface="Calibri" panose="020F0502020204030204" pitchFamily="34" charset="0"/>
                          <a:cs typeface="Arial" panose="020B0604020202020204" pitchFamily="34" charset="0"/>
                        </a:rPr>
                        <m:t> </m:t>
                      </m:r>
                      <m:r>
                        <a:rPr lang="es-EC" i="1">
                          <a:effectLst/>
                          <a:latin typeface="Cambria Math" panose="02040503050406030204" pitchFamily="18" charset="0"/>
                          <a:ea typeface="Calibri" panose="020F0502020204030204" pitchFamily="34" charset="0"/>
                          <a:cs typeface="Arial" panose="020B0604020202020204" pitchFamily="34" charset="0"/>
                        </a:rPr>
                        <m:t>𝑏𝑎𝑗𝑎𝑟</m:t>
                      </m:r>
                      <m:r>
                        <a:rPr lang="es-EC" i="1">
                          <a:effectLst/>
                          <a:latin typeface="Cambria Math" panose="02040503050406030204" pitchFamily="18" charset="0"/>
                          <a:ea typeface="Calibri" panose="020F0502020204030204" pitchFamily="34" charset="0"/>
                          <a:cs typeface="Arial" panose="020B0604020202020204" pitchFamily="34" charset="0"/>
                        </a:rPr>
                        <m:t> </m:t>
                      </m:r>
                      <m:r>
                        <a:rPr lang="es-EC" i="1">
                          <a:effectLst/>
                          <a:latin typeface="Cambria Math" panose="02040503050406030204" pitchFamily="18" charset="0"/>
                          <a:ea typeface="Calibri" panose="020F0502020204030204" pitchFamily="34" charset="0"/>
                          <a:cs typeface="Arial" panose="020B0604020202020204" pitchFamily="34" charset="0"/>
                        </a:rPr>
                        <m:t>𝑙𝑎</m:t>
                      </m:r>
                      <m:r>
                        <a:rPr lang="es-EC" i="1">
                          <a:effectLst/>
                          <a:latin typeface="Cambria Math" panose="02040503050406030204" pitchFamily="18" charset="0"/>
                          <a:ea typeface="Calibri" panose="020F0502020204030204" pitchFamily="34" charset="0"/>
                          <a:cs typeface="Arial" panose="020B0604020202020204" pitchFamily="34" charset="0"/>
                        </a:rPr>
                        <m:t> </m:t>
                      </m:r>
                      <m:r>
                        <a:rPr lang="es-EC" i="1">
                          <a:effectLst/>
                          <a:latin typeface="Cambria Math" panose="02040503050406030204" pitchFamily="18" charset="0"/>
                          <a:ea typeface="Calibri" panose="020F0502020204030204" pitchFamily="34" charset="0"/>
                          <a:cs typeface="Arial" panose="020B0604020202020204" pitchFamily="34" charset="0"/>
                        </a:rPr>
                        <m:t>𝑐𝑎𝑟𝑔𝑎</m:t>
                      </m:r>
                      <m:r>
                        <a:rPr lang="es-EC" i="1">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8" name="Rectángulo 7"/>
              <p:cNvSpPr>
                <a:spLocks noRot="1" noChangeAspect="1" noMove="1" noResize="1" noEditPoints="1" noAdjustHandles="1" noChangeArrowheads="1" noChangeShapeType="1" noTextEdit="1"/>
              </p:cNvSpPr>
              <p:nvPr/>
            </p:nvSpPr>
            <p:spPr>
              <a:xfrm>
                <a:off x="796413" y="4847829"/>
                <a:ext cx="8701548" cy="1679499"/>
              </a:xfrm>
              <a:prstGeom prst="rect">
                <a:avLst/>
              </a:prstGeom>
              <a:blipFill rotWithShape="0">
                <a:blip r:embed="rId4" cstate="print"/>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9445284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ángulo 3"/>
              <p:cNvSpPr/>
              <p:nvPr/>
            </p:nvSpPr>
            <p:spPr>
              <a:xfrm>
                <a:off x="5084097" y="304489"/>
                <a:ext cx="194514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𝑥</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𝜇</m:t>
                          </m:r>
                        </m:e>
                        <m:sub>
                          <m:r>
                            <a:rPr lang="en-US" i="1">
                              <a:latin typeface="Cambria Math" panose="02040503050406030204" pitchFamily="18" charset="0"/>
                            </a:rPr>
                            <m:t>𝑥</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𝑊</m:t>
                          </m:r>
                        </m:e>
                        <m:sub>
                          <m:r>
                            <a:rPr lang="en-US" i="1">
                              <a:latin typeface="Cambria Math" panose="02040503050406030204" pitchFamily="18" charset="0"/>
                            </a:rPr>
                            <m:t>𝑏𝑎𝑛𝑑𝑎</m:t>
                          </m:r>
                        </m:sub>
                      </m:sSub>
                    </m:oMath>
                  </m:oMathPara>
                </a14:m>
                <a:endParaRPr lang="en-US" dirty="0"/>
              </a:p>
            </p:txBody>
          </p:sp>
        </mc:Choice>
        <mc:Fallback xmlns="">
          <p:sp>
            <p:nvSpPr>
              <p:cNvPr id="4" name="Rectángulo 3"/>
              <p:cNvSpPr>
                <a:spLocks noRot="1" noChangeAspect="1" noMove="1" noResize="1" noEditPoints="1" noAdjustHandles="1" noChangeArrowheads="1" noChangeShapeType="1" noTextEdit="1"/>
              </p:cNvSpPr>
              <p:nvPr/>
            </p:nvSpPr>
            <p:spPr>
              <a:xfrm>
                <a:off x="5084097" y="304489"/>
                <a:ext cx="1945148" cy="369332"/>
              </a:xfrm>
              <a:prstGeom prst="rect">
                <a:avLst/>
              </a:prstGeom>
              <a:blipFill rotWithShape="0">
                <a:blip r:embed="rId2" cstate="print"/>
                <a:stretch>
                  <a:fillRect b="-3279"/>
                </a:stretch>
              </a:blipFill>
            </p:spPr>
            <p:txBody>
              <a:bodyPr/>
              <a:lstStyle/>
              <a:p>
                <a:r>
                  <a:rPr lang="en-US">
                    <a:noFill/>
                  </a:rPr>
                  <a:t> </a:t>
                </a:r>
              </a:p>
            </p:txBody>
          </p:sp>
        </mc:Fallback>
      </mc:AlternateContent>
      <p:graphicFrame>
        <p:nvGraphicFramePr>
          <p:cNvPr id="6" name="Tabla 5"/>
          <p:cNvGraphicFramePr>
            <a:graphicFrameLocks noGrp="1"/>
          </p:cNvGraphicFramePr>
          <p:nvPr>
            <p:extLst>
              <p:ext uri="{D42A27DB-BD31-4B8C-83A1-F6EECF244321}">
                <p14:modId xmlns:p14="http://schemas.microsoft.com/office/powerpoint/2010/main" val="3071802974"/>
              </p:ext>
            </p:extLst>
          </p:nvPr>
        </p:nvGraphicFramePr>
        <p:xfrm>
          <a:off x="3215149" y="926141"/>
          <a:ext cx="5683044" cy="901638"/>
        </p:xfrm>
        <a:graphic>
          <a:graphicData uri="http://schemas.openxmlformats.org/drawingml/2006/table">
            <a:tbl>
              <a:tblPr firstRow="1" firstCol="1" bandRow="1"/>
              <a:tblGrid>
                <a:gridCol w="2094127"/>
                <a:gridCol w="906106"/>
                <a:gridCol w="781125"/>
                <a:gridCol w="950843"/>
                <a:gridCol w="950843"/>
              </a:tblGrid>
              <a:tr h="190500">
                <a:tc rowSpan="2">
                  <a:txBody>
                    <a:bodyPr/>
                    <a:lstStyle/>
                    <a:p>
                      <a:pPr algn="ctr">
                        <a:lnSpc>
                          <a:spcPct val="107000"/>
                        </a:lnSpc>
                        <a:spcAft>
                          <a:spcPts val="0"/>
                        </a:spcAft>
                      </a:pPr>
                      <a:r>
                        <a:rPr lang="es-EC" sz="14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Características mecánicas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gn="ctr">
                        <a:lnSpc>
                          <a:spcPct val="107000"/>
                        </a:lnSpc>
                        <a:spcAft>
                          <a:spcPts val="0"/>
                        </a:spcAft>
                      </a:pPr>
                      <a:r>
                        <a:rPr lang="es-EC" sz="14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PTFE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gn="ctr">
                        <a:lnSpc>
                          <a:spcPct val="107000"/>
                        </a:lnSpc>
                        <a:spcAft>
                          <a:spcPts val="0"/>
                        </a:spcAft>
                      </a:pPr>
                      <a:r>
                        <a:rPr lang="es-EC" sz="14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PE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gn="ctr">
                        <a:lnSpc>
                          <a:spcPct val="107000"/>
                        </a:lnSpc>
                        <a:spcAft>
                          <a:spcPts val="0"/>
                        </a:spcAft>
                      </a:pPr>
                      <a:r>
                        <a:rPr lang="es-EC" sz="14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PE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gn="ctr">
                        <a:lnSpc>
                          <a:spcPct val="107000"/>
                        </a:lnSpc>
                        <a:spcAft>
                          <a:spcPts val="0"/>
                        </a:spcAft>
                      </a:pPr>
                      <a:r>
                        <a:rPr lang="es-EC" sz="14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PVC</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r>
              <a:tr h="190500">
                <a:tc vMerge="1">
                  <a:txBody>
                    <a:bodyPr/>
                    <a:lstStyle/>
                    <a:p>
                      <a:endParaRPr lang="en-US"/>
                    </a:p>
                  </a:txBody>
                  <a:tcPr/>
                </a:tc>
                <a:tc>
                  <a:txBody>
                    <a:bodyPr/>
                    <a:lstStyle/>
                    <a:p>
                      <a:pPr algn="ctr">
                        <a:lnSpc>
                          <a:spcPct val="107000"/>
                        </a:lnSpc>
                        <a:spcAft>
                          <a:spcPts val="0"/>
                        </a:spcAft>
                      </a:pPr>
                      <a:r>
                        <a:rPr lang="es-EC" sz="14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Algoflon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r>
                        <a:rPr lang="es-EC" sz="14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APM</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r>
                        <a:rPr lang="es-EC" sz="14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UHMW</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r>
                        <a:rPr lang="es-EC" sz="14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Polivinilo</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r>
              <a:tr h="381000">
                <a:tc>
                  <a:txBody>
                    <a:bodyPr/>
                    <a:lstStyle/>
                    <a:p>
                      <a:pPr algn="ctr">
                        <a:lnSpc>
                          <a:spcPct val="107000"/>
                        </a:lnSpc>
                        <a:spcAft>
                          <a:spcPts val="0"/>
                        </a:spcAft>
                      </a:pPr>
                      <a:r>
                        <a:rPr lang="es-EC" sz="14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Coeficiente de fricción con el acero</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0,1</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0,32</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0,3</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4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0,42</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mc:AlternateContent xmlns:mc="http://schemas.openxmlformats.org/markup-compatibility/2006" xmlns:a14="http://schemas.microsoft.com/office/drawing/2010/main">
        <mc:Choice Requires="a14">
          <p:sp>
            <p:nvSpPr>
              <p:cNvPr id="7" name="Rectángulo 6"/>
              <p:cNvSpPr/>
              <p:nvPr/>
            </p:nvSpPr>
            <p:spPr>
              <a:xfrm>
                <a:off x="412955" y="1839272"/>
                <a:ext cx="11287431" cy="4663841"/>
              </a:xfrm>
              <a:prstGeom prst="rect">
                <a:avLst/>
              </a:prstGeom>
            </p:spPr>
            <p:txBody>
              <a:bodyPr wrap="square">
                <a:spAutoFit/>
              </a:bodyPr>
              <a:lstStyle/>
              <a:p>
                <a:pPr indent="252095" algn="just">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n-US" i="1" smtClean="0">
                              <a:effectLst/>
                              <a:latin typeface="Cambria Math" panose="02040503050406030204" pitchFamily="18" charset="0"/>
                              <a:ea typeface="Times New Roman" panose="02020603050405020304" pitchFamily="18" charset="0"/>
                              <a:cs typeface="Arial" panose="020B0604020202020204" pitchFamily="34" charset="0"/>
                            </a:rPr>
                          </m:ctrlPr>
                        </m:sSubPr>
                        <m:e>
                          <m:r>
                            <a:rPr lang="es-EC" i="1">
                              <a:effectLst/>
                              <a:latin typeface="Cambria Math" panose="02040503050406030204" pitchFamily="18" charset="0"/>
                              <a:ea typeface="Times New Roman" panose="02020603050405020304" pitchFamily="18" charset="0"/>
                              <a:cs typeface="Arial" panose="020B0604020202020204" pitchFamily="34" charset="0"/>
                            </a:rPr>
                            <m:t>𝑚𝑎𝑠𝑎</m:t>
                          </m:r>
                        </m:e>
                        <m:sub>
                          <m:r>
                            <a:rPr lang="es-EC" i="1">
                              <a:effectLst/>
                              <a:latin typeface="Cambria Math" panose="02040503050406030204" pitchFamily="18" charset="0"/>
                              <a:ea typeface="Times New Roman" panose="02020603050405020304" pitchFamily="18" charset="0"/>
                              <a:cs typeface="Arial" panose="020B0604020202020204" pitchFamily="34" charset="0"/>
                            </a:rPr>
                            <m:t>𝑐𝑖𝑛𝑡𝑎</m:t>
                          </m:r>
                          <m:r>
                            <a:rPr lang="es-EC" i="1">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i="1">
                                  <a:effectLst/>
                                  <a:latin typeface="Cambria Math" panose="02040503050406030204" pitchFamily="18" charset="0"/>
                                  <a:ea typeface="Times New Roman" panose="02020603050405020304" pitchFamily="18" charset="0"/>
                                  <a:cs typeface="Arial" panose="020B0604020202020204" pitchFamily="34" charset="0"/>
                                </a:rPr>
                              </m:ctrlPr>
                            </m:sSupPr>
                            <m:e>
                              <m:r>
                                <a:rPr lang="es-EC" i="1">
                                  <a:effectLst/>
                                  <a:latin typeface="Cambria Math" panose="02040503050406030204" pitchFamily="18" charset="0"/>
                                  <a:ea typeface="Times New Roman" panose="02020603050405020304" pitchFamily="18" charset="0"/>
                                  <a:cs typeface="Arial" panose="020B0604020202020204" pitchFamily="34" charset="0"/>
                                </a:rPr>
                                <m:t>𝑚</m:t>
                              </m:r>
                            </m:e>
                            <m:sup>
                              <m:r>
                                <a:rPr lang="es-EC" i="1">
                                  <a:effectLst/>
                                  <a:latin typeface="Cambria Math" panose="02040503050406030204" pitchFamily="18" charset="0"/>
                                  <a:ea typeface="Times New Roman" panose="02020603050405020304" pitchFamily="18" charset="0"/>
                                  <a:cs typeface="Arial" panose="020B0604020202020204" pitchFamily="34" charset="0"/>
                                </a:rPr>
                                <m:t>2</m:t>
                              </m:r>
                            </m:sup>
                          </m:sSup>
                        </m:sub>
                      </m:sSub>
                      <m:r>
                        <a:rPr lang="es-EC" i="1">
                          <a:effectLst/>
                          <a:latin typeface="Cambria Math" panose="02040503050406030204" pitchFamily="18" charset="0"/>
                          <a:ea typeface="Times New Roman" panose="02020603050405020304" pitchFamily="18" charset="0"/>
                          <a:cs typeface="Arial" panose="020B0604020202020204" pitchFamily="34" charset="0"/>
                        </a:rPr>
                        <m:t>=2.3 </m:t>
                      </m:r>
                      <m:f>
                        <m:fPr>
                          <m:type m:val="skw"/>
                          <m:ctrlPr>
                            <a:rPr lang="en-US"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fPr>
                        <m:num>
                          <m:r>
                            <a:rPr lang="es-EC"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𝐾𝑔</m:t>
                          </m:r>
                        </m:num>
                        <m:den>
                          <m:sSup>
                            <m:sSupPr>
                              <m:ctrlPr>
                                <a:rPr lang="en-US"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s-EC"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𝑚</m:t>
                              </m:r>
                            </m:e>
                            <m:sup>
                              <m:r>
                                <a:rPr lang="es-EC"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sup>
                          </m:sSup>
                        </m:den>
                      </m:f>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indent="252095" algn="just">
                  <a:lnSpc>
                    <a:spcPct val="150000"/>
                  </a:lnSpc>
                  <a:spcAft>
                    <a:spcPts val="800"/>
                  </a:spcAft>
                </a:pPr>
                <a:r>
                  <a:rPr lang="es-EC" dirty="0">
                    <a:effectLst/>
                    <a:latin typeface="Arial" panose="020B0604020202020204" pitchFamily="34" charset="0"/>
                    <a:ea typeface="Times New Roman" panose="02020603050405020304" pitchFamily="18" charset="0"/>
                    <a:cs typeface="Times New Roman" panose="02020603050405020304" pitchFamily="18" charset="0"/>
                  </a:rPr>
                  <a:t>En base al ancho de la banda que es de 70 </a:t>
                </a:r>
                <a:r>
                  <a:rPr lang="es-EC" dirty="0" smtClean="0">
                    <a:effectLst/>
                    <a:latin typeface="Arial" panose="020B0604020202020204" pitchFamily="34" charset="0"/>
                    <a:ea typeface="Times New Roman" panose="02020603050405020304" pitchFamily="18" charset="0"/>
                    <a:cs typeface="Times New Roman" panose="02020603050405020304" pitchFamily="18" charset="0"/>
                  </a:rPr>
                  <a:t>mm:</a:t>
                </a:r>
                <a:endParaRPr lang="es-EC" dirty="0">
                  <a:latin typeface="Arial" panose="020B0604020202020204" pitchFamily="34" charset="0"/>
                  <a:ea typeface="Times New Roman" panose="02020603050405020304" pitchFamily="18" charset="0"/>
                  <a:cs typeface="Times New Roman" panose="02020603050405020304" pitchFamily="18" charset="0"/>
                </a:endParaRPr>
              </a:p>
              <a:p>
                <a:pPr indent="252095" algn="just">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n-US" sz="1600" i="1">
                              <a:effectLst/>
                              <a:latin typeface="Cambria Math" panose="02040503050406030204" pitchFamily="18" charset="0"/>
                              <a:ea typeface="Times New Roman" panose="02020603050405020304" pitchFamily="18" charset="0"/>
                              <a:cs typeface="Arial" panose="020B0604020202020204" pitchFamily="34" charset="0"/>
                            </a:rPr>
                          </m:ctrlPr>
                        </m:sSubPr>
                        <m:e>
                          <m:r>
                            <a:rPr lang="es-EC" sz="1600" i="1">
                              <a:effectLst/>
                              <a:latin typeface="Cambria Math" panose="02040503050406030204" pitchFamily="18" charset="0"/>
                              <a:ea typeface="Times New Roman" panose="02020603050405020304" pitchFamily="18" charset="0"/>
                              <a:cs typeface="Arial" panose="020B0604020202020204" pitchFamily="34" charset="0"/>
                            </a:rPr>
                            <m:t>𝑚𝑎𝑠𝑎</m:t>
                          </m:r>
                        </m:e>
                        <m:sub>
                          <m:r>
                            <a:rPr lang="es-EC" sz="1600" i="1">
                              <a:effectLst/>
                              <a:latin typeface="Cambria Math" panose="02040503050406030204" pitchFamily="18" charset="0"/>
                              <a:ea typeface="Times New Roman" panose="02020603050405020304" pitchFamily="18" charset="0"/>
                              <a:cs typeface="Arial" panose="020B0604020202020204" pitchFamily="34" charset="0"/>
                            </a:rPr>
                            <m:t>𝑐𝑖𝑛𝑡𝑎</m:t>
                          </m:r>
                          <m:r>
                            <a:rPr lang="es-EC" sz="1600" i="1">
                              <a:effectLst/>
                              <a:latin typeface="Cambria Math" panose="02040503050406030204" pitchFamily="18" charset="0"/>
                              <a:ea typeface="Times New Roman" panose="02020603050405020304" pitchFamily="18" charset="0"/>
                              <a:cs typeface="Arial" panose="020B0604020202020204" pitchFamily="34" charset="0"/>
                            </a:rPr>
                            <m:t>/</m:t>
                          </m:r>
                          <m:r>
                            <a:rPr lang="es-EC" sz="1600" i="1">
                              <a:effectLst/>
                              <a:latin typeface="Cambria Math" panose="02040503050406030204" pitchFamily="18" charset="0"/>
                              <a:ea typeface="Times New Roman" panose="02020603050405020304" pitchFamily="18" charset="0"/>
                              <a:cs typeface="Arial" panose="020B0604020202020204" pitchFamily="34" charset="0"/>
                            </a:rPr>
                            <m:t>𝑚</m:t>
                          </m:r>
                        </m:sub>
                      </m:sSub>
                      <m:r>
                        <a:rPr lang="es-EC" sz="1600" i="1">
                          <a:effectLst/>
                          <a:latin typeface="Cambria Math" panose="02040503050406030204" pitchFamily="18" charset="0"/>
                          <a:ea typeface="Times New Roman" panose="02020603050405020304" pitchFamily="18" charset="0"/>
                          <a:cs typeface="Arial" panose="020B0604020202020204" pitchFamily="34" charset="0"/>
                        </a:rPr>
                        <m:t>=2.3 </m:t>
                      </m:r>
                      <m:f>
                        <m:fPr>
                          <m:type m:val="skw"/>
                          <m:ctrlPr>
                            <a:rPr lang="en-US" sz="16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fPr>
                        <m:num>
                          <m:r>
                            <a:rPr lang="es-EC" sz="16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𝐾𝑔</m:t>
                          </m:r>
                        </m:num>
                        <m:den>
                          <m:sSup>
                            <m:sSupPr>
                              <m:ctrlPr>
                                <a:rPr lang="en-US" sz="16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s-EC" sz="16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𝑚</m:t>
                              </m:r>
                            </m:e>
                            <m:sup>
                              <m:r>
                                <a:rPr lang="es-EC" sz="16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sup>
                          </m:sSup>
                        </m:den>
                      </m:f>
                      <m:r>
                        <a:rPr lang="es-EC" sz="16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∗0.07</m:t>
                      </m:r>
                      <m:r>
                        <a:rPr lang="es-EC" sz="16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𝑚</m:t>
                      </m:r>
                      <m:r>
                        <a:rPr lang="es-EC" sz="1600" b="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
                        <a:rPr lang="es-EC" sz="1600" i="1" smtClean="0">
                          <a:effectLst/>
                          <a:latin typeface="Cambria Math" panose="02040503050406030204" pitchFamily="18" charset="0"/>
                          <a:ea typeface="Times New Roman" panose="02020603050405020304" pitchFamily="18" charset="0"/>
                          <a:cs typeface="Arial" panose="020B0604020202020204" pitchFamily="34" charset="0"/>
                        </a:rPr>
                        <m:t>0.161</m:t>
                      </m:r>
                      <m:f>
                        <m:fPr>
                          <m:type m:val="skw"/>
                          <m:ctrlPr>
                            <a:rPr lang="en-US" sz="16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fPr>
                        <m:num>
                          <m:r>
                            <a:rPr lang="es-EC" sz="16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𝐾𝑔</m:t>
                          </m:r>
                        </m:num>
                        <m:den>
                          <m:r>
                            <a:rPr lang="es-EC" sz="16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𝑚</m:t>
                          </m:r>
                        </m:den>
                      </m:f>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indent="252095" algn="just">
                  <a:lnSpc>
                    <a:spcPct val="150000"/>
                  </a:lnSpc>
                  <a:spcAft>
                    <a:spcPts val="800"/>
                  </a:spcAft>
                </a:pPr>
                <a14:m>
                  <m:oMathPara xmlns:m="http://schemas.openxmlformats.org/officeDocument/2006/math">
                    <m:oMathParaPr>
                      <m:jc m:val="left"/>
                    </m:oMathParaPr>
                    <m:oMath xmlns:m="http://schemas.openxmlformats.org/officeDocument/2006/math">
                      <m:sSub>
                        <m:sSubPr>
                          <m:ctrlPr>
                            <a:rPr lang="en-US"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𝑊</m:t>
                          </m:r>
                        </m:e>
                        <m:sub>
                          <m:r>
                            <a:rPr lang="es-EC" i="1">
                              <a:effectLst/>
                              <a:latin typeface="Cambria Math" panose="02040503050406030204" pitchFamily="18" charset="0"/>
                              <a:ea typeface="Calibri" panose="020F0502020204030204" pitchFamily="34" charset="0"/>
                              <a:cs typeface="Arial" panose="020B0604020202020204" pitchFamily="34" charset="0"/>
                            </a:rPr>
                            <m:t>𝑏𝑎𝑛𝑑𝑎</m:t>
                          </m:r>
                        </m:sub>
                      </m:sSub>
                      <m:r>
                        <a:rPr lang="es-EC" i="1">
                          <a:effectLst/>
                          <a:latin typeface="Cambria Math" panose="02040503050406030204" pitchFamily="18" charset="0"/>
                          <a:ea typeface="Calibri" panose="020F0502020204030204" pitchFamily="34" charset="0"/>
                          <a:cs typeface="Arial" panose="020B0604020202020204" pitchFamily="34" charset="0"/>
                        </a:rPr>
                        <m:t>=</m:t>
                      </m:r>
                      <m:sSub>
                        <m:sSubPr>
                          <m:ctrlPr>
                            <a:rPr lang="en-US" i="1">
                              <a:effectLst/>
                              <a:latin typeface="Cambria Math" panose="02040503050406030204" pitchFamily="18" charset="0"/>
                              <a:ea typeface="Times New Roman" panose="02020603050405020304" pitchFamily="18" charset="0"/>
                              <a:cs typeface="Arial" panose="020B0604020202020204" pitchFamily="34" charset="0"/>
                            </a:rPr>
                          </m:ctrlPr>
                        </m:sSubPr>
                        <m:e>
                          <m:r>
                            <a:rPr lang="es-EC" i="1">
                              <a:effectLst/>
                              <a:latin typeface="Cambria Math" panose="02040503050406030204" pitchFamily="18" charset="0"/>
                              <a:ea typeface="Times New Roman" panose="02020603050405020304" pitchFamily="18" charset="0"/>
                              <a:cs typeface="Arial" panose="020B0604020202020204" pitchFamily="34" charset="0"/>
                            </a:rPr>
                            <m:t>𝑚𝑎𝑠𝑎</m:t>
                          </m:r>
                        </m:e>
                        <m:sub>
                          <m:r>
                            <a:rPr lang="es-EC" i="1">
                              <a:effectLst/>
                              <a:latin typeface="Cambria Math" panose="02040503050406030204" pitchFamily="18" charset="0"/>
                              <a:ea typeface="Times New Roman" panose="02020603050405020304" pitchFamily="18" charset="0"/>
                              <a:cs typeface="Arial" panose="020B0604020202020204" pitchFamily="34" charset="0"/>
                            </a:rPr>
                            <m:t>𝑐𝑖𝑛𝑡𝑎</m:t>
                          </m:r>
                          <m:r>
                            <a:rPr lang="es-EC" i="1">
                              <a:effectLst/>
                              <a:latin typeface="Cambria Math" panose="02040503050406030204" pitchFamily="18" charset="0"/>
                              <a:ea typeface="Times New Roman" panose="02020603050405020304" pitchFamily="18" charset="0"/>
                              <a:cs typeface="Arial" panose="020B0604020202020204" pitchFamily="34" charset="0"/>
                            </a:rPr>
                            <m:t>/</m:t>
                          </m:r>
                          <m:r>
                            <a:rPr lang="es-EC" i="1">
                              <a:effectLst/>
                              <a:latin typeface="Cambria Math" panose="02040503050406030204" pitchFamily="18" charset="0"/>
                              <a:ea typeface="Times New Roman" panose="02020603050405020304" pitchFamily="18" charset="0"/>
                              <a:cs typeface="Arial" panose="020B0604020202020204" pitchFamily="34" charset="0"/>
                            </a:rPr>
                            <m:t>𝑚</m:t>
                          </m:r>
                        </m:sub>
                      </m:sSub>
                      <m:r>
                        <a:rPr lang="es-EC"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m:t>
                      </m:r>
                      <m:sSub>
                        <m:sSubPr>
                          <m:ctrlPr>
                            <a:rPr lang="en-US"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𝐿</m:t>
                          </m:r>
                        </m:e>
                        <m:sub>
                          <m:r>
                            <a:rPr lang="es-EC" i="1">
                              <a:effectLst/>
                              <a:latin typeface="Cambria Math" panose="02040503050406030204" pitchFamily="18" charset="0"/>
                              <a:ea typeface="Calibri" panose="020F0502020204030204" pitchFamily="34" charset="0"/>
                              <a:cs typeface="Arial" panose="020B0604020202020204" pitchFamily="34" charset="0"/>
                            </a:rPr>
                            <m:t>𝑡𝑜𝑡𝑎𝑙</m:t>
                          </m:r>
                        </m:sub>
                      </m:sSub>
                      <m:r>
                        <a:rPr lang="es-EC"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m:t>
                      </m:r>
                    </m:oMath>
                  </m:oMathPara>
                </a14:m>
                <a:endParaRPr lang="es-EC"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endParaRPr>
              </a:p>
              <a:p>
                <a:pPr indent="252095" algn="just">
                  <a:lnSpc>
                    <a:spcPct val="150000"/>
                  </a:lnSpc>
                  <a:spcAft>
                    <a:spcPts val="800"/>
                  </a:spcAft>
                </a:pPr>
                <a14:m>
                  <m:oMathPara xmlns:m="http://schemas.openxmlformats.org/officeDocument/2006/math">
                    <m:oMathParaPr>
                      <m:jc m:val="left"/>
                    </m:oMathParaPr>
                    <m:oMath xmlns:m="http://schemas.openxmlformats.org/officeDocument/2006/math">
                      <m:sSub>
                        <m:sSubPr>
                          <m:ctrlPr>
                            <a:rPr lang="en-US"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𝑊</m:t>
                          </m:r>
                        </m:e>
                        <m:sub>
                          <m:r>
                            <a:rPr lang="es-EC" i="1">
                              <a:effectLst/>
                              <a:latin typeface="Cambria Math" panose="02040503050406030204" pitchFamily="18" charset="0"/>
                              <a:ea typeface="Calibri" panose="020F0502020204030204" pitchFamily="34" charset="0"/>
                              <a:cs typeface="Arial" panose="020B0604020202020204" pitchFamily="34" charset="0"/>
                            </a:rPr>
                            <m:t>𝑏𝑎𝑛𝑑𝑎</m:t>
                          </m:r>
                        </m:sub>
                      </m:sSub>
                      <m:r>
                        <a:rPr lang="es-EC" i="1">
                          <a:effectLst/>
                          <a:latin typeface="Cambria Math" panose="02040503050406030204" pitchFamily="18" charset="0"/>
                          <a:ea typeface="Calibri" panose="020F0502020204030204" pitchFamily="34" charset="0"/>
                          <a:cs typeface="Arial" panose="020B0604020202020204" pitchFamily="34" charset="0"/>
                        </a:rPr>
                        <m:t>=</m:t>
                      </m:r>
                      <m:r>
                        <a:rPr lang="es-EC" i="1">
                          <a:effectLst/>
                          <a:latin typeface="Cambria Math" panose="02040503050406030204" pitchFamily="18" charset="0"/>
                          <a:ea typeface="Times New Roman" panose="02020603050405020304" pitchFamily="18" charset="0"/>
                          <a:cs typeface="Arial" panose="020B0604020202020204" pitchFamily="34" charset="0"/>
                        </a:rPr>
                        <m:t>0.23825 </m:t>
                      </m:r>
                      <m:r>
                        <a:rPr lang="es-EC" i="1">
                          <a:effectLst/>
                          <a:latin typeface="Cambria Math" panose="02040503050406030204" pitchFamily="18" charset="0"/>
                          <a:ea typeface="Times New Roman" panose="02020603050405020304" pitchFamily="18" charset="0"/>
                          <a:cs typeface="Arial" panose="020B0604020202020204" pitchFamily="34" charset="0"/>
                        </a:rPr>
                        <m:t>𝐾𝑔</m:t>
                      </m:r>
                      <m:r>
                        <a:rPr lang="es-EC" b="0" i="1" smtClean="0">
                          <a:effectLst/>
                          <a:latin typeface="Cambria Math" panose="02040503050406030204" pitchFamily="18" charset="0"/>
                          <a:ea typeface="Times New Roman" panose="02020603050405020304" pitchFamily="18" charset="0"/>
                          <a:cs typeface="Arial" panose="020B0604020202020204" pitchFamily="34" charset="0"/>
                        </a:rPr>
                        <m:t>=2.337 </m:t>
                      </m:r>
                      <m:r>
                        <a:rPr lang="es-EC" b="0" i="1" smtClean="0">
                          <a:effectLst/>
                          <a:latin typeface="Cambria Math" panose="02040503050406030204" pitchFamily="18" charset="0"/>
                          <a:ea typeface="Times New Roman" panose="02020603050405020304" pitchFamily="18" charset="0"/>
                          <a:cs typeface="Arial" panose="020B0604020202020204" pitchFamily="34" charset="0"/>
                        </a:rPr>
                        <m:t>𝑁</m:t>
                      </m:r>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indent="252095">
                  <a:lnSpc>
                    <a:spcPct val="150000"/>
                  </a:lnSpc>
                  <a:spcAft>
                    <a:spcPts val="800"/>
                  </a:spcAft>
                </a:pPr>
                <a:r>
                  <a:rPr lang="es-EC" dirty="0" smtClean="0">
                    <a:effectLst/>
                    <a:latin typeface="Arial" panose="020B0604020202020204" pitchFamily="34" charset="0"/>
                    <a:ea typeface="Calibri" panose="020F0502020204030204" pitchFamily="34" charset="0"/>
                    <a:cs typeface="Times New Roman" panose="02020603050405020304" pitchFamily="18" charset="0"/>
                  </a:rPr>
                  <a:t>La </a:t>
                </a:r>
                <a:r>
                  <a:rPr lang="es-EC" dirty="0">
                    <a:effectLst/>
                    <a:latin typeface="Arial" panose="020B0604020202020204" pitchFamily="34" charset="0"/>
                    <a:ea typeface="Calibri" panose="020F0502020204030204" pitchFamily="34" charset="0"/>
                    <a:cs typeface="Times New Roman" panose="02020603050405020304" pitchFamily="18" charset="0"/>
                  </a:rPr>
                  <a:t>fuerza </a:t>
                </a:r>
                <a14:m>
                  <m:oMath xmlns:m="http://schemas.openxmlformats.org/officeDocument/2006/math">
                    <m:sSub>
                      <m:sSubPr>
                        <m:ctrlPr>
                          <a:rPr lang="en-US"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𝑇</m:t>
                        </m:r>
                      </m:e>
                      <m:sub>
                        <m:r>
                          <a:rPr lang="es-EC" i="1">
                            <a:effectLst/>
                            <a:latin typeface="Cambria Math" panose="02040503050406030204" pitchFamily="18" charset="0"/>
                            <a:ea typeface="Calibri" panose="020F0502020204030204" pitchFamily="34" charset="0"/>
                            <a:cs typeface="Arial" panose="020B0604020202020204" pitchFamily="34" charset="0"/>
                          </a:rPr>
                          <m:t>𝑥</m:t>
                        </m:r>
                      </m:sub>
                    </m:sSub>
                  </m:oMath>
                </a14:m>
                <a:r>
                  <a:rPr lang="es-EC" dirty="0">
                    <a:effectLst/>
                    <a:latin typeface="Arial" panose="020B0604020202020204" pitchFamily="34" charset="0"/>
                    <a:ea typeface="Times New Roman" panose="02020603050405020304" pitchFamily="18" charset="0"/>
                    <a:cs typeface="Times New Roman" panose="02020603050405020304" pitchFamily="18" charset="0"/>
                  </a:rPr>
                  <a:t> sería: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indent="252095" algn="ct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n-US"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𝑇</m:t>
                          </m:r>
                        </m:e>
                        <m:sub>
                          <m:r>
                            <a:rPr lang="es-EC" i="1">
                              <a:effectLst/>
                              <a:latin typeface="Cambria Math" panose="02040503050406030204" pitchFamily="18" charset="0"/>
                              <a:ea typeface="Calibri" panose="020F0502020204030204" pitchFamily="34" charset="0"/>
                              <a:cs typeface="Arial" panose="020B0604020202020204" pitchFamily="34" charset="0"/>
                            </a:rPr>
                            <m:t>𝑥</m:t>
                          </m:r>
                        </m:sub>
                      </m:sSub>
                      <m:r>
                        <a:rPr lang="es-EC"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US"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𝜇</m:t>
                          </m:r>
                        </m:e>
                        <m:sub>
                          <m:r>
                            <a:rPr lang="es-EC" i="1">
                              <a:effectLst/>
                              <a:latin typeface="Cambria Math" panose="02040503050406030204" pitchFamily="18" charset="0"/>
                              <a:ea typeface="Calibri" panose="020F0502020204030204" pitchFamily="34" charset="0"/>
                              <a:cs typeface="Arial" panose="020B0604020202020204" pitchFamily="34" charset="0"/>
                            </a:rPr>
                            <m:t>𝑥</m:t>
                          </m:r>
                        </m:sub>
                      </m:sSub>
                      <m:r>
                        <a:rPr lang="es-EC" i="1">
                          <a:effectLst/>
                          <a:latin typeface="Cambria Math" panose="02040503050406030204" pitchFamily="18" charset="0"/>
                          <a:ea typeface="Calibri" panose="020F0502020204030204" pitchFamily="34" charset="0"/>
                          <a:cs typeface="Arial" panose="020B0604020202020204" pitchFamily="34" charset="0"/>
                        </a:rPr>
                        <m:t>∗</m:t>
                      </m:r>
                      <m:sSub>
                        <m:sSubPr>
                          <m:ctrlPr>
                            <a:rPr lang="en-US"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𝑊</m:t>
                          </m:r>
                        </m:e>
                        <m:sub>
                          <m:r>
                            <a:rPr lang="es-EC" i="1">
                              <a:effectLst/>
                              <a:latin typeface="Cambria Math" panose="02040503050406030204" pitchFamily="18" charset="0"/>
                              <a:ea typeface="Calibri" panose="020F0502020204030204" pitchFamily="34" charset="0"/>
                              <a:cs typeface="Arial" panose="020B0604020202020204" pitchFamily="34" charset="0"/>
                            </a:rPr>
                            <m:t>𝑏𝑎𝑛𝑑𝑎</m:t>
                          </m:r>
                        </m:sub>
                      </m:sSub>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indent="252095" algn="ct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n-US" b="1" i="1">
                              <a:effectLst/>
                              <a:latin typeface="Cambria Math" panose="02040503050406030204" pitchFamily="18" charset="0"/>
                              <a:ea typeface="Calibri" panose="020F0502020204030204" pitchFamily="34" charset="0"/>
                              <a:cs typeface="Arial" panose="020B0604020202020204" pitchFamily="34" charset="0"/>
                            </a:rPr>
                          </m:ctrlPr>
                        </m:sSubPr>
                        <m:e>
                          <m:r>
                            <a:rPr lang="es-EC" b="1" i="1">
                              <a:effectLst/>
                              <a:latin typeface="Cambria Math" panose="02040503050406030204" pitchFamily="18" charset="0"/>
                              <a:ea typeface="Calibri" panose="020F0502020204030204" pitchFamily="34" charset="0"/>
                              <a:cs typeface="Arial" panose="020B0604020202020204" pitchFamily="34" charset="0"/>
                            </a:rPr>
                            <m:t>𝑻</m:t>
                          </m:r>
                        </m:e>
                        <m:sub>
                          <m:r>
                            <a:rPr lang="es-EC" b="1" i="1">
                              <a:effectLst/>
                              <a:latin typeface="Cambria Math" panose="02040503050406030204" pitchFamily="18" charset="0"/>
                              <a:ea typeface="Calibri" panose="020F0502020204030204" pitchFamily="34" charset="0"/>
                              <a:cs typeface="Arial" panose="020B0604020202020204" pitchFamily="34" charset="0"/>
                            </a:rPr>
                            <m:t>𝒙</m:t>
                          </m:r>
                        </m:sub>
                      </m:sSub>
                      <m:r>
                        <a:rPr lang="es-EC" b="1" i="1">
                          <a:effectLst/>
                          <a:latin typeface="Cambria Math" panose="02040503050406030204" pitchFamily="18" charset="0"/>
                          <a:ea typeface="Times New Roman" panose="02020603050405020304" pitchFamily="18" charset="0"/>
                          <a:cs typeface="Arial" panose="020B0604020202020204" pitchFamily="34" charset="0"/>
                        </a:rPr>
                        <m:t>=</m:t>
                      </m:r>
                      <m:r>
                        <a:rPr lang="es-EC" b="1" i="1">
                          <a:effectLst/>
                          <a:latin typeface="Cambria Math" panose="02040503050406030204" pitchFamily="18" charset="0"/>
                          <a:ea typeface="Calibri" panose="020F0502020204030204" pitchFamily="34" charset="0"/>
                          <a:cs typeface="Arial" panose="020B0604020202020204" pitchFamily="34" charset="0"/>
                        </a:rPr>
                        <m:t>𝟎</m:t>
                      </m:r>
                      <m:r>
                        <a:rPr lang="es-EC" b="1" i="1">
                          <a:effectLst/>
                          <a:latin typeface="Cambria Math" panose="02040503050406030204" pitchFamily="18" charset="0"/>
                          <a:ea typeface="Calibri" panose="020F0502020204030204" pitchFamily="34" charset="0"/>
                          <a:cs typeface="Arial" panose="020B0604020202020204" pitchFamily="34" charset="0"/>
                        </a:rPr>
                        <m:t>.</m:t>
                      </m:r>
                      <m:r>
                        <a:rPr lang="es-EC" b="1" i="1">
                          <a:effectLst/>
                          <a:latin typeface="Cambria Math" panose="02040503050406030204" pitchFamily="18" charset="0"/>
                          <a:ea typeface="Calibri" panose="020F0502020204030204" pitchFamily="34" charset="0"/>
                          <a:cs typeface="Arial" panose="020B0604020202020204" pitchFamily="34" charset="0"/>
                        </a:rPr>
                        <m:t>𝟗𝟖𝟐</m:t>
                      </m:r>
                      <m:r>
                        <a:rPr lang="es-EC" b="1" i="1">
                          <a:effectLst/>
                          <a:latin typeface="Cambria Math" panose="02040503050406030204" pitchFamily="18" charset="0"/>
                          <a:ea typeface="Calibri" panose="020F0502020204030204" pitchFamily="34" charset="0"/>
                          <a:cs typeface="Arial" panose="020B0604020202020204" pitchFamily="34" charset="0"/>
                        </a:rPr>
                        <m:t> </m:t>
                      </m:r>
                      <m:r>
                        <a:rPr lang="es-EC" b="1" i="1">
                          <a:effectLst/>
                          <a:latin typeface="Cambria Math" panose="02040503050406030204" pitchFamily="18" charset="0"/>
                          <a:ea typeface="Calibri" panose="020F0502020204030204" pitchFamily="34" charset="0"/>
                          <a:cs typeface="Arial" panose="020B0604020202020204" pitchFamily="34" charset="0"/>
                        </a:rPr>
                        <m:t>𝑵</m:t>
                      </m:r>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Rectángulo 6"/>
              <p:cNvSpPr>
                <a:spLocks noRot="1" noChangeAspect="1" noMove="1" noResize="1" noEditPoints="1" noAdjustHandles="1" noChangeArrowheads="1" noChangeShapeType="1" noTextEdit="1"/>
              </p:cNvSpPr>
              <p:nvPr/>
            </p:nvSpPr>
            <p:spPr>
              <a:xfrm>
                <a:off x="412955" y="1839272"/>
                <a:ext cx="11287431" cy="4663841"/>
              </a:xfrm>
              <a:prstGeom prst="rect">
                <a:avLst/>
              </a:prstGeom>
              <a:blipFill rotWithShape="0">
                <a:blip r:embed="rId3" cstate="print"/>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630899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ángulo 3"/>
              <p:cNvSpPr/>
              <p:nvPr/>
            </p:nvSpPr>
            <p:spPr>
              <a:xfrm>
                <a:off x="4964303" y="342366"/>
                <a:ext cx="1909432" cy="39190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𝑦</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𝜇</m:t>
                          </m:r>
                        </m:e>
                        <m:sub>
                          <m:r>
                            <a:rPr lang="en-US" i="1">
                              <a:latin typeface="Cambria Math" panose="02040503050406030204" pitchFamily="18" charset="0"/>
                            </a:rPr>
                            <m:t>𝑦</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𝑊</m:t>
                          </m:r>
                        </m:e>
                        <m:sub>
                          <m:r>
                            <a:rPr lang="en-US" i="1">
                              <a:latin typeface="Cambria Math" panose="02040503050406030204" pitchFamily="18" charset="0"/>
                            </a:rPr>
                            <m:t>𝑐𝑎𝑟𝑔𝑎</m:t>
                          </m:r>
                        </m:sub>
                      </m:sSub>
                    </m:oMath>
                  </m:oMathPara>
                </a14:m>
                <a:endParaRPr lang="en-US" dirty="0"/>
              </a:p>
            </p:txBody>
          </p:sp>
        </mc:Choice>
        <mc:Fallback xmlns="">
          <p:sp>
            <p:nvSpPr>
              <p:cNvPr id="4" name="Rectángulo 3"/>
              <p:cNvSpPr>
                <a:spLocks noRot="1" noChangeAspect="1" noMove="1" noResize="1" noEditPoints="1" noAdjustHandles="1" noChangeArrowheads="1" noChangeShapeType="1" noTextEdit="1"/>
              </p:cNvSpPr>
              <p:nvPr/>
            </p:nvSpPr>
            <p:spPr>
              <a:xfrm>
                <a:off x="4964303" y="342366"/>
                <a:ext cx="1909432" cy="391902"/>
              </a:xfrm>
              <a:prstGeom prst="rect">
                <a:avLst/>
              </a:prstGeom>
              <a:blipFill rotWithShape="0">
                <a:blip r:embed="rId2" cstate="print"/>
                <a:stretch>
                  <a:fillRect b="-6250"/>
                </a:stretch>
              </a:blipFill>
            </p:spPr>
            <p:txBody>
              <a:bodyPr/>
              <a:lstStyle/>
              <a:p>
                <a:r>
                  <a:rPr lang="en-US">
                    <a:noFill/>
                  </a:rPr>
                  <a:t> </a:t>
                </a:r>
              </a:p>
            </p:txBody>
          </p:sp>
        </mc:Fallback>
      </mc:AlternateContent>
      <p:graphicFrame>
        <p:nvGraphicFramePr>
          <p:cNvPr id="6" name="Tabla 5"/>
          <p:cNvGraphicFramePr>
            <a:graphicFrameLocks noGrp="1"/>
          </p:cNvGraphicFramePr>
          <p:nvPr>
            <p:extLst>
              <p:ext uri="{D42A27DB-BD31-4B8C-83A1-F6EECF244321}">
                <p14:modId xmlns:p14="http://schemas.microsoft.com/office/powerpoint/2010/main" val="1470953350"/>
              </p:ext>
            </p:extLst>
          </p:nvPr>
        </p:nvGraphicFramePr>
        <p:xfrm>
          <a:off x="2826774" y="857316"/>
          <a:ext cx="6184490" cy="901638"/>
        </p:xfrm>
        <a:graphic>
          <a:graphicData uri="http://schemas.openxmlformats.org/drawingml/2006/table">
            <a:tbl>
              <a:tblPr firstRow="1" firstCol="1" bandRow="1"/>
              <a:tblGrid>
                <a:gridCol w="2459744"/>
                <a:gridCol w="991378"/>
                <a:gridCol w="757084"/>
                <a:gridCol w="835742"/>
                <a:gridCol w="1140542"/>
              </a:tblGrid>
              <a:tr h="190500">
                <a:tc rowSpan="2">
                  <a:txBody>
                    <a:bodyPr/>
                    <a:lstStyle/>
                    <a:p>
                      <a:pPr algn="ctr">
                        <a:lnSpc>
                          <a:spcPct val="107000"/>
                        </a:lnSpc>
                        <a:spcAft>
                          <a:spcPts val="0"/>
                        </a:spcAft>
                      </a:pPr>
                      <a:r>
                        <a:rPr lang="es-EC" sz="14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Características mecánicas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gn="ctr">
                        <a:lnSpc>
                          <a:spcPct val="107000"/>
                        </a:lnSpc>
                        <a:spcAft>
                          <a:spcPts val="0"/>
                        </a:spcAft>
                      </a:pPr>
                      <a:r>
                        <a:rPr lang="es-EC" sz="14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PTFE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gn="ctr">
                        <a:lnSpc>
                          <a:spcPct val="107000"/>
                        </a:lnSpc>
                        <a:spcAft>
                          <a:spcPts val="0"/>
                        </a:spcAft>
                      </a:pPr>
                      <a:r>
                        <a:rPr lang="es-EC" sz="14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PE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gn="ctr">
                        <a:lnSpc>
                          <a:spcPct val="107000"/>
                        </a:lnSpc>
                        <a:spcAft>
                          <a:spcPts val="0"/>
                        </a:spcAft>
                      </a:pPr>
                      <a:r>
                        <a:rPr lang="es-EC" sz="14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PE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gn="ctr">
                        <a:lnSpc>
                          <a:spcPct val="107000"/>
                        </a:lnSpc>
                        <a:spcAft>
                          <a:spcPts val="0"/>
                        </a:spcAft>
                      </a:pPr>
                      <a:r>
                        <a:rPr lang="es-EC" sz="14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PVC</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r>
              <a:tr h="190500">
                <a:tc vMerge="1">
                  <a:txBody>
                    <a:bodyPr/>
                    <a:lstStyle/>
                    <a:p>
                      <a:endParaRPr lang="en-US"/>
                    </a:p>
                  </a:txBody>
                  <a:tcPr/>
                </a:tc>
                <a:tc>
                  <a:txBody>
                    <a:bodyPr/>
                    <a:lstStyle/>
                    <a:p>
                      <a:pPr algn="ctr">
                        <a:lnSpc>
                          <a:spcPct val="107000"/>
                        </a:lnSpc>
                        <a:spcAft>
                          <a:spcPts val="0"/>
                        </a:spcAft>
                      </a:pPr>
                      <a:r>
                        <a:rPr lang="es-EC" sz="14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Algoflon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r>
                        <a:rPr lang="es-EC" sz="14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APM</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r>
                        <a:rPr lang="es-EC" sz="14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UHMW</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r>
                        <a:rPr lang="es-EC" sz="14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Polivinilo</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r>
              <a:tr h="381000">
                <a:tc>
                  <a:txBody>
                    <a:bodyPr/>
                    <a:lstStyle/>
                    <a:p>
                      <a:pPr algn="ctr">
                        <a:lnSpc>
                          <a:spcPct val="107000"/>
                        </a:lnSpc>
                        <a:spcAft>
                          <a:spcPts val="0"/>
                        </a:spcAft>
                      </a:pPr>
                      <a:r>
                        <a:rPr lang="es-EC" sz="14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Coeficiente de fricción con aluminio</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0,084</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0,27</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0,24</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4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0,35</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mc:AlternateContent xmlns:mc="http://schemas.openxmlformats.org/markup-compatibility/2006" xmlns:a14="http://schemas.microsoft.com/office/drawing/2010/main">
        <mc:Choice Requires="a14">
          <p:sp>
            <p:nvSpPr>
              <p:cNvPr id="7" name="Rectángulo 6"/>
              <p:cNvSpPr/>
              <p:nvPr/>
            </p:nvSpPr>
            <p:spPr>
              <a:xfrm>
                <a:off x="798073" y="2069605"/>
                <a:ext cx="3044680"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𝐴𝑟𝑒𝑎</m:t>
                          </m:r>
                        </m:e>
                        <m:sub>
                          <m:r>
                            <a:rPr lang="en-US" i="1">
                              <a:latin typeface="Cambria Math" panose="02040503050406030204" pitchFamily="18" charset="0"/>
                            </a:rPr>
                            <m:t>𝑏𝑜𝑡𝑒𝑙𝑙𝑎</m:t>
                          </m:r>
                        </m:sub>
                      </m:sSub>
                      <m:r>
                        <a:rPr lang="en-US" i="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𝜋</m:t>
                          </m:r>
                          <m:r>
                            <a:rPr lang="en-US" i="0">
                              <a:latin typeface="Cambria Math" panose="02040503050406030204" pitchFamily="18" charset="0"/>
                            </a:rPr>
                            <m:t>∗</m:t>
                          </m:r>
                          <m:sSup>
                            <m:sSupPr>
                              <m:ctrlPr>
                                <a:rPr lang="en-US" i="1">
                                  <a:latin typeface="Cambria Math" panose="02040503050406030204" pitchFamily="18" charset="0"/>
                                </a:rPr>
                              </m:ctrlPr>
                            </m:sSupPr>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𝐷</m:t>
                                      </m:r>
                                    </m:e>
                                    <m:sub>
                                      <m:r>
                                        <a:rPr lang="en-US" i="1">
                                          <a:latin typeface="Cambria Math" panose="02040503050406030204" pitchFamily="18" charset="0"/>
                                        </a:rPr>
                                        <m:t>𝑏𝑜𝑡𝑒𝑙𝑙𝑎</m:t>
                                      </m:r>
                                    </m:sub>
                                  </m:sSub>
                                </m:e>
                              </m:d>
                            </m:e>
                            <m:sup>
                              <m:r>
                                <a:rPr lang="en-US" i="0">
                                  <a:latin typeface="Cambria Math" panose="02040503050406030204" pitchFamily="18" charset="0"/>
                                </a:rPr>
                                <m:t>2</m:t>
                              </m:r>
                            </m:sup>
                          </m:sSup>
                        </m:num>
                        <m:den>
                          <m:r>
                            <a:rPr lang="en-US" i="0">
                              <a:latin typeface="Cambria Math" panose="02040503050406030204" pitchFamily="18" charset="0"/>
                            </a:rPr>
                            <m:t>4</m:t>
                          </m:r>
                        </m:den>
                      </m:f>
                    </m:oMath>
                  </m:oMathPara>
                </a14:m>
                <a:endParaRPr lang="en-US" dirty="0"/>
              </a:p>
            </p:txBody>
          </p:sp>
        </mc:Choice>
        <mc:Fallback xmlns="">
          <p:sp>
            <p:nvSpPr>
              <p:cNvPr id="7" name="Rectángulo 6"/>
              <p:cNvSpPr>
                <a:spLocks noRot="1" noChangeAspect="1" noMove="1" noResize="1" noEditPoints="1" noAdjustHandles="1" noChangeArrowheads="1" noChangeShapeType="1" noTextEdit="1"/>
              </p:cNvSpPr>
              <p:nvPr/>
            </p:nvSpPr>
            <p:spPr>
              <a:xfrm>
                <a:off x="798073" y="2069605"/>
                <a:ext cx="3044680" cy="646331"/>
              </a:xfrm>
              <a:prstGeom prst="rect">
                <a:avLst/>
              </a:prstGeom>
              <a:blipFill rotWithShape="0">
                <a:blip r:embed="rId3"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ángulo 7"/>
              <p:cNvSpPr/>
              <p:nvPr/>
            </p:nvSpPr>
            <p:spPr>
              <a:xfrm>
                <a:off x="798073" y="2926603"/>
                <a:ext cx="343863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𝐴𝑟𝑒𝑎</m:t>
                          </m:r>
                        </m:e>
                        <m:sub>
                          <m:r>
                            <a:rPr lang="en-US" i="1">
                              <a:latin typeface="Cambria Math" panose="02040503050406030204" pitchFamily="18" charset="0"/>
                            </a:rPr>
                            <m:t>𝑏𝑜𝑡𝑒𝑙𝑙𝑎</m:t>
                          </m:r>
                        </m:sub>
                      </m:sSub>
                      <m:r>
                        <a:rPr lang="en-US" i="0">
                          <a:latin typeface="Cambria Math" panose="02040503050406030204" pitchFamily="18" charset="0"/>
                        </a:rPr>
                        <m:t>=2.1237×</m:t>
                      </m:r>
                      <m:sSup>
                        <m:sSupPr>
                          <m:ctrlPr>
                            <a:rPr lang="en-US" i="1">
                              <a:latin typeface="Cambria Math" panose="02040503050406030204" pitchFamily="18" charset="0"/>
                            </a:rPr>
                          </m:ctrlPr>
                        </m:sSupPr>
                        <m:e>
                          <m:r>
                            <a:rPr lang="en-US" i="0">
                              <a:latin typeface="Cambria Math" panose="02040503050406030204" pitchFamily="18" charset="0"/>
                            </a:rPr>
                            <m:t>10</m:t>
                          </m:r>
                        </m:e>
                        <m:sup>
                          <m:r>
                            <a:rPr lang="en-US" i="0">
                              <a:latin typeface="Cambria Math" panose="02040503050406030204" pitchFamily="18" charset="0"/>
                            </a:rPr>
                            <m:t>−3</m:t>
                          </m:r>
                        </m:sup>
                      </m:sSup>
                      <m:r>
                        <a:rPr lang="en-US" i="0">
                          <a:latin typeface="Cambria Math" panose="02040503050406030204" pitchFamily="18" charset="0"/>
                        </a:rPr>
                        <m:t> </m:t>
                      </m:r>
                      <m:sSup>
                        <m:sSupPr>
                          <m:ctrlPr>
                            <a:rPr lang="en-US" i="1">
                              <a:latin typeface="Cambria Math" panose="02040503050406030204" pitchFamily="18" charset="0"/>
                            </a:rPr>
                          </m:ctrlPr>
                        </m:sSupPr>
                        <m:e>
                          <m:r>
                            <a:rPr lang="en-US" i="1">
                              <a:latin typeface="Cambria Math" panose="02040503050406030204" pitchFamily="18" charset="0"/>
                            </a:rPr>
                            <m:t>𝑚</m:t>
                          </m:r>
                        </m:e>
                        <m:sup>
                          <m:r>
                            <a:rPr lang="en-US" i="0">
                              <a:latin typeface="Cambria Math" panose="02040503050406030204" pitchFamily="18" charset="0"/>
                            </a:rPr>
                            <m:t>2</m:t>
                          </m:r>
                        </m:sup>
                      </m:sSup>
                    </m:oMath>
                  </m:oMathPara>
                </a14:m>
                <a:endParaRPr lang="en-US" dirty="0"/>
              </a:p>
            </p:txBody>
          </p:sp>
        </mc:Choice>
        <mc:Fallback xmlns="">
          <p:sp>
            <p:nvSpPr>
              <p:cNvPr id="8" name="Rectángulo 7"/>
              <p:cNvSpPr>
                <a:spLocks noRot="1" noChangeAspect="1" noMove="1" noResize="1" noEditPoints="1" noAdjustHandles="1" noChangeArrowheads="1" noChangeShapeType="1" noTextEdit="1"/>
              </p:cNvSpPr>
              <p:nvPr/>
            </p:nvSpPr>
            <p:spPr>
              <a:xfrm>
                <a:off x="798073" y="2926603"/>
                <a:ext cx="3438634" cy="369332"/>
              </a:xfrm>
              <a:prstGeom prst="rect">
                <a:avLst/>
              </a:prstGeom>
              <a:blipFill rotWithShape="0">
                <a:blip r:embed="rId4"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ángulo 8"/>
              <p:cNvSpPr/>
              <p:nvPr/>
            </p:nvSpPr>
            <p:spPr>
              <a:xfrm>
                <a:off x="809961" y="3506602"/>
                <a:ext cx="4154342" cy="41960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ctrlPr>
                            <a:rPr lang="en-US" i="1" smtClean="0">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𝑚𝑎𝑠𝑎</m:t>
                              </m:r>
                            </m:e>
                            <m:sub>
                              <m:r>
                                <a:rPr lang="en-US" i="1">
                                  <a:latin typeface="Cambria Math" panose="02040503050406030204" pitchFamily="18" charset="0"/>
                                </a:rPr>
                                <m:t>𝑐𝑖𝑛𝑡𝑎</m:t>
                              </m:r>
                            </m:sub>
                          </m:sSub>
                          <m:r>
                            <a:rPr lang="en-US" i="0">
                              <a:latin typeface="Cambria Math" panose="02040503050406030204" pitchFamily="18" charset="0"/>
                            </a:rPr>
                            <m:t>=2∗(</m:t>
                          </m:r>
                          <m:sSub>
                            <m:sSubPr>
                              <m:ctrlPr>
                                <a:rPr lang="en-US" i="1">
                                  <a:latin typeface="Cambria Math" panose="02040503050406030204" pitchFamily="18" charset="0"/>
                                </a:rPr>
                              </m:ctrlPr>
                            </m:sSubPr>
                            <m:e>
                              <m:r>
                                <a:rPr lang="en-US" i="1">
                                  <a:latin typeface="Cambria Math" panose="02040503050406030204" pitchFamily="18" charset="0"/>
                                </a:rPr>
                                <m:t>𝑚𝑎𝑠𝑎</m:t>
                              </m:r>
                            </m:e>
                            <m:sub>
                              <m:r>
                                <a:rPr lang="en-US" i="1">
                                  <a:latin typeface="Cambria Math" panose="02040503050406030204" pitchFamily="18" charset="0"/>
                                </a:rPr>
                                <m:t>𝑐𝑖𝑛𝑡</m:t>
                              </m:r>
                              <m:f>
                                <m:fPr>
                                  <m:type m:val="lin"/>
                                  <m:ctrlPr>
                                    <a:rPr lang="en-US" i="1">
                                      <a:latin typeface="Cambria Math" panose="02040503050406030204" pitchFamily="18" charset="0"/>
                                    </a:rPr>
                                  </m:ctrlPr>
                                </m:fPr>
                                <m:num>
                                  <m:r>
                                    <a:rPr lang="en-US" i="1">
                                      <a:latin typeface="Cambria Math" panose="02040503050406030204" pitchFamily="18" charset="0"/>
                                    </a:rPr>
                                    <m:t>𝑎</m:t>
                                  </m:r>
                                </m:num>
                                <m:den>
                                  <m:sSup>
                                    <m:sSupPr>
                                      <m:ctrlPr>
                                        <a:rPr lang="en-US" i="1">
                                          <a:latin typeface="Cambria Math" panose="02040503050406030204" pitchFamily="18" charset="0"/>
                                        </a:rPr>
                                      </m:ctrlPr>
                                    </m:sSupPr>
                                    <m:e>
                                      <m:r>
                                        <a:rPr lang="en-US" i="1">
                                          <a:latin typeface="Cambria Math" panose="02040503050406030204" pitchFamily="18" charset="0"/>
                                        </a:rPr>
                                        <m:t>𝑚</m:t>
                                      </m:r>
                                    </m:e>
                                    <m:sup>
                                      <m:r>
                                        <a:rPr lang="en-US" i="0">
                                          <a:latin typeface="Cambria Math" panose="02040503050406030204" pitchFamily="18" charset="0"/>
                                        </a:rPr>
                                        <m:t>2</m:t>
                                      </m:r>
                                    </m:sup>
                                  </m:sSup>
                                </m:den>
                              </m:f>
                            </m:sub>
                          </m:sSub>
                          <m:r>
                            <a:rPr lang="en-US" i="0">
                              <a:latin typeface="Cambria Math" panose="02040503050406030204" pitchFamily="18" charset="0"/>
                            </a:rPr>
                            <m:t>∗</m:t>
                          </m:r>
                          <m:r>
                            <a:rPr lang="en-US" i="1">
                              <a:latin typeface="Cambria Math" panose="02040503050406030204" pitchFamily="18" charset="0"/>
                            </a:rPr>
                            <m:t>𝐴𝑟𝑒𝑎</m:t>
                          </m:r>
                        </m:e>
                      </m:d>
                    </m:oMath>
                  </m:oMathPara>
                </a14:m>
                <a:endParaRPr lang="en-US" dirty="0"/>
              </a:p>
            </p:txBody>
          </p:sp>
        </mc:Choice>
        <mc:Fallback xmlns="">
          <p:sp>
            <p:nvSpPr>
              <p:cNvPr id="9" name="Rectángulo 8"/>
              <p:cNvSpPr>
                <a:spLocks noRot="1" noChangeAspect="1" noMove="1" noResize="1" noEditPoints="1" noAdjustHandles="1" noChangeArrowheads="1" noChangeShapeType="1" noTextEdit="1"/>
              </p:cNvSpPr>
              <p:nvPr/>
            </p:nvSpPr>
            <p:spPr>
              <a:xfrm>
                <a:off x="809961" y="3506602"/>
                <a:ext cx="4154342" cy="419602"/>
              </a:xfrm>
              <a:prstGeom prst="rect">
                <a:avLst/>
              </a:prstGeom>
              <a:blipFill rotWithShape="0">
                <a:blip r:embed="rId5" cstate="print"/>
                <a:stretch>
                  <a:fillRect t="-149275" r="-14978" b="-2188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ángulo 9"/>
              <p:cNvSpPr/>
              <p:nvPr/>
            </p:nvSpPr>
            <p:spPr>
              <a:xfrm>
                <a:off x="809961" y="4136871"/>
                <a:ext cx="321588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𝑚𝑎𝑠𝑎</m:t>
                          </m:r>
                        </m:e>
                        <m:sub>
                          <m:r>
                            <a:rPr lang="en-US" i="1">
                              <a:latin typeface="Cambria Math" panose="02040503050406030204" pitchFamily="18" charset="0"/>
                            </a:rPr>
                            <m:t>𝑐𝑖𝑛𝑡𝑎</m:t>
                          </m:r>
                        </m:sub>
                      </m:sSub>
                      <m:r>
                        <a:rPr lang="en-US" i="0">
                          <a:latin typeface="Cambria Math" panose="02040503050406030204" pitchFamily="18" charset="0"/>
                        </a:rPr>
                        <m:t>=9.769×</m:t>
                      </m:r>
                      <m:sSup>
                        <m:sSupPr>
                          <m:ctrlPr>
                            <a:rPr lang="en-US" i="1">
                              <a:latin typeface="Cambria Math" panose="02040503050406030204" pitchFamily="18" charset="0"/>
                            </a:rPr>
                          </m:ctrlPr>
                        </m:sSupPr>
                        <m:e>
                          <m:r>
                            <a:rPr lang="en-US" i="0">
                              <a:latin typeface="Cambria Math" panose="02040503050406030204" pitchFamily="18" charset="0"/>
                            </a:rPr>
                            <m:t>10</m:t>
                          </m:r>
                        </m:e>
                        <m:sup>
                          <m:r>
                            <a:rPr lang="en-US" i="0">
                              <a:latin typeface="Cambria Math" panose="02040503050406030204" pitchFamily="18" charset="0"/>
                            </a:rPr>
                            <m:t>−3</m:t>
                          </m:r>
                        </m:sup>
                      </m:sSup>
                      <m:r>
                        <a:rPr lang="en-US" i="0">
                          <a:latin typeface="Cambria Math" panose="02040503050406030204" pitchFamily="18" charset="0"/>
                        </a:rPr>
                        <m:t> </m:t>
                      </m:r>
                      <m:r>
                        <a:rPr lang="en-US" i="1">
                          <a:latin typeface="Cambria Math" panose="02040503050406030204" pitchFamily="18" charset="0"/>
                        </a:rPr>
                        <m:t>𝐾𝑔</m:t>
                      </m:r>
                    </m:oMath>
                  </m:oMathPara>
                </a14:m>
                <a:endParaRPr lang="en-US" dirty="0"/>
              </a:p>
            </p:txBody>
          </p:sp>
        </mc:Choice>
        <mc:Fallback xmlns="">
          <p:sp>
            <p:nvSpPr>
              <p:cNvPr id="10" name="Rectángulo 9"/>
              <p:cNvSpPr>
                <a:spLocks noRot="1" noChangeAspect="1" noMove="1" noResize="1" noEditPoints="1" noAdjustHandles="1" noChangeArrowheads="1" noChangeShapeType="1" noTextEdit="1"/>
              </p:cNvSpPr>
              <p:nvPr/>
            </p:nvSpPr>
            <p:spPr>
              <a:xfrm>
                <a:off x="809961" y="4136871"/>
                <a:ext cx="3215880" cy="369332"/>
              </a:xfrm>
              <a:prstGeom prst="rect">
                <a:avLst/>
              </a:prstGeom>
              <a:blipFill rotWithShape="0">
                <a:blip r:embed="rId6" cstate="print"/>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ángulo 10"/>
              <p:cNvSpPr/>
              <p:nvPr/>
            </p:nvSpPr>
            <p:spPr>
              <a:xfrm>
                <a:off x="866225" y="4912615"/>
                <a:ext cx="6096000" cy="1204497"/>
              </a:xfrm>
              <a:prstGeom prst="rect">
                <a:avLst/>
              </a:prstGeom>
            </p:spPr>
            <p:txBody>
              <a:bodyPr>
                <a:spAutoFit/>
              </a:bodyPr>
              <a:lstStyle/>
              <a:p>
                <a:pPr algn="just">
                  <a:lnSpc>
                    <a:spcPct val="150000"/>
                  </a:lnSpc>
                  <a:spcAft>
                    <a:spcPts val="800"/>
                  </a:spcAft>
                </a:pPr>
                <a14:m>
                  <m:oMathPara xmlns:m="http://schemas.openxmlformats.org/officeDocument/2006/math">
                    <m:oMathParaPr>
                      <m:jc m:val="left"/>
                    </m:oMathParaPr>
                    <m:oMath xmlns:m="http://schemas.openxmlformats.org/officeDocument/2006/math">
                      <m:sSub>
                        <m:sSubPr>
                          <m:ctrlPr>
                            <a:rPr lang="en-US" i="1" smtClean="0">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𝑊</m:t>
                          </m:r>
                        </m:e>
                        <m:sub>
                          <m:r>
                            <a:rPr lang="es-EC" i="1">
                              <a:effectLst/>
                              <a:latin typeface="Cambria Math" panose="02040503050406030204" pitchFamily="18" charset="0"/>
                              <a:ea typeface="Calibri" panose="020F0502020204030204" pitchFamily="34" charset="0"/>
                              <a:cs typeface="Arial" panose="020B0604020202020204" pitchFamily="34" charset="0"/>
                            </a:rPr>
                            <m:t>𝑐𝑎𝑟𝑔𝑎</m:t>
                          </m:r>
                        </m:sub>
                      </m:sSub>
                      <m:r>
                        <a:rPr lang="es-EC" i="1">
                          <a:effectLst/>
                          <a:latin typeface="Cambria Math" panose="02040503050406030204" pitchFamily="18" charset="0"/>
                          <a:ea typeface="Calibri" panose="020F0502020204030204" pitchFamily="34" charset="0"/>
                          <a:cs typeface="Arial" panose="020B0604020202020204" pitchFamily="34" charset="0"/>
                        </a:rPr>
                        <m:t>=</m:t>
                      </m:r>
                      <m:r>
                        <a:rPr lang="es-EC" i="1">
                          <a:effectLst/>
                          <a:latin typeface="Cambria Math" panose="02040503050406030204" pitchFamily="18" charset="0"/>
                          <a:ea typeface="Times New Roman" panose="02020603050405020304" pitchFamily="18" charset="0"/>
                          <a:cs typeface="Arial" panose="020B0604020202020204" pitchFamily="34" charset="0"/>
                        </a:rPr>
                        <m:t>9.769×</m:t>
                      </m:r>
                      <m:sSup>
                        <m:sSupPr>
                          <m:ctrlPr>
                            <a:rPr lang="en-US" i="1">
                              <a:effectLst/>
                              <a:latin typeface="Cambria Math" panose="02040503050406030204" pitchFamily="18" charset="0"/>
                              <a:ea typeface="Times New Roman" panose="02020603050405020304" pitchFamily="18" charset="0"/>
                              <a:cs typeface="Arial" panose="020B0604020202020204" pitchFamily="34" charset="0"/>
                            </a:rPr>
                          </m:ctrlPr>
                        </m:sSupPr>
                        <m:e>
                          <m:r>
                            <a:rPr lang="es-EC" i="1">
                              <a:effectLst/>
                              <a:latin typeface="Cambria Math" panose="02040503050406030204" pitchFamily="18" charset="0"/>
                              <a:ea typeface="Times New Roman" panose="02020603050405020304" pitchFamily="18" charset="0"/>
                              <a:cs typeface="Arial" panose="020B0604020202020204" pitchFamily="34" charset="0"/>
                            </a:rPr>
                            <m:t>10</m:t>
                          </m:r>
                        </m:e>
                        <m:sup>
                          <m:r>
                            <a:rPr lang="es-EC" i="1">
                              <a:effectLst/>
                              <a:latin typeface="Cambria Math" panose="02040503050406030204" pitchFamily="18" charset="0"/>
                              <a:ea typeface="Times New Roman" panose="02020603050405020304" pitchFamily="18" charset="0"/>
                              <a:cs typeface="Arial" panose="020B0604020202020204" pitchFamily="34" charset="0"/>
                            </a:rPr>
                            <m:t>−3</m:t>
                          </m:r>
                        </m:sup>
                      </m:sSup>
                      <m:r>
                        <a:rPr lang="es-EC" i="1">
                          <a:effectLst/>
                          <a:latin typeface="Cambria Math" panose="02040503050406030204" pitchFamily="18" charset="0"/>
                          <a:ea typeface="Times New Roman" panose="02020603050405020304" pitchFamily="18" charset="0"/>
                          <a:cs typeface="Arial" panose="020B0604020202020204" pitchFamily="34" charset="0"/>
                        </a:rPr>
                        <m:t> </m:t>
                      </m:r>
                      <m:r>
                        <a:rPr lang="es-EC" i="1">
                          <a:effectLst/>
                          <a:latin typeface="Cambria Math" panose="02040503050406030204" pitchFamily="18" charset="0"/>
                          <a:ea typeface="Times New Roman" panose="02020603050405020304" pitchFamily="18" charset="0"/>
                          <a:cs typeface="Arial" panose="020B0604020202020204" pitchFamily="34" charset="0"/>
                        </a:rPr>
                        <m:t>𝐾𝑔</m:t>
                      </m:r>
                      <m:r>
                        <a:rPr lang="es-EC" i="1">
                          <a:effectLst/>
                          <a:latin typeface="Cambria Math" panose="02040503050406030204" pitchFamily="18" charset="0"/>
                          <a:ea typeface="Times New Roman" panose="02020603050405020304" pitchFamily="18" charset="0"/>
                          <a:cs typeface="Arial" panose="020B0604020202020204" pitchFamily="34" charset="0"/>
                        </a:rPr>
                        <m:t>+2∗0.150 </m:t>
                      </m:r>
                      <m:r>
                        <a:rPr lang="es-EC" i="1">
                          <a:effectLst/>
                          <a:latin typeface="Cambria Math" panose="02040503050406030204" pitchFamily="18" charset="0"/>
                          <a:ea typeface="Times New Roman" panose="02020603050405020304" pitchFamily="18" charset="0"/>
                          <a:cs typeface="Arial" panose="020B0604020202020204" pitchFamily="34" charset="0"/>
                        </a:rPr>
                        <m:t>𝐾𝑔</m:t>
                      </m:r>
                    </m:oMath>
                  </m:oMathPara>
                </a14:m>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left"/>
                    </m:oMathParaPr>
                    <m:oMath xmlns:m="http://schemas.openxmlformats.org/officeDocument/2006/math">
                      <m:sSub>
                        <m:sSubPr>
                          <m:ctrlPr>
                            <a:rPr lang="en-US"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𝑊</m:t>
                          </m:r>
                        </m:e>
                        <m:sub>
                          <m:r>
                            <a:rPr lang="es-EC" i="1">
                              <a:effectLst/>
                              <a:latin typeface="Cambria Math" panose="02040503050406030204" pitchFamily="18" charset="0"/>
                              <a:ea typeface="Calibri" panose="020F0502020204030204" pitchFamily="34" charset="0"/>
                              <a:cs typeface="Arial" panose="020B0604020202020204" pitchFamily="34" charset="0"/>
                            </a:rPr>
                            <m:t>𝑐𝑎𝑟𝑔𝑎</m:t>
                          </m:r>
                        </m:sub>
                      </m:sSub>
                      <m:r>
                        <a:rPr lang="es-EC" i="1">
                          <a:effectLst/>
                          <a:latin typeface="Cambria Math" panose="02040503050406030204" pitchFamily="18" charset="0"/>
                          <a:ea typeface="Calibri" panose="020F0502020204030204" pitchFamily="34" charset="0"/>
                          <a:cs typeface="Arial" panose="020B0604020202020204" pitchFamily="34" charset="0"/>
                        </a:rPr>
                        <m:t>=</m:t>
                      </m:r>
                      <m:r>
                        <a:rPr lang="es-EC" i="1">
                          <a:effectLst/>
                          <a:latin typeface="Cambria Math" panose="02040503050406030204" pitchFamily="18" charset="0"/>
                          <a:ea typeface="Times New Roman" panose="02020603050405020304" pitchFamily="18" charset="0"/>
                          <a:cs typeface="Arial" panose="020B0604020202020204" pitchFamily="34" charset="0"/>
                        </a:rPr>
                        <m:t>0.309769 </m:t>
                      </m:r>
                      <m:r>
                        <a:rPr lang="es-EC" i="1">
                          <a:effectLst/>
                          <a:latin typeface="Cambria Math" panose="02040503050406030204" pitchFamily="18" charset="0"/>
                          <a:ea typeface="Times New Roman" panose="02020603050405020304" pitchFamily="18" charset="0"/>
                          <a:cs typeface="Arial" panose="020B0604020202020204" pitchFamily="34" charset="0"/>
                        </a:rPr>
                        <m:t>𝐾𝑔</m:t>
                      </m:r>
                      <m:r>
                        <a:rPr lang="es-EC" b="0" i="0" smtClean="0">
                          <a:effectLst/>
                          <a:latin typeface="Cambria Math" panose="02040503050406030204" pitchFamily="18" charset="0"/>
                          <a:ea typeface="Times New Roman" panose="02020603050405020304" pitchFamily="18" charset="0"/>
                          <a:cs typeface="Arial" panose="020B0604020202020204" pitchFamily="34" charset="0"/>
                        </a:rPr>
                        <m:t>=</m:t>
                      </m:r>
                      <m:r>
                        <a:rPr lang="es-EC" b="1" i="1">
                          <a:latin typeface="Cambria Math" panose="02040503050406030204" pitchFamily="18" charset="0"/>
                        </a:rPr>
                        <m:t>𝟑</m:t>
                      </m:r>
                      <m:r>
                        <a:rPr lang="es-EC" b="1" i="1">
                          <a:latin typeface="Cambria Math" panose="02040503050406030204" pitchFamily="18" charset="0"/>
                        </a:rPr>
                        <m:t>.</m:t>
                      </m:r>
                      <m:r>
                        <a:rPr lang="es-EC" b="1" i="1">
                          <a:latin typeface="Cambria Math" panose="02040503050406030204" pitchFamily="18" charset="0"/>
                        </a:rPr>
                        <m:t>𝟎𝟑𝟖𝟖</m:t>
                      </m:r>
                      <m:r>
                        <a:rPr lang="es-EC" b="1" i="1">
                          <a:latin typeface="Cambria Math" panose="02040503050406030204" pitchFamily="18" charset="0"/>
                        </a:rPr>
                        <m:t> </m:t>
                      </m:r>
                      <m:r>
                        <a:rPr lang="es-EC" b="1" i="1">
                          <a:latin typeface="Cambria Math" panose="02040503050406030204" pitchFamily="18" charset="0"/>
                        </a:rPr>
                        <m:t>𝑵</m:t>
                      </m:r>
                    </m:oMath>
                  </m:oMathPara>
                </a14:m>
                <a:endParaRPr lang="en-US" b="1" dirty="0"/>
              </a:p>
            </p:txBody>
          </p:sp>
        </mc:Choice>
        <mc:Fallback xmlns="">
          <p:sp>
            <p:nvSpPr>
              <p:cNvPr id="11" name="Rectángulo 10"/>
              <p:cNvSpPr>
                <a:spLocks noRot="1" noChangeAspect="1" noMove="1" noResize="1" noEditPoints="1" noAdjustHandles="1" noChangeArrowheads="1" noChangeShapeType="1" noTextEdit="1"/>
              </p:cNvSpPr>
              <p:nvPr/>
            </p:nvSpPr>
            <p:spPr>
              <a:xfrm>
                <a:off x="866225" y="4912615"/>
                <a:ext cx="6096000" cy="1204497"/>
              </a:xfrm>
              <a:prstGeom prst="rect">
                <a:avLst/>
              </a:prstGeom>
              <a:blipFill rotWithShape="0">
                <a:blip r:embed="rId7"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ángulo 11"/>
              <p:cNvSpPr/>
              <p:nvPr/>
            </p:nvSpPr>
            <p:spPr>
              <a:xfrm>
                <a:off x="6873735" y="2069605"/>
                <a:ext cx="4620175" cy="2048702"/>
              </a:xfrm>
              <a:prstGeom prst="rect">
                <a:avLst/>
              </a:prstGeom>
            </p:spPr>
            <p:txBody>
              <a:bodyPr wrap="square">
                <a:spAutoFit/>
              </a:bodyPr>
              <a:lstStyle/>
              <a:p>
                <a:pPr indent="252095">
                  <a:lnSpc>
                    <a:spcPct val="150000"/>
                  </a:lnSpc>
                  <a:spcAft>
                    <a:spcPts val="800"/>
                  </a:spcAft>
                </a:pPr>
                <a:r>
                  <a:rPr lang="es-EC" dirty="0" smtClean="0">
                    <a:effectLst/>
                    <a:latin typeface="Arial" panose="020B0604020202020204" pitchFamily="34" charset="0"/>
                    <a:ea typeface="Calibri" panose="020F0502020204030204" pitchFamily="34" charset="0"/>
                    <a:cs typeface="Times New Roman" panose="02020603050405020304" pitchFamily="18" charset="0"/>
                  </a:rPr>
                  <a:t>La fuerza </a:t>
                </a:r>
                <a14:m>
                  <m:oMath xmlns:m="http://schemas.openxmlformats.org/officeDocument/2006/math">
                    <m:sSub>
                      <m:sSubPr>
                        <m:ctrlPr>
                          <a:rPr lang="en-US"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𝑇</m:t>
                        </m:r>
                      </m:e>
                      <m:sub>
                        <m:r>
                          <a:rPr lang="es-EC" i="1">
                            <a:effectLst/>
                            <a:latin typeface="Cambria Math" panose="02040503050406030204" pitchFamily="18" charset="0"/>
                            <a:ea typeface="Calibri" panose="020F0502020204030204" pitchFamily="34" charset="0"/>
                            <a:cs typeface="Arial" panose="020B0604020202020204" pitchFamily="34" charset="0"/>
                          </a:rPr>
                          <m:t>𝑦</m:t>
                        </m:r>
                      </m:sub>
                    </m:sSub>
                  </m:oMath>
                </a14:m>
                <a:r>
                  <a:rPr lang="es-EC" dirty="0">
                    <a:effectLst/>
                    <a:latin typeface="Arial" panose="020B0604020202020204" pitchFamily="34" charset="0"/>
                    <a:ea typeface="Times New Roman" panose="02020603050405020304" pitchFamily="18" charset="0"/>
                    <a:cs typeface="Times New Roman" panose="02020603050405020304" pitchFamily="18" charset="0"/>
                  </a:rPr>
                  <a:t> </a:t>
                </a:r>
                <a:r>
                  <a:rPr lang="es-EC" dirty="0" smtClean="0">
                    <a:effectLst/>
                    <a:latin typeface="Arial" panose="020B0604020202020204" pitchFamily="34" charset="0"/>
                    <a:ea typeface="Times New Roman" panose="02020603050405020304" pitchFamily="18" charset="0"/>
                    <a:cs typeface="Times New Roman" panose="02020603050405020304" pitchFamily="18" charset="0"/>
                  </a:rPr>
                  <a:t>sería: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indent="252095" algn="ct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n-US"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𝑇</m:t>
                          </m:r>
                        </m:e>
                        <m:sub>
                          <m:r>
                            <a:rPr lang="es-EC" i="1">
                              <a:effectLst/>
                              <a:latin typeface="Cambria Math" panose="02040503050406030204" pitchFamily="18" charset="0"/>
                              <a:ea typeface="Calibri" panose="020F0502020204030204" pitchFamily="34" charset="0"/>
                              <a:cs typeface="Arial" panose="020B0604020202020204" pitchFamily="34" charset="0"/>
                            </a:rPr>
                            <m:t>𝑦</m:t>
                          </m:r>
                        </m:sub>
                      </m:sSub>
                      <m:r>
                        <a:rPr lang="es-EC"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US"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𝜇</m:t>
                          </m:r>
                        </m:e>
                        <m:sub>
                          <m:r>
                            <a:rPr lang="es-EC" i="1">
                              <a:effectLst/>
                              <a:latin typeface="Cambria Math" panose="02040503050406030204" pitchFamily="18" charset="0"/>
                              <a:ea typeface="Calibri" panose="020F0502020204030204" pitchFamily="34" charset="0"/>
                              <a:cs typeface="Arial" panose="020B0604020202020204" pitchFamily="34" charset="0"/>
                            </a:rPr>
                            <m:t>𝑦</m:t>
                          </m:r>
                        </m:sub>
                      </m:sSub>
                      <m:r>
                        <a:rPr lang="es-EC" i="1">
                          <a:effectLst/>
                          <a:latin typeface="Cambria Math" panose="02040503050406030204" pitchFamily="18" charset="0"/>
                          <a:ea typeface="Calibri" panose="020F0502020204030204" pitchFamily="34" charset="0"/>
                          <a:cs typeface="Arial" panose="020B0604020202020204" pitchFamily="34" charset="0"/>
                        </a:rPr>
                        <m:t>∗</m:t>
                      </m:r>
                      <m:sSub>
                        <m:sSubPr>
                          <m:ctrlPr>
                            <a:rPr lang="en-US"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𝑊</m:t>
                          </m:r>
                        </m:e>
                        <m:sub>
                          <m:r>
                            <a:rPr lang="es-EC" i="1">
                              <a:effectLst/>
                              <a:latin typeface="Cambria Math" panose="02040503050406030204" pitchFamily="18" charset="0"/>
                              <a:ea typeface="Calibri" panose="020F0502020204030204" pitchFamily="34" charset="0"/>
                              <a:cs typeface="Arial" panose="020B0604020202020204" pitchFamily="34" charset="0"/>
                            </a:rPr>
                            <m:t>𝑐𝑎𝑟𝑔𝑎</m:t>
                          </m:r>
                        </m:sub>
                      </m:sSub>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indent="252095" algn="ct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n-US"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𝑇</m:t>
                          </m:r>
                        </m:e>
                        <m:sub>
                          <m:r>
                            <a:rPr lang="es-EC" i="1">
                              <a:effectLst/>
                              <a:latin typeface="Cambria Math" panose="02040503050406030204" pitchFamily="18" charset="0"/>
                              <a:ea typeface="Calibri" panose="020F0502020204030204" pitchFamily="34" charset="0"/>
                              <a:cs typeface="Arial" panose="020B0604020202020204" pitchFamily="34" charset="0"/>
                            </a:rPr>
                            <m:t>𝑦</m:t>
                          </m:r>
                        </m:sub>
                      </m:sSub>
                      <m:r>
                        <a:rPr lang="es-EC" i="1">
                          <a:effectLst/>
                          <a:latin typeface="Cambria Math" panose="02040503050406030204" pitchFamily="18" charset="0"/>
                          <a:ea typeface="Times New Roman" panose="02020603050405020304" pitchFamily="18" charset="0"/>
                          <a:cs typeface="Arial" panose="020B0604020202020204" pitchFamily="34" charset="0"/>
                        </a:rPr>
                        <m:t>=</m:t>
                      </m:r>
                      <m:r>
                        <a:rPr lang="es-EC" i="1">
                          <a:effectLst/>
                          <a:latin typeface="Cambria Math" panose="02040503050406030204" pitchFamily="18" charset="0"/>
                          <a:ea typeface="Calibri" panose="020F0502020204030204" pitchFamily="34" charset="0"/>
                          <a:cs typeface="Arial" panose="020B0604020202020204" pitchFamily="34" charset="0"/>
                        </a:rPr>
                        <m:t>0.35∗3.0388 </m:t>
                      </m:r>
                      <m:r>
                        <a:rPr lang="es-EC" i="1">
                          <a:effectLst/>
                          <a:latin typeface="Cambria Math" panose="02040503050406030204" pitchFamily="18" charset="0"/>
                          <a:ea typeface="Calibri" panose="020F0502020204030204" pitchFamily="34" charset="0"/>
                          <a:cs typeface="Arial" panose="020B0604020202020204" pitchFamily="34" charset="0"/>
                        </a:rPr>
                        <m:t>𝑁</m:t>
                      </m:r>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sSub>
                        <m:sSubPr>
                          <m:ctrlPr>
                            <a:rPr lang="en-US" b="1" i="1">
                              <a:effectLst/>
                              <a:latin typeface="Cambria Math" panose="02040503050406030204" pitchFamily="18" charset="0"/>
                              <a:cs typeface="Arial" panose="020B0604020202020204" pitchFamily="34" charset="0"/>
                            </a:rPr>
                          </m:ctrlPr>
                        </m:sSubPr>
                        <m:e>
                          <m:r>
                            <a:rPr lang="es-EC" b="1" i="1">
                              <a:effectLst/>
                              <a:latin typeface="Cambria Math" panose="02040503050406030204" pitchFamily="18" charset="0"/>
                              <a:ea typeface="Calibri" panose="020F0502020204030204" pitchFamily="34" charset="0"/>
                              <a:cs typeface="Arial" panose="020B0604020202020204" pitchFamily="34" charset="0"/>
                            </a:rPr>
                            <m:t>𝑻</m:t>
                          </m:r>
                        </m:e>
                        <m:sub>
                          <m:r>
                            <a:rPr lang="es-EC" b="1" i="1">
                              <a:effectLst/>
                              <a:latin typeface="Cambria Math" panose="02040503050406030204" pitchFamily="18" charset="0"/>
                              <a:ea typeface="Calibri" panose="020F0502020204030204" pitchFamily="34" charset="0"/>
                              <a:cs typeface="Arial" panose="020B0604020202020204" pitchFamily="34" charset="0"/>
                            </a:rPr>
                            <m:t>𝒚</m:t>
                          </m:r>
                        </m:sub>
                      </m:sSub>
                      <m:r>
                        <a:rPr lang="es-EC" b="1" i="1">
                          <a:effectLst/>
                          <a:latin typeface="Cambria Math" panose="02040503050406030204" pitchFamily="18" charset="0"/>
                          <a:ea typeface="Times New Roman" panose="02020603050405020304" pitchFamily="18" charset="0"/>
                          <a:cs typeface="Arial" panose="020B0604020202020204" pitchFamily="34" charset="0"/>
                        </a:rPr>
                        <m:t>=</m:t>
                      </m:r>
                      <m:r>
                        <a:rPr lang="es-EC" b="1" i="1">
                          <a:effectLst/>
                          <a:latin typeface="Cambria Math" panose="02040503050406030204" pitchFamily="18" charset="0"/>
                          <a:ea typeface="Calibri" panose="020F0502020204030204" pitchFamily="34" charset="0"/>
                          <a:cs typeface="Arial" panose="020B0604020202020204" pitchFamily="34" charset="0"/>
                        </a:rPr>
                        <m:t>𝟏</m:t>
                      </m:r>
                      <m:r>
                        <a:rPr lang="es-EC" b="1" i="1">
                          <a:effectLst/>
                          <a:latin typeface="Cambria Math" panose="02040503050406030204" pitchFamily="18" charset="0"/>
                          <a:ea typeface="Calibri" panose="020F0502020204030204" pitchFamily="34" charset="0"/>
                          <a:cs typeface="Arial" panose="020B0604020202020204" pitchFamily="34" charset="0"/>
                        </a:rPr>
                        <m:t>.</m:t>
                      </m:r>
                      <m:r>
                        <a:rPr lang="es-EC" b="1" i="1">
                          <a:effectLst/>
                          <a:latin typeface="Cambria Math" panose="02040503050406030204" pitchFamily="18" charset="0"/>
                          <a:ea typeface="Calibri" panose="020F0502020204030204" pitchFamily="34" charset="0"/>
                          <a:cs typeface="Arial" panose="020B0604020202020204" pitchFamily="34" charset="0"/>
                        </a:rPr>
                        <m:t>𝟎𝟔𝟒</m:t>
                      </m:r>
                      <m:r>
                        <a:rPr lang="es-EC" b="1" i="1">
                          <a:effectLst/>
                          <a:latin typeface="Cambria Math" panose="02040503050406030204" pitchFamily="18" charset="0"/>
                          <a:ea typeface="Calibri" panose="020F0502020204030204" pitchFamily="34" charset="0"/>
                          <a:cs typeface="Arial" panose="020B0604020202020204" pitchFamily="34" charset="0"/>
                        </a:rPr>
                        <m:t> </m:t>
                      </m:r>
                      <m:r>
                        <a:rPr lang="es-EC" b="1" i="1">
                          <a:effectLst/>
                          <a:latin typeface="Cambria Math" panose="02040503050406030204" pitchFamily="18" charset="0"/>
                          <a:ea typeface="Calibri" panose="020F0502020204030204" pitchFamily="34" charset="0"/>
                          <a:cs typeface="Arial" panose="020B0604020202020204" pitchFamily="34" charset="0"/>
                        </a:rPr>
                        <m:t>𝑵</m:t>
                      </m:r>
                    </m:oMath>
                  </m:oMathPara>
                </a14:m>
                <a:endParaRPr lang="en-US" dirty="0"/>
              </a:p>
            </p:txBody>
          </p:sp>
        </mc:Choice>
        <mc:Fallback xmlns="">
          <p:sp>
            <p:nvSpPr>
              <p:cNvPr id="12" name="Rectángulo 11"/>
              <p:cNvSpPr>
                <a:spLocks noRot="1" noChangeAspect="1" noMove="1" noResize="1" noEditPoints="1" noAdjustHandles="1" noChangeArrowheads="1" noChangeShapeType="1" noTextEdit="1"/>
              </p:cNvSpPr>
              <p:nvPr/>
            </p:nvSpPr>
            <p:spPr>
              <a:xfrm>
                <a:off x="6873735" y="2069605"/>
                <a:ext cx="4620175" cy="2048702"/>
              </a:xfrm>
              <a:prstGeom prst="rect">
                <a:avLst/>
              </a:prstGeom>
              <a:blipFill rotWithShape="0">
                <a:blip r:embed="rId8"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ángulo 12"/>
              <p:cNvSpPr/>
              <p:nvPr/>
            </p:nvSpPr>
            <p:spPr>
              <a:xfrm>
                <a:off x="5963264" y="4742704"/>
                <a:ext cx="6096000" cy="1128514"/>
              </a:xfrm>
              <a:prstGeom prst="rect">
                <a:avLst/>
              </a:prstGeom>
            </p:spPr>
            <p:txBody>
              <a:bodyPr>
                <a:spAutoFit/>
              </a:bodyPr>
              <a:lstStyle/>
              <a:p>
                <a:pPr indent="252095" algn="just">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n-US" i="1" smtClean="0">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𝑇</m:t>
                          </m:r>
                        </m:e>
                        <m:sub>
                          <m:r>
                            <a:rPr lang="es-EC" i="1">
                              <a:effectLst/>
                              <a:latin typeface="Cambria Math" panose="02040503050406030204" pitchFamily="18" charset="0"/>
                              <a:ea typeface="Calibri" panose="020F0502020204030204" pitchFamily="34" charset="0"/>
                              <a:cs typeface="Arial" panose="020B0604020202020204" pitchFamily="34" charset="0"/>
                            </a:rPr>
                            <m:t>𝑒</m:t>
                          </m:r>
                        </m:sub>
                      </m:sSub>
                      <m:r>
                        <a:rPr lang="es-EC" i="1">
                          <a:effectLst/>
                          <a:latin typeface="Cambria Math" panose="02040503050406030204" pitchFamily="18" charset="0"/>
                          <a:ea typeface="Times New Roman" panose="02020603050405020304" pitchFamily="18" charset="0"/>
                          <a:cs typeface="Arial" panose="020B0604020202020204" pitchFamily="34" charset="0"/>
                        </a:rPr>
                        <m:t>=</m:t>
                      </m:r>
                      <m:r>
                        <a:rPr lang="es-EC" i="1">
                          <a:effectLst/>
                          <a:latin typeface="Cambria Math" panose="02040503050406030204" pitchFamily="18" charset="0"/>
                          <a:ea typeface="Calibri" panose="020F0502020204030204" pitchFamily="34" charset="0"/>
                          <a:cs typeface="Arial" panose="020B0604020202020204" pitchFamily="34" charset="0"/>
                        </a:rPr>
                        <m:t>0.982 </m:t>
                      </m:r>
                      <m:r>
                        <a:rPr lang="es-EC" i="1">
                          <a:effectLst/>
                          <a:latin typeface="Cambria Math" panose="02040503050406030204" pitchFamily="18" charset="0"/>
                          <a:ea typeface="Calibri" panose="020F0502020204030204" pitchFamily="34" charset="0"/>
                          <a:cs typeface="Arial" panose="020B0604020202020204" pitchFamily="34" charset="0"/>
                        </a:rPr>
                        <m:t>𝑁</m:t>
                      </m:r>
                      <m:r>
                        <a:rPr lang="es-EC" i="1">
                          <a:effectLst/>
                          <a:latin typeface="Cambria Math" panose="02040503050406030204" pitchFamily="18" charset="0"/>
                          <a:ea typeface="Calibri" panose="020F0502020204030204" pitchFamily="34" charset="0"/>
                          <a:cs typeface="Arial" panose="020B0604020202020204" pitchFamily="34" charset="0"/>
                        </a:rPr>
                        <m:t>+1.064 </m:t>
                      </m:r>
                      <m:r>
                        <a:rPr lang="es-EC" i="1">
                          <a:effectLst/>
                          <a:latin typeface="Cambria Math" panose="02040503050406030204" pitchFamily="18" charset="0"/>
                          <a:ea typeface="Calibri" panose="020F0502020204030204" pitchFamily="34" charset="0"/>
                          <a:cs typeface="Arial" panose="020B0604020202020204" pitchFamily="34" charset="0"/>
                        </a:rPr>
                        <m:t>𝑁</m:t>
                      </m:r>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indent="252095" algn="just">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n-US" b="1" i="1">
                              <a:solidFill>
                                <a:srgbClr val="FF0000"/>
                              </a:solidFill>
                              <a:effectLst/>
                              <a:latin typeface="Cambria Math" panose="02040503050406030204" pitchFamily="18" charset="0"/>
                              <a:ea typeface="Calibri" panose="020F0502020204030204" pitchFamily="34" charset="0"/>
                              <a:cs typeface="Arial" panose="020B0604020202020204" pitchFamily="34" charset="0"/>
                            </a:rPr>
                          </m:ctrlPr>
                        </m:sSubPr>
                        <m:e>
                          <m:r>
                            <a:rPr lang="es-EC" b="1" i="1">
                              <a:solidFill>
                                <a:srgbClr val="FF0000"/>
                              </a:solidFill>
                              <a:effectLst/>
                              <a:latin typeface="Cambria Math" panose="02040503050406030204" pitchFamily="18" charset="0"/>
                              <a:ea typeface="Calibri" panose="020F0502020204030204" pitchFamily="34" charset="0"/>
                              <a:cs typeface="Arial" panose="020B0604020202020204" pitchFamily="34" charset="0"/>
                            </a:rPr>
                            <m:t>𝑻</m:t>
                          </m:r>
                        </m:e>
                        <m:sub>
                          <m:r>
                            <a:rPr lang="es-EC" b="1" i="1">
                              <a:solidFill>
                                <a:srgbClr val="FF0000"/>
                              </a:solidFill>
                              <a:effectLst/>
                              <a:latin typeface="Cambria Math" panose="02040503050406030204" pitchFamily="18" charset="0"/>
                              <a:ea typeface="Calibri" panose="020F0502020204030204" pitchFamily="34" charset="0"/>
                              <a:cs typeface="Arial" panose="020B0604020202020204" pitchFamily="34" charset="0"/>
                            </a:rPr>
                            <m:t>𝒆</m:t>
                          </m:r>
                        </m:sub>
                      </m:sSub>
                      <m:r>
                        <a:rPr lang="es-EC" b="1" i="1">
                          <a:solidFill>
                            <a:srgbClr val="FF0000"/>
                          </a:solidFill>
                          <a:effectLst/>
                          <a:latin typeface="Cambria Math" panose="02040503050406030204" pitchFamily="18" charset="0"/>
                          <a:ea typeface="Times New Roman" panose="02020603050405020304" pitchFamily="18" charset="0"/>
                          <a:cs typeface="Arial" panose="020B0604020202020204" pitchFamily="34" charset="0"/>
                        </a:rPr>
                        <m:t>=</m:t>
                      </m:r>
                      <m:r>
                        <a:rPr lang="es-EC" b="1" i="1">
                          <a:solidFill>
                            <a:srgbClr val="FF0000"/>
                          </a:solidFill>
                          <a:effectLst/>
                          <a:latin typeface="Cambria Math" panose="02040503050406030204" pitchFamily="18" charset="0"/>
                          <a:ea typeface="Calibri" panose="020F0502020204030204" pitchFamily="34" charset="0"/>
                          <a:cs typeface="Arial" panose="020B0604020202020204" pitchFamily="34" charset="0"/>
                        </a:rPr>
                        <m:t>𝟐</m:t>
                      </m:r>
                      <m:r>
                        <a:rPr lang="es-EC" b="1" i="1">
                          <a:solidFill>
                            <a:srgbClr val="FF0000"/>
                          </a:solidFill>
                          <a:effectLst/>
                          <a:latin typeface="Cambria Math" panose="02040503050406030204" pitchFamily="18" charset="0"/>
                          <a:ea typeface="Calibri" panose="020F0502020204030204" pitchFamily="34" charset="0"/>
                          <a:cs typeface="Arial" panose="020B0604020202020204" pitchFamily="34" charset="0"/>
                        </a:rPr>
                        <m:t>.</m:t>
                      </m:r>
                      <m:r>
                        <a:rPr lang="es-EC" b="1" i="1">
                          <a:solidFill>
                            <a:srgbClr val="FF0000"/>
                          </a:solidFill>
                          <a:effectLst/>
                          <a:latin typeface="Cambria Math" panose="02040503050406030204" pitchFamily="18" charset="0"/>
                          <a:ea typeface="Calibri" panose="020F0502020204030204" pitchFamily="34" charset="0"/>
                          <a:cs typeface="Arial" panose="020B0604020202020204" pitchFamily="34" charset="0"/>
                        </a:rPr>
                        <m:t>𝟎𝟒𝟔</m:t>
                      </m:r>
                      <m:r>
                        <a:rPr lang="es-EC" b="1" i="1">
                          <a:solidFill>
                            <a:srgbClr val="FF0000"/>
                          </a:solidFill>
                          <a:effectLst/>
                          <a:latin typeface="Cambria Math" panose="02040503050406030204" pitchFamily="18" charset="0"/>
                          <a:ea typeface="Calibri" panose="020F0502020204030204" pitchFamily="34" charset="0"/>
                          <a:cs typeface="Arial" panose="020B0604020202020204" pitchFamily="34" charset="0"/>
                        </a:rPr>
                        <m:t> </m:t>
                      </m:r>
                      <m:r>
                        <a:rPr lang="es-EC" b="1" i="1">
                          <a:solidFill>
                            <a:srgbClr val="FF0000"/>
                          </a:solidFill>
                          <a:effectLst/>
                          <a:latin typeface="Cambria Math" panose="02040503050406030204" pitchFamily="18" charset="0"/>
                          <a:ea typeface="Calibri" panose="020F0502020204030204" pitchFamily="34" charset="0"/>
                          <a:cs typeface="Arial" panose="020B0604020202020204" pitchFamily="34" charset="0"/>
                        </a:rPr>
                        <m:t>𝑵</m:t>
                      </m:r>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3" name="Rectángulo 12"/>
              <p:cNvSpPr>
                <a:spLocks noRot="1" noChangeAspect="1" noMove="1" noResize="1" noEditPoints="1" noAdjustHandles="1" noChangeArrowheads="1" noChangeShapeType="1" noTextEdit="1"/>
              </p:cNvSpPr>
              <p:nvPr/>
            </p:nvSpPr>
            <p:spPr>
              <a:xfrm>
                <a:off x="5963264" y="4742704"/>
                <a:ext cx="6096000" cy="1128514"/>
              </a:xfrm>
              <a:prstGeom prst="rect">
                <a:avLst/>
              </a:prstGeom>
              <a:blipFill rotWithShape="0">
                <a:blip r:embed="rId9" cstate="print"/>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5546524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ángulo 3"/>
              <p:cNvSpPr/>
              <p:nvPr/>
            </p:nvSpPr>
            <p:spPr>
              <a:xfrm>
                <a:off x="865238" y="448137"/>
                <a:ext cx="10953136" cy="956737"/>
              </a:xfrm>
              <a:prstGeom prst="rect">
                <a:avLst/>
              </a:prstGeom>
            </p:spPr>
            <p:txBody>
              <a:bodyPr wrap="square">
                <a:spAutoFit/>
              </a:bodyPr>
              <a:lstStyle/>
              <a:p>
                <a:pPr>
                  <a:lnSpc>
                    <a:spcPct val="150000"/>
                  </a:lnSpc>
                </a:pPr>
                <a:r>
                  <a:rPr lang="es-EC" dirty="0" smtClean="0">
                    <a:effectLst/>
                    <a:latin typeface="Arial" panose="020B0604020202020204" pitchFamily="34" charset="0"/>
                    <a:ea typeface="Calibri" panose="020F0502020204030204" pitchFamily="34" charset="0"/>
                  </a:rPr>
                  <a:t>Otra tensión importante a tener en cuenta es la tensión de lado flojo </a:t>
                </a:r>
                <a14:m>
                  <m:oMath xmlns:m="http://schemas.openxmlformats.org/officeDocument/2006/math">
                    <m:sSub>
                      <m:sSubPr>
                        <m:ctrlPr>
                          <a:rPr lang="en-US" i="1">
                            <a:effectLst/>
                            <a:latin typeface="Cambria Math" panose="02040503050406030204" pitchFamily="18"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 </m:t>
                        </m:r>
                        <m:r>
                          <a:rPr lang="es-EC" i="1">
                            <a:effectLst/>
                            <a:latin typeface="Cambria Math" panose="02040503050406030204" pitchFamily="18" charset="0"/>
                            <a:ea typeface="Calibri" panose="020F0502020204030204" pitchFamily="34" charset="0"/>
                            <a:cs typeface="Arial" panose="020B0604020202020204" pitchFamily="34" charset="0"/>
                          </a:rPr>
                          <m:t>𝑇</m:t>
                        </m:r>
                      </m:e>
                      <m:sub>
                        <m:r>
                          <a:rPr lang="es-EC" i="1">
                            <a:effectLst/>
                            <a:latin typeface="Cambria Math" panose="02040503050406030204" pitchFamily="18" charset="0"/>
                            <a:ea typeface="Calibri" panose="020F0502020204030204" pitchFamily="34" charset="0"/>
                            <a:cs typeface="Arial" panose="020B0604020202020204" pitchFamily="34" charset="0"/>
                          </a:rPr>
                          <m:t>𝑙𝑓</m:t>
                        </m:r>
                      </m:sub>
                    </m:sSub>
                  </m:oMath>
                </a14:m>
                <a:r>
                  <a:rPr lang="es-EC" dirty="0">
                    <a:effectLst/>
                    <a:latin typeface="Arial" panose="020B0604020202020204" pitchFamily="34" charset="0"/>
                    <a:ea typeface="Times New Roman" panose="02020603050405020304" pitchFamily="18" charset="0"/>
                  </a:rPr>
                  <a:t>. Esta nos permite obtener una tracción adecuada entre los rodillos y la banda operando con el mínimo patinaje </a:t>
                </a:r>
                <a:r>
                  <a:rPr lang="es-EC" dirty="0" smtClean="0">
                    <a:effectLst/>
                    <a:latin typeface="Arial" panose="020B0604020202020204" pitchFamily="34" charset="0"/>
                    <a:ea typeface="Times New Roman" panose="02020603050405020304" pitchFamily="18" charset="0"/>
                  </a:rPr>
                  <a:t>posible.</a:t>
                </a:r>
                <a:endParaRPr lang="en-US" dirty="0"/>
              </a:p>
            </p:txBody>
          </p:sp>
        </mc:Choice>
        <mc:Fallback xmlns="">
          <p:sp>
            <p:nvSpPr>
              <p:cNvPr id="4" name="Rectángulo 3"/>
              <p:cNvSpPr>
                <a:spLocks noRot="1" noChangeAspect="1" noMove="1" noResize="1" noEditPoints="1" noAdjustHandles="1" noChangeArrowheads="1" noChangeShapeType="1" noTextEdit="1"/>
              </p:cNvSpPr>
              <p:nvPr/>
            </p:nvSpPr>
            <p:spPr>
              <a:xfrm>
                <a:off x="865238" y="448137"/>
                <a:ext cx="10953136" cy="956737"/>
              </a:xfrm>
              <a:prstGeom prst="rect">
                <a:avLst/>
              </a:prstGeom>
              <a:blipFill rotWithShape="0">
                <a:blip r:embed="rId2" cstate="print"/>
                <a:stretch>
                  <a:fillRect l="-501" b="-51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ángulo 4"/>
              <p:cNvSpPr/>
              <p:nvPr/>
            </p:nvSpPr>
            <p:spPr>
              <a:xfrm>
                <a:off x="5335683" y="1522397"/>
                <a:ext cx="1422312" cy="39158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𝑙𝑓</m:t>
                          </m:r>
                        </m:sub>
                      </m:sSub>
                      <m:r>
                        <a:rPr lang="en-US" i="0">
                          <a:latin typeface="Cambria Math" panose="02040503050406030204" pitchFamily="18" charset="0"/>
                        </a:rPr>
                        <m:t>=</m:t>
                      </m:r>
                      <m:r>
                        <a:rPr lang="en-US" i="1">
                          <a:latin typeface="Cambria Math" panose="02040503050406030204" pitchFamily="18" charset="0"/>
                        </a:rPr>
                        <m:t>𝐾</m:t>
                      </m:r>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𝑒</m:t>
                          </m:r>
                        </m:sub>
                      </m:sSub>
                    </m:oMath>
                  </m:oMathPara>
                </a14:m>
                <a:endParaRPr lang="en-US" dirty="0"/>
              </a:p>
            </p:txBody>
          </p:sp>
        </mc:Choice>
        <mc:Fallback xmlns="">
          <p:sp>
            <p:nvSpPr>
              <p:cNvPr id="5" name="Rectángulo 4"/>
              <p:cNvSpPr>
                <a:spLocks noRot="1" noChangeAspect="1" noMove="1" noResize="1" noEditPoints="1" noAdjustHandles="1" noChangeArrowheads="1" noChangeShapeType="1" noTextEdit="1"/>
              </p:cNvSpPr>
              <p:nvPr/>
            </p:nvSpPr>
            <p:spPr>
              <a:xfrm>
                <a:off x="5335683" y="1522397"/>
                <a:ext cx="1422312" cy="391582"/>
              </a:xfrm>
              <a:prstGeom prst="rect">
                <a:avLst/>
              </a:prstGeom>
              <a:blipFill rotWithShape="0">
                <a:blip r:embed="rId3" cstate="print"/>
                <a:stretch>
                  <a:fillRect b="-93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ángulo 5"/>
              <p:cNvSpPr/>
              <p:nvPr/>
            </p:nvSpPr>
            <p:spPr>
              <a:xfrm>
                <a:off x="1171336" y="2225238"/>
                <a:ext cx="2258823" cy="6180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𝐾</m:t>
                      </m:r>
                      <m:r>
                        <a:rPr lang="en-US" i="0">
                          <a:latin typeface="Cambria Math" panose="02040503050406030204" pitchFamily="18" charset="0"/>
                        </a:rPr>
                        <m:t>=</m:t>
                      </m:r>
                      <m:f>
                        <m:fPr>
                          <m:ctrlPr>
                            <a:rPr lang="en-US" i="1">
                              <a:latin typeface="Cambria Math" panose="02040503050406030204" pitchFamily="18" charset="0"/>
                            </a:rPr>
                          </m:ctrlPr>
                        </m:fPr>
                        <m:num>
                          <m:r>
                            <a:rPr lang="en-US" i="0">
                              <a:latin typeface="Cambria Math" panose="02040503050406030204" pitchFamily="18" charset="0"/>
                            </a:rPr>
                            <m:t>1</m:t>
                          </m:r>
                        </m:num>
                        <m:den>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0">
                                  <a:latin typeface="Cambria Math" panose="02040503050406030204" pitchFamily="18" charset="0"/>
                                </a:rPr>
                                <m:t>0.00758∗</m:t>
                              </m:r>
                              <m:r>
                                <a:rPr lang="en-US" i="1">
                                  <a:latin typeface="Cambria Math" panose="02040503050406030204" pitchFamily="18" charset="0"/>
                                </a:rPr>
                                <m:t>𝜇</m:t>
                              </m:r>
                              <m:r>
                                <a:rPr lang="en-US" i="0">
                                  <a:latin typeface="Cambria Math" panose="02040503050406030204" pitchFamily="18" charset="0"/>
                                </a:rPr>
                                <m:t>∗</m:t>
                              </m:r>
                              <m:r>
                                <a:rPr lang="en-US" i="1">
                                  <a:latin typeface="Cambria Math" panose="02040503050406030204" pitchFamily="18" charset="0"/>
                                </a:rPr>
                                <m:t>𝜃</m:t>
                              </m:r>
                            </m:sup>
                          </m:sSup>
                          <m:r>
                            <a:rPr lang="en-US" i="0">
                              <a:latin typeface="Cambria Math" panose="02040503050406030204" pitchFamily="18" charset="0"/>
                            </a:rPr>
                            <m:t>−1</m:t>
                          </m:r>
                        </m:den>
                      </m:f>
                    </m:oMath>
                  </m:oMathPara>
                </a14:m>
                <a:endParaRPr lang="en-US" dirty="0"/>
              </a:p>
            </p:txBody>
          </p:sp>
        </mc:Choice>
        <mc:Fallback xmlns="">
          <p:sp>
            <p:nvSpPr>
              <p:cNvPr id="6" name="Rectángulo 5"/>
              <p:cNvSpPr>
                <a:spLocks noRot="1" noChangeAspect="1" noMove="1" noResize="1" noEditPoints="1" noAdjustHandles="1" noChangeArrowheads="1" noChangeShapeType="1" noTextEdit="1"/>
              </p:cNvSpPr>
              <p:nvPr/>
            </p:nvSpPr>
            <p:spPr>
              <a:xfrm>
                <a:off x="1171336" y="2225238"/>
                <a:ext cx="2258823" cy="618054"/>
              </a:xfrm>
              <a:prstGeom prst="rect">
                <a:avLst/>
              </a:prstGeom>
              <a:blipFill rotWithShape="0">
                <a:blip r:embed="rId4"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ángulo 6"/>
              <p:cNvSpPr/>
              <p:nvPr/>
            </p:nvSpPr>
            <p:spPr>
              <a:xfrm>
                <a:off x="-137654" y="2999168"/>
                <a:ext cx="6735097" cy="991041"/>
              </a:xfrm>
              <a:prstGeom prst="rect">
                <a:avLst/>
              </a:prstGeom>
            </p:spPr>
            <p:txBody>
              <a:bodyPr wrap="square">
                <a:spAutoFit/>
              </a:bodyPr>
              <a:lstStyle/>
              <a:p>
                <a:pPr indent="252095" algn="just">
                  <a:lnSpc>
                    <a:spcPct val="150000"/>
                  </a:lnSpc>
                  <a:spcAft>
                    <a:spcPts val="800"/>
                  </a:spcAft>
                </a:pPr>
                <a:r>
                  <a:rPr lang="es-EC" dirty="0" smtClean="0">
                    <a:effectLst/>
                    <a:ea typeface="Calibri" panose="020F0502020204030204" pitchFamily="34" charset="0"/>
                    <a:cs typeface="Arial" panose="020B0604020202020204" pitchFamily="34" charset="0"/>
                  </a:rPr>
                  <a:t> </a:t>
                </a:r>
                <a14:m>
                  <m:oMath xmlns:m="http://schemas.openxmlformats.org/officeDocument/2006/math">
                    <m:r>
                      <a:rPr lang="es-EC" i="1" smtClean="0">
                        <a:effectLst/>
                        <a:latin typeface="Cambria Math" panose="02040503050406030204" pitchFamily="18" charset="0"/>
                        <a:ea typeface="Calibri" panose="020F0502020204030204" pitchFamily="34" charset="0"/>
                        <a:cs typeface="Arial" panose="020B0604020202020204" pitchFamily="34" charset="0"/>
                      </a:rPr>
                      <m:t>𝜇</m:t>
                    </m:r>
                    <m:r>
                      <a:rPr lang="es-EC" i="1" smtClean="0">
                        <a:effectLst/>
                        <a:latin typeface="Cambria Math" panose="02040503050406030204" pitchFamily="18" charset="0"/>
                        <a:ea typeface="Calibri" panose="020F0502020204030204" pitchFamily="34" charset="0"/>
                        <a:cs typeface="Arial" panose="020B0604020202020204" pitchFamily="34" charset="0"/>
                      </a:rPr>
                      <m:t>=</m:t>
                    </m:r>
                    <m:r>
                      <a:rPr lang="es-EC" i="1" smtClean="0">
                        <a:effectLst/>
                        <a:latin typeface="Cambria Math" panose="02040503050406030204" pitchFamily="18" charset="0"/>
                        <a:ea typeface="Calibri" panose="020F0502020204030204" pitchFamily="34" charset="0"/>
                        <a:cs typeface="Arial" panose="020B0604020202020204" pitchFamily="34" charset="0"/>
                      </a:rPr>
                      <m:t>𝐶𝑜𝑒𝑓𝑖𝑐𝑖𝑒𝑛𝑡𝑒</m:t>
                    </m:r>
                    <m:r>
                      <a:rPr lang="es-EC" i="1" smtClean="0">
                        <a:effectLst/>
                        <a:latin typeface="Cambria Math" panose="02040503050406030204" pitchFamily="18" charset="0"/>
                        <a:ea typeface="Calibri" panose="020F0502020204030204" pitchFamily="34" charset="0"/>
                        <a:cs typeface="Arial" panose="020B0604020202020204" pitchFamily="34" charset="0"/>
                      </a:rPr>
                      <m:t> </m:t>
                    </m:r>
                    <m:r>
                      <a:rPr lang="es-EC" i="1" smtClean="0">
                        <a:effectLst/>
                        <a:latin typeface="Cambria Math" panose="02040503050406030204" pitchFamily="18" charset="0"/>
                        <a:ea typeface="Calibri" panose="020F0502020204030204" pitchFamily="34" charset="0"/>
                        <a:cs typeface="Arial" panose="020B0604020202020204" pitchFamily="34" charset="0"/>
                      </a:rPr>
                      <m:t>𝑑𝑒</m:t>
                    </m:r>
                    <m:r>
                      <a:rPr lang="es-EC" i="1" smtClean="0">
                        <a:effectLst/>
                        <a:latin typeface="Cambria Math" panose="02040503050406030204" pitchFamily="18" charset="0"/>
                        <a:ea typeface="Calibri" panose="020F0502020204030204" pitchFamily="34" charset="0"/>
                        <a:cs typeface="Arial" panose="020B0604020202020204" pitchFamily="34" charset="0"/>
                      </a:rPr>
                      <m:t> </m:t>
                    </m:r>
                    <m:r>
                      <a:rPr lang="es-EC" i="1" smtClean="0">
                        <a:effectLst/>
                        <a:latin typeface="Cambria Math" panose="02040503050406030204" pitchFamily="18" charset="0"/>
                        <a:ea typeface="Calibri" panose="020F0502020204030204" pitchFamily="34" charset="0"/>
                        <a:cs typeface="Arial" panose="020B0604020202020204" pitchFamily="34" charset="0"/>
                      </a:rPr>
                      <m:t>𝐹𝑟𝑖𝑐𝑐𝑖</m:t>
                    </m:r>
                    <m:r>
                      <a:rPr lang="es-EC" i="1" smtClean="0">
                        <a:effectLst/>
                        <a:latin typeface="Cambria Math" panose="02040503050406030204" pitchFamily="18" charset="0"/>
                        <a:ea typeface="Calibri" panose="020F0502020204030204" pitchFamily="34" charset="0"/>
                        <a:cs typeface="Arial" panose="020B0604020202020204" pitchFamily="34" charset="0"/>
                      </a:rPr>
                      <m:t>ó</m:t>
                    </m:r>
                    <m:r>
                      <a:rPr lang="es-EC" i="1" smtClean="0">
                        <a:effectLst/>
                        <a:latin typeface="Cambria Math" panose="02040503050406030204" pitchFamily="18" charset="0"/>
                        <a:ea typeface="Calibri" panose="020F0502020204030204" pitchFamily="34" charset="0"/>
                        <a:cs typeface="Arial" panose="020B0604020202020204" pitchFamily="34" charset="0"/>
                      </a:rPr>
                      <m:t>𝑛</m:t>
                    </m:r>
                    <m:r>
                      <a:rPr lang="es-EC" i="1" smtClean="0">
                        <a:effectLst/>
                        <a:latin typeface="Cambria Math" panose="02040503050406030204" pitchFamily="18" charset="0"/>
                        <a:ea typeface="Calibri" panose="020F0502020204030204" pitchFamily="34" charset="0"/>
                        <a:cs typeface="Arial" panose="020B0604020202020204" pitchFamily="34" charset="0"/>
                      </a:rPr>
                      <m:t> </m:t>
                    </m:r>
                    <m:r>
                      <a:rPr lang="es-EC" i="1" smtClean="0">
                        <a:effectLst/>
                        <a:latin typeface="Cambria Math" panose="02040503050406030204" pitchFamily="18" charset="0"/>
                        <a:ea typeface="Calibri" panose="020F0502020204030204" pitchFamily="34" charset="0"/>
                        <a:cs typeface="Arial" panose="020B0604020202020204" pitchFamily="34" charset="0"/>
                      </a:rPr>
                      <m:t>𝑒𝑛𝑡𝑟𝑒</m:t>
                    </m:r>
                    <m:r>
                      <a:rPr lang="es-EC" i="1" smtClean="0">
                        <a:effectLst/>
                        <a:latin typeface="Cambria Math" panose="02040503050406030204" pitchFamily="18" charset="0"/>
                        <a:ea typeface="Calibri" panose="020F0502020204030204" pitchFamily="34" charset="0"/>
                        <a:cs typeface="Arial" panose="020B0604020202020204" pitchFamily="34" charset="0"/>
                      </a:rPr>
                      <m:t> </m:t>
                    </m:r>
                    <m:r>
                      <a:rPr lang="es-EC" i="1" smtClean="0">
                        <a:effectLst/>
                        <a:latin typeface="Cambria Math" panose="02040503050406030204" pitchFamily="18" charset="0"/>
                        <a:ea typeface="Calibri" panose="020F0502020204030204" pitchFamily="34" charset="0"/>
                        <a:cs typeface="Arial" panose="020B0604020202020204" pitchFamily="34" charset="0"/>
                      </a:rPr>
                      <m:t>𝑙𝑜𝑠</m:t>
                    </m:r>
                    <m:r>
                      <a:rPr lang="es-EC" i="1" smtClean="0">
                        <a:effectLst/>
                        <a:latin typeface="Cambria Math" panose="02040503050406030204" pitchFamily="18" charset="0"/>
                        <a:ea typeface="Calibri" panose="020F0502020204030204" pitchFamily="34" charset="0"/>
                        <a:cs typeface="Arial" panose="020B0604020202020204" pitchFamily="34" charset="0"/>
                      </a:rPr>
                      <m:t> </m:t>
                    </m:r>
                    <m:r>
                      <a:rPr lang="es-EC" i="1" smtClean="0">
                        <a:effectLst/>
                        <a:latin typeface="Cambria Math" panose="02040503050406030204" pitchFamily="18" charset="0"/>
                        <a:ea typeface="Calibri" panose="020F0502020204030204" pitchFamily="34" charset="0"/>
                        <a:cs typeface="Arial" panose="020B0604020202020204" pitchFamily="34" charset="0"/>
                      </a:rPr>
                      <m:t>𝑟𝑜𝑑𝑖𝑙𝑙𝑜𝑠</m:t>
                    </m:r>
                    <m:r>
                      <a:rPr lang="es-EC" i="1" smtClean="0">
                        <a:effectLst/>
                        <a:latin typeface="Cambria Math" panose="02040503050406030204" pitchFamily="18" charset="0"/>
                        <a:ea typeface="Calibri" panose="020F0502020204030204" pitchFamily="34" charset="0"/>
                        <a:cs typeface="Arial" panose="020B0604020202020204" pitchFamily="34" charset="0"/>
                      </a:rPr>
                      <m:t> </m:t>
                    </m:r>
                    <m:r>
                      <a:rPr lang="es-EC" i="1" smtClean="0">
                        <a:effectLst/>
                        <a:latin typeface="Cambria Math" panose="02040503050406030204" pitchFamily="18" charset="0"/>
                        <a:ea typeface="Calibri" panose="020F0502020204030204" pitchFamily="34" charset="0"/>
                        <a:cs typeface="Arial" panose="020B0604020202020204" pitchFamily="34" charset="0"/>
                      </a:rPr>
                      <m:t>𝑦</m:t>
                    </m:r>
                    <m:r>
                      <a:rPr lang="es-EC" i="1" smtClean="0">
                        <a:effectLst/>
                        <a:latin typeface="Cambria Math" panose="02040503050406030204" pitchFamily="18" charset="0"/>
                        <a:ea typeface="Calibri" panose="020F0502020204030204" pitchFamily="34" charset="0"/>
                        <a:cs typeface="Arial" panose="020B0604020202020204" pitchFamily="34" charset="0"/>
                      </a:rPr>
                      <m:t> </m:t>
                    </m:r>
                    <m:r>
                      <a:rPr lang="es-EC" i="1" smtClean="0">
                        <a:effectLst/>
                        <a:latin typeface="Cambria Math" panose="02040503050406030204" pitchFamily="18" charset="0"/>
                        <a:ea typeface="Calibri" panose="020F0502020204030204" pitchFamily="34" charset="0"/>
                        <a:cs typeface="Arial" panose="020B0604020202020204" pitchFamily="34" charset="0"/>
                      </a:rPr>
                      <m:t>𝑙𝑎</m:t>
                    </m:r>
                    <m:r>
                      <a:rPr lang="es-EC" i="1" smtClean="0">
                        <a:effectLst/>
                        <a:latin typeface="Cambria Math" panose="02040503050406030204" pitchFamily="18" charset="0"/>
                        <a:ea typeface="Calibri" panose="020F0502020204030204" pitchFamily="34" charset="0"/>
                        <a:cs typeface="Arial" panose="020B0604020202020204" pitchFamily="34" charset="0"/>
                      </a:rPr>
                      <m:t> </m:t>
                    </m:r>
                    <m:r>
                      <a:rPr lang="es-EC" i="1" smtClean="0">
                        <a:effectLst/>
                        <a:latin typeface="Cambria Math" panose="02040503050406030204" pitchFamily="18" charset="0"/>
                        <a:ea typeface="Calibri" panose="020F0502020204030204" pitchFamily="34" charset="0"/>
                        <a:cs typeface="Arial" panose="020B0604020202020204" pitchFamily="34" charset="0"/>
                      </a:rPr>
                      <m:t>𝑏𝑎𝑛𝑑𝑎</m:t>
                    </m:r>
                    <m:r>
                      <a:rPr lang="es-EC" i="1" smtClean="0">
                        <a:effectLst/>
                        <a:latin typeface="Cambria Math" panose="02040503050406030204" pitchFamily="18" charset="0"/>
                        <a:ea typeface="Calibri" panose="020F0502020204030204" pitchFamily="34" charset="0"/>
                        <a:cs typeface="Arial" panose="020B0604020202020204" pitchFamily="34" charset="0"/>
                      </a:rPr>
                      <m:t>.</m:t>
                    </m:r>
                  </m:oMath>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indent="252095" algn="just">
                  <a:lnSpc>
                    <a:spcPct val="150000"/>
                  </a:lnSpc>
                  <a:spcAft>
                    <a:spcPts val="800"/>
                  </a:spcAft>
                </a:pPr>
                <a:r>
                  <a:rPr lang="es-EC" dirty="0">
                    <a:ea typeface="Calibri" panose="020F0502020204030204" pitchFamily="34" charset="0"/>
                    <a:cs typeface="Arial" panose="020B0604020202020204" pitchFamily="34" charset="0"/>
                  </a:rPr>
                  <a:t> </a:t>
                </a:r>
                <a14:m>
                  <m:oMath xmlns:m="http://schemas.openxmlformats.org/officeDocument/2006/math">
                    <m:r>
                      <a:rPr lang="es-EC" i="1">
                        <a:effectLst/>
                        <a:latin typeface="Cambria Math" panose="02040503050406030204" pitchFamily="18" charset="0"/>
                        <a:ea typeface="Calibri" panose="020F0502020204030204" pitchFamily="34" charset="0"/>
                        <a:cs typeface="Arial" panose="020B0604020202020204" pitchFamily="34" charset="0"/>
                      </a:rPr>
                      <m:t>𝜃</m:t>
                    </m:r>
                    <m:r>
                      <a:rPr lang="es-EC" i="1">
                        <a:effectLst/>
                        <a:latin typeface="Cambria Math" panose="02040503050406030204" pitchFamily="18" charset="0"/>
                        <a:ea typeface="Calibri" panose="020F0502020204030204" pitchFamily="34" charset="0"/>
                        <a:cs typeface="Arial" panose="020B0604020202020204" pitchFamily="34" charset="0"/>
                      </a:rPr>
                      <m:t>=Á</m:t>
                    </m:r>
                    <m:r>
                      <a:rPr lang="es-EC" i="1">
                        <a:effectLst/>
                        <a:latin typeface="Cambria Math" panose="02040503050406030204" pitchFamily="18" charset="0"/>
                        <a:ea typeface="Calibri" panose="020F0502020204030204" pitchFamily="34" charset="0"/>
                        <a:cs typeface="Arial" panose="020B0604020202020204" pitchFamily="34" charset="0"/>
                      </a:rPr>
                      <m:t>𝑛𝑔𝑢𝑙𝑜</m:t>
                    </m:r>
                    <m:r>
                      <a:rPr lang="es-EC" i="1">
                        <a:effectLst/>
                        <a:latin typeface="Cambria Math" panose="02040503050406030204" pitchFamily="18" charset="0"/>
                        <a:ea typeface="Calibri" panose="020F0502020204030204" pitchFamily="34" charset="0"/>
                        <a:cs typeface="Arial" panose="020B0604020202020204" pitchFamily="34" charset="0"/>
                      </a:rPr>
                      <m:t> </m:t>
                    </m:r>
                    <m:r>
                      <a:rPr lang="es-EC" i="1">
                        <a:effectLst/>
                        <a:latin typeface="Cambria Math" panose="02040503050406030204" pitchFamily="18" charset="0"/>
                        <a:ea typeface="Calibri" panose="020F0502020204030204" pitchFamily="34" charset="0"/>
                        <a:cs typeface="Arial" panose="020B0604020202020204" pitchFamily="34" charset="0"/>
                      </a:rPr>
                      <m:t>𝑑𝑒</m:t>
                    </m:r>
                    <m:r>
                      <a:rPr lang="es-EC" i="1">
                        <a:effectLst/>
                        <a:latin typeface="Cambria Math" panose="02040503050406030204" pitchFamily="18" charset="0"/>
                        <a:ea typeface="Calibri" panose="020F0502020204030204" pitchFamily="34" charset="0"/>
                        <a:cs typeface="Arial" panose="020B0604020202020204" pitchFamily="34" charset="0"/>
                      </a:rPr>
                      <m:t> </m:t>
                    </m:r>
                    <m:r>
                      <a:rPr lang="es-EC" i="1">
                        <a:effectLst/>
                        <a:latin typeface="Cambria Math" panose="02040503050406030204" pitchFamily="18" charset="0"/>
                        <a:ea typeface="Calibri" panose="020F0502020204030204" pitchFamily="34" charset="0"/>
                        <a:cs typeface="Arial" panose="020B0604020202020204" pitchFamily="34" charset="0"/>
                      </a:rPr>
                      <m:t>𝑐𝑜𝑛𝑡𝑎𝑐𝑡𝑜</m:t>
                    </m:r>
                    <m:r>
                      <a:rPr lang="es-EC" i="1">
                        <a:effectLst/>
                        <a:latin typeface="Cambria Math" panose="02040503050406030204" pitchFamily="18" charset="0"/>
                        <a:ea typeface="Calibri" panose="020F0502020204030204" pitchFamily="34" charset="0"/>
                        <a:cs typeface="Arial" panose="020B0604020202020204" pitchFamily="34" charset="0"/>
                      </a:rPr>
                      <m:t> (</m:t>
                    </m:r>
                    <m:r>
                      <a:rPr lang="es-EC" i="1">
                        <a:effectLst/>
                        <a:latin typeface="Cambria Math" panose="02040503050406030204" pitchFamily="18" charset="0"/>
                        <a:ea typeface="Calibri" panose="020F0502020204030204" pitchFamily="34" charset="0"/>
                        <a:cs typeface="Arial" panose="020B0604020202020204" pitchFamily="34" charset="0"/>
                      </a:rPr>
                      <m:t>𝐺𝑟𝑎𝑑𝑜𝑠</m:t>
                    </m:r>
                    <m:r>
                      <a:rPr lang="es-EC" i="1">
                        <a:effectLst/>
                        <a:latin typeface="Cambria Math" panose="02040503050406030204" pitchFamily="18" charset="0"/>
                        <a:ea typeface="Calibri" panose="020F0502020204030204" pitchFamily="34" charset="0"/>
                        <a:cs typeface="Arial" panose="020B0604020202020204" pitchFamily="34" charset="0"/>
                      </a:rPr>
                      <m:t>).</m:t>
                    </m:r>
                  </m:oMath>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Rectángulo 6"/>
              <p:cNvSpPr>
                <a:spLocks noRot="1" noChangeAspect="1" noMove="1" noResize="1" noEditPoints="1" noAdjustHandles="1" noChangeArrowheads="1" noChangeShapeType="1" noTextEdit="1"/>
              </p:cNvSpPr>
              <p:nvPr/>
            </p:nvSpPr>
            <p:spPr>
              <a:xfrm>
                <a:off x="-137654" y="2999168"/>
                <a:ext cx="6735097" cy="991041"/>
              </a:xfrm>
              <a:prstGeom prst="rect">
                <a:avLst/>
              </a:prstGeom>
              <a:blipFill rotWithShape="0">
                <a:blip r:embed="rId5" cstate="print"/>
                <a:stretch>
                  <a:fillRect b="-5521"/>
                </a:stretch>
              </a:blipFill>
            </p:spPr>
            <p:txBody>
              <a:bodyPr/>
              <a:lstStyle/>
              <a:p>
                <a:r>
                  <a:rPr lang="en-US">
                    <a:noFill/>
                  </a:rPr>
                  <a:t> </a:t>
                </a:r>
              </a:p>
            </p:txBody>
          </p:sp>
        </mc:Fallback>
      </mc:AlternateContent>
      <p:pic>
        <p:nvPicPr>
          <p:cNvPr id="8" name="Imagen 7"/>
          <p:cNvPicPr>
            <a:picLocks noChangeAspect="1"/>
          </p:cNvPicPr>
          <p:nvPr/>
        </p:nvPicPr>
        <p:blipFill>
          <a:blip r:embed="rId6" cstate="print"/>
          <a:stretch>
            <a:fillRect/>
          </a:stretch>
        </p:blipFill>
        <p:spPr>
          <a:xfrm>
            <a:off x="485147" y="4146085"/>
            <a:ext cx="4876800" cy="2019300"/>
          </a:xfrm>
          <a:prstGeom prst="rect">
            <a:avLst/>
          </a:prstGeom>
        </p:spPr>
      </p:pic>
      <mc:AlternateContent xmlns:mc="http://schemas.openxmlformats.org/markup-compatibility/2006" xmlns:a14="http://schemas.microsoft.com/office/drawing/2010/main">
        <mc:Choice Requires="a14">
          <p:sp>
            <p:nvSpPr>
              <p:cNvPr id="9" name="Rectángulo 8"/>
              <p:cNvSpPr/>
              <p:nvPr/>
            </p:nvSpPr>
            <p:spPr>
              <a:xfrm>
                <a:off x="2263705" y="6321261"/>
                <a:ext cx="114678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𝜃</m:t>
                      </m:r>
                      <m:r>
                        <a:rPr lang="en-US" i="0">
                          <a:latin typeface="Cambria Math" panose="02040503050406030204" pitchFamily="18" charset="0"/>
                        </a:rPr>
                        <m:t>=180°</m:t>
                      </m:r>
                    </m:oMath>
                  </m:oMathPara>
                </a14:m>
                <a:endParaRPr lang="en-US" dirty="0"/>
              </a:p>
            </p:txBody>
          </p:sp>
        </mc:Choice>
        <mc:Fallback xmlns="">
          <p:sp>
            <p:nvSpPr>
              <p:cNvPr id="9" name="Rectángulo 8"/>
              <p:cNvSpPr>
                <a:spLocks noRot="1" noChangeAspect="1" noMove="1" noResize="1" noEditPoints="1" noAdjustHandles="1" noChangeArrowheads="1" noChangeShapeType="1" noTextEdit="1"/>
              </p:cNvSpPr>
              <p:nvPr/>
            </p:nvSpPr>
            <p:spPr>
              <a:xfrm>
                <a:off x="2263705" y="6321261"/>
                <a:ext cx="1146789" cy="369332"/>
              </a:xfrm>
              <a:prstGeom prst="rect">
                <a:avLst/>
              </a:prstGeom>
              <a:blipFill rotWithShape="0">
                <a:blip r:embed="rId7"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ángulo 9"/>
              <p:cNvSpPr/>
              <p:nvPr/>
            </p:nvSpPr>
            <p:spPr>
              <a:xfrm>
                <a:off x="6046839" y="2062493"/>
                <a:ext cx="6096000" cy="1493614"/>
              </a:xfrm>
              <a:prstGeom prst="rect">
                <a:avLst/>
              </a:prstGeom>
            </p:spPr>
            <p:txBody>
              <a:bodyPr>
                <a:spAutoFit/>
              </a:bodyPr>
              <a:lstStyle/>
              <a:p>
                <a:pPr indent="252095" algn="just">
                  <a:lnSpc>
                    <a:spcPct val="150000"/>
                  </a:lnSpc>
                  <a:spcAft>
                    <a:spcPts val="800"/>
                  </a:spcAft>
                </a:pPr>
                <a14:m>
                  <m:oMathPara xmlns:m="http://schemas.openxmlformats.org/officeDocument/2006/math">
                    <m:oMathParaPr>
                      <m:jc m:val="centerGroup"/>
                    </m:oMathParaPr>
                    <m:oMath xmlns:m="http://schemas.openxmlformats.org/officeDocument/2006/math">
                      <m:r>
                        <a:rPr lang="es-EC" b="0" i="1" smtClean="0">
                          <a:effectLst/>
                          <a:latin typeface="Cambria Math" panose="02040503050406030204" pitchFamily="18" charset="0"/>
                          <a:ea typeface="Times New Roman" panose="02020603050405020304" pitchFamily="18" charset="0"/>
                          <a:cs typeface="Arial" panose="020B0604020202020204" pitchFamily="34" charset="0"/>
                        </a:rPr>
                        <m:t>𝐾</m:t>
                      </m:r>
                      <m:r>
                        <a:rPr lang="es-EC" i="1" smtClean="0">
                          <a:effectLst/>
                          <a:latin typeface="Cambria Math" panose="02040503050406030204" pitchFamily="18" charset="0"/>
                          <a:ea typeface="Times New Roman" panose="02020603050405020304" pitchFamily="18" charset="0"/>
                          <a:cs typeface="Arial" panose="020B0604020202020204" pitchFamily="34" charset="0"/>
                        </a:rPr>
                        <m:t>=</m:t>
                      </m:r>
                      <m:f>
                        <m:fPr>
                          <m:ctrlPr>
                            <a:rPr lang="en-US" i="1">
                              <a:effectLst/>
                              <a:latin typeface="Cambria Math" panose="02040503050406030204" pitchFamily="18" charset="0"/>
                              <a:ea typeface="Calibri" panose="020F0502020204030204" pitchFamily="34" charset="0"/>
                              <a:cs typeface="Arial" panose="020B0604020202020204" pitchFamily="34" charset="0"/>
                            </a:rPr>
                          </m:ctrlPr>
                        </m:fPr>
                        <m:num>
                          <m:r>
                            <a:rPr lang="es-EC" i="1">
                              <a:effectLst/>
                              <a:latin typeface="Cambria Math" panose="02040503050406030204" pitchFamily="18" charset="0"/>
                              <a:ea typeface="Calibri" panose="020F0502020204030204" pitchFamily="34" charset="0"/>
                              <a:cs typeface="Arial" panose="020B0604020202020204" pitchFamily="34" charset="0"/>
                            </a:rPr>
                            <m:t>1</m:t>
                          </m:r>
                        </m:num>
                        <m:den>
                          <m:sSup>
                            <m:sSupPr>
                              <m:ctrlPr>
                                <a:rPr lang="en-US" i="1">
                                  <a:effectLst/>
                                  <a:latin typeface="Cambria Math" panose="02040503050406030204" pitchFamily="18" charset="0"/>
                                  <a:ea typeface="Calibri" panose="020F0502020204030204" pitchFamily="34" charset="0"/>
                                  <a:cs typeface="Arial" panose="020B0604020202020204" pitchFamily="34" charset="0"/>
                                </a:rPr>
                              </m:ctrlPr>
                            </m:sSupPr>
                            <m:e>
                              <m:r>
                                <a:rPr lang="es-EC" i="1">
                                  <a:effectLst/>
                                  <a:latin typeface="Cambria Math" panose="02040503050406030204" pitchFamily="18" charset="0"/>
                                  <a:ea typeface="Calibri" panose="020F0502020204030204" pitchFamily="34" charset="0"/>
                                  <a:cs typeface="Arial" panose="020B0604020202020204" pitchFamily="34" charset="0"/>
                                </a:rPr>
                                <m:t>𝑒</m:t>
                              </m:r>
                            </m:e>
                            <m:sup>
                              <m:r>
                                <a:rPr lang="es-EC" i="1">
                                  <a:effectLst/>
                                  <a:latin typeface="Cambria Math" panose="02040503050406030204" pitchFamily="18" charset="0"/>
                                  <a:ea typeface="Calibri" panose="020F0502020204030204" pitchFamily="34" charset="0"/>
                                  <a:cs typeface="Arial" panose="020B0604020202020204" pitchFamily="34" charset="0"/>
                                </a:rPr>
                                <m:t>0.00758∗0.42∗180</m:t>
                              </m:r>
                            </m:sup>
                          </m:sSup>
                          <m:r>
                            <a:rPr lang="es-EC" i="1">
                              <a:effectLst/>
                              <a:latin typeface="Cambria Math" panose="02040503050406030204" pitchFamily="18" charset="0"/>
                              <a:ea typeface="Calibri" panose="020F0502020204030204" pitchFamily="34" charset="0"/>
                              <a:cs typeface="Arial" panose="020B0604020202020204" pitchFamily="34" charset="0"/>
                            </a:rPr>
                            <m:t>−1</m:t>
                          </m:r>
                        </m:den>
                      </m:f>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indent="252095" algn="just">
                  <a:lnSpc>
                    <a:spcPct val="150000"/>
                  </a:lnSpc>
                  <a:spcAft>
                    <a:spcPts val="8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Arial" panose="020B0604020202020204" pitchFamily="34" charset="0"/>
                        </a:rPr>
                        <m:t>𝐾</m:t>
                      </m:r>
                      <m:r>
                        <a:rPr lang="es-EC" i="1">
                          <a:effectLst/>
                          <a:latin typeface="Cambria Math" panose="02040503050406030204" pitchFamily="18" charset="0"/>
                          <a:ea typeface="Times New Roman" panose="02020603050405020304" pitchFamily="18" charset="0"/>
                          <a:cs typeface="Arial" panose="020B0604020202020204" pitchFamily="34" charset="0"/>
                        </a:rPr>
                        <m:t>=</m:t>
                      </m:r>
                      <m:r>
                        <a:rPr lang="es-EC" i="1">
                          <a:effectLst/>
                          <a:latin typeface="Cambria Math" panose="02040503050406030204" pitchFamily="18" charset="0"/>
                          <a:ea typeface="Calibri" panose="020F0502020204030204" pitchFamily="34" charset="0"/>
                          <a:cs typeface="Arial" panose="020B0604020202020204" pitchFamily="34" charset="0"/>
                        </a:rPr>
                        <m:t>1.293</m:t>
                      </m:r>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0" name="Rectángulo 9"/>
              <p:cNvSpPr>
                <a:spLocks noRot="1" noChangeAspect="1" noMove="1" noResize="1" noEditPoints="1" noAdjustHandles="1" noChangeArrowheads="1" noChangeShapeType="1" noTextEdit="1"/>
              </p:cNvSpPr>
              <p:nvPr/>
            </p:nvSpPr>
            <p:spPr>
              <a:xfrm>
                <a:off x="6046839" y="2062493"/>
                <a:ext cx="6096000" cy="1493614"/>
              </a:xfrm>
              <a:prstGeom prst="rect">
                <a:avLst/>
              </a:prstGeom>
              <a:blipFill rotWithShape="0">
                <a:blip r:embed="rId8"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ángulo 10"/>
              <p:cNvSpPr/>
              <p:nvPr/>
            </p:nvSpPr>
            <p:spPr>
              <a:xfrm>
                <a:off x="7408606" y="3616870"/>
                <a:ext cx="3372465" cy="643831"/>
              </a:xfrm>
              <a:prstGeom prst="rect">
                <a:avLst/>
              </a:prstGeom>
            </p:spPr>
            <p:txBody>
              <a:bodyPr wrap="square">
                <a:spAutoFit/>
              </a:bodyPr>
              <a:lstStyle/>
              <a:p>
                <a:pPr indent="252095" algn="just">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n-US" i="1">
                              <a:solidFill>
                                <a:srgbClr val="FF0000"/>
                              </a:solidFill>
                              <a:effectLst/>
                              <a:latin typeface="Cambria Math" panose="02040503050406030204" pitchFamily="18" charset="0"/>
                              <a:ea typeface="Calibri" panose="020F0502020204030204" pitchFamily="34" charset="0"/>
                              <a:cs typeface="Arial" panose="020B0604020202020204" pitchFamily="34" charset="0"/>
                            </a:rPr>
                          </m:ctrlPr>
                        </m:sSubPr>
                        <m:e>
                          <m:r>
                            <a:rPr lang="es-EC" i="1">
                              <a:solidFill>
                                <a:srgbClr val="FF0000"/>
                              </a:solidFill>
                              <a:effectLst/>
                              <a:latin typeface="Cambria Math" panose="02040503050406030204" pitchFamily="18" charset="0"/>
                              <a:ea typeface="Calibri" panose="020F0502020204030204" pitchFamily="34" charset="0"/>
                              <a:cs typeface="Arial" panose="020B0604020202020204" pitchFamily="34" charset="0"/>
                            </a:rPr>
                            <m:t>𝑇</m:t>
                          </m:r>
                        </m:e>
                        <m:sub>
                          <m:r>
                            <a:rPr lang="es-EC" i="1">
                              <a:solidFill>
                                <a:srgbClr val="FF0000"/>
                              </a:solidFill>
                              <a:effectLst/>
                              <a:latin typeface="Cambria Math" panose="02040503050406030204" pitchFamily="18" charset="0"/>
                              <a:ea typeface="Calibri" panose="020F0502020204030204" pitchFamily="34" charset="0"/>
                              <a:cs typeface="Arial" panose="020B0604020202020204" pitchFamily="34" charset="0"/>
                            </a:rPr>
                            <m:t>𝑙𝑓</m:t>
                          </m:r>
                        </m:sub>
                      </m:sSub>
                      <m:r>
                        <a:rPr lang="es-EC" i="1">
                          <a:solidFill>
                            <a:srgbClr val="FF0000"/>
                          </a:solidFill>
                          <a:effectLst/>
                          <a:latin typeface="Cambria Math" panose="02040503050406030204" pitchFamily="18" charset="0"/>
                          <a:ea typeface="Times New Roman" panose="02020603050405020304" pitchFamily="18" charset="0"/>
                          <a:cs typeface="Arial" panose="020B0604020202020204" pitchFamily="34" charset="0"/>
                        </a:rPr>
                        <m:t>=</m:t>
                      </m:r>
                      <m:r>
                        <a:rPr lang="es-EC" b="1" i="1">
                          <a:solidFill>
                            <a:srgbClr val="FF0000"/>
                          </a:solidFill>
                          <a:effectLst/>
                          <a:latin typeface="Cambria Math" panose="02040503050406030204" pitchFamily="18" charset="0"/>
                          <a:ea typeface="Calibri" panose="020F0502020204030204" pitchFamily="34" charset="0"/>
                          <a:cs typeface="Arial" panose="020B0604020202020204" pitchFamily="34" charset="0"/>
                        </a:rPr>
                        <m:t>𝟐</m:t>
                      </m:r>
                      <m:r>
                        <a:rPr lang="es-EC" b="1" i="1">
                          <a:solidFill>
                            <a:srgbClr val="FF0000"/>
                          </a:solidFill>
                          <a:effectLst/>
                          <a:latin typeface="Cambria Math" panose="02040503050406030204" pitchFamily="18" charset="0"/>
                          <a:ea typeface="Calibri" panose="020F0502020204030204" pitchFamily="34" charset="0"/>
                          <a:cs typeface="Arial" panose="020B0604020202020204" pitchFamily="34" charset="0"/>
                        </a:rPr>
                        <m:t>.</m:t>
                      </m:r>
                      <m:r>
                        <a:rPr lang="es-EC" b="1" i="1">
                          <a:solidFill>
                            <a:srgbClr val="FF0000"/>
                          </a:solidFill>
                          <a:effectLst/>
                          <a:latin typeface="Cambria Math" panose="02040503050406030204" pitchFamily="18" charset="0"/>
                          <a:ea typeface="Calibri" panose="020F0502020204030204" pitchFamily="34" charset="0"/>
                          <a:cs typeface="Arial" panose="020B0604020202020204" pitchFamily="34" charset="0"/>
                        </a:rPr>
                        <m:t>𝟔𝟓</m:t>
                      </m:r>
                      <m:r>
                        <a:rPr lang="es-EC" b="1" i="1">
                          <a:solidFill>
                            <a:srgbClr val="FF0000"/>
                          </a:solidFill>
                          <a:effectLst/>
                          <a:latin typeface="Cambria Math" panose="02040503050406030204" pitchFamily="18" charset="0"/>
                          <a:ea typeface="Calibri" panose="020F0502020204030204" pitchFamily="34" charset="0"/>
                          <a:cs typeface="Arial" panose="020B0604020202020204" pitchFamily="34" charset="0"/>
                        </a:rPr>
                        <m:t> </m:t>
                      </m:r>
                      <m:r>
                        <a:rPr lang="es-EC" b="1" i="1">
                          <a:solidFill>
                            <a:srgbClr val="FF0000"/>
                          </a:solidFill>
                          <a:effectLst/>
                          <a:latin typeface="Cambria Math" panose="02040503050406030204" pitchFamily="18" charset="0"/>
                          <a:ea typeface="Calibri" panose="020F0502020204030204" pitchFamily="34" charset="0"/>
                          <a:cs typeface="Arial" panose="020B0604020202020204" pitchFamily="34" charset="0"/>
                        </a:rPr>
                        <m:t>𝑵</m:t>
                      </m:r>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1" name="Rectángulo 10"/>
              <p:cNvSpPr>
                <a:spLocks noRot="1" noChangeAspect="1" noMove="1" noResize="1" noEditPoints="1" noAdjustHandles="1" noChangeArrowheads="1" noChangeShapeType="1" noTextEdit="1"/>
              </p:cNvSpPr>
              <p:nvPr/>
            </p:nvSpPr>
            <p:spPr>
              <a:xfrm>
                <a:off x="7408606" y="3616870"/>
                <a:ext cx="3372465" cy="643831"/>
              </a:xfrm>
              <a:prstGeom prst="rect">
                <a:avLst/>
              </a:prstGeom>
              <a:blipFill rotWithShape="0">
                <a:blip r:embed="rId9" cstate="print"/>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2" name="Rectángulo 11"/>
              <p:cNvSpPr/>
              <p:nvPr/>
            </p:nvSpPr>
            <p:spPr>
              <a:xfrm>
                <a:off x="6046838" y="4336084"/>
                <a:ext cx="6096000" cy="610424"/>
              </a:xfrm>
              <a:prstGeom prst="rect">
                <a:avLst/>
              </a:prstGeom>
            </p:spPr>
            <p:txBody>
              <a:bodyPr>
                <a:spAutoFit/>
              </a:bodyPr>
              <a:lstStyle/>
              <a:p>
                <a:pPr indent="252095" algn="just">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n-US" b="1" i="1">
                              <a:solidFill>
                                <a:srgbClr val="FF0000"/>
                              </a:solidFill>
                              <a:effectLst/>
                              <a:latin typeface="Cambria Math" panose="02040503050406030204" pitchFamily="18" charset="0"/>
                              <a:ea typeface="Calibri" panose="020F0502020204030204" pitchFamily="34" charset="0"/>
                              <a:cs typeface="Arial" panose="020B0604020202020204" pitchFamily="34" charset="0"/>
                            </a:rPr>
                          </m:ctrlPr>
                        </m:sSubPr>
                        <m:e>
                          <m:r>
                            <a:rPr lang="es-EC" b="1" i="1">
                              <a:solidFill>
                                <a:srgbClr val="FF0000"/>
                              </a:solidFill>
                              <a:effectLst/>
                              <a:latin typeface="Cambria Math" panose="02040503050406030204" pitchFamily="18" charset="0"/>
                              <a:ea typeface="Calibri" panose="020F0502020204030204" pitchFamily="34" charset="0"/>
                              <a:cs typeface="Arial" panose="020B0604020202020204" pitchFamily="34" charset="0"/>
                            </a:rPr>
                            <m:t>𝑻</m:t>
                          </m:r>
                        </m:e>
                        <m:sub>
                          <m:r>
                            <a:rPr lang="es-EC" b="1" i="1">
                              <a:solidFill>
                                <a:srgbClr val="FF0000"/>
                              </a:solidFill>
                              <a:effectLst/>
                              <a:latin typeface="Cambria Math" panose="02040503050406030204" pitchFamily="18" charset="0"/>
                              <a:ea typeface="Calibri" panose="020F0502020204030204" pitchFamily="34" charset="0"/>
                              <a:cs typeface="Arial" panose="020B0604020202020204" pitchFamily="34" charset="0"/>
                            </a:rPr>
                            <m:t>𝒎</m:t>
                          </m:r>
                          <m:r>
                            <a:rPr lang="es-EC" b="1" i="1">
                              <a:solidFill>
                                <a:srgbClr val="FF0000"/>
                              </a:solidFill>
                              <a:effectLst/>
                              <a:latin typeface="Cambria Math" panose="02040503050406030204" pitchFamily="18" charset="0"/>
                              <a:ea typeface="Calibri" panose="020F0502020204030204" pitchFamily="34" charset="0"/>
                              <a:cs typeface="Arial" panose="020B0604020202020204" pitchFamily="34" charset="0"/>
                            </a:rPr>
                            <m:t>á</m:t>
                          </m:r>
                          <m:r>
                            <a:rPr lang="es-EC" b="1" i="1">
                              <a:solidFill>
                                <a:srgbClr val="FF0000"/>
                              </a:solidFill>
                              <a:effectLst/>
                              <a:latin typeface="Cambria Math" panose="02040503050406030204" pitchFamily="18" charset="0"/>
                              <a:ea typeface="Calibri" panose="020F0502020204030204" pitchFamily="34" charset="0"/>
                              <a:cs typeface="Arial" panose="020B0604020202020204" pitchFamily="34" charset="0"/>
                            </a:rPr>
                            <m:t>𝒙</m:t>
                          </m:r>
                        </m:sub>
                      </m:sSub>
                      <m:r>
                        <a:rPr lang="es-EC" b="1" i="1">
                          <a:solidFill>
                            <a:srgbClr val="FF0000"/>
                          </a:solidFill>
                          <a:effectLst/>
                          <a:latin typeface="Cambria Math" panose="02040503050406030204" pitchFamily="18" charset="0"/>
                          <a:ea typeface="Times New Roman" panose="02020603050405020304" pitchFamily="18" charset="0"/>
                          <a:cs typeface="Arial" panose="020B0604020202020204" pitchFamily="34" charset="0"/>
                        </a:rPr>
                        <m:t>=</m:t>
                      </m:r>
                      <m:r>
                        <a:rPr lang="es-EC" b="1" i="1">
                          <a:solidFill>
                            <a:srgbClr val="FF0000"/>
                          </a:solidFill>
                          <a:effectLst/>
                          <a:latin typeface="Cambria Math" panose="02040503050406030204" pitchFamily="18" charset="0"/>
                          <a:ea typeface="Calibri" panose="020F0502020204030204" pitchFamily="34" charset="0"/>
                          <a:cs typeface="Arial" panose="020B0604020202020204" pitchFamily="34" charset="0"/>
                        </a:rPr>
                        <m:t>𝟒</m:t>
                      </m:r>
                      <m:r>
                        <a:rPr lang="es-EC" b="1" i="1">
                          <a:solidFill>
                            <a:srgbClr val="FF0000"/>
                          </a:solidFill>
                          <a:effectLst/>
                          <a:latin typeface="Cambria Math" panose="02040503050406030204" pitchFamily="18" charset="0"/>
                          <a:ea typeface="Calibri" panose="020F0502020204030204" pitchFamily="34" charset="0"/>
                          <a:cs typeface="Arial" panose="020B0604020202020204" pitchFamily="34" charset="0"/>
                        </a:rPr>
                        <m:t>.</m:t>
                      </m:r>
                      <m:r>
                        <a:rPr lang="es-EC" b="1" i="1">
                          <a:solidFill>
                            <a:srgbClr val="FF0000"/>
                          </a:solidFill>
                          <a:effectLst/>
                          <a:latin typeface="Cambria Math" panose="02040503050406030204" pitchFamily="18" charset="0"/>
                          <a:ea typeface="Calibri" panose="020F0502020204030204" pitchFamily="34" charset="0"/>
                          <a:cs typeface="Arial" panose="020B0604020202020204" pitchFamily="34" charset="0"/>
                        </a:rPr>
                        <m:t>𝟕</m:t>
                      </m:r>
                      <m:r>
                        <a:rPr lang="es-EC" b="1" i="1">
                          <a:solidFill>
                            <a:srgbClr val="FF0000"/>
                          </a:solidFill>
                          <a:effectLst/>
                          <a:latin typeface="Cambria Math" panose="02040503050406030204" pitchFamily="18" charset="0"/>
                          <a:ea typeface="Calibri" panose="020F0502020204030204" pitchFamily="34" charset="0"/>
                          <a:cs typeface="Arial" panose="020B0604020202020204" pitchFamily="34" charset="0"/>
                        </a:rPr>
                        <m:t> </m:t>
                      </m:r>
                      <m:r>
                        <a:rPr lang="es-EC" b="1" i="1">
                          <a:solidFill>
                            <a:srgbClr val="FF0000"/>
                          </a:solidFill>
                          <a:effectLst/>
                          <a:latin typeface="Cambria Math" panose="02040503050406030204" pitchFamily="18" charset="0"/>
                          <a:ea typeface="Calibri" panose="020F0502020204030204" pitchFamily="34" charset="0"/>
                          <a:cs typeface="Arial" panose="020B0604020202020204" pitchFamily="34" charset="0"/>
                        </a:rPr>
                        <m:t>𝑵</m:t>
                      </m:r>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2" name="Rectángulo 11"/>
              <p:cNvSpPr>
                <a:spLocks noRot="1" noChangeAspect="1" noMove="1" noResize="1" noEditPoints="1" noAdjustHandles="1" noChangeArrowheads="1" noChangeShapeType="1" noTextEdit="1"/>
              </p:cNvSpPr>
              <p:nvPr/>
            </p:nvSpPr>
            <p:spPr>
              <a:xfrm>
                <a:off x="6046838" y="4336084"/>
                <a:ext cx="6096000" cy="610424"/>
              </a:xfrm>
              <a:prstGeom prst="rect">
                <a:avLst/>
              </a:prstGeom>
              <a:blipFill rotWithShape="0">
                <a:blip r:embed="rId10" cstate="print"/>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25536743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ángulo 3"/>
              <p:cNvSpPr/>
              <p:nvPr/>
            </p:nvSpPr>
            <p:spPr>
              <a:xfrm>
                <a:off x="2310581" y="140738"/>
                <a:ext cx="8141109" cy="2665345"/>
              </a:xfrm>
              <a:prstGeom prst="rect">
                <a:avLst/>
              </a:prstGeom>
            </p:spPr>
            <p:txBody>
              <a:bodyPr wrap="square">
                <a:spAutoFit/>
              </a:bodyPr>
              <a:lstStyle/>
              <a:p>
                <a:pPr algn="just">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n-US" i="1" smtClean="0">
                              <a:effectLst/>
                              <a:latin typeface="Cambria Math" panose="02040503050406030204" pitchFamily="18" charset="0"/>
                              <a:ea typeface="Times New Roman" panose="02020603050405020304" pitchFamily="18" charset="0"/>
                              <a:cs typeface="Arial" panose="020B0604020202020204" pitchFamily="34" charset="0"/>
                            </a:rPr>
                          </m:ctrlPr>
                        </m:sSubPr>
                        <m:e>
                          <m:r>
                            <a:rPr lang="es-EC" i="1">
                              <a:effectLst/>
                              <a:latin typeface="Cambria Math" panose="02040503050406030204" pitchFamily="18" charset="0"/>
                              <a:ea typeface="Times New Roman" panose="02020603050405020304" pitchFamily="18" charset="0"/>
                              <a:cs typeface="Arial" panose="020B0604020202020204" pitchFamily="34" charset="0"/>
                            </a:rPr>
                            <m:t>𝑣</m:t>
                          </m:r>
                        </m:e>
                        <m:sub>
                          <m:r>
                            <a:rPr lang="es-EC" i="1">
                              <a:effectLst/>
                              <a:latin typeface="Cambria Math" panose="02040503050406030204" pitchFamily="18" charset="0"/>
                              <a:ea typeface="Times New Roman" panose="02020603050405020304" pitchFamily="18" charset="0"/>
                              <a:cs typeface="Arial" panose="020B0604020202020204" pitchFamily="34" charset="0"/>
                            </a:rPr>
                            <m:t>𝑝</m:t>
                          </m:r>
                        </m:sub>
                      </m:sSub>
                      <m:r>
                        <a:rPr lang="es-EC" i="1">
                          <a:effectLst/>
                          <a:latin typeface="Cambria Math" panose="02040503050406030204" pitchFamily="18" charset="0"/>
                          <a:ea typeface="Times New Roman" panose="02020603050405020304" pitchFamily="18" charset="0"/>
                          <a:cs typeface="Arial" panose="020B0604020202020204" pitchFamily="34" charset="0"/>
                        </a:rPr>
                        <m:t>=12</m:t>
                      </m:r>
                      <m:f>
                        <m:fPr>
                          <m:type m:val="skw"/>
                          <m:ctrlPr>
                            <a:rPr lang="en-US" i="1">
                              <a:effectLst/>
                              <a:latin typeface="Cambria Math" panose="02040503050406030204" pitchFamily="18" charset="0"/>
                              <a:ea typeface="Times New Roman" panose="02020603050405020304" pitchFamily="18" charset="0"/>
                              <a:cs typeface="Arial" panose="020B0604020202020204" pitchFamily="34" charset="0"/>
                            </a:rPr>
                          </m:ctrlPr>
                        </m:fPr>
                        <m:num>
                          <m:r>
                            <a:rPr lang="es-EC" i="1">
                              <a:effectLst/>
                              <a:latin typeface="Cambria Math" panose="02040503050406030204" pitchFamily="18" charset="0"/>
                              <a:ea typeface="Times New Roman" panose="02020603050405020304" pitchFamily="18" charset="0"/>
                              <a:cs typeface="Arial" panose="020B0604020202020204" pitchFamily="34" charset="0"/>
                            </a:rPr>
                            <m:t>𝑐𝑚</m:t>
                          </m:r>
                        </m:num>
                        <m:den>
                          <m:r>
                            <a:rPr lang="es-EC" i="1">
                              <a:effectLst/>
                              <a:latin typeface="Cambria Math" panose="02040503050406030204" pitchFamily="18" charset="0"/>
                              <a:ea typeface="Times New Roman" panose="02020603050405020304" pitchFamily="18" charset="0"/>
                              <a:cs typeface="Arial" panose="020B0604020202020204" pitchFamily="34" charset="0"/>
                            </a:rPr>
                            <m:t>𝑠</m:t>
                          </m:r>
                        </m:den>
                      </m:f>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s-EC" dirty="0">
                    <a:effectLst/>
                    <a:latin typeface="Arial" panose="020B0604020202020204" pitchFamily="34" charset="0"/>
                    <a:ea typeface="Times New Roman" panose="02020603050405020304" pitchFamily="18" charset="0"/>
                    <a:cs typeface="Times New Roman" panose="02020603050405020304" pitchFamily="18" charset="0"/>
                  </a:rPr>
                  <a:t>La velocidad angular es por lo t</a:t>
                </a:r>
                <a:r>
                  <a:rPr lang="es-EC" dirty="0" smtClean="0">
                    <a:effectLst/>
                    <a:latin typeface="Arial" panose="020B0604020202020204" pitchFamily="34" charset="0"/>
                    <a:ea typeface="Times New Roman" panose="02020603050405020304" pitchFamily="18" charset="0"/>
                    <a:cs typeface="Times New Roman" panose="02020603050405020304" pitchFamily="18" charset="0"/>
                  </a:rPr>
                  <a:t>anto:</a:t>
                </a:r>
                <a:r>
                  <a:rPr lang="es-EC" dirty="0" smtClean="0">
                    <a:effectLst/>
                    <a:latin typeface="Arial" panose="020B0604020202020204" pitchFamily="34" charset="0"/>
                    <a:ea typeface="Calibri" panose="020F0502020204030204" pitchFamily="34" charset="0"/>
                    <a:cs typeface="Times New Roman" panose="02020603050405020304" pitchFamily="18"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 xmlns:m="http://schemas.openxmlformats.org/officeDocument/2006/math">
                    <m:r>
                      <a:rPr lang="es-EC" i="1">
                        <a:effectLst/>
                        <a:latin typeface="Cambria Math" panose="02040503050406030204" pitchFamily="18" charset="0"/>
                        <a:ea typeface="Times New Roman" panose="02020603050405020304" pitchFamily="18" charset="0"/>
                        <a:cs typeface="Arial" panose="020B0604020202020204" pitchFamily="34" charset="0"/>
                      </a:rPr>
                      <m:t>𝜔</m:t>
                    </m:r>
                    <m:r>
                      <a:rPr lang="es-EC" i="1">
                        <a:effectLst/>
                        <a:latin typeface="Cambria Math" panose="02040503050406030204" pitchFamily="18" charset="0"/>
                        <a:ea typeface="Times New Roman" panose="02020603050405020304" pitchFamily="18" charset="0"/>
                        <a:cs typeface="Arial" panose="020B0604020202020204" pitchFamily="34" charset="0"/>
                      </a:rPr>
                      <m:t>=2∗</m:t>
                    </m:r>
                    <m:f>
                      <m:fPr>
                        <m:type m:val="skw"/>
                        <m:ctrlPr>
                          <a:rPr lang="en-US" i="1">
                            <a:effectLst/>
                            <a:latin typeface="Cambria Math" panose="02040503050406030204" pitchFamily="18" charset="0"/>
                            <a:ea typeface="Times New Roman" panose="02020603050405020304" pitchFamily="18" charset="0"/>
                            <a:cs typeface="Arial" panose="020B0604020202020204" pitchFamily="34" charset="0"/>
                          </a:rPr>
                        </m:ctrlPr>
                      </m:fPr>
                      <m:num>
                        <m:sSub>
                          <m:sSubPr>
                            <m:ctrlPr>
                              <a:rPr lang="en-US" i="1">
                                <a:effectLst/>
                                <a:latin typeface="Cambria Math" panose="02040503050406030204" pitchFamily="18" charset="0"/>
                                <a:ea typeface="Times New Roman" panose="02020603050405020304" pitchFamily="18" charset="0"/>
                                <a:cs typeface="Arial" panose="020B0604020202020204" pitchFamily="34" charset="0"/>
                              </a:rPr>
                            </m:ctrlPr>
                          </m:sSubPr>
                          <m:e>
                            <m:r>
                              <a:rPr lang="es-EC" i="1">
                                <a:effectLst/>
                                <a:latin typeface="Cambria Math" panose="02040503050406030204" pitchFamily="18" charset="0"/>
                                <a:ea typeface="Times New Roman" panose="02020603050405020304" pitchFamily="18" charset="0"/>
                                <a:cs typeface="Arial" panose="020B0604020202020204" pitchFamily="34" charset="0"/>
                              </a:rPr>
                              <m:t>𝑣</m:t>
                            </m:r>
                          </m:e>
                          <m:sub>
                            <m:r>
                              <a:rPr lang="es-EC" i="1">
                                <a:effectLst/>
                                <a:latin typeface="Cambria Math" panose="02040503050406030204" pitchFamily="18" charset="0"/>
                                <a:ea typeface="Times New Roman" panose="02020603050405020304" pitchFamily="18" charset="0"/>
                                <a:cs typeface="Arial" panose="020B0604020202020204" pitchFamily="34" charset="0"/>
                              </a:rPr>
                              <m:t>𝑝</m:t>
                            </m:r>
                          </m:sub>
                        </m:sSub>
                      </m:num>
                      <m:den>
                        <m:sSub>
                          <m:sSubPr>
                            <m:ctrlPr>
                              <a:rPr lang="en-US"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𝐷</m:t>
                            </m:r>
                          </m:e>
                          <m:sub>
                            <m:r>
                              <a:rPr lang="es-EC" i="1">
                                <a:effectLst/>
                                <a:latin typeface="Cambria Math" panose="02040503050406030204" pitchFamily="18" charset="0"/>
                                <a:ea typeface="Calibri" panose="020F0502020204030204" pitchFamily="34" charset="0"/>
                                <a:cs typeface="Arial" panose="020B0604020202020204" pitchFamily="34" charset="0"/>
                              </a:rPr>
                              <m:t>𝑟𝑜𝑑𝑖𝑙𝑙𝑜</m:t>
                            </m:r>
                          </m:sub>
                        </m:sSub>
                      </m:den>
                    </m:f>
                  </m:oMath>
                </a14:m>
                <a:r>
                  <a:rPr lang="es-EC"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a:rPr lang="es-EC" b="1" i="1">
                          <a:effectLst/>
                          <a:latin typeface="Cambria Math" panose="02040503050406030204" pitchFamily="18" charset="0"/>
                          <a:ea typeface="Times New Roman" panose="02020603050405020304" pitchFamily="18" charset="0"/>
                          <a:cs typeface="Arial" panose="020B0604020202020204" pitchFamily="34" charset="0"/>
                        </a:rPr>
                        <m:t>𝝎</m:t>
                      </m:r>
                      <m:r>
                        <a:rPr lang="es-EC" b="1" i="1">
                          <a:effectLst/>
                          <a:latin typeface="Cambria Math" panose="02040503050406030204" pitchFamily="18" charset="0"/>
                          <a:ea typeface="Times New Roman" panose="02020603050405020304" pitchFamily="18" charset="0"/>
                          <a:cs typeface="Arial" panose="020B0604020202020204" pitchFamily="34" charset="0"/>
                        </a:rPr>
                        <m:t>=</m:t>
                      </m:r>
                      <m:r>
                        <a:rPr lang="es-EC" b="1" i="1">
                          <a:effectLst/>
                          <a:latin typeface="Cambria Math" panose="02040503050406030204" pitchFamily="18" charset="0"/>
                          <a:ea typeface="Times New Roman" panose="02020603050405020304" pitchFamily="18" charset="0"/>
                          <a:cs typeface="Arial" panose="020B0604020202020204" pitchFamily="34" charset="0"/>
                        </a:rPr>
                        <m:t>𝟗</m:t>
                      </m:r>
                      <m:r>
                        <a:rPr lang="es-EC" b="1" i="1">
                          <a:effectLst/>
                          <a:latin typeface="Cambria Math" panose="02040503050406030204" pitchFamily="18" charset="0"/>
                          <a:ea typeface="Times New Roman" panose="02020603050405020304" pitchFamily="18" charset="0"/>
                          <a:cs typeface="Arial" panose="020B0604020202020204" pitchFamily="34" charset="0"/>
                        </a:rPr>
                        <m:t>.</m:t>
                      </m:r>
                      <m:r>
                        <a:rPr lang="es-EC" b="1" i="1">
                          <a:effectLst/>
                          <a:latin typeface="Cambria Math" panose="02040503050406030204" pitchFamily="18" charset="0"/>
                          <a:ea typeface="Times New Roman" panose="02020603050405020304" pitchFamily="18" charset="0"/>
                          <a:cs typeface="Arial" panose="020B0604020202020204" pitchFamily="34" charset="0"/>
                        </a:rPr>
                        <m:t>𝟒𝟒𝟖𝟖</m:t>
                      </m:r>
                      <m:r>
                        <a:rPr lang="es-EC" b="1" i="1">
                          <a:effectLst/>
                          <a:latin typeface="Cambria Math" panose="02040503050406030204" pitchFamily="18" charset="0"/>
                          <a:ea typeface="Times New Roman" panose="02020603050405020304" pitchFamily="18" charset="0"/>
                          <a:cs typeface="Arial" panose="020B0604020202020204" pitchFamily="34" charset="0"/>
                        </a:rPr>
                        <m:t> </m:t>
                      </m:r>
                      <m:f>
                        <m:fPr>
                          <m:ctrlPr>
                            <a:rPr lang="en-US" b="1" i="1">
                              <a:effectLst/>
                              <a:latin typeface="Cambria Math" panose="02040503050406030204" pitchFamily="18" charset="0"/>
                              <a:ea typeface="Times New Roman" panose="02020603050405020304" pitchFamily="18" charset="0"/>
                              <a:cs typeface="Arial" panose="020B0604020202020204" pitchFamily="34" charset="0"/>
                            </a:rPr>
                          </m:ctrlPr>
                        </m:fPr>
                        <m:num>
                          <m:r>
                            <a:rPr lang="es-EC" b="1" i="1">
                              <a:effectLst/>
                              <a:latin typeface="Cambria Math" panose="02040503050406030204" pitchFamily="18" charset="0"/>
                              <a:ea typeface="Times New Roman" panose="02020603050405020304" pitchFamily="18" charset="0"/>
                              <a:cs typeface="Arial" panose="020B0604020202020204" pitchFamily="34" charset="0"/>
                            </a:rPr>
                            <m:t>𝒓𝒂𝒅</m:t>
                          </m:r>
                        </m:num>
                        <m:den>
                          <m:r>
                            <a:rPr lang="es-EC" b="1" i="1">
                              <a:effectLst/>
                              <a:latin typeface="Cambria Math" panose="02040503050406030204" pitchFamily="18" charset="0"/>
                              <a:ea typeface="Times New Roman" panose="02020603050405020304" pitchFamily="18" charset="0"/>
                              <a:cs typeface="Arial" panose="020B0604020202020204" pitchFamily="34" charset="0"/>
                            </a:rPr>
                            <m:t>𝒔</m:t>
                          </m:r>
                        </m:den>
                      </m:f>
                      <m:r>
                        <a:rPr lang="es-EC" b="1" i="1" smtClean="0">
                          <a:effectLst/>
                          <a:latin typeface="Cambria Math" panose="02040503050406030204" pitchFamily="18" charset="0"/>
                          <a:ea typeface="Times New Roman" panose="02020603050405020304" pitchFamily="18" charset="0"/>
                          <a:cs typeface="Arial" panose="020B0604020202020204" pitchFamily="34" charset="0"/>
                        </a:rPr>
                        <m:t>                                  </m:t>
                      </m:r>
                      <m:r>
                        <a:rPr lang="es-EC" b="1" i="1" smtClean="0">
                          <a:effectLst/>
                          <a:latin typeface="Cambria Math" panose="02040503050406030204" pitchFamily="18" charset="0"/>
                          <a:ea typeface="Times New Roman" panose="02020603050405020304" pitchFamily="18" charset="0"/>
                          <a:cs typeface="Arial" panose="020B0604020202020204" pitchFamily="34" charset="0"/>
                        </a:rPr>
                        <m:t>𝑹𝑷𝑴</m:t>
                      </m:r>
                      <m:r>
                        <a:rPr lang="es-EC" b="1" i="1" smtClean="0">
                          <a:effectLst/>
                          <a:latin typeface="Cambria Math" panose="02040503050406030204" pitchFamily="18" charset="0"/>
                          <a:ea typeface="Times New Roman" panose="02020603050405020304" pitchFamily="18" charset="0"/>
                          <a:cs typeface="Arial" panose="020B0604020202020204" pitchFamily="34" charset="0"/>
                        </a:rPr>
                        <m:t>=</m:t>
                      </m:r>
                      <m:r>
                        <a:rPr lang="es-EC" b="1" i="1" smtClean="0">
                          <a:effectLst/>
                          <a:latin typeface="Cambria Math" panose="02040503050406030204" pitchFamily="18" charset="0"/>
                          <a:ea typeface="Times New Roman" panose="02020603050405020304" pitchFamily="18" charset="0"/>
                          <a:cs typeface="Arial" panose="020B0604020202020204" pitchFamily="34" charset="0"/>
                        </a:rPr>
                        <m:t>𝟗𝟎</m:t>
                      </m:r>
                      <m:r>
                        <a:rPr lang="es-EC" b="1" i="1" smtClean="0">
                          <a:effectLst/>
                          <a:latin typeface="Cambria Math" panose="02040503050406030204" pitchFamily="18" charset="0"/>
                          <a:ea typeface="Times New Roman" panose="02020603050405020304" pitchFamily="18" charset="0"/>
                          <a:cs typeface="Arial" panose="020B0604020202020204" pitchFamily="34" charset="0"/>
                        </a:rPr>
                        <m:t>.</m:t>
                      </m:r>
                      <m:r>
                        <a:rPr lang="es-EC" b="1" i="1" smtClean="0">
                          <a:effectLst/>
                          <a:latin typeface="Cambria Math" panose="02040503050406030204" pitchFamily="18" charset="0"/>
                          <a:ea typeface="Times New Roman" panose="02020603050405020304" pitchFamily="18" charset="0"/>
                          <a:cs typeface="Arial" panose="020B0604020202020204" pitchFamily="34" charset="0"/>
                        </a:rPr>
                        <m:t>𝟐𝟐</m:t>
                      </m:r>
                      <m:r>
                        <a:rPr lang="es-EC" b="1" i="1" smtClean="0">
                          <a:effectLst/>
                          <a:latin typeface="Cambria Math" panose="02040503050406030204" pitchFamily="18" charset="0"/>
                          <a:ea typeface="Times New Roman" panose="02020603050405020304" pitchFamily="18" charset="0"/>
                          <a:cs typeface="Arial" panose="020B0604020202020204" pitchFamily="34" charset="0"/>
                        </a:rPr>
                        <m:t> </m:t>
                      </m:r>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Rectángulo 3"/>
              <p:cNvSpPr>
                <a:spLocks noRot="1" noChangeAspect="1" noMove="1" noResize="1" noEditPoints="1" noAdjustHandles="1" noChangeArrowheads="1" noChangeShapeType="1" noTextEdit="1"/>
              </p:cNvSpPr>
              <p:nvPr/>
            </p:nvSpPr>
            <p:spPr>
              <a:xfrm>
                <a:off x="2310581" y="140738"/>
                <a:ext cx="8141109" cy="2665345"/>
              </a:xfrm>
              <a:prstGeom prst="rect">
                <a:avLst/>
              </a:prstGeom>
              <a:blipFill rotWithShape="0">
                <a:blip r:embed="rId2" cstate="print"/>
                <a:stretch>
                  <a:fillRect l="-59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ángulo 4"/>
              <p:cNvSpPr/>
              <p:nvPr/>
            </p:nvSpPr>
            <p:spPr>
              <a:xfrm>
                <a:off x="464881" y="2806083"/>
                <a:ext cx="5631119" cy="1160639"/>
              </a:xfrm>
              <a:prstGeom prst="rect">
                <a:avLst/>
              </a:prstGeom>
            </p:spPr>
            <p:txBody>
              <a:bodyPr wrap="square">
                <a:spAutoFit/>
              </a:bodyPr>
              <a:lstStyle/>
              <a:p>
                <a:pPr indent="252095">
                  <a:lnSpc>
                    <a:spcPct val="150000"/>
                  </a:lnSpc>
                  <a:spcAft>
                    <a:spcPts val="800"/>
                  </a:spcAft>
                </a:pPr>
                <a14:m>
                  <m:oMathPara xmlns:m="http://schemas.openxmlformats.org/officeDocument/2006/math">
                    <m:oMathParaPr>
                      <m:jc m:val="left"/>
                    </m:oMathParaPr>
                    <m:oMath xmlns:m="http://schemas.openxmlformats.org/officeDocument/2006/math">
                      <m:r>
                        <a:rPr lang="es-EC" i="1" smtClean="0">
                          <a:effectLst/>
                          <a:latin typeface="Cambria Math" panose="02040503050406030204" pitchFamily="18" charset="0"/>
                          <a:ea typeface="Times New Roman" panose="02020603050405020304" pitchFamily="18" charset="0"/>
                          <a:cs typeface="Arial" panose="020B0604020202020204" pitchFamily="34" charset="0"/>
                        </a:rPr>
                        <m:t>𝑃𝑜𝑡</m:t>
                      </m:r>
                      <m:r>
                        <a:rPr lang="es-EC" i="1" smtClean="0">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US" i="1">
                              <a:effectLst/>
                              <a:latin typeface="Cambria Math" panose="02040503050406030204" pitchFamily="18" charset="0"/>
                              <a:ea typeface="Times New Roman" panose="02020603050405020304" pitchFamily="18" charset="0"/>
                              <a:cs typeface="Arial" panose="020B0604020202020204" pitchFamily="34" charset="0"/>
                            </a:rPr>
                          </m:ctrlPr>
                        </m:sSubPr>
                        <m:e>
                          <m:r>
                            <a:rPr lang="es-EC" i="1">
                              <a:effectLst/>
                              <a:latin typeface="Cambria Math" panose="02040503050406030204" pitchFamily="18" charset="0"/>
                              <a:ea typeface="Times New Roman" panose="02020603050405020304" pitchFamily="18" charset="0"/>
                              <a:cs typeface="Arial" panose="020B0604020202020204" pitchFamily="34" charset="0"/>
                            </a:rPr>
                            <m:t>𝑇</m:t>
                          </m:r>
                        </m:e>
                        <m:sub>
                          <m:r>
                            <a:rPr lang="es-EC" i="1">
                              <a:effectLst/>
                              <a:latin typeface="Cambria Math" panose="02040503050406030204" pitchFamily="18" charset="0"/>
                              <a:ea typeface="Times New Roman" panose="02020603050405020304" pitchFamily="18" charset="0"/>
                              <a:cs typeface="Arial" panose="020B0604020202020204" pitchFamily="34" charset="0"/>
                            </a:rPr>
                            <m:t>𝑚</m:t>
                          </m:r>
                          <m:r>
                            <a:rPr lang="es-EC" i="1">
                              <a:effectLst/>
                              <a:latin typeface="Cambria Math" panose="02040503050406030204" pitchFamily="18" charset="0"/>
                              <a:ea typeface="Times New Roman" panose="02020603050405020304" pitchFamily="18" charset="0"/>
                              <a:cs typeface="Arial" panose="020B0604020202020204" pitchFamily="34" charset="0"/>
                            </a:rPr>
                            <m:t>á</m:t>
                          </m:r>
                          <m:r>
                            <a:rPr lang="es-EC" i="1">
                              <a:effectLst/>
                              <a:latin typeface="Cambria Math" panose="02040503050406030204" pitchFamily="18" charset="0"/>
                              <a:ea typeface="Times New Roman" panose="02020603050405020304" pitchFamily="18" charset="0"/>
                              <a:cs typeface="Arial" panose="020B0604020202020204" pitchFamily="34" charset="0"/>
                            </a:rPr>
                            <m:t>𝑥</m:t>
                          </m:r>
                        </m:sub>
                      </m:sSub>
                      <m:r>
                        <a:rPr lang="es-EC"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US" i="1">
                              <a:effectLst/>
                              <a:latin typeface="Cambria Math" panose="02040503050406030204" pitchFamily="18" charset="0"/>
                              <a:ea typeface="Times New Roman" panose="02020603050405020304" pitchFamily="18" charset="0"/>
                              <a:cs typeface="Arial" panose="020B0604020202020204" pitchFamily="34" charset="0"/>
                            </a:rPr>
                          </m:ctrlPr>
                        </m:sSubPr>
                        <m:e>
                          <m:r>
                            <a:rPr lang="es-EC" i="1">
                              <a:effectLst/>
                              <a:latin typeface="Cambria Math" panose="02040503050406030204" pitchFamily="18" charset="0"/>
                              <a:ea typeface="Times New Roman" panose="02020603050405020304" pitchFamily="18" charset="0"/>
                              <a:cs typeface="Arial" panose="020B0604020202020204" pitchFamily="34" charset="0"/>
                            </a:rPr>
                            <m:t>𝑣</m:t>
                          </m:r>
                        </m:e>
                        <m:sub>
                          <m:r>
                            <a:rPr lang="es-EC" i="1">
                              <a:effectLst/>
                              <a:latin typeface="Cambria Math" panose="02040503050406030204" pitchFamily="18" charset="0"/>
                              <a:ea typeface="Times New Roman" panose="02020603050405020304" pitchFamily="18" charset="0"/>
                              <a:cs typeface="Arial" panose="020B0604020202020204" pitchFamily="34" charset="0"/>
                            </a:rPr>
                            <m:t>𝑝</m:t>
                          </m:r>
                        </m:sub>
                      </m:sSub>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14:m>
                  <m:oMathPara xmlns:m="http://schemas.openxmlformats.org/officeDocument/2006/math">
                    <m:oMathParaPr>
                      <m:jc m:val="centerGroup"/>
                    </m:oMathParaPr>
                    <m:oMath xmlns:m="http://schemas.openxmlformats.org/officeDocument/2006/math">
                      <m:r>
                        <a:rPr lang="es-EC" b="1" i="1">
                          <a:effectLst/>
                          <a:latin typeface="Cambria Math" panose="02040503050406030204" pitchFamily="18" charset="0"/>
                          <a:ea typeface="Times New Roman" panose="02020603050405020304" pitchFamily="18" charset="0"/>
                          <a:cs typeface="Arial" panose="020B0604020202020204" pitchFamily="34" charset="0"/>
                        </a:rPr>
                        <m:t>𝑷𝒐𝒕</m:t>
                      </m:r>
                      <m:r>
                        <a:rPr lang="es-EC" b="1" i="1">
                          <a:effectLst/>
                          <a:latin typeface="Cambria Math" panose="02040503050406030204" pitchFamily="18" charset="0"/>
                          <a:ea typeface="Times New Roman" panose="02020603050405020304" pitchFamily="18" charset="0"/>
                          <a:cs typeface="Arial" panose="020B0604020202020204" pitchFamily="34" charset="0"/>
                        </a:rPr>
                        <m:t>=</m:t>
                      </m:r>
                      <m:r>
                        <a:rPr lang="es-EC" i="1">
                          <a:effectLst/>
                          <a:latin typeface="Cambria Math" panose="02040503050406030204" pitchFamily="18" charset="0"/>
                          <a:ea typeface="Times New Roman" panose="02020603050405020304" pitchFamily="18" charset="0"/>
                          <a:cs typeface="Arial" panose="020B0604020202020204" pitchFamily="34" charset="0"/>
                        </a:rPr>
                        <m:t> </m:t>
                      </m:r>
                      <m:r>
                        <a:rPr lang="es-EC" b="1" i="1">
                          <a:effectLst/>
                          <a:latin typeface="Cambria Math" panose="02040503050406030204" pitchFamily="18" charset="0"/>
                          <a:ea typeface="Times New Roman" panose="02020603050405020304" pitchFamily="18" charset="0"/>
                          <a:cs typeface="Arial" panose="020B0604020202020204" pitchFamily="34" charset="0"/>
                        </a:rPr>
                        <m:t>𝟎</m:t>
                      </m:r>
                      <m:r>
                        <a:rPr lang="es-EC" b="1" i="1">
                          <a:effectLst/>
                          <a:latin typeface="Cambria Math" panose="02040503050406030204" pitchFamily="18" charset="0"/>
                          <a:ea typeface="Times New Roman" panose="02020603050405020304" pitchFamily="18" charset="0"/>
                          <a:cs typeface="Arial" panose="020B0604020202020204" pitchFamily="34" charset="0"/>
                        </a:rPr>
                        <m:t>.</m:t>
                      </m:r>
                      <m:r>
                        <a:rPr lang="es-EC" b="1" i="1">
                          <a:effectLst/>
                          <a:latin typeface="Cambria Math" panose="02040503050406030204" pitchFamily="18" charset="0"/>
                          <a:ea typeface="Times New Roman" panose="02020603050405020304" pitchFamily="18" charset="0"/>
                          <a:cs typeface="Arial" panose="020B0604020202020204" pitchFamily="34" charset="0"/>
                        </a:rPr>
                        <m:t>𝟓𝟔𝟒</m:t>
                      </m:r>
                      <m:r>
                        <a:rPr lang="es-EC" b="1" i="1">
                          <a:effectLst/>
                          <a:latin typeface="Cambria Math" panose="02040503050406030204" pitchFamily="18" charset="0"/>
                          <a:ea typeface="Times New Roman" panose="02020603050405020304" pitchFamily="18" charset="0"/>
                          <a:cs typeface="Arial" panose="020B0604020202020204" pitchFamily="34" charset="0"/>
                        </a:rPr>
                        <m:t> </m:t>
                      </m:r>
                      <m:r>
                        <a:rPr lang="es-EC" b="1" i="1">
                          <a:effectLst/>
                          <a:latin typeface="Cambria Math" panose="02040503050406030204" pitchFamily="18" charset="0"/>
                          <a:ea typeface="Times New Roman" panose="02020603050405020304" pitchFamily="18" charset="0"/>
                          <a:cs typeface="Arial" panose="020B0604020202020204" pitchFamily="34" charset="0"/>
                        </a:rPr>
                        <m:t>𝑾</m:t>
                      </m:r>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Rectángulo 4"/>
              <p:cNvSpPr>
                <a:spLocks noRot="1" noChangeAspect="1" noMove="1" noResize="1" noEditPoints="1" noAdjustHandles="1" noChangeArrowheads="1" noChangeShapeType="1" noTextEdit="1"/>
              </p:cNvSpPr>
              <p:nvPr/>
            </p:nvSpPr>
            <p:spPr>
              <a:xfrm>
                <a:off x="464881" y="2806083"/>
                <a:ext cx="5631119" cy="1160639"/>
              </a:xfrm>
              <a:prstGeom prst="rect">
                <a:avLst/>
              </a:prstGeom>
              <a:blipFill rotWithShape="0">
                <a:blip r:embed="rId3" cstate="print"/>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6" name="Rectángulo 5"/>
              <p:cNvSpPr/>
              <p:nvPr/>
            </p:nvSpPr>
            <p:spPr>
              <a:xfrm>
                <a:off x="766915" y="4326810"/>
                <a:ext cx="4857136" cy="1385572"/>
              </a:xfrm>
              <a:prstGeom prst="rect">
                <a:avLst/>
              </a:prstGeom>
            </p:spPr>
            <p:txBody>
              <a:bodyPr wrap="square">
                <a:spAutoFit/>
              </a:bodyPr>
              <a:lstStyle/>
              <a:p>
                <a:pPr>
                  <a:lnSpc>
                    <a:spcPct val="150000"/>
                  </a:lnSpc>
                  <a:spcAft>
                    <a:spcPts val="800"/>
                  </a:spcAft>
                </a:pPr>
                <a14:m>
                  <m:oMathPara xmlns:m="http://schemas.openxmlformats.org/officeDocument/2006/math">
                    <m:oMathParaPr>
                      <m:jc m:val="left"/>
                    </m:oMathParaPr>
                    <m:oMath xmlns:m="http://schemas.openxmlformats.org/officeDocument/2006/math">
                      <m:r>
                        <a:rPr lang="es-EC" i="1" smtClean="0">
                          <a:effectLst/>
                          <a:latin typeface="Cambria Math" panose="02040503050406030204" pitchFamily="18" charset="0"/>
                          <a:ea typeface="Times New Roman" panose="02020603050405020304" pitchFamily="18" charset="0"/>
                          <a:cs typeface="Arial" panose="020B0604020202020204" pitchFamily="34" charset="0"/>
                        </a:rPr>
                        <m:t>𝑇𝑜𝑟</m:t>
                      </m:r>
                      <m:r>
                        <a:rPr lang="es-EC" i="1" smtClean="0">
                          <a:effectLst/>
                          <a:latin typeface="Cambria Math" panose="02040503050406030204" pitchFamily="18" charset="0"/>
                          <a:ea typeface="Times New Roman" panose="02020603050405020304" pitchFamily="18" charset="0"/>
                          <a:cs typeface="Arial" panose="020B0604020202020204" pitchFamily="34" charset="0"/>
                        </a:rPr>
                        <m:t>=</m:t>
                      </m:r>
                      <m:f>
                        <m:fPr>
                          <m:ctrlPr>
                            <a:rPr lang="en-US" i="1">
                              <a:effectLst/>
                              <a:latin typeface="Cambria Math" panose="02040503050406030204" pitchFamily="18" charset="0"/>
                              <a:ea typeface="Times New Roman" panose="02020603050405020304" pitchFamily="18" charset="0"/>
                              <a:cs typeface="Arial" panose="020B0604020202020204" pitchFamily="34" charset="0"/>
                            </a:rPr>
                          </m:ctrlPr>
                        </m:fPr>
                        <m:num>
                          <m:sSub>
                            <m:sSubPr>
                              <m:ctrlPr>
                                <a:rPr lang="en-US" i="1">
                                  <a:effectLst/>
                                  <a:latin typeface="Cambria Math" panose="02040503050406030204" pitchFamily="18" charset="0"/>
                                  <a:ea typeface="Times New Roman" panose="02020603050405020304" pitchFamily="18" charset="0"/>
                                  <a:cs typeface="Arial" panose="020B0604020202020204" pitchFamily="34" charset="0"/>
                                </a:rPr>
                              </m:ctrlPr>
                            </m:sSubPr>
                            <m:e>
                              <m:r>
                                <a:rPr lang="es-EC" i="1">
                                  <a:effectLst/>
                                  <a:latin typeface="Cambria Math" panose="02040503050406030204" pitchFamily="18" charset="0"/>
                                  <a:ea typeface="Times New Roman" panose="02020603050405020304" pitchFamily="18" charset="0"/>
                                  <a:cs typeface="Arial" panose="020B0604020202020204" pitchFamily="34" charset="0"/>
                                </a:rPr>
                                <m:t>   </m:t>
                              </m:r>
                              <m:r>
                                <a:rPr lang="es-EC" i="1">
                                  <a:effectLst/>
                                  <a:latin typeface="Cambria Math" panose="02040503050406030204" pitchFamily="18" charset="0"/>
                                  <a:ea typeface="Times New Roman" panose="02020603050405020304" pitchFamily="18" charset="0"/>
                                  <a:cs typeface="Arial" panose="020B0604020202020204" pitchFamily="34" charset="0"/>
                                </a:rPr>
                                <m:t>𝑇</m:t>
                              </m:r>
                            </m:e>
                            <m:sub>
                              <m:r>
                                <a:rPr lang="es-EC" i="1">
                                  <a:effectLst/>
                                  <a:latin typeface="Cambria Math" panose="02040503050406030204" pitchFamily="18" charset="0"/>
                                  <a:ea typeface="Times New Roman" panose="02020603050405020304" pitchFamily="18" charset="0"/>
                                  <a:cs typeface="Arial" panose="020B0604020202020204" pitchFamily="34" charset="0"/>
                                </a:rPr>
                                <m:t>𝑚</m:t>
                              </m:r>
                              <m:r>
                                <a:rPr lang="es-EC" i="1">
                                  <a:effectLst/>
                                  <a:latin typeface="Cambria Math" panose="02040503050406030204" pitchFamily="18" charset="0"/>
                                  <a:ea typeface="Times New Roman" panose="02020603050405020304" pitchFamily="18" charset="0"/>
                                  <a:cs typeface="Arial" panose="020B0604020202020204" pitchFamily="34" charset="0"/>
                                </a:rPr>
                                <m:t>á</m:t>
                              </m:r>
                              <m:r>
                                <a:rPr lang="es-EC" i="1">
                                  <a:effectLst/>
                                  <a:latin typeface="Cambria Math" panose="02040503050406030204" pitchFamily="18" charset="0"/>
                                  <a:ea typeface="Times New Roman" panose="02020603050405020304" pitchFamily="18" charset="0"/>
                                  <a:cs typeface="Arial" panose="020B0604020202020204" pitchFamily="34" charset="0"/>
                                </a:rPr>
                                <m:t>𝑥</m:t>
                              </m:r>
                            </m:sub>
                          </m:sSub>
                          <m:r>
                            <a:rPr lang="es-EC" i="1">
                              <a:effectLst/>
                              <a:latin typeface="Cambria Math" panose="02040503050406030204" pitchFamily="18" charset="0"/>
                              <a:ea typeface="Times New Roman" panose="02020603050405020304" pitchFamily="18" charset="0"/>
                              <a:cs typeface="Arial" panose="020B0604020202020204" pitchFamily="34" charset="0"/>
                            </a:rPr>
                            <m:t>∗ </m:t>
                          </m:r>
                          <m:sSub>
                            <m:sSubPr>
                              <m:ctrlPr>
                                <a:rPr lang="en-US" i="1">
                                  <a:effectLst/>
                                  <a:latin typeface="Cambria Math" panose="02040503050406030204" pitchFamily="18" charset="0"/>
                                  <a:ea typeface="Times New Roman" panose="02020603050405020304" pitchFamily="18" charset="0"/>
                                  <a:cs typeface="Arial" panose="020B0604020202020204" pitchFamily="34" charset="0"/>
                                </a:rPr>
                              </m:ctrlPr>
                            </m:sSubPr>
                            <m:e>
                              <m:r>
                                <a:rPr lang="es-EC" i="1">
                                  <a:effectLst/>
                                  <a:latin typeface="Cambria Math" panose="02040503050406030204" pitchFamily="18" charset="0"/>
                                  <a:ea typeface="Times New Roman" panose="02020603050405020304" pitchFamily="18" charset="0"/>
                                  <a:cs typeface="Arial" panose="020B0604020202020204" pitchFamily="34" charset="0"/>
                                </a:rPr>
                                <m:t>𝐷</m:t>
                              </m:r>
                            </m:e>
                            <m:sub>
                              <m:r>
                                <a:rPr lang="es-EC" i="1">
                                  <a:effectLst/>
                                  <a:latin typeface="Cambria Math" panose="02040503050406030204" pitchFamily="18" charset="0"/>
                                  <a:ea typeface="Times New Roman" panose="02020603050405020304" pitchFamily="18" charset="0"/>
                                  <a:cs typeface="Arial" panose="020B0604020202020204" pitchFamily="34" charset="0"/>
                                </a:rPr>
                                <m:t>𝑟𝑜𝑑𝑖𝑙𝑙𝑜</m:t>
                              </m:r>
                            </m:sub>
                          </m:sSub>
                        </m:num>
                        <m:den>
                          <m:r>
                            <a:rPr lang="es-EC" i="1">
                              <a:effectLst/>
                              <a:latin typeface="Cambria Math" panose="02040503050406030204" pitchFamily="18" charset="0"/>
                              <a:ea typeface="Times New Roman" panose="02020603050405020304" pitchFamily="18" charset="0"/>
                              <a:cs typeface="Arial" panose="020B0604020202020204" pitchFamily="34" charset="0"/>
                            </a:rPr>
                            <m:t>2</m:t>
                          </m:r>
                        </m:den>
                      </m:f>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14:m>
                  <m:oMath xmlns:m="http://schemas.openxmlformats.org/officeDocument/2006/math">
                    <m:r>
                      <a:rPr lang="es-EC" b="1" i="1">
                        <a:effectLst/>
                        <a:latin typeface="Cambria Math" panose="02040503050406030204" pitchFamily="18" charset="0"/>
                        <a:ea typeface="Times New Roman" panose="02020603050405020304" pitchFamily="18" charset="0"/>
                        <a:cs typeface="Arial" panose="020B0604020202020204" pitchFamily="34" charset="0"/>
                      </a:rPr>
                      <m:t>𝑻𝒐𝒓</m:t>
                    </m:r>
                    <m:r>
                      <a:rPr lang="es-EC" b="1" i="1">
                        <a:effectLst/>
                        <a:latin typeface="Cambria Math" panose="02040503050406030204" pitchFamily="18" charset="0"/>
                        <a:ea typeface="Times New Roman" panose="02020603050405020304" pitchFamily="18" charset="0"/>
                        <a:cs typeface="Arial" panose="020B0604020202020204" pitchFamily="34" charset="0"/>
                      </a:rPr>
                      <m:t>= </m:t>
                    </m:r>
                    <m:r>
                      <a:rPr lang="es-EC" b="1" i="1">
                        <a:effectLst/>
                        <a:latin typeface="Cambria Math" panose="02040503050406030204" pitchFamily="18" charset="0"/>
                        <a:ea typeface="Times New Roman" panose="02020603050405020304" pitchFamily="18" charset="0"/>
                        <a:cs typeface="Arial" panose="020B0604020202020204" pitchFamily="34" charset="0"/>
                      </a:rPr>
                      <m:t>𝟓𝟗</m:t>
                    </m:r>
                    <m:r>
                      <a:rPr lang="es-EC" b="1" i="1">
                        <a:effectLst/>
                        <a:latin typeface="Cambria Math" panose="02040503050406030204" pitchFamily="18" charset="0"/>
                        <a:ea typeface="Times New Roman" panose="02020603050405020304" pitchFamily="18" charset="0"/>
                        <a:cs typeface="Arial" panose="020B0604020202020204" pitchFamily="34" charset="0"/>
                      </a:rPr>
                      <m:t>.</m:t>
                    </m:r>
                    <m:r>
                      <a:rPr lang="es-EC" b="1" i="1">
                        <a:effectLst/>
                        <a:latin typeface="Cambria Math" panose="02040503050406030204" pitchFamily="18" charset="0"/>
                        <a:ea typeface="Times New Roman" panose="02020603050405020304" pitchFamily="18" charset="0"/>
                        <a:cs typeface="Arial" panose="020B0604020202020204" pitchFamily="34" charset="0"/>
                      </a:rPr>
                      <m:t>𝟔𝟗</m:t>
                    </m:r>
                    <m:r>
                      <a:rPr lang="es-EC" b="1" i="1">
                        <a:effectLst/>
                        <a:latin typeface="Cambria Math" panose="02040503050406030204" pitchFamily="18" charset="0"/>
                        <a:ea typeface="Times New Roman" panose="02020603050405020304" pitchFamily="18" charset="0"/>
                        <a:cs typeface="Arial" panose="020B0604020202020204" pitchFamily="34" charset="0"/>
                      </a:rPr>
                      <m:t> </m:t>
                    </m:r>
                    <m:r>
                      <a:rPr lang="es-EC" b="1" i="1">
                        <a:effectLst/>
                        <a:latin typeface="Cambria Math" panose="02040503050406030204" pitchFamily="18" charset="0"/>
                        <a:ea typeface="Times New Roman" panose="02020603050405020304" pitchFamily="18" charset="0"/>
                        <a:cs typeface="Arial" panose="020B0604020202020204" pitchFamily="34" charset="0"/>
                      </a:rPr>
                      <m:t>𝑵𝒎𝒎</m:t>
                    </m:r>
                  </m:oMath>
                </a14:m>
                <a:r>
                  <a:rPr lang="es-EC"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Rectángulo 5"/>
              <p:cNvSpPr>
                <a:spLocks noRot="1" noChangeAspect="1" noMove="1" noResize="1" noEditPoints="1" noAdjustHandles="1" noChangeArrowheads="1" noChangeShapeType="1" noTextEdit="1"/>
              </p:cNvSpPr>
              <p:nvPr/>
            </p:nvSpPr>
            <p:spPr>
              <a:xfrm>
                <a:off x="766915" y="4326810"/>
                <a:ext cx="4857136" cy="1385572"/>
              </a:xfrm>
              <a:prstGeom prst="rect">
                <a:avLst/>
              </a:prstGeom>
              <a:blipFill rotWithShape="0">
                <a:blip r:embed="rId4" cstate="print"/>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graphicFrame>
            <p:nvGraphicFramePr>
              <p:cNvPr id="12" name="Tabla 11"/>
              <p:cNvGraphicFramePr>
                <a:graphicFrameLocks noGrp="1"/>
              </p:cNvGraphicFramePr>
              <p:nvPr>
                <p:extLst>
                  <p:ext uri="{D42A27DB-BD31-4B8C-83A1-F6EECF244321}">
                    <p14:modId xmlns:p14="http://schemas.microsoft.com/office/powerpoint/2010/main" val="573221708"/>
                  </p:ext>
                </p:extLst>
              </p:nvPr>
            </p:nvGraphicFramePr>
            <p:xfrm>
              <a:off x="7273106" y="2806083"/>
              <a:ext cx="2876550" cy="2016760"/>
            </p:xfrm>
            <a:graphic>
              <a:graphicData uri="http://schemas.openxmlformats.org/drawingml/2006/table">
                <a:tbl>
                  <a:tblPr firstRow="1" firstCol="1" bandRow="1"/>
                  <a:tblGrid>
                    <a:gridCol w="1886803"/>
                    <a:gridCol w="989747"/>
                  </a:tblGrid>
                  <a:tr h="252095">
                    <a:tc gridSpan="2">
                      <a:txBody>
                        <a:bodyPr/>
                        <a:lstStyle/>
                        <a:p>
                          <a:pPr marL="228600" algn="ctr">
                            <a:lnSpc>
                              <a:spcPct val="107000"/>
                            </a:lnSpc>
                            <a:spcAft>
                              <a:spcPts val="0"/>
                            </a:spcAft>
                          </a:pPr>
                          <a:r>
                            <a:rPr lang="es-EC" sz="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Especificaciones generales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hMerge="1">
                      <a:txBody>
                        <a:bodyPr/>
                        <a:lstStyle/>
                        <a:p>
                          <a:endParaRPr lang="en-US"/>
                        </a:p>
                      </a:txBody>
                      <a:tcPr/>
                    </a:tc>
                  </a:tr>
                  <a:tr h="252095">
                    <a:tc>
                      <a:txBody>
                        <a:bodyPr/>
                        <a:lstStyle/>
                        <a:p>
                          <a:pPr marL="70485" algn="r">
                            <a:lnSpc>
                              <a:spcPct val="107000"/>
                            </a:lnSpc>
                            <a:spcAft>
                              <a:spcPts val="0"/>
                            </a:spcAft>
                          </a:pPr>
                          <a:r>
                            <a:rPr lang="es-EC" sz="1200" b="1">
                              <a:effectLst/>
                              <a:latin typeface="Arial" panose="020B0604020202020204" pitchFamily="34" charset="0"/>
                              <a:ea typeface="Times New Roman" panose="02020603050405020304" pitchFamily="18" charset="0"/>
                              <a:cs typeface="Times New Roman" panose="02020603050405020304" pitchFamily="18" charset="0"/>
                            </a:rPr>
                            <a:t>Velocidad de Salida: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nSpc>
                              <a:spcPct val="107000"/>
                            </a:lnSpc>
                            <a:spcAft>
                              <a:spcPts val="0"/>
                            </a:spcAft>
                          </a:pPr>
                          <a14:m>
                            <m:oMathPara xmlns:m="http://schemas.openxmlformats.org/officeDocument/2006/math">
                              <m:oMathParaPr>
                                <m:jc m:val="centerGroup"/>
                              </m:oMathParaPr>
                              <m:oMath xmlns:m="http://schemas.openxmlformats.org/officeDocument/2006/math">
                                <m:r>
                                  <a:rPr lang="es-EC" sz="1200" i="1">
                                    <a:effectLst/>
                                    <a:latin typeface="Cambria Math" panose="02040503050406030204" pitchFamily="18" charset="0"/>
                                    <a:ea typeface="Times New Roman" panose="02020603050405020304" pitchFamily="18" charset="0"/>
                                    <a:cs typeface="Arial" panose="020B0604020202020204" pitchFamily="34" charset="0"/>
                                  </a:rPr>
                                  <m:t>100 [</m:t>
                                </m:r>
                                <m:r>
                                  <a:rPr lang="es-EC" sz="1200" i="1">
                                    <a:effectLst/>
                                    <a:latin typeface="Cambria Math" panose="02040503050406030204" pitchFamily="18" charset="0"/>
                                    <a:ea typeface="Times New Roman" panose="02020603050405020304" pitchFamily="18" charset="0"/>
                                    <a:cs typeface="Arial" panose="020B0604020202020204" pitchFamily="34" charset="0"/>
                                  </a:rPr>
                                  <m:t>𝑅𝑃𝑀</m:t>
                                </m:r>
                                <m:r>
                                  <a:rPr lang="es-EC" sz="1200" i="1">
                                    <a:effectLst/>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r>
                  <a:tr h="252095">
                    <a:tc>
                      <a:txBody>
                        <a:bodyPr/>
                        <a:lstStyle/>
                        <a:p>
                          <a:pPr marL="70485" algn="r">
                            <a:lnSpc>
                              <a:spcPct val="107000"/>
                            </a:lnSpc>
                            <a:spcAft>
                              <a:spcPts val="0"/>
                            </a:spcAft>
                          </a:pPr>
                          <a:r>
                            <a:rPr lang="es-EC" sz="1200" b="1">
                              <a:effectLst/>
                              <a:latin typeface="Arial" panose="020B0604020202020204" pitchFamily="34" charset="0"/>
                              <a:ea typeface="Times New Roman" panose="02020603050405020304" pitchFamily="18" charset="0"/>
                              <a:cs typeface="Times New Roman" panose="02020603050405020304" pitchFamily="18" charset="0"/>
                            </a:rPr>
                            <a:t>Voltaje DC:</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14:m>
                            <m:oMathPara xmlns:m="http://schemas.openxmlformats.org/officeDocument/2006/math">
                              <m:oMathParaPr>
                                <m:jc m:val="centerGroup"/>
                              </m:oMathParaPr>
                              <m:oMath xmlns:m="http://schemas.openxmlformats.org/officeDocument/2006/math">
                                <m:r>
                                  <a:rPr lang="es-EC" sz="1200" i="1">
                                    <a:solidFill>
                                      <a:srgbClr val="FFFFFF"/>
                                    </a:solidFill>
                                    <a:effectLst/>
                                    <a:latin typeface="Cambria Math" panose="02040503050406030204" pitchFamily="18" charset="0"/>
                                    <a:ea typeface="Times New Roman" panose="02020603050405020304" pitchFamily="18" charset="0"/>
                                    <a:cs typeface="Arial" panose="020B0604020202020204" pitchFamily="34" charset="0"/>
                                  </a:rPr>
                                  <m:t>    |</m:t>
                                </m:r>
                                <m:r>
                                  <a:rPr lang="es-EC" sz="1200" i="1">
                                    <a:effectLst/>
                                    <a:latin typeface="Cambria Math" panose="02040503050406030204" pitchFamily="18" charset="0"/>
                                    <a:ea typeface="Times New Roman" panose="02020603050405020304" pitchFamily="18" charset="0"/>
                                    <a:cs typeface="Arial" panose="020B0604020202020204" pitchFamily="34" charset="0"/>
                                  </a:rPr>
                                  <m:t>12 [</m:t>
                                </m:r>
                                <m:r>
                                  <a:rPr lang="es-EC" sz="1200" i="1">
                                    <a:effectLst/>
                                    <a:latin typeface="Cambria Math" panose="02040503050406030204" pitchFamily="18" charset="0"/>
                                    <a:ea typeface="Times New Roman" panose="02020603050405020304" pitchFamily="18" charset="0"/>
                                    <a:cs typeface="Arial" panose="020B0604020202020204" pitchFamily="34" charset="0"/>
                                  </a:rPr>
                                  <m:t>𝑉</m:t>
                                </m:r>
                                <m:r>
                                  <a:rPr lang="es-EC" sz="1200" i="1">
                                    <a:effectLst/>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2095">
                    <a:tc>
                      <a:txBody>
                        <a:bodyPr/>
                        <a:lstStyle/>
                        <a:p>
                          <a:pPr marL="70485" algn="r">
                            <a:lnSpc>
                              <a:spcPct val="107000"/>
                            </a:lnSpc>
                            <a:spcAft>
                              <a:spcPts val="0"/>
                            </a:spcAft>
                          </a:pPr>
                          <a:r>
                            <a:rPr lang="es-EC" sz="1200" b="1">
                              <a:effectLst/>
                              <a:latin typeface="Arial" panose="020B0604020202020204" pitchFamily="34" charset="0"/>
                              <a:ea typeface="Times New Roman" panose="02020603050405020304" pitchFamily="18" charset="0"/>
                              <a:cs typeface="Times New Roman" panose="02020603050405020304" pitchFamily="18" charset="0"/>
                            </a:rPr>
                            <a:t>Corriente de Eje Libre: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nSpc>
                              <a:spcPct val="107000"/>
                            </a:lnSpc>
                            <a:spcAft>
                              <a:spcPts val="0"/>
                            </a:spcAft>
                          </a:pPr>
                          <a14:m>
                            <m:oMathPara xmlns:m="http://schemas.openxmlformats.org/officeDocument/2006/math">
                              <m:oMathParaPr>
                                <m:jc m:val="centerGroup"/>
                              </m:oMathParaPr>
                              <m:oMath xmlns:m="http://schemas.openxmlformats.org/officeDocument/2006/math">
                                <m:r>
                                  <a:rPr lang="es-EC" sz="1200" i="1">
                                    <a:effectLst/>
                                    <a:latin typeface="Cambria Math" panose="02040503050406030204" pitchFamily="18" charset="0"/>
                                    <a:ea typeface="Times New Roman" panose="02020603050405020304" pitchFamily="18" charset="0"/>
                                    <a:cs typeface="Arial" panose="020B0604020202020204" pitchFamily="34" charset="0"/>
                                  </a:rPr>
                                  <m:t>  300 [</m:t>
                                </m:r>
                                <m:r>
                                  <a:rPr lang="es-EC" sz="1200" i="1">
                                    <a:effectLst/>
                                    <a:latin typeface="Cambria Math" panose="02040503050406030204" pitchFamily="18" charset="0"/>
                                    <a:ea typeface="Times New Roman" panose="02020603050405020304" pitchFamily="18" charset="0"/>
                                    <a:cs typeface="Arial" panose="020B0604020202020204" pitchFamily="34" charset="0"/>
                                  </a:rPr>
                                  <m:t>𝑚𝐴</m:t>
                                </m:r>
                                <m:r>
                                  <a:rPr lang="es-EC" sz="1200" i="1">
                                    <a:effectLst/>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r>
                  <a:tr h="252095">
                    <a:tc>
                      <a:txBody>
                        <a:bodyPr/>
                        <a:lstStyle/>
                        <a:p>
                          <a:pPr marL="70485" algn="r">
                            <a:lnSpc>
                              <a:spcPct val="107000"/>
                            </a:lnSpc>
                            <a:spcAft>
                              <a:spcPts val="0"/>
                            </a:spcAft>
                          </a:pPr>
                          <a:r>
                            <a:rPr lang="es-EC" sz="1200" b="1">
                              <a:effectLst/>
                              <a:latin typeface="Arial" panose="020B0604020202020204" pitchFamily="34" charset="0"/>
                              <a:ea typeface="Times New Roman" panose="02020603050405020304" pitchFamily="18" charset="0"/>
                              <a:cs typeface="Times New Roman" panose="02020603050405020304" pitchFamily="18" charset="0"/>
                            </a:rPr>
                            <a:t>Corriente Nominal: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14:m>
                            <m:oMathPara xmlns:m="http://schemas.openxmlformats.org/officeDocument/2006/math">
                              <m:oMathParaPr>
                                <m:jc m:val="centerGroup"/>
                              </m:oMathParaPr>
                              <m:oMath xmlns:m="http://schemas.openxmlformats.org/officeDocument/2006/math">
                                <m:r>
                                  <a:rPr lang="es-EC" sz="1200" i="1">
                                    <a:effectLst/>
                                    <a:latin typeface="Cambria Math" panose="02040503050406030204" pitchFamily="18" charset="0"/>
                                    <a:ea typeface="Times New Roman" panose="02020603050405020304" pitchFamily="18" charset="0"/>
                                    <a:cs typeface="Arial" panose="020B0604020202020204" pitchFamily="34" charset="0"/>
                                  </a:rPr>
                                  <m:t>  1.36 [</m:t>
                                </m:r>
                                <m:r>
                                  <a:rPr lang="es-EC" sz="1200" i="1">
                                    <a:effectLst/>
                                    <a:latin typeface="Cambria Math" panose="02040503050406030204" pitchFamily="18" charset="0"/>
                                    <a:ea typeface="Times New Roman" panose="02020603050405020304" pitchFamily="18" charset="0"/>
                                    <a:cs typeface="Arial" panose="020B0604020202020204" pitchFamily="34" charset="0"/>
                                  </a:rPr>
                                  <m:t>𝐴</m:t>
                                </m:r>
                                <m:r>
                                  <a:rPr lang="es-EC" sz="1200" i="1">
                                    <a:effectLst/>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2095">
                    <a:tc>
                      <a:txBody>
                        <a:bodyPr/>
                        <a:lstStyle/>
                        <a:p>
                          <a:pPr marL="70485" algn="r">
                            <a:lnSpc>
                              <a:spcPct val="107000"/>
                            </a:lnSpc>
                            <a:spcAft>
                              <a:spcPts val="0"/>
                            </a:spcAft>
                          </a:pPr>
                          <a:r>
                            <a:rPr lang="es-EC" sz="1200" b="1">
                              <a:effectLst/>
                              <a:latin typeface="Arial" panose="020B0604020202020204" pitchFamily="34" charset="0"/>
                              <a:ea typeface="Times New Roman" panose="02020603050405020304" pitchFamily="18" charset="0"/>
                              <a:cs typeface="Times New Roman" panose="02020603050405020304" pitchFamily="18" charset="0"/>
                            </a:rPr>
                            <a:t>Potencia: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nSpc>
                              <a:spcPct val="107000"/>
                            </a:lnSpc>
                            <a:spcAft>
                              <a:spcPts val="0"/>
                            </a:spcAft>
                          </a:pPr>
                          <a14:m>
                            <m:oMathPara xmlns:m="http://schemas.openxmlformats.org/officeDocument/2006/math">
                              <m:oMathParaPr>
                                <m:jc m:val="centerGroup"/>
                              </m:oMathParaPr>
                              <m:oMath xmlns:m="http://schemas.openxmlformats.org/officeDocument/2006/math">
                                <m:r>
                                  <a:rPr lang="es-EC" sz="1200" i="1">
                                    <a:effectLst/>
                                    <a:latin typeface="Cambria Math" panose="02040503050406030204" pitchFamily="18" charset="0"/>
                                    <a:ea typeface="Times New Roman" panose="02020603050405020304" pitchFamily="18" charset="0"/>
                                    <a:cs typeface="Arial" panose="020B0604020202020204" pitchFamily="34" charset="0"/>
                                  </a:rPr>
                                  <m:t>16.32 [</m:t>
                                </m:r>
                                <m:r>
                                  <a:rPr lang="es-EC" sz="1200" i="1">
                                    <a:effectLst/>
                                    <a:latin typeface="Cambria Math" panose="02040503050406030204" pitchFamily="18" charset="0"/>
                                    <a:ea typeface="Times New Roman" panose="02020603050405020304" pitchFamily="18" charset="0"/>
                                    <a:cs typeface="Arial" panose="020B0604020202020204" pitchFamily="34" charset="0"/>
                                  </a:rPr>
                                  <m:t>𝑊</m:t>
                                </m:r>
                                <m:r>
                                  <a:rPr lang="es-EC" sz="1200" i="1">
                                    <a:effectLst/>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r>
                  <a:tr h="252095">
                    <a:tc>
                      <a:txBody>
                        <a:bodyPr/>
                        <a:lstStyle/>
                        <a:p>
                          <a:pPr marL="70485" algn="r">
                            <a:lnSpc>
                              <a:spcPct val="107000"/>
                            </a:lnSpc>
                            <a:spcAft>
                              <a:spcPts val="0"/>
                            </a:spcAft>
                          </a:pPr>
                          <a:r>
                            <a:rPr lang="es-EC" sz="1200" b="1">
                              <a:effectLst/>
                              <a:latin typeface="Arial" panose="020B0604020202020204" pitchFamily="34" charset="0"/>
                              <a:ea typeface="Times New Roman" panose="02020603050405020304" pitchFamily="18" charset="0"/>
                              <a:cs typeface="Times New Roman" panose="02020603050405020304" pitchFamily="18" charset="0"/>
                            </a:rPr>
                            <a:t>Torque: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14:m>
                            <m:oMathPara xmlns:m="http://schemas.openxmlformats.org/officeDocument/2006/math">
                              <m:oMathParaPr>
                                <m:jc m:val="centerGroup"/>
                              </m:oMathParaPr>
                              <m:oMath xmlns:m="http://schemas.openxmlformats.org/officeDocument/2006/math">
                                <m:r>
                                  <a:rPr lang="es-EC" sz="1200" i="1">
                                    <a:effectLst/>
                                    <a:latin typeface="Cambria Math" panose="02040503050406030204" pitchFamily="18" charset="0"/>
                                    <a:ea typeface="Times New Roman" panose="02020603050405020304" pitchFamily="18" charset="0"/>
                                    <a:cs typeface="Arial" panose="020B0604020202020204" pitchFamily="34" charset="0"/>
                                  </a:rPr>
                                  <m:t>1554 [</m:t>
                                </m:r>
                                <m:r>
                                  <a:rPr lang="es-EC" sz="1200" i="1">
                                    <a:effectLst/>
                                    <a:latin typeface="Cambria Math" panose="02040503050406030204" pitchFamily="18" charset="0"/>
                                    <a:ea typeface="Times New Roman" panose="02020603050405020304" pitchFamily="18" charset="0"/>
                                    <a:cs typeface="Arial" panose="020B0604020202020204" pitchFamily="34" charset="0"/>
                                  </a:rPr>
                                  <m:t>𝑁𝑚𝑚</m:t>
                                </m:r>
                                <m:r>
                                  <a:rPr lang="es-EC" sz="1200" i="1">
                                    <a:effectLst/>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2095">
                    <a:tc>
                      <a:txBody>
                        <a:bodyPr/>
                        <a:lstStyle/>
                        <a:p>
                          <a:pPr marL="70485" algn="r">
                            <a:lnSpc>
                              <a:spcPct val="107000"/>
                            </a:lnSpc>
                            <a:spcAft>
                              <a:spcPts val="0"/>
                            </a:spcAft>
                          </a:pPr>
                          <a:r>
                            <a:rPr lang="es-EC" sz="1200" b="1" dirty="0">
                              <a:effectLst/>
                              <a:latin typeface="Arial" panose="020B0604020202020204" pitchFamily="34" charset="0"/>
                              <a:ea typeface="Times New Roman" panose="02020603050405020304" pitchFamily="18" charset="0"/>
                              <a:cs typeface="Times New Roman" panose="02020603050405020304" pitchFamily="18" charset="0"/>
                            </a:rPr>
                            <a:t>Diámetro del eje: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nSpc>
                              <a:spcPct val="107000"/>
                            </a:lnSpc>
                            <a:spcAft>
                              <a:spcPts val="0"/>
                            </a:spcAft>
                          </a:pPr>
                          <a:r>
                            <a:rPr lang="es-EC" sz="12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s-EC" sz="1200" i="1">
                                  <a:effectLst/>
                                  <a:latin typeface="Cambria Math" panose="02040503050406030204" pitchFamily="18" charset="0"/>
                                  <a:ea typeface="Times New Roman" panose="02020603050405020304" pitchFamily="18" charset="0"/>
                                  <a:cs typeface="Arial" panose="020B0604020202020204" pitchFamily="34" charset="0"/>
                                </a:rPr>
                                <m:t>6 [</m:t>
                              </m:r>
                              <m:r>
                                <a:rPr lang="es-EC" sz="1200" i="1">
                                  <a:effectLst/>
                                  <a:latin typeface="Cambria Math" panose="02040503050406030204" pitchFamily="18" charset="0"/>
                                  <a:ea typeface="Times New Roman" panose="02020603050405020304" pitchFamily="18" charset="0"/>
                                  <a:cs typeface="Arial" panose="020B0604020202020204" pitchFamily="34" charset="0"/>
                                </a:rPr>
                                <m:t>𝑚𝑚</m:t>
                              </m:r>
                              <m:r>
                                <a:rPr lang="es-EC" sz="1200" i="1">
                                  <a:effectLst/>
                                  <a:latin typeface="Cambria Math" panose="02040503050406030204" pitchFamily="18" charset="0"/>
                                  <a:ea typeface="Times New Roman" panose="02020603050405020304" pitchFamily="18" charset="0"/>
                                  <a:cs typeface="Arial" panose="020B0604020202020204" pitchFamily="34" charset="0"/>
                                </a:rPr>
                                <m:t>]</m:t>
                              </m:r>
                            </m:oMath>
                          </a14:m>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r>
                </a:tbl>
              </a:graphicData>
            </a:graphic>
          </p:graphicFrame>
        </mc:Choice>
        <mc:Fallback xmlns="">
          <p:graphicFrame>
            <p:nvGraphicFramePr>
              <p:cNvPr id="12" name="Tabla 11"/>
              <p:cNvGraphicFramePr>
                <a:graphicFrameLocks noGrp="1"/>
              </p:cNvGraphicFramePr>
              <p:nvPr>
                <p:extLst>
                  <p:ext uri="{D42A27DB-BD31-4B8C-83A1-F6EECF244321}">
                    <p14:modId xmlns:p14="http://schemas.microsoft.com/office/powerpoint/2010/main" xmlns="" xmlns:a14="http://schemas.microsoft.com/office/drawing/2010/main" val="573221708"/>
                  </p:ext>
                </p:extLst>
              </p:nvPr>
            </p:nvGraphicFramePr>
            <p:xfrm>
              <a:off x="7273106" y="2806083"/>
              <a:ext cx="2876550" cy="2016760"/>
            </p:xfrm>
            <a:graphic>
              <a:graphicData uri="http://schemas.openxmlformats.org/drawingml/2006/table">
                <a:tbl>
                  <a:tblPr firstRow="1" firstCol="1" bandRow="1"/>
                  <a:tblGrid>
                    <a:gridCol w="1886803"/>
                    <a:gridCol w="989747"/>
                  </a:tblGrid>
                  <a:tr h="252095">
                    <a:tc gridSpan="2">
                      <a:txBody>
                        <a:bodyPr/>
                        <a:lstStyle/>
                        <a:p>
                          <a:pPr marL="228600" algn="ctr">
                            <a:lnSpc>
                              <a:spcPct val="107000"/>
                            </a:lnSpc>
                            <a:spcAft>
                              <a:spcPts val="0"/>
                            </a:spcAft>
                          </a:pPr>
                          <a:r>
                            <a:rPr lang="es-EC" sz="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Especificaciones generales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hMerge="1">
                      <a:txBody>
                        <a:bodyPr/>
                        <a:lstStyle/>
                        <a:p>
                          <a:endParaRPr lang="en-US"/>
                        </a:p>
                      </a:txBody>
                      <a:tcPr/>
                    </a:tc>
                  </a:tr>
                  <a:tr h="252095">
                    <a:tc>
                      <a:txBody>
                        <a:bodyPr/>
                        <a:lstStyle/>
                        <a:p>
                          <a:pPr marL="70485" algn="r">
                            <a:lnSpc>
                              <a:spcPct val="107000"/>
                            </a:lnSpc>
                            <a:spcAft>
                              <a:spcPts val="0"/>
                            </a:spcAft>
                          </a:pPr>
                          <a:r>
                            <a:rPr lang="es-EC" sz="1200" b="1">
                              <a:effectLst/>
                              <a:latin typeface="Arial" panose="020B0604020202020204" pitchFamily="34" charset="0"/>
                              <a:ea typeface="Times New Roman" panose="02020603050405020304" pitchFamily="18" charset="0"/>
                              <a:cs typeface="Times New Roman" panose="02020603050405020304" pitchFamily="18" charset="0"/>
                            </a:rPr>
                            <a:t>Velocidad de Salida: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5"/>
                          <a:stretch>
                            <a:fillRect l="-191975" t="-109756" r="-1852" b="-626829"/>
                          </a:stretch>
                        </a:blipFill>
                      </a:tcPr>
                    </a:tc>
                  </a:tr>
                  <a:tr h="252095">
                    <a:tc>
                      <a:txBody>
                        <a:bodyPr/>
                        <a:lstStyle/>
                        <a:p>
                          <a:pPr marL="70485" algn="r">
                            <a:lnSpc>
                              <a:spcPct val="107000"/>
                            </a:lnSpc>
                            <a:spcAft>
                              <a:spcPts val="0"/>
                            </a:spcAft>
                          </a:pPr>
                          <a:r>
                            <a:rPr lang="es-EC" sz="1200" b="1">
                              <a:effectLst/>
                              <a:latin typeface="Arial" panose="020B0604020202020204" pitchFamily="34" charset="0"/>
                              <a:ea typeface="Times New Roman" panose="02020603050405020304" pitchFamily="18" charset="0"/>
                              <a:cs typeface="Times New Roman" panose="02020603050405020304" pitchFamily="18" charset="0"/>
                            </a:rPr>
                            <a:t>Voltaje DC:</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5"/>
                          <a:stretch>
                            <a:fillRect l="-191975" t="-204762" r="-1852" b="-511905"/>
                          </a:stretch>
                        </a:blipFill>
                      </a:tcPr>
                    </a:tc>
                  </a:tr>
                  <a:tr h="252095">
                    <a:tc>
                      <a:txBody>
                        <a:bodyPr/>
                        <a:lstStyle/>
                        <a:p>
                          <a:pPr marL="70485" algn="r">
                            <a:lnSpc>
                              <a:spcPct val="107000"/>
                            </a:lnSpc>
                            <a:spcAft>
                              <a:spcPts val="0"/>
                            </a:spcAft>
                          </a:pPr>
                          <a:r>
                            <a:rPr lang="es-EC" sz="1200" b="1">
                              <a:effectLst/>
                              <a:latin typeface="Arial" panose="020B0604020202020204" pitchFamily="34" charset="0"/>
                              <a:ea typeface="Times New Roman" panose="02020603050405020304" pitchFamily="18" charset="0"/>
                              <a:cs typeface="Times New Roman" panose="02020603050405020304" pitchFamily="18" charset="0"/>
                            </a:rPr>
                            <a:t>Corriente de Eje Libre: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5"/>
                          <a:stretch>
                            <a:fillRect l="-191975" t="-312195" r="-1852" b="-424390"/>
                          </a:stretch>
                        </a:blipFill>
                      </a:tcPr>
                    </a:tc>
                  </a:tr>
                  <a:tr h="252095">
                    <a:tc>
                      <a:txBody>
                        <a:bodyPr/>
                        <a:lstStyle/>
                        <a:p>
                          <a:pPr marL="70485" algn="r">
                            <a:lnSpc>
                              <a:spcPct val="107000"/>
                            </a:lnSpc>
                            <a:spcAft>
                              <a:spcPts val="0"/>
                            </a:spcAft>
                          </a:pPr>
                          <a:r>
                            <a:rPr lang="es-EC" sz="1200" b="1">
                              <a:effectLst/>
                              <a:latin typeface="Arial" panose="020B0604020202020204" pitchFamily="34" charset="0"/>
                              <a:ea typeface="Times New Roman" panose="02020603050405020304" pitchFamily="18" charset="0"/>
                              <a:cs typeface="Times New Roman" panose="02020603050405020304" pitchFamily="18" charset="0"/>
                            </a:rPr>
                            <a:t>Corriente Nominal: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5"/>
                          <a:stretch>
                            <a:fillRect l="-191975" t="-402381" r="-1852" b="-314286"/>
                          </a:stretch>
                        </a:blipFill>
                      </a:tcPr>
                    </a:tc>
                  </a:tr>
                  <a:tr h="252095">
                    <a:tc>
                      <a:txBody>
                        <a:bodyPr/>
                        <a:lstStyle/>
                        <a:p>
                          <a:pPr marL="70485" algn="r">
                            <a:lnSpc>
                              <a:spcPct val="107000"/>
                            </a:lnSpc>
                            <a:spcAft>
                              <a:spcPts val="0"/>
                            </a:spcAft>
                          </a:pPr>
                          <a:r>
                            <a:rPr lang="es-EC" sz="1200" b="1">
                              <a:effectLst/>
                              <a:latin typeface="Arial" panose="020B0604020202020204" pitchFamily="34" charset="0"/>
                              <a:ea typeface="Times New Roman" panose="02020603050405020304" pitchFamily="18" charset="0"/>
                              <a:cs typeface="Times New Roman" panose="02020603050405020304" pitchFamily="18" charset="0"/>
                            </a:rPr>
                            <a:t>Potencia: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5"/>
                          <a:stretch>
                            <a:fillRect l="-191975" t="-514634" r="-1852" b="-221951"/>
                          </a:stretch>
                        </a:blipFill>
                      </a:tcPr>
                    </a:tc>
                  </a:tr>
                  <a:tr h="252095">
                    <a:tc>
                      <a:txBody>
                        <a:bodyPr/>
                        <a:lstStyle/>
                        <a:p>
                          <a:pPr marL="70485" algn="r">
                            <a:lnSpc>
                              <a:spcPct val="107000"/>
                            </a:lnSpc>
                            <a:spcAft>
                              <a:spcPts val="0"/>
                            </a:spcAft>
                          </a:pPr>
                          <a:r>
                            <a:rPr lang="es-EC" sz="1200" b="1">
                              <a:effectLst/>
                              <a:latin typeface="Arial" panose="020B0604020202020204" pitchFamily="34" charset="0"/>
                              <a:ea typeface="Times New Roman" panose="02020603050405020304" pitchFamily="18" charset="0"/>
                              <a:cs typeface="Times New Roman" panose="02020603050405020304" pitchFamily="18" charset="0"/>
                            </a:rPr>
                            <a:t>Torque: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5"/>
                          <a:stretch>
                            <a:fillRect l="-191975" t="-600000" r="-1852" b="-116667"/>
                          </a:stretch>
                        </a:blipFill>
                      </a:tcPr>
                    </a:tc>
                  </a:tr>
                  <a:tr h="252095">
                    <a:tc>
                      <a:txBody>
                        <a:bodyPr/>
                        <a:lstStyle/>
                        <a:p>
                          <a:pPr marL="70485" algn="r">
                            <a:lnSpc>
                              <a:spcPct val="107000"/>
                            </a:lnSpc>
                            <a:spcAft>
                              <a:spcPts val="0"/>
                            </a:spcAft>
                          </a:pPr>
                          <a:r>
                            <a:rPr lang="es-EC" sz="1200" b="1" dirty="0">
                              <a:effectLst/>
                              <a:latin typeface="Arial" panose="020B0604020202020204" pitchFamily="34" charset="0"/>
                              <a:ea typeface="Times New Roman" panose="02020603050405020304" pitchFamily="18" charset="0"/>
                              <a:cs typeface="Times New Roman" panose="02020603050405020304" pitchFamily="18" charset="0"/>
                            </a:rPr>
                            <a:t>Diámetro del eje: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5"/>
                          <a:stretch>
                            <a:fillRect l="-191975" t="-717073" r="-1852" b="-19512"/>
                          </a:stretch>
                        </a:blipFill>
                      </a:tcPr>
                    </a:tc>
                  </a:tr>
                </a:tbl>
              </a:graphicData>
            </a:graphic>
          </p:graphicFrame>
        </mc:Fallback>
      </mc:AlternateContent>
      <p:sp>
        <p:nvSpPr>
          <p:cNvPr id="13" name="Rectángulo 12"/>
          <p:cNvSpPr/>
          <p:nvPr/>
        </p:nvSpPr>
        <p:spPr>
          <a:xfrm>
            <a:off x="5496233" y="4980178"/>
            <a:ext cx="6096000" cy="1754326"/>
          </a:xfrm>
          <a:prstGeom prst="rect">
            <a:avLst/>
          </a:prstGeom>
        </p:spPr>
        <p:txBody>
          <a:bodyPr>
            <a:spAutoFit/>
          </a:bodyPr>
          <a:lstStyle/>
          <a:p>
            <a:pPr algn="just"/>
            <a:r>
              <a:rPr lang="es-EC" dirty="0" smtClean="0">
                <a:effectLst/>
                <a:latin typeface="Arial" panose="020B0604020202020204" pitchFamily="34" charset="0"/>
                <a:ea typeface="Calibri" panose="020F0502020204030204" pitchFamily="34" charset="0"/>
              </a:rPr>
              <a:t>La selección del motor se basó fundamentalmente en la velocidad requerida debido a que se necesitan velocidades entre los 80 a 100 RPM. Los parámetros de potencia y torque también fueron tomados en cuenta para la selección verificando que el motor posea valores superiores a los mínimos calculados.</a:t>
            </a:r>
            <a:endParaRPr lang="en-US" dirty="0"/>
          </a:p>
        </p:txBody>
      </p:sp>
    </p:spTree>
    <p:extLst>
      <p:ext uri="{BB962C8B-B14F-4D97-AF65-F5344CB8AC3E}">
        <p14:creationId xmlns:p14="http://schemas.microsoft.com/office/powerpoint/2010/main" val="251307070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583199" y="264736"/>
            <a:ext cx="4044697" cy="507831"/>
          </a:xfrm>
          <a:prstGeom prst="rect">
            <a:avLst/>
          </a:prstGeom>
        </p:spPr>
        <p:txBody>
          <a:bodyPr wrap="none">
            <a:spAutoFit/>
          </a:bodyPr>
          <a:lstStyle/>
          <a:p>
            <a:pPr algn="just">
              <a:lnSpc>
                <a:spcPct val="150000"/>
              </a:lnSpc>
              <a:spcAft>
                <a:spcPts val="800"/>
              </a:spcAft>
            </a:pPr>
            <a:r>
              <a:rPr lang="es-EC" i="1" u="sng" dirty="0" smtClean="0">
                <a:effectLst/>
                <a:latin typeface="Arial" panose="020B0604020202020204" pitchFamily="34" charset="0"/>
                <a:ea typeface="Calibri" panose="020F0502020204030204" pitchFamily="34" charset="0"/>
                <a:cs typeface="Times New Roman" panose="02020603050405020304" pitchFamily="18" charset="0"/>
              </a:rPr>
              <a:t>Rodillos para la banda transportadora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agen 4"/>
          <p:cNvPicPr/>
          <p:nvPr/>
        </p:nvPicPr>
        <p:blipFill>
          <a:blip r:embed="rId2" cstate="print">
            <a:extLst>
              <a:ext uri="{28A0092B-C50C-407E-A947-70E740481C1C}">
                <a14:useLocalDpi xmlns:a14="http://schemas.microsoft.com/office/drawing/2010/main" val="0"/>
              </a:ext>
            </a:extLst>
          </a:blip>
          <a:srcRect l="2107" t="4640" r="1607"/>
          <a:stretch>
            <a:fillRect/>
          </a:stretch>
        </p:blipFill>
        <p:spPr bwMode="auto">
          <a:xfrm>
            <a:off x="652025" y="1131267"/>
            <a:ext cx="5220932" cy="1816243"/>
          </a:xfrm>
          <a:prstGeom prst="rect">
            <a:avLst/>
          </a:prstGeom>
          <a:noFill/>
          <a:ln w="19050" cmpd="sng">
            <a:solidFill>
              <a:srgbClr val="000000"/>
            </a:solidFill>
            <a:miter lim="800000"/>
            <a:headEnd/>
            <a:tailEnd/>
          </a:ln>
          <a:effectLst/>
        </p:spPr>
      </p:pic>
      <p:sp>
        <p:nvSpPr>
          <p:cNvPr id="6" name="Rectángulo 5"/>
          <p:cNvSpPr/>
          <p:nvPr/>
        </p:nvSpPr>
        <p:spPr>
          <a:xfrm>
            <a:off x="1087960" y="2947510"/>
            <a:ext cx="4084773" cy="338554"/>
          </a:xfrm>
          <a:prstGeom prst="rect">
            <a:avLst/>
          </a:prstGeom>
        </p:spPr>
        <p:txBody>
          <a:bodyPr wrap="none">
            <a:spAutoFit/>
          </a:bodyPr>
          <a:lstStyle/>
          <a:p>
            <a:r>
              <a:rPr lang="es-EC" sz="1600" b="1" dirty="0" smtClean="0">
                <a:effectLst/>
                <a:latin typeface="Arial" panose="020B0604020202020204" pitchFamily="34" charset="0"/>
                <a:ea typeface="Calibri" panose="020F0502020204030204" pitchFamily="34" charset="0"/>
              </a:rPr>
              <a:t>Dimensiones Longitudinales del Rodillo</a:t>
            </a:r>
            <a:endParaRPr lang="en-US" sz="1600" b="1" dirty="0"/>
          </a:p>
        </p:txBody>
      </p:sp>
      <p:pic>
        <p:nvPicPr>
          <p:cNvPr id="7" name="Imagen 6"/>
          <p:cNvPicPr>
            <a:picLocks noChangeAspect="1"/>
          </p:cNvPicPr>
          <p:nvPr/>
        </p:nvPicPr>
        <p:blipFill>
          <a:blip r:embed="rId3" cstate="print"/>
          <a:stretch>
            <a:fillRect/>
          </a:stretch>
        </p:blipFill>
        <p:spPr>
          <a:xfrm>
            <a:off x="6430296" y="857131"/>
            <a:ext cx="5288987" cy="3293571"/>
          </a:xfrm>
          <a:prstGeom prst="rect">
            <a:avLst/>
          </a:prstGeom>
          <a:ln w="19050">
            <a:solidFill>
              <a:schemeClr val="tx1"/>
            </a:solidFill>
          </a:ln>
        </p:spPr>
      </p:pic>
      <p:sp>
        <p:nvSpPr>
          <p:cNvPr id="8" name="Rectángulo 7"/>
          <p:cNvSpPr/>
          <p:nvPr/>
        </p:nvSpPr>
        <p:spPr>
          <a:xfrm>
            <a:off x="6848858" y="4097226"/>
            <a:ext cx="4451860" cy="421847"/>
          </a:xfrm>
          <a:prstGeom prst="rect">
            <a:avLst/>
          </a:prstGeom>
        </p:spPr>
        <p:txBody>
          <a:bodyPr wrap="none">
            <a:spAutoFit/>
          </a:bodyPr>
          <a:lstStyle/>
          <a:p>
            <a:pPr algn="ctr">
              <a:lnSpc>
                <a:spcPct val="150000"/>
              </a:lnSpc>
              <a:spcAft>
                <a:spcPts val="0"/>
              </a:spcAft>
            </a:pPr>
            <a:r>
              <a:rPr lang="es-EC" sz="1600" b="1" dirty="0" smtClean="0">
                <a:effectLst/>
                <a:latin typeface="Arial" panose="020B0604020202020204" pitchFamily="34" charset="0"/>
                <a:ea typeface="Calibri" panose="020F0502020204030204" pitchFamily="34" charset="0"/>
                <a:cs typeface="Times New Roman" panose="02020603050405020304" pitchFamily="18" charset="0"/>
              </a:rPr>
              <a:t>Distribución de Fuerzas a través del Rodillo</a:t>
            </a:r>
            <a:endParaRPr lang="en-US" sz="105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Imagen 8"/>
          <p:cNvPicPr>
            <a:picLocks noChangeAspect="1"/>
          </p:cNvPicPr>
          <p:nvPr/>
        </p:nvPicPr>
        <p:blipFill>
          <a:blip r:embed="rId4" cstate="print"/>
          <a:stretch>
            <a:fillRect/>
          </a:stretch>
        </p:blipFill>
        <p:spPr>
          <a:xfrm>
            <a:off x="995062" y="3869305"/>
            <a:ext cx="4157041" cy="2527559"/>
          </a:xfrm>
          <a:prstGeom prst="rect">
            <a:avLst/>
          </a:prstGeom>
          <a:ln w="19050">
            <a:solidFill>
              <a:schemeClr val="tx1"/>
            </a:solidFill>
          </a:ln>
        </p:spPr>
      </p:pic>
      <mc:AlternateContent xmlns:mc="http://schemas.openxmlformats.org/markup-compatibility/2006" xmlns:a14="http://schemas.microsoft.com/office/drawing/2010/main">
        <mc:Choice Requires="a14">
          <p:sp>
            <p:nvSpPr>
              <p:cNvPr id="10" name="Rectángulo 9"/>
              <p:cNvSpPr/>
              <p:nvPr/>
            </p:nvSpPr>
            <p:spPr>
              <a:xfrm>
                <a:off x="5804131" y="4968847"/>
                <a:ext cx="6096000" cy="1128514"/>
              </a:xfrm>
              <a:prstGeom prst="rect">
                <a:avLst/>
              </a:prstGeom>
            </p:spPr>
            <p:txBody>
              <a:bodyPr>
                <a:spAutoFit/>
              </a:bodyPr>
              <a:lstStyle/>
              <a:p>
                <a:pP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n-US" i="1" smtClean="0">
                              <a:effectLst/>
                              <a:latin typeface="Cambria Math" panose="02040503050406030204" pitchFamily="18" charset="0"/>
                              <a:ea typeface="Calibri" panose="020F0502020204030204" pitchFamily="34" charset="0"/>
                              <a:cs typeface="Times New Roman" panose="02020603050405020304" pitchFamily="18" charset="0"/>
                            </a:rPr>
                          </m:ctrlPr>
                        </m:sSubPr>
                        <m:e>
                          <m:r>
                            <a:rPr lang="es-EC" i="1">
                              <a:effectLst/>
                              <a:latin typeface="Cambria Math" panose="02040503050406030204" pitchFamily="18" charset="0"/>
                              <a:ea typeface="Calibri" panose="020F0502020204030204" pitchFamily="34" charset="0"/>
                              <a:cs typeface="Times New Roman" panose="02020603050405020304" pitchFamily="18" charset="0"/>
                            </a:rPr>
                            <m:t>𝑇</m:t>
                          </m:r>
                        </m:e>
                        <m:sub>
                          <m:r>
                            <a:rPr lang="es-EC" i="1">
                              <a:effectLst/>
                              <a:latin typeface="Cambria Math" panose="02040503050406030204" pitchFamily="18" charset="0"/>
                              <a:ea typeface="Calibri" panose="020F0502020204030204" pitchFamily="34" charset="0"/>
                              <a:cs typeface="Times New Roman" panose="02020603050405020304" pitchFamily="18" charset="0"/>
                            </a:rPr>
                            <m:t>𝑟𝑜𝑑𝑖𝑙𝑙𝑜</m:t>
                          </m:r>
                        </m:sub>
                      </m:sSub>
                      <m:r>
                        <a:rPr lang="es-EC" i="1">
                          <a:effectLst/>
                          <a:latin typeface="Cambria Math" panose="02040503050406030204" pitchFamily="18" charset="0"/>
                          <a:ea typeface="Times New Roman" panose="02020603050405020304" pitchFamily="18" charset="0"/>
                          <a:cs typeface="Arial" panose="020B0604020202020204" pitchFamily="34" charset="0"/>
                        </a:rPr>
                        <m:t>=2∗4.7 </m:t>
                      </m:r>
                      <m:r>
                        <a:rPr lang="es-EC" i="1">
                          <a:effectLst/>
                          <a:latin typeface="Cambria Math" panose="02040503050406030204" pitchFamily="18" charset="0"/>
                          <a:ea typeface="Times New Roman" panose="02020603050405020304" pitchFamily="18" charset="0"/>
                          <a:cs typeface="Arial" panose="020B0604020202020204" pitchFamily="34" charset="0"/>
                        </a:rPr>
                        <m:t>𝑁</m:t>
                      </m:r>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n-US"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C" b="1" i="1">
                              <a:effectLst/>
                              <a:latin typeface="Cambria Math" panose="02040503050406030204" pitchFamily="18" charset="0"/>
                              <a:ea typeface="Calibri" panose="020F0502020204030204" pitchFamily="34" charset="0"/>
                              <a:cs typeface="Times New Roman" panose="02020603050405020304" pitchFamily="18" charset="0"/>
                            </a:rPr>
                            <m:t>𝑻</m:t>
                          </m:r>
                        </m:e>
                        <m:sub>
                          <m:r>
                            <a:rPr lang="es-EC" b="1" i="1">
                              <a:effectLst/>
                              <a:latin typeface="Cambria Math" panose="02040503050406030204" pitchFamily="18" charset="0"/>
                              <a:ea typeface="Calibri" panose="020F0502020204030204" pitchFamily="34" charset="0"/>
                              <a:cs typeface="Times New Roman" panose="02020603050405020304" pitchFamily="18" charset="0"/>
                            </a:rPr>
                            <m:t>𝒓𝒐𝒅𝒊𝒍𝒍𝒐</m:t>
                          </m:r>
                        </m:sub>
                      </m:sSub>
                      <m:r>
                        <a:rPr lang="es-EC" b="1" i="1">
                          <a:effectLst/>
                          <a:latin typeface="Cambria Math" panose="02040503050406030204" pitchFamily="18" charset="0"/>
                          <a:ea typeface="Times New Roman" panose="02020603050405020304" pitchFamily="18" charset="0"/>
                          <a:cs typeface="Arial" panose="020B0604020202020204" pitchFamily="34" charset="0"/>
                        </a:rPr>
                        <m:t>=</m:t>
                      </m:r>
                      <m:r>
                        <a:rPr lang="es-EC" b="1" i="1">
                          <a:effectLst/>
                          <a:latin typeface="Cambria Math" panose="02040503050406030204" pitchFamily="18" charset="0"/>
                          <a:ea typeface="Times New Roman" panose="02020603050405020304" pitchFamily="18" charset="0"/>
                          <a:cs typeface="Arial" panose="020B0604020202020204" pitchFamily="34" charset="0"/>
                        </a:rPr>
                        <m:t>𝟗</m:t>
                      </m:r>
                      <m:r>
                        <a:rPr lang="es-EC" b="1" i="1">
                          <a:effectLst/>
                          <a:latin typeface="Cambria Math" panose="02040503050406030204" pitchFamily="18" charset="0"/>
                          <a:ea typeface="Times New Roman" panose="02020603050405020304" pitchFamily="18" charset="0"/>
                          <a:cs typeface="Arial" panose="020B0604020202020204" pitchFamily="34" charset="0"/>
                        </a:rPr>
                        <m:t>.</m:t>
                      </m:r>
                      <m:r>
                        <a:rPr lang="es-EC" b="1" i="1">
                          <a:effectLst/>
                          <a:latin typeface="Cambria Math" panose="02040503050406030204" pitchFamily="18" charset="0"/>
                          <a:ea typeface="Times New Roman" panose="02020603050405020304" pitchFamily="18" charset="0"/>
                          <a:cs typeface="Arial" panose="020B0604020202020204" pitchFamily="34" charset="0"/>
                        </a:rPr>
                        <m:t>𝟒</m:t>
                      </m:r>
                      <m:r>
                        <a:rPr lang="es-EC" b="1" i="1">
                          <a:effectLst/>
                          <a:latin typeface="Cambria Math" panose="02040503050406030204" pitchFamily="18" charset="0"/>
                          <a:ea typeface="Times New Roman" panose="02020603050405020304" pitchFamily="18" charset="0"/>
                          <a:cs typeface="Arial" panose="020B0604020202020204" pitchFamily="34" charset="0"/>
                        </a:rPr>
                        <m:t> </m:t>
                      </m:r>
                      <m:r>
                        <a:rPr lang="es-EC" b="1" i="1">
                          <a:effectLst/>
                          <a:latin typeface="Cambria Math" panose="02040503050406030204" pitchFamily="18" charset="0"/>
                          <a:ea typeface="Times New Roman" panose="02020603050405020304" pitchFamily="18" charset="0"/>
                          <a:cs typeface="Arial" panose="020B0604020202020204" pitchFamily="34" charset="0"/>
                        </a:rPr>
                        <m:t>𝑵</m:t>
                      </m:r>
                      <m:r>
                        <a:rPr lang="es-EC" b="1" i="1">
                          <a:effectLst/>
                          <a:latin typeface="Cambria Math" panose="02040503050406030204" pitchFamily="18" charset="0"/>
                          <a:ea typeface="Times New Roman" panose="02020603050405020304" pitchFamily="18" charset="0"/>
                          <a:cs typeface="Arial" panose="020B0604020202020204" pitchFamily="34" charset="0"/>
                        </a:rPr>
                        <m:t> </m:t>
                      </m:r>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0" name="Rectángulo 9"/>
              <p:cNvSpPr>
                <a:spLocks noRot="1" noChangeAspect="1" noMove="1" noResize="1" noEditPoints="1" noAdjustHandles="1" noChangeArrowheads="1" noChangeShapeType="1" noTextEdit="1"/>
              </p:cNvSpPr>
              <p:nvPr/>
            </p:nvSpPr>
            <p:spPr>
              <a:xfrm>
                <a:off x="5804131" y="4968847"/>
                <a:ext cx="6096000" cy="1128514"/>
              </a:xfrm>
              <a:prstGeom prst="rect">
                <a:avLst/>
              </a:prstGeom>
              <a:blipFill rotWithShape="0">
                <a:blip r:embed="rId5" cstate="print"/>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6364475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stretch>
            <a:fillRect/>
          </a:stretch>
        </p:blipFill>
        <p:spPr>
          <a:xfrm>
            <a:off x="374617" y="1018235"/>
            <a:ext cx="6012680" cy="1993906"/>
          </a:xfrm>
          <a:prstGeom prst="rect">
            <a:avLst/>
          </a:prstGeom>
          <a:ln w="19050">
            <a:solidFill>
              <a:schemeClr val="tx1"/>
            </a:solidFill>
          </a:ln>
        </p:spPr>
      </p:pic>
      <p:sp>
        <p:nvSpPr>
          <p:cNvPr id="5" name="Rectángulo 4"/>
          <p:cNvSpPr/>
          <p:nvPr/>
        </p:nvSpPr>
        <p:spPr>
          <a:xfrm>
            <a:off x="1451113" y="3094897"/>
            <a:ext cx="4013599" cy="338554"/>
          </a:xfrm>
          <a:prstGeom prst="rect">
            <a:avLst/>
          </a:prstGeom>
        </p:spPr>
        <p:txBody>
          <a:bodyPr wrap="none">
            <a:spAutoFit/>
          </a:bodyPr>
          <a:lstStyle/>
          <a:p>
            <a:r>
              <a:rPr lang="es-EC" sz="1600" b="1" dirty="0" smtClean="0">
                <a:effectLst/>
                <a:latin typeface="Arial" panose="020B0604020202020204" pitchFamily="34" charset="0"/>
                <a:ea typeface="Calibri" panose="020F0502020204030204" pitchFamily="34" charset="0"/>
              </a:rPr>
              <a:t>Distribución de Fuerzas en el plano Y-Z</a:t>
            </a:r>
            <a:endParaRPr lang="en-US" sz="1600" b="1" dirty="0"/>
          </a:p>
        </p:txBody>
      </p:sp>
      <mc:AlternateContent xmlns:mc="http://schemas.openxmlformats.org/markup-compatibility/2006" xmlns:a14="http://schemas.microsoft.com/office/drawing/2010/main">
        <mc:Choice Requires="a14">
          <p:sp>
            <p:nvSpPr>
              <p:cNvPr id="6" name="Rectángulo 5"/>
              <p:cNvSpPr/>
              <p:nvPr/>
            </p:nvSpPr>
            <p:spPr>
              <a:xfrm>
                <a:off x="9426427" y="1322418"/>
                <a:ext cx="1228670" cy="7630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en-US" i="1" smtClean="0">
                              <a:latin typeface="Cambria Math" panose="02040503050406030204" pitchFamily="18" charset="0"/>
                            </a:rPr>
                          </m:ctrlPr>
                        </m:naryPr>
                        <m:sub/>
                        <m:sup/>
                        <m:e>
                          <m:sSub>
                            <m:sSubPr>
                              <m:ctrlPr>
                                <a:rPr lang="es-EC" b="0" i="1" smtClean="0">
                                  <a:latin typeface="Cambria Math" panose="02040503050406030204" pitchFamily="18" charset="0"/>
                                </a:rPr>
                              </m:ctrlPr>
                            </m:sSubPr>
                            <m:e>
                              <m:r>
                                <a:rPr lang="es-EC" b="0" i="1" smtClean="0">
                                  <a:latin typeface="Cambria Math" panose="02040503050406030204" pitchFamily="18" charset="0"/>
                                </a:rPr>
                                <m:t>𝐹</m:t>
                              </m:r>
                            </m:e>
                            <m:sub>
                              <m:r>
                                <a:rPr lang="es-EC" b="0" i="1" smtClean="0">
                                  <a:latin typeface="Cambria Math" panose="02040503050406030204" pitchFamily="18" charset="0"/>
                                </a:rPr>
                                <m:t>𝑦</m:t>
                              </m:r>
                            </m:sub>
                          </m:sSub>
                          <m:r>
                            <a:rPr lang="en-US" i="0">
                              <a:latin typeface="Cambria Math" panose="02040503050406030204" pitchFamily="18" charset="0"/>
                            </a:rPr>
                            <m:t>=0</m:t>
                          </m:r>
                        </m:e>
                      </m:nary>
                    </m:oMath>
                  </m:oMathPara>
                </a14:m>
                <a:endParaRPr lang="en-US" dirty="0"/>
              </a:p>
            </p:txBody>
          </p:sp>
        </mc:Choice>
        <mc:Fallback xmlns="">
          <p:sp>
            <p:nvSpPr>
              <p:cNvPr id="6" name="Rectángulo 5"/>
              <p:cNvSpPr>
                <a:spLocks noRot="1" noChangeAspect="1" noMove="1" noResize="1" noEditPoints="1" noAdjustHandles="1" noChangeArrowheads="1" noChangeShapeType="1" noTextEdit="1"/>
              </p:cNvSpPr>
              <p:nvPr/>
            </p:nvSpPr>
            <p:spPr>
              <a:xfrm>
                <a:off x="9426427" y="1322418"/>
                <a:ext cx="1228670" cy="763094"/>
              </a:xfrm>
              <a:prstGeom prst="rect">
                <a:avLst/>
              </a:prstGeom>
              <a:blipFill rotWithShape="0">
                <a:blip r:embed="rId3"/>
                <a:stretch>
                  <a:fillRect/>
                </a:stretch>
              </a:blipFill>
            </p:spPr>
            <p:txBody>
              <a:bodyPr/>
              <a:lstStyle/>
              <a:p>
                <a:r>
                  <a:rPr lang="es-EC">
                    <a:noFill/>
                  </a:rPr>
                  <a:t> </a:t>
                </a:r>
              </a:p>
            </p:txBody>
          </p:sp>
        </mc:Fallback>
      </mc:AlternateContent>
      <p:sp>
        <p:nvSpPr>
          <p:cNvPr id="7" name="Arco 6"/>
          <p:cNvSpPr/>
          <p:nvPr/>
        </p:nvSpPr>
        <p:spPr>
          <a:xfrm>
            <a:off x="8110596" y="1492802"/>
            <a:ext cx="360045" cy="360045"/>
          </a:xfrm>
          <a:prstGeom prst="arc">
            <a:avLst>
              <a:gd name="adj1" fmla="val 8322434"/>
              <a:gd name="adj2" fmla="val 2861112"/>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C" sz="16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100" dirty="0">
              <a:effectLst/>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 name="Rectángulo 7"/>
              <p:cNvSpPr/>
              <p:nvPr/>
            </p:nvSpPr>
            <p:spPr>
              <a:xfrm>
                <a:off x="5565012" y="2054372"/>
                <a:ext cx="4475750" cy="610424"/>
              </a:xfrm>
              <a:prstGeom prst="rect">
                <a:avLst/>
              </a:prstGeom>
            </p:spPr>
            <p:txBody>
              <a:bodyPr wrap="square">
                <a:spAutoFit/>
              </a:bodyPr>
              <a:lstStyle/>
              <a:p>
                <a:pPr indent="252095" algn="just">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n-US"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C" b="1" i="1">
                              <a:effectLst/>
                              <a:latin typeface="Cambria Math" panose="02040503050406030204" pitchFamily="18" charset="0"/>
                              <a:ea typeface="Calibri" panose="020F0502020204030204" pitchFamily="34" charset="0"/>
                              <a:cs typeface="Times New Roman" panose="02020603050405020304" pitchFamily="18" charset="0"/>
                            </a:rPr>
                            <m:t>𝑹</m:t>
                          </m:r>
                        </m:e>
                        <m:sub>
                          <m:r>
                            <a:rPr lang="es-EC" b="1" i="1">
                              <a:effectLst/>
                              <a:latin typeface="Cambria Math" panose="02040503050406030204" pitchFamily="18" charset="0"/>
                              <a:ea typeface="Calibri" panose="020F0502020204030204" pitchFamily="34" charset="0"/>
                              <a:cs typeface="Times New Roman" panose="02020603050405020304" pitchFamily="18" charset="0"/>
                            </a:rPr>
                            <m:t>𝑨</m:t>
                          </m:r>
                          <m:r>
                            <a:rPr lang="es-EC" b="1" i="1">
                              <a:effectLst/>
                              <a:latin typeface="Cambria Math" panose="02040503050406030204" pitchFamily="18" charset="0"/>
                              <a:ea typeface="Calibri" panose="020F0502020204030204" pitchFamily="34" charset="0"/>
                              <a:cs typeface="Times New Roman" panose="02020603050405020304" pitchFamily="18" charset="0"/>
                            </a:rPr>
                            <m:t>𝟐</m:t>
                          </m:r>
                          <m:r>
                            <a:rPr lang="es-EC" b="1" i="1">
                              <a:effectLst/>
                              <a:latin typeface="Cambria Math" panose="02040503050406030204" pitchFamily="18" charset="0"/>
                              <a:ea typeface="Calibri" panose="020F0502020204030204" pitchFamily="34" charset="0"/>
                              <a:cs typeface="Times New Roman" panose="02020603050405020304" pitchFamily="18" charset="0"/>
                            </a:rPr>
                            <m:t>𝒀</m:t>
                          </m:r>
                        </m:sub>
                      </m:sSub>
                      <m:r>
                        <a:rPr lang="es-EC" b="1" i="1">
                          <a:effectLst/>
                          <a:latin typeface="Cambria Math" panose="02040503050406030204" pitchFamily="18" charset="0"/>
                          <a:ea typeface="Times New Roman" panose="02020603050405020304" pitchFamily="18" charset="0"/>
                          <a:cs typeface="Arial" panose="020B0604020202020204" pitchFamily="34" charset="0"/>
                        </a:rPr>
                        <m:t>=</m:t>
                      </m:r>
                      <m:r>
                        <a:rPr lang="es-EC" b="1" i="1">
                          <a:effectLst/>
                          <a:latin typeface="Cambria Math" panose="02040503050406030204" pitchFamily="18" charset="0"/>
                          <a:ea typeface="Calibri" panose="020F0502020204030204" pitchFamily="34" charset="0"/>
                          <a:cs typeface="Times New Roman" panose="02020603050405020304" pitchFamily="18" charset="0"/>
                        </a:rPr>
                        <m:t>𝟏</m:t>
                      </m:r>
                      <m:r>
                        <a:rPr lang="es-EC" b="1" i="1">
                          <a:effectLst/>
                          <a:latin typeface="Cambria Math" panose="02040503050406030204" pitchFamily="18" charset="0"/>
                          <a:ea typeface="Calibri" panose="020F0502020204030204" pitchFamily="34" charset="0"/>
                          <a:cs typeface="Times New Roman" panose="02020603050405020304" pitchFamily="18" charset="0"/>
                        </a:rPr>
                        <m:t>.</m:t>
                      </m:r>
                      <m:r>
                        <a:rPr lang="es-EC" b="1" i="1">
                          <a:effectLst/>
                          <a:latin typeface="Cambria Math" panose="02040503050406030204" pitchFamily="18" charset="0"/>
                          <a:ea typeface="Calibri" panose="020F0502020204030204" pitchFamily="34" charset="0"/>
                          <a:cs typeface="Times New Roman" panose="02020603050405020304" pitchFamily="18" charset="0"/>
                        </a:rPr>
                        <m:t>𝟓𝟐</m:t>
                      </m:r>
                      <m:r>
                        <a:rPr lang="es-EC" b="1" i="1">
                          <a:effectLst/>
                          <a:latin typeface="Cambria Math" panose="02040503050406030204" pitchFamily="18" charset="0"/>
                          <a:ea typeface="Calibri" panose="020F0502020204030204" pitchFamily="34" charset="0"/>
                          <a:cs typeface="Times New Roman" panose="02020603050405020304" pitchFamily="18" charset="0"/>
                        </a:rPr>
                        <m:t> </m:t>
                      </m:r>
                      <m:r>
                        <a:rPr lang="es-EC" b="1" i="1">
                          <a:effectLst/>
                          <a:latin typeface="Cambria Math" panose="02040503050406030204" pitchFamily="18" charset="0"/>
                          <a:ea typeface="Calibri" panose="020F0502020204030204" pitchFamily="34" charset="0"/>
                          <a:cs typeface="Times New Roman" panose="02020603050405020304" pitchFamily="18" charset="0"/>
                        </a:rPr>
                        <m:t>𝑵</m:t>
                      </m:r>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8" name="Rectángulo 7"/>
              <p:cNvSpPr>
                <a:spLocks noRot="1" noChangeAspect="1" noMove="1" noResize="1" noEditPoints="1" noAdjustHandles="1" noChangeArrowheads="1" noChangeShapeType="1" noTextEdit="1"/>
              </p:cNvSpPr>
              <p:nvPr/>
            </p:nvSpPr>
            <p:spPr>
              <a:xfrm>
                <a:off x="5565012" y="2054372"/>
                <a:ext cx="4475750" cy="610424"/>
              </a:xfrm>
              <a:prstGeom prst="rect">
                <a:avLst/>
              </a:prstGeom>
              <a:blipFill rotWithShape="0">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9" name="Rectángulo 8"/>
              <p:cNvSpPr/>
              <p:nvPr/>
            </p:nvSpPr>
            <p:spPr>
              <a:xfrm>
                <a:off x="7127232" y="1952069"/>
                <a:ext cx="6096000" cy="748923"/>
              </a:xfrm>
              <a:prstGeom prst="rect">
                <a:avLst/>
              </a:prstGeom>
            </p:spPr>
            <p:txBody>
              <a:bodyPr>
                <a:spAutoFit/>
              </a:bodyPr>
              <a:lstStyle/>
              <a:p>
                <a:pPr indent="252095" algn="just">
                  <a:lnSpc>
                    <a:spcPct val="200000"/>
                  </a:lnSpc>
                  <a:spcAft>
                    <a:spcPts val="800"/>
                  </a:spcAft>
                </a:pPr>
                <a14:m>
                  <m:oMathPara xmlns:m="http://schemas.openxmlformats.org/officeDocument/2006/math">
                    <m:oMathParaPr>
                      <m:jc m:val="centerGroup"/>
                    </m:oMathParaPr>
                    <m:oMath xmlns:m="http://schemas.openxmlformats.org/officeDocument/2006/math">
                      <m:sSub>
                        <m:sSubPr>
                          <m:ctrlPr>
                            <a:rPr lang="en-US"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C" b="1" i="1">
                              <a:effectLst/>
                              <a:latin typeface="Cambria Math" panose="02040503050406030204" pitchFamily="18" charset="0"/>
                              <a:ea typeface="Calibri" panose="020F0502020204030204" pitchFamily="34" charset="0"/>
                              <a:cs typeface="Times New Roman" panose="02020603050405020304" pitchFamily="18" charset="0"/>
                            </a:rPr>
                            <m:t>𝑹</m:t>
                          </m:r>
                        </m:e>
                        <m:sub>
                          <m:r>
                            <a:rPr lang="es-EC" b="1" i="1">
                              <a:effectLst/>
                              <a:latin typeface="Cambria Math" panose="02040503050406030204" pitchFamily="18" charset="0"/>
                              <a:ea typeface="Calibri" panose="020F0502020204030204" pitchFamily="34" charset="0"/>
                              <a:cs typeface="Times New Roman" panose="02020603050405020304" pitchFamily="18" charset="0"/>
                            </a:rPr>
                            <m:t>𝑨</m:t>
                          </m:r>
                          <m:r>
                            <a:rPr lang="es-EC" b="1" i="1">
                              <a:effectLst/>
                              <a:latin typeface="Cambria Math" panose="02040503050406030204" pitchFamily="18" charset="0"/>
                              <a:ea typeface="Calibri" panose="020F0502020204030204" pitchFamily="34" charset="0"/>
                              <a:cs typeface="Times New Roman" panose="02020603050405020304" pitchFamily="18" charset="0"/>
                            </a:rPr>
                            <m:t>𝟏</m:t>
                          </m:r>
                          <m:r>
                            <a:rPr lang="es-EC" b="1" i="1">
                              <a:effectLst/>
                              <a:latin typeface="Cambria Math" panose="02040503050406030204" pitchFamily="18" charset="0"/>
                              <a:ea typeface="Calibri" panose="020F0502020204030204" pitchFamily="34" charset="0"/>
                              <a:cs typeface="Times New Roman" panose="02020603050405020304" pitchFamily="18" charset="0"/>
                            </a:rPr>
                            <m:t>𝒀</m:t>
                          </m:r>
                        </m:sub>
                      </m:sSub>
                      <m:r>
                        <a:rPr lang="es-EC" b="1" i="1">
                          <a:effectLst/>
                          <a:latin typeface="Cambria Math" panose="02040503050406030204" pitchFamily="18" charset="0"/>
                          <a:ea typeface="Times New Roman" panose="02020603050405020304" pitchFamily="18" charset="0"/>
                          <a:cs typeface="Arial" panose="020B0604020202020204" pitchFamily="34" charset="0"/>
                        </a:rPr>
                        <m:t>=</m:t>
                      </m:r>
                      <m:r>
                        <a:rPr lang="es-EC" b="1" i="1">
                          <a:effectLst/>
                          <a:latin typeface="Cambria Math" panose="02040503050406030204" pitchFamily="18" charset="0"/>
                          <a:ea typeface="Times New Roman" panose="02020603050405020304" pitchFamily="18" charset="0"/>
                          <a:cs typeface="Arial" panose="020B0604020202020204" pitchFamily="34" charset="0"/>
                        </a:rPr>
                        <m:t>𝟏</m:t>
                      </m:r>
                      <m:r>
                        <a:rPr lang="es-EC" b="1" i="1">
                          <a:effectLst/>
                          <a:latin typeface="Cambria Math" panose="02040503050406030204" pitchFamily="18" charset="0"/>
                          <a:ea typeface="Times New Roman" panose="02020603050405020304" pitchFamily="18" charset="0"/>
                          <a:cs typeface="Arial" panose="020B0604020202020204" pitchFamily="34" charset="0"/>
                        </a:rPr>
                        <m:t>.</m:t>
                      </m:r>
                      <m:r>
                        <a:rPr lang="es-EC" b="1" i="1">
                          <a:effectLst/>
                          <a:latin typeface="Cambria Math" panose="02040503050406030204" pitchFamily="18" charset="0"/>
                          <a:ea typeface="Times New Roman" panose="02020603050405020304" pitchFamily="18" charset="0"/>
                          <a:cs typeface="Arial" panose="020B0604020202020204" pitchFamily="34" charset="0"/>
                        </a:rPr>
                        <m:t>𝟓𝟐</m:t>
                      </m:r>
                      <m:r>
                        <a:rPr lang="es-EC" b="1" i="1">
                          <a:effectLst/>
                          <a:latin typeface="Cambria Math" panose="02040503050406030204" pitchFamily="18" charset="0"/>
                          <a:ea typeface="Times New Roman" panose="02020603050405020304" pitchFamily="18" charset="0"/>
                          <a:cs typeface="Arial" panose="020B0604020202020204" pitchFamily="34" charset="0"/>
                        </a:rPr>
                        <m:t> </m:t>
                      </m:r>
                      <m:r>
                        <a:rPr lang="es-EC" b="1" i="1">
                          <a:effectLst/>
                          <a:latin typeface="Cambria Math" panose="02040503050406030204" pitchFamily="18" charset="0"/>
                          <a:ea typeface="Times New Roman" panose="02020603050405020304" pitchFamily="18" charset="0"/>
                          <a:cs typeface="Arial" panose="020B0604020202020204" pitchFamily="34" charset="0"/>
                        </a:rPr>
                        <m:t>𝑵</m:t>
                      </m:r>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9" name="Rectángulo 8"/>
              <p:cNvSpPr>
                <a:spLocks noRot="1" noChangeAspect="1" noMove="1" noResize="1" noEditPoints="1" noAdjustHandles="1" noChangeArrowheads="1" noChangeShapeType="1" noTextEdit="1"/>
              </p:cNvSpPr>
              <p:nvPr/>
            </p:nvSpPr>
            <p:spPr>
              <a:xfrm>
                <a:off x="7127232" y="1952069"/>
                <a:ext cx="6096000" cy="748923"/>
              </a:xfrm>
              <a:prstGeom prst="rect">
                <a:avLst/>
              </a:prstGeom>
              <a:blipFill rotWithShape="0">
                <a:blip r:embed="rId5"/>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0" name="Rectángulo 9"/>
              <p:cNvSpPr/>
              <p:nvPr/>
            </p:nvSpPr>
            <p:spPr>
              <a:xfrm>
                <a:off x="6630307" y="1322418"/>
                <a:ext cx="1403333" cy="7630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en-US" i="1" smtClean="0">
                              <a:latin typeface="Cambria Math" panose="02040503050406030204" pitchFamily="18" charset="0"/>
                            </a:rPr>
                          </m:ctrlPr>
                        </m:naryPr>
                        <m:sub/>
                        <m:sup/>
                        <m:e>
                          <m:sSub>
                            <m:sSubPr>
                              <m:ctrlPr>
                                <a:rPr lang="en-US" i="1">
                                  <a:latin typeface="Cambria Math" panose="02040503050406030204" pitchFamily="18" charset="0"/>
                                </a:rPr>
                              </m:ctrlPr>
                            </m:sSubPr>
                            <m:e>
                              <m:r>
                                <a:rPr lang="en-US" i="1">
                                  <a:latin typeface="Cambria Math" panose="02040503050406030204" pitchFamily="18" charset="0"/>
                                </a:rPr>
                                <m:t>𝑀</m:t>
                              </m:r>
                            </m:e>
                            <m:sub>
                              <m:r>
                                <a:rPr lang="en-US" i="1">
                                  <a:latin typeface="Cambria Math" panose="02040503050406030204" pitchFamily="18" charset="0"/>
                                </a:rPr>
                                <m:t>𝐴</m:t>
                              </m:r>
                              <m:r>
                                <a:rPr lang="en-US" i="0">
                                  <a:latin typeface="Cambria Math" panose="02040503050406030204" pitchFamily="18" charset="0"/>
                                </a:rPr>
                                <m:t>1</m:t>
                              </m:r>
                            </m:sub>
                          </m:sSub>
                          <m:r>
                            <a:rPr lang="en-US" i="0">
                              <a:latin typeface="Cambria Math" panose="02040503050406030204" pitchFamily="18" charset="0"/>
                            </a:rPr>
                            <m:t>=0</m:t>
                          </m:r>
                        </m:e>
                      </m:nary>
                    </m:oMath>
                  </m:oMathPara>
                </a14:m>
                <a:endParaRPr lang="en-US" dirty="0"/>
              </a:p>
            </p:txBody>
          </p:sp>
        </mc:Choice>
        <mc:Fallback xmlns="">
          <p:sp>
            <p:nvSpPr>
              <p:cNvPr id="10" name="Rectángulo 9"/>
              <p:cNvSpPr>
                <a:spLocks noRot="1" noChangeAspect="1" noMove="1" noResize="1" noEditPoints="1" noAdjustHandles="1" noChangeArrowheads="1" noChangeShapeType="1" noTextEdit="1"/>
              </p:cNvSpPr>
              <p:nvPr/>
            </p:nvSpPr>
            <p:spPr>
              <a:xfrm>
                <a:off x="6630307" y="1322418"/>
                <a:ext cx="1403333" cy="763094"/>
              </a:xfrm>
              <a:prstGeom prst="rect">
                <a:avLst/>
              </a:prstGeom>
              <a:blipFill rotWithShape="0">
                <a:blip r:embed="rId6"/>
                <a:stretch>
                  <a:fillRect/>
                </a:stretch>
              </a:blipFill>
            </p:spPr>
            <p:txBody>
              <a:bodyPr/>
              <a:lstStyle/>
              <a:p>
                <a:r>
                  <a:rPr lang="es-EC">
                    <a:noFill/>
                  </a:rPr>
                  <a:t> </a:t>
                </a:r>
              </a:p>
            </p:txBody>
          </p:sp>
        </mc:Fallback>
      </mc:AlternateContent>
      <p:sp>
        <p:nvSpPr>
          <p:cNvPr id="11" name="Rectángulo 10"/>
          <p:cNvSpPr/>
          <p:nvPr/>
        </p:nvSpPr>
        <p:spPr>
          <a:xfrm>
            <a:off x="1418619" y="5897609"/>
            <a:ext cx="4078585" cy="338554"/>
          </a:xfrm>
          <a:prstGeom prst="rect">
            <a:avLst/>
          </a:prstGeom>
        </p:spPr>
        <p:txBody>
          <a:bodyPr wrap="square">
            <a:spAutoFit/>
          </a:bodyPr>
          <a:lstStyle/>
          <a:p>
            <a:r>
              <a:rPr lang="es-EC" sz="1600" b="1" dirty="0" smtClean="0">
                <a:effectLst/>
                <a:latin typeface="Arial" panose="020B0604020202020204" pitchFamily="34" charset="0"/>
                <a:ea typeface="Calibri" panose="020F0502020204030204" pitchFamily="34" charset="0"/>
              </a:rPr>
              <a:t>Distribución de Fuerzas en el plano X-Z</a:t>
            </a:r>
            <a:endParaRPr lang="en-US" sz="1600" b="1" dirty="0"/>
          </a:p>
        </p:txBody>
      </p:sp>
      <p:pic>
        <p:nvPicPr>
          <p:cNvPr id="12" name="Imagen 11"/>
          <p:cNvPicPr>
            <a:picLocks noChangeAspect="1"/>
          </p:cNvPicPr>
          <p:nvPr/>
        </p:nvPicPr>
        <p:blipFill rotWithShape="1">
          <a:blip r:embed="rId7" cstate="print"/>
          <a:srcRect l="613"/>
          <a:stretch/>
        </p:blipFill>
        <p:spPr>
          <a:xfrm>
            <a:off x="436275" y="3781943"/>
            <a:ext cx="5986340" cy="1960517"/>
          </a:xfrm>
          <a:prstGeom prst="rect">
            <a:avLst/>
          </a:prstGeom>
          <a:ln w="19050">
            <a:solidFill>
              <a:schemeClr val="tx1"/>
            </a:solidFill>
          </a:ln>
        </p:spPr>
      </p:pic>
      <mc:AlternateContent xmlns:mc="http://schemas.openxmlformats.org/markup-compatibility/2006" xmlns:a14="http://schemas.microsoft.com/office/drawing/2010/main">
        <mc:Choice Requires="a14">
          <p:sp>
            <p:nvSpPr>
              <p:cNvPr id="13" name="Rectángulo 12"/>
              <p:cNvSpPr/>
              <p:nvPr/>
            </p:nvSpPr>
            <p:spPr>
              <a:xfrm>
                <a:off x="9238004" y="4106811"/>
                <a:ext cx="1174745" cy="76309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en-US" i="1" smtClean="0">
                              <a:latin typeface="Cambria Math" panose="02040503050406030204" pitchFamily="18" charset="0"/>
                            </a:rPr>
                          </m:ctrlPr>
                        </m:naryPr>
                        <m:sub/>
                        <m:sup/>
                        <m:e>
                          <m:sSub>
                            <m:sSubPr>
                              <m:ctrlPr>
                                <a:rPr lang="es-EC" b="0" i="1" smtClean="0">
                                  <a:latin typeface="Cambria Math" panose="02040503050406030204" pitchFamily="18" charset="0"/>
                                </a:rPr>
                              </m:ctrlPr>
                            </m:sSubPr>
                            <m:e>
                              <m:r>
                                <a:rPr lang="es-EC" b="0" i="1" smtClean="0">
                                  <a:latin typeface="Cambria Math" panose="02040503050406030204" pitchFamily="18" charset="0"/>
                                </a:rPr>
                                <m:t>𝐹</m:t>
                              </m:r>
                            </m:e>
                            <m:sub>
                              <m:r>
                                <a:rPr lang="es-EC" b="0" i="1" smtClean="0">
                                  <a:latin typeface="Cambria Math" panose="02040503050406030204" pitchFamily="18" charset="0"/>
                                </a:rPr>
                                <m:t>𝑦</m:t>
                              </m:r>
                            </m:sub>
                          </m:sSub>
                          <m:r>
                            <a:rPr lang="en-US" i="0">
                              <a:latin typeface="Cambria Math" panose="02040503050406030204" pitchFamily="18" charset="0"/>
                            </a:rPr>
                            <m:t>=0</m:t>
                          </m:r>
                        </m:e>
                      </m:nary>
                    </m:oMath>
                  </m:oMathPara>
                </a14:m>
                <a:endParaRPr lang="en-US" dirty="0"/>
              </a:p>
            </p:txBody>
          </p:sp>
        </mc:Choice>
        <mc:Fallback xmlns="">
          <p:sp>
            <p:nvSpPr>
              <p:cNvPr id="13" name="Rectángulo 12"/>
              <p:cNvSpPr>
                <a:spLocks noRot="1" noChangeAspect="1" noMove="1" noResize="1" noEditPoints="1" noAdjustHandles="1" noChangeArrowheads="1" noChangeShapeType="1" noTextEdit="1"/>
              </p:cNvSpPr>
              <p:nvPr/>
            </p:nvSpPr>
            <p:spPr>
              <a:xfrm>
                <a:off x="9238004" y="4106811"/>
                <a:ext cx="1174745" cy="763094"/>
              </a:xfrm>
              <a:prstGeom prst="rect">
                <a:avLst/>
              </a:prstGeom>
              <a:blipFill rotWithShape="0">
                <a:blip r:embed="rId8"/>
                <a:stretch>
                  <a:fillRect/>
                </a:stretch>
              </a:blipFill>
            </p:spPr>
            <p:txBody>
              <a:bodyPr/>
              <a:lstStyle/>
              <a:p>
                <a:r>
                  <a:rPr lang="es-EC">
                    <a:noFill/>
                  </a:rPr>
                  <a:t> </a:t>
                </a:r>
              </a:p>
            </p:txBody>
          </p:sp>
        </mc:Fallback>
      </mc:AlternateContent>
      <p:sp>
        <p:nvSpPr>
          <p:cNvPr id="14" name="Arco 13"/>
          <p:cNvSpPr/>
          <p:nvPr/>
        </p:nvSpPr>
        <p:spPr>
          <a:xfrm>
            <a:off x="8307033" y="4112513"/>
            <a:ext cx="344243" cy="324271"/>
          </a:xfrm>
          <a:prstGeom prst="arc">
            <a:avLst>
              <a:gd name="adj1" fmla="val 8322434"/>
              <a:gd name="adj2" fmla="val 2861112"/>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C" sz="16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100" dirty="0">
              <a:effectLst/>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5" name="Rectángulo 14"/>
              <p:cNvSpPr/>
              <p:nvPr/>
            </p:nvSpPr>
            <p:spPr>
              <a:xfrm>
                <a:off x="5761449" y="4698961"/>
                <a:ext cx="4279313" cy="610424"/>
              </a:xfrm>
              <a:prstGeom prst="rect">
                <a:avLst/>
              </a:prstGeom>
            </p:spPr>
            <p:txBody>
              <a:bodyPr wrap="square">
                <a:spAutoFit/>
              </a:bodyPr>
              <a:lstStyle/>
              <a:p>
                <a:pPr indent="252095" algn="just">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n-US"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C" b="1" i="1">
                              <a:effectLst/>
                              <a:latin typeface="Cambria Math" panose="02040503050406030204" pitchFamily="18" charset="0"/>
                              <a:ea typeface="Calibri" panose="020F0502020204030204" pitchFamily="34" charset="0"/>
                              <a:cs typeface="Times New Roman" panose="02020603050405020304" pitchFamily="18" charset="0"/>
                            </a:rPr>
                            <m:t>𝑹</m:t>
                          </m:r>
                        </m:e>
                        <m:sub>
                          <m:r>
                            <a:rPr lang="es-EC" b="1" i="1">
                              <a:effectLst/>
                              <a:latin typeface="Cambria Math" panose="02040503050406030204" pitchFamily="18" charset="0"/>
                              <a:ea typeface="Calibri" panose="020F0502020204030204" pitchFamily="34" charset="0"/>
                              <a:cs typeface="Times New Roman" panose="02020603050405020304" pitchFamily="18" charset="0"/>
                            </a:rPr>
                            <m:t>𝑨</m:t>
                          </m:r>
                          <m:r>
                            <a:rPr lang="es-EC" b="1" i="1">
                              <a:effectLst/>
                              <a:latin typeface="Cambria Math" panose="02040503050406030204" pitchFamily="18" charset="0"/>
                              <a:ea typeface="Calibri" panose="020F0502020204030204" pitchFamily="34" charset="0"/>
                              <a:cs typeface="Times New Roman" panose="02020603050405020304" pitchFamily="18" charset="0"/>
                            </a:rPr>
                            <m:t>𝟐</m:t>
                          </m:r>
                          <m:r>
                            <a:rPr lang="es-EC" b="1" i="1" smtClean="0">
                              <a:effectLst/>
                              <a:latin typeface="Cambria Math" panose="02040503050406030204" pitchFamily="18" charset="0"/>
                              <a:ea typeface="Calibri" panose="020F0502020204030204" pitchFamily="34" charset="0"/>
                              <a:cs typeface="Times New Roman" panose="02020603050405020304" pitchFamily="18" charset="0"/>
                            </a:rPr>
                            <m:t>𝑿</m:t>
                          </m:r>
                        </m:sub>
                      </m:sSub>
                      <m:r>
                        <a:rPr lang="es-EC" b="1" i="1">
                          <a:effectLst/>
                          <a:latin typeface="Cambria Math" panose="02040503050406030204" pitchFamily="18" charset="0"/>
                          <a:ea typeface="Times New Roman" panose="02020603050405020304" pitchFamily="18" charset="0"/>
                          <a:cs typeface="Arial" panose="020B0604020202020204" pitchFamily="34" charset="0"/>
                        </a:rPr>
                        <m:t>=</m:t>
                      </m:r>
                      <m:r>
                        <a:rPr lang="es-EC" b="1" i="1" smtClean="0">
                          <a:effectLst/>
                          <a:latin typeface="Cambria Math" panose="02040503050406030204" pitchFamily="18" charset="0"/>
                          <a:ea typeface="Calibri" panose="020F0502020204030204" pitchFamily="34" charset="0"/>
                          <a:cs typeface="Times New Roman" panose="02020603050405020304" pitchFamily="18" charset="0"/>
                        </a:rPr>
                        <m:t>𝟒</m:t>
                      </m:r>
                      <m:r>
                        <a:rPr lang="es-EC" b="1" i="1" smtClean="0">
                          <a:effectLst/>
                          <a:latin typeface="Cambria Math" panose="02040503050406030204" pitchFamily="18" charset="0"/>
                          <a:ea typeface="Calibri" panose="020F0502020204030204" pitchFamily="34" charset="0"/>
                          <a:cs typeface="Times New Roman" panose="02020603050405020304" pitchFamily="18" charset="0"/>
                        </a:rPr>
                        <m:t>.</m:t>
                      </m:r>
                      <m:r>
                        <a:rPr lang="es-EC" b="1" i="1" smtClean="0">
                          <a:effectLst/>
                          <a:latin typeface="Cambria Math" panose="02040503050406030204" pitchFamily="18" charset="0"/>
                          <a:ea typeface="Calibri" panose="020F0502020204030204" pitchFamily="34" charset="0"/>
                          <a:cs typeface="Times New Roman" panose="02020603050405020304" pitchFamily="18" charset="0"/>
                        </a:rPr>
                        <m:t>𝟕</m:t>
                      </m:r>
                      <m:r>
                        <a:rPr lang="es-EC" b="1" i="1">
                          <a:effectLst/>
                          <a:latin typeface="Cambria Math" panose="02040503050406030204" pitchFamily="18" charset="0"/>
                          <a:ea typeface="Calibri" panose="020F0502020204030204" pitchFamily="34" charset="0"/>
                          <a:cs typeface="Times New Roman" panose="02020603050405020304" pitchFamily="18" charset="0"/>
                        </a:rPr>
                        <m:t>𝑵</m:t>
                      </m:r>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5" name="Rectángulo 14"/>
              <p:cNvSpPr>
                <a:spLocks noRot="1" noChangeAspect="1" noMove="1" noResize="1" noEditPoints="1" noAdjustHandles="1" noChangeArrowheads="1" noChangeShapeType="1" noTextEdit="1"/>
              </p:cNvSpPr>
              <p:nvPr/>
            </p:nvSpPr>
            <p:spPr>
              <a:xfrm>
                <a:off x="5761449" y="4698961"/>
                <a:ext cx="4279313" cy="610424"/>
              </a:xfrm>
              <a:prstGeom prst="rect">
                <a:avLst/>
              </a:prstGeom>
              <a:blipFill rotWithShape="0">
                <a:blip r:embed="rId9"/>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6" name="Rectángulo 15"/>
              <p:cNvSpPr/>
              <p:nvPr/>
            </p:nvSpPr>
            <p:spPr>
              <a:xfrm>
                <a:off x="6992762" y="4792046"/>
                <a:ext cx="5828452" cy="610424"/>
              </a:xfrm>
              <a:prstGeom prst="rect">
                <a:avLst/>
              </a:prstGeom>
            </p:spPr>
            <p:txBody>
              <a:bodyPr wrap="square">
                <a:spAutoFit/>
              </a:bodyPr>
              <a:lstStyle/>
              <a:p>
                <a:pP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n-US"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C" b="1" i="1">
                              <a:effectLst/>
                              <a:latin typeface="Cambria Math" panose="02040503050406030204" pitchFamily="18" charset="0"/>
                              <a:ea typeface="Calibri" panose="020F0502020204030204" pitchFamily="34" charset="0"/>
                              <a:cs typeface="Times New Roman" panose="02020603050405020304" pitchFamily="18" charset="0"/>
                            </a:rPr>
                            <m:t>𝑹</m:t>
                          </m:r>
                        </m:e>
                        <m:sub>
                          <m:r>
                            <a:rPr lang="es-EC" b="1" i="1">
                              <a:effectLst/>
                              <a:latin typeface="Cambria Math" panose="02040503050406030204" pitchFamily="18" charset="0"/>
                              <a:ea typeface="Calibri" panose="020F0502020204030204" pitchFamily="34" charset="0"/>
                              <a:cs typeface="Times New Roman" panose="02020603050405020304" pitchFamily="18" charset="0"/>
                            </a:rPr>
                            <m:t>𝑨</m:t>
                          </m:r>
                          <m:r>
                            <a:rPr lang="es-EC" b="1" i="1">
                              <a:effectLst/>
                              <a:latin typeface="Cambria Math" panose="02040503050406030204" pitchFamily="18" charset="0"/>
                              <a:ea typeface="Calibri" panose="020F0502020204030204" pitchFamily="34" charset="0"/>
                              <a:cs typeface="Times New Roman" panose="02020603050405020304" pitchFamily="18" charset="0"/>
                            </a:rPr>
                            <m:t>𝟏</m:t>
                          </m:r>
                          <m:r>
                            <a:rPr lang="es-EC" b="1" i="1" smtClean="0">
                              <a:effectLst/>
                              <a:latin typeface="Cambria Math" panose="02040503050406030204" pitchFamily="18" charset="0"/>
                              <a:ea typeface="Calibri" panose="020F0502020204030204" pitchFamily="34" charset="0"/>
                              <a:cs typeface="Times New Roman" panose="02020603050405020304" pitchFamily="18" charset="0"/>
                            </a:rPr>
                            <m:t>𝑿</m:t>
                          </m:r>
                        </m:sub>
                      </m:sSub>
                      <m:r>
                        <a:rPr lang="es-EC" b="1" i="1">
                          <a:effectLst/>
                          <a:latin typeface="Cambria Math" panose="02040503050406030204" pitchFamily="18" charset="0"/>
                          <a:ea typeface="Times New Roman" panose="02020603050405020304" pitchFamily="18" charset="0"/>
                          <a:cs typeface="Arial" panose="020B0604020202020204" pitchFamily="34" charset="0"/>
                        </a:rPr>
                        <m:t>=</m:t>
                      </m:r>
                      <m:r>
                        <a:rPr lang="es-EC" b="1" i="1" smtClean="0">
                          <a:effectLst/>
                          <a:latin typeface="Cambria Math" panose="02040503050406030204" pitchFamily="18" charset="0"/>
                          <a:ea typeface="Times New Roman" panose="02020603050405020304" pitchFamily="18" charset="0"/>
                          <a:cs typeface="Arial" panose="020B0604020202020204" pitchFamily="34" charset="0"/>
                        </a:rPr>
                        <m:t>𝟒</m:t>
                      </m:r>
                      <m:r>
                        <a:rPr lang="es-EC" b="1" i="1" smtClean="0">
                          <a:effectLst/>
                          <a:latin typeface="Cambria Math" panose="02040503050406030204" pitchFamily="18" charset="0"/>
                          <a:ea typeface="Times New Roman" panose="02020603050405020304" pitchFamily="18" charset="0"/>
                          <a:cs typeface="Arial" panose="020B0604020202020204" pitchFamily="34" charset="0"/>
                        </a:rPr>
                        <m:t>.</m:t>
                      </m:r>
                      <m:r>
                        <a:rPr lang="es-EC" b="1" i="1" smtClean="0">
                          <a:effectLst/>
                          <a:latin typeface="Cambria Math" panose="02040503050406030204" pitchFamily="18" charset="0"/>
                          <a:ea typeface="Times New Roman" panose="02020603050405020304" pitchFamily="18" charset="0"/>
                          <a:cs typeface="Arial" panose="020B0604020202020204" pitchFamily="34" charset="0"/>
                        </a:rPr>
                        <m:t>𝟕</m:t>
                      </m:r>
                      <m:r>
                        <a:rPr lang="es-EC" b="1" i="1">
                          <a:effectLst/>
                          <a:latin typeface="Cambria Math" panose="02040503050406030204" pitchFamily="18" charset="0"/>
                          <a:ea typeface="Times New Roman" panose="02020603050405020304" pitchFamily="18" charset="0"/>
                          <a:cs typeface="Arial" panose="020B0604020202020204" pitchFamily="34" charset="0"/>
                        </a:rPr>
                        <m:t> </m:t>
                      </m:r>
                      <m:r>
                        <a:rPr lang="es-EC" b="1" i="1">
                          <a:effectLst/>
                          <a:latin typeface="Cambria Math" panose="02040503050406030204" pitchFamily="18" charset="0"/>
                          <a:ea typeface="Times New Roman" panose="02020603050405020304" pitchFamily="18" charset="0"/>
                          <a:cs typeface="Arial" panose="020B0604020202020204" pitchFamily="34" charset="0"/>
                        </a:rPr>
                        <m:t>𝑵</m:t>
                      </m:r>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6" name="Rectángulo 15"/>
              <p:cNvSpPr>
                <a:spLocks noRot="1" noChangeAspect="1" noMove="1" noResize="1" noEditPoints="1" noAdjustHandles="1" noChangeArrowheads="1" noChangeShapeType="1" noTextEdit="1"/>
              </p:cNvSpPr>
              <p:nvPr/>
            </p:nvSpPr>
            <p:spPr>
              <a:xfrm>
                <a:off x="6992762" y="4792046"/>
                <a:ext cx="5828452" cy="610424"/>
              </a:xfrm>
              <a:prstGeom prst="rect">
                <a:avLst/>
              </a:prstGeom>
              <a:blipFill rotWithShape="0">
                <a:blip r:embed="rId10"/>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7" name="Rectángulo 16"/>
              <p:cNvSpPr/>
              <p:nvPr/>
            </p:nvSpPr>
            <p:spPr>
              <a:xfrm>
                <a:off x="6826745" y="3982177"/>
                <a:ext cx="1341742" cy="76309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en-US" i="1" smtClean="0">
                              <a:latin typeface="Cambria Math" panose="02040503050406030204" pitchFamily="18" charset="0"/>
                            </a:rPr>
                          </m:ctrlPr>
                        </m:naryPr>
                        <m:sub/>
                        <m:sup/>
                        <m:e>
                          <m:sSub>
                            <m:sSubPr>
                              <m:ctrlPr>
                                <a:rPr lang="en-US" i="1">
                                  <a:latin typeface="Cambria Math" panose="02040503050406030204" pitchFamily="18" charset="0"/>
                                </a:rPr>
                              </m:ctrlPr>
                            </m:sSubPr>
                            <m:e>
                              <m:r>
                                <a:rPr lang="en-US" i="1">
                                  <a:latin typeface="Cambria Math" panose="02040503050406030204" pitchFamily="18" charset="0"/>
                                </a:rPr>
                                <m:t>𝑀</m:t>
                              </m:r>
                            </m:e>
                            <m:sub>
                              <m:r>
                                <a:rPr lang="en-US" i="1">
                                  <a:latin typeface="Cambria Math" panose="02040503050406030204" pitchFamily="18" charset="0"/>
                                </a:rPr>
                                <m:t>𝐴</m:t>
                              </m:r>
                              <m:r>
                                <a:rPr lang="en-US" i="0">
                                  <a:latin typeface="Cambria Math" panose="02040503050406030204" pitchFamily="18" charset="0"/>
                                </a:rPr>
                                <m:t>1</m:t>
                              </m:r>
                            </m:sub>
                          </m:sSub>
                          <m:r>
                            <a:rPr lang="en-US" i="0">
                              <a:latin typeface="Cambria Math" panose="02040503050406030204" pitchFamily="18" charset="0"/>
                            </a:rPr>
                            <m:t>=0</m:t>
                          </m:r>
                        </m:e>
                      </m:nary>
                    </m:oMath>
                  </m:oMathPara>
                </a14:m>
                <a:endParaRPr lang="en-US" dirty="0"/>
              </a:p>
            </p:txBody>
          </p:sp>
        </mc:Choice>
        <mc:Fallback xmlns="">
          <p:sp>
            <p:nvSpPr>
              <p:cNvPr id="17" name="Rectángulo 16"/>
              <p:cNvSpPr>
                <a:spLocks noRot="1" noChangeAspect="1" noMove="1" noResize="1" noEditPoints="1" noAdjustHandles="1" noChangeArrowheads="1" noChangeShapeType="1" noTextEdit="1"/>
              </p:cNvSpPr>
              <p:nvPr/>
            </p:nvSpPr>
            <p:spPr>
              <a:xfrm>
                <a:off x="6826745" y="3982177"/>
                <a:ext cx="1341742" cy="763094"/>
              </a:xfrm>
              <a:prstGeom prst="rect">
                <a:avLst/>
              </a:prstGeom>
              <a:blipFill rotWithShape="0">
                <a:blip r:embed="rId11"/>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32366707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stretch>
            <a:fillRect/>
          </a:stretch>
        </p:blipFill>
        <p:spPr>
          <a:xfrm>
            <a:off x="444018" y="1032306"/>
            <a:ext cx="5216751" cy="1893487"/>
          </a:xfrm>
          <a:prstGeom prst="rect">
            <a:avLst/>
          </a:prstGeom>
          <a:ln w="19050">
            <a:solidFill>
              <a:schemeClr val="tx1"/>
            </a:solidFill>
          </a:ln>
        </p:spPr>
      </p:pic>
      <mc:AlternateContent xmlns:mc="http://schemas.openxmlformats.org/markup-compatibility/2006" xmlns:a14="http://schemas.microsoft.com/office/drawing/2010/main">
        <mc:Choice Requires="a14">
          <p:sp>
            <p:nvSpPr>
              <p:cNvPr id="5" name="Rectángulo 4"/>
              <p:cNvSpPr/>
              <p:nvPr/>
            </p:nvSpPr>
            <p:spPr>
              <a:xfrm>
                <a:off x="348314" y="3057343"/>
                <a:ext cx="6096000" cy="2594749"/>
              </a:xfrm>
              <a:prstGeom prst="rect">
                <a:avLst/>
              </a:prstGeom>
            </p:spPr>
            <p:txBody>
              <a:bodyPr>
                <a:spAutoFit/>
              </a:bodyPr>
              <a:lstStyle/>
              <a:p>
                <a:pPr algn="just">
                  <a:lnSpc>
                    <a:spcPct val="150000"/>
                  </a:lnSpc>
                  <a:spcAft>
                    <a:spcPts val="800"/>
                  </a:spcAft>
                </a:pPr>
                <a14:m>
                  <m:oMath xmlns:m="http://schemas.openxmlformats.org/officeDocument/2006/math">
                    <m:sSub>
                      <m:sSubPr>
                        <m:ctrlPr>
                          <a:rPr lang="en-US" sz="1600" i="1" smtClean="0">
                            <a:effectLst/>
                            <a:latin typeface="Cambria Math" panose="02040503050406030204" pitchFamily="18" charset="0"/>
                            <a:ea typeface="Calibri" panose="020F0502020204030204" pitchFamily="34" charset="0"/>
                            <a:cs typeface="Times New Roman" panose="02020603050405020304" pitchFamily="18" charset="0"/>
                          </a:rPr>
                        </m:ctrlPr>
                      </m:sSubPr>
                      <m:e>
                        <m:r>
                          <a:rPr lang="es-EC" sz="1600" i="1">
                            <a:effectLst/>
                            <a:latin typeface="Cambria Math" panose="02040503050406030204" pitchFamily="18" charset="0"/>
                            <a:ea typeface="Calibri" panose="020F0502020204030204" pitchFamily="34" charset="0"/>
                            <a:cs typeface="Times New Roman" panose="02020603050405020304" pitchFamily="18" charset="0"/>
                          </a:rPr>
                          <m:t>𝐷</m:t>
                        </m:r>
                      </m:e>
                      <m:sub>
                        <m:r>
                          <a:rPr lang="es-EC" sz="1600" i="1">
                            <a:effectLst/>
                            <a:latin typeface="Cambria Math" panose="02040503050406030204" pitchFamily="18" charset="0"/>
                            <a:ea typeface="Calibri" panose="020F0502020204030204" pitchFamily="34" charset="0"/>
                            <a:cs typeface="Times New Roman" panose="02020603050405020304" pitchFamily="18" charset="0"/>
                          </a:rPr>
                          <m:t>𝐴</m:t>
                        </m:r>
                      </m:sub>
                    </m:sSub>
                    <m:r>
                      <a:rPr lang="es-EC" i="1">
                        <a:effectLst/>
                        <a:latin typeface="Cambria Math" panose="02040503050406030204" pitchFamily="18" charset="0"/>
                        <a:ea typeface="Times New Roman" panose="02020603050405020304" pitchFamily="18" charset="0"/>
                        <a:cs typeface="Arial" panose="020B0604020202020204" pitchFamily="34" charset="0"/>
                      </a:rPr>
                      <m:t>=</m:t>
                    </m:r>
                    <m:r>
                      <a:rPr lang="es-EC" i="1">
                        <a:effectLst/>
                        <a:latin typeface="Cambria Math" panose="02040503050406030204" pitchFamily="18" charset="0"/>
                        <a:ea typeface="Times New Roman" panose="02020603050405020304" pitchFamily="18" charset="0"/>
                        <a:cs typeface="Arial" panose="020B0604020202020204" pitchFamily="34" charset="0"/>
                      </a:rPr>
                      <m:t>𝐷𝑖</m:t>
                    </m:r>
                    <m:r>
                      <a:rPr lang="es-EC" i="1">
                        <a:effectLst/>
                        <a:latin typeface="Cambria Math" panose="02040503050406030204" pitchFamily="18" charset="0"/>
                        <a:ea typeface="Times New Roman" panose="02020603050405020304" pitchFamily="18" charset="0"/>
                        <a:cs typeface="Arial" panose="020B0604020202020204" pitchFamily="34" charset="0"/>
                      </a:rPr>
                      <m:t>á</m:t>
                    </m:r>
                    <m:r>
                      <a:rPr lang="es-EC" i="1">
                        <a:effectLst/>
                        <a:latin typeface="Cambria Math" panose="02040503050406030204" pitchFamily="18" charset="0"/>
                        <a:ea typeface="Times New Roman" panose="02020603050405020304" pitchFamily="18" charset="0"/>
                        <a:cs typeface="Arial" panose="020B0604020202020204" pitchFamily="34" charset="0"/>
                      </a:rPr>
                      <m:t>𝑚𝑒𝑡𝑟𝑜</m:t>
                    </m:r>
                    <m:r>
                      <a:rPr lang="es-EC" i="1">
                        <a:effectLst/>
                        <a:latin typeface="Cambria Math" panose="02040503050406030204" pitchFamily="18" charset="0"/>
                        <a:ea typeface="Times New Roman" panose="02020603050405020304" pitchFamily="18" charset="0"/>
                        <a:cs typeface="Arial" panose="020B0604020202020204" pitchFamily="34" charset="0"/>
                      </a:rPr>
                      <m:t> </m:t>
                    </m:r>
                    <m:r>
                      <a:rPr lang="es-EC" i="1">
                        <a:effectLst/>
                        <a:latin typeface="Cambria Math" panose="02040503050406030204" pitchFamily="18" charset="0"/>
                        <a:ea typeface="Times New Roman" panose="02020603050405020304" pitchFamily="18" charset="0"/>
                        <a:cs typeface="Arial" panose="020B0604020202020204" pitchFamily="34" charset="0"/>
                      </a:rPr>
                      <m:t>𝑑𝑒</m:t>
                    </m:r>
                    <m:r>
                      <a:rPr lang="es-EC" i="1">
                        <a:effectLst/>
                        <a:latin typeface="Cambria Math" panose="02040503050406030204" pitchFamily="18" charset="0"/>
                        <a:ea typeface="Times New Roman" panose="02020603050405020304" pitchFamily="18" charset="0"/>
                        <a:cs typeface="Arial" panose="020B0604020202020204" pitchFamily="34" charset="0"/>
                      </a:rPr>
                      <m:t> </m:t>
                    </m:r>
                    <m:r>
                      <a:rPr lang="es-EC" i="1">
                        <a:effectLst/>
                        <a:latin typeface="Cambria Math" panose="02040503050406030204" pitchFamily="18" charset="0"/>
                        <a:ea typeface="Times New Roman" panose="02020603050405020304" pitchFamily="18" charset="0"/>
                        <a:cs typeface="Arial" panose="020B0604020202020204" pitchFamily="34" charset="0"/>
                      </a:rPr>
                      <m:t>𝑙𝑜𝑠</m:t>
                    </m:r>
                    <m:r>
                      <a:rPr lang="es-EC" i="1">
                        <a:effectLst/>
                        <a:latin typeface="Cambria Math" panose="02040503050406030204" pitchFamily="18" charset="0"/>
                        <a:ea typeface="Times New Roman" panose="02020603050405020304" pitchFamily="18" charset="0"/>
                        <a:cs typeface="Arial" panose="020B0604020202020204" pitchFamily="34" charset="0"/>
                      </a:rPr>
                      <m:t> </m:t>
                    </m:r>
                    <m:r>
                      <a:rPr lang="es-EC" i="1">
                        <a:effectLst/>
                        <a:latin typeface="Cambria Math" panose="02040503050406030204" pitchFamily="18" charset="0"/>
                        <a:ea typeface="Times New Roman" panose="02020603050405020304" pitchFamily="18" charset="0"/>
                        <a:cs typeface="Arial" panose="020B0604020202020204" pitchFamily="34" charset="0"/>
                      </a:rPr>
                      <m:t>𝑎𝑝𝑜𝑦𝑜𝑠</m:t>
                    </m:r>
                    <m:r>
                      <a:rPr lang="es-EC" i="1">
                        <a:effectLst/>
                        <a:latin typeface="Cambria Math" panose="02040503050406030204" pitchFamily="18" charset="0"/>
                        <a:ea typeface="Times New Roman" panose="02020603050405020304" pitchFamily="18" charset="0"/>
                        <a:cs typeface="Arial" panose="020B0604020202020204" pitchFamily="34" charset="0"/>
                      </a:rPr>
                      <m:t> </m:t>
                    </m:r>
                    <m:r>
                      <a:rPr lang="es-EC" i="1">
                        <a:effectLst/>
                        <a:latin typeface="Cambria Math" panose="02040503050406030204" pitchFamily="18" charset="0"/>
                        <a:ea typeface="Times New Roman" panose="02020603050405020304" pitchFamily="18" charset="0"/>
                        <a:cs typeface="Arial" panose="020B0604020202020204" pitchFamily="34" charset="0"/>
                      </a:rPr>
                      <m:t>𝑑𝑒𝑙</m:t>
                    </m:r>
                    <m:r>
                      <a:rPr lang="es-EC" i="1">
                        <a:effectLst/>
                        <a:latin typeface="Cambria Math" panose="02040503050406030204" pitchFamily="18" charset="0"/>
                        <a:ea typeface="Times New Roman" panose="02020603050405020304" pitchFamily="18" charset="0"/>
                        <a:cs typeface="Arial" panose="020B0604020202020204" pitchFamily="34" charset="0"/>
                      </a:rPr>
                      <m:t> </m:t>
                    </m:r>
                    <m:r>
                      <a:rPr lang="es-EC" i="1">
                        <a:effectLst/>
                        <a:latin typeface="Cambria Math" panose="02040503050406030204" pitchFamily="18" charset="0"/>
                        <a:ea typeface="Times New Roman" panose="02020603050405020304" pitchFamily="18" charset="0"/>
                        <a:cs typeface="Arial" panose="020B0604020202020204" pitchFamily="34" charset="0"/>
                      </a:rPr>
                      <m:t>𝑟𝑜𝑑𝑖𝑙𝑙𝑜</m:t>
                    </m:r>
                  </m:oMath>
                </a14:m>
                <a:r>
                  <a:rPr lang="es-EC"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s-EC" dirty="0">
                    <a:effectLst/>
                    <a:latin typeface="Arial" panose="020B0604020202020204" pitchFamily="34" charset="0"/>
                    <a:ea typeface="Times New Roman" panose="02020603050405020304" pitchFamily="18" charset="0"/>
                    <a:cs typeface="Times New Roman" panose="02020603050405020304" pitchFamily="18" charset="0"/>
                  </a:rPr>
                  <a:t>Calculamos la reacción total aplicada en los apoyos:</a:t>
                </a:r>
                <a:r>
                  <a:rPr lang="es-EC" dirty="0">
                    <a:effectLst/>
                    <a:latin typeface="Arial" panose="020B0604020202020204" pitchFamily="34"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1798320" indent="1905">
                  <a:lnSpc>
                    <a:spcPct val="150000"/>
                  </a:lnSpc>
                  <a:spcAft>
                    <a:spcPts val="800"/>
                  </a:spcAft>
                </a:pPr>
                <a14:m>
                  <m:oMath xmlns:m="http://schemas.openxmlformats.org/officeDocument/2006/math">
                    <m:sSub>
                      <m:sSubPr>
                        <m:ctrlPr>
                          <a:rPr lang="en-US" i="1">
                            <a:effectLst/>
                            <a:latin typeface="Cambria Math" panose="02040503050406030204" pitchFamily="18" charset="0"/>
                            <a:ea typeface="Times New Roman" panose="02020603050405020304" pitchFamily="18" charset="0"/>
                            <a:cs typeface="Arial" panose="020B0604020202020204" pitchFamily="34" charset="0"/>
                          </a:rPr>
                        </m:ctrlPr>
                      </m:sSubPr>
                      <m:e>
                        <m:r>
                          <a:rPr lang="es-EC" i="1">
                            <a:effectLst/>
                            <a:latin typeface="Cambria Math" panose="02040503050406030204" pitchFamily="18" charset="0"/>
                            <a:ea typeface="Times New Roman" panose="02020603050405020304" pitchFamily="18" charset="0"/>
                            <a:cs typeface="Arial" panose="020B0604020202020204" pitchFamily="34" charset="0"/>
                          </a:rPr>
                          <m:t>𝑅</m:t>
                        </m:r>
                      </m:e>
                      <m:sub>
                        <m:r>
                          <a:rPr lang="es-EC" i="1">
                            <a:effectLst/>
                            <a:latin typeface="Cambria Math" panose="02040503050406030204" pitchFamily="18" charset="0"/>
                            <a:ea typeface="Times New Roman" panose="02020603050405020304" pitchFamily="18" charset="0"/>
                            <a:cs typeface="Arial" panose="020B0604020202020204" pitchFamily="34" charset="0"/>
                          </a:rPr>
                          <m:t>𝐴</m:t>
                        </m:r>
                        <m:r>
                          <a:rPr lang="es-EC" i="1">
                            <a:effectLst/>
                            <a:latin typeface="Cambria Math" panose="02040503050406030204" pitchFamily="18" charset="0"/>
                            <a:ea typeface="Times New Roman" panose="02020603050405020304" pitchFamily="18" charset="0"/>
                            <a:cs typeface="Arial" panose="020B0604020202020204" pitchFamily="34" charset="0"/>
                          </a:rPr>
                          <m:t>1</m:t>
                        </m:r>
                      </m:sub>
                    </m:sSub>
                    <m:r>
                      <a:rPr lang="es-EC" i="1">
                        <a:effectLst/>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i="1">
                            <a:effectLst/>
                            <a:latin typeface="Cambria Math" panose="02040503050406030204" pitchFamily="18" charset="0"/>
                            <a:ea typeface="Times New Roman" panose="02020603050405020304" pitchFamily="18" charset="0"/>
                            <a:cs typeface="Arial" panose="020B0604020202020204" pitchFamily="34" charset="0"/>
                          </a:rPr>
                        </m:ctrlPr>
                      </m:radPr>
                      <m:deg/>
                      <m:e>
                        <m:sSup>
                          <m:sSupPr>
                            <m:ctrlPr>
                              <a:rPr lang="en-US" i="1">
                                <a:effectLst/>
                                <a:latin typeface="Cambria Math" panose="02040503050406030204" pitchFamily="18" charset="0"/>
                                <a:ea typeface="Times New Roman" panose="02020603050405020304" pitchFamily="18" charset="0"/>
                                <a:cs typeface="Arial" panose="020B0604020202020204" pitchFamily="34" charset="0"/>
                              </a:rPr>
                            </m:ctrlPr>
                          </m:sSupPr>
                          <m:e>
                            <m:sSub>
                              <m:sSubPr>
                                <m:ctrlPr>
                                  <a:rPr lang="en-US" i="1">
                                    <a:effectLst/>
                                    <a:latin typeface="Cambria Math" panose="02040503050406030204" pitchFamily="18" charset="0"/>
                                    <a:ea typeface="Times New Roman" panose="02020603050405020304" pitchFamily="18" charset="0"/>
                                    <a:cs typeface="Arial" panose="020B0604020202020204" pitchFamily="34" charset="0"/>
                                  </a:rPr>
                                </m:ctrlPr>
                              </m:sSubPr>
                              <m:e>
                                <m:r>
                                  <a:rPr lang="es-EC" i="1">
                                    <a:effectLst/>
                                    <a:latin typeface="Cambria Math" panose="02040503050406030204" pitchFamily="18" charset="0"/>
                                    <a:ea typeface="Times New Roman" panose="02020603050405020304" pitchFamily="18" charset="0"/>
                                    <a:cs typeface="Arial" panose="020B0604020202020204" pitchFamily="34" charset="0"/>
                                  </a:rPr>
                                  <m:t>𝑅</m:t>
                                </m:r>
                              </m:e>
                              <m:sub>
                                <m:r>
                                  <a:rPr lang="es-EC" i="1">
                                    <a:effectLst/>
                                    <a:latin typeface="Cambria Math" panose="02040503050406030204" pitchFamily="18" charset="0"/>
                                    <a:ea typeface="Times New Roman" panose="02020603050405020304" pitchFamily="18" charset="0"/>
                                    <a:cs typeface="Arial" panose="020B0604020202020204" pitchFamily="34" charset="0"/>
                                  </a:rPr>
                                  <m:t>𝐴</m:t>
                                </m:r>
                                <m:r>
                                  <a:rPr lang="es-EC" i="1">
                                    <a:effectLst/>
                                    <a:latin typeface="Cambria Math" panose="02040503050406030204" pitchFamily="18" charset="0"/>
                                    <a:ea typeface="Times New Roman" panose="02020603050405020304" pitchFamily="18" charset="0"/>
                                    <a:cs typeface="Arial" panose="020B0604020202020204" pitchFamily="34" charset="0"/>
                                  </a:rPr>
                                  <m:t>1</m:t>
                                </m:r>
                                <m:r>
                                  <a:rPr lang="es-EC" i="1">
                                    <a:effectLst/>
                                    <a:latin typeface="Cambria Math" panose="02040503050406030204" pitchFamily="18" charset="0"/>
                                    <a:ea typeface="Times New Roman" panose="02020603050405020304" pitchFamily="18" charset="0"/>
                                    <a:cs typeface="Arial" panose="020B0604020202020204" pitchFamily="34" charset="0"/>
                                  </a:rPr>
                                  <m:t>𝑋</m:t>
                                </m:r>
                              </m:sub>
                            </m:sSub>
                          </m:e>
                          <m:sup>
                            <m:r>
                              <a:rPr lang="es-EC" i="1">
                                <a:effectLst/>
                                <a:latin typeface="Cambria Math" panose="02040503050406030204" pitchFamily="18" charset="0"/>
                                <a:ea typeface="Times New Roman" panose="02020603050405020304" pitchFamily="18" charset="0"/>
                                <a:cs typeface="Arial" panose="020B0604020202020204" pitchFamily="34" charset="0"/>
                              </a:rPr>
                              <m:t>2</m:t>
                            </m:r>
                          </m:sup>
                        </m:sSup>
                        <m:r>
                          <a:rPr lang="es-EC" i="1">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i="1">
                                <a:effectLst/>
                                <a:latin typeface="Cambria Math" panose="02040503050406030204" pitchFamily="18" charset="0"/>
                                <a:ea typeface="Times New Roman" panose="02020603050405020304" pitchFamily="18" charset="0"/>
                                <a:cs typeface="Arial" panose="020B0604020202020204" pitchFamily="34" charset="0"/>
                              </a:rPr>
                            </m:ctrlPr>
                          </m:sSupPr>
                          <m:e>
                            <m:sSub>
                              <m:sSubPr>
                                <m:ctrlPr>
                                  <a:rPr lang="en-US" i="1">
                                    <a:effectLst/>
                                    <a:latin typeface="Cambria Math" panose="02040503050406030204" pitchFamily="18" charset="0"/>
                                    <a:ea typeface="Times New Roman" panose="02020603050405020304" pitchFamily="18" charset="0"/>
                                    <a:cs typeface="Arial" panose="020B0604020202020204" pitchFamily="34" charset="0"/>
                                  </a:rPr>
                                </m:ctrlPr>
                              </m:sSubPr>
                              <m:e>
                                <m:r>
                                  <a:rPr lang="es-EC" i="1">
                                    <a:effectLst/>
                                    <a:latin typeface="Cambria Math" panose="02040503050406030204" pitchFamily="18" charset="0"/>
                                    <a:ea typeface="Times New Roman" panose="02020603050405020304" pitchFamily="18" charset="0"/>
                                    <a:cs typeface="Arial" panose="020B0604020202020204" pitchFamily="34" charset="0"/>
                                  </a:rPr>
                                  <m:t>𝑅</m:t>
                                </m:r>
                              </m:e>
                              <m:sub>
                                <m:r>
                                  <a:rPr lang="es-EC" i="1">
                                    <a:effectLst/>
                                    <a:latin typeface="Cambria Math" panose="02040503050406030204" pitchFamily="18" charset="0"/>
                                    <a:ea typeface="Times New Roman" panose="02020603050405020304" pitchFamily="18" charset="0"/>
                                    <a:cs typeface="Arial" panose="020B0604020202020204" pitchFamily="34" charset="0"/>
                                  </a:rPr>
                                  <m:t>𝐴</m:t>
                                </m:r>
                                <m:r>
                                  <a:rPr lang="es-EC" i="1">
                                    <a:effectLst/>
                                    <a:latin typeface="Cambria Math" panose="02040503050406030204" pitchFamily="18" charset="0"/>
                                    <a:ea typeface="Times New Roman" panose="02020603050405020304" pitchFamily="18" charset="0"/>
                                    <a:cs typeface="Arial" panose="020B0604020202020204" pitchFamily="34" charset="0"/>
                                  </a:rPr>
                                  <m:t>1</m:t>
                                </m:r>
                                <m:r>
                                  <a:rPr lang="es-EC" i="1">
                                    <a:effectLst/>
                                    <a:latin typeface="Cambria Math" panose="02040503050406030204" pitchFamily="18" charset="0"/>
                                    <a:ea typeface="Times New Roman" panose="02020603050405020304" pitchFamily="18" charset="0"/>
                                    <a:cs typeface="Arial" panose="020B0604020202020204" pitchFamily="34" charset="0"/>
                                  </a:rPr>
                                  <m:t>𝑌</m:t>
                                </m:r>
                              </m:sub>
                            </m:sSub>
                          </m:e>
                          <m:sup>
                            <m:r>
                              <a:rPr lang="es-EC" i="1">
                                <a:effectLst/>
                                <a:latin typeface="Cambria Math" panose="02040503050406030204" pitchFamily="18" charset="0"/>
                                <a:ea typeface="Times New Roman" panose="02020603050405020304" pitchFamily="18" charset="0"/>
                                <a:cs typeface="Arial" panose="020B0604020202020204" pitchFamily="34" charset="0"/>
                              </a:rPr>
                              <m:t>2</m:t>
                            </m:r>
                          </m:sup>
                        </m:sSup>
                      </m:e>
                    </m:rad>
                  </m:oMath>
                </a14:m>
                <a:r>
                  <a:rPr lang="es-EC"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n-US" i="1">
                              <a:effectLst/>
                              <a:latin typeface="Cambria Math" panose="02040503050406030204" pitchFamily="18" charset="0"/>
                              <a:ea typeface="Times New Roman" panose="02020603050405020304" pitchFamily="18" charset="0"/>
                              <a:cs typeface="Arial" panose="020B0604020202020204" pitchFamily="34" charset="0"/>
                            </a:rPr>
                          </m:ctrlPr>
                        </m:sSubPr>
                        <m:e>
                          <m:r>
                            <a:rPr lang="es-EC" i="1">
                              <a:effectLst/>
                              <a:latin typeface="Cambria Math" panose="02040503050406030204" pitchFamily="18" charset="0"/>
                              <a:ea typeface="Times New Roman" panose="02020603050405020304" pitchFamily="18" charset="0"/>
                              <a:cs typeface="Arial" panose="020B0604020202020204" pitchFamily="34" charset="0"/>
                            </a:rPr>
                            <m:t>𝑅</m:t>
                          </m:r>
                        </m:e>
                        <m:sub>
                          <m:r>
                            <a:rPr lang="es-EC" i="1">
                              <a:effectLst/>
                              <a:latin typeface="Cambria Math" panose="02040503050406030204" pitchFamily="18" charset="0"/>
                              <a:ea typeface="Times New Roman" panose="02020603050405020304" pitchFamily="18" charset="0"/>
                              <a:cs typeface="Arial" panose="020B0604020202020204" pitchFamily="34" charset="0"/>
                            </a:rPr>
                            <m:t>𝐴</m:t>
                          </m:r>
                          <m:r>
                            <a:rPr lang="es-EC" i="1">
                              <a:effectLst/>
                              <a:latin typeface="Cambria Math" panose="02040503050406030204" pitchFamily="18" charset="0"/>
                              <a:ea typeface="Times New Roman" panose="02020603050405020304" pitchFamily="18" charset="0"/>
                              <a:cs typeface="Arial" panose="020B0604020202020204" pitchFamily="34" charset="0"/>
                            </a:rPr>
                            <m:t>1</m:t>
                          </m:r>
                        </m:sub>
                      </m:sSub>
                      <m:r>
                        <a:rPr lang="es-EC" i="1">
                          <a:effectLst/>
                          <a:latin typeface="Cambria Math" panose="02040503050406030204" pitchFamily="18" charset="0"/>
                          <a:ea typeface="Times New Roman" panose="02020603050405020304" pitchFamily="18" charset="0"/>
                          <a:cs typeface="Arial" panose="020B0604020202020204" pitchFamily="34" charset="0"/>
                        </a:rPr>
                        <m:t>=4.9397 </m:t>
                      </m:r>
                      <m:r>
                        <a:rPr lang="es-EC" i="1">
                          <a:effectLst/>
                          <a:latin typeface="Cambria Math" panose="02040503050406030204" pitchFamily="18" charset="0"/>
                          <a:ea typeface="Times New Roman" panose="02020603050405020304" pitchFamily="18" charset="0"/>
                          <a:cs typeface="Arial" panose="020B0604020202020204" pitchFamily="34" charset="0"/>
                        </a:rPr>
                        <m:t>𝑁</m:t>
                      </m:r>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Rectángulo 4"/>
              <p:cNvSpPr>
                <a:spLocks noRot="1" noChangeAspect="1" noMove="1" noResize="1" noEditPoints="1" noAdjustHandles="1" noChangeArrowheads="1" noChangeShapeType="1" noTextEdit="1"/>
              </p:cNvSpPr>
              <p:nvPr/>
            </p:nvSpPr>
            <p:spPr>
              <a:xfrm>
                <a:off x="348314" y="3057343"/>
                <a:ext cx="6096000" cy="2594749"/>
              </a:xfrm>
              <a:prstGeom prst="rect">
                <a:avLst/>
              </a:prstGeom>
              <a:blipFill rotWithShape="0">
                <a:blip r:embed="rId3"/>
                <a:stretch>
                  <a:fillRect l="-800"/>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6" name="Rectángulo 5"/>
              <p:cNvSpPr/>
              <p:nvPr/>
            </p:nvSpPr>
            <p:spPr>
              <a:xfrm>
                <a:off x="6323709" y="2960847"/>
                <a:ext cx="6096000" cy="909673"/>
              </a:xfrm>
              <a:prstGeom prst="rect">
                <a:avLst/>
              </a:prstGeom>
            </p:spPr>
            <p:txBody>
              <a:bodyPr>
                <a:spAutoFit/>
              </a:bodyPr>
              <a:lstStyle/>
              <a:p>
                <a:pPr indent="252095" algn="just">
                  <a:lnSpc>
                    <a:spcPct val="150000"/>
                  </a:lnSpc>
                  <a:spcAft>
                    <a:spcPts val="800"/>
                  </a:spcAft>
                </a:pPr>
                <a:r>
                  <a:rPr lang="es-EC" dirty="0" smtClean="0">
                    <a:effectLst/>
                    <a:latin typeface="Arial" panose="020B0604020202020204" pitchFamily="34" charset="0"/>
                    <a:ea typeface="Times New Roman" panose="02020603050405020304" pitchFamily="18" charset="0"/>
                    <a:cs typeface="Times New Roman" panose="02020603050405020304" pitchFamily="18" charset="0"/>
                  </a:rPr>
                  <a:t>Se halla el momento flexionante máximo en el eje: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sSub>
                        <m:sSubPr>
                          <m:ctrlPr>
                            <a:rPr lang="en-US" i="1">
                              <a:effectLst/>
                              <a:latin typeface="Cambria Math" panose="02040503050406030204" pitchFamily="18" charset="0"/>
                              <a:ea typeface="Times New Roman" panose="02020603050405020304" pitchFamily="18" charset="0"/>
                              <a:cs typeface="Arial" panose="020B0604020202020204" pitchFamily="34" charset="0"/>
                            </a:rPr>
                          </m:ctrlPr>
                        </m:sSubPr>
                        <m:e>
                          <m:r>
                            <a:rPr lang="es-EC" i="1">
                              <a:effectLst/>
                              <a:latin typeface="Cambria Math" panose="02040503050406030204" pitchFamily="18" charset="0"/>
                              <a:ea typeface="Times New Roman" panose="02020603050405020304" pitchFamily="18" charset="0"/>
                              <a:cs typeface="Arial" panose="020B0604020202020204" pitchFamily="34" charset="0"/>
                            </a:rPr>
                            <m:t>𝑀</m:t>
                          </m:r>
                        </m:e>
                        <m:sub>
                          <m:r>
                            <a:rPr lang="es-EC" i="1">
                              <a:effectLst/>
                              <a:latin typeface="Cambria Math" panose="02040503050406030204" pitchFamily="18" charset="0"/>
                              <a:ea typeface="Times New Roman" panose="02020603050405020304" pitchFamily="18" charset="0"/>
                              <a:cs typeface="Arial" panose="020B0604020202020204" pitchFamily="34" charset="0"/>
                            </a:rPr>
                            <m:t>𝑓</m:t>
                          </m:r>
                        </m:sub>
                      </m:sSub>
                      <m:r>
                        <a:rPr lang="es-EC"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US" i="1">
                              <a:effectLst/>
                              <a:latin typeface="Cambria Math" panose="02040503050406030204" pitchFamily="18" charset="0"/>
                              <a:ea typeface="Times New Roman" panose="02020603050405020304" pitchFamily="18" charset="0"/>
                              <a:cs typeface="Arial" panose="020B0604020202020204" pitchFamily="34" charset="0"/>
                            </a:rPr>
                          </m:ctrlPr>
                        </m:sSubPr>
                        <m:e>
                          <m:r>
                            <a:rPr lang="es-EC" i="1">
                              <a:effectLst/>
                              <a:latin typeface="Cambria Math" panose="02040503050406030204" pitchFamily="18" charset="0"/>
                              <a:ea typeface="Times New Roman" panose="02020603050405020304" pitchFamily="18" charset="0"/>
                              <a:cs typeface="Arial" panose="020B0604020202020204" pitchFamily="34" charset="0"/>
                            </a:rPr>
                            <m:t>𝑅</m:t>
                          </m:r>
                        </m:e>
                        <m:sub>
                          <m:r>
                            <a:rPr lang="es-EC" i="1">
                              <a:effectLst/>
                              <a:latin typeface="Cambria Math" panose="02040503050406030204" pitchFamily="18" charset="0"/>
                              <a:ea typeface="Times New Roman" panose="02020603050405020304" pitchFamily="18" charset="0"/>
                              <a:cs typeface="Arial" panose="020B0604020202020204" pitchFamily="34" charset="0"/>
                            </a:rPr>
                            <m:t>𝐴</m:t>
                          </m:r>
                          <m:r>
                            <a:rPr lang="es-EC" i="1">
                              <a:effectLst/>
                              <a:latin typeface="Cambria Math" panose="02040503050406030204" pitchFamily="18" charset="0"/>
                              <a:ea typeface="Times New Roman" panose="02020603050405020304" pitchFamily="18" charset="0"/>
                              <a:cs typeface="Arial" panose="020B0604020202020204" pitchFamily="34" charset="0"/>
                            </a:rPr>
                            <m:t>1</m:t>
                          </m:r>
                        </m:sub>
                      </m:sSub>
                      <m:r>
                        <a:rPr lang="es-EC"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US" i="1">
                              <a:effectLst/>
                              <a:latin typeface="Cambria Math" panose="02040503050406030204" pitchFamily="18" charset="0"/>
                              <a:ea typeface="Times New Roman" panose="02020603050405020304" pitchFamily="18" charset="0"/>
                              <a:cs typeface="Arial" panose="020B0604020202020204" pitchFamily="34" charset="0"/>
                            </a:rPr>
                          </m:ctrlPr>
                        </m:sSubPr>
                        <m:e>
                          <m:r>
                            <a:rPr lang="es-EC" i="1">
                              <a:effectLst/>
                              <a:latin typeface="Cambria Math" panose="02040503050406030204" pitchFamily="18" charset="0"/>
                              <a:ea typeface="Times New Roman" panose="02020603050405020304" pitchFamily="18" charset="0"/>
                              <a:cs typeface="Arial" panose="020B0604020202020204" pitchFamily="34" charset="0"/>
                            </a:rPr>
                            <m:t>𝐿</m:t>
                          </m:r>
                        </m:e>
                        <m:sub>
                          <m:r>
                            <a:rPr lang="es-EC" i="1">
                              <a:effectLst/>
                              <a:latin typeface="Cambria Math" panose="02040503050406030204" pitchFamily="18" charset="0"/>
                              <a:ea typeface="Times New Roman" panose="02020603050405020304" pitchFamily="18" charset="0"/>
                              <a:cs typeface="Arial" panose="020B0604020202020204" pitchFamily="34" charset="0"/>
                            </a:rPr>
                            <m:t>𝐴</m:t>
                          </m:r>
                        </m:sub>
                      </m:sSub>
                    </m:oMath>
                  </m:oMathPara>
                </a14:m>
                <a:endParaRPr lang="en-US" dirty="0"/>
              </a:p>
            </p:txBody>
          </p:sp>
        </mc:Choice>
        <mc:Fallback xmlns="">
          <p:sp>
            <p:nvSpPr>
              <p:cNvPr id="6" name="Rectángulo 5"/>
              <p:cNvSpPr>
                <a:spLocks noRot="1" noChangeAspect="1" noMove="1" noResize="1" noEditPoints="1" noAdjustHandles="1" noChangeArrowheads="1" noChangeShapeType="1" noTextEdit="1"/>
              </p:cNvSpPr>
              <p:nvPr/>
            </p:nvSpPr>
            <p:spPr>
              <a:xfrm>
                <a:off x="6323709" y="2960847"/>
                <a:ext cx="6096000" cy="909673"/>
              </a:xfrm>
              <a:prstGeom prst="rect">
                <a:avLst/>
              </a:prstGeom>
              <a:blipFill rotWithShape="0">
                <a:blip r:embed="rId4"/>
                <a:stretch>
                  <a:fillRect b="-3356"/>
                </a:stretch>
              </a:blipFill>
            </p:spPr>
            <p:txBody>
              <a:bodyPr/>
              <a:lstStyle/>
              <a:p>
                <a:r>
                  <a:rPr lang="es-EC">
                    <a:noFill/>
                  </a:rPr>
                  <a:t> </a:t>
                </a:r>
              </a:p>
            </p:txBody>
          </p:sp>
        </mc:Fallback>
      </mc:AlternateContent>
      <p:pic>
        <p:nvPicPr>
          <p:cNvPr id="7" name="Imagen 6"/>
          <p:cNvPicPr>
            <a:picLocks noChangeAspect="1"/>
          </p:cNvPicPr>
          <p:nvPr/>
        </p:nvPicPr>
        <p:blipFill rotWithShape="1">
          <a:blip r:embed="rId5" cstate="print"/>
          <a:srcRect b="2854"/>
          <a:stretch/>
        </p:blipFill>
        <p:spPr>
          <a:xfrm>
            <a:off x="6631344" y="1032306"/>
            <a:ext cx="5220000" cy="1796991"/>
          </a:xfrm>
          <a:prstGeom prst="rect">
            <a:avLst/>
          </a:prstGeom>
          <a:ln w="19050">
            <a:solidFill>
              <a:schemeClr val="tx1"/>
            </a:solidFill>
          </a:ln>
        </p:spPr>
      </p:pic>
      <mc:AlternateContent xmlns:mc="http://schemas.openxmlformats.org/markup-compatibility/2006" xmlns:a14="http://schemas.microsoft.com/office/drawing/2010/main">
        <mc:Choice Requires="a14">
          <p:sp>
            <p:nvSpPr>
              <p:cNvPr id="8" name="Rectángulo 7"/>
              <p:cNvSpPr/>
              <p:nvPr/>
            </p:nvSpPr>
            <p:spPr>
              <a:xfrm>
                <a:off x="6323709" y="3967016"/>
                <a:ext cx="6096000" cy="1685974"/>
              </a:xfrm>
              <a:prstGeom prst="rect">
                <a:avLst/>
              </a:prstGeom>
            </p:spPr>
            <p:txBody>
              <a:bodyPr>
                <a:spAutoFit/>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n-US" i="1">
                              <a:effectLst/>
                              <a:latin typeface="Cambria Math" panose="02040503050406030204" pitchFamily="18" charset="0"/>
                              <a:ea typeface="Times New Roman" panose="02020603050405020304" pitchFamily="18" charset="0"/>
                              <a:cs typeface="Arial" panose="020B0604020202020204" pitchFamily="34" charset="0"/>
                            </a:rPr>
                          </m:ctrlPr>
                        </m:sSubPr>
                        <m:e>
                          <m:r>
                            <a:rPr lang="es-EC" i="1">
                              <a:effectLst/>
                              <a:latin typeface="Cambria Math" panose="02040503050406030204" pitchFamily="18" charset="0"/>
                              <a:ea typeface="Times New Roman" panose="02020603050405020304" pitchFamily="18" charset="0"/>
                              <a:cs typeface="Arial" panose="020B0604020202020204" pitchFamily="34" charset="0"/>
                            </a:rPr>
                            <m:t>𝐿</m:t>
                          </m:r>
                        </m:e>
                        <m:sub>
                          <m:r>
                            <a:rPr lang="es-EC" i="1">
                              <a:effectLst/>
                              <a:latin typeface="Cambria Math" panose="02040503050406030204" pitchFamily="18" charset="0"/>
                              <a:ea typeface="Times New Roman" panose="02020603050405020304" pitchFamily="18" charset="0"/>
                              <a:cs typeface="Arial" panose="020B0604020202020204" pitchFamily="34" charset="0"/>
                            </a:rPr>
                            <m:t>𝐴</m:t>
                          </m:r>
                        </m:sub>
                      </m:sSub>
                      <m:r>
                        <a:rPr lang="es-EC" i="1">
                          <a:effectLst/>
                          <a:latin typeface="Cambria Math" panose="02040503050406030204" pitchFamily="18" charset="0"/>
                          <a:ea typeface="Times New Roman" panose="02020603050405020304" pitchFamily="18" charset="0"/>
                          <a:cs typeface="Arial" panose="020B0604020202020204" pitchFamily="34" charset="0"/>
                        </a:rPr>
                        <m:t>=45 </m:t>
                      </m:r>
                      <m:r>
                        <a:rPr lang="es-EC" i="1">
                          <a:effectLst/>
                          <a:latin typeface="Cambria Math" panose="02040503050406030204" pitchFamily="18" charset="0"/>
                          <a:ea typeface="Times New Roman" panose="02020603050405020304" pitchFamily="18" charset="0"/>
                          <a:cs typeface="Arial" panose="020B0604020202020204" pitchFamily="34" charset="0"/>
                        </a:rPr>
                        <m:t>𝑚𝑚</m:t>
                      </m:r>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indent="252095" algn="just">
                  <a:lnSpc>
                    <a:spcPct val="150000"/>
                  </a:lnSpc>
                  <a:spcAft>
                    <a:spcPts val="800"/>
                  </a:spcAft>
                </a:pPr>
                <a:r>
                  <a:rPr lang="es-EC" dirty="0">
                    <a:effectLst/>
                    <a:latin typeface="Arial" panose="020B0604020202020204" pitchFamily="34" charset="0"/>
                    <a:ea typeface="Calibri" panose="020F0502020204030204" pitchFamily="34" charset="0"/>
                    <a:cs typeface="Times New Roman" panose="02020603050405020304" pitchFamily="18" charset="0"/>
                  </a:rPr>
                  <a:t>Con lo que tenemos: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indent="252095" algn="just">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n-US" b="1" i="1">
                              <a:effectLst/>
                              <a:latin typeface="Cambria Math" panose="02040503050406030204" pitchFamily="18" charset="0"/>
                              <a:ea typeface="Times New Roman" panose="02020603050405020304" pitchFamily="18" charset="0"/>
                              <a:cs typeface="Arial" panose="020B0604020202020204" pitchFamily="34" charset="0"/>
                            </a:rPr>
                          </m:ctrlPr>
                        </m:sSubPr>
                        <m:e>
                          <m:r>
                            <a:rPr lang="es-EC" b="1" i="1">
                              <a:effectLst/>
                              <a:latin typeface="Cambria Math" panose="02040503050406030204" pitchFamily="18" charset="0"/>
                              <a:ea typeface="Times New Roman" panose="02020603050405020304" pitchFamily="18" charset="0"/>
                              <a:cs typeface="Arial" panose="020B0604020202020204" pitchFamily="34" charset="0"/>
                            </a:rPr>
                            <m:t>𝑴</m:t>
                          </m:r>
                        </m:e>
                        <m:sub>
                          <m:r>
                            <a:rPr lang="es-EC" b="1" i="1">
                              <a:effectLst/>
                              <a:latin typeface="Cambria Math" panose="02040503050406030204" pitchFamily="18" charset="0"/>
                              <a:ea typeface="Times New Roman" panose="02020603050405020304" pitchFamily="18" charset="0"/>
                              <a:cs typeface="Arial" panose="020B0604020202020204" pitchFamily="34" charset="0"/>
                            </a:rPr>
                            <m:t>𝒇</m:t>
                          </m:r>
                        </m:sub>
                      </m:sSub>
                      <m:r>
                        <a:rPr lang="es-EC" b="1" i="1">
                          <a:effectLst/>
                          <a:latin typeface="Cambria Math" panose="02040503050406030204" pitchFamily="18" charset="0"/>
                          <a:ea typeface="Times New Roman" panose="02020603050405020304" pitchFamily="18" charset="0"/>
                          <a:cs typeface="Arial" panose="020B0604020202020204" pitchFamily="34" charset="0"/>
                        </a:rPr>
                        <m:t>=</m:t>
                      </m:r>
                      <m:r>
                        <a:rPr lang="es-EC" b="1" i="1">
                          <a:effectLst/>
                          <a:latin typeface="Cambria Math" panose="02040503050406030204" pitchFamily="18" charset="0"/>
                          <a:ea typeface="Times New Roman" panose="02020603050405020304" pitchFamily="18" charset="0"/>
                          <a:cs typeface="Arial" panose="020B0604020202020204" pitchFamily="34" charset="0"/>
                        </a:rPr>
                        <m:t>𝟐𝟐𝟐</m:t>
                      </m:r>
                      <m:r>
                        <a:rPr lang="es-EC" b="1" i="1">
                          <a:effectLst/>
                          <a:latin typeface="Cambria Math" panose="02040503050406030204" pitchFamily="18" charset="0"/>
                          <a:ea typeface="Times New Roman" panose="02020603050405020304" pitchFamily="18" charset="0"/>
                          <a:cs typeface="Arial" panose="020B0604020202020204" pitchFamily="34" charset="0"/>
                        </a:rPr>
                        <m:t>.</m:t>
                      </m:r>
                      <m:r>
                        <a:rPr lang="es-EC" b="1" i="1">
                          <a:effectLst/>
                          <a:latin typeface="Cambria Math" panose="02040503050406030204" pitchFamily="18" charset="0"/>
                          <a:ea typeface="Times New Roman" panose="02020603050405020304" pitchFamily="18" charset="0"/>
                          <a:cs typeface="Arial" panose="020B0604020202020204" pitchFamily="34" charset="0"/>
                        </a:rPr>
                        <m:t>𝟐𝟖𝟕</m:t>
                      </m:r>
                      <m:r>
                        <a:rPr lang="es-EC" b="1" i="1">
                          <a:effectLst/>
                          <a:latin typeface="Cambria Math" panose="02040503050406030204" pitchFamily="18" charset="0"/>
                          <a:ea typeface="Times New Roman" panose="02020603050405020304" pitchFamily="18" charset="0"/>
                          <a:cs typeface="Arial" panose="020B0604020202020204" pitchFamily="34" charset="0"/>
                        </a:rPr>
                        <m:t> </m:t>
                      </m:r>
                      <m:r>
                        <a:rPr lang="es-EC" b="1" i="1">
                          <a:effectLst/>
                          <a:latin typeface="Cambria Math" panose="02040503050406030204" pitchFamily="18" charset="0"/>
                          <a:ea typeface="Times New Roman" panose="02020603050405020304" pitchFamily="18" charset="0"/>
                          <a:cs typeface="Arial" panose="020B0604020202020204" pitchFamily="34" charset="0"/>
                        </a:rPr>
                        <m:t>𝑵𝒎𝒎</m:t>
                      </m:r>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8" name="Rectángulo 7"/>
              <p:cNvSpPr>
                <a:spLocks noRot="1" noChangeAspect="1" noMove="1" noResize="1" noEditPoints="1" noAdjustHandles="1" noChangeArrowheads="1" noChangeShapeType="1" noTextEdit="1"/>
              </p:cNvSpPr>
              <p:nvPr/>
            </p:nvSpPr>
            <p:spPr>
              <a:xfrm>
                <a:off x="6323709" y="3967016"/>
                <a:ext cx="6096000" cy="1685974"/>
              </a:xfrm>
              <a:prstGeom prst="rect">
                <a:avLst/>
              </a:prstGeom>
              <a:blipFill rotWithShape="0">
                <a:blip r:embed="rId6"/>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289973718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ángulo 3"/>
              <p:cNvSpPr/>
              <p:nvPr/>
            </p:nvSpPr>
            <p:spPr>
              <a:xfrm>
                <a:off x="991188" y="1411821"/>
                <a:ext cx="1262269" cy="6127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𝜏</m:t>
                          </m:r>
                        </m:e>
                        <m:sub>
                          <m:r>
                            <a:rPr lang="en-US" i="1">
                              <a:latin typeface="Cambria Math" panose="02040503050406030204" pitchFamily="18" charset="0"/>
                            </a:rPr>
                            <m:t>𝑚</m:t>
                          </m:r>
                          <m:r>
                            <a:rPr lang="en-US" i="0">
                              <a:latin typeface="Cambria Math" panose="02040503050406030204" pitchFamily="18" charset="0"/>
                            </a:rPr>
                            <m:t>á</m:t>
                          </m:r>
                          <m:r>
                            <a:rPr lang="en-US" i="1">
                              <a:latin typeface="Cambria Math" panose="02040503050406030204" pitchFamily="18" charset="0"/>
                            </a:rPr>
                            <m:t>𝑥</m:t>
                          </m:r>
                        </m:sub>
                      </m:sSub>
                      <m:r>
                        <a:rPr lang="en-US" i="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𝑆𝑦</m:t>
                          </m:r>
                        </m:num>
                        <m:den>
                          <m:r>
                            <a:rPr lang="en-US" i="0">
                              <a:latin typeface="Cambria Math" panose="02040503050406030204" pitchFamily="18" charset="0"/>
                            </a:rPr>
                            <m:t>2</m:t>
                          </m:r>
                          <m:r>
                            <a:rPr lang="en-US" i="1">
                              <a:latin typeface="Cambria Math" panose="02040503050406030204" pitchFamily="18" charset="0"/>
                            </a:rPr>
                            <m:t>𝑛</m:t>
                          </m:r>
                        </m:den>
                      </m:f>
                    </m:oMath>
                  </m:oMathPara>
                </a14:m>
                <a:endParaRPr lang="en-US" dirty="0"/>
              </a:p>
            </p:txBody>
          </p:sp>
        </mc:Choice>
        <mc:Fallback xmlns="">
          <p:sp>
            <p:nvSpPr>
              <p:cNvPr id="4" name="Rectángulo 3"/>
              <p:cNvSpPr>
                <a:spLocks noRot="1" noChangeAspect="1" noMove="1" noResize="1" noEditPoints="1" noAdjustHandles="1" noChangeArrowheads="1" noChangeShapeType="1" noTextEdit="1"/>
              </p:cNvSpPr>
              <p:nvPr/>
            </p:nvSpPr>
            <p:spPr>
              <a:xfrm>
                <a:off x="991188" y="1411821"/>
                <a:ext cx="1262269" cy="612732"/>
              </a:xfrm>
              <a:prstGeom prst="rect">
                <a:avLst/>
              </a:prstGeom>
              <a:blipFill rotWithShape="0">
                <a:blip r:embed="rId2"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ángulo 4"/>
              <p:cNvSpPr/>
              <p:nvPr/>
            </p:nvSpPr>
            <p:spPr>
              <a:xfrm>
                <a:off x="817947" y="2024553"/>
                <a:ext cx="3048000" cy="610424"/>
              </a:xfrm>
              <a:prstGeom prst="rect">
                <a:avLst/>
              </a:prstGeom>
            </p:spPr>
            <p:txBody>
              <a:bodyPr wrap="square">
                <a:spAutoFit/>
              </a:bodyPr>
              <a:lstStyle/>
              <a:p>
                <a:pPr indent="252095" algn="ct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n-US" b="1" i="1">
                              <a:effectLst/>
                              <a:latin typeface="Cambria Math" panose="02040503050406030204" pitchFamily="18" charset="0"/>
                              <a:ea typeface="Calibri" panose="020F0502020204030204" pitchFamily="34" charset="0"/>
                              <a:cs typeface="Arial" panose="020B0604020202020204" pitchFamily="34" charset="0"/>
                            </a:rPr>
                          </m:ctrlPr>
                        </m:sSubPr>
                        <m:e>
                          <m:r>
                            <a:rPr lang="es-EC" b="1" i="1">
                              <a:effectLst/>
                              <a:latin typeface="Cambria Math" panose="02040503050406030204" pitchFamily="18" charset="0"/>
                              <a:ea typeface="Calibri" panose="020F0502020204030204" pitchFamily="34" charset="0"/>
                              <a:cs typeface="Arial" panose="020B0604020202020204" pitchFamily="34" charset="0"/>
                            </a:rPr>
                            <m:t>𝝉</m:t>
                          </m:r>
                        </m:e>
                        <m:sub>
                          <m:r>
                            <a:rPr lang="es-EC" b="1" i="1">
                              <a:effectLst/>
                              <a:latin typeface="Cambria Math" panose="02040503050406030204" pitchFamily="18" charset="0"/>
                              <a:ea typeface="Calibri" panose="020F0502020204030204" pitchFamily="34" charset="0"/>
                              <a:cs typeface="Arial" panose="020B0604020202020204" pitchFamily="34" charset="0"/>
                            </a:rPr>
                            <m:t>𝒎</m:t>
                          </m:r>
                          <m:r>
                            <a:rPr lang="es-EC" b="1" i="1">
                              <a:effectLst/>
                              <a:latin typeface="Cambria Math" panose="02040503050406030204" pitchFamily="18" charset="0"/>
                              <a:ea typeface="Calibri" panose="020F0502020204030204" pitchFamily="34" charset="0"/>
                              <a:cs typeface="Arial" panose="020B0604020202020204" pitchFamily="34" charset="0"/>
                            </a:rPr>
                            <m:t>á</m:t>
                          </m:r>
                          <m:r>
                            <a:rPr lang="es-EC" b="1" i="1">
                              <a:effectLst/>
                              <a:latin typeface="Cambria Math" panose="02040503050406030204" pitchFamily="18" charset="0"/>
                              <a:ea typeface="Calibri" panose="020F0502020204030204" pitchFamily="34" charset="0"/>
                              <a:cs typeface="Arial" panose="020B0604020202020204" pitchFamily="34" charset="0"/>
                            </a:rPr>
                            <m:t>𝒙</m:t>
                          </m:r>
                        </m:sub>
                      </m:sSub>
                      <m:r>
                        <a:rPr lang="es-EC" b="1" i="1">
                          <a:effectLst/>
                          <a:latin typeface="Cambria Math" panose="02040503050406030204" pitchFamily="18" charset="0"/>
                          <a:ea typeface="Calibri" panose="020F0502020204030204" pitchFamily="34" charset="0"/>
                          <a:cs typeface="Arial" panose="020B0604020202020204" pitchFamily="34" charset="0"/>
                        </a:rPr>
                        <m:t>=</m:t>
                      </m:r>
                      <m:r>
                        <a:rPr lang="es-EC" b="1" i="1">
                          <a:effectLst/>
                          <a:latin typeface="Cambria Math" panose="02040503050406030204" pitchFamily="18" charset="0"/>
                          <a:ea typeface="Calibri" panose="020F0502020204030204" pitchFamily="34" charset="0"/>
                          <a:cs typeface="Arial" panose="020B0604020202020204" pitchFamily="34" charset="0"/>
                        </a:rPr>
                        <m:t>𝟔𝟐</m:t>
                      </m:r>
                      <m:r>
                        <a:rPr lang="es-EC" b="1" i="1">
                          <a:effectLst/>
                          <a:latin typeface="Cambria Math" panose="02040503050406030204" pitchFamily="18" charset="0"/>
                          <a:ea typeface="Calibri" panose="020F0502020204030204" pitchFamily="34" charset="0"/>
                          <a:cs typeface="Arial" panose="020B0604020202020204" pitchFamily="34" charset="0"/>
                        </a:rPr>
                        <m:t>.</m:t>
                      </m:r>
                      <m:r>
                        <a:rPr lang="es-EC" b="1" i="1">
                          <a:effectLst/>
                          <a:latin typeface="Cambria Math" panose="02040503050406030204" pitchFamily="18" charset="0"/>
                          <a:ea typeface="Calibri" panose="020F0502020204030204" pitchFamily="34" charset="0"/>
                          <a:cs typeface="Arial" panose="020B0604020202020204" pitchFamily="34" charset="0"/>
                        </a:rPr>
                        <m:t>𝟎𝟓𝟐𝟖</m:t>
                      </m:r>
                      <m:r>
                        <a:rPr lang="es-EC" b="1" i="1">
                          <a:effectLst/>
                          <a:latin typeface="Cambria Math" panose="02040503050406030204" pitchFamily="18" charset="0"/>
                          <a:ea typeface="Calibri" panose="020F0502020204030204" pitchFamily="34" charset="0"/>
                          <a:cs typeface="Arial" panose="020B0604020202020204" pitchFamily="34" charset="0"/>
                        </a:rPr>
                        <m:t> </m:t>
                      </m:r>
                      <m:r>
                        <a:rPr lang="es-EC" b="1" i="1">
                          <a:effectLst/>
                          <a:latin typeface="Cambria Math" panose="02040503050406030204" pitchFamily="18" charset="0"/>
                          <a:ea typeface="Calibri" panose="020F0502020204030204" pitchFamily="34" charset="0"/>
                          <a:cs typeface="Arial" panose="020B0604020202020204" pitchFamily="34" charset="0"/>
                        </a:rPr>
                        <m:t>𝑴𝑷𝒂</m:t>
                      </m:r>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Rectángulo 4"/>
              <p:cNvSpPr>
                <a:spLocks noRot="1" noChangeAspect="1" noMove="1" noResize="1" noEditPoints="1" noAdjustHandles="1" noChangeArrowheads="1" noChangeShapeType="1" noTextEdit="1"/>
              </p:cNvSpPr>
              <p:nvPr/>
            </p:nvSpPr>
            <p:spPr>
              <a:xfrm>
                <a:off x="817947" y="2024553"/>
                <a:ext cx="3048000" cy="610424"/>
              </a:xfrm>
              <a:prstGeom prst="rect">
                <a:avLst/>
              </a:prstGeom>
              <a:blipFill rotWithShape="0">
                <a:blip r:embed="rId3" cstate="print"/>
                <a:stretch>
                  <a:fillRect/>
                </a:stretch>
              </a:blipFill>
            </p:spPr>
            <p:txBody>
              <a:bodyPr/>
              <a:lstStyle/>
              <a:p>
                <a:r>
                  <a:rPr lang="es-EC">
                    <a:noFill/>
                  </a:rPr>
                  <a:t> </a:t>
                </a:r>
              </a:p>
            </p:txBody>
          </p:sp>
        </mc:Fallback>
      </mc:AlternateContent>
      <p:sp>
        <p:nvSpPr>
          <p:cNvPr id="6" name="Rectángulo 5"/>
          <p:cNvSpPr/>
          <p:nvPr/>
        </p:nvSpPr>
        <p:spPr>
          <a:xfrm>
            <a:off x="817947" y="342970"/>
            <a:ext cx="5415705" cy="878574"/>
          </a:xfrm>
          <a:prstGeom prst="rect">
            <a:avLst/>
          </a:prstGeom>
        </p:spPr>
        <p:txBody>
          <a:bodyPr wrap="square">
            <a:spAutoFit/>
          </a:bodyPr>
          <a:lstStyle/>
          <a:p>
            <a:pPr>
              <a:lnSpc>
                <a:spcPct val="150000"/>
              </a:lnSpc>
            </a:pPr>
            <a:r>
              <a:rPr lang="es-EC" dirty="0" smtClean="0">
                <a:effectLst/>
                <a:latin typeface="Arial" panose="020B0604020202020204" pitchFamily="34" charset="0"/>
                <a:ea typeface="Calibri" panose="020F0502020204030204" pitchFamily="34" charset="0"/>
              </a:rPr>
              <a:t>El material del que está constituido el rodillo es de acero ASTM A36.</a:t>
            </a:r>
            <a:endParaRPr lang="en-US" dirty="0"/>
          </a:p>
        </p:txBody>
      </p:sp>
      <mc:AlternateContent xmlns:mc="http://schemas.openxmlformats.org/markup-compatibility/2006" xmlns:a14="http://schemas.microsoft.com/office/drawing/2010/main">
        <mc:Choice Requires="a14">
          <p:sp>
            <p:nvSpPr>
              <p:cNvPr id="7" name="Rectángulo 6"/>
              <p:cNvSpPr/>
              <p:nvPr/>
            </p:nvSpPr>
            <p:spPr>
              <a:xfrm>
                <a:off x="2089221" y="3981802"/>
                <a:ext cx="2955296" cy="78136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𝜏</m:t>
                          </m:r>
                        </m:e>
                        <m:sub>
                          <m:r>
                            <a:rPr lang="en-US" i="1">
                              <a:latin typeface="Cambria Math" panose="02040503050406030204" pitchFamily="18" charset="0"/>
                            </a:rPr>
                            <m:t>𝑚</m:t>
                          </m:r>
                          <m:r>
                            <a:rPr lang="en-US" i="0">
                              <a:latin typeface="Cambria Math" panose="02040503050406030204" pitchFamily="18" charset="0"/>
                            </a:rPr>
                            <m:t>á</m:t>
                          </m:r>
                          <m:r>
                            <a:rPr lang="en-US" i="1">
                              <a:latin typeface="Cambria Math" panose="02040503050406030204" pitchFamily="18" charset="0"/>
                            </a:rPr>
                            <m:t>𝑥</m:t>
                          </m:r>
                        </m:sub>
                      </m:sSub>
                      <m:r>
                        <a:rPr lang="en-US" i="0">
                          <a:latin typeface="Cambria Math" panose="02040503050406030204" pitchFamily="18" charset="0"/>
                        </a:rPr>
                        <m:t>=</m:t>
                      </m:r>
                      <m:sSup>
                        <m:sSupPr>
                          <m:ctrlPr>
                            <a:rPr lang="en-US" i="1">
                              <a:latin typeface="Cambria Math" panose="02040503050406030204" pitchFamily="18" charset="0"/>
                            </a:rPr>
                          </m:ctrlPr>
                        </m:sSupPr>
                        <m:e>
                          <m:d>
                            <m:dPr>
                              <m:begChr m:val="["/>
                              <m:endChr m:val="]"/>
                              <m:ctrlPr>
                                <a:rPr lang="en-US" i="1">
                                  <a:latin typeface="Cambria Math" panose="02040503050406030204" pitchFamily="18" charset="0"/>
                                </a:rPr>
                              </m:ctrlPr>
                            </m:dPr>
                            <m:e>
                              <m:sSup>
                                <m:sSupPr>
                                  <m:ctrlPr>
                                    <a:rPr lang="en-US" i="1">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𝜎</m:t>
                                              </m:r>
                                            </m:e>
                                            <m:sub>
                                              <m:r>
                                                <a:rPr lang="en-US" i="1">
                                                  <a:latin typeface="Cambria Math" panose="02040503050406030204" pitchFamily="18" charset="0"/>
                                                </a:rPr>
                                                <m:t>𝑥</m:t>
                                              </m:r>
                                            </m:sub>
                                          </m:sSub>
                                        </m:num>
                                        <m:den>
                                          <m:r>
                                            <a:rPr lang="en-US" i="0">
                                              <a:latin typeface="Cambria Math" panose="02040503050406030204" pitchFamily="18" charset="0"/>
                                            </a:rPr>
                                            <m:t>2</m:t>
                                          </m:r>
                                        </m:den>
                                      </m:f>
                                    </m:e>
                                  </m:d>
                                </m:e>
                                <m:sup>
                                  <m:r>
                                    <a:rPr lang="en-US" i="0">
                                      <a:latin typeface="Cambria Math" panose="02040503050406030204" pitchFamily="18" charset="0"/>
                                    </a:rPr>
                                    <m:t>2</m:t>
                                  </m:r>
                                </m:sup>
                              </m:sSup>
                              <m:r>
                                <a:rPr lang="en-US" i="0">
                                  <a:latin typeface="Cambria Math" panose="02040503050406030204" pitchFamily="18" charset="0"/>
                                </a:rPr>
                                <m:t>+</m:t>
                              </m:r>
                              <m:sSup>
                                <m:sSupPr>
                                  <m:ctrlPr>
                                    <a:rPr lang="en-US" i="1">
                                      <a:latin typeface="Cambria Math" panose="02040503050406030204" pitchFamily="18" charset="0"/>
                                    </a:rPr>
                                  </m:ctrlPr>
                                </m:sSupPr>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𝜏</m:t>
                                          </m:r>
                                        </m:e>
                                        <m:sub>
                                          <m:r>
                                            <a:rPr lang="en-US" i="1">
                                              <a:latin typeface="Cambria Math" panose="02040503050406030204" pitchFamily="18" charset="0"/>
                                            </a:rPr>
                                            <m:t>𝑥𝑦</m:t>
                                          </m:r>
                                        </m:sub>
                                      </m:sSub>
                                    </m:e>
                                  </m:d>
                                </m:e>
                                <m:sup>
                                  <m:r>
                                    <a:rPr lang="en-US" i="0">
                                      <a:latin typeface="Cambria Math" panose="02040503050406030204" pitchFamily="18" charset="0"/>
                                    </a:rPr>
                                    <m:t>2</m:t>
                                  </m:r>
                                </m:sup>
                              </m:sSup>
                            </m:e>
                          </m:d>
                        </m:e>
                        <m:sup>
                          <m:f>
                            <m:fPr>
                              <m:type m:val="lin"/>
                              <m:ctrlPr>
                                <a:rPr lang="en-US" i="1">
                                  <a:latin typeface="Cambria Math" panose="02040503050406030204" pitchFamily="18" charset="0"/>
                                </a:rPr>
                              </m:ctrlPr>
                            </m:fPr>
                            <m:num>
                              <m:r>
                                <a:rPr lang="en-US" i="0">
                                  <a:latin typeface="Cambria Math" panose="02040503050406030204" pitchFamily="18" charset="0"/>
                                </a:rPr>
                                <m:t>1</m:t>
                              </m:r>
                            </m:num>
                            <m:den>
                              <m:r>
                                <a:rPr lang="en-US" i="0">
                                  <a:latin typeface="Cambria Math" panose="02040503050406030204" pitchFamily="18" charset="0"/>
                                </a:rPr>
                                <m:t>2</m:t>
                              </m:r>
                            </m:den>
                          </m:f>
                        </m:sup>
                      </m:sSup>
                    </m:oMath>
                  </m:oMathPara>
                </a14:m>
                <a:endParaRPr lang="en-US" dirty="0"/>
              </a:p>
            </p:txBody>
          </p:sp>
        </mc:Choice>
        <mc:Fallback xmlns="">
          <p:sp>
            <p:nvSpPr>
              <p:cNvPr id="7" name="Rectángulo 6"/>
              <p:cNvSpPr>
                <a:spLocks noRot="1" noChangeAspect="1" noMove="1" noResize="1" noEditPoints="1" noAdjustHandles="1" noChangeArrowheads="1" noChangeShapeType="1" noTextEdit="1"/>
              </p:cNvSpPr>
              <p:nvPr/>
            </p:nvSpPr>
            <p:spPr>
              <a:xfrm>
                <a:off x="2089221" y="3981802"/>
                <a:ext cx="2955296" cy="781368"/>
              </a:xfrm>
              <a:prstGeom prst="rect">
                <a:avLst/>
              </a:prstGeom>
              <a:blipFill rotWithShape="0">
                <a:blip r:embed="rId4"/>
                <a:stretch>
                  <a:fillRect/>
                </a:stretch>
              </a:blipFill>
            </p:spPr>
            <p:txBody>
              <a:bodyPr/>
              <a:lstStyle/>
              <a:p>
                <a:r>
                  <a:rPr lang="es-EC">
                    <a:noFill/>
                  </a:rPr>
                  <a:t> </a:t>
                </a:r>
              </a:p>
            </p:txBody>
          </p:sp>
        </mc:Fallback>
      </mc:AlternateContent>
      <p:sp>
        <p:nvSpPr>
          <p:cNvPr id="8" name="Rectángulo 7"/>
          <p:cNvSpPr/>
          <p:nvPr/>
        </p:nvSpPr>
        <p:spPr>
          <a:xfrm>
            <a:off x="653711" y="3105618"/>
            <a:ext cx="5415705" cy="923330"/>
          </a:xfrm>
          <a:prstGeom prst="rect">
            <a:avLst/>
          </a:prstGeom>
        </p:spPr>
        <p:txBody>
          <a:bodyPr wrap="square">
            <a:spAutoFit/>
          </a:bodyPr>
          <a:lstStyle/>
          <a:p>
            <a:pPr>
              <a:lnSpc>
                <a:spcPct val="150000"/>
              </a:lnSpc>
            </a:pPr>
            <a:r>
              <a:rPr lang="es-EC" dirty="0" smtClean="0">
                <a:effectLst/>
                <a:latin typeface="Arial" panose="020B0604020202020204" pitchFamily="34" charset="0"/>
                <a:ea typeface="Calibri" panose="020F0502020204030204" pitchFamily="34" charset="0"/>
              </a:rPr>
              <a:t>El esfuerzo cortante máximo también se lo calcula de esta manera:</a:t>
            </a:r>
            <a:endParaRPr lang="en-US" dirty="0"/>
          </a:p>
        </p:txBody>
      </p:sp>
      <mc:AlternateContent xmlns:mc="http://schemas.openxmlformats.org/markup-compatibility/2006" xmlns:a14="http://schemas.microsoft.com/office/drawing/2010/main">
        <mc:Choice Requires="a14">
          <p:sp>
            <p:nvSpPr>
              <p:cNvPr id="9" name="Rectángulo 8"/>
              <p:cNvSpPr/>
              <p:nvPr/>
            </p:nvSpPr>
            <p:spPr>
              <a:xfrm>
                <a:off x="769828" y="4895340"/>
                <a:ext cx="2931883" cy="1161408"/>
              </a:xfrm>
              <a:prstGeom prst="rect">
                <a:avLst/>
              </a:prstGeom>
            </p:spPr>
            <p:txBody>
              <a:bodyPr wrap="square">
                <a:spAutoFit/>
              </a:bodyPr>
              <a:lstStyle/>
              <a:p>
                <a:pPr indent="252095">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n-US" i="1" smtClean="0">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𝜎</m:t>
                          </m:r>
                        </m:e>
                        <m:sub>
                          <m:r>
                            <a:rPr lang="es-EC" i="1">
                              <a:effectLst/>
                              <a:latin typeface="Cambria Math" panose="02040503050406030204" pitchFamily="18" charset="0"/>
                              <a:ea typeface="Calibri" panose="020F0502020204030204" pitchFamily="34" charset="0"/>
                              <a:cs typeface="Arial" panose="020B0604020202020204" pitchFamily="34" charset="0"/>
                            </a:rPr>
                            <m:t>𝑥</m:t>
                          </m:r>
                        </m:sub>
                      </m:sSub>
                      <m:r>
                        <a:rPr lang="es-EC" i="1">
                          <a:effectLst/>
                          <a:latin typeface="Cambria Math" panose="02040503050406030204" pitchFamily="18" charset="0"/>
                          <a:ea typeface="Calibri" panose="020F0502020204030204" pitchFamily="34" charset="0"/>
                          <a:cs typeface="Arial" panose="020B0604020202020204" pitchFamily="34" charset="0"/>
                        </a:rPr>
                        <m:t>=</m:t>
                      </m:r>
                      <m:r>
                        <a:rPr lang="es-EC" i="1">
                          <a:effectLst/>
                          <a:latin typeface="Cambria Math" panose="02040503050406030204" pitchFamily="18" charset="0"/>
                          <a:ea typeface="Calibri" panose="020F0502020204030204" pitchFamily="34" charset="0"/>
                          <a:cs typeface="Arial" panose="020B0604020202020204" pitchFamily="34" charset="0"/>
                        </a:rPr>
                        <m:t>𝐸𝑠𝑓𝑢𝑒𝑟𝑧𝑜</m:t>
                      </m:r>
                      <m:r>
                        <a:rPr lang="es-EC" i="1">
                          <a:effectLst/>
                          <a:latin typeface="Cambria Math" panose="02040503050406030204" pitchFamily="18" charset="0"/>
                          <a:ea typeface="Calibri" panose="020F0502020204030204" pitchFamily="34" charset="0"/>
                          <a:cs typeface="Arial" panose="020B0604020202020204" pitchFamily="34" charset="0"/>
                        </a:rPr>
                        <m:t> </m:t>
                      </m:r>
                      <m:r>
                        <a:rPr lang="es-EC" i="1">
                          <a:effectLst/>
                          <a:latin typeface="Cambria Math" panose="02040503050406030204" pitchFamily="18" charset="0"/>
                          <a:ea typeface="Calibri" panose="020F0502020204030204" pitchFamily="34" charset="0"/>
                          <a:cs typeface="Arial" panose="020B0604020202020204" pitchFamily="34" charset="0"/>
                        </a:rPr>
                        <m:t>𝑛𝑜𝑟𝑚𝑎𝑙</m:t>
                      </m:r>
                      <m:r>
                        <a:rPr lang="es-EC" i="1">
                          <a:effectLst/>
                          <a:latin typeface="Cambria Math" panose="02040503050406030204" pitchFamily="18" charset="0"/>
                          <a:ea typeface="Calibri" panose="020F0502020204030204" pitchFamily="34" charset="0"/>
                          <a:cs typeface="Arial" panose="020B0604020202020204" pitchFamily="34" charset="0"/>
                        </a:rPr>
                        <m:t> </m:t>
                      </m:r>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indent="252095">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n-US"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𝜏</m:t>
                          </m:r>
                        </m:e>
                        <m:sub>
                          <m:r>
                            <a:rPr lang="es-EC" i="1">
                              <a:effectLst/>
                              <a:latin typeface="Cambria Math" panose="02040503050406030204" pitchFamily="18" charset="0"/>
                              <a:ea typeface="Calibri" panose="020F0502020204030204" pitchFamily="34" charset="0"/>
                              <a:cs typeface="Arial" panose="020B0604020202020204" pitchFamily="34" charset="0"/>
                            </a:rPr>
                            <m:t>𝑥𝑦</m:t>
                          </m:r>
                        </m:sub>
                      </m:sSub>
                      <m:r>
                        <a:rPr lang="es-EC" i="1">
                          <a:effectLst/>
                          <a:latin typeface="Cambria Math" panose="02040503050406030204" pitchFamily="18" charset="0"/>
                          <a:ea typeface="Calibri" panose="020F0502020204030204" pitchFamily="34" charset="0"/>
                          <a:cs typeface="Arial" panose="020B0604020202020204" pitchFamily="34" charset="0"/>
                        </a:rPr>
                        <m:t>=</m:t>
                      </m:r>
                      <m:r>
                        <a:rPr lang="es-EC" i="1">
                          <a:effectLst/>
                          <a:latin typeface="Cambria Math" panose="02040503050406030204" pitchFamily="18" charset="0"/>
                          <a:ea typeface="Calibri" panose="020F0502020204030204" pitchFamily="34" charset="0"/>
                          <a:cs typeface="Arial" panose="020B0604020202020204" pitchFamily="34" charset="0"/>
                        </a:rPr>
                        <m:t>𝐸𝑠𝑓𝑢𝑒𝑟𝑧𝑜</m:t>
                      </m:r>
                      <m:r>
                        <a:rPr lang="es-EC" i="1">
                          <a:effectLst/>
                          <a:latin typeface="Cambria Math" panose="02040503050406030204" pitchFamily="18" charset="0"/>
                          <a:ea typeface="Calibri" panose="020F0502020204030204" pitchFamily="34" charset="0"/>
                          <a:cs typeface="Arial" panose="020B0604020202020204" pitchFamily="34" charset="0"/>
                        </a:rPr>
                        <m:t> </m:t>
                      </m:r>
                      <m:r>
                        <a:rPr lang="es-EC" i="1">
                          <a:effectLst/>
                          <a:latin typeface="Cambria Math" panose="02040503050406030204" pitchFamily="18" charset="0"/>
                          <a:ea typeface="Calibri" panose="020F0502020204030204" pitchFamily="34" charset="0"/>
                          <a:cs typeface="Arial" panose="020B0604020202020204" pitchFamily="34" charset="0"/>
                        </a:rPr>
                        <m:t>𝑐𝑜𝑟𝑡𝑎𝑛𝑡𝑒</m:t>
                      </m:r>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9" name="Rectángulo 8"/>
              <p:cNvSpPr>
                <a:spLocks noRot="1" noChangeAspect="1" noMove="1" noResize="1" noEditPoints="1" noAdjustHandles="1" noChangeArrowheads="1" noChangeShapeType="1" noTextEdit="1"/>
              </p:cNvSpPr>
              <p:nvPr/>
            </p:nvSpPr>
            <p:spPr>
              <a:xfrm>
                <a:off x="769828" y="4895340"/>
                <a:ext cx="2931883" cy="1161408"/>
              </a:xfrm>
              <a:prstGeom prst="rect">
                <a:avLst/>
              </a:prstGeom>
              <a:blipFill rotWithShape="0">
                <a:blip r:embed="rId5"/>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0" name="Rectángulo 9"/>
              <p:cNvSpPr/>
              <p:nvPr/>
            </p:nvSpPr>
            <p:spPr>
              <a:xfrm>
                <a:off x="8713904" y="530586"/>
                <a:ext cx="1312475" cy="69095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𝜎</m:t>
                          </m:r>
                        </m:e>
                        <m:sub>
                          <m:r>
                            <a:rPr lang="en-US" i="1">
                              <a:latin typeface="Cambria Math" panose="02040503050406030204" pitchFamily="18" charset="0"/>
                            </a:rPr>
                            <m:t>𝑥</m:t>
                          </m:r>
                        </m:sub>
                      </m:sSub>
                      <m:r>
                        <a:rPr lang="en-US" i="0">
                          <a:latin typeface="Cambria Math" panose="02040503050406030204" pitchFamily="18" charset="0"/>
                        </a:rPr>
                        <m:t>=</m:t>
                      </m:r>
                      <m:f>
                        <m:fPr>
                          <m:ctrlPr>
                            <a:rPr lang="en-US" i="1">
                              <a:latin typeface="Cambria Math" panose="02040503050406030204" pitchFamily="18" charset="0"/>
                            </a:rPr>
                          </m:ctrlPr>
                        </m:fPr>
                        <m:num>
                          <m:r>
                            <a:rPr lang="en-US" i="0">
                              <a:latin typeface="Cambria Math" panose="02040503050406030204" pitchFamily="18" charset="0"/>
                            </a:rPr>
                            <m:t>32</m:t>
                          </m:r>
                          <m:sSub>
                            <m:sSubPr>
                              <m:ctrlPr>
                                <a:rPr lang="en-US" i="1">
                                  <a:latin typeface="Cambria Math" panose="02040503050406030204" pitchFamily="18" charset="0"/>
                                </a:rPr>
                              </m:ctrlPr>
                            </m:sSubPr>
                            <m:e>
                              <m:r>
                                <a:rPr lang="en-US" i="1">
                                  <a:latin typeface="Cambria Math" panose="02040503050406030204" pitchFamily="18" charset="0"/>
                                </a:rPr>
                                <m:t>𝑀</m:t>
                              </m:r>
                            </m:e>
                            <m:sub>
                              <m:r>
                                <a:rPr lang="en-US" i="1">
                                  <a:latin typeface="Cambria Math" panose="02040503050406030204" pitchFamily="18" charset="0"/>
                                </a:rPr>
                                <m:t>𝑓</m:t>
                              </m:r>
                            </m:sub>
                          </m:sSub>
                        </m:num>
                        <m:den>
                          <m:r>
                            <a:rPr lang="en-US" i="1">
                              <a:latin typeface="Cambria Math" panose="02040503050406030204" pitchFamily="18" charset="0"/>
                            </a:rPr>
                            <m:t>𝜋</m:t>
                          </m:r>
                          <m:sSup>
                            <m:sSupPr>
                              <m:ctrlPr>
                                <a:rPr lang="en-US" i="1">
                                  <a:latin typeface="Cambria Math" panose="02040503050406030204" pitchFamily="18" charset="0"/>
                                </a:rPr>
                              </m:ctrlPr>
                            </m:sSupPr>
                            <m:e>
                              <m:sSub>
                                <m:sSubPr>
                                  <m:ctrlPr>
                                    <a:rPr lang="en-US" i="1">
                                      <a:latin typeface="Cambria Math" panose="02040503050406030204" pitchFamily="18" charset="0"/>
                                    </a:rPr>
                                  </m:ctrlPr>
                                </m:sSubPr>
                                <m:e>
                                  <m:r>
                                    <a:rPr lang="en-US" i="1">
                                      <a:latin typeface="Cambria Math" panose="02040503050406030204" pitchFamily="18" charset="0"/>
                                    </a:rPr>
                                    <m:t>𝐷</m:t>
                                  </m:r>
                                </m:e>
                                <m:sub>
                                  <m:r>
                                    <a:rPr lang="en-US" i="1">
                                      <a:latin typeface="Cambria Math" panose="02040503050406030204" pitchFamily="18" charset="0"/>
                                    </a:rPr>
                                    <m:t>𝐴</m:t>
                                  </m:r>
                                </m:sub>
                              </m:sSub>
                            </m:e>
                            <m:sup>
                              <m:r>
                                <a:rPr lang="en-US" i="0">
                                  <a:latin typeface="Cambria Math" panose="02040503050406030204" pitchFamily="18" charset="0"/>
                                </a:rPr>
                                <m:t>3</m:t>
                              </m:r>
                            </m:sup>
                          </m:sSup>
                        </m:den>
                      </m:f>
                    </m:oMath>
                  </m:oMathPara>
                </a14:m>
                <a:endParaRPr lang="en-US" dirty="0"/>
              </a:p>
            </p:txBody>
          </p:sp>
        </mc:Choice>
        <mc:Fallback xmlns="">
          <p:sp>
            <p:nvSpPr>
              <p:cNvPr id="10" name="Rectángulo 9"/>
              <p:cNvSpPr>
                <a:spLocks noRot="1" noChangeAspect="1" noMove="1" noResize="1" noEditPoints="1" noAdjustHandles="1" noChangeArrowheads="1" noChangeShapeType="1" noTextEdit="1"/>
              </p:cNvSpPr>
              <p:nvPr/>
            </p:nvSpPr>
            <p:spPr>
              <a:xfrm>
                <a:off x="8713904" y="530586"/>
                <a:ext cx="1312475" cy="690958"/>
              </a:xfrm>
              <a:prstGeom prst="rect">
                <a:avLst/>
              </a:prstGeom>
              <a:blipFill rotWithShape="0">
                <a:blip r:embed="rId6"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ángulo 10"/>
              <p:cNvSpPr/>
              <p:nvPr/>
            </p:nvSpPr>
            <p:spPr>
              <a:xfrm>
                <a:off x="5417574" y="1221544"/>
                <a:ext cx="6096000" cy="1081065"/>
              </a:xfrm>
              <a:prstGeom prst="rect">
                <a:avLst/>
              </a:prstGeom>
            </p:spPr>
            <p:txBody>
              <a:bodyPr>
                <a:spAutoFit/>
              </a:bodyPr>
              <a:lstStyle/>
              <a:p>
                <a:pPr indent="252095" algn="just">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n-US"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𝜎</m:t>
                          </m:r>
                        </m:e>
                        <m:sub>
                          <m:r>
                            <a:rPr lang="es-EC" i="1">
                              <a:effectLst/>
                              <a:latin typeface="Cambria Math" panose="02040503050406030204" pitchFamily="18" charset="0"/>
                              <a:ea typeface="Calibri" panose="020F0502020204030204" pitchFamily="34" charset="0"/>
                              <a:cs typeface="Arial" panose="020B0604020202020204" pitchFamily="34" charset="0"/>
                            </a:rPr>
                            <m:t>𝑥</m:t>
                          </m:r>
                        </m:sub>
                      </m:sSub>
                      <m:r>
                        <a:rPr lang="es-EC" i="1">
                          <a:effectLst/>
                          <a:latin typeface="Cambria Math" panose="02040503050406030204" pitchFamily="18" charset="0"/>
                          <a:ea typeface="Calibri" panose="020F0502020204030204" pitchFamily="34" charset="0"/>
                          <a:cs typeface="Arial" panose="020B0604020202020204" pitchFamily="34" charset="0"/>
                        </a:rPr>
                        <m:t>=</m:t>
                      </m:r>
                      <m:f>
                        <m:fPr>
                          <m:ctrlPr>
                            <a:rPr lang="en-US" i="1">
                              <a:effectLst/>
                              <a:latin typeface="Cambria Math" panose="02040503050406030204" pitchFamily="18" charset="0"/>
                              <a:ea typeface="Calibri" panose="020F0502020204030204" pitchFamily="34" charset="0"/>
                              <a:cs typeface="Arial" panose="020B0604020202020204" pitchFamily="34" charset="0"/>
                            </a:rPr>
                          </m:ctrlPr>
                        </m:fPr>
                        <m:num>
                          <m:r>
                            <a:rPr lang="es-EC" i="1">
                              <a:effectLst/>
                              <a:latin typeface="Cambria Math" panose="02040503050406030204" pitchFamily="18" charset="0"/>
                              <a:ea typeface="Calibri" panose="020F0502020204030204" pitchFamily="34" charset="0"/>
                              <a:cs typeface="Arial" panose="020B0604020202020204" pitchFamily="34" charset="0"/>
                            </a:rPr>
                            <m:t>2264.197 </m:t>
                          </m:r>
                          <m:r>
                            <a:rPr lang="es-EC" i="1">
                              <a:effectLst/>
                              <a:latin typeface="Cambria Math" panose="02040503050406030204" pitchFamily="18" charset="0"/>
                              <a:ea typeface="Calibri" panose="020F0502020204030204" pitchFamily="34" charset="0"/>
                              <a:cs typeface="Arial" panose="020B0604020202020204" pitchFamily="34" charset="0"/>
                            </a:rPr>
                            <m:t>𝑁𝑚𝑚</m:t>
                          </m:r>
                        </m:num>
                        <m:den>
                          <m:sSup>
                            <m:sSupPr>
                              <m:ctrlPr>
                                <a:rPr lang="en-US" i="1">
                                  <a:effectLst/>
                                  <a:latin typeface="Cambria Math" panose="02040503050406030204" pitchFamily="18" charset="0"/>
                                  <a:ea typeface="Calibri" panose="020F0502020204030204" pitchFamily="34" charset="0"/>
                                  <a:cs typeface="Arial" panose="020B0604020202020204" pitchFamily="34" charset="0"/>
                                </a:rPr>
                              </m:ctrlPr>
                            </m:sSupPr>
                            <m:e>
                              <m:sSub>
                                <m:sSubPr>
                                  <m:ctrlPr>
                                    <a:rPr lang="en-US"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𝐷</m:t>
                                  </m:r>
                                </m:e>
                                <m:sub>
                                  <m:r>
                                    <a:rPr lang="es-EC" i="1">
                                      <a:effectLst/>
                                      <a:latin typeface="Cambria Math" panose="02040503050406030204" pitchFamily="18" charset="0"/>
                                      <a:ea typeface="Calibri" panose="020F0502020204030204" pitchFamily="34" charset="0"/>
                                      <a:cs typeface="Arial" panose="020B0604020202020204" pitchFamily="34" charset="0"/>
                                    </a:rPr>
                                    <m:t>𝐴</m:t>
                                  </m:r>
                                </m:sub>
                              </m:sSub>
                            </m:e>
                            <m:sup>
                              <m:r>
                                <a:rPr lang="es-EC" i="1">
                                  <a:effectLst/>
                                  <a:latin typeface="Cambria Math" panose="02040503050406030204" pitchFamily="18" charset="0"/>
                                  <a:ea typeface="Calibri" panose="020F0502020204030204" pitchFamily="34" charset="0"/>
                                  <a:cs typeface="Arial" panose="020B0604020202020204" pitchFamily="34" charset="0"/>
                                </a:rPr>
                                <m:t>3</m:t>
                              </m:r>
                            </m:sup>
                          </m:sSup>
                        </m:den>
                      </m:f>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1" name="Rectángulo 10"/>
              <p:cNvSpPr>
                <a:spLocks noRot="1" noChangeAspect="1" noMove="1" noResize="1" noEditPoints="1" noAdjustHandles="1" noChangeArrowheads="1" noChangeShapeType="1" noTextEdit="1"/>
              </p:cNvSpPr>
              <p:nvPr/>
            </p:nvSpPr>
            <p:spPr>
              <a:xfrm>
                <a:off x="5417574" y="1221544"/>
                <a:ext cx="6096000" cy="1081065"/>
              </a:xfrm>
              <a:prstGeom prst="rect">
                <a:avLst/>
              </a:prstGeom>
              <a:blipFill rotWithShape="0">
                <a:blip r:embed="rId7"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ángulo 11"/>
              <p:cNvSpPr/>
              <p:nvPr/>
            </p:nvSpPr>
            <p:spPr>
              <a:xfrm>
                <a:off x="8729773" y="2302609"/>
                <a:ext cx="1280735" cy="61279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𝜏</m:t>
                          </m:r>
                        </m:e>
                        <m:sub>
                          <m:r>
                            <a:rPr lang="en-US" i="1">
                              <a:latin typeface="Cambria Math" panose="02040503050406030204" pitchFamily="18" charset="0"/>
                            </a:rPr>
                            <m:t>𝑥𝑦</m:t>
                          </m:r>
                        </m:sub>
                      </m:sSub>
                      <m:r>
                        <a:rPr lang="en-US" i="0">
                          <a:latin typeface="Cambria Math" panose="02040503050406030204" pitchFamily="18" charset="0"/>
                        </a:rPr>
                        <m:t>=</m:t>
                      </m:r>
                      <m:f>
                        <m:fPr>
                          <m:ctrlPr>
                            <a:rPr lang="en-US" i="1">
                              <a:latin typeface="Cambria Math" panose="02040503050406030204" pitchFamily="18" charset="0"/>
                            </a:rPr>
                          </m:ctrlPr>
                        </m:fPr>
                        <m:num>
                          <m:r>
                            <a:rPr lang="en-US" i="0">
                              <a:latin typeface="Cambria Math" panose="02040503050406030204" pitchFamily="18" charset="0"/>
                            </a:rPr>
                            <m:t>16</m:t>
                          </m:r>
                          <m:r>
                            <a:rPr lang="en-US" i="1">
                              <a:latin typeface="Cambria Math" panose="02040503050406030204" pitchFamily="18" charset="0"/>
                            </a:rPr>
                            <m:t>𝑇</m:t>
                          </m:r>
                        </m:num>
                        <m:den>
                          <m:r>
                            <a:rPr lang="en-US" i="1">
                              <a:latin typeface="Cambria Math" panose="02040503050406030204" pitchFamily="18" charset="0"/>
                            </a:rPr>
                            <m:t>𝜋</m:t>
                          </m:r>
                          <m:sSup>
                            <m:sSupPr>
                              <m:ctrlPr>
                                <a:rPr lang="en-US" i="1">
                                  <a:latin typeface="Cambria Math" panose="02040503050406030204" pitchFamily="18" charset="0"/>
                                </a:rPr>
                              </m:ctrlPr>
                            </m:sSupPr>
                            <m:e>
                              <m:r>
                                <a:rPr lang="en-US" i="1">
                                  <a:latin typeface="Cambria Math" panose="02040503050406030204" pitchFamily="18" charset="0"/>
                                </a:rPr>
                                <m:t>𝐷</m:t>
                              </m:r>
                            </m:e>
                            <m:sup>
                              <m:r>
                                <a:rPr lang="en-US" i="0">
                                  <a:latin typeface="Cambria Math" panose="02040503050406030204" pitchFamily="18" charset="0"/>
                                </a:rPr>
                                <m:t>3</m:t>
                              </m:r>
                            </m:sup>
                          </m:sSup>
                        </m:den>
                      </m:f>
                    </m:oMath>
                  </m:oMathPara>
                </a14:m>
                <a:endParaRPr lang="en-US" dirty="0"/>
              </a:p>
            </p:txBody>
          </p:sp>
        </mc:Choice>
        <mc:Fallback xmlns="">
          <p:sp>
            <p:nvSpPr>
              <p:cNvPr id="12" name="Rectángulo 11"/>
              <p:cNvSpPr>
                <a:spLocks noRot="1" noChangeAspect="1" noMove="1" noResize="1" noEditPoints="1" noAdjustHandles="1" noChangeArrowheads="1" noChangeShapeType="1" noTextEdit="1"/>
              </p:cNvSpPr>
              <p:nvPr/>
            </p:nvSpPr>
            <p:spPr>
              <a:xfrm>
                <a:off x="8729773" y="2302609"/>
                <a:ext cx="1280735" cy="612796"/>
              </a:xfrm>
              <a:prstGeom prst="rect">
                <a:avLst/>
              </a:prstGeom>
              <a:blipFill rotWithShape="0">
                <a:blip r:embed="rId8"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ángulo 12"/>
              <p:cNvSpPr/>
              <p:nvPr/>
            </p:nvSpPr>
            <p:spPr>
              <a:xfrm>
                <a:off x="7054645" y="2971689"/>
                <a:ext cx="2821858" cy="1081065"/>
              </a:xfrm>
              <a:prstGeom prst="rect">
                <a:avLst/>
              </a:prstGeom>
            </p:spPr>
            <p:txBody>
              <a:bodyPr wrap="square">
                <a:spAutoFit/>
              </a:bodyPr>
              <a:lstStyle/>
              <a:p>
                <a:pPr indent="252095" algn="just">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n-US"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𝜏</m:t>
                          </m:r>
                        </m:e>
                        <m:sub>
                          <m:r>
                            <a:rPr lang="es-EC" i="1">
                              <a:effectLst/>
                              <a:latin typeface="Cambria Math" panose="02040503050406030204" pitchFamily="18" charset="0"/>
                              <a:ea typeface="Calibri" panose="020F0502020204030204" pitchFamily="34" charset="0"/>
                              <a:cs typeface="Arial" panose="020B0604020202020204" pitchFamily="34" charset="0"/>
                            </a:rPr>
                            <m:t>𝑥𝑦</m:t>
                          </m:r>
                        </m:sub>
                      </m:sSub>
                      <m:r>
                        <a:rPr lang="es-EC" i="1">
                          <a:effectLst/>
                          <a:latin typeface="Cambria Math" panose="02040503050406030204" pitchFamily="18" charset="0"/>
                          <a:ea typeface="Calibri" panose="020F0502020204030204" pitchFamily="34" charset="0"/>
                          <a:cs typeface="Arial" panose="020B0604020202020204" pitchFamily="34" charset="0"/>
                        </a:rPr>
                        <m:t>=</m:t>
                      </m:r>
                      <m:f>
                        <m:fPr>
                          <m:ctrlPr>
                            <a:rPr lang="en-US" i="1">
                              <a:effectLst/>
                              <a:latin typeface="Cambria Math" panose="02040503050406030204" pitchFamily="18" charset="0"/>
                              <a:ea typeface="Calibri" panose="020F0502020204030204" pitchFamily="34" charset="0"/>
                              <a:cs typeface="Arial" panose="020B0604020202020204" pitchFamily="34" charset="0"/>
                            </a:rPr>
                          </m:ctrlPr>
                        </m:fPr>
                        <m:num>
                          <m:r>
                            <a:rPr lang="es-EC" i="1">
                              <a:effectLst/>
                              <a:latin typeface="Cambria Math" panose="02040503050406030204" pitchFamily="18" charset="0"/>
                              <a:ea typeface="Calibri" panose="020F0502020204030204" pitchFamily="34" charset="0"/>
                              <a:cs typeface="Arial" panose="020B0604020202020204" pitchFamily="34" charset="0"/>
                            </a:rPr>
                            <m:t>7914.46 </m:t>
                          </m:r>
                          <m:r>
                            <a:rPr lang="es-EC" i="1">
                              <a:effectLst/>
                              <a:latin typeface="Cambria Math" panose="02040503050406030204" pitchFamily="18" charset="0"/>
                              <a:ea typeface="Calibri" panose="020F0502020204030204" pitchFamily="34" charset="0"/>
                              <a:cs typeface="Arial" panose="020B0604020202020204" pitchFamily="34" charset="0"/>
                            </a:rPr>
                            <m:t>𝑁𝑚𝑚</m:t>
                          </m:r>
                        </m:num>
                        <m:den>
                          <m:sSup>
                            <m:sSupPr>
                              <m:ctrlPr>
                                <a:rPr lang="en-US" i="1">
                                  <a:effectLst/>
                                  <a:latin typeface="Cambria Math" panose="02040503050406030204" pitchFamily="18" charset="0"/>
                                  <a:ea typeface="Calibri" panose="020F0502020204030204" pitchFamily="34" charset="0"/>
                                  <a:cs typeface="Arial" panose="020B0604020202020204" pitchFamily="34" charset="0"/>
                                </a:rPr>
                              </m:ctrlPr>
                            </m:sSupPr>
                            <m:e>
                              <m:sSub>
                                <m:sSubPr>
                                  <m:ctrlPr>
                                    <a:rPr lang="en-US"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𝐷</m:t>
                                  </m:r>
                                </m:e>
                                <m:sub>
                                  <m:r>
                                    <a:rPr lang="es-EC" i="1">
                                      <a:effectLst/>
                                      <a:latin typeface="Cambria Math" panose="02040503050406030204" pitchFamily="18" charset="0"/>
                                      <a:ea typeface="Calibri" panose="020F0502020204030204" pitchFamily="34" charset="0"/>
                                      <a:cs typeface="Arial" panose="020B0604020202020204" pitchFamily="34" charset="0"/>
                                    </a:rPr>
                                    <m:t>𝐴</m:t>
                                  </m:r>
                                </m:sub>
                              </m:sSub>
                            </m:e>
                            <m:sup>
                              <m:r>
                                <a:rPr lang="es-EC" i="1">
                                  <a:effectLst/>
                                  <a:latin typeface="Cambria Math" panose="02040503050406030204" pitchFamily="18" charset="0"/>
                                  <a:ea typeface="Calibri" panose="020F0502020204030204" pitchFamily="34" charset="0"/>
                                  <a:cs typeface="Arial" panose="020B0604020202020204" pitchFamily="34" charset="0"/>
                                </a:rPr>
                                <m:t>3</m:t>
                              </m:r>
                            </m:sup>
                          </m:sSup>
                        </m:den>
                      </m:f>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3" name="Rectángulo 12"/>
              <p:cNvSpPr>
                <a:spLocks noRot="1" noChangeAspect="1" noMove="1" noResize="1" noEditPoints="1" noAdjustHandles="1" noChangeArrowheads="1" noChangeShapeType="1" noTextEdit="1"/>
              </p:cNvSpPr>
              <p:nvPr/>
            </p:nvSpPr>
            <p:spPr>
              <a:xfrm>
                <a:off x="7054645" y="2971689"/>
                <a:ext cx="2821858" cy="1081065"/>
              </a:xfrm>
              <a:prstGeom prst="rect">
                <a:avLst/>
              </a:prstGeom>
              <a:blipFill rotWithShape="0">
                <a:blip r:embed="rId9" cstate="print"/>
                <a:stretch>
                  <a:fillRect/>
                </a:stretch>
              </a:blipFill>
            </p:spPr>
            <p:txBody>
              <a:bodyPr/>
              <a:lstStyle/>
              <a:p>
                <a:r>
                  <a:rPr lang="en-US">
                    <a:noFill/>
                  </a:rPr>
                  <a:t> </a:t>
                </a:r>
              </a:p>
            </p:txBody>
          </p:sp>
        </mc:Fallback>
      </mc:AlternateContent>
      <p:sp>
        <p:nvSpPr>
          <p:cNvPr id="14" name="Rectángulo 13"/>
          <p:cNvSpPr/>
          <p:nvPr/>
        </p:nvSpPr>
        <p:spPr>
          <a:xfrm>
            <a:off x="6644263" y="4052754"/>
            <a:ext cx="5415705" cy="923330"/>
          </a:xfrm>
          <a:prstGeom prst="rect">
            <a:avLst/>
          </a:prstGeom>
        </p:spPr>
        <p:txBody>
          <a:bodyPr wrap="square">
            <a:spAutoFit/>
          </a:bodyPr>
          <a:lstStyle/>
          <a:p>
            <a:pPr>
              <a:lnSpc>
                <a:spcPct val="150000"/>
              </a:lnSpc>
            </a:pPr>
            <a:r>
              <a:rPr lang="es-EC" dirty="0" smtClean="0">
                <a:effectLst/>
                <a:latin typeface="Arial" panose="020B0604020202020204" pitchFamily="34" charset="0"/>
                <a:ea typeface="Calibri" panose="020F0502020204030204" pitchFamily="34" charset="0"/>
              </a:rPr>
              <a:t>Se reemplaza en la formula de esfuerzo cortante máximo:</a:t>
            </a:r>
            <a:endParaRPr lang="en-US" dirty="0"/>
          </a:p>
        </p:txBody>
      </p:sp>
      <mc:AlternateContent xmlns:mc="http://schemas.openxmlformats.org/markup-compatibility/2006" xmlns:a14="http://schemas.microsoft.com/office/drawing/2010/main">
        <mc:Choice Requires="a14">
          <p:sp>
            <p:nvSpPr>
              <p:cNvPr id="15" name="Rectángulo 14"/>
              <p:cNvSpPr/>
              <p:nvPr/>
            </p:nvSpPr>
            <p:spPr>
              <a:xfrm>
                <a:off x="7383346" y="4878443"/>
                <a:ext cx="3973588" cy="78136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b="0" i="1" smtClean="0">
                          <a:effectLst/>
                          <a:latin typeface="Cambria Math" panose="02040503050406030204" pitchFamily="18" charset="0"/>
                          <a:ea typeface="Calibri" panose="020F0502020204030204" pitchFamily="34" charset="0"/>
                          <a:cs typeface="Arial" panose="020B0604020202020204" pitchFamily="34" charset="0"/>
                        </a:rPr>
                        <m:t>62.0528 </m:t>
                      </m:r>
                      <m:r>
                        <a:rPr lang="es-EC" b="0" i="1" smtClean="0">
                          <a:effectLst/>
                          <a:latin typeface="Cambria Math" panose="02040503050406030204" pitchFamily="18" charset="0"/>
                          <a:ea typeface="Calibri" panose="020F0502020204030204" pitchFamily="34" charset="0"/>
                          <a:cs typeface="Arial" panose="020B0604020202020204" pitchFamily="34" charset="0"/>
                        </a:rPr>
                        <m:t>𝑀𝑃𝑎</m:t>
                      </m:r>
                      <m:r>
                        <a:rPr lang="en-US" i="0">
                          <a:latin typeface="Cambria Math" panose="02040503050406030204" pitchFamily="18" charset="0"/>
                        </a:rPr>
                        <m:t>=</m:t>
                      </m:r>
                      <m:sSup>
                        <m:sSupPr>
                          <m:ctrlPr>
                            <a:rPr lang="en-US" i="1">
                              <a:latin typeface="Cambria Math" panose="02040503050406030204" pitchFamily="18" charset="0"/>
                            </a:rPr>
                          </m:ctrlPr>
                        </m:sSupPr>
                        <m:e>
                          <m:d>
                            <m:dPr>
                              <m:begChr m:val="["/>
                              <m:endChr m:val="]"/>
                              <m:ctrlPr>
                                <a:rPr lang="en-US" i="1">
                                  <a:latin typeface="Cambria Math" panose="02040503050406030204" pitchFamily="18" charset="0"/>
                                </a:rPr>
                              </m:ctrlPr>
                            </m:dPr>
                            <m:e>
                              <m:sSup>
                                <m:sSupPr>
                                  <m:ctrlPr>
                                    <a:rPr lang="en-US" i="1">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𝜎</m:t>
                                              </m:r>
                                            </m:e>
                                            <m:sub>
                                              <m:r>
                                                <a:rPr lang="en-US" i="1">
                                                  <a:latin typeface="Cambria Math" panose="02040503050406030204" pitchFamily="18" charset="0"/>
                                                </a:rPr>
                                                <m:t>𝑥</m:t>
                                              </m:r>
                                            </m:sub>
                                          </m:sSub>
                                        </m:num>
                                        <m:den>
                                          <m:r>
                                            <a:rPr lang="en-US" i="0">
                                              <a:latin typeface="Cambria Math" panose="02040503050406030204" pitchFamily="18" charset="0"/>
                                            </a:rPr>
                                            <m:t>2</m:t>
                                          </m:r>
                                        </m:den>
                                      </m:f>
                                    </m:e>
                                  </m:d>
                                </m:e>
                                <m:sup>
                                  <m:r>
                                    <a:rPr lang="en-US" i="0">
                                      <a:latin typeface="Cambria Math" panose="02040503050406030204" pitchFamily="18" charset="0"/>
                                    </a:rPr>
                                    <m:t>2</m:t>
                                  </m:r>
                                </m:sup>
                              </m:sSup>
                              <m:r>
                                <a:rPr lang="en-US" i="0">
                                  <a:latin typeface="Cambria Math" panose="02040503050406030204" pitchFamily="18" charset="0"/>
                                </a:rPr>
                                <m:t>+</m:t>
                              </m:r>
                              <m:sSup>
                                <m:sSupPr>
                                  <m:ctrlPr>
                                    <a:rPr lang="en-US" i="1">
                                      <a:latin typeface="Cambria Math" panose="02040503050406030204" pitchFamily="18" charset="0"/>
                                    </a:rPr>
                                  </m:ctrlPr>
                                </m:sSupPr>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𝜏</m:t>
                                          </m:r>
                                        </m:e>
                                        <m:sub>
                                          <m:r>
                                            <a:rPr lang="en-US" i="1">
                                              <a:latin typeface="Cambria Math" panose="02040503050406030204" pitchFamily="18" charset="0"/>
                                            </a:rPr>
                                            <m:t>𝑥𝑦</m:t>
                                          </m:r>
                                        </m:sub>
                                      </m:sSub>
                                    </m:e>
                                  </m:d>
                                </m:e>
                                <m:sup>
                                  <m:r>
                                    <a:rPr lang="en-US" i="0">
                                      <a:latin typeface="Cambria Math" panose="02040503050406030204" pitchFamily="18" charset="0"/>
                                    </a:rPr>
                                    <m:t>2</m:t>
                                  </m:r>
                                </m:sup>
                              </m:sSup>
                            </m:e>
                          </m:d>
                        </m:e>
                        <m:sup>
                          <m:f>
                            <m:fPr>
                              <m:type m:val="lin"/>
                              <m:ctrlPr>
                                <a:rPr lang="en-US" i="1">
                                  <a:latin typeface="Cambria Math" panose="02040503050406030204" pitchFamily="18" charset="0"/>
                                </a:rPr>
                              </m:ctrlPr>
                            </m:fPr>
                            <m:num>
                              <m:r>
                                <a:rPr lang="en-US" i="0">
                                  <a:latin typeface="Cambria Math" panose="02040503050406030204" pitchFamily="18" charset="0"/>
                                </a:rPr>
                                <m:t>1</m:t>
                              </m:r>
                            </m:num>
                            <m:den>
                              <m:r>
                                <a:rPr lang="en-US" i="0">
                                  <a:latin typeface="Cambria Math" panose="02040503050406030204" pitchFamily="18" charset="0"/>
                                </a:rPr>
                                <m:t>2</m:t>
                              </m:r>
                            </m:den>
                          </m:f>
                        </m:sup>
                      </m:sSup>
                    </m:oMath>
                  </m:oMathPara>
                </a14:m>
                <a:endParaRPr lang="en-US" dirty="0"/>
              </a:p>
            </p:txBody>
          </p:sp>
        </mc:Choice>
        <mc:Fallback xmlns="">
          <p:sp>
            <p:nvSpPr>
              <p:cNvPr id="15" name="Rectángulo 14"/>
              <p:cNvSpPr>
                <a:spLocks noRot="1" noChangeAspect="1" noMove="1" noResize="1" noEditPoints="1" noAdjustHandles="1" noChangeArrowheads="1" noChangeShapeType="1" noTextEdit="1"/>
              </p:cNvSpPr>
              <p:nvPr/>
            </p:nvSpPr>
            <p:spPr>
              <a:xfrm>
                <a:off x="7383346" y="4878443"/>
                <a:ext cx="3973588" cy="781368"/>
              </a:xfrm>
              <a:prstGeom prst="rect">
                <a:avLst/>
              </a:prstGeom>
              <a:blipFill rotWithShape="0">
                <a:blip r:embed="rId10"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ángulo 15"/>
              <p:cNvSpPr/>
              <p:nvPr/>
            </p:nvSpPr>
            <p:spPr>
              <a:xfrm>
                <a:off x="8465574" y="5996619"/>
                <a:ext cx="183575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𝑫𝒂</m:t>
                      </m:r>
                      <m:r>
                        <a:rPr lang="en-US" b="1" i="0">
                          <a:latin typeface="Cambria Math" panose="02040503050406030204" pitchFamily="18" charset="0"/>
                        </a:rPr>
                        <m:t>=</m:t>
                      </m:r>
                      <m:r>
                        <a:rPr lang="en-US" b="1" i="0">
                          <a:latin typeface="Cambria Math" panose="02040503050406030204" pitchFamily="18" charset="0"/>
                        </a:rPr>
                        <m:t>𝟓</m:t>
                      </m:r>
                      <m:r>
                        <a:rPr lang="en-US" b="1" i="0">
                          <a:latin typeface="Cambria Math" panose="02040503050406030204" pitchFamily="18" charset="0"/>
                        </a:rPr>
                        <m:t>.</m:t>
                      </m:r>
                      <m:r>
                        <a:rPr lang="en-US" b="1" i="0">
                          <a:latin typeface="Cambria Math" panose="02040503050406030204" pitchFamily="18" charset="0"/>
                        </a:rPr>
                        <m:t>𝟎𝟔</m:t>
                      </m:r>
                      <m:r>
                        <a:rPr lang="en-US" b="1" i="0">
                          <a:latin typeface="Cambria Math" panose="02040503050406030204" pitchFamily="18" charset="0"/>
                        </a:rPr>
                        <m:t> </m:t>
                      </m:r>
                      <m:r>
                        <a:rPr lang="en-US" b="1" i="1">
                          <a:latin typeface="Cambria Math" panose="02040503050406030204" pitchFamily="18" charset="0"/>
                        </a:rPr>
                        <m:t>𝒎𝒎</m:t>
                      </m:r>
                    </m:oMath>
                  </m:oMathPara>
                </a14:m>
                <a:endParaRPr lang="en-US" b="1" dirty="0"/>
              </a:p>
            </p:txBody>
          </p:sp>
        </mc:Choice>
        <mc:Fallback xmlns="">
          <p:sp>
            <p:nvSpPr>
              <p:cNvPr id="16" name="Rectángulo 15"/>
              <p:cNvSpPr>
                <a:spLocks noRot="1" noChangeAspect="1" noMove="1" noResize="1" noEditPoints="1" noAdjustHandles="1" noChangeArrowheads="1" noChangeShapeType="1" noTextEdit="1"/>
              </p:cNvSpPr>
              <p:nvPr/>
            </p:nvSpPr>
            <p:spPr>
              <a:xfrm>
                <a:off x="8465574" y="5996619"/>
                <a:ext cx="1835759" cy="369332"/>
              </a:xfrm>
              <a:prstGeom prst="rect">
                <a:avLst/>
              </a:prstGeom>
              <a:blipFill rotWithShape="0">
                <a:blip r:embed="rId11" cstate="print"/>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2127753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311037"/>
            <a:ext cx="10972800" cy="1399032"/>
          </a:xfrm>
        </p:spPr>
        <p:txBody>
          <a:bodyPr/>
          <a:lstStyle/>
          <a:p>
            <a:r>
              <a:rPr lang="es-US" dirty="0" smtClean="0">
                <a:latin typeface="Arial" panose="020B0604020202020204" pitchFamily="34" charset="0"/>
                <a:cs typeface="Arial" panose="020B0604020202020204" pitchFamily="34" charset="0"/>
              </a:rPr>
              <a:t>Objetivos</a:t>
            </a:r>
            <a:br>
              <a:rPr lang="es-US" dirty="0" smtClean="0">
                <a:latin typeface="Arial" panose="020B0604020202020204" pitchFamily="34" charset="0"/>
                <a:cs typeface="Arial" panose="020B0604020202020204" pitchFamily="34" charset="0"/>
              </a:rPr>
            </a:br>
            <a:endParaRPr lang="es-US" dirty="0">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838200" y="1530657"/>
            <a:ext cx="10515600" cy="4351338"/>
          </a:xfrm>
        </p:spPr>
        <p:txBody>
          <a:bodyPr/>
          <a:lstStyle/>
          <a:p>
            <a:pPr marL="0" indent="0">
              <a:buNone/>
            </a:pPr>
            <a:r>
              <a:rPr lang="es-US" sz="2400" b="1" i="1" dirty="0" smtClean="0">
                <a:latin typeface="Arial" panose="020B0604020202020204" pitchFamily="34" charset="0"/>
                <a:cs typeface="Arial" panose="020B0604020202020204" pitchFamily="34" charset="0"/>
              </a:rPr>
              <a:t>Objetivo General</a:t>
            </a:r>
          </a:p>
          <a:p>
            <a:pPr marL="0" indent="0">
              <a:buNone/>
            </a:pPr>
            <a:endParaRPr lang="es-US" sz="2400" i="1" dirty="0" smtClean="0">
              <a:solidFill>
                <a:srgbClr val="002060"/>
              </a:solidFill>
              <a:latin typeface="Arial" panose="020B0604020202020204" pitchFamily="34" charset="0"/>
              <a:cs typeface="Arial" panose="020B0604020202020204" pitchFamily="34" charset="0"/>
            </a:endParaRPr>
          </a:p>
          <a:p>
            <a:pPr marL="0" indent="0">
              <a:buNone/>
            </a:pPr>
            <a:endParaRPr lang="es-EC" sz="2400" dirty="0" smtClean="0">
              <a:solidFill>
                <a:srgbClr val="002060"/>
              </a:solidFill>
              <a:latin typeface="Arial" panose="020B0604020202020204" pitchFamily="34" charset="0"/>
              <a:cs typeface="Arial" panose="020B0604020202020204" pitchFamily="34" charset="0"/>
            </a:endParaRPr>
          </a:p>
          <a:p>
            <a:pPr marL="0" indent="0" algn="just">
              <a:lnSpc>
                <a:spcPct val="150000"/>
              </a:lnSpc>
              <a:buNone/>
            </a:pPr>
            <a:r>
              <a:rPr lang="es-EC" sz="3200" dirty="0" smtClean="0">
                <a:solidFill>
                  <a:srgbClr val="002060"/>
                </a:solidFill>
                <a:latin typeface="Arial" panose="020B0604020202020204" pitchFamily="34" charset="0"/>
                <a:cs typeface="Arial" panose="020B0604020202020204" pitchFamily="34" charset="0"/>
              </a:rPr>
              <a:t>Rediseñar </a:t>
            </a:r>
            <a:r>
              <a:rPr lang="es-EC" sz="3200" dirty="0">
                <a:solidFill>
                  <a:srgbClr val="002060"/>
                </a:solidFill>
                <a:latin typeface="Arial" panose="020B0604020202020204" pitchFamily="34" charset="0"/>
                <a:cs typeface="Arial" panose="020B0604020202020204" pitchFamily="34" charset="0"/>
              </a:rPr>
              <a:t>y Automatizar dos módulos didácticos para la dosificación de sólidos y tapado de botellas en el laboratorio de Automatización Industrial Mecatrónica.</a:t>
            </a:r>
          </a:p>
          <a:p>
            <a:endParaRPr lang="es-US" dirty="0" smtClean="0">
              <a:solidFill>
                <a:srgbClr val="002060"/>
              </a:solidFill>
              <a:latin typeface="Arial" panose="020B0604020202020204" pitchFamily="34" charset="0"/>
              <a:cs typeface="Arial" panose="020B0604020202020204" pitchFamily="34" charset="0"/>
            </a:endParaRPr>
          </a:p>
          <a:p>
            <a:pPr marL="0" indent="0">
              <a:buNone/>
            </a:pPr>
            <a:endParaRPr lang="es-US" dirty="0" smtClean="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827097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06575" y="265160"/>
            <a:ext cx="3775393" cy="369332"/>
          </a:xfrm>
          <a:prstGeom prst="rect">
            <a:avLst/>
          </a:prstGeom>
        </p:spPr>
        <p:txBody>
          <a:bodyPr wrap="none">
            <a:spAutoFit/>
          </a:bodyPr>
          <a:lstStyle/>
          <a:p>
            <a:r>
              <a:rPr lang="es-EC" i="1" dirty="0" smtClean="0">
                <a:effectLst/>
                <a:latin typeface="Arial" panose="020B0604020202020204" pitchFamily="34" charset="0"/>
                <a:ea typeface="Calibri" panose="020F0502020204030204" pitchFamily="34" charset="0"/>
              </a:rPr>
              <a:t>Análisis para el Módulo Didáctico 2</a:t>
            </a:r>
            <a:endParaRPr lang="en-US" dirty="0"/>
          </a:p>
        </p:txBody>
      </p:sp>
      <p:pic>
        <p:nvPicPr>
          <p:cNvPr id="3" name="Imagen 2"/>
          <p:cNvPicPr/>
          <p:nvPr/>
        </p:nvPicPr>
        <p:blipFill rotWithShape="1">
          <a:blip r:embed="rId2" cstate="print">
            <a:extLst>
              <a:ext uri="{28A0092B-C50C-407E-A947-70E740481C1C}">
                <a14:useLocalDpi xmlns:a14="http://schemas.microsoft.com/office/drawing/2010/main" val="0"/>
              </a:ext>
            </a:extLst>
          </a:blip>
          <a:srcRect l="1622" t="3734" r="1340" b="4176"/>
          <a:stretch/>
        </p:blipFill>
        <p:spPr bwMode="auto">
          <a:xfrm>
            <a:off x="2788409" y="816506"/>
            <a:ext cx="6670222" cy="3224551"/>
          </a:xfrm>
          <a:prstGeom prst="rect">
            <a:avLst/>
          </a:prstGeom>
          <a:noFill/>
          <a:ln w="12700" cap="flat" cmpd="sng" algn="ctr">
            <a:solidFill>
              <a:srgbClr val="000000"/>
            </a:solidFill>
            <a:prstDash val="solid"/>
            <a:miter lim="800000"/>
            <a:headEnd type="none" w="med" len="med"/>
            <a:tailEnd type="none" w="med" len="med"/>
          </a:ln>
          <a:effectLst/>
          <a:extLst>
            <a:ext uri="{53640926-AAD7-44D8-BBD7-CCE9431645EC}">
              <a14:shadowObscured xmlns:a14="http://schemas.microsoft.com/office/drawing/2010/main"/>
            </a:ext>
          </a:extLst>
        </p:spPr>
      </p:pic>
      <p:pic>
        <p:nvPicPr>
          <p:cNvPr id="4" name="Imagen 3" descr="Sin título-1"/>
          <p:cNvPicPr/>
          <p:nvPr/>
        </p:nvPicPr>
        <p:blipFill rotWithShape="1">
          <a:blip r:embed="rId3" cstate="print">
            <a:extLst>
              <a:ext uri="{28A0092B-C50C-407E-A947-70E740481C1C}">
                <a14:useLocalDpi xmlns:a14="http://schemas.microsoft.com/office/drawing/2010/main" val="0"/>
              </a:ext>
            </a:extLst>
          </a:blip>
          <a:srcRect l="1319" t="12485" r="3138" b="17644"/>
          <a:stretch/>
        </p:blipFill>
        <p:spPr bwMode="auto">
          <a:xfrm>
            <a:off x="2788408" y="4874258"/>
            <a:ext cx="6670223" cy="1182411"/>
          </a:xfrm>
          <a:prstGeom prst="rect">
            <a:avLst/>
          </a:prstGeom>
          <a:noFill/>
          <a:ln w="12700" cap="flat" cmpd="sng" algn="ctr">
            <a:solidFill>
              <a:srgbClr val="000000"/>
            </a:solidFill>
            <a:prstDash val="solid"/>
            <a:miter lim="800000"/>
            <a:headEnd type="none" w="med" len="med"/>
            <a:tailEnd type="none" w="med" len="med"/>
          </a:ln>
          <a:effectLst/>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5" name="Rectángulo 4"/>
              <p:cNvSpPr/>
              <p:nvPr/>
            </p:nvSpPr>
            <p:spPr>
              <a:xfrm>
                <a:off x="7080011" y="6174347"/>
                <a:ext cx="225984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𝐿</m:t>
                          </m:r>
                        </m:e>
                        <m:sub>
                          <m:r>
                            <a:rPr lang="en-US" i="1">
                              <a:latin typeface="Cambria Math" panose="02040503050406030204" pitchFamily="18" charset="0"/>
                            </a:rPr>
                            <m:t>𝑡𝑜𝑡𝑎𝑙</m:t>
                          </m:r>
                        </m:sub>
                      </m:sSub>
                      <m:r>
                        <a:rPr lang="en-US" i="0">
                          <a:latin typeface="Cambria Math" panose="02040503050406030204" pitchFamily="18" charset="0"/>
                        </a:rPr>
                        <m:t>=1359.8 </m:t>
                      </m:r>
                      <m:r>
                        <a:rPr lang="en-US" b="1" i="1">
                          <a:latin typeface="Cambria Math" panose="02040503050406030204" pitchFamily="18" charset="0"/>
                        </a:rPr>
                        <m:t>𝒎𝒎</m:t>
                      </m:r>
                    </m:oMath>
                  </m:oMathPara>
                </a14:m>
                <a:endParaRPr lang="en-US" dirty="0"/>
              </a:p>
            </p:txBody>
          </p:sp>
        </mc:Choice>
        <mc:Fallback xmlns="">
          <p:sp>
            <p:nvSpPr>
              <p:cNvPr id="5" name="Rectángulo 4"/>
              <p:cNvSpPr>
                <a:spLocks noRot="1" noChangeAspect="1" noMove="1" noResize="1" noEditPoints="1" noAdjustHandles="1" noChangeArrowheads="1" noChangeShapeType="1" noTextEdit="1"/>
              </p:cNvSpPr>
              <p:nvPr/>
            </p:nvSpPr>
            <p:spPr>
              <a:xfrm>
                <a:off x="7080011" y="6174347"/>
                <a:ext cx="2259849" cy="369332"/>
              </a:xfrm>
              <a:prstGeom prst="rect">
                <a:avLst/>
              </a:prstGeom>
              <a:blipFill rotWithShape="0">
                <a:blip r:embed="rId4"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ángulo 5"/>
              <p:cNvSpPr/>
              <p:nvPr/>
            </p:nvSpPr>
            <p:spPr>
              <a:xfrm>
                <a:off x="5264435" y="4223071"/>
                <a:ext cx="201709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𝐴𝑛𝑐h𝑜</m:t>
                          </m:r>
                        </m:e>
                        <m:sub>
                          <m:r>
                            <a:rPr lang="en-US" i="1">
                              <a:latin typeface="Cambria Math" panose="02040503050406030204" pitchFamily="18" charset="0"/>
                            </a:rPr>
                            <m:t>𝑐</m:t>
                          </m:r>
                        </m:sub>
                      </m:sSub>
                      <m:r>
                        <a:rPr lang="en-US" i="0">
                          <a:latin typeface="Cambria Math" panose="02040503050406030204" pitchFamily="18" charset="0"/>
                        </a:rPr>
                        <m:t>= 61 </m:t>
                      </m:r>
                      <m:r>
                        <a:rPr lang="en-US" i="1">
                          <a:latin typeface="Cambria Math" panose="02040503050406030204" pitchFamily="18" charset="0"/>
                        </a:rPr>
                        <m:t>𝑚𝑚</m:t>
                      </m:r>
                    </m:oMath>
                  </m:oMathPara>
                </a14:m>
                <a:endParaRPr lang="en-US" dirty="0"/>
              </a:p>
            </p:txBody>
          </p:sp>
        </mc:Choice>
        <mc:Fallback xmlns="">
          <p:sp>
            <p:nvSpPr>
              <p:cNvPr id="6" name="Rectángulo 5"/>
              <p:cNvSpPr>
                <a:spLocks noRot="1" noChangeAspect="1" noMove="1" noResize="1" noEditPoints="1" noAdjustHandles="1" noChangeArrowheads="1" noChangeShapeType="1" noTextEdit="1"/>
              </p:cNvSpPr>
              <p:nvPr/>
            </p:nvSpPr>
            <p:spPr>
              <a:xfrm>
                <a:off x="5264435" y="4223071"/>
                <a:ext cx="2017091" cy="369332"/>
              </a:xfrm>
              <a:prstGeom prst="rect">
                <a:avLst/>
              </a:prstGeom>
              <a:blipFill rotWithShape="0">
                <a:blip r:embed="rId5"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ángulo 6"/>
              <p:cNvSpPr/>
              <p:nvPr/>
            </p:nvSpPr>
            <p:spPr>
              <a:xfrm>
                <a:off x="2852043" y="6174347"/>
                <a:ext cx="213327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𝐿</m:t>
                          </m:r>
                        </m:e>
                        <m:sub>
                          <m:r>
                            <a:rPr lang="es-EC" b="0" i="1" smtClean="0">
                              <a:latin typeface="Cambria Math" panose="02040503050406030204" pitchFamily="18" charset="0"/>
                            </a:rPr>
                            <m:t>𝑐𝑒𝑛𝑡𝑟𝑜𝑠</m:t>
                          </m:r>
                        </m:sub>
                      </m:sSub>
                      <m:r>
                        <a:rPr lang="en-US" i="0">
                          <a:latin typeface="Cambria Math" panose="02040503050406030204" pitchFamily="18" charset="0"/>
                        </a:rPr>
                        <m:t>=</m:t>
                      </m:r>
                      <m:r>
                        <a:rPr lang="es-EC" b="0" i="0" smtClean="0">
                          <a:latin typeface="Cambria Math" panose="02040503050406030204" pitchFamily="18" charset="0"/>
                        </a:rPr>
                        <m:t>640</m:t>
                      </m:r>
                      <m:r>
                        <a:rPr lang="en-US" b="0" i="0">
                          <a:latin typeface="Cambria Math" panose="02040503050406030204" pitchFamily="18" charset="0"/>
                        </a:rPr>
                        <m:t> </m:t>
                      </m:r>
                      <m:r>
                        <a:rPr lang="en-US" b="0" i="1">
                          <a:latin typeface="Cambria Math" panose="02040503050406030204" pitchFamily="18" charset="0"/>
                        </a:rPr>
                        <m:t>𝑚𝑚</m:t>
                      </m:r>
                    </m:oMath>
                  </m:oMathPara>
                </a14:m>
                <a:endParaRPr lang="en-US" dirty="0"/>
              </a:p>
            </p:txBody>
          </p:sp>
        </mc:Choice>
        <mc:Fallback xmlns="">
          <p:sp>
            <p:nvSpPr>
              <p:cNvPr id="7" name="Rectángulo 6"/>
              <p:cNvSpPr>
                <a:spLocks noRot="1" noChangeAspect="1" noMove="1" noResize="1" noEditPoints="1" noAdjustHandles="1" noChangeArrowheads="1" noChangeShapeType="1" noTextEdit="1"/>
              </p:cNvSpPr>
              <p:nvPr/>
            </p:nvSpPr>
            <p:spPr>
              <a:xfrm>
                <a:off x="2852043" y="6174347"/>
                <a:ext cx="2133276" cy="369332"/>
              </a:xfrm>
              <a:prstGeom prst="rect">
                <a:avLst/>
              </a:prstGeom>
              <a:blipFill rotWithShape="0">
                <a:blip r:embed="rId6" cstate="print"/>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21354979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stretch>
            <a:fillRect/>
          </a:stretch>
        </p:blipFill>
        <p:spPr>
          <a:xfrm>
            <a:off x="1522463" y="369786"/>
            <a:ext cx="8781743" cy="2416278"/>
          </a:xfrm>
          <a:prstGeom prst="rect">
            <a:avLst/>
          </a:prstGeom>
          <a:ln w="19050">
            <a:solidFill>
              <a:schemeClr val="tx1"/>
            </a:solidFill>
          </a:ln>
        </p:spPr>
      </p:pic>
      <mc:AlternateContent xmlns:mc="http://schemas.openxmlformats.org/markup-compatibility/2006" xmlns:a14="http://schemas.microsoft.com/office/drawing/2010/main">
        <mc:Choice Requires="a14">
          <p:sp>
            <p:nvSpPr>
              <p:cNvPr id="5" name="Rectángulo 4"/>
              <p:cNvSpPr/>
              <p:nvPr/>
            </p:nvSpPr>
            <p:spPr>
              <a:xfrm>
                <a:off x="3213611" y="6006689"/>
                <a:ext cx="170104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𝑻</m:t>
                          </m:r>
                        </m:e>
                        <m:sub>
                          <m:r>
                            <a:rPr lang="en-US" b="1" i="1">
                              <a:latin typeface="Cambria Math" panose="02040503050406030204" pitchFamily="18" charset="0"/>
                            </a:rPr>
                            <m:t>𝒆</m:t>
                          </m:r>
                        </m:sub>
                      </m:sSub>
                      <m:r>
                        <a:rPr lang="en-US" b="0" i="0">
                          <a:latin typeface="Cambria Math" panose="02040503050406030204" pitchFamily="18" charset="0"/>
                        </a:rPr>
                        <m:t>=2.0624 </m:t>
                      </m:r>
                      <m:r>
                        <a:rPr lang="en-US" b="1" i="1">
                          <a:latin typeface="Cambria Math" panose="02040503050406030204" pitchFamily="18" charset="0"/>
                        </a:rPr>
                        <m:t>𝑵</m:t>
                      </m:r>
                    </m:oMath>
                  </m:oMathPara>
                </a14:m>
                <a:endParaRPr lang="en-US" dirty="0"/>
              </a:p>
            </p:txBody>
          </p:sp>
        </mc:Choice>
        <mc:Fallback xmlns="">
          <p:sp>
            <p:nvSpPr>
              <p:cNvPr id="5" name="Rectángulo 4"/>
              <p:cNvSpPr>
                <a:spLocks noRot="1" noChangeAspect="1" noMove="1" noResize="1" noEditPoints="1" noAdjustHandles="1" noChangeArrowheads="1" noChangeShapeType="1" noTextEdit="1"/>
              </p:cNvSpPr>
              <p:nvPr/>
            </p:nvSpPr>
            <p:spPr>
              <a:xfrm>
                <a:off x="3213611" y="6006689"/>
                <a:ext cx="1701043" cy="369332"/>
              </a:xfrm>
              <a:prstGeom prst="rect">
                <a:avLst/>
              </a:prstGeom>
              <a:blipFill rotWithShape="0">
                <a:blip r:embed="rId3"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ángulo 5"/>
              <p:cNvSpPr/>
              <p:nvPr/>
            </p:nvSpPr>
            <p:spPr>
              <a:xfrm>
                <a:off x="4311189" y="3210479"/>
                <a:ext cx="2134109" cy="39190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𝑊</m:t>
                          </m:r>
                        </m:e>
                        <m:sub>
                          <m:r>
                            <a:rPr lang="en-US" i="1">
                              <a:latin typeface="Cambria Math" panose="02040503050406030204" pitchFamily="18" charset="0"/>
                            </a:rPr>
                            <m:t>𝑐𝑎𝑟𝑔𝑎</m:t>
                          </m:r>
                        </m:sub>
                      </m:sSub>
                      <m:r>
                        <a:rPr lang="en-US" i="0">
                          <a:latin typeface="Cambria Math" panose="02040503050406030204" pitchFamily="18" charset="0"/>
                        </a:rPr>
                        <m:t>=3.0388 </m:t>
                      </m:r>
                      <m:r>
                        <a:rPr lang="en-US" i="1">
                          <a:latin typeface="Cambria Math" panose="02040503050406030204" pitchFamily="18" charset="0"/>
                        </a:rPr>
                        <m:t>𝑁</m:t>
                      </m:r>
                    </m:oMath>
                  </m:oMathPara>
                </a14:m>
                <a:endParaRPr lang="en-US" dirty="0"/>
              </a:p>
            </p:txBody>
          </p:sp>
        </mc:Choice>
        <mc:Fallback xmlns="">
          <p:sp>
            <p:nvSpPr>
              <p:cNvPr id="6" name="Rectángulo 5"/>
              <p:cNvSpPr>
                <a:spLocks noRot="1" noChangeAspect="1" noMove="1" noResize="1" noEditPoints="1" noAdjustHandles="1" noChangeArrowheads="1" noChangeShapeType="1" noTextEdit="1"/>
              </p:cNvSpPr>
              <p:nvPr/>
            </p:nvSpPr>
            <p:spPr>
              <a:xfrm>
                <a:off x="4311189" y="3210479"/>
                <a:ext cx="2134109" cy="391902"/>
              </a:xfrm>
              <a:prstGeom prst="rect">
                <a:avLst/>
              </a:prstGeom>
              <a:blipFill rotWithShape="0">
                <a:blip r:embed="rId4" cstate="print"/>
                <a:stretch>
                  <a:fillRect b="-6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ángulo 6"/>
              <p:cNvSpPr/>
              <p:nvPr/>
            </p:nvSpPr>
            <p:spPr>
              <a:xfrm>
                <a:off x="1404851" y="3233049"/>
                <a:ext cx="218508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𝑊</m:t>
                          </m:r>
                        </m:e>
                        <m:sub>
                          <m:r>
                            <a:rPr lang="en-US" i="1">
                              <a:latin typeface="Cambria Math" panose="02040503050406030204" pitchFamily="18" charset="0"/>
                            </a:rPr>
                            <m:t>𝑏𝑎𝑛𝑑𝑎</m:t>
                          </m:r>
                        </m:sub>
                      </m:sSub>
                      <m:r>
                        <a:rPr lang="en-US" i="0">
                          <a:latin typeface="Cambria Math" panose="02040503050406030204" pitchFamily="18" charset="0"/>
                        </a:rPr>
                        <m:t>=1.8716 </m:t>
                      </m:r>
                      <m:r>
                        <a:rPr lang="en-US" i="1">
                          <a:latin typeface="Cambria Math" panose="02040503050406030204" pitchFamily="18" charset="0"/>
                        </a:rPr>
                        <m:t>𝑁</m:t>
                      </m:r>
                    </m:oMath>
                  </m:oMathPara>
                </a14:m>
                <a:endParaRPr lang="en-US" dirty="0"/>
              </a:p>
            </p:txBody>
          </p:sp>
        </mc:Choice>
        <mc:Fallback xmlns="">
          <p:sp>
            <p:nvSpPr>
              <p:cNvPr id="7" name="Rectángulo 6"/>
              <p:cNvSpPr>
                <a:spLocks noRot="1" noChangeAspect="1" noMove="1" noResize="1" noEditPoints="1" noAdjustHandles="1" noChangeArrowheads="1" noChangeShapeType="1" noTextEdit="1"/>
              </p:cNvSpPr>
              <p:nvPr/>
            </p:nvSpPr>
            <p:spPr>
              <a:xfrm>
                <a:off x="1404851" y="3233049"/>
                <a:ext cx="2185085" cy="369332"/>
              </a:xfrm>
              <a:prstGeom prst="rect">
                <a:avLst/>
              </a:prstGeom>
              <a:blipFill rotWithShape="0">
                <a:blip r:embed="rId5"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ángulo 7"/>
              <p:cNvSpPr/>
              <p:nvPr/>
            </p:nvSpPr>
            <p:spPr>
              <a:xfrm>
                <a:off x="1891490" y="3791189"/>
                <a:ext cx="121180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𝜇</m:t>
                          </m:r>
                        </m:e>
                        <m:sub>
                          <m:r>
                            <a:rPr lang="en-US" i="1">
                              <a:latin typeface="Cambria Math" panose="02040503050406030204" pitchFamily="18" charset="0"/>
                            </a:rPr>
                            <m:t>𝑥</m:t>
                          </m:r>
                        </m:sub>
                      </m:sSub>
                      <m:r>
                        <a:rPr lang="en-US" i="0">
                          <a:latin typeface="Cambria Math" panose="02040503050406030204" pitchFamily="18" charset="0"/>
                        </a:rPr>
                        <m:t>=0.42</m:t>
                      </m:r>
                    </m:oMath>
                  </m:oMathPara>
                </a14:m>
                <a:endParaRPr lang="en-US" dirty="0"/>
              </a:p>
            </p:txBody>
          </p:sp>
        </mc:Choice>
        <mc:Fallback xmlns="">
          <p:sp>
            <p:nvSpPr>
              <p:cNvPr id="8" name="Rectángulo 7"/>
              <p:cNvSpPr>
                <a:spLocks noRot="1" noChangeAspect="1" noMove="1" noResize="1" noEditPoints="1" noAdjustHandles="1" noChangeArrowheads="1" noChangeShapeType="1" noTextEdit="1"/>
              </p:cNvSpPr>
              <p:nvPr/>
            </p:nvSpPr>
            <p:spPr>
              <a:xfrm>
                <a:off x="1891490" y="3791189"/>
                <a:ext cx="1211806" cy="369332"/>
              </a:xfrm>
              <a:prstGeom prst="rect">
                <a:avLst/>
              </a:prstGeom>
              <a:blipFill rotWithShape="0">
                <a:blip r:embed="rId6" cstate="print"/>
                <a:stretch>
                  <a:fillRect b="-32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ángulo 8"/>
              <p:cNvSpPr/>
              <p:nvPr/>
            </p:nvSpPr>
            <p:spPr>
              <a:xfrm>
                <a:off x="4768525" y="3780224"/>
                <a:ext cx="1219436" cy="39126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𝜇</m:t>
                          </m:r>
                        </m:e>
                        <m:sub>
                          <m:r>
                            <a:rPr lang="es-EC" b="0" i="1" smtClean="0">
                              <a:latin typeface="Cambria Math" panose="02040503050406030204" pitchFamily="18" charset="0"/>
                            </a:rPr>
                            <m:t>𝑦</m:t>
                          </m:r>
                        </m:sub>
                      </m:sSub>
                      <m:r>
                        <a:rPr lang="en-US" i="0">
                          <a:latin typeface="Cambria Math" panose="02040503050406030204" pitchFamily="18" charset="0"/>
                        </a:rPr>
                        <m:t>=0.</m:t>
                      </m:r>
                      <m:r>
                        <a:rPr lang="es-EC" b="0" i="0" smtClean="0">
                          <a:latin typeface="Cambria Math" panose="02040503050406030204" pitchFamily="18" charset="0"/>
                        </a:rPr>
                        <m:t>42</m:t>
                      </m:r>
                    </m:oMath>
                  </m:oMathPara>
                </a14:m>
                <a:endParaRPr lang="en-US" dirty="0"/>
              </a:p>
            </p:txBody>
          </p:sp>
        </mc:Choice>
        <mc:Fallback xmlns="">
          <p:sp>
            <p:nvSpPr>
              <p:cNvPr id="9" name="Rectángulo 8"/>
              <p:cNvSpPr>
                <a:spLocks noRot="1" noChangeAspect="1" noMove="1" noResize="1" noEditPoints="1" noAdjustHandles="1" noChangeArrowheads="1" noChangeShapeType="1" noTextEdit="1"/>
              </p:cNvSpPr>
              <p:nvPr/>
            </p:nvSpPr>
            <p:spPr>
              <a:xfrm>
                <a:off x="4768525" y="3780224"/>
                <a:ext cx="1219436" cy="391261"/>
              </a:xfrm>
              <a:prstGeom prst="rect">
                <a:avLst/>
              </a:prstGeom>
              <a:blipFill rotWithShape="0">
                <a:blip r:embed="rId7" cstate="print"/>
                <a:stretch>
                  <a:fillRect b="-46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ángulo 9"/>
              <p:cNvSpPr/>
              <p:nvPr/>
            </p:nvSpPr>
            <p:spPr>
              <a:xfrm>
                <a:off x="1891490" y="4349329"/>
                <a:ext cx="194514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𝑥</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𝜇</m:t>
                          </m:r>
                        </m:e>
                        <m:sub>
                          <m:r>
                            <a:rPr lang="en-US" i="1">
                              <a:latin typeface="Cambria Math" panose="02040503050406030204" pitchFamily="18" charset="0"/>
                            </a:rPr>
                            <m:t>𝑥</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𝑊</m:t>
                          </m:r>
                        </m:e>
                        <m:sub>
                          <m:r>
                            <a:rPr lang="en-US" i="1">
                              <a:latin typeface="Cambria Math" panose="02040503050406030204" pitchFamily="18" charset="0"/>
                            </a:rPr>
                            <m:t>𝑏𝑎𝑛𝑑𝑎</m:t>
                          </m:r>
                        </m:sub>
                      </m:sSub>
                    </m:oMath>
                  </m:oMathPara>
                </a14:m>
                <a:endParaRPr lang="en-US" dirty="0"/>
              </a:p>
            </p:txBody>
          </p:sp>
        </mc:Choice>
        <mc:Fallback xmlns="">
          <p:sp>
            <p:nvSpPr>
              <p:cNvPr id="10" name="Rectángulo 9"/>
              <p:cNvSpPr>
                <a:spLocks noRot="1" noChangeAspect="1" noMove="1" noResize="1" noEditPoints="1" noAdjustHandles="1" noChangeArrowheads="1" noChangeShapeType="1" noTextEdit="1"/>
              </p:cNvSpPr>
              <p:nvPr/>
            </p:nvSpPr>
            <p:spPr>
              <a:xfrm>
                <a:off x="1891490" y="4349329"/>
                <a:ext cx="1945148" cy="369332"/>
              </a:xfrm>
              <a:prstGeom prst="rect">
                <a:avLst/>
              </a:prstGeom>
              <a:blipFill rotWithShape="0">
                <a:blip r:embed="rId8" cstate="print"/>
                <a:stretch>
                  <a:fillRect b="-32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ángulo 10"/>
              <p:cNvSpPr/>
              <p:nvPr/>
            </p:nvSpPr>
            <p:spPr>
              <a:xfrm>
                <a:off x="1891490" y="4907469"/>
                <a:ext cx="170585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𝑻</m:t>
                          </m:r>
                        </m:e>
                        <m:sub>
                          <m:r>
                            <a:rPr lang="en-US" b="1" i="1">
                              <a:latin typeface="Cambria Math" panose="02040503050406030204" pitchFamily="18" charset="0"/>
                            </a:rPr>
                            <m:t>𝒙</m:t>
                          </m:r>
                        </m:sub>
                      </m:sSub>
                      <m:r>
                        <a:rPr lang="en-US" b="0" i="0">
                          <a:latin typeface="Cambria Math" panose="02040503050406030204" pitchFamily="18" charset="0"/>
                        </a:rPr>
                        <m:t>=0.7861 </m:t>
                      </m:r>
                      <m:r>
                        <a:rPr lang="en-US" b="1" i="1">
                          <a:latin typeface="Cambria Math" panose="02040503050406030204" pitchFamily="18" charset="0"/>
                        </a:rPr>
                        <m:t>𝑵</m:t>
                      </m:r>
                    </m:oMath>
                  </m:oMathPara>
                </a14:m>
                <a:endParaRPr lang="en-US" dirty="0"/>
              </a:p>
            </p:txBody>
          </p:sp>
        </mc:Choice>
        <mc:Fallback xmlns="">
          <p:sp>
            <p:nvSpPr>
              <p:cNvPr id="11" name="Rectángulo 10"/>
              <p:cNvSpPr>
                <a:spLocks noRot="1" noChangeAspect="1" noMove="1" noResize="1" noEditPoints="1" noAdjustHandles="1" noChangeArrowheads="1" noChangeShapeType="1" noTextEdit="1"/>
              </p:cNvSpPr>
              <p:nvPr/>
            </p:nvSpPr>
            <p:spPr>
              <a:xfrm>
                <a:off x="1891490" y="4907469"/>
                <a:ext cx="1705852" cy="369332"/>
              </a:xfrm>
              <a:prstGeom prst="rect">
                <a:avLst/>
              </a:prstGeom>
              <a:blipFill rotWithShape="0">
                <a:blip r:embed="rId9"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ángulo 11"/>
              <p:cNvSpPr/>
              <p:nvPr/>
            </p:nvSpPr>
            <p:spPr>
              <a:xfrm>
                <a:off x="4768525" y="4338439"/>
                <a:ext cx="1909432" cy="39190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𝑦</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𝜇</m:t>
                          </m:r>
                        </m:e>
                        <m:sub>
                          <m:r>
                            <a:rPr lang="en-US" i="1">
                              <a:latin typeface="Cambria Math" panose="02040503050406030204" pitchFamily="18" charset="0"/>
                            </a:rPr>
                            <m:t>𝑦</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𝑊</m:t>
                          </m:r>
                        </m:e>
                        <m:sub>
                          <m:r>
                            <a:rPr lang="en-US" i="1">
                              <a:latin typeface="Cambria Math" panose="02040503050406030204" pitchFamily="18" charset="0"/>
                            </a:rPr>
                            <m:t>𝑐𝑎𝑟𝑔𝑎</m:t>
                          </m:r>
                        </m:sub>
                      </m:sSub>
                    </m:oMath>
                  </m:oMathPara>
                </a14:m>
                <a:endParaRPr lang="en-US" dirty="0"/>
              </a:p>
            </p:txBody>
          </p:sp>
        </mc:Choice>
        <mc:Fallback xmlns="">
          <p:sp>
            <p:nvSpPr>
              <p:cNvPr id="12" name="Rectángulo 11"/>
              <p:cNvSpPr>
                <a:spLocks noRot="1" noChangeAspect="1" noMove="1" noResize="1" noEditPoints="1" noAdjustHandles="1" noChangeArrowheads="1" noChangeShapeType="1" noTextEdit="1"/>
              </p:cNvSpPr>
              <p:nvPr/>
            </p:nvSpPr>
            <p:spPr>
              <a:xfrm>
                <a:off x="4768525" y="4338439"/>
                <a:ext cx="1909432" cy="391902"/>
              </a:xfrm>
              <a:prstGeom prst="rect">
                <a:avLst/>
              </a:prstGeom>
              <a:blipFill rotWithShape="0">
                <a:blip r:embed="rId10" cstate="print"/>
                <a:stretch>
                  <a:fillRect b="-6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ángulo 12"/>
              <p:cNvSpPr/>
              <p:nvPr/>
            </p:nvSpPr>
            <p:spPr>
              <a:xfrm>
                <a:off x="4768525" y="4894741"/>
                <a:ext cx="1709058" cy="39478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𝑻</m:t>
                          </m:r>
                        </m:e>
                        <m:sub>
                          <m:r>
                            <a:rPr lang="en-US" b="1" i="1">
                              <a:latin typeface="Cambria Math" panose="02040503050406030204" pitchFamily="18" charset="0"/>
                            </a:rPr>
                            <m:t>𝒚</m:t>
                          </m:r>
                        </m:sub>
                      </m:sSub>
                      <m:r>
                        <a:rPr lang="en-US" b="0" i="0">
                          <a:latin typeface="Cambria Math" panose="02040503050406030204" pitchFamily="18" charset="0"/>
                        </a:rPr>
                        <m:t>=1.2763 </m:t>
                      </m:r>
                      <m:r>
                        <a:rPr lang="en-US" b="1" i="1">
                          <a:latin typeface="Cambria Math" panose="02040503050406030204" pitchFamily="18" charset="0"/>
                        </a:rPr>
                        <m:t>𝑵</m:t>
                      </m:r>
                    </m:oMath>
                  </m:oMathPara>
                </a14:m>
                <a:endParaRPr lang="en-US" dirty="0"/>
              </a:p>
            </p:txBody>
          </p:sp>
        </mc:Choice>
        <mc:Fallback xmlns="">
          <p:sp>
            <p:nvSpPr>
              <p:cNvPr id="13" name="Rectángulo 12"/>
              <p:cNvSpPr>
                <a:spLocks noRot="1" noChangeAspect="1" noMove="1" noResize="1" noEditPoints="1" noAdjustHandles="1" noChangeArrowheads="1" noChangeShapeType="1" noTextEdit="1"/>
              </p:cNvSpPr>
              <p:nvPr/>
            </p:nvSpPr>
            <p:spPr>
              <a:xfrm>
                <a:off x="4768525" y="4894741"/>
                <a:ext cx="1709058" cy="394788"/>
              </a:xfrm>
              <a:prstGeom prst="rect">
                <a:avLst/>
              </a:prstGeom>
              <a:blipFill rotWithShape="0">
                <a:blip r:embed="rId11" cstate="print"/>
                <a:stretch>
                  <a:fillRect b="-46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ángulo 14"/>
              <p:cNvSpPr/>
              <p:nvPr/>
            </p:nvSpPr>
            <p:spPr>
              <a:xfrm>
                <a:off x="8952015" y="3192919"/>
                <a:ext cx="126887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𝐾</m:t>
                      </m:r>
                      <m:r>
                        <a:rPr lang="en-US" i="0">
                          <a:latin typeface="Cambria Math" panose="02040503050406030204" pitchFamily="18" charset="0"/>
                        </a:rPr>
                        <m:t>=1.293</m:t>
                      </m:r>
                    </m:oMath>
                  </m:oMathPara>
                </a14:m>
                <a:endParaRPr lang="en-US" dirty="0"/>
              </a:p>
            </p:txBody>
          </p:sp>
        </mc:Choice>
        <mc:Fallback xmlns="">
          <p:sp>
            <p:nvSpPr>
              <p:cNvPr id="15" name="Rectángulo 14"/>
              <p:cNvSpPr>
                <a:spLocks noRot="1" noChangeAspect="1" noMove="1" noResize="1" noEditPoints="1" noAdjustHandles="1" noChangeArrowheads="1" noChangeShapeType="1" noTextEdit="1"/>
              </p:cNvSpPr>
              <p:nvPr/>
            </p:nvSpPr>
            <p:spPr>
              <a:xfrm>
                <a:off x="8952015" y="3192919"/>
                <a:ext cx="1268874" cy="369332"/>
              </a:xfrm>
              <a:prstGeom prst="rect">
                <a:avLst/>
              </a:prstGeom>
              <a:blipFill rotWithShape="0">
                <a:blip r:embed="rId12"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ángulo 15"/>
              <p:cNvSpPr/>
              <p:nvPr/>
            </p:nvSpPr>
            <p:spPr>
              <a:xfrm>
                <a:off x="8875296" y="3767175"/>
                <a:ext cx="1422312" cy="39158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𝑙𝑓</m:t>
                          </m:r>
                        </m:sub>
                      </m:sSub>
                      <m:r>
                        <a:rPr lang="en-US" i="0">
                          <a:latin typeface="Cambria Math" panose="02040503050406030204" pitchFamily="18" charset="0"/>
                        </a:rPr>
                        <m:t>=</m:t>
                      </m:r>
                      <m:r>
                        <a:rPr lang="en-US" i="1">
                          <a:latin typeface="Cambria Math" panose="02040503050406030204" pitchFamily="18" charset="0"/>
                        </a:rPr>
                        <m:t>𝐾</m:t>
                      </m:r>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𝑒</m:t>
                          </m:r>
                        </m:sub>
                      </m:sSub>
                    </m:oMath>
                  </m:oMathPara>
                </a14:m>
                <a:endParaRPr lang="en-US" dirty="0"/>
              </a:p>
            </p:txBody>
          </p:sp>
        </mc:Choice>
        <mc:Fallback xmlns="">
          <p:sp>
            <p:nvSpPr>
              <p:cNvPr id="16" name="Rectángulo 15"/>
              <p:cNvSpPr>
                <a:spLocks noRot="1" noChangeAspect="1" noMove="1" noResize="1" noEditPoints="1" noAdjustHandles="1" noChangeArrowheads="1" noChangeShapeType="1" noTextEdit="1"/>
              </p:cNvSpPr>
              <p:nvPr/>
            </p:nvSpPr>
            <p:spPr>
              <a:xfrm>
                <a:off x="8875296" y="3767175"/>
                <a:ext cx="1422312" cy="391582"/>
              </a:xfrm>
              <a:prstGeom prst="rect">
                <a:avLst/>
              </a:prstGeom>
              <a:blipFill rotWithShape="0">
                <a:blip r:embed="rId13" cstate="print"/>
                <a:stretch>
                  <a:fillRect b="-93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ángulo 16"/>
              <p:cNvSpPr/>
              <p:nvPr/>
            </p:nvSpPr>
            <p:spPr>
              <a:xfrm>
                <a:off x="8779757" y="4363681"/>
                <a:ext cx="1613390" cy="39158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𝑙𝑓</m:t>
                          </m:r>
                        </m:sub>
                      </m:sSub>
                      <m:r>
                        <a:rPr lang="en-US" i="0">
                          <a:latin typeface="Cambria Math" panose="02040503050406030204" pitchFamily="18" charset="0"/>
                        </a:rPr>
                        <m:t>=2.667 </m:t>
                      </m:r>
                      <m:r>
                        <a:rPr lang="en-US" b="1" i="1">
                          <a:latin typeface="Cambria Math" panose="02040503050406030204" pitchFamily="18" charset="0"/>
                        </a:rPr>
                        <m:t>𝑵</m:t>
                      </m:r>
                    </m:oMath>
                  </m:oMathPara>
                </a14:m>
                <a:endParaRPr lang="en-US" dirty="0"/>
              </a:p>
            </p:txBody>
          </p:sp>
        </mc:Choice>
        <mc:Fallback xmlns="">
          <p:sp>
            <p:nvSpPr>
              <p:cNvPr id="17" name="Rectángulo 16"/>
              <p:cNvSpPr>
                <a:spLocks noRot="1" noChangeAspect="1" noMove="1" noResize="1" noEditPoints="1" noAdjustHandles="1" noChangeArrowheads="1" noChangeShapeType="1" noTextEdit="1"/>
              </p:cNvSpPr>
              <p:nvPr/>
            </p:nvSpPr>
            <p:spPr>
              <a:xfrm>
                <a:off x="8779757" y="4363681"/>
                <a:ext cx="1613390" cy="391582"/>
              </a:xfrm>
              <a:prstGeom prst="rect">
                <a:avLst/>
              </a:prstGeom>
              <a:blipFill rotWithShape="0">
                <a:blip r:embed="rId14" cstate="print"/>
                <a:stretch>
                  <a:fillRect b="-93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ángulo 17"/>
              <p:cNvSpPr/>
              <p:nvPr/>
            </p:nvSpPr>
            <p:spPr>
              <a:xfrm>
                <a:off x="7910052" y="4935242"/>
                <a:ext cx="3352800" cy="610424"/>
              </a:xfrm>
              <a:prstGeom prst="rect">
                <a:avLst/>
              </a:prstGeom>
            </p:spPr>
            <p:txBody>
              <a:bodyPr wrap="square">
                <a:spAutoFit/>
              </a:bodyPr>
              <a:lstStyle/>
              <a:p>
                <a:pPr indent="252095" algn="just">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n-US" b="1" i="1">
                              <a:solidFill>
                                <a:srgbClr val="FF0000"/>
                              </a:solidFill>
                              <a:effectLst/>
                              <a:latin typeface="Cambria Math" panose="02040503050406030204" pitchFamily="18" charset="0"/>
                              <a:ea typeface="Calibri" panose="020F0502020204030204" pitchFamily="34" charset="0"/>
                              <a:cs typeface="Arial" panose="020B0604020202020204" pitchFamily="34" charset="0"/>
                            </a:rPr>
                          </m:ctrlPr>
                        </m:sSubPr>
                        <m:e>
                          <m:r>
                            <a:rPr lang="es-EC" b="1" i="1">
                              <a:solidFill>
                                <a:srgbClr val="FF0000"/>
                              </a:solidFill>
                              <a:effectLst/>
                              <a:latin typeface="Cambria Math" panose="02040503050406030204" pitchFamily="18" charset="0"/>
                              <a:ea typeface="Calibri" panose="020F0502020204030204" pitchFamily="34" charset="0"/>
                              <a:cs typeface="Arial" panose="020B0604020202020204" pitchFamily="34" charset="0"/>
                            </a:rPr>
                            <m:t>𝑻</m:t>
                          </m:r>
                        </m:e>
                        <m:sub>
                          <m:r>
                            <a:rPr lang="es-EC" b="1" i="1">
                              <a:solidFill>
                                <a:srgbClr val="FF0000"/>
                              </a:solidFill>
                              <a:effectLst/>
                              <a:latin typeface="Cambria Math" panose="02040503050406030204" pitchFamily="18" charset="0"/>
                              <a:ea typeface="Calibri" panose="020F0502020204030204" pitchFamily="34" charset="0"/>
                              <a:cs typeface="Arial" panose="020B0604020202020204" pitchFamily="34" charset="0"/>
                            </a:rPr>
                            <m:t>𝒎</m:t>
                          </m:r>
                          <m:r>
                            <a:rPr lang="es-EC" b="1" i="1">
                              <a:solidFill>
                                <a:srgbClr val="FF0000"/>
                              </a:solidFill>
                              <a:effectLst/>
                              <a:latin typeface="Cambria Math" panose="02040503050406030204" pitchFamily="18" charset="0"/>
                              <a:ea typeface="Calibri" panose="020F0502020204030204" pitchFamily="34" charset="0"/>
                              <a:cs typeface="Arial" panose="020B0604020202020204" pitchFamily="34" charset="0"/>
                            </a:rPr>
                            <m:t>á</m:t>
                          </m:r>
                          <m:r>
                            <a:rPr lang="es-EC" b="1" i="1">
                              <a:solidFill>
                                <a:srgbClr val="FF0000"/>
                              </a:solidFill>
                              <a:effectLst/>
                              <a:latin typeface="Cambria Math" panose="02040503050406030204" pitchFamily="18" charset="0"/>
                              <a:ea typeface="Calibri" panose="020F0502020204030204" pitchFamily="34" charset="0"/>
                              <a:cs typeface="Arial" panose="020B0604020202020204" pitchFamily="34" charset="0"/>
                            </a:rPr>
                            <m:t>𝒙</m:t>
                          </m:r>
                        </m:sub>
                      </m:sSub>
                      <m:r>
                        <a:rPr lang="es-EC" b="1" i="1">
                          <a:solidFill>
                            <a:srgbClr val="FF0000"/>
                          </a:solidFill>
                          <a:effectLst/>
                          <a:latin typeface="Cambria Math" panose="02040503050406030204" pitchFamily="18" charset="0"/>
                          <a:ea typeface="Times New Roman" panose="02020603050405020304" pitchFamily="18" charset="0"/>
                          <a:cs typeface="Arial" panose="020B0604020202020204" pitchFamily="34" charset="0"/>
                        </a:rPr>
                        <m:t>=</m:t>
                      </m:r>
                      <m:r>
                        <a:rPr lang="es-EC" b="1" i="1">
                          <a:solidFill>
                            <a:srgbClr val="FF0000"/>
                          </a:solidFill>
                          <a:effectLst/>
                          <a:latin typeface="Cambria Math" panose="02040503050406030204" pitchFamily="18" charset="0"/>
                          <a:ea typeface="Calibri" panose="020F0502020204030204" pitchFamily="34" charset="0"/>
                          <a:cs typeface="Arial" panose="020B0604020202020204" pitchFamily="34" charset="0"/>
                        </a:rPr>
                        <m:t>𝟒</m:t>
                      </m:r>
                      <m:r>
                        <a:rPr lang="es-EC" b="1" i="1">
                          <a:solidFill>
                            <a:srgbClr val="FF0000"/>
                          </a:solidFill>
                          <a:effectLst/>
                          <a:latin typeface="Cambria Math" panose="02040503050406030204" pitchFamily="18" charset="0"/>
                          <a:ea typeface="Calibri" panose="020F0502020204030204" pitchFamily="34" charset="0"/>
                          <a:cs typeface="Arial" panose="020B0604020202020204" pitchFamily="34" charset="0"/>
                        </a:rPr>
                        <m:t>.</m:t>
                      </m:r>
                      <m:r>
                        <a:rPr lang="es-EC" b="1" i="1">
                          <a:solidFill>
                            <a:srgbClr val="FF0000"/>
                          </a:solidFill>
                          <a:effectLst/>
                          <a:latin typeface="Cambria Math" panose="02040503050406030204" pitchFamily="18" charset="0"/>
                          <a:ea typeface="Calibri" panose="020F0502020204030204" pitchFamily="34" charset="0"/>
                          <a:cs typeface="Arial" panose="020B0604020202020204" pitchFamily="34" charset="0"/>
                        </a:rPr>
                        <m:t>𝟕𝟑</m:t>
                      </m:r>
                      <m:r>
                        <a:rPr lang="es-EC" b="1" i="1">
                          <a:solidFill>
                            <a:srgbClr val="FF0000"/>
                          </a:solidFill>
                          <a:effectLst/>
                          <a:latin typeface="Cambria Math" panose="02040503050406030204" pitchFamily="18" charset="0"/>
                          <a:ea typeface="Calibri" panose="020F0502020204030204" pitchFamily="34" charset="0"/>
                          <a:cs typeface="Arial" panose="020B0604020202020204" pitchFamily="34" charset="0"/>
                        </a:rPr>
                        <m:t> </m:t>
                      </m:r>
                      <m:r>
                        <a:rPr lang="es-EC" b="1" i="1">
                          <a:solidFill>
                            <a:srgbClr val="FF0000"/>
                          </a:solidFill>
                          <a:effectLst/>
                          <a:latin typeface="Cambria Math" panose="02040503050406030204" pitchFamily="18" charset="0"/>
                          <a:ea typeface="Calibri" panose="020F0502020204030204" pitchFamily="34" charset="0"/>
                          <a:cs typeface="Arial" panose="020B0604020202020204" pitchFamily="34" charset="0"/>
                        </a:rPr>
                        <m:t>𝑵</m:t>
                      </m:r>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8" name="Rectángulo 17"/>
              <p:cNvSpPr>
                <a:spLocks noRot="1" noChangeAspect="1" noMove="1" noResize="1" noEditPoints="1" noAdjustHandles="1" noChangeArrowheads="1" noChangeShapeType="1" noTextEdit="1"/>
              </p:cNvSpPr>
              <p:nvPr/>
            </p:nvSpPr>
            <p:spPr>
              <a:xfrm>
                <a:off x="7910052" y="4935242"/>
                <a:ext cx="3352800" cy="610424"/>
              </a:xfrm>
              <a:prstGeom prst="rect">
                <a:avLst/>
              </a:prstGeom>
              <a:blipFill rotWithShape="0">
                <a:blip r:embed="rId15" cstate="print"/>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179533572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ángulo 3"/>
              <p:cNvSpPr/>
              <p:nvPr/>
            </p:nvSpPr>
            <p:spPr>
              <a:xfrm>
                <a:off x="2310581" y="140738"/>
                <a:ext cx="8141109" cy="2665345"/>
              </a:xfrm>
              <a:prstGeom prst="rect">
                <a:avLst/>
              </a:prstGeom>
            </p:spPr>
            <p:txBody>
              <a:bodyPr wrap="square">
                <a:spAutoFit/>
              </a:bodyPr>
              <a:lstStyle/>
              <a:p>
                <a:pPr algn="just">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n-US" i="1" smtClean="0">
                              <a:effectLst/>
                              <a:latin typeface="Cambria Math" panose="02040503050406030204" pitchFamily="18" charset="0"/>
                              <a:ea typeface="Times New Roman" panose="02020603050405020304" pitchFamily="18" charset="0"/>
                              <a:cs typeface="Arial" panose="020B0604020202020204" pitchFamily="34" charset="0"/>
                            </a:rPr>
                          </m:ctrlPr>
                        </m:sSubPr>
                        <m:e>
                          <m:r>
                            <a:rPr lang="es-EC" i="1">
                              <a:effectLst/>
                              <a:latin typeface="Cambria Math" panose="02040503050406030204" pitchFamily="18" charset="0"/>
                              <a:ea typeface="Times New Roman" panose="02020603050405020304" pitchFamily="18" charset="0"/>
                              <a:cs typeface="Arial" panose="020B0604020202020204" pitchFamily="34" charset="0"/>
                            </a:rPr>
                            <m:t>𝑣</m:t>
                          </m:r>
                        </m:e>
                        <m:sub>
                          <m:r>
                            <a:rPr lang="es-EC" i="1">
                              <a:effectLst/>
                              <a:latin typeface="Cambria Math" panose="02040503050406030204" pitchFamily="18" charset="0"/>
                              <a:ea typeface="Times New Roman" panose="02020603050405020304" pitchFamily="18" charset="0"/>
                              <a:cs typeface="Arial" panose="020B0604020202020204" pitchFamily="34" charset="0"/>
                            </a:rPr>
                            <m:t>𝑝</m:t>
                          </m:r>
                        </m:sub>
                      </m:sSub>
                      <m:r>
                        <a:rPr lang="es-EC" i="1">
                          <a:effectLst/>
                          <a:latin typeface="Cambria Math" panose="02040503050406030204" pitchFamily="18" charset="0"/>
                          <a:ea typeface="Times New Roman" panose="02020603050405020304" pitchFamily="18" charset="0"/>
                          <a:cs typeface="Arial" panose="020B0604020202020204" pitchFamily="34" charset="0"/>
                        </a:rPr>
                        <m:t>=12</m:t>
                      </m:r>
                      <m:f>
                        <m:fPr>
                          <m:type m:val="skw"/>
                          <m:ctrlPr>
                            <a:rPr lang="en-US" i="1">
                              <a:effectLst/>
                              <a:latin typeface="Cambria Math" panose="02040503050406030204" pitchFamily="18" charset="0"/>
                              <a:ea typeface="Times New Roman" panose="02020603050405020304" pitchFamily="18" charset="0"/>
                              <a:cs typeface="Arial" panose="020B0604020202020204" pitchFamily="34" charset="0"/>
                            </a:rPr>
                          </m:ctrlPr>
                        </m:fPr>
                        <m:num>
                          <m:r>
                            <a:rPr lang="es-EC" i="1">
                              <a:effectLst/>
                              <a:latin typeface="Cambria Math" panose="02040503050406030204" pitchFamily="18" charset="0"/>
                              <a:ea typeface="Times New Roman" panose="02020603050405020304" pitchFamily="18" charset="0"/>
                              <a:cs typeface="Arial" panose="020B0604020202020204" pitchFamily="34" charset="0"/>
                            </a:rPr>
                            <m:t>𝑐𝑚</m:t>
                          </m:r>
                        </m:num>
                        <m:den>
                          <m:r>
                            <a:rPr lang="es-EC" i="1">
                              <a:effectLst/>
                              <a:latin typeface="Cambria Math" panose="02040503050406030204" pitchFamily="18" charset="0"/>
                              <a:ea typeface="Times New Roman" panose="02020603050405020304" pitchFamily="18" charset="0"/>
                              <a:cs typeface="Arial" panose="020B0604020202020204" pitchFamily="34" charset="0"/>
                            </a:rPr>
                            <m:t>𝑠</m:t>
                          </m:r>
                        </m:den>
                      </m:f>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s-EC" dirty="0">
                    <a:effectLst/>
                    <a:latin typeface="Arial" panose="020B0604020202020204" pitchFamily="34" charset="0"/>
                    <a:ea typeface="Times New Roman" panose="02020603050405020304" pitchFamily="18" charset="0"/>
                    <a:cs typeface="Times New Roman" panose="02020603050405020304" pitchFamily="18" charset="0"/>
                  </a:rPr>
                  <a:t>La velocidad angular es por lo t</a:t>
                </a:r>
                <a:r>
                  <a:rPr lang="es-EC" dirty="0" smtClean="0">
                    <a:effectLst/>
                    <a:latin typeface="Arial" panose="020B0604020202020204" pitchFamily="34" charset="0"/>
                    <a:ea typeface="Times New Roman" panose="02020603050405020304" pitchFamily="18" charset="0"/>
                    <a:cs typeface="Times New Roman" panose="02020603050405020304" pitchFamily="18" charset="0"/>
                  </a:rPr>
                  <a:t>anto:</a:t>
                </a:r>
                <a:r>
                  <a:rPr lang="es-EC" dirty="0" smtClean="0">
                    <a:effectLst/>
                    <a:latin typeface="Arial" panose="020B0604020202020204" pitchFamily="34" charset="0"/>
                    <a:ea typeface="Calibri" panose="020F0502020204030204" pitchFamily="34" charset="0"/>
                    <a:cs typeface="Times New Roman" panose="02020603050405020304" pitchFamily="18"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 xmlns:m="http://schemas.openxmlformats.org/officeDocument/2006/math">
                    <m:r>
                      <a:rPr lang="es-EC" i="1">
                        <a:effectLst/>
                        <a:latin typeface="Cambria Math" panose="02040503050406030204" pitchFamily="18" charset="0"/>
                        <a:ea typeface="Times New Roman" panose="02020603050405020304" pitchFamily="18" charset="0"/>
                        <a:cs typeface="Arial" panose="020B0604020202020204" pitchFamily="34" charset="0"/>
                      </a:rPr>
                      <m:t>𝜔</m:t>
                    </m:r>
                    <m:r>
                      <a:rPr lang="es-EC" i="1">
                        <a:effectLst/>
                        <a:latin typeface="Cambria Math" panose="02040503050406030204" pitchFamily="18" charset="0"/>
                        <a:ea typeface="Times New Roman" panose="02020603050405020304" pitchFamily="18" charset="0"/>
                        <a:cs typeface="Arial" panose="020B0604020202020204" pitchFamily="34" charset="0"/>
                      </a:rPr>
                      <m:t>=2∗</m:t>
                    </m:r>
                    <m:f>
                      <m:fPr>
                        <m:type m:val="skw"/>
                        <m:ctrlPr>
                          <a:rPr lang="en-US" i="1">
                            <a:effectLst/>
                            <a:latin typeface="Cambria Math" panose="02040503050406030204" pitchFamily="18" charset="0"/>
                            <a:ea typeface="Times New Roman" panose="02020603050405020304" pitchFamily="18" charset="0"/>
                            <a:cs typeface="Arial" panose="020B0604020202020204" pitchFamily="34" charset="0"/>
                          </a:rPr>
                        </m:ctrlPr>
                      </m:fPr>
                      <m:num>
                        <m:sSub>
                          <m:sSubPr>
                            <m:ctrlPr>
                              <a:rPr lang="en-US" i="1">
                                <a:effectLst/>
                                <a:latin typeface="Cambria Math" panose="02040503050406030204" pitchFamily="18" charset="0"/>
                                <a:ea typeface="Times New Roman" panose="02020603050405020304" pitchFamily="18" charset="0"/>
                                <a:cs typeface="Arial" panose="020B0604020202020204" pitchFamily="34" charset="0"/>
                              </a:rPr>
                            </m:ctrlPr>
                          </m:sSubPr>
                          <m:e>
                            <m:r>
                              <a:rPr lang="es-EC" i="1">
                                <a:effectLst/>
                                <a:latin typeface="Cambria Math" panose="02040503050406030204" pitchFamily="18" charset="0"/>
                                <a:ea typeface="Times New Roman" panose="02020603050405020304" pitchFamily="18" charset="0"/>
                                <a:cs typeface="Arial" panose="020B0604020202020204" pitchFamily="34" charset="0"/>
                              </a:rPr>
                              <m:t>𝑣</m:t>
                            </m:r>
                          </m:e>
                          <m:sub>
                            <m:r>
                              <a:rPr lang="es-EC" i="1">
                                <a:effectLst/>
                                <a:latin typeface="Cambria Math" panose="02040503050406030204" pitchFamily="18" charset="0"/>
                                <a:ea typeface="Times New Roman" panose="02020603050405020304" pitchFamily="18" charset="0"/>
                                <a:cs typeface="Arial" panose="020B0604020202020204" pitchFamily="34" charset="0"/>
                              </a:rPr>
                              <m:t>𝑝</m:t>
                            </m:r>
                          </m:sub>
                        </m:sSub>
                      </m:num>
                      <m:den>
                        <m:sSub>
                          <m:sSubPr>
                            <m:ctrlPr>
                              <a:rPr lang="en-US"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𝐷</m:t>
                            </m:r>
                          </m:e>
                          <m:sub>
                            <m:r>
                              <a:rPr lang="es-EC" i="1">
                                <a:effectLst/>
                                <a:latin typeface="Cambria Math" panose="02040503050406030204" pitchFamily="18" charset="0"/>
                                <a:ea typeface="Calibri" panose="020F0502020204030204" pitchFamily="34" charset="0"/>
                                <a:cs typeface="Arial" panose="020B0604020202020204" pitchFamily="34" charset="0"/>
                              </a:rPr>
                              <m:t>𝑟𝑜𝑑𝑖𝑙𝑙𝑜</m:t>
                            </m:r>
                          </m:sub>
                        </m:sSub>
                      </m:den>
                    </m:f>
                  </m:oMath>
                </a14:m>
                <a:r>
                  <a:rPr lang="es-EC"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a:rPr lang="es-EC" b="1" i="1">
                          <a:effectLst/>
                          <a:latin typeface="Cambria Math" panose="02040503050406030204" pitchFamily="18" charset="0"/>
                          <a:ea typeface="Times New Roman" panose="02020603050405020304" pitchFamily="18" charset="0"/>
                          <a:cs typeface="Arial" panose="020B0604020202020204" pitchFamily="34" charset="0"/>
                        </a:rPr>
                        <m:t>𝝎</m:t>
                      </m:r>
                      <m:r>
                        <a:rPr lang="es-EC" b="1" i="1">
                          <a:effectLst/>
                          <a:latin typeface="Cambria Math" panose="02040503050406030204" pitchFamily="18" charset="0"/>
                          <a:ea typeface="Times New Roman" panose="02020603050405020304" pitchFamily="18" charset="0"/>
                          <a:cs typeface="Arial" panose="020B0604020202020204" pitchFamily="34" charset="0"/>
                        </a:rPr>
                        <m:t>=</m:t>
                      </m:r>
                      <m:r>
                        <a:rPr lang="es-EC" b="1" i="1">
                          <a:effectLst/>
                          <a:latin typeface="Cambria Math" panose="02040503050406030204" pitchFamily="18" charset="0"/>
                          <a:ea typeface="Times New Roman" panose="02020603050405020304" pitchFamily="18" charset="0"/>
                          <a:cs typeface="Arial" panose="020B0604020202020204" pitchFamily="34" charset="0"/>
                        </a:rPr>
                        <m:t>𝟗</m:t>
                      </m:r>
                      <m:r>
                        <a:rPr lang="es-EC" b="1" i="1">
                          <a:effectLst/>
                          <a:latin typeface="Cambria Math" panose="02040503050406030204" pitchFamily="18" charset="0"/>
                          <a:ea typeface="Times New Roman" panose="02020603050405020304" pitchFamily="18" charset="0"/>
                          <a:cs typeface="Arial" panose="020B0604020202020204" pitchFamily="34" charset="0"/>
                        </a:rPr>
                        <m:t>.</m:t>
                      </m:r>
                      <m:r>
                        <a:rPr lang="es-EC" b="1" i="1">
                          <a:effectLst/>
                          <a:latin typeface="Cambria Math" panose="02040503050406030204" pitchFamily="18" charset="0"/>
                          <a:ea typeface="Times New Roman" panose="02020603050405020304" pitchFamily="18" charset="0"/>
                          <a:cs typeface="Arial" panose="020B0604020202020204" pitchFamily="34" charset="0"/>
                        </a:rPr>
                        <m:t>𝟒𝟒𝟖𝟖</m:t>
                      </m:r>
                      <m:r>
                        <a:rPr lang="es-EC" b="1" i="1">
                          <a:effectLst/>
                          <a:latin typeface="Cambria Math" panose="02040503050406030204" pitchFamily="18" charset="0"/>
                          <a:ea typeface="Times New Roman" panose="02020603050405020304" pitchFamily="18" charset="0"/>
                          <a:cs typeface="Arial" panose="020B0604020202020204" pitchFamily="34" charset="0"/>
                        </a:rPr>
                        <m:t> </m:t>
                      </m:r>
                      <m:f>
                        <m:fPr>
                          <m:ctrlPr>
                            <a:rPr lang="en-US" b="1" i="1">
                              <a:effectLst/>
                              <a:latin typeface="Cambria Math" panose="02040503050406030204" pitchFamily="18" charset="0"/>
                              <a:ea typeface="Times New Roman" panose="02020603050405020304" pitchFamily="18" charset="0"/>
                              <a:cs typeface="Arial" panose="020B0604020202020204" pitchFamily="34" charset="0"/>
                            </a:rPr>
                          </m:ctrlPr>
                        </m:fPr>
                        <m:num>
                          <m:r>
                            <a:rPr lang="es-EC" b="1" i="1">
                              <a:effectLst/>
                              <a:latin typeface="Cambria Math" panose="02040503050406030204" pitchFamily="18" charset="0"/>
                              <a:ea typeface="Times New Roman" panose="02020603050405020304" pitchFamily="18" charset="0"/>
                              <a:cs typeface="Arial" panose="020B0604020202020204" pitchFamily="34" charset="0"/>
                            </a:rPr>
                            <m:t>𝒓𝒂𝒅</m:t>
                          </m:r>
                        </m:num>
                        <m:den>
                          <m:r>
                            <a:rPr lang="es-EC" b="1" i="1">
                              <a:effectLst/>
                              <a:latin typeface="Cambria Math" panose="02040503050406030204" pitchFamily="18" charset="0"/>
                              <a:ea typeface="Times New Roman" panose="02020603050405020304" pitchFamily="18" charset="0"/>
                              <a:cs typeface="Arial" panose="020B0604020202020204" pitchFamily="34" charset="0"/>
                            </a:rPr>
                            <m:t>𝒔</m:t>
                          </m:r>
                        </m:den>
                      </m:f>
                      <m:r>
                        <a:rPr lang="es-EC" b="1" i="1" smtClean="0">
                          <a:effectLst/>
                          <a:latin typeface="Cambria Math" panose="02040503050406030204" pitchFamily="18" charset="0"/>
                          <a:ea typeface="Times New Roman" panose="02020603050405020304" pitchFamily="18" charset="0"/>
                          <a:cs typeface="Arial" panose="020B0604020202020204" pitchFamily="34" charset="0"/>
                        </a:rPr>
                        <m:t>                                  </m:t>
                      </m:r>
                      <m:r>
                        <a:rPr lang="es-EC" b="1" i="1" smtClean="0">
                          <a:effectLst/>
                          <a:latin typeface="Cambria Math" panose="02040503050406030204" pitchFamily="18" charset="0"/>
                          <a:ea typeface="Times New Roman" panose="02020603050405020304" pitchFamily="18" charset="0"/>
                          <a:cs typeface="Arial" panose="020B0604020202020204" pitchFamily="34" charset="0"/>
                        </a:rPr>
                        <m:t>𝑹𝑷𝑴</m:t>
                      </m:r>
                      <m:r>
                        <a:rPr lang="es-EC" b="1" i="1" smtClean="0">
                          <a:effectLst/>
                          <a:latin typeface="Cambria Math" panose="02040503050406030204" pitchFamily="18" charset="0"/>
                          <a:ea typeface="Times New Roman" panose="02020603050405020304" pitchFamily="18" charset="0"/>
                          <a:cs typeface="Arial" panose="020B0604020202020204" pitchFamily="34" charset="0"/>
                        </a:rPr>
                        <m:t>=</m:t>
                      </m:r>
                      <m:r>
                        <a:rPr lang="es-EC" b="1" i="1" smtClean="0">
                          <a:effectLst/>
                          <a:latin typeface="Cambria Math" panose="02040503050406030204" pitchFamily="18" charset="0"/>
                          <a:ea typeface="Times New Roman" panose="02020603050405020304" pitchFamily="18" charset="0"/>
                          <a:cs typeface="Arial" panose="020B0604020202020204" pitchFamily="34" charset="0"/>
                        </a:rPr>
                        <m:t>𝟗𝟎</m:t>
                      </m:r>
                      <m:r>
                        <a:rPr lang="es-EC" b="1" i="1" smtClean="0">
                          <a:effectLst/>
                          <a:latin typeface="Cambria Math" panose="02040503050406030204" pitchFamily="18" charset="0"/>
                          <a:ea typeface="Times New Roman" panose="02020603050405020304" pitchFamily="18" charset="0"/>
                          <a:cs typeface="Arial" panose="020B0604020202020204" pitchFamily="34" charset="0"/>
                        </a:rPr>
                        <m:t>.</m:t>
                      </m:r>
                      <m:r>
                        <a:rPr lang="es-EC" b="1" i="1" smtClean="0">
                          <a:effectLst/>
                          <a:latin typeface="Cambria Math" panose="02040503050406030204" pitchFamily="18" charset="0"/>
                          <a:ea typeface="Times New Roman" panose="02020603050405020304" pitchFamily="18" charset="0"/>
                          <a:cs typeface="Arial" panose="020B0604020202020204" pitchFamily="34" charset="0"/>
                        </a:rPr>
                        <m:t>𝟐𝟐</m:t>
                      </m:r>
                      <m:r>
                        <a:rPr lang="es-EC" b="1" i="1" smtClean="0">
                          <a:effectLst/>
                          <a:latin typeface="Cambria Math" panose="02040503050406030204" pitchFamily="18" charset="0"/>
                          <a:ea typeface="Times New Roman" panose="02020603050405020304" pitchFamily="18" charset="0"/>
                          <a:cs typeface="Arial" panose="020B0604020202020204" pitchFamily="34" charset="0"/>
                        </a:rPr>
                        <m:t> </m:t>
                      </m:r>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Rectángulo 3"/>
              <p:cNvSpPr>
                <a:spLocks noRot="1" noChangeAspect="1" noMove="1" noResize="1" noEditPoints="1" noAdjustHandles="1" noChangeArrowheads="1" noChangeShapeType="1" noTextEdit="1"/>
              </p:cNvSpPr>
              <p:nvPr/>
            </p:nvSpPr>
            <p:spPr>
              <a:xfrm>
                <a:off x="2310581" y="140738"/>
                <a:ext cx="8141109" cy="2665345"/>
              </a:xfrm>
              <a:prstGeom prst="rect">
                <a:avLst/>
              </a:prstGeom>
              <a:blipFill rotWithShape="0">
                <a:blip r:embed="rId2" cstate="print"/>
                <a:stretch>
                  <a:fillRect l="-59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ángulo 4"/>
              <p:cNvSpPr/>
              <p:nvPr/>
            </p:nvSpPr>
            <p:spPr>
              <a:xfrm>
                <a:off x="464881" y="2806083"/>
                <a:ext cx="5631119" cy="1160639"/>
              </a:xfrm>
              <a:prstGeom prst="rect">
                <a:avLst/>
              </a:prstGeom>
            </p:spPr>
            <p:txBody>
              <a:bodyPr wrap="square">
                <a:spAutoFit/>
              </a:bodyPr>
              <a:lstStyle/>
              <a:p>
                <a:pPr indent="252095">
                  <a:lnSpc>
                    <a:spcPct val="150000"/>
                  </a:lnSpc>
                  <a:spcAft>
                    <a:spcPts val="800"/>
                  </a:spcAft>
                </a:pPr>
                <a14:m>
                  <m:oMathPara xmlns:m="http://schemas.openxmlformats.org/officeDocument/2006/math">
                    <m:oMathParaPr>
                      <m:jc m:val="left"/>
                    </m:oMathParaPr>
                    <m:oMath xmlns:m="http://schemas.openxmlformats.org/officeDocument/2006/math">
                      <m:r>
                        <a:rPr lang="es-EC" i="1" smtClean="0">
                          <a:effectLst/>
                          <a:latin typeface="Cambria Math" panose="02040503050406030204" pitchFamily="18" charset="0"/>
                          <a:ea typeface="Times New Roman" panose="02020603050405020304" pitchFamily="18" charset="0"/>
                          <a:cs typeface="Arial" panose="020B0604020202020204" pitchFamily="34" charset="0"/>
                        </a:rPr>
                        <m:t>𝑃𝑜𝑡</m:t>
                      </m:r>
                      <m:r>
                        <a:rPr lang="es-EC" i="1" smtClean="0">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US" i="1">
                              <a:effectLst/>
                              <a:latin typeface="Cambria Math" panose="02040503050406030204" pitchFamily="18" charset="0"/>
                              <a:ea typeface="Times New Roman" panose="02020603050405020304" pitchFamily="18" charset="0"/>
                              <a:cs typeface="Arial" panose="020B0604020202020204" pitchFamily="34" charset="0"/>
                            </a:rPr>
                          </m:ctrlPr>
                        </m:sSubPr>
                        <m:e>
                          <m:r>
                            <a:rPr lang="es-EC" i="1">
                              <a:effectLst/>
                              <a:latin typeface="Cambria Math" panose="02040503050406030204" pitchFamily="18" charset="0"/>
                              <a:ea typeface="Times New Roman" panose="02020603050405020304" pitchFamily="18" charset="0"/>
                              <a:cs typeface="Arial" panose="020B0604020202020204" pitchFamily="34" charset="0"/>
                            </a:rPr>
                            <m:t>𝑇</m:t>
                          </m:r>
                        </m:e>
                        <m:sub>
                          <m:r>
                            <a:rPr lang="es-EC" i="1">
                              <a:effectLst/>
                              <a:latin typeface="Cambria Math" panose="02040503050406030204" pitchFamily="18" charset="0"/>
                              <a:ea typeface="Times New Roman" panose="02020603050405020304" pitchFamily="18" charset="0"/>
                              <a:cs typeface="Arial" panose="020B0604020202020204" pitchFamily="34" charset="0"/>
                            </a:rPr>
                            <m:t>𝑚</m:t>
                          </m:r>
                          <m:r>
                            <a:rPr lang="es-EC" i="1">
                              <a:effectLst/>
                              <a:latin typeface="Cambria Math" panose="02040503050406030204" pitchFamily="18" charset="0"/>
                              <a:ea typeface="Times New Roman" panose="02020603050405020304" pitchFamily="18" charset="0"/>
                              <a:cs typeface="Arial" panose="020B0604020202020204" pitchFamily="34" charset="0"/>
                            </a:rPr>
                            <m:t>á</m:t>
                          </m:r>
                          <m:r>
                            <a:rPr lang="es-EC" i="1">
                              <a:effectLst/>
                              <a:latin typeface="Cambria Math" panose="02040503050406030204" pitchFamily="18" charset="0"/>
                              <a:ea typeface="Times New Roman" panose="02020603050405020304" pitchFamily="18" charset="0"/>
                              <a:cs typeface="Arial" panose="020B0604020202020204" pitchFamily="34" charset="0"/>
                            </a:rPr>
                            <m:t>𝑥</m:t>
                          </m:r>
                        </m:sub>
                      </m:sSub>
                      <m:r>
                        <a:rPr lang="es-EC"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US" i="1">
                              <a:effectLst/>
                              <a:latin typeface="Cambria Math" panose="02040503050406030204" pitchFamily="18" charset="0"/>
                              <a:ea typeface="Times New Roman" panose="02020603050405020304" pitchFamily="18" charset="0"/>
                              <a:cs typeface="Arial" panose="020B0604020202020204" pitchFamily="34" charset="0"/>
                            </a:rPr>
                          </m:ctrlPr>
                        </m:sSubPr>
                        <m:e>
                          <m:r>
                            <a:rPr lang="es-EC" i="1">
                              <a:effectLst/>
                              <a:latin typeface="Cambria Math" panose="02040503050406030204" pitchFamily="18" charset="0"/>
                              <a:ea typeface="Times New Roman" panose="02020603050405020304" pitchFamily="18" charset="0"/>
                              <a:cs typeface="Arial" panose="020B0604020202020204" pitchFamily="34" charset="0"/>
                            </a:rPr>
                            <m:t>𝑣</m:t>
                          </m:r>
                        </m:e>
                        <m:sub>
                          <m:r>
                            <a:rPr lang="es-EC" i="1">
                              <a:effectLst/>
                              <a:latin typeface="Cambria Math" panose="02040503050406030204" pitchFamily="18" charset="0"/>
                              <a:ea typeface="Times New Roman" panose="02020603050405020304" pitchFamily="18" charset="0"/>
                              <a:cs typeface="Arial" panose="020B0604020202020204" pitchFamily="34" charset="0"/>
                            </a:rPr>
                            <m:t>𝑝</m:t>
                          </m:r>
                        </m:sub>
                      </m:sSub>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14:m>
                  <m:oMathPara xmlns:m="http://schemas.openxmlformats.org/officeDocument/2006/math">
                    <m:oMathParaPr>
                      <m:jc m:val="centerGroup"/>
                    </m:oMathParaPr>
                    <m:oMath xmlns:m="http://schemas.openxmlformats.org/officeDocument/2006/math">
                      <m:r>
                        <a:rPr lang="es-EC" b="1" i="1">
                          <a:effectLst/>
                          <a:latin typeface="Cambria Math" panose="02040503050406030204" pitchFamily="18" charset="0"/>
                          <a:ea typeface="Times New Roman" panose="02020603050405020304" pitchFamily="18" charset="0"/>
                          <a:cs typeface="Arial" panose="020B0604020202020204" pitchFamily="34" charset="0"/>
                        </a:rPr>
                        <m:t>𝑷𝒐𝒕</m:t>
                      </m:r>
                      <m:r>
                        <a:rPr lang="es-EC" b="1" i="1">
                          <a:effectLst/>
                          <a:latin typeface="Cambria Math" panose="02040503050406030204" pitchFamily="18" charset="0"/>
                          <a:ea typeface="Times New Roman" panose="02020603050405020304" pitchFamily="18" charset="0"/>
                          <a:cs typeface="Arial" panose="020B0604020202020204" pitchFamily="34" charset="0"/>
                        </a:rPr>
                        <m:t>=</m:t>
                      </m:r>
                      <m:r>
                        <a:rPr lang="es-EC" i="1">
                          <a:effectLst/>
                          <a:latin typeface="Cambria Math" panose="02040503050406030204" pitchFamily="18" charset="0"/>
                          <a:ea typeface="Times New Roman" panose="02020603050405020304" pitchFamily="18" charset="0"/>
                          <a:cs typeface="Arial" panose="020B0604020202020204" pitchFamily="34" charset="0"/>
                        </a:rPr>
                        <m:t> </m:t>
                      </m:r>
                      <m:r>
                        <a:rPr lang="es-EC" b="1" i="1">
                          <a:effectLst/>
                          <a:latin typeface="Cambria Math" panose="02040503050406030204" pitchFamily="18" charset="0"/>
                          <a:ea typeface="Times New Roman" panose="02020603050405020304" pitchFamily="18" charset="0"/>
                          <a:cs typeface="Arial" panose="020B0604020202020204" pitchFamily="34" charset="0"/>
                        </a:rPr>
                        <m:t>𝟎</m:t>
                      </m:r>
                      <m:r>
                        <a:rPr lang="es-EC" b="1" i="1">
                          <a:effectLst/>
                          <a:latin typeface="Cambria Math" panose="02040503050406030204" pitchFamily="18" charset="0"/>
                          <a:ea typeface="Times New Roman" panose="02020603050405020304" pitchFamily="18" charset="0"/>
                          <a:cs typeface="Arial" panose="020B0604020202020204" pitchFamily="34" charset="0"/>
                        </a:rPr>
                        <m:t>.</m:t>
                      </m:r>
                      <m:r>
                        <a:rPr lang="es-EC" b="1" i="1">
                          <a:effectLst/>
                          <a:latin typeface="Cambria Math" panose="02040503050406030204" pitchFamily="18" charset="0"/>
                          <a:ea typeface="Times New Roman" panose="02020603050405020304" pitchFamily="18" charset="0"/>
                          <a:cs typeface="Arial" panose="020B0604020202020204" pitchFamily="34" charset="0"/>
                        </a:rPr>
                        <m:t>𝟓𝟔𝟖</m:t>
                      </m:r>
                      <m:r>
                        <a:rPr lang="es-EC" b="1" i="1">
                          <a:effectLst/>
                          <a:latin typeface="Cambria Math" panose="02040503050406030204" pitchFamily="18" charset="0"/>
                          <a:ea typeface="Times New Roman" panose="02020603050405020304" pitchFamily="18" charset="0"/>
                          <a:cs typeface="Arial" panose="020B0604020202020204" pitchFamily="34" charset="0"/>
                        </a:rPr>
                        <m:t> </m:t>
                      </m:r>
                      <m:r>
                        <a:rPr lang="es-EC" b="1" i="1">
                          <a:effectLst/>
                          <a:latin typeface="Cambria Math" panose="02040503050406030204" pitchFamily="18" charset="0"/>
                          <a:ea typeface="Times New Roman" panose="02020603050405020304" pitchFamily="18" charset="0"/>
                          <a:cs typeface="Arial" panose="020B0604020202020204" pitchFamily="34" charset="0"/>
                        </a:rPr>
                        <m:t>𝑾</m:t>
                      </m:r>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Rectángulo 4"/>
              <p:cNvSpPr>
                <a:spLocks noRot="1" noChangeAspect="1" noMove="1" noResize="1" noEditPoints="1" noAdjustHandles="1" noChangeArrowheads="1" noChangeShapeType="1" noTextEdit="1"/>
              </p:cNvSpPr>
              <p:nvPr/>
            </p:nvSpPr>
            <p:spPr>
              <a:xfrm>
                <a:off x="464881" y="2806083"/>
                <a:ext cx="5631119" cy="1160639"/>
              </a:xfrm>
              <a:prstGeom prst="rect">
                <a:avLst/>
              </a:prstGeom>
              <a:blipFill rotWithShape="0">
                <a:blip r:embed="rId3" cstate="print"/>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6" name="Rectángulo 5"/>
              <p:cNvSpPr/>
              <p:nvPr/>
            </p:nvSpPr>
            <p:spPr>
              <a:xfrm>
                <a:off x="766915" y="4326810"/>
                <a:ext cx="4857136" cy="1385572"/>
              </a:xfrm>
              <a:prstGeom prst="rect">
                <a:avLst/>
              </a:prstGeom>
            </p:spPr>
            <p:txBody>
              <a:bodyPr wrap="square">
                <a:spAutoFit/>
              </a:bodyPr>
              <a:lstStyle/>
              <a:p>
                <a:pPr>
                  <a:lnSpc>
                    <a:spcPct val="150000"/>
                  </a:lnSpc>
                  <a:spcAft>
                    <a:spcPts val="800"/>
                  </a:spcAft>
                </a:pPr>
                <a14:m>
                  <m:oMathPara xmlns:m="http://schemas.openxmlformats.org/officeDocument/2006/math">
                    <m:oMathParaPr>
                      <m:jc m:val="left"/>
                    </m:oMathParaPr>
                    <m:oMath xmlns:m="http://schemas.openxmlformats.org/officeDocument/2006/math">
                      <m:r>
                        <a:rPr lang="es-EC" i="1" smtClean="0">
                          <a:effectLst/>
                          <a:latin typeface="Cambria Math" panose="02040503050406030204" pitchFamily="18" charset="0"/>
                          <a:ea typeface="Times New Roman" panose="02020603050405020304" pitchFamily="18" charset="0"/>
                          <a:cs typeface="Arial" panose="020B0604020202020204" pitchFamily="34" charset="0"/>
                        </a:rPr>
                        <m:t>𝑇𝑜𝑟</m:t>
                      </m:r>
                      <m:r>
                        <a:rPr lang="es-EC" i="1" smtClean="0">
                          <a:effectLst/>
                          <a:latin typeface="Cambria Math" panose="02040503050406030204" pitchFamily="18" charset="0"/>
                          <a:ea typeface="Times New Roman" panose="02020603050405020304" pitchFamily="18" charset="0"/>
                          <a:cs typeface="Arial" panose="020B0604020202020204" pitchFamily="34" charset="0"/>
                        </a:rPr>
                        <m:t>=</m:t>
                      </m:r>
                      <m:f>
                        <m:fPr>
                          <m:ctrlPr>
                            <a:rPr lang="en-US" i="1">
                              <a:effectLst/>
                              <a:latin typeface="Cambria Math" panose="02040503050406030204" pitchFamily="18" charset="0"/>
                              <a:ea typeface="Times New Roman" panose="02020603050405020304" pitchFamily="18" charset="0"/>
                              <a:cs typeface="Arial" panose="020B0604020202020204" pitchFamily="34" charset="0"/>
                            </a:rPr>
                          </m:ctrlPr>
                        </m:fPr>
                        <m:num>
                          <m:sSub>
                            <m:sSubPr>
                              <m:ctrlPr>
                                <a:rPr lang="en-US" i="1">
                                  <a:effectLst/>
                                  <a:latin typeface="Cambria Math" panose="02040503050406030204" pitchFamily="18" charset="0"/>
                                  <a:ea typeface="Times New Roman" panose="02020603050405020304" pitchFamily="18" charset="0"/>
                                  <a:cs typeface="Arial" panose="020B0604020202020204" pitchFamily="34" charset="0"/>
                                </a:rPr>
                              </m:ctrlPr>
                            </m:sSubPr>
                            <m:e>
                              <m:r>
                                <a:rPr lang="es-EC" i="1">
                                  <a:effectLst/>
                                  <a:latin typeface="Cambria Math" panose="02040503050406030204" pitchFamily="18" charset="0"/>
                                  <a:ea typeface="Times New Roman" panose="02020603050405020304" pitchFamily="18" charset="0"/>
                                  <a:cs typeface="Arial" panose="020B0604020202020204" pitchFamily="34" charset="0"/>
                                </a:rPr>
                                <m:t>   </m:t>
                              </m:r>
                              <m:r>
                                <a:rPr lang="es-EC" i="1">
                                  <a:effectLst/>
                                  <a:latin typeface="Cambria Math" panose="02040503050406030204" pitchFamily="18" charset="0"/>
                                  <a:ea typeface="Times New Roman" panose="02020603050405020304" pitchFamily="18" charset="0"/>
                                  <a:cs typeface="Arial" panose="020B0604020202020204" pitchFamily="34" charset="0"/>
                                </a:rPr>
                                <m:t>𝑇</m:t>
                              </m:r>
                            </m:e>
                            <m:sub>
                              <m:r>
                                <a:rPr lang="es-EC" i="1">
                                  <a:effectLst/>
                                  <a:latin typeface="Cambria Math" panose="02040503050406030204" pitchFamily="18" charset="0"/>
                                  <a:ea typeface="Times New Roman" panose="02020603050405020304" pitchFamily="18" charset="0"/>
                                  <a:cs typeface="Arial" panose="020B0604020202020204" pitchFamily="34" charset="0"/>
                                </a:rPr>
                                <m:t>𝑚</m:t>
                              </m:r>
                              <m:r>
                                <a:rPr lang="es-EC" i="1">
                                  <a:effectLst/>
                                  <a:latin typeface="Cambria Math" panose="02040503050406030204" pitchFamily="18" charset="0"/>
                                  <a:ea typeface="Times New Roman" panose="02020603050405020304" pitchFamily="18" charset="0"/>
                                  <a:cs typeface="Arial" panose="020B0604020202020204" pitchFamily="34" charset="0"/>
                                </a:rPr>
                                <m:t>á</m:t>
                              </m:r>
                              <m:r>
                                <a:rPr lang="es-EC" i="1">
                                  <a:effectLst/>
                                  <a:latin typeface="Cambria Math" panose="02040503050406030204" pitchFamily="18" charset="0"/>
                                  <a:ea typeface="Times New Roman" panose="02020603050405020304" pitchFamily="18" charset="0"/>
                                  <a:cs typeface="Arial" panose="020B0604020202020204" pitchFamily="34" charset="0"/>
                                </a:rPr>
                                <m:t>𝑥</m:t>
                              </m:r>
                            </m:sub>
                          </m:sSub>
                          <m:r>
                            <a:rPr lang="es-EC" i="1">
                              <a:effectLst/>
                              <a:latin typeface="Cambria Math" panose="02040503050406030204" pitchFamily="18" charset="0"/>
                              <a:ea typeface="Times New Roman" panose="02020603050405020304" pitchFamily="18" charset="0"/>
                              <a:cs typeface="Arial" panose="020B0604020202020204" pitchFamily="34" charset="0"/>
                            </a:rPr>
                            <m:t>∗ </m:t>
                          </m:r>
                          <m:sSub>
                            <m:sSubPr>
                              <m:ctrlPr>
                                <a:rPr lang="en-US" i="1">
                                  <a:effectLst/>
                                  <a:latin typeface="Cambria Math" panose="02040503050406030204" pitchFamily="18" charset="0"/>
                                  <a:ea typeface="Times New Roman" panose="02020603050405020304" pitchFamily="18" charset="0"/>
                                  <a:cs typeface="Arial" panose="020B0604020202020204" pitchFamily="34" charset="0"/>
                                </a:rPr>
                              </m:ctrlPr>
                            </m:sSubPr>
                            <m:e>
                              <m:r>
                                <a:rPr lang="es-EC" i="1">
                                  <a:effectLst/>
                                  <a:latin typeface="Cambria Math" panose="02040503050406030204" pitchFamily="18" charset="0"/>
                                  <a:ea typeface="Times New Roman" panose="02020603050405020304" pitchFamily="18" charset="0"/>
                                  <a:cs typeface="Arial" panose="020B0604020202020204" pitchFamily="34" charset="0"/>
                                </a:rPr>
                                <m:t>𝐷</m:t>
                              </m:r>
                            </m:e>
                            <m:sub>
                              <m:r>
                                <a:rPr lang="es-EC" i="1">
                                  <a:effectLst/>
                                  <a:latin typeface="Cambria Math" panose="02040503050406030204" pitchFamily="18" charset="0"/>
                                  <a:ea typeface="Times New Roman" panose="02020603050405020304" pitchFamily="18" charset="0"/>
                                  <a:cs typeface="Arial" panose="020B0604020202020204" pitchFamily="34" charset="0"/>
                                </a:rPr>
                                <m:t>𝑟𝑜𝑑𝑖𝑙𝑙𝑜</m:t>
                              </m:r>
                            </m:sub>
                          </m:sSub>
                        </m:num>
                        <m:den>
                          <m:r>
                            <a:rPr lang="es-EC" i="1">
                              <a:effectLst/>
                              <a:latin typeface="Cambria Math" panose="02040503050406030204" pitchFamily="18" charset="0"/>
                              <a:ea typeface="Times New Roman" panose="02020603050405020304" pitchFamily="18" charset="0"/>
                              <a:cs typeface="Arial" panose="020B0604020202020204" pitchFamily="34" charset="0"/>
                            </a:rPr>
                            <m:t>2</m:t>
                          </m:r>
                        </m:den>
                      </m:f>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14:m>
                  <m:oMath xmlns:m="http://schemas.openxmlformats.org/officeDocument/2006/math">
                    <m:r>
                      <a:rPr lang="es-EC" b="1" i="1">
                        <a:effectLst/>
                        <a:latin typeface="Cambria Math" panose="02040503050406030204" pitchFamily="18" charset="0"/>
                        <a:ea typeface="Times New Roman" panose="02020603050405020304" pitchFamily="18" charset="0"/>
                        <a:cs typeface="Arial" panose="020B0604020202020204" pitchFamily="34" charset="0"/>
                      </a:rPr>
                      <m:t>𝑻𝒐𝒓</m:t>
                    </m:r>
                    <m:r>
                      <a:rPr lang="es-EC" b="1" i="1">
                        <a:effectLst/>
                        <a:latin typeface="Cambria Math" panose="02040503050406030204" pitchFamily="18" charset="0"/>
                        <a:ea typeface="Times New Roman" panose="02020603050405020304" pitchFamily="18" charset="0"/>
                        <a:cs typeface="Arial" panose="020B0604020202020204" pitchFamily="34" charset="0"/>
                      </a:rPr>
                      <m:t>=</m:t>
                    </m:r>
                    <m:r>
                      <a:rPr lang="es-EC" b="1" i="1" smtClean="0">
                        <a:effectLst/>
                        <a:latin typeface="Cambria Math" panose="02040503050406030204" pitchFamily="18" charset="0"/>
                        <a:ea typeface="Times New Roman" panose="02020603050405020304" pitchFamily="18" charset="0"/>
                        <a:cs typeface="Arial" panose="020B0604020202020204" pitchFamily="34" charset="0"/>
                      </a:rPr>
                      <m:t>𝟔𝟎</m:t>
                    </m:r>
                    <m:r>
                      <a:rPr lang="es-EC" b="1" i="1">
                        <a:effectLst/>
                        <a:latin typeface="Cambria Math" panose="02040503050406030204" pitchFamily="18" charset="0"/>
                        <a:ea typeface="Times New Roman" panose="02020603050405020304" pitchFamily="18" charset="0"/>
                        <a:cs typeface="Arial" panose="020B0604020202020204" pitchFamily="34" charset="0"/>
                      </a:rPr>
                      <m:t>.</m:t>
                    </m:r>
                    <m:r>
                      <a:rPr lang="es-EC" b="1" i="1" smtClean="0">
                        <a:effectLst/>
                        <a:latin typeface="Cambria Math" panose="02040503050406030204" pitchFamily="18" charset="0"/>
                        <a:ea typeface="Times New Roman" panose="02020603050405020304" pitchFamily="18" charset="0"/>
                        <a:cs typeface="Arial" panose="020B0604020202020204" pitchFamily="34" charset="0"/>
                      </a:rPr>
                      <m:t>𝟎𝟔</m:t>
                    </m:r>
                    <m:r>
                      <a:rPr lang="es-EC" b="1" i="1">
                        <a:effectLst/>
                        <a:latin typeface="Cambria Math" panose="02040503050406030204" pitchFamily="18" charset="0"/>
                        <a:ea typeface="Times New Roman" panose="02020603050405020304" pitchFamily="18" charset="0"/>
                        <a:cs typeface="Arial" panose="020B0604020202020204" pitchFamily="34" charset="0"/>
                      </a:rPr>
                      <m:t> </m:t>
                    </m:r>
                    <m:r>
                      <a:rPr lang="es-EC" b="1" i="1">
                        <a:effectLst/>
                        <a:latin typeface="Cambria Math" panose="02040503050406030204" pitchFamily="18" charset="0"/>
                        <a:ea typeface="Times New Roman" panose="02020603050405020304" pitchFamily="18" charset="0"/>
                        <a:cs typeface="Arial" panose="020B0604020202020204" pitchFamily="34" charset="0"/>
                      </a:rPr>
                      <m:t>𝑵𝒎𝒎</m:t>
                    </m:r>
                  </m:oMath>
                </a14:m>
                <a:r>
                  <a:rPr lang="es-EC"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Rectángulo 5"/>
              <p:cNvSpPr>
                <a:spLocks noRot="1" noChangeAspect="1" noMove="1" noResize="1" noEditPoints="1" noAdjustHandles="1" noChangeArrowheads="1" noChangeShapeType="1" noTextEdit="1"/>
              </p:cNvSpPr>
              <p:nvPr/>
            </p:nvSpPr>
            <p:spPr>
              <a:xfrm>
                <a:off x="766915" y="4326810"/>
                <a:ext cx="4857136" cy="1385572"/>
              </a:xfrm>
              <a:prstGeom prst="rect">
                <a:avLst/>
              </a:prstGeom>
              <a:blipFill rotWithShape="0">
                <a:blip r:embed="rId4" cstate="print"/>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graphicFrame>
            <p:nvGraphicFramePr>
              <p:cNvPr id="12" name="Tabla 11"/>
              <p:cNvGraphicFramePr>
                <a:graphicFrameLocks noGrp="1"/>
              </p:cNvGraphicFramePr>
              <p:nvPr>
                <p:extLst/>
              </p:nvPr>
            </p:nvGraphicFramePr>
            <p:xfrm>
              <a:off x="7273106" y="2806083"/>
              <a:ext cx="2876550" cy="2016760"/>
            </p:xfrm>
            <a:graphic>
              <a:graphicData uri="http://schemas.openxmlformats.org/drawingml/2006/table">
                <a:tbl>
                  <a:tblPr firstRow="1" firstCol="1" bandRow="1"/>
                  <a:tblGrid>
                    <a:gridCol w="1886803"/>
                    <a:gridCol w="989747"/>
                  </a:tblGrid>
                  <a:tr h="252095">
                    <a:tc gridSpan="2">
                      <a:txBody>
                        <a:bodyPr/>
                        <a:lstStyle/>
                        <a:p>
                          <a:pPr marL="228600" algn="ctr">
                            <a:lnSpc>
                              <a:spcPct val="107000"/>
                            </a:lnSpc>
                            <a:spcAft>
                              <a:spcPts val="0"/>
                            </a:spcAft>
                          </a:pPr>
                          <a:r>
                            <a:rPr lang="es-EC" sz="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Especificaciones generales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hMerge="1">
                      <a:txBody>
                        <a:bodyPr/>
                        <a:lstStyle/>
                        <a:p>
                          <a:endParaRPr lang="en-US"/>
                        </a:p>
                      </a:txBody>
                      <a:tcPr/>
                    </a:tc>
                  </a:tr>
                  <a:tr h="252095">
                    <a:tc>
                      <a:txBody>
                        <a:bodyPr/>
                        <a:lstStyle/>
                        <a:p>
                          <a:pPr marL="70485" algn="r">
                            <a:lnSpc>
                              <a:spcPct val="107000"/>
                            </a:lnSpc>
                            <a:spcAft>
                              <a:spcPts val="0"/>
                            </a:spcAft>
                          </a:pPr>
                          <a:r>
                            <a:rPr lang="es-EC" sz="1200" b="1">
                              <a:effectLst/>
                              <a:latin typeface="Arial" panose="020B0604020202020204" pitchFamily="34" charset="0"/>
                              <a:ea typeface="Times New Roman" panose="02020603050405020304" pitchFamily="18" charset="0"/>
                              <a:cs typeface="Times New Roman" panose="02020603050405020304" pitchFamily="18" charset="0"/>
                            </a:rPr>
                            <a:t>Velocidad de Salida: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nSpc>
                              <a:spcPct val="107000"/>
                            </a:lnSpc>
                            <a:spcAft>
                              <a:spcPts val="0"/>
                            </a:spcAft>
                          </a:pPr>
                          <a14:m>
                            <m:oMathPara xmlns:m="http://schemas.openxmlformats.org/officeDocument/2006/math">
                              <m:oMathParaPr>
                                <m:jc m:val="centerGroup"/>
                              </m:oMathParaPr>
                              <m:oMath xmlns:m="http://schemas.openxmlformats.org/officeDocument/2006/math">
                                <m:r>
                                  <a:rPr lang="es-EC" sz="1200" i="1">
                                    <a:effectLst/>
                                    <a:latin typeface="Cambria Math" panose="02040503050406030204" pitchFamily="18" charset="0"/>
                                    <a:ea typeface="Times New Roman" panose="02020603050405020304" pitchFamily="18" charset="0"/>
                                    <a:cs typeface="Arial" panose="020B0604020202020204" pitchFamily="34" charset="0"/>
                                  </a:rPr>
                                  <m:t>100 [</m:t>
                                </m:r>
                                <m:r>
                                  <a:rPr lang="es-EC" sz="1200" i="1">
                                    <a:effectLst/>
                                    <a:latin typeface="Cambria Math" panose="02040503050406030204" pitchFamily="18" charset="0"/>
                                    <a:ea typeface="Times New Roman" panose="02020603050405020304" pitchFamily="18" charset="0"/>
                                    <a:cs typeface="Arial" panose="020B0604020202020204" pitchFamily="34" charset="0"/>
                                  </a:rPr>
                                  <m:t>𝑅𝑃𝑀</m:t>
                                </m:r>
                                <m:r>
                                  <a:rPr lang="es-EC" sz="1200" i="1">
                                    <a:effectLst/>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r>
                  <a:tr h="252095">
                    <a:tc>
                      <a:txBody>
                        <a:bodyPr/>
                        <a:lstStyle/>
                        <a:p>
                          <a:pPr marL="70485" algn="r">
                            <a:lnSpc>
                              <a:spcPct val="107000"/>
                            </a:lnSpc>
                            <a:spcAft>
                              <a:spcPts val="0"/>
                            </a:spcAft>
                          </a:pPr>
                          <a:r>
                            <a:rPr lang="es-EC" sz="1200" b="1">
                              <a:effectLst/>
                              <a:latin typeface="Arial" panose="020B0604020202020204" pitchFamily="34" charset="0"/>
                              <a:ea typeface="Times New Roman" panose="02020603050405020304" pitchFamily="18" charset="0"/>
                              <a:cs typeface="Times New Roman" panose="02020603050405020304" pitchFamily="18" charset="0"/>
                            </a:rPr>
                            <a:t>Voltaje DC:</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14:m>
                            <m:oMathPara xmlns:m="http://schemas.openxmlformats.org/officeDocument/2006/math">
                              <m:oMathParaPr>
                                <m:jc m:val="centerGroup"/>
                              </m:oMathParaPr>
                              <m:oMath xmlns:m="http://schemas.openxmlformats.org/officeDocument/2006/math">
                                <m:r>
                                  <a:rPr lang="es-EC" sz="1200" i="1">
                                    <a:solidFill>
                                      <a:srgbClr val="FFFFFF"/>
                                    </a:solidFill>
                                    <a:effectLst/>
                                    <a:latin typeface="Cambria Math" panose="02040503050406030204" pitchFamily="18" charset="0"/>
                                    <a:ea typeface="Times New Roman" panose="02020603050405020304" pitchFamily="18" charset="0"/>
                                    <a:cs typeface="Arial" panose="020B0604020202020204" pitchFamily="34" charset="0"/>
                                  </a:rPr>
                                  <m:t>    |</m:t>
                                </m:r>
                                <m:r>
                                  <a:rPr lang="es-EC" sz="1200" i="1">
                                    <a:effectLst/>
                                    <a:latin typeface="Cambria Math" panose="02040503050406030204" pitchFamily="18" charset="0"/>
                                    <a:ea typeface="Times New Roman" panose="02020603050405020304" pitchFamily="18" charset="0"/>
                                    <a:cs typeface="Arial" panose="020B0604020202020204" pitchFamily="34" charset="0"/>
                                  </a:rPr>
                                  <m:t>12 [</m:t>
                                </m:r>
                                <m:r>
                                  <a:rPr lang="es-EC" sz="1200" i="1">
                                    <a:effectLst/>
                                    <a:latin typeface="Cambria Math" panose="02040503050406030204" pitchFamily="18" charset="0"/>
                                    <a:ea typeface="Times New Roman" panose="02020603050405020304" pitchFamily="18" charset="0"/>
                                    <a:cs typeface="Arial" panose="020B0604020202020204" pitchFamily="34" charset="0"/>
                                  </a:rPr>
                                  <m:t>𝑉</m:t>
                                </m:r>
                                <m:r>
                                  <a:rPr lang="es-EC" sz="1200" i="1">
                                    <a:effectLst/>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2095">
                    <a:tc>
                      <a:txBody>
                        <a:bodyPr/>
                        <a:lstStyle/>
                        <a:p>
                          <a:pPr marL="70485" algn="r">
                            <a:lnSpc>
                              <a:spcPct val="107000"/>
                            </a:lnSpc>
                            <a:spcAft>
                              <a:spcPts val="0"/>
                            </a:spcAft>
                          </a:pPr>
                          <a:r>
                            <a:rPr lang="es-EC" sz="1200" b="1">
                              <a:effectLst/>
                              <a:latin typeface="Arial" panose="020B0604020202020204" pitchFamily="34" charset="0"/>
                              <a:ea typeface="Times New Roman" panose="02020603050405020304" pitchFamily="18" charset="0"/>
                              <a:cs typeface="Times New Roman" panose="02020603050405020304" pitchFamily="18" charset="0"/>
                            </a:rPr>
                            <a:t>Corriente de Eje Libre: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nSpc>
                              <a:spcPct val="107000"/>
                            </a:lnSpc>
                            <a:spcAft>
                              <a:spcPts val="0"/>
                            </a:spcAft>
                          </a:pPr>
                          <a14:m>
                            <m:oMathPara xmlns:m="http://schemas.openxmlformats.org/officeDocument/2006/math">
                              <m:oMathParaPr>
                                <m:jc m:val="centerGroup"/>
                              </m:oMathParaPr>
                              <m:oMath xmlns:m="http://schemas.openxmlformats.org/officeDocument/2006/math">
                                <m:r>
                                  <a:rPr lang="es-EC" sz="1200" i="1">
                                    <a:effectLst/>
                                    <a:latin typeface="Cambria Math" panose="02040503050406030204" pitchFamily="18" charset="0"/>
                                    <a:ea typeface="Times New Roman" panose="02020603050405020304" pitchFamily="18" charset="0"/>
                                    <a:cs typeface="Arial" panose="020B0604020202020204" pitchFamily="34" charset="0"/>
                                  </a:rPr>
                                  <m:t>  300 [</m:t>
                                </m:r>
                                <m:r>
                                  <a:rPr lang="es-EC" sz="1200" i="1">
                                    <a:effectLst/>
                                    <a:latin typeface="Cambria Math" panose="02040503050406030204" pitchFamily="18" charset="0"/>
                                    <a:ea typeface="Times New Roman" panose="02020603050405020304" pitchFamily="18" charset="0"/>
                                    <a:cs typeface="Arial" panose="020B0604020202020204" pitchFamily="34" charset="0"/>
                                  </a:rPr>
                                  <m:t>𝑚𝐴</m:t>
                                </m:r>
                                <m:r>
                                  <a:rPr lang="es-EC" sz="1200" i="1">
                                    <a:effectLst/>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r>
                  <a:tr h="252095">
                    <a:tc>
                      <a:txBody>
                        <a:bodyPr/>
                        <a:lstStyle/>
                        <a:p>
                          <a:pPr marL="70485" algn="r">
                            <a:lnSpc>
                              <a:spcPct val="107000"/>
                            </a:lnSpc>
                            <a:spcAft>
                              <a:spcPts val="0"/>
                            </a:spcAft>
                          </a:pPr>
                          <a:r>
                            <a:rPr lang="es-EC" sz="1200" b="1">
                              <a:effectLst/>
                              <a:latin typeface="Arial" panose="020B0604020202020204" pitchFamily="34" charset="0"/>
                              <a:ea typeface="Times New Roman" panose="02020603050405020304" pitchFamily="18" charset="0"/>
                              <a:cs typeface="Times New Roman" panose="02020603050405020304" pitchFamily="18" charset="0"/>
                            </a:rPr>
                            <a:t>Corriente Nominal: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14:m>
                            <m:oMathPara xmlns:m="http://schemas.openxmlformats.org/officeDocument/2006/math">
                              <m:oMathParaPr>
                                <m:jc m:val="centerGroup"/>
                              </m:oMathParaPr>
                              <m:oMath xmlns:m="http://schemas.openxmlformats.org/officeDocument/2006/math">
                                <m:r>
                                  <a:rPr lang="es-EC" sz="1200" i="1">
                                    <a:effectLst/>
                                    <a:latin typeface="Cambria Math" panose="02040503050406030204" pitchFamily="18" charset="0"/>
                                    <a:ea typeface="Times New Roman" panose="02020603050405020304" pitchFamily="18" charset="0"/>
                                    <a:cs typeface="Arial" panose="020B0604020202020204" pitchFamily="34" charset="0"/>
                                  </a:rPr>
                                  <m:t>  1.36 [</m:t>
                                </m:r>
                                <m:r>
                                  <a:rPr lang="es-EC" sz="1200" i="1">
                                    <a:effectLst/>
                                    <a:latin typeface="Cambria Math" panose="02040503050406030204" pitchFamily="18" charset="0"/>
                                    <a:ea typeface="Times New Roman" panose="02020603050405020304" pitchFamily="18" charset="0"/>
                                    <a:cs typeface="Arial" panose="020B0604020202020204" pitchFamily="34" charset="0"/>
                                  </a:rPr>
                                  <m:t>𝐴</m:t>
                                </m:r>
                                <m:r>
                                  <a:rPr lang="es-EC" sz="1200" i="1">
                                    <a:effectLst/>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2095">
                    <a:tc>
                      <a:txBody>
                        <a:bodyPr/>
                        <a:lstStyle/>
                        <a:p>
                          <a:pPr marL="70485" algn="r">
                            <a:lnSpc>
                              <a:spcPct val="107000"/>
                            </a:lnSpc>
                            <a:spcAft>
                              <a:spcPts val="0"/>
                            </a:spcAft>
                          </a:pPr>
                          <a:r>
                            <a:rPr lang="es-EC" sz="1200" b="1">
                              <a:effectLst/>
                              <a:latin typeface="Arial" panose="020B0604020202020204" pitchFamily="34" charset="0"/>
                              <a:ea typeface="Times New Roman" panose="02020603050405020304" pitchFamily="18" charset="0"/>
                              <a:cs typeface="Times New Roman" panose="02020603050405020304" pitchFamily="18" charset="0"/>
                            </a:rPr>
                            <a:t>Potencia: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nSpc>
                              <a:spcPct val="107000"/>
                            </a:lnSpc>
                            <a:spcAft>
                              <a:spcPts val="0"/>
                            </a:spcAft>
                          </a:pPr>
                          <a14:m>
                            <m:oMathPara xmlns:m="http://schemas.openxmlformats.org/officeDocument/2006/math">
                              <m:oMathParaPr>
                                <m:jc m:val="centerGroup"/>
                              </m:oMathParaPr>
                              <m:oMath xmlns:m="http://schemas.openxmlformats.org/officeDocument/2006/math">
                                <m:r>
                                  <a:rPr lang="es-EC" sz="1200" i="1">
                                    <a:effectLst/>
                                    <a:latin typeface="Cambria Math" panose="02040503050406030204" pitchFamily="18" charset="0"/>
                                    <a:ea typeface="Times New Roman" panose="02020603050405020304" pitchFamily="18" charset="0"/>
                                    <a:cs typeface="Arial" panose="020B0604020202020204" pitchFamily="34" charset="0"/>
                                  </a:rPr>
                                  <m:t>16.32 [</m:t>
                                </m:r>
                                <m:r>
                                  <a:rPr lang="es-EC" sz="1200" i="1">
                                    <a:effectLst/>
                                    <a:latin typeface="Cambria Math" panose="02040503050406030204" pitchFamily="18" charset="0"/>
                                    <a:ea typeface="Times New Roman" panose="02020603050405020304" pitchFamily="18" charset="0"/>
                                    <a:cs typeface="Arial" panose="020B0604020202020204" pitchFamily="34" charset="0"/>
                                  </a:rPr>
                                  <m:t>𝑊</m:t>
                                </m:r>
                                <m:r>
                                  <a:rPr lang="es-EC" sz="1200" i="1">
                                    <a:effectLst/>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r>
                  <a:tr h="252095">
                    <a:tc>
                      <a:txBody>
                        <a:bodyPr/>
                        <a:lstStyle/>
                        <a:p>
                          <a:pPr marL="70485" algn="r">
                            <a:lnSpc>
                              <a:spcPct val="107000"/>
                            </a:lnSpc>
                            <a:spcAft>
                              <a:spcPts val="0"/>
                            </a:spcAft>
                          </a:pPr>
                          <a:r>
                            <a:rPr lang="es-EC" sz="1200" b="1">
                              <a:effectLst/>
                              <a:latin typeface="Arial" panose="020B0604020202020204" pitchFamily="34" charset="0"/>
                              <a:ea typeface="Times New Roman" panose="02020603050405020304" pitchFamily="18" charset="0"/>
                              <a:cs typeface="Times New Roman" panose="02020603050405020304" pitchFamily="18" charset="0"/>
                            </a:rPr>
                            <a:t>Torque: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14:m>
                            <m:oMathPara xmlns:m="http://schemas.openxmlformats.org/officeDocument/2006/math">
                              <m:oMathParaPr>
                                <m:jc m:val="centerGroup"/>
                              </m:oMathParaPr>
                              <m:oMath xmlns:m="http://schemas.openxmlformats.org/officeDocument/2006/math">
                                <m:r>
                                  <a:rPr lang="es-EC" sz="1200" i="1">
                                    <a:effectLst/>
                                    <a:latin typeface="Cambria Math" panose="02040503050406030204" pitchFamily="18" charset="0"/>
                                    <a:ea typeface="Times New Roman" panose="02020603050405020304" pitchFamily="18" charset="0"/>
                                    <a:cs typeface="Arial" panose="020B0604020202020204" pitchFamily="34" charset="0"/>
                                  </a:rPr>
                                  <m:t>1554 [</m:t>
                                </m:r>
                                <m:r>
                                  <a:rPr lang="es-EC" sz="1200" i="1">
                                    <a:effectLst/>
                                    <a:latin typeface="Cambria Math" panose="02040503050406030204" pitchFamily="18" charset="0"/>
                                    <a:ea typeface="Times New Roman" panose="02020603050405020304" pitchFamily="18" charset="0"/>
                                    <a:cs typeface="Arial" panose="020B0604020202020204" pitchFamily="34" charset="0"/>
                                  </a:rPr>
                                  <m:t>𝑁𝑚𝑚</m:t>
                                </m:r>
                                <m:r>
                                  <a:rPr lang="es-EC" sz="1200" i="1">
                                    <a:effectLst/>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2095">
                    <a:tc>
                      <a:txBody>
                        <a:bodyPr/>
                        <a:lstStyle/>
                        <a:p>
                          <a:pPr marL="70485" algn="r">
                            <a:lnSpc>
                              <a:spcPct val="107000"/>
                            </a:lnSpc>
                            <a:spcAft>
                              <a:spcPts val="0"/>
                            </a:spcAft>
                          </a:pPr>
                          <a:r>
                            <a:rPr lang="es-EC" sz="1200" b="1" dirty="0">
                              <a:effectLst/>
                              <a:latin typeface="Arial" panose="020B0604020202020204" pitchFamily="34" charset="0"/>
                              <a:ea typeface="Times New Roman" panose="02020603050405020304" pitchFamily="18" charset="0"/>
                              <a:cs typeface="Times New Roman" panose="02020603050405020304" pitchFamily="18" charset="0"/>
                            </a:rPr>
                            <a:t>Diámetro del eje: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nSpc>
                              <a:spcPct val="107000"/>
                            </a:lnSpc>
                            <a:spcAft>
                              <a:spcPts val="0"/>
                            </a:spcAft>
                          </a:pPr>
                          <a:r>
                            <a:rPr lang="es-EC" sz="12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s-EC" sz="1200" i="1">
                                  <a:effectLst/>
                                  <a:latin typeface="Cambria Math" panose="02040503050406030204" pitchFamily="18" charset="0"/>
                                  <a:ea typeface="Times New Roman" panose="02020603050405020304" pitchFamily="18" charset="0"/>
                                  <a:cs typeface="Arial" panose="020B0604020202020204" pitchFamily="34" charset="0"/>
                                </a:rPr>
                                <m:t>6 [</m:t>
                              </m:r>
                              <m:r>
                                <a:rPr lang="es-EC" sz="1200" i="1">
                                  <a:effectLst/>
                                  <a:latin typeface="Cambria Math" panose="02040503050406030204" pitchFamily="18" charset="0"/>
                                  <a:ea typeface="Times New Roman" panose="02020603050405020304" pitchFamily="18" charset="0"/>
                                  <a:cs typeface="Arial" panose="020B0604020202020204" pitchFamily="34" charset="0"/>
                                </a:rPr>
                                <m:t>𝑚𝑚</m:t>
                              </m:r>
                              <m:r>
                                <a:rPr lang="es-EC" sz="1200" i="1">
                                  <a:effectLst/>
                                  <a:latin typeface="Cambria Math" panose="02040503050406030204" pitchFamily="18" charset="0"/>
                                  <a:ea typeface="Times New Roman" panose="02020603050405020304" pitchFamily="18" charset="0"/>
                                  <a:cs typeface="Arial" panose="020B0604020202020204" pitchFamily="34" charset="0"/>
                                </a:rPr>
                                <m:t>]</m:t>
                              </m:r>
                            </m:oMath>
                          </a14:m>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r>
                </a:tbl>
              </a:graphicData>
            </a:graphic>
          </p:graphicFrame>
        </mc:Choice>
        <mc:Fallback xmlns="">
          <p:graphicFrame>
            <p:nvGraphicFramePr>
              <p:cNvPr id="12" name="Tabla 11"/>
              <p:cNvGraphicFramePr>
                <a:graphicFrameLocks noGrp="1"/>
              </p:cNvGraphicFramePr>
              <p:nvPr>
                <p:extLst>
                  <p:ext uri="{D42A27DB-BD31-4B8C-83A1-F6EECF244321}">
                    <p14:modId xmlns:p14="http://schemas.microsoft.com/office/powerpoint/2010/main" xmlns="" xmlns:a14="http://schemas.microsoft.com/office/drawing/2010/main" val="573221708"/>
                  </p:ext>
                </p:extLst>
              </p:nvPr>
            </p:nvGraphicFramePr>
            <p:xfrm>
              <a:off x="7273106" y="2806083"/>
              <a:ext cx="2876550" cy="2016760"/>
            </p:xfrm>
            <a:graphic>
              <a:graphicData uri="http://schemas.openxmlformats.org/drawingml/2006/table">
                <a:tbl>
                  <a:tblPr firstRow="1" firstCol="1" bandRow="1"/>
                  <a:tblGrid>
                    <a:gridCol w="1886803"/>
                    <a:gridCol w="989747"/>
                  </a:tblGrid>
                  <a:tr h="252095">
                    <a:tc gridSpan="2">
                      <a:txBody>
                        <a:bodyPr/>
                        <a:lstStyle/>
                        <a:p>
                          <a:pPr marL="228600" algn="ctr">
                            <a:lnSpc>
                              <a:spcPct val="107000"/>
                            </a:lnSpc>
                            <a:spcAft>
                              <a:spcPts val="0"/>
                            </a:spcAft>
                          </a:pPr>
                          <a:r>
                            <a:rPr lang="es-EC" sz="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Especificaciones generales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hMerge="1">
                      <a:txBody>
                        <a:bodyPr/>
                        <a:lstStyle/>
                        <a:p>
                          <a:endParaRPr lang="en-US"/>
                        </a:p>
                      </a:txBody>
                      <a:tcPr/>
                    </a:tc>
                  </a:tr>
                  <a:tr h="252095">
                    <a:tc>
                      <a:txBody>
                        <a:bodyPr/>
                        <a:lstStyle/>
                        <a:p>
                          <a:pPr marL="70485" algn="r">
                            <a:lnSpc>
                              <a:spcPct val="107000"/>
                            </a:lnSpc>
                            <a:spcAft>
                              <a:spcPts val="0"/>
                            </a:spcAft>
                          </a:pPr>
                          <a:r>
                            <a:rPr lang="es-EC" sz="1200" b="1">
                              <a:effectLst/>
                              <a:latin typeface="Arial" panose="020B0604020202020204" pitchFamily="34" charset="0"/>
                              <a:ea typeface="Times New Roman" panose="02020603050405020304" pitchFamily="18" charset="0"/>
                              <a:cs typeface="Times New Roman" panose="02020603050405020304" pitchFamily="18" charset="0"/>
                            </a:rPr>
                            <a:t>Velocidad de Salida: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5"/>
                          <a:stretch>
                            <a:fillRect l="-191975" t="-109756" r="-1852" b="-626829"/>
                          </a:stretch>
                        </a:blipFill>
                      </a:tcPr>
                    </a:tc>
                  </a:tr>
                  <a:tr h="252095">
                    <a:tc>
                      <a:txBody>
                        <a:bodyPr/>
                        <a:lstStyle/>
                        <a:p>
                          <a:pPr marL="70485" algn="r">
                            <a:lnSpc>
                              <a:spcPct val="107000"/>
                            </a:lnSpc>
                            <a:spcAft>
                              <a:spcPts val="0"/>
                            </a:spcAft>
                          </a:pPr>
                          <a:r>
                            <a:rPr lang="es-EC" sz="1200" b="1">
                              <a:effectLst/>
                              <a:latin typeface="Arial" panose="020B0604020202020204" pitchFamily="34" charset="0"/>
                              <a:ea typeface="Times New Roman" panose="02020603050405020304" pitchFamily="18" charset="0"/>
                              <a:cs typeface="Times New Roman" panose="02020603050405020304" pitchFamily="18" charset="0"/>
                            </a:rPr>
                            <a:t>Voltaje DC:</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5"/>
                          <a:stretch>
                            <a:fillRect l="-191975" t="-204762" r="-1852" b="-511905"/>
                          </a:stretch>
                        </a:blipFill>
                      </a:tcPr>
                    </a:tc>
                  </a:tr>
                  <a:tr h="252095">
                    <a:tc>
                      <a:txBody>
                        <a:bodyPr/>
                        <a:lstStyle/>
                        <a:p>
                          <a:pPr marL="70485" algn="r">
                            <a:lnSpc>
                              <a:spcPct val="107000"/>
                            </a:lnSpc>
                            <a:spcAft>
                              <a:spcPts val="0"/>
                            </a:spcAft>
                          </a:pPr>
                          <a:r>
                            <a:rPr lang="es-EC" sz="1200" b="1">
                              <a:effectLst/>
                              <a:latin typeface="Arial" panose="020B0604020202020204" pitchFamily="34" charset="0"/>
                              <a:ea typeface="Times New Roman" panose="02020603050405020304" pitchFamily="18" charset="0"/>
                              <a:cs typeface="Times New Roman" panose="02020603050405020304" pitchFamily="18" charset="0"/>
                            </a:rPr>
                            <a:t>Corriente de Eje Libre: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5"/>
                          <a:stretch>
                            <a:fillRect l="-191975" t="-312195" r="-1852" b="-424390"/>
                          </a:stretch>
                        </a:blipFill>
                      </a:tcPr>
                    </a:tc>
                  </a:tr>
                  <a:tr h="252095">
                    <a:tc>
                      <a:txBody>
                        <a:bodyPr/>
                        <a:lstStyle/>
                        <a:p>
                          <a:pPr marL="70485" algn="r">
                            <a:lnSpc>
                              <a:spcPct val="107000"/>
                            </a:lnSpc>
                            <a:spcAft>
                              <a:spcPts val="0"/>
                            </a:spcAft>
                          </a:pPr>
                          <a:r>
                            <a:rPr lang="es-EC" sz="1200" b="1">
                              <a:effectLst/>
                              <a:latin typeface="Arial" panose="020B0604020202020204" pitchFamily="34" charset="0"/>
                              <a:ea typeface="Times New Roman" panose="02020603050405020304" pitchFamily="18" charset="0"/>
                              <a:cs typeface="Times New Roman" panose="02020603050405020304" pitchFamily="18" charset="0"/>
                            </a:rPr>
                            <a:t>Corriente Nominal: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5"/>
                          <a:stretch>
                            <a:fillRect l="-191975" t="-402381" r="-1852" b="-314286"/>
                          </a:stretch>
                        </a:blipFill>
                      </a:tcPr>
                    </a:tc>
                  </a:tr>
                  <a:tr h="252095">
                    <a:tc>
                      <a:txBody>
                        <a:bodyPr/>
                        <a:lstStyle/>
                        <a:p>
                          <a:pPr marL="70485" algn="r">
                            <a:lnSpc>
                              <a:spcPct val="107000"/>
                            </a:lnSpc>
                            <a:spcAft>
                              <a:spcPts val="0"/>
                            </a:spcAft>
                          </a:pPr>
                          <a:r>
                            <a:rPr lang="es-EC" sz="1200" b="1">
                              <a:effectLst/>
                              <a:latin typeface="Arial" panose="020B0604020202020204" pitchFamily="34" charset="0"/>
                              <a:ea typeface="Times New Roman" panose="02020603050405020304" pitchFamily="18" charset="0"/>
                              <a:cs typeface="Times New Roman" panose="02020603050405020304" pitchFamily="18" charset="0"/>
                            </a:rPr>
                            <a:t>Potencia: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5"/>
                          <a:stretch>
                            <a:fillRect l="-191975" t="-514634" r="-1852" b="-221951"/>
                          </a:stretch>
                        </a:blipFill>
                      </a:tcPr>
                    </a:tc>
                  </a:tr>
                  <a:tr h="252095">
                    <a:tc>
                      <a:txBody>
                        <a:bodyPr/>
                        <a:lstStyle/>
                        <a:p>
                          <a:pPr marL="70485" algn="r">
                            <a:lnSpc>
                              <a:spcPct val="107000"/>
                            </a:lnSpc>
                            <a:spcAft>
                              <a:spcPts val="0"/>
                            </a:spcAft>
                          </a:pPr>
                          <a:r>
                            <a:rPr lang="es-EC" sz="1200" b="1">
                              <a:effectLst/>
                              <a:latin typeface="Arial" panose="020B0604020202020204" pitchFamily="34" charset="0"/>
                              <a:ea typeface="Times New Roman" panose="02020603050405020304" pitchFamily="18" charset="0"/>
                              <a:cs typeface="Times New Roman" panose="02020603050405020304" pitchFamily="18" charset="0"/>
                            </a:rPr>
                            <a:t>Torque: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5"/>
                          <a:stretch>
                            <a:fillRect l="-191975" t="-600000" r="-1852" b="-116667"/>
                          </a:stretch>
                        </a:blipFill>
                      </a:tcPr>
                    </a:tc>
                  </a:tr>
                  <a:tr h="252095">
                    <a:tc>
                      <a:txBody>
                        <a:bodyPr/>
                        <a:lstStyle/>
                        <a:p>
                          <a:pPr marL="70485" algn="r">
                            <a:lnSpc>
                              <a:spcPct val="107000"/>
                            </a:lnSpc>
                            <a:spcAft>
                              <a:spcPts val="0"/>
                            </a:spcAft>
                          </a:pPr>
                          <a:r>
                            <a:rPr lang="es-EC" sz="1200" b="1" dirty="0">
                              <a:effectLst/>
                              <a:latin typeface="Arial" panose="020B0604020202020204" pitchFamily="34" charset="0"/>
                              <a:ea typeface="Times New Roman" panose="02020603050405020304" pitchFamily="18" charset="0"/>
                              <a:cs typeface="Times New Roman" panose="02020603050405020304" pitchFamily="18" charset="0"/>
                            </a:rPr>
                            <a:t>Diámetro del eje: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5"/>
                          <a:stretch>
                            <a:fillRect l="-191975" t="-717073" r="-1852" b="-19512"/>
                          </a:stretch>
                        </a:blipFill>
                      </a:tcPr>
                    </a:tc>
                  </a:tr>
                </a:tbl>
              </a:graphicData>
            </a:graphic>
          </p:graphicFrame>
        </mc:Fallback>
      </mc:AlternateContent>
      <p:sp>
        <p:nvSpPr>
          <p:cNvPr id="13" name="Rectángulo 12"/>
          <p:cNvSpPr/>
          <p:nvPr/>
        </p:nvSpPr>
        <p:spPr>
          <a:xfrm>
            <a:off x="5496233" y="4980178"/>
            <a:ext cx="6096000" cy="1754326"/>
          </a:xfrm>
          <a:prstGeom prst="rect">
            <a:avLst/>
          </a:prstGeom>
        </p:spPr>
        <p:txBody>
          <a:bodyPr>
            <a:spAutoFit/>
          </a:bodyPr>
          <a:lstStyle/>
          <a:p>
            <a:pPr algn="just"/>
            <a:r>
              <a:rPr lang="es-EC" dirty="0" smtClean="0">
                <a:effectLst/>
                <a:latin typeface="Arial" panose="020B0604020202020204" pitchFamily="34" charset="0"/>
                <a:ea typeface="Calibri" panose="020F0502020204030204" pitchFamily="34" charset="0"/>
              </a:rPr>
              <a:t>La selección del motor se basó fundamentalmente en la velocidad requerida debido a que se necesitan velocidades entre los 80 a 100 RPM. Los parámetros de potencia y torque también fueron tomados en cuenta para la selección verificando que el motor posea valores superiores a los mínimos calculados.</a:t>
            </a:r>
            <a:endParaRPr lang="en-US" dirty="0"/>
          </a:p>
        </p:txBody>
      </p:sp>
    </p:spTree>
    <p:extLst>
      <p:ext uri="{BB962C8B-B14F-4D97-AF65-F5344CB8AC3E}">
        <p14:creationId xmlns:p14="http://schemas.microsoft.com/office/powerpoint/2010/main" val="320134416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583199" y="264736"/>
            <a:ext cx="4044697" cy="507831"/>
          </a:xfrm>
          <a:prstGeom prst="rect">
            <a:avLst/>
          </a:prstGeom>
        </p:spPr>
        <p:txBody>
          <a:bodyPr wrap="none">
            <a:spAutoFit/>
          </a:bodyPr>
          <a:lstStyle/>
          <a:p>
            <a:pPr algn="just">
              <a:lnSpc>
                <a:spcPct val="150000"/>
              </a:lnSpc>
              <a:spcAft>
                <a:spcPts val="800"/>
              </a:spcAft>
            </a:pPr>
            <a:r>
              <a:rPr lang="es-EC" i="1" u="sng" dirty="0" smtClean="0">
                <a:effectLst/>
                <a:latin typeface="Arial" panose="020B0604020202020204" pitchFamily="34" charset="0"/>
                <a:ea typeface="Calibri" panose="020F0502020204030204" pitchFamily="34" charset="0"/>
                <a:cs typeface="Times New Roman" panose="02020603050405020304" pitchFamily="18" charset="0"/>
              </a:rPr>
              <a:t>Rodillos para la banda transportadora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ángulo 5"/>
          <p:cNvSpPr/>
          <p:nvPr/>
        </p:nvSpPr>
        <p:spPr>
          <a:xfrm>
            <a:off x="1087960" y="2947510"/>
            <a:ext cx="4084773" cy="338554"/>
          </a:xfrm>
          <a:prstGeom prst="rect">
            <a:avLst/>
          </a:prstGeom>
        </p:spPr>
        <p:txBody>
          <a:bodyPr wrap="none">
            <a:spAutoFit/>
          </a:bodyPr>
          <a:lstStyle/>
          <a:p>
            <a:r>
              <a:rPr lang="es-EC" sz="1600" b="1" dirty="0" smtClean="0">
                <a:effectLst/>
                <a:latin typeface="Arial" panose="020B0604020202020204" pitchFamily="34" charset="0"/>
                <a:ea typeface="Calibri" panose="020F0502020204030204" pitchFamily="34" charset="0"/>
              </a:rPr>
              <a:t>Dimensiones Longitudinales del Rodillo</a:t>
            </a:r>
            <a:endParaRPr lang="en-US" sz="1600" b="1" dirty="0"/>
          </a:p>
        </p:txBody>
      </p:sp>
      <p:sp>
        <p:nvSpPr>
          <p:cNvPr id="8" name="Rectángulo 7"/>
          <p:cNvSpPr/>
          <p:nvPr/>
        </p:nvSpPr>
        <p:spPr>
          <a:xfrm>
            <a:off x="6848858" y="4097226"/>
            <a:ext cx="4451860" cy="421847"/>
          </a:xfrm>
          <a:prstGeom prst="rect">
            <a:avLst/>
          </a:prstGeom>
        </p:spPr>
        <p:txBody>
          <a:bodyPr wrap="none">
            <a:spAutoFit/>
          </a:bodyPr>
          <a:lstStyle/>
          <a:p>
            <a:pPr algn="ctr">
              <a:lnSpc>
                <a:spcPct val="150000"/>
              </a:lnSpc>
              <a:spcAft>
                <a:spcPts val="0"/>
              </a:spcAft>
            </a:pPr>
            <a:r>
              <a:rPr lang="es-EC" sz="1600" b="1" dirty="0" smtClean="0">
                <a:effectLst/>
                <a:latin typeface="Arial" panose="020B0604020202020204" pitchFamily="34" charset="0"/>
                <a:ea typeface="Calibri" panose="020F0502020204030204" pitchFamily="34" charset="0"/>
                <a:cs typeface="Times New Roman" panose="02020603050405020304" pitchFamily="18" charset="0"/>
              </a:rPr>
              <a:t>Distribución de Fuerzas a través del Rodillo</a:t>
            </a:r>
            <a:endParaRPr lang="en-US" sz="1050" b="1" dirty="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0" name="Rectángulo 9"/>
              <p:cNvSpPr/>
              <p:nvPr/>
            </p:nvSpPr>
            <p:spPr>
              <a:xfrm>
                <a:off x="5804131" y="4968847"/>
                <a:ext cx="6096000" cy="610424"/>
              </a:xfrm>
              <a:prstGeom prst="rect">
                <a:avLst/>
              </a:prstGeom>
            </p:spPr>
            <p:txBody>
              <a:bodyPr>
                <a:spAutoFit/>
              </a:bodyPr>
              <a:lstStyle/>
              <a:p>
                <a:pPr algn="just">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n-US"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C" b="1" i="1">
                              <a:effectLst/>
                              <a:latin typeface="Cambria Math" panose="02040503050406030204" pitchFamily="18" charset="0"/>
                              <a:ea typeface="Calibri" panose="020F0502020204030204" pitchFamily="34" charset="0"/>
                              <a:cs typeface="Times New Roman" panose="02020603050405020304" pitchFamily="18" charset="0"/>
                            </a:rPr>
                            <m:t>𝑻</m:t>
                          </m:r>
                        </m:e>
                        <m:sub>
                          <m:r>
                            <a:rPr lang="es-EC" b="1" i="1">
                              <a:effectLst/>
                              <a:latin typeface="Cambria Math" panose="02040503050406030204" pitchFamily="18" charset="0"/>
                              <a:ea typeface="Calibri" panose="020F0502020204030204" pitchFamily="34" charset="0"/>
                              <a:cs typeface="Times New Roman" panose="02020603050405020304" pitchFamily="18" charset="0"/>
                            </a:rPr>
                            <m:t>𝒓𝒐𝒅𝒊𝒍𝒍𝒐</m:t>
                          </m:r>
                        </m:sub>
                      </m:sSub>
                      <m:r>
                        <a:rPr lang="es-EC" b="1" i="1">
                          <a:effectLst/>
                          <a:latin typeface="Cambria Math" panose="02040503050406030204" pitchFamily="18" charset="0"/>
                          <a:ea typeface="Times New Roman" panose="02020603050405020304" pitchFamily="18" charset="0"/>
                          <a:cs typeface="Arial" panose="020B0604020202020204" pitchFamily="34" charset="0"/>
                        </a:rPr>
                        <m:t>=</m:t>
                      </m:r>
                      <m:r>
                        <a:rPr lang="es-EC" b="1" i="1">
                          <a:effectLst/>
                          <a:latin typeface="Cambria Math" panose="02040503050406030204" pitchFamily="18" charset="0"/>
                          <a:ea typeface="Times New Roman" panose="02020603050405020304" pitchFamily="18" charset="0"/>
                          <a:cs typeface="Arial" panose="020B0604020202020204" pitchFamily="34" charset="0"/>
                        </a:rPr>
                        <m:t>𝟗</m:t>
                      </m:r>
                      <m:r>
                        <a:rPr lang="es-EC" b="1" i="1">
                          <a:effectLst/>
                          <a:latin typeface="Cambria Math" panose="02040503050406030204" pitchFamily="18" charset="0"/>
                          <a:ea typeface="Times New Roman" panose="02020603050405020304" pitchFamily="18" charset="0"/>
                          <a:cs typeface="Arial" panose="020B0604020202020204" pitchFamily="34" charset="0"/>
                        </a:rPr>
                        <m:t>.</m:t>
                      </m:r>
                      <m:r>
                        <a:rPr lang="es-EC" b="1" i="1">
                          <a:effectLst/>
                          <a:latin typeface="Cambria Math" panose="02040503050406030204" pitchFamily="18" charset="0"/>
                          <a:ea typeface="Times New Roman" panose="02020603050405020304" pitchFamily="18" charset="0"/>
                          <a:cs typeface="Arial" panose="020B0604020202020204" pitchFamily="34" charset="0"/>
                        </a:rPr>
                        <m:t>𝟒𝟔</m:t>
                      </m:r>
                      <m:r>
                        <a:rPr lang="es-EC" b="1" i="1">
                          <a:effectLst/>
                          <a:latin typeface="Cambria Math" panose="02040503050406030204" pitchFamily="18" charset="0"/>
                          <a:ea typeface="Times New Roman" panose="02020603050405020304" pitchFamily="18" charset="0"/>
                          <a:cs typeface="Arial" panose="020B0604020202020204" pitchFamily="34" charset="0"/>
                        </a:rPr>
                        <m:t> </m:t>
                      </m:r>
                      <m:r>
                        <a:rPr lang="es-EC" b="1" i="1">
                          <a:effectLst/>
                          <a:latin typeface="Cambria Math" panose="02040503050406030204" pitchFamily="18" charset="0"/>
                          <a:ea typeface="Times New Roman" panose="02020603050405020304" pitchFamily="18" charset="0"/>
                          <a:cs typeface="Arial" panose="020B0604020202020204" pitchFamily="34" charset="0"/>
                        </a:rPr>
                        <m:t>𝑵</m:t>
                      </m:r>
                      <m:r>
                        <a:rPr lang="es-EC" b="1" i="1">
                          <a:effectLst/>
                          <a:latin typeface="Cambria Math" panose="02040503050406030204" pitchFamily="18" charset="0"/>
                          <a:ea typeface="Times New Roman" panose="02020603050405020304" pitchFamily="18" charset="0"/>
                          <a:cs typeface="Arial" panose="020B0604020202020204" pitchFamily="34" charset="0"/>
                        </a:rPr>
                        <m:t> </m:t>
                      </m:r>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0" name="Rectángulo 9"/>
              <p:cNvSpPr>
                <a:spLocks noRot="1" noChangeAspect="1" noMove="1" noResize="1" noEditPoints="1" noAdjustHandles="1" noChangeArrowheads="1" noChangeShapeType="1" noTextEdit="1"/>
              </p:cNvSpPr>
              <p:nvPr/>
            </p:nvSpPr>
            <p:spPr>
              <a:xfrm>
                <a:off x="5804131" y="4968847"/>
                <a:ext cx="6096000" cy="610424"/>
              </a:xfrm>
              <a:prstGeom prst="rect">
                <a:avLst/>
              </a:prstGeom>
              <a:blipFill rotWithShape="0">
                <a:blip r:embed="rId2" cstate="print"/>
                <a:stretch>
                  <a:fillRect/>
                </a:stretch>
              </a:blipFill>
            </p:spPr>
            <p:txBody>
              <a:bodyPr/>
              <a:lstStyle/>
              <a:p>
                <a:r>
                  <a:rPr lang="es-EC">
                    <a:noFill/>
                  </a:rPr>
                  <a:t> </a:t>
                </a:r>
              </a:p>
            </p:txBody>
          </p:sp>
        </mc:Fallback>
      </mc:AlternateContent>
      <p:pic>
        <p:nvPicPr>
          <p:cNvPr id="11" name="Imagen 10" descr="s"/>
          <p:cNvPicPr/>
          <p:nvPr/>
        </p:nvPicPr>
        <p:blipFill>
          <a:blip r:embed="rId3" cstate="print">
            <a:extLst>
              <a:ext uri="{28A0092B-C50C-407E-A947-70E740481C1C}">
                <a14:useLocalDpi xmlns:a14="http://schemas.microsoft.com/office/drawing/2010/main" val="0"/>
              </a:ext>
            </a:extLst>
          </a:blip>
          <a:srcRect t="12727" b="4694"/>
          <a:stretch>
            <a:fillRect/>
          </a:stretch>
        </p:blipFill>
        <p:spPr bwMode="auto">
          <a:xfrm>
            <a:off x="743584" y="1143095"/>
            <a:ext cx="5047615" cy="1698428"/>
          </a:xfrm>
          <a:prstGeom prst="rect">
            <a:avLst/>
          </a:prstGeom>
          <a:noFill/>
          <a:ln w="19050" cmpd="sng">
            <a:solidFill>
              <a:srgbClr val="000000"/>
            </a:solidFill>
            <a:miter lim="800000"/>
            <a:headEnd/>
            <a:tailEnd/>
          </a:ln>
          <a:effectLst/>
        </p:spPr>
      </p:pic>
      <p:pic>
        <p:nvPicPr>
          <p:cNvPr id="2" name="Imagen 1"/>
          <p:cNvPicPr>
            <a:picLocks noChangeAspect="1"/>
          </p:cNvPicPr>
          <p:nvPr/>
        </p:nvPicPr>
        <p:blipFill>
          <a:blip r:embed="rId4" cstate="print"/>
          <a:stretch>
            <a:fillRect/>
          </a:stretch>
        </p:blipFill>
        <p:spPr>
          <a:xfrm>
            <a:off x="6292953" y="683701"/>
            <a:ext cx="5453142" cy="3413525"/>
          </a:xfrm>
          <a:prstGeom prst="rect">
            <a:avLst/>
          </a:prstGeom>
          <a:ln w="19050">
            <a:solidFill>
              <a:schemeClr val="tx1"/>
            </a:solidFill>
          </a:ln>
        </p:spPr>
      </p:pic>
      <p:pic>
        <p:nvPicPr>
          <p:cNvPr id="3" name="Imagen 2"/>
          <p:cNvPicPr>
            <a:picLocks noChangeAspect="1"/>
          </p:cNvPicPr>
          <p:nvPr/>
        </p:nvPicPr>
        <p:blipFill>
          <a:blip r:embed="rId5" cstate="print"/>
          <a:stretch>
            <a:fillRect/>
          </a:stretch>
        </p:blipFill>
        <p:spPr>
          <a:xfrm>
            <a:off x="1096783" y="3697610"/>
            <a:ext cx="4456471" cy="2542474"/>
          </a:xfrm>
          <a:prstGeom prst="rect">
            <a:avLst/>
          </a:prstGeom>
          <a:ln w="19050">
            <a:solidFill>
              <a:schemeClr val="tx1"/>
            </a:solidFill>
          </a:ln>
        </p:spPr>
      </p:pic>
    </p:spTree>
    <p:extLst>
      <p:ext uri="{BB962C8B-B14F-4D97-AF65-F5344CB8AC3E}">
        <p14:creationId xmlns:p14="http://schemas.microsoft.com/office/powerpoint/2010/main" val="12379626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cstate="print"/>
          <a:srcRect t="4573" b="2909"/>
          <a:stretch/>
        </p:blipFill>
        <p:spPr>
          <a:xfrm>
            <a:off x="392521" y="1592826"/>
            <a:ext cx="5395039" cy="1563329"/>
          </a:xfrm>
          <a:prstGeom prst="rect">
            <a:avLst/>
          </a:prstGeom>
          <a:ln w="19050">
            <a:solidFill>
              <a:schemeClr val="tx1"/>
            </a:solidFill>
          </a:ln>
        </p:spPr>
      </p:pic>
      <p:sp>
        <p:nvSpPr>
          <p:cNvPr id="6" name="Rectángulo 5"/>
          <p:cNvSpPr/>
          <p:nvPr/>
        </p:nvSpPr>
        <p:spPr>
          <a:xfrm>
            <a:off x="1083240" y="3267636"/>
            <a:ext cx="4013599" cy="338554"/>
          </a:xfrm>
          <a:prstGeom prst="rect">
            <a:avLst/>
          </a:prstGeom>
        </p:spPr>
        <p:txBody>
          <a:bodyPr wrap="none">
            <a:spAutoFit/>
          </a:bodyPr>
          <a:lstStyle/>
          <a:p>
            <a:r>
              <a:rPr lang="es-EC" sz="1600" b="1" dirty="0" smtClean="0">
                <a:effectLst/>
                <a:latin typeface="Arial" panose="020B0604020202020204" pitchFamily="34" charset="0"/>
                <a:ea typeface="Calibri" panose="020F0502020204030204" pitchFamily="34" charset="0"/>
              </a:rPr>
              <a:t>Distribución de Fuerzas en el plano Y-Z</a:t>
            </a:r>
            <a:endParaRPr lang="en-US" sz="1600" b="1" dirty="0"/>
          </a:p>
        </p:txBody>
      </p:sp>
      <p:pic>
        <p:nvPicPr>
          <p:cNvPr id="7" name="Imagen 6"/>
          <p:cNvPicPr>
            <a:picLocks noChangeAspect="1"/>
          </p:cNvPicPr>
          <p:nvPr/>
        </p:nvPicPr>
        <p:blipFill>
          <a:blip r:embed="rId3" cstate="print"/>
          <a:stretch>
            <a:fillRect/>
          </a:stretch>
        </p:blipFill>
        <p:spPr>
          <a:xfrm>
            <a:off x="6361316" y="1617002"/>
            <a:ext cx="5400000" cy="1486859"/>
          </a:xfrm>
          <a:prstGeom prst="rect">
            <a:avLst/>
          </a:prstGeom>
          <a:ln w="19050">
            <a:solidFill>
              <a:schemeClr val="tx1"/>
            </a:solidFill>
          </a:ln>
        </p:spPr>
      </p:pic>
      <p:sp>
        <p:nvSpPr>
          <p:cNvPr id="8" name="Rectángulo 7"/>
          <p:cNvSpPr/>
          <p:nvPr/>
        </p:nvSpPr>
        <p:spPr>
          <a:xfrm>
            <a:off x="7054516" y="3267636"/>
            <a:ext cx="4013599" cy="338554"/>
          </a:xfrm>
          <a:prstGeom prst="rect">
            <a:avLst/>
          </a:prstGeom>
        </p:spPr>
        <p:txBody>
          <a:bodyPr wrap="none">
            <a:spAutoFit/>
          </a:bodyPr>
          <a:lstStyle/>
          <a:p>
            <a:r>
              <a:rPr lang="es-EC" sz="1600" b="1" dirty="0" smtClean="0">
                <a:effectLst/>
                <a:latin typeface="Arial" panose="020B0604020202020204" pitchFamily="34" charset="0"/>
                <a:ea typeface="Calibri" panose="020F0502020204030204" pitchFamily="34" charset="0"/>
              </a:rPr>
              <a:t>Distribución de Fuerzas en el plano X-Z</a:t>
            </a:r>
            <a:endParaRPr lang="en-US" sz="1600" b="1" dirty="0"/>
          </a:p>
        </p:txBody>
      </p:sp>
      <mc:AlternateContent xmlns:mc="http://schemas.openxmlformats.org/markup-compatibility/2006" xmlns:a14="http://schemas.microsoft.com/office/drawing/2010/main">
        <mc:Choice Requires="a14">
          <p:sp>
            <p:nvSpPr>
              <p:cNvPr id="9" name="Rectángulo 8"/>
              <p:cNvSpPr/>
              <p:nvPr/>
            </p:nvSpPr>
            <p:spPr>
              <a:xfrm>
                <a:off x="2247533" y="3717671"/>
                <a:ext cx="168501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1" i="1" smtClean="0">
                              <a:latin typeface="Cambria Math" panose="02040503050406030204" pitchFamily="18" charset="0"/>
                            </a:rPr>
                          </m:ctrlPr>
                        </m:sSubPr>
                        <m:e>
                          <m:r>
                            <a:rPr lang="en-US" b="1" i="1">
                              <a:latin typeface="Cambria Math" panose="02040503050406030204" pitchFamily="18" charset="0"/>
                            </a:rPr>
                            <m:t>𝑹</m:t>
                          </m:r>
                        </m:e>
                        <m:sub>
                          <m:r>
                            <a:rPr lang="en-US" b="1" i="1">
                              <a:latin typeface="Cambria Math" panose="02040503050406030204" pitchFamily="18" charset="0"/>
                            </a:rPr>
                            <m:t>𝑨</m:t>
                          </m:r>
                          <m:r>
                            <a:rPr lang="es-EC" b="0" i="0" smtClean="0">
                              <a:latin typeface="Cambria Math" panose="02040503050406030204" pitchFamily="18" charset="0"/>
                            </a:rPr>
                            <m:t>1</m:t>
                          </m:r>
                          <m:r>
                            <a:rPr lang="en-US" b="1" i="1">
                              <a:latin typeface="Cambria Math" panose="02040503050406030204" pitchFamily="18" charset="0"/>
                            </a:rPr>
                            <m:t>𝒀</m:t>
                          </m:r>
                        </m:sub>
                      </m:sSub>
                      <m:r>
                        <a:rPr lang="en-US" b="0" i="0">
                          <a:latin typeface="Cambria Math" panose="02040503050406030204" pitchFamily="18" charset="0"/>
                        </a:rPr>
                        <m:t>=1.52 </m:t>
                      </m:r>
                      <m:r>
                        <a:rPr lang="en-US" b="1" i="1">
                          <a:latin typeface="Cambria Math" panose="02040503050406030204" pitchFamily="18" charset="0"/>
                        </a:rPr>
                        <m:t>𝑵</m:t>
                      </m:r>
                    </m:oMath>
                  </m:oMathPara>
                </a14:m>
                <a:endParaRPr lang="en-US" dirty="0"/>
              </a:p>
            </p:txBody>
          </p:sp>
        </mc:Choice>
        <mc:Fallback xmlns="">
          <p:sp>
            <p:nvSpPr>
              <p:cNvPr id="9" name="Rectángulo 8"/>
              <p:cNvSpPr>
                <a:spLocks noRot="1" noChangeAspect="1" noMove="1" noResize="1" noEditPoints="1" noAdjustHandles="1" noChangeArrowheads="1" noChangeShapeType="1" noTextEdit="1"/>
              </p:cNvSpPr>
              <p:nvPr/>
            </p:nvSpPr>
            <p:spPr>
              <a:xfrm>
                <a:off x="2247533" y="3717671"/>
                <a:ext cx="1685013" cy="369332"/>
              </a:xfrm>
              <a:prstGeom prst="rect">
                <a:avLst/>
              </a:prstGeom>
              <a:blipFill rotWithShape="0">
                <a:blip r:embed="rId4"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ángulo 9"/>
              <p:cNvSpPr/>
              <p:nvPr/>
            </p:nvSpPr>
            <p:spPr>
              <a:xfrm>
                <a:off x="2247533" y="4296386"/>
                <a:ext cx="168501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𝑹</m:t>
                          </m:r>
                        </m:e>
                        <m:sub>
                          <m:r>
                            <a:rPr lang="en-US" b="1" i="1">
                              <a:latin typeface="Cambria Math" panose="02040503050406030204" pitchFamily="18" charset="0"/>
                            </a:rPr>
                            <m:t>𝑨</m:t>
                          </m:r>
                          <m:r>
                            <a:rPr lang="en-US" b="0" i="0">
                              <a:latin typeface="Cambria Math" panose="02040503050406030204" pitchFamily="18" charset="0"/>
                            </a:rPr>
                            <m:t>2</m:t>
                          </m:r>
                          <m:r>
                            <a:rPr lang="en-US" b="1" i="1">
                              <a:latin typeface="Cambria Math" panose="02040503050406030204" pitchFamily="18" charset="0"/>
                            </a:rPr>
                            <m:t>𝒀</m:t>
                          </m:r>
                        </m:sub>
                      </m:sSub>
                      <m:r>
                        <a:rPr lang="en-US" b="0" i="0">
                          <a:latin typeface="Cambria Math" panose="02040503050406030204" pitchFamily="18" charset="0"/>
                        </a:rPr>
                        <m:t>=1.52 </m:t>
                      </m:r>
                      <m:r>
                        <a:rPr lang="en-US" b="1" i="1">
                          <a:latin typeface="Cambria Math" panose="02040503050406030204" pitchFamily="18" charset="0"/>
                        </a:rPr>
                        <m:t>𝑵</m:t>
                      </m:r>
                    </m:oMath>
                  </m:oMathPara>
                </a14:m>
                <a:endParaRPr lang="en-US" dirty="0"/>
              </a:p>
            </p:txBody>
          </p:sp>
        </mc:Choice>
        <mc:Fallback xmlns="">
          <p:sp>
            <p:nvSpPr>
              <p:cNvPr id="10" name="Rectángulo 9"/>
              <p:cNvSpPr>
                <a:spLocks noRot="1" noChangeAspect="1" noMove="1" noResize="1" noEditPoints="1" noAdjustHandles="1" noChangeArrowheads="1" noChangeShapeType="1" noTextEdit="1"/>
              </p:cNvSpPr>
              <p:nvPr/>
            </p:nvSpPr>
            <p:spPr>
              <a:xfrm>
                <a:off x="2247533" y="4296386"/>
                <a:ext cx="1685012" cy="369332"/>
              </a:xfrm>
              <a:prstGeom prst="rect">
                <a:avLst/>
              </a:prstGeom>
              <a:blipFill rotWithShape="0">
                <a:blip r:embed="rId5"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ángulo 10"/>
              <p:cNvSpPr/>
              <p:nvPr/>
            </p:nvSpPr>
            <p:spPr>
              <a:xfrm>
                <a:off x="8326181" y="3717671"/>
                <a:ext cx="169783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1" i="1" smtClean="0">
                              <a:latin typeface="Cambria Math" panose="02040503050406030204" pitchFamily="18" charset="0"/>
                            </a:rPr>
                          </m:ctrlPr>
                        </m:sSubPr>
                        <m:e>
                          <m:r>
                            <a:rPr lang="en-US" b="1" i="1">
                              <a:latin typeface="Cambria Math" panose="02040503050406030204" pitchFamily="18" charset="0"/>
                            </a:rPr>
                            <m:t>𝑹</m:t>
                          </m:r>
                        </m:e>
                        <m:sub>
                          <m:r>
                            <a:rPr lang="en-US" b="1" i="1">
                              <a:latin typeface="Cambria Math" panose="02040503050406030204" pitchFamily="18" charset="0"/>
                            </a:rPr>
                            <m:t>𝑨</m:t>
                          </m:r>
                          <m:r>
                            <a:rPr lang="es-EC" b="1" i="1" smtClean="0">
                              <a:latin typeface="Cambria Math" panose="02040503050406030204" pitchFamily="18" charset="0"/>
                            </a:rPr>
                            <m:t>𝟏</m:t>
                          </m:r>
                          <m:r>
                            <a:rPr lang="en-US" b="1" i="1">
                              <a:latin typeface="Cambria Math" panose="02040503050406030204" pitchFamily="18" charset="0"/>
                            </a:rPr>
                            <m:t>𝑿</m:t>
                          </m:r>
                        </m:sub>
                      </m:sSub>
                      <m:r>
                        <a:rPr lang="en-US" b="0" i="0">
                          <a:latin typeface="Cambria Math" panose="02040503050406030204" pitchFamily="18" charset="0"/>
                        </a:rPr>
                        <m:t>=4.73 </m:t>
                      </m:r>
                      <m:r>
                        <a:rPr lang="en-US" b="1" i="1">
                          <a:latin typeface="Cambria Math" panose="02040503050406030204" pitchFamily="18" charset="0"/>
                        </a:rPr>
                        <m:t>𝑵</m:t>
                      </m:r>
                    </m:oMath>
                  </m:oMathPara>
                </a14:m>
                <a:endParaRPr lang="en-US" dirty="0"/>
              </a:p>
            </p:txBody>
          </p:sp>
        </mc:Choice>
        <mc:Fallback xmlns="">
          <p:sp>
            <p:nvSpPr>
              <p:cNvPr id="11" name="Rectángulo 10"/>
              <p:cNvSpPr>
                <a:spLocks noRot="1" noChangeAspect="1" noMove="1" noResize="1" noEditPoints="1" noAdjustHandles="1" noChangeArrowheads="1" noChangeShapeType="1" noTextEdit="1"/>
              </p:cNvSpPr>
              <p:nvPr/>
            </p:nvSpPr>
            <p:spPr>
              <a:xfrm>
                <a:off x="8326181" y="3717671"/>
                <a:ext cx="1697837" cy="369332"/>
              </a:xfrm>
              <a:prstGeom prst="rect">
                <a:avLst/>
              </a:prstGeom>
              <a:blipFill rotWithShape="0">
                <a:blip r:embed="rId6"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ángulo 11"/>
              <p:cNvSpPr/>
              <p:nvPr/>
            </p:nvSpPr>
            <p:spPr>
              <a:xfrm>
                <a:off x="8326181" y="4198484"/>
                <a:ext cx="169463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𝑹</m:t>
                          </m:r>
                        </m:e>
                        <m:sub>
                          <m:r>
                            <a:rPr lang="en-US" b="1" i="1">
                              <a:latin typeface="Cambria Math" panose="02040503050406030204" pitchFamily="18" charset="0"/>
                            </a:rPr>
                            <m:t>𝑨</m:t>
                          </m:r>
                          <m:r>
                            <a:rPr lang="en-US" b="0" i="0">
                              <a:latin typeface="Cambria Math" panose="02040503050406030204" pitchFamily="18" charset="0"/>
                            </a:rPr>
                            <m:t>2</m:t>
                          </m:r>
                          <m:r>
                            <a:rPr lang="en-US" b="1" i="1">
                              <a:latin typeface="Cambria Math" panose="02040503050406030204" pitchFamily="18" charset="0"/>
                            </a:rPr>
                            <m:t>𝑿</m:t>
                          </m:r>
                        </m:sub>
                      </m:sSub>
                      <m:r>
                        <a:rPr lang="en-US" b="0" i="0">
                          <a:latin typeface="Cambria Math" panose="02040503050406030204" pitchFamily="18" charset="0"/>
                        </a:rPr>
                        <m:t>=4.73 </m:t>
                      </m:r>
                      <m:r>
                        <a:rPr lang="en-US" b="1" i="1">
                          <a:latin typeface="Cambria Math" panose="02040503050406030204" pitchFamily="18" charset="0"/>
                        </a:rPr>
                        <m:t>𝑵</m:t>
                      </m:r>
                    </m:oMath>
                  </m:oMathPara>
                </a14:m>
                <a:endParaRPr lang="en-US" dirty="0"/>
              </a:p>
            </p:txBody>
          </p:sp>
        </mc:Choice>
        <mc:Fallback xmlns="">
          <p:sp>
            <p:nvSpPr>
              <p:cNvPr id="12" name="Rectángulo 11"/>
              <p:cNvSpPr>
                <a:spLocks noRot="1" noChangeAspect="1" noMove="1" noResize="1" noEditPoints="1" noAdjustHandles="1" noChangeArrowheads="1" noChangeShapeType="1" noTextEdit="1"/>
              </p:cNvSpPr>
              <p:nvPr/>
            </p:nvSpPr>
            <p:spPr>
              <a:xfrm>
                <a:off x="8326181" y="4198484"/>
                <a:ext cx="1694631" cy="369332"/>
              </a:xfrm>
              <a:prstGeom prst="rect">
                <a:avLst/>
              </a:prstGeom>
              <a:blipFill rotWithShape="0">
                <a:blip r:embed="rId7"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ángulo 12"/>
              <p:cNvSpPr/>
              <p:nvPr/>
            </p:nvSpPr>
            <p:spPr>
              <a:xfrm>
                <a:off x="2821859" y="4996368"/>
                <a:ext cx="6096000" cy="1227708"/>
              </a:xfrm>
              <a:prstGeom prst="rect">
                <a:avLst/>
              </a:prstGeom>
            </p:spPr>
            <p:txBody>
              <a:bodyPr>
                <a:spAutoFit/>
              </a:bodyPr>
              <a:lstStyle/>
              <a:p>
                <a:pP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n-US" sz="1700" i="1" smtClean="0">
                              <a:latin typeface="Cambria Math" panose="02040503050406030204" pitchFamily="18" charset="0"/>
                              <a:ea typeface="Times New Roman" panose="02020603050405020304" pitchFamily="18" charset="0"/>
                              <a:cs typeface="Arial" panose="020B0604020202020204" pitchFamily="34" charset="0"/>
                            </a:rPr>
                          </m:ctrlPr>
                        </m:sSubPr>
                        <m:e>
                          <m:r>
                            <m:rPr>
                              <m:sty m:val="p"/>
                            </m:rPr>
                            <a:rPr lang="es-EC" sz="1700" i="0">
                              <a:effectLst/>
                              <a:latin typeface="Cambria Math" panose="02040503050406030204" pitchFamily="18" charset="0"/>
                              <a:ea typeface="Times New Roman" panose="02020603050405020304" pitchFamily="18" charset="0"/>
                              <a:cs typeface="Arial" panose="020B0604020202020204" pitchFamily="34" charset="0"/>
                            </a:rPr>
                            <m:t>R</m:t>
                          </m:r>
                        </m:e>
                        <m:sub>
                          <m:r>
                            <m:rPr>
                              <m:sty m:val="p"/>
                            </m:rPr>
                            <a:rPr lang="es-EC" sz="1700" i="0">
                              <a:effectLst/>
                              <a:latin typeface="Cambria Math" panose="02040503050406030204" pitchFamily="18" charset="0"/>
                              <a:ea typeface="Times New Roman" panose="02020603050405020304" pitchFamily="18" charset="0"/>
                              <a:cs typeface="Arial" panose="020B0604020202020204" pitchFamily="34" charset="0"/>
                            </a:rPr>
                            <m:t>A</m:t>
                          </m:r>
                          <m:r>
                            <a:rPr lang="es-EC" sz="1700" i="0">
                              <a:effectLst/>
                              <a:latin typeface="Cambria Math" panose="02040503050406030204" pitchFamily="18" charset="0"/>
                              <a:ea typeface="Times New Roman" panose="02020603050405020304" pitchFamily="18" charset="0"/>
                              <a:cs typeface="Arial" panose="020B0604020202020204" pitchFamily="34" charset="0"/>
                            </a:rPr>
                            <m:t>1</m:t>
                          </m:r>
                        </m:sub>
                      </m:sSub>
                      <m:r>
                        <a:rPr lang="es-EC" sz="1700" b="0" i="0" smtClean="0">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US" sz="1700" i="1">
                              <a:latin typeface="Cambria Math" panose="02040503050406030204" pitchFamily="18" charset="0"/>
                              <a:ea typeface="Times New Roman" panose="02020603050405020304" pitchFamily="18" charset="0"/>
                              <a:cs typeface="Arial" panose="020B0604020202020204" pitchFamily="34" charset="0"/>
                            </a:rPr>
                          </m:ctrlPr>
                        </m:sSubPr>
                        <m:e>
                          <m:r>
                            <m:rPr>
                              <m:sty m:val="p"/>
                            </m:rPr>
                            <a:rPr lang="es-EC" sz="1700">
                              <a:latin typeface="Cambria Math" panose="02040503050406030204" pitchFamily="18" charset="0"/>
                              <a:ea typeface="Times New Roman" panose="02020603050405020304" pitchFamily="18" charset="0"/>
                              <a:cs typeface="Arial" panose="020B0604020202020204" pitchFamily="34" charset="0"/>
                            </a:rPr>
                            <m:t>R</m:t>
                          </m:r>
                        </m:e>
                        <m:sub>
                          <m:r>
                            <m:rPr>
                              <m:sty m:val="p"/>
                            </m:rPr>
                            <a:rPr lang="es-EC" sz="1700">
                              <a:latin typeface="Cambria Math" panose="02040503050406030204" pitchFamily="18" charset="0"/>
                              <a:ea typeface="Times New Roman" panose="02020603050405020304" pitchFamily="18" charset="0"/>
                              <a:cs typeface="Arial" panose="020B0604020202020204" pitchFamily="34" charset="0"/>
                            </a:rPr>
                            <m:t>A</m:t>
                          </m:r>
                          <m:r>
                            <a:rPr lang="es-EC" sz="1700" b="0" i="1" smtClean="0">
                              <a:latin typeface="Cambria Math" panose="02040503050406030204" pitchFamily="18" charset="0"/>
                              <a:ea typeface="Times New Roman" panose="02020603050405020304" pitchFamily="18" charset="0"/>
                              <a:cs typeface="Arial" panose="020B0604020202020204" pitchFamily="34" charset="0"/>
                            </a:rPr>
                            <m:t>2</m:t>
                          </m:r>
                        </m:sub>
                      </m:sSub>
                      <m:r>
                        <a:rPr lang="es-EC" sz="1700" i="0">
                          <a:effectLst/>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1700" i="1">
                              <a:effectLst/>
                              <a:latin typeface="Cambria Math" panose="02040503050406030204" pitchFamily="18" charset="0"/>
                              <a:ea typeface="Times New Roman" panose="02020603050405020304" pitchFamily="18" charset="0"/>
                              <a:cs typeface="Arial" panose="020B0604020202020204" pitchFamily="34" charset="0"/>
                            </a:rPr>
                          </m:ctrlPr>
                        </m:radPr>
                        <m:deg/>
                        <m:e>
                          <m:sSup>
                            <m:sSupPr>
                              <m:ctrlPr>
                                <a:rPr lang="en-US" sz="1700" i="1">
                                  <a:effectLst/>
                                  <a:latin typeface="Cambria Math" panose="02040503050406030204" pitchFamily="18" charset="0"/>
                                  <a:ea typeface="Times New Roman" panose="02020603050405020304" pitchFamily="18" charset="0"/>
                                  <a:cs typeface="Arial" panose="020B0604020202020204" pitchFamily="34" charset="0"/>
                                </a:rPr>
                              </m:ctrlPr>
                            </m:sSupPr>
                            <m:e>
                              <m:r>
                                <a:rPr lang="es-EC" sz="1700" i="0">
                                  <a:effectLst/>
                                  <a:latin typeface="Cambria Math" panose="02040503050406030204" pitchFamily="18" charset="0"/>
                                  <a:ea typeface="Times New Roman" panose="02020603050405020304" pitchFamily="18" charset="0"/>
                                  <a:cs typeface="Arial" panose="020B0604020202020204" pitchFamily="34" charset="0"/>
                                </a:rPr>
                                <m:t>4.73</m:t>
                              </m:r>
                            </m:e>
                            <m:sup>
                              <m:r>
                                <a:rPr lang="es-EC" sz="1700" i="0">
                                  <a:effectLst/>
                                  <a:latin typeface="Cambria Math" panose="02040503050406030204" pitchFamily="18" charset="0"/>
                                  <a:ea typeface="Times New Roman" panose="02020603050405020304" pitchFamily="18" charset="0"/>
                                  <a:cs typeface="Arial" panose="020B0604020202020204" pitchFamily="34" charset="0"/>
                                </a:rPr>
                                <m:t>2</m:t>
                              </m:r>
                            </m:sup>
                          </m:sSup>
                          <m:r>
                            <a:rPr lang="es-EC" sz="1700" i="0">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sz="1700" i="1">
                                  <a:effectLst/>
                                  <a:latin typeface="Cambria Math" panose="02040503050406030204" pitchFamily="18" charset="0"/>
                                  <a:ea typeface="Times New Roman" panose="02020603050405020304" pitchFamily="18" charset="0"/>
                                  <a:cs typeface="Arial" panose="020B0604020202020204" pitchFamily="34" charset="0"/>
                                </a:rPr>
                              </m:ctrlPr>
                            </m:sSupPr>
                            <m:e>
                              <m:r>
                                <a:rPr lang="es-EC" sz="1700" i="0">
                                  <a:effectLst/>
                                  <a:latin typeface="Cambria Math" panose="02040503050406030204" pitchFamily="18" charset="0"/>
                                  <a:ea typeface="Times New Roman" panose="02020603050405020304" pitchFamily="18" charset="0"/>
                                  <a:cs typeface="Arial" panose="020B0604020202020204" pitchFamily="34" charset="0"/>
                                </a:rPr>
                                <m:t>1.52</m:t>
                              </m:r>
                            </m:e>
                            <m:sup>
                              <m:r>
                                <a:rPr lang="es-EC" sz="1700" i="0">
                                  <a:effectLst/>
                                  <a:latin typeface="Cambria Math" panose="02040503050406030204" pitchFamily="18" charset="0"/>
                                  <a:ea typeface="Times New Roman" panose="02020603050405020304" pitchFamily="18" charset="0"/>
                                  <a:cs typeface="Arial" panose="020B0604020202020204" pitchFamily="34" charset="0"/>
                                </a:rPr>
                                <m:t>2</m:t>
                              </m:r>
                            </m:sup>
                          </m:sSup>
                        </m:e>
                      </m:rad>
                    </m:oMath>
                  </m:oMathPara>
                </a14:m>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n-US" b="1" i="1">
                              <a:effectLst/>
                              <a:latin typeface="Cambria Math" panose="02040503050406030204" pitchFamily="18" charset="0"/>
                              <a:ea typeface="Times New Roman" panose="02020603050405020304" pitchFamily="18" charset="0"/>
                              <a:cs typeface="Arial" panose="020B0604020202020204" pitchFamily="34" charset="0"/>
                            </a:rPr>
                          </m:ctrlPr>
                        </m:sSubPr>
                        <m:e>
                          <m:r>
                            <a:rPr lang="es-EC" b="1" i="1">
                              <a:effectLst/>
                              <a:latin typeface="Cambria Math" panose="02040503050406030204" pitchFamily="18" charset="0"/>
                              <a:ea typeface="Times New Roman" panose="02020603050405020304" pitchFamily="18" charset="0"/>
                              <a:cs typeface="Arial" panose="020B0604020202020204" pitchFamily="34" charset="0"/>
                            </a:rPr>
                            <m:t>𝑹</m:t>
                          </m:r>
                        </m:e>
                        <m:sub>
                          <m:r>
                            <a:rPr lang="es-EC" b="1" i="1">
                              <a:effectLst/>
                              <a:latin typeface="Cambria Math" panose="02040503050406030204" pitchFamily="18" charset="0"/>
                              <a:ea typeface="Times New Roman" panose="02020603050405020304" pitchFamily="18" charset="0"/>
                              <a:cs typeface="Arial" panose="020B0604020202020204" pitchFamily="34" charset="0"/>
                            </a:rPr>
                            <m:t>𝑨</m:t>
                          </m:r>
                          <m:r>
                            <a:rPr lang="es-EC" b="1" i="1">
                              <a:effectLst/>
                              <a:latin typeface="Cambria Math" panose="02040503050406030204" pitchFamily="18" charset="0"/>
                              <a:ea typeface="Times New Roman" panose="02020603050405020304" pitchFamily="18" charset="0"/>
                              <a:cs typeface="Arial" panose="020B0604020202020204" pitchFamily="34" charset="0"/>
                            </a:rPr>
                            <m:t>𝟏</m:t>
                          </m:r>
                        </m:sub>
                      </m:sSub>
                      <m:r>
                        <a:rPr lang="es-EC" b="1" i="1">
                          <a:effectLst/>
                          <a:latin typeface="Cambria Math" panose="02040503050406030204" pitchFamily="18" charset="0"/>
                          <a:ea typeface="Times New Roman" panose="02020603050405020304" pitchFamily="18" charset="0"/>
                          <a:cs typeface="Arial" panose="020B0604020202020204" pitchFamily="34" charset="0"/>
                        </a:rPr>
                        <m:t>=</m:t>
                      </m:r>
                      <m:r>
                        <a:rPr lang="es-EC" b="1" i="1">
                          <a:effectLst/>
                          <a:latin typeface="Cambria Math" panose="02040503050406030204" pitchFamily="18" charset="0"/>
                          <a:ea typeface="Times New Roman" panose="02020603050405020304" pitchFamily="18" charset="0"/>
                          <a:cs typeface="Arial" panose="020B0604020202020204" pitchFamily="34" charset="0"/>
                        </a:rPr>
                        <m:t>𝟒</m:t>
                      </m:r>
                      <m:r>
                        <a:rPr lang="es-EC" b="1" i="1">
                          <a:effectLst/>
                          <a:latin typeface="Cambria Math" panose="02040503050406030204" pitchFamily="18" charset="0"/>
                          <a:ea typeface="Times New Roman" panose="02020603050405020304" pitchFamily="18" charset="0"/>
                          <a:cs typeface="Arial" panose="020B0604020202020204" pitchFamily="34" charset="0"/>
                        </a:rPr>
                        <m:t>.</m:t>
                      </m:r>
                      <m:r>
                        <a:rPr lang="es-EC" b="1" i="1">
                          <a:effectLst/>
                          <a:latin typeface="Cambria Math" panose="02040503050406030204" pitchFamily="18" charset="0"/>
                          <a:ea typeface="Times New Roman" panose="02020603050405020304" pitchFamily="18" charset="0"/>
                          <a:cs typeface="Arial" panose="020B0604020202020204" pitchFamily="34" charset="0"/>
                        </a:rPr>
                        <m:t>𝟗𝟕</m:t>
                      </m:r>
                      <m:r>
                        <a:rPr lang="es-EC" b="1" i="1">
                          <a:effectLst/>
                          <a:latin typeface="Cambria Math" panose="02040503050406030204" pitchFamily="18" charset="0"/>
                          <a:ea typeface="Times New Roman" panose="02020603050405020304" pitchFamily="18" charset="0"/>
                          <a:cs typeface="Arial" panose="020B0604020202020204" pitchFamily="34" charset="0"/>
                        </a:rPr>
                        <m:t> </m:t>
                      </m:r>
                      <m:r>
                        <a:rPr lang="es-EC" b="1" i="1">
                          <a:effectLst/>
                          <a:latin typeface="Cambria Math" panose="02040503050406030204" pitchFamily="18" charset="0"/>
                          <a:ea typeface="Times New Roman" panose="02020603050405020304" pitchFamily="18" charset="0"/>
                          <a:cs typeface="Arial" panose="020B0604020202020204" pitchFamily="34" charset="0"/>
                        </a:rPr>
                        <m:t>𝑵</m:t>
                      </m:r>
                    </m:oMath>
                  </m:oMathPara>
                </a14:m>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3" name="Rectángulo 12"/>
              <p:cNvSpPr>
                <a:spLocks noRot="1" noChangeAspect="1" noMove="1" noResize="1" noEditPoints="1" noAdjustHandles="1" noChangeArrowheads="1" noChangeShapeType="1" noTextEdit="1"/>
              </p:cNvSpPr>
              <p:nvPr/>
            </p:nvSpPr>
            <p:spPr>
              <a:xfrm>
                <a:off x="2821859" y="4996368"/>
                <a:ext cx="6096000" cy="1227708"/>
              </a:xfrm>
              <a:prstGeom prst="rect">
                <a:avLst/>
              </a:prstGeom>
              <a:blipFill rotWithShape="0">
                <a:blip r:embed="rId8" cstate="print"/>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3258108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stretch>
            <a:fillRect/>
          </a:stretch>
        </p:blipFill>
        <p:spPr>
          <a:xfrm>
            <a:off x="272536" y="343355"/>
            <a:ext cx="5597167" cy="2015838"/>
          </a:xfrm>
          <a:prstGeom prst="rect">
            <a:avLst/>
          </a:prstGeom>
          <a:ln w="19050">
            <a:solidFill>
              <a:schemeClr val="tx1"/>
            </a:solidFill>
          </a:ln>
        </p:spPr>
      </p:pic>
      <mc:AlternateContent xmlns:mc="http://schemas.openxmlformats.org/markup-compatibility/2006" xmlns:a14="http://schemas.microsoft.com/office/drawing/2010/main">
        <mc:Choice Requires="a14">
          <p:sp>
            <p:nvSpPr>
              <p:cNvPr id="5" name="Rectángulo 4"/>
              <p:cNvSpPr/>
              <p:nvPr/>
            </p:nvSpPr>
            <p:spPr>
              <a:xfrm>
                <a:off x="0" y="2417413"/>
                <a:ext cx="6096000" cy="1499321"/>
              </a:xfrm>
              <a:prstGeom prst="rect">
                <a:avLst/>
              </a:prstGeom>
            </p:spPr>
            <p:txBody>
              <a:bodyPr>
                <a:spAutoFit/>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ea typeface="Times New Roman" panose="02020603050405020304" pitchFamily="18" charset="0"/>
                              <a:cs typeface="Arial" panose="020B0604020202020204" pitchFamily="34" charset="0"/>
                            </a:rPr>
                          </m:ctrlPr>
                        </m:sSubPr>
                        <m:e>
                          <m:r>
                            <a:rPr lang="es-EC" i="1">
                              <a:effectLst/>
                              <a:latin typeface="Cambria Math" panose="02040503050406030204" pitchFamily="18" charset="0"/>
                              <a:ea typeface="Times New Roman" panose="02020603050405020304" pitchFamily="18" charset="0"/>
                              <a:cs typeface="Arial" panose="020B0604020202020204" pitchFamily="34" charset="0"/>
                            </a:rPr>
                            <m:t>𝐿</m:t>
                          </m:r>
                        </m:e>
                        <m:sub>
                          <m:r>
                            <a:rPr lang="es-EC" i="1">
                              <a:effectLst/>
                              <a:latin typeface="Cambria Math" panose="02040503050406030204" pitchFamily="18" charset="0"/>
                              <a:ea typeface="Times New Roman" panose="02020603050405020304" pitchFamily="18" charset="0"/>
                              <a:cs typeface="Arial" panose="020B0604020202020204" pitchFamily="34" charset="0"/>
                            </a:rPr>
                            <m:t>𝐴</m:t>
                          </m:r>
                        </m:sub>
                      </m:sSub>
                      <m:r>
                        <a:rPr lang="es-EC" i="1">
                          <a:effectLst/>
                          <a:latin typeface="Cambria Math" panose="02040503050406030204" pitchFamily="18" charset="0"/>
                          <a:ea typeface="Times New Roman" panose="02020603050405020304" pitchFamily="18" charset="0"/>
                          <a:cs typeface="Arial" panose="020B0604020202020204" pitchFamily="34" charset="0"/>
                        </a:rPr>
                        <m:t>=</m:t>
                      </m:r>
                      <m:f>
                        <m:fPr>
                          <m:ctrlPr>
                            <a:rPr lang="en-US" i="1">
                              <a:effectLst/>
                              <a:latin typeface="Cambria Math" panose="02040503050406030204" pitchFamily="18" charset="0"/>
                              <a:ea typeface="Times New Roman" panose="02020603050405020304" pitchFamily="18" charset="0"/>
                              <a:cs typeface="Arial" panose="020B0604020202020204" pitchFamily="34" charset="0"/>
                            </a:rPr>
                          </m:ctrlPr>
                        </m:fPr>
                        <m:num>
                          <m:r>
                            <a:rPr lang="es-EC" i="1">
                              <a:effectLst/>
                              <a:latin typeface="Cambria Math" panose="02040503050406030204" pitchFamily="18" charset="0"/>
                              <a:ea typeface="Times New Roman" panose="02020603050405020304" pitchFamily="18" charset="0"/>
                              <a:cs typeface="Arial" panose="020B0604020202020204" pitchFamily="34" charset="0"/>
                            </a:rPr>
                            <m:t>20</m:t>
                          </m:r>
                        </m:num>
                        <m:den>
                          <m:r>
                            <a:rPr lang="es-EC" i="1">
                              <a:effectLst/>
                              <a:latin typeface="Cambria Math" panose="02040503050406030204" pitchFamily="18" charset="0"/>
                              <a:ea typeface="Times New Roman" panose="02020603050405020304" pitchFamily="18" charset="0"/>
                              <a:cs typeface="Arial" panose="020B0604020202020204" pitchFamily="34" charset="0"/>
                            </a:rPr>
                            <m:t>2</m:t>
                          </m:r>
                        </m:den>
                      </m:f>
                      <m:r>
                        <a:rPr lang="es-EC" i="1">
                          <a:effectLst/>
                          <a:latin typeface="Cambria Math" panose="02040503050406030204" pitchFamily="18" charset="0"/>
                          <a:ea typeface="Times New Roman" panose="02020603050405020304" pitchFamily="18" charset="0"/>
                          <a:cs typeface="Arial" panose="020B0604020202020204" pitchFamily="34" charset="0"/>
                        </a:rPr>
                        <m:t>𝑚𝑚</m:t>
                      </m:r>
                      <m:r>
                        <a:rPr lang="es-EC" i="1">
                          <a:effectLst/>
                          <a:latin typeface="Cambria Math" panose="02040503050406030204" pitchFamily="18" charset="0"/>
                          <a:ea typeface="Times New Roman" panose="02020603050405020304" pitchFamily="18" charset="0"/>
                          <a:cs typeface="Arial" panose="020B0604020202020204" pitchFamily="34" charset="0"/>
                        </a:rPr>
                        <m:t>+</m:t>
                      </m:r>
                      <m:f>
                        <m:fPr>
                          <m:ctrlPr>
                            <a:rPr lang="en-US" i="1">
                              <a:effectLst/>
                              <a:latin typeface="Cambria Math" panose="02040503050406030204" pitchFamily="18" charset="0"/>
                              <a:ea typeface="Times New Roman" panose="02020603050405020304" pitchFamily="18" charset="0"/>
                              <a:cs typeface="Arial" panose="020B0604020202020204" pitchFamily="34" charset="0"/>
                            </a:rPr>
                          </m:ctrlPr>
                        </m:fPr>
                        <m:num>
                          <m:r>
                            <a:rPr lang="es-EC" i="1">
                              <a:effectLst/>
                              <a:latin typeface="Cambria Math" panose="02040503050406030204" pitchFamily="18" charset="0"/>
                              <a:ea typeface="Times New Roman" panose="02020603050405020304" pitchFamily="18" charset="0"/>
                              <a:cs typeface="Arial" panose="020B0604020202020204" pitchFamily="34" charset="0"/>
                            </a:rPr>
                            <m:t>85</m:t>
                          </m:r>
                        </m:num>
                        <m:den>
                          <m:r>
                            <a:rPr lang="es-EC" i="1">
                              <a:effectLst/>
                              <a:latin typeface="Cambria Math" panose="02040503050406030204" pitchFamily="18" charset="0"/>
                              <a:ea typeface="Times New Roman" panose="02020603050405020304" pitchFamily="18" charset="0"/>
                              <a:cs typeface="Arial" panose="020B0604020202020204" pitchFamily="34" charset="0"/>
                            </a:rPr>
                            <m:t>2</m:t>
                          </m:r>
                        </m:den>
                      </m:f>
                      <m:r>
                        <a:rPr lang="es-EC" i="1">
                          <a:effectLst/>
                          <a:latin typeface="Cambria Math" panose="02040503050406030204" pitchFamily="18" charset="0"/>
                          <a:ea typeface="Times New Roman" panose="02020603050405020304" pitchFamily="18" charset="0"/>
                          <a:cs typeface="Arial" panose="020B0604020202020204" pitchFamily="34" charset="0"/>
                        </a:rPr>
                        <m:t>𝑚𝑚</m:t>
                      </m:r>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n-US" i="1">
                              <a:effectLst/>
                              <a:latin typeface="Cambria Math" panose="02040503050406030204" pitchFamily="18" charset="0"/>
                              <a:ea typeface="Times New Roman" panose="02020603050405020304" pitchFamily="18" charset="0"/>
                              <a:cs typeface="Arial" panose="020B0604020202020204" pitchFamily="34" charset="0"/>
                            </a:rPr>
                          </m:ctrlPr>
                        </m:sSubPr>
                        <m:e>
                          <m:r>
                            <a:rPr lang="es-EC" i="1">
                              <a:effectLst/>
                              <a:latin typeface="Cambria Math" panose="02040503050406030204" pitchFamily="18" charset="0"/>
                              <a:ea typeface="Times New Roman" panose="02020603050405020304" pitchFamily="18" charset="0"/>
                              <a:cs typeface="Arial" panose="020B0604020202020204" pitchFamily="34" charset="0"/>
                            </a:rPr>
                            <m:t>𝐿</m:t>
                          </m:r>
                        </m:e>
                        <m:sub>
                          <m:r>
                            <a:rPr lang="es-EC" i="1">
                              <a:effectLst/>
                              <a:latin typeface="Cambria Math" panose="02040503050406030204" pitchFamily="18" charset="0"/>
                              <a:ea typeface="Times New Roman" panose="02020603050405020304" pitchFamily="18" charset="0"/>
                              <a:cs typeface="Arial" panose="020B0604020202020204" pitchFamily="34" charset="0"/>
                            </a:rPr>
                            <m:t>𝐴</m:t>
                          </m:r>
                        </m:sub>
                      </m:sSub>
                      <m:r>
                        <a:rPr lang="es-EC" i="1">
                          <a:effectLst/>
                          <a:latin typeface="Cambria Math" panose="02040503050406030204" pitchFamily="18" charset="0"/>
                          <a:ea typeface="Times New Roman" panose="02020603050405020304" pitchFamily="18" charset="0"/>
                          <a:cs typeface="Arial" panose="020B0604020202020204" pitchFamily="34" charset="0"/>
                        </a:rPr>
                        <m:t>=52.5 </m:t>
                      </m:r>
                      <m:r>
                        <a:rPr lang="es-EC" i="1">
                          <a:effectLst/>
                          <a:latin typeface="Cambria Math" panose="02040503050406030204" pitchFamily="18" charset="0"/>
                          <a:ea typeface="Times New Roman" panose="02020603050405020304" pitchFamily="18" charset="0"/>
                          <a:cs typeface="Arial" panose="020B0604020202020204" pitchFamily="34" charset="0"/>
                        </a:rPr>
                        <m:t>𝑚𝑚</m:t>
                      </m:r>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Rectángulo 4"/>
              <p:cNvSpPr>
                <a:spLocks noRot="1" noChangeAspect="1" noMove="1" noResize="1" noEditPoints="1" noAdjustHandles="1" noChangeArrowheads="1" noChangeShapeType="1" noTextEdit="1"/>
              </p:cNvSpPr>
              <p:nvPr/>
            </p:nvSpPr>
            <p:spPr>
              <a:xfrm>
                <a:off x="0" y="2417413"/>
                <a:ext cx="6096000" cy="1499321"/>
              </a:xfrm>
              <a:prstGeom prst="rect">
                <a:avLst/>
              </a:prstGeom>
              <a:blipFill rotWithShape="0">
                <a:blip r:embed="rId3"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ángulo 5"/>
              <p:cNvSpPr/>
              <p:nvPr/>
            </p:nvSpPr>
            <p:spPr>
              <a:xfrm>
                <a:off x="0" y="3974954"/>
                <a:ext cx="6096000" cy="1201291"/>
              </a:xfrm>
              <a:prstGeom prst="rect">
                <a:avLst/>
              </a:prstGeom>
            </p:spPr>
            <p:txBody>
              <a:bodyPr>
                <a:spAutoFit/>
              </a:bodyPr>
              <a:lstStyle/>
              <a:p>
                <a:pPr indent="252095" algn="just">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ea typeface="Times New Roman" panose="02020603050405020304" pitchFamily="18" charset="0"/>
                              <a:cs typeface="Arial" panose="020B0604020202020204" pitchFamily="34" charset="0"/>
                            </a:rPr>
                          </m:ctrlPr>
                        </m:sSubPr>
                        <m:e>
                          <m:r>
                            <a:rPr lang="es-EC" i="1">
                              <a:effectLst/>
                              <a:latin typeface="Cambria Math" panose="02040503050406030204" pitchFamily="18" charset="0"/>
                              <a:ea typeface="Times New Roman" panose="02020603050405020304" pitchFamily="18" charset="0"/>
                              <a:cs typeface="Arial" panose="020B0604020202020204" pitchFamily="34" charset="0"/>
                            </a:rPr>
                            <m:t>𝑀</m:t>
                          </m:r>
                        </m:e>
                        <m:sub>
                          <m:r>
                            <a:rPr lang="es-EC" i="1">
                              <a:effectLst/>
                              <a:latin typeface="Cambria Math" panose="02040503050406030204" pitchFamily="18" charset="0"/>
                              <a:ea typeface="Times New Roman" panose="02020603050405020304" pitchFamily="18" charset="0"/>
                              <a:cs typeface="Arial" panose="020B0604020202020204" pitchFamily="34" charset="0"/>
                            </a:rPr>
                            <m:t>𝑓</m:t>
                          </m:r>
                        </m:sub>
                      </m:sSub>
                      <m:r>
                        <a:rPr lang="es-EC"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US" i="1">
                              <a:effectLst/>
                              <a:latin typeface="Cambria Math" panose="02040503050406030204" pitchFamily="18" charset="0"/>
                              <a:ea typeface="Times New Roman" panose="02020603050405020304" pitchFamily="18" charset="0"/>
                              <a:cs typeface="Arial" panose="020B0604020202020204" pitchFamily="34" charset="0"/>
                            </a:rPr>
                          </m:ctrlPr>
                        </m:sSubPr>
                        <m:e>
                          <m:r>
                            <a:rPr lang="es-EC" i="1">
                              <a:effectLst/>
                              <a:latin typeface="Cambria Math" panose="02040503050406030204" pitchFamily="18" charset="0"/>
                              <a:ea typeface="Times New Roman" panose="02020603050405020304" pitchFamily="18" charset="0"/>
                              <a:cs typeface="Arial" panose="020B0604020202020204" pitchFamily="34" charset="0"/>
                            </a:rPr>
                            <m:t>𝑅</m:t>
                          </m:r>
                        </m:e>
                        <m:sub>
                          <m:r>
                            <a:rPr lang="es-EC" i="1">
                              <a:effectLst/>
                              <a:latin typeface="Cambria Math" panose="02040503050406030204" pitchFamily="18" charset="0"/>
                              <a:ea typeface="Times New Roman" panose="02020603050405020304" pitchFamily="18" charset="0"/>
                              <a:cs typeface="Arial" panose="020B0604020202020204" pitchFamily="34" charset="0"/>
                            </a:rPr>
                            <m:t>𝐴</m:t>
                          </m:r>
                          <m:r>
                            <a:rPr lang="es-EC" i="1">
                              <a:effectLst/>
                              <a:latin typeface="Cambria Math" panose="02040503050406030204" pitchFamily="18" charset="0"/>
                              <a:ea typeface="Times New Roman" panose="02020603050405020304" pitchFamily="18" charset="0"/>
                              <a:cs typeface="Arial" panose="020B0604020202020204" pitchFamily="34" charset="0"/>
                            </a:rPr>
                            <m:t>1</m:t>
                          </m:r>
                        </m:sub>
                      </m:sSub>
                      <m:r>
                        <a:rPr lang="es-EC"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US" i="1">
                              <a:effectLst/>
                              <a:latin typeface="Cambria Math" panose="02040503050406030204" pitchFamily="18" charset="0"/>
                              <a:ea typeface="Times New Roman" panose="02020603050405020304" pitchFamily="18" charset="0"/>
                              <a:cs typeface="Arial" panose="020B0604020202020204" pitchFamily="34" charset="0"/>
                            </a:rPr>
                          </m:ctrlPr>
                        </m:sSubPr>
                        <m:e>
                          <m:r>
                            <a:rPr lang="es-EC" i="1">
                              <a:effectLst/>
                              <a:latin typeface="Cambria Math" panose="02040503050406030204" pitchFamily="18" charset="0"/>
                              <a:ea typeface="Times New Roman" panose="02020603050405020304" pitchFamily="18" charset="0"/>
                              <a:cs typeface="Arial" panose="020B0604020202020204" pitchFamily="34" charset="0"/>
                            </a:rPr>
                            <m:t>𝐿</m:t>
                          </m:r>
                        </m:e>
                        <m:sub>
                          <m:r>
                            <a:rPr lang="es-EC" i="1">
                              <a:effectLst/>
                              <a:latin typeface="Cambria Math" panose="02040503050406030204" pitchFamily="18" charset="0"/>
                              <a:ea typeface="Times New Roman" panose="02020603050405020304" pitchFamily="18" charset="0"/>
                              <a:cs typeface="Arial" panose="020B0604020202020204" pitchFamily="34" charset="0"/>
                            </a:rPr>
                            <m:t>𝐴</m:t>
                          </m:r>
                        </m:sub>
                      </m:sSub>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indent="252095" algn="just">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n-US" b="1" i="1">
                              <a:effectLst/>
                              <a:latin typeface="Cambria Math" panose="02040503050406030204" pitchFamily="18" charset="0"/>
                              <a:ea typeface="Times New Roman" panose="02020603050405020304" pitchFamily="18" charset="0"/>
                              <a:cs typeface="Arial" panose="020B0604020202020204" pitchFamily="34" charset="0"/>
                            </a:rPr>
                          </m:ctrlPr>
                        </m:sSubPr>
                        <m:e>
                          <m:r>
                            <a:rPr lang="es-EC" b="1" i="1">
                              <a:effectLst/>
                              <a:latin typeface="Cambria Math" panose="02040503050406030204" pitchFamily="18" charset="0"/>
                              <a:ea typeface="Times New Roman" panose="02020603050405020304" pitchFamily="18" charset="0"/>
                              <a:cs typeface="Arial" panose="020B0604020202020204" pitchFamily="34" charset="0"/>
                            </a:rPr>
                            <m:t>𝑴</m:t>
                          </m:r>
                        </m:e>
                        <m:sub>
                          <m:r>
                            <a:rPr lang="es-EC" b="1" i="1">
                              <a:effectLst/>
                              <a:latin typeface="Cambria Math" panose="02040503050406030204" pitchFamily="18" charset="0"/>
                              <a:ea typeface="Times New Roman" panose="02020603050405020304" pitchFamily="18" charset="0"/>
                              <a:cs typeface="Arial" panose="020B0604020202020204" pitchFamily="34" charset="0"/>
                            </a:rPr>
                            <m:t>𝒇</m:t>
                          </m:r>
                        </m:sub>
                      </m:sSub>
                      <m:r>
                        <a:rPr lang="es-EC" b="1" i="1">
                          <a:effectLst/>
                          <a:latin typeface="Cambria Math" panose="02040503050406030204" pitchFamily="18" charset="0"/>
                          <a:ea typeface="Times New Roman" panose="02020603050405020304" pitchFamily="18" charset="0"/>
                          <a:cs typeface="Arial" panose="020B0604020202020204" pitchFamily="34" charset="0"/>
                        </a:rPr>
                        <m:t>=</m:t>
                      </m:r>
                      <m:r>
                        <a:rPr lang="es-EC" b="1" i="1">
                          <a:effectLst/>
                          <a:latin typeface="Cambria Math" panose="02040503050406030204" pitchFamily="18" charset="0"/>
                          <a:ea typeface="Times New Roman" panose="02020603050405020304" pitchFamily="18" charset="0"/>
                          <a:cs typeface="Arial" panose="020B0604020202020204" pitchFamily="34" charset="0"/>
                        </a:rPr>
                        <m:t>𝟐𝟔𝟎</m:t>
                      </m:r>
                      <m:r>
                        <a:rPr lang="es-EC" b="1" i="1">
                          <a:effectLst/>
                          <a:latin typeface="Cambria Math" panose="02040503050406030204" pitchFamily="18" charset="0"/>
                          <a:ea typeface="Times New Roman" panose="02020603050405020304" pitchFamily="18" charset="0"/>
                          <a:cs typeface="Arial" panose="020B0604020202020204" pitchFamily="34" charset="0"/>
                        </a:rPr>
                        <m:t>.</m:t>
                      </m:r>
                      <m:r>
                        <a:rPr lang="es-EC" b="1" i="1">
                          <a:effectLst/>
                          <a:latin typeface="Cambria Math" panose="02040503050406030204" pitchFamily="18" charset="0"/>
                          <a:ea typeface="Times New Roman" panose="02020603050405020304" pitchFamily="18" charset="0"/>
                          <a:cs typeface="Arial" panose="020B0604020202020204" pitchFamily="34" charset="0"/>
                        </a:rPr>
                        <m:t>𝟗𝟑</m:t>
                      </m:r>
                      <m:r>
                        <a:rPr lang="es-EC" b="1" i="1">
                          <a:effectLst/>
                          <a:latin typeface="Cambria Math" panose="02040503050406030204" pitchFamily="18" charset="0"/>
                          <a:ea typeface="Times New Roman" panose="02020603050405020304" pitchFamily="18" charset="0"/>
                          <a:cs typeface="Arial" panose="020B0604020202020204" pitchFamily="34" charset="0"/>
                        </a:rPr>
                        <m:t> </m:t>
                      </m:r>
                      <m:r>
                        <a:rPr lang="es-EC" b="1" i="1">
                          <a:effectLst/>
                          <a:latin typeface="Cambria Math" panose="02040503050406030204" pitchFamily="18" charset="0"/>
                          <a:ea typeface="Times New Roman" panose="02020603050405020304" pitchFamily="18" charset="0"/>
                          <a:cs typeface="Arial" panose="020B0604020202020204" pitchFamily="34" charset="0"/>
                        </a:rPr>
                        <m:t>𝑵𝒎𝒎</m:t>
                      </m:r>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Rectángulo 5"/>
              <p:cNvSpPr>
                <a:spLocks noRot="1" noChangeAspect="1" noMove="1" noResize="1" noEditPoints="1" noAdjustHandles="1" noChangeArrowheads="1" noChangeShapeType="1" noTextEdit="1"/>
              </p:cNvSpPr>
              <p:nvPr/>
            </p:nvSpPr>
            <p:spPr>
              <a:xfrm>
                <a:off x="0" y="3974954"/>
                <a:ext cx="6096000" cy="1201291"/>
              </a:xfrm>
              <a:prstGeom prst="rect">
                <a:avLst/>
              </a:prstGeom>
              <a:blipFill rotWithShape="0">
                <a:blip r:embed="rId4"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ángulo 6"/>
              <p:cNvSpPr/>
              <p:nvPr/>
            </p:nvSpPr>
            <p:spPr>
              <a:xfrm>
                <a:off x="402468" y="5761392"/>
                <a:ext cx="238071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𝝉</m:t>
                          </m:r>
                        </m:e>
                        <m:sub>
                          <m:r>
                            <a:rPr lang="en-US" b="1" i="1">
                              <a:latin typeface="Cambria Math" panose="02040503050406030204" pitchFamily="18" charset="0"/>
                            </a:rPr>
                            <m:t>𝒎</m:t>
                          </m:r>
                          <m:r>
                            <a:rPr lang="en-US" b="0" i="0">
                              <a:latin typeface="Cambria Math" panose="02040503050406030204" pitchFamily="18" charset="0"/>
                            </a:rPr>
                            <m:t>á</m:t>
                          </m:r>
                          <m:r>
                            <a:rPr lang="en-US" b="1" i="1">
                              <a:latin typeface="Cambria Math" panose="02040503050406030204" pitchFamily="18" charset="0"/>
                            </a:rPr>
                            <m:t>𝒙</m:t>
                          </m:r>
                        </m:sub>
                      </m:sSub>
                      <m:r>
                        <a:rPr lang="en-US" b="0" i="0">
                          <a:latin typeface="Cambria Math" panose="02040503050406030204" pitchFamily="18" charset="0"/>
                        </a:rPr>
                        <m:t>=62.0528 </m:t>
                      </m:r>
                      <m:r>
                        <a:rPr lang="en-US" b="1" i="1">
                          <a:latin typeface="Cambria Math" panose="02040503050406030204" pitchFamily="18" charset="0"/>
                        </a:rPr>
                        <m:t>𝑴𝑷𝒂</m:t>
                      </m:r>
                    </m:oMath>
                  </m:oMathPara>
                </a14:m>
                <a:endParaRPr lang="en-US" dirty="0"/>
              </a:p>
            </p:txBody>
          </p:sp>
        </mc:Choice>
        <mc:Fallback xmlns="">
          <p:sp>
            <p:nvSpPr>
              <p:cNvPr id="7" name="Rectángulo 6"/>
              <p:cNvSpPr>
                <a:spLocks noRot="1" noChangeAspect="1" noMove="1" noResize="1" noEditPoints="1" noAdjustHandles="1" noChangeArrowheads="1" noChangeShapeType="1" noTextEdit="1"/>
              </p:cNvSpPr>
              <p:nvPr/>
            </p:nvSpPr>
            <p:spPr>
              <a:xfrm>
                <a:off x="402468" y="5761392"/>
                <a:ext cx="2380716" cy="369332"/>
              </a:xfrm>
              <a:prstGeom prst="rect">
                <a:avLst/>
              </a:prstGeom>
              <a:blipFill rotWithShape="0">
                <a:blip r:embed="rId5" cstate="print"/>
                <a:stretch>
                  <a:fillRect/>
                </a:stretch>
              </a:blipFill>
            </p:spPr>
            <p:txBody>
              <a:bodyPr/>
              <a:lstStyle/>
              <a:p>
                <a:r>
                  <a:rPr lang="en-US">
                    <a:noFill/>
                  </a:rPr>
                  <a:t> </a:t>
                </a:r>
              </a:p>
            </p:txBody>
          </p:sp>
        </mc:Fallback>
      </mc:AlternateContent>
      <p:sp>
        <p:nvSpPr>
          <p:cNvPr id="8" name="Rectángulo 7"/>
          <p:cNvSpPr/>
          <p:nvPr/>
        </p:nvSpPr>
        <p:spPr>
          <a:xfrm>
            <a:off x="402468" y="5284152"/>
            <a:ext cx="2005806" cy="369332"/>
          </a:xfrm>
          <a:prstGeom prst="rect">
            <a:avLst/>
          </a:prstGeom>
        </p:spPr>
        <p:txBody>
          <a:bodyPr wrap="none">
            <a:spAutoFit/>
          </a:bodyPr>
          <a:lstStyle/>
          <a:p>
            <a:r>
              <a:rPr lang="es-EC" dirty="0">
                <a:latin typeface="Arial" panose="020B0604020202020204" pitchFamily="34" charset="0"/>
                <a:ea typeface="Calibri" panose="020F0502020204030204" pitchFamily="34" charset="0"/>
              </a:rPr>
              <a:t>Acero ASTM </a:t>
            </a:r>
            <a:r>
              <a:rPr lang="es-EC" dirty="0" smtClean="0">
                <a:latin typeface="Arial" panose="020B0604020202020204" pitchFamily="34" charset="0"/>
                <a:ea typeface="Calibri" panose="020F0502020204030204" pitchFamily="34" charset="0"/>
              </a:rPr>
              <a:t>A36:</a:t>
            </a:r>
            <a:endParaRPr lang="en-US" dirty="0"/>
          </a:p>
        </p:txBody>
      </p:sp>
      <mc:AlternateContent xmlns:mc="http://schemas.openxmlformats.org/markup-compatibility/2006" xmlns:a14="http://schemas.microsoft.com/office/drawing/2010/main">
        <mc:Choice Requires="a14">
          <p:sp>
            <p:nvSpPr>
              <p:cNvPr id="9" name="Rectángulo 8"/>
              <p:cNvSpPr/>
              <p:nvPr/>
            </p:nvSpPr>
            <p:spPr>
              <a:xfrm>
                <a:off x="6688458" y="517301"/>
                <a:ext cx="1312475" cy="69095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𝜎</m:t>
                          </m:r>
                        </m:e>
                        <m:sub>
                          <m:r>
                            <a:rPr lang="en-US" i="1">
                              <a:latin typeface="Cambria Math" panose="02040503050406030204" pitchFamily="18" charset="0"/>
                            </a:rPr>
                            <m:t>𝑥</m:t>
                          </m:r>
                        </m:sub>
                      </m:sSub>
                      <m:r>
                        <a:rPr lang="en-US" i="0">
                          <a:latin typeface="Cambria Math" panose="02040503050406030204" pitchFamily="18" charset="0"/>
                        </a:rPr>
                        <m:t>=</m:t>
                      </m:r>
                      <m:f>
                        <m:fPr>
                          <m:ctrlPr>
                            <a:rPr lang="en-US" i="1">
                              <a:latin typeface="Cambria Math" panose="02040503050406030204" pitchFamily="18" charset="0"/>
                            </a:rPr>
                          </m:ctrlPr>
                        </m:fPr>
                        <m:num>
                          <m:r>
                            <a:rPr lang="en-US" i="0">
                              <a:latin typeface="Cambria Math" panose="02040503050406030204" pitchFamily="18" charset="0"/>
                            </a:rPr>
                            <m:t>32</m:t>
                          </m:r>
                          <m:sSub>
                            <m:sSubPr>
                              <m:ctrlPr>
                                <a:rPr lang="en-US" i="1">
                                  <a:latin typeface="Cambria Math" panose="02040503050406030204" pitchFamily="18" charset="0"/>
                                </a:rPr>
                              </m:ctrlPr>
                            </m:sSubPr>
                            <m:e>
                              <m:r>
                                <a:rPr lang="en-US" i="1">
                                  <a:latin typeface="Cambria Math" panose="02040503050406030204" pitchFamily="18" charset="0"/>
                                </a:rPr>
                                <m:t>𝑀</m:t>
                              </m:r>
                            </m:e>
                            <m:sub>
                              <m:r>
                                <a:rPr lang="en-US" i="1">
                                  <a:latin typeface="Cambria Math" panose="02040503050406030204" pitchFamily="18" charset="0"/>
                                </a:rPr>
                                <m:t>𝑓</m:t>
                              </m:r>
                            </m:sub>
                          </m:sSub>
                        </m:num>
                        <m:den>
                          <m:r>
                            <a:rPr lang="en-US" i="1">
                              <a:latin typeface="Cambria Math" panose="02040503050406030204" pitchFamily="18" charset="0"/>
                            </a:rPr>
                            <m:t>𝜋</m:t>
                          </m:r>
                          <m:sSup>
                            <m:sSupPr>
                              <m:ctrlPr>
                                <a:rPr lang="en-US" i="1">
                                  <a:latin typeface="Cambria Math" panose="02040503050406030204" pitchFamily="18" charset="0"/>
                                </a:rPr>
                              </m:ctrlPr>
                            </m:sSupPr>
                            <m:e>
                              <m:sSub>
                                <m:sSubPr>
                                  <m:ctrlPr>
                                    <a:rPr lang="en-US" i="1">
                                      <a:latin typeface="Cambria Math" panose="02040503050406030204" pitchFamily="18" charset="0"/>
                                    </a:rPr>
                                  </m:ctrlPr>
                                </m:sSubPr>
                                <m:e>
                                  <m:r>
                                    <a:rPr lang="en-US" i="1">
                                      <a:latin typeface="Cambria Math" panose="02040503050406030204" pitchFamily="18" charset="0"/>
                                    </a:rPr>
                                    <m:t>𝐷</m:t>
                                  </m:r>
                                </m:e>
                                <m:sub>
                                  <m:r>
                                    <a:rPr lang="en-US" i="1">
                                      <a:latin typeface="Cambria Math" panose="02040503050406030204" pitchFamily="18" charset="0"/>
                                    </a:rPr>
                                    <m:t>𝐴</m:t>
                                  </m:r>
                                </m:sub>
                              </m:sSub>
                            </m:e>
                            <m:sup>
                              <m:r>
                                <a:rPr lang="en-US" i="0">
                                  <a:latin typeface="Cambria Math" panose="02040503050406030204" pitchFamily="18" charset="0"/>
                                </a:rPr>
                                <m:t>3</m:t>
                              </m:r>
                            </m:sup>
                          </m:sSup>
                        </m:den>
                      </m:f>
                    </m:oMath>
                  </m:oMathPara>
                </a14:m>
                <a:endParaRPr lang="en-US" dirty="0"/>
              </a:p>
            </p:txBody>
          </p:sp>
        </mc:Choice>
        <mc:Fallback xmlns="">
          <p:sp>
            <p:nvSpPr>
              <p:cNvPr id="9" name="Rectángulo 8"/>
              <p:cNvSpPr>
                <a:spLocks noRot="1" noChangeAspect="1" noMove="1" noResize="1" noEditPoints="1" noAdjustHandles="1" noChangeArrowheads="1" noChangeShapeType="1" noTextEdit="1"/>
              </p:cNvSpPr>
              <p:nvPr/>
            </p:nvSpPr>
            <p:spPr>
              <a:xfrm>
                <a:off x="6688458" y="517301"/>
                <a:ext cx="1312475" cy="690958"/>
              </a:xfrm>
              <a:prstGeom prst="rect">
                <a:avLst/>
              </a:prstGeom>
              <a:blipFill rotWithShape="0">
                <a:blip r:embed="rId6"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ángulo 9"/>
              <p:cNvSpPr/>
              <p:nvPr/>
            </p:nvSpPr>
            <p:spPr>
              <a:xfrm>
                <a:off x="8822211" y="519609"/>
                <a:ext cx="2200281" cy="68865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𝜎</m:t>
                          </m:r>
                        </m:e>
                        <m:sub>
                          <m:r>
                            <a:rPr lang="en-US" i="1">
                              <a:latin typeface="Cambria Math" panose="02040503050406030204" pitchFamily="18" charset="0"/>
                            </a:rPr>
                            <m:t>𝑥</m:t>
                          </m:r>
                        </m:sub>
                      </m:sSub>
                      <m:r>
                        <a:rPr lang="en-US" i="0">
                          <a:latin typeface="Cambria Math" panose="02040503050406030204" pitchFamily="18" charset="0"/>
                        </a:rPr>
                        <m:t>=</m:t>
                      </m:r>
                      <m:f>
                        <m:fPr>
                          <m:ctrlPr>
                            <a:rPr lang="en-US" i="1">
                              <a:latin typeface="Cambria Math" panose="02040503050406030204" pitchFamily="18" charset="0"/>
                            </a:rPr>
                          </m:ctrlPr>
                        </m:fPr>
                        <m:num>
                          <m:r>
                            <a:rPr lang="en-US" i="0">
                              <a:latin typeface="Cambria Math" panose="02040503050406030204" pitchFamily="18" charset="0"/>
                            </a:rPr>
                            <m:t>2657.81 </m:t>
                          </m:r>
                          <m:r>
                            <a:rPr lang="en-US" i="1">
                              <a:latin typeface="Cambria Math" panose="02040503050406030204" pitchFamily="18" charset="0"/>
                            </a:rPr>
                            <m:t>𝑁𝑚𝑚</m:t>
                          </m:r>
                        </m:num>
                        <m:den>
                          <m:sSup>
                            <m:sSupPr>
                              <m:ctrlPr>
                                <a:rPr lang="en-US" i="1">
                                  <a:latin typeface="Cambria Math" panose="02040503050406030204" pitchFamily="18" charset="0"/>
                                </a:rPr>
                              </m:ctrlPr>
                            </m:sSupPr>
                            <m:e>
                              <m:sSub>
                                <m:sSubPr>
                                  <m:ctrlPr>
                                    <a:rPr lang="en-US" i="1">
                                      <a:latin typeface="Cambria Math" panose="02040503050406030204" pitchFamily="18" charset="0"/>
                                    </a:rPr>
                                  </m:ctrlPr>
                                </m:sSubPr>
                                <m:e>
                                  <m:r>
                                    <a:rPr lang="en-US" i="1">
                                      <a:latin typeface="Cambria Math" panose="02040503050406030204" pitchFamily="18" charset="0"/>
                                    </a:rPr>
                                    <m:t>𝐷</m:t>
                                  </m:r>
                                </m:e>
                                <m:sub>
                                  <m:r>
                                    <a:rPr lang="en-US" i="1">
                                      <a:latin typeface="Cambria Math" panose="02040503050406030204" pitchFamily="18" charset="0"/>
                                    </a:rPr>
                                    <m:t>𝐴</m:t>
                                  </m:r>
                                </m:sub>
                              </m:sSub>
                            </m:e>
                            <m:sup>
                              <m:r>
                                <a:rPr lang="en-US" i="0">
                                  <a:latin typeface="Cambria Math" panose="02040503050406030204" pitchFamily="18" charset="0"/>
                                </a:rPr>
                                <m:t>3</m:t>
                              </m:r>
                            </m:sup>
                          </m:sSup>
                        </m:den>
                      </m:f>
                    </m:oMath>
                  </m:oMathPara>
                </a14:m>
                <a:endParaRPr lang="en-US" dirty="0"/>
              </a:p>
            </p:txBody>
          </p:sp>
        </mc:Choice>
        <mc:Fallback xmlns="">
          <p:sp>
            <p:nvSpPr>
              <p:cNvPr id="10" name="Rectángulo 9"/>
              <p:cNvSpPr>
                <a:spLocks noRot="1" noChangeAspect="1" noMove="1" noResize="1" noEditPoints="1" noAdjustHandles="1" noChangeArrowheads="1" noChangeShapeType="1" noTextEdit="1"/>
              </p:cNvSpPr>
              <p:nvPr/>
            </p:nvSpPr>
            <p:spPr>
              <a:xfrm>
                <a:off x="8822211" y="519609"/>
                <a:ext cx="2200281" cy="688650"/>
              </a:xfrm>
              <a:prstGeom prst="rect">
                <a:avLst/>
              </a:prstGeom>
              <a:blipFill rotWithShape="0">
                <a:blip r:embed="rId7"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ángulo 10"/>
              <p:cNvSpPr/>
              <p:nvPr/>
            </p:nvSpPr>
            <p:spPr>
              <a:xfrm>
                <a:off x="6344293" y="1734341"/>
                <a:ext cx="2000804" cy="68307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𝜏</m:t>
                          </m:r>
                        </m:e>
                        <m:sub>
                          <m:r>
                            <a:rPr lang="en-US" i="1">
                              <a:latin typeface="Cambria Math" panose="02040503050406030204" pitchFamily="18" charset="0"/>
                            </a:rPr>
                            <m:t>𝑥𝑦</m:t>
                          </m:r>
                        </m:sub>
                      </m:sSub>
                      <m:r>
                        <a:rPr lang="en-US" i="0">
                          <a:latin typeface="Cambria Math" panose="02040503050406030204" pitchFamily="18" charset="0"/>
                        </a:rPr>
                        <m:t>=</m:t>
                      </m:r>
                      <m:f>
                        <m:fPr>
                          <m:ctrlPr>
                            <a:rPr lang="en-US" i="1">
                              <a:latin typeface="Cambria Math" panose="02040503050406030204" pitchFamily="18" charset="0"/>
                            </a:rPr>
                          </m:ctrlPr>
                        </m:fPr>
                        <m:num>
                          <m:r>
                            <a:rPr lang="en-US" i="0">
                              <a:latin typeface="Cambria Math" panose="02040503050406030204" pitchFamily="18" charset="0"/>
                            </a:rPr>
                            <m:t>16</m:t>
                          </m:r>
                          <m:sSub>
                            <m:sSubPr>
                              <m:ctrlPr>
                                <a:rPr lang="en-US" i="1">
                                  <a:latin typeface="Cambria Math" panose="02040503050406030204" pitchFamily="18" charset="0"/>
                                </a:rPr>
                              </m:ctrlPr>
                            </m:sSubPr>
                            <m:e>
                              <m:r>
                                <a:rPr lang="en-US" i="1">
                                  <a:latin typeface="Cambria Math" panose="02040503050406030204" pitchFamily="18" charset="0"/>
                                </a:rPr>
                                <m:t>𝑇𝑜𝑟</m:t>
                              </m:r>
                            </m:e>
                            <m:sub>
                              <m:r>
                                <a:rPr lang="en-US" i="1">
                                  <a:latin typeface="Cambria Math" panose="02040503050406030204" pitchFamily="18" charset="0"/>
                                </a:rPr>
                                <m:t>𝑚𝑜𝑡𝑜𝑟</m:t>
                              </m:r>
                            </m:sub>
                          </m:sSub>
                        </m:num>
                        <m:den>
                          <m:r>
                            <a:rPr lang="en-US" i="1">
                              <a:latin typeface="Cambria Math" panose="02040503050406030204" pitchFamily="18" charset="0"/>
                            </a:rPr>
                            <m:t>𝜋</m:t>
                          </m:r>
                          <m:sSup>
                            <m:sSupPr>
                              <m:ctrlPr>
                                <a:rPr lang="en-US" i="1">
                                  <a:latin typeface="Cambria Math" panose="02040503050406030204" pitchFamily="18" charset="0"/>
                                </a:rPr>
                              </m:ctrlPr>
                            </m:sSupPr>
                            <m:e>
                              <m:sSub>
                                <m:sSubPr>
                                  <m:ctrlPr>
                                    <a:rPr lang="en-US" i="1">
                                      <a:latin typeface="Cambria Math" panose="02040503050406030204" pitchFamily="18" charset="0"/>
                                    </a:rPr>
                                  </m:ctrlPr>
                                </m:sSubPr>
                                <m:e>
                                  <m:r>
                                    <a:rPr lang="en-US" i="1">
                                      <a:latin typeface="Cambria Math" panose="02040503050406030204" pitchFamily="18" charset="0"/>
                                    </a:rPr>
                                    <m:t>𝐷</m:t>
                                  </m:r>
                                </m:e>
                                <m:sub>
                                  <m:r>
                                    <a:rPr lang="en-US" i="1">
                                      <a:latin typeface="Cambria Math" panose="02040503050406030204" pitchFamily="18" charset="0"/>
                                    </a:rPr>
                                    <m:t>𝐴</m:t>
                                  </m:r>
                                </m:sub>
                              </m:sSub>
                            </m:e>
                            <m:sup>
                              <m:r>
                                <a:rPr lang="en-US" i="0">
                                  <a:latin typeface="Cambria Math" panose="02040503050406030204" pitchFamily="18" charset="0"/>
                                </a:rPr>
                                <m:t>3</m:t>
                              </m:r>
                            </m:sup>
                          </m:sSup>
                        </m:den>
                      </m:f>
                    </m:oMath>
                  </m:oMathPara>
                </a14:m>
                <a:endParaRPr lang="en-US" dirty="0"/>
              </a:p>
            </p:txBody>
          </p:sp>
        </mc:Choice>
        <mc:Fallback xmlns="">
          <p:sp>
            <p:nvSpPr>
              <p:cNvPr id="11" name="Rectángulo 10"/>
              <p:cNvSpPr>
                <a:spLocks noRot="1" noChangeAspect="1" noMove="1" noResize="1" noEditPoints="1" noAdjustHandles="1" noChangeArrowheads="1" noChangeShapeType="1" noTextEdit="1"/>
              </p:cNvSpPr>
              <p:nvPr/>
            </p:nvSpPr>
            <p:spPr>
              <a:xfrm>
                <a:off x="6344293" y="1734341"/>
                <a:ext cx="2000804" cy="683072"/>
              </a:xfrm>
              <a:prstGeom prst="rect">
                <a:avLst/>
              </a:prstGeom>
              <a:blipFill rotWithShape="0">
                <a:blip r:embed="rId8"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ángulo 11"/>
              <p:cNvSpPr/>
              <p:nvPr/>
            </p:nvSpPr>
            <p:spPr>
              <a:xfrm>
                <a:off x="8775242" y="1734341"/>
                <a:ext cx="2294218" cy="68307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𝜏</m:t>
                          </m:r>
                        </m:e>
                        <m:sub>
                          <m:r>
                            <a:rPr lang="en-US" i="1">
                              <a:latin typeface="Cambria Math" panose="02040503050406030204" pitchFamily="18" charset="0"/>
                            </a:rPr>
                            <m:t>𝑥𝑦</m:t>
                          </m:r>
                        </m:sub>
                      </m:sSub>
                      <m:r>
                        <a:rPr lang="en-US" i="0">
                          <a:latin typeface="Cambria Math" panose="02040503050406030204" pitchFamily="18" charset="0"/>
                        </a:rPr>
                        <m:t>=</m:t>
                      </m:r>
                      <m:f>
                        <m:fPr>
                          <m:ctrlPr>
                            <a:rPr lang="en-US" i="1">
                              <a:latin typeface="Cambria Math" panose="02040503050406030204" pitchFamily="18" charset="0"/>
                            </a:rPr>
                          </m:ctrlPr>
                        </m:fPr>
                        <m:num>
                          <m:r>
                            <a:rPr lang="en-US" i="0">
                              <a:latin typeface="Cambria Math" panose="02040503050406030204" pitchFamily="18" charset="0"/>
                            </a:rPr>
                            <m:t>7914.46 </m:t>
                          </m:r>
                          <m:r>
                            <a:rPr lang="en-US" i="1">
                              <a:latin typeface="Cambria Math" panose="02040503050406030204" pitchFamily="18" charset="0"/>
                            </a:rPr>
                            <m:t>𝑁𝑚𝑚</m:t>
                          </m:r>
                        </m:num>
                        <m:den>
                          <m:sSup>
                            <m:sSupPr>
                              <m:ctrlPr>
                                <a:rPr lang="en-US" i="1">
                                  <a:latin typeface="Cambria Math" panose="02040503050406030204" pitchFamily="18" charset="0"/>
                                </a:rPr>
                              </m:ctrlPr>
                            </m:sSupPr>
                            <m:e>
                              <m:sSub>
                                <m:sSubPr>
                                  <m:ctrlPr>
                                    <a:rPr lang="en-US" i="1">
                                      <a:latin typeface="Cambria Math" panose="02040503050406030204" pitchFamily="18" charset="0"/>
                                    </a:rPr>
                                  </m:ctrlPr>
                                </m:sSubPr>
                                <m:e>
                                  <m:r>
                                    <a:rPr lang="en-US" i="1">
                                      <a:latin typeface="Cambria Math" panose="02040503050406030204" pitchFamily="18" charset="0"/>
                                    </a:rPr>
                                    <m:t>𝐷</m:t>
                                  </m:r>
                                </m:e>
                                <m:sub>
                                  <m:r>
                                    <a:rPr lang="en-US" i="1">
                                      <a:latin typeface="Cambria Math" panose="02040503050406030204" pitchFamily="18" charset="0"/>
                                    </a:rPr>
                                    <m:t>𝐴</m:t>
                                  </m:r>
                                </m:sub>
                              </m:sSub>
                            </m:e>
                            <m:sup>
                              <m:r>
                                <a:rPr lang="en-US" i="0">
                                  <a:latin typeface="Cambria Math" panose="02040503050406030204" pitchFamily="18" charset="0"/>
                                </a:rPr>
                                <m:t>3</m:t>
                              </m:r>
                            </m:sup>
                          </m:sSup>
                        </m:den>
                      </m:f>
                    </m:oMath>
                  </m:oMathPara>
                </a14:m>
                <a:endParaRPr lang="en-US" dirty="0"/>
              </a:p>
            </p:txBody>
          </p:sp>
        </mc:Choice>
        <mc:Fallback xmlns="">
          <p:sp>
            <p:nvSpPr>
              <p:cNvPr id="12" name="Rectángulo 11"/>
              <p:cNvSpPr>
                <a:spLocks noRot="1" noChangeAspect="1" noMove="1" noResize="1" noEditPoints="1" noAdjustHandles="1" noChangeArrowheads="1" noChangeShapeType="1" noTextEdit="1"/>
              </p:cNvSpPr>
              <p:nvPr/>
            </p:nvSpPr>
            <p:spPr>
              <a:xfrm>
                <a:off x="8775242" y="1734341"/>
                <a:ext cx="2294218" cy="683072"/>
              </a:xfrm>
              <a:prstGeom prst="rect">
                <a:avLst/>
              </a:prstGeom>
              <a:blipFill rotWithShape="0">
                <a:blip r:embed="rId9"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ángulo 12"/>
              <p:cNvSpPr/>
              <p:nvPr/>
            </p:nvSpPr>
            <p:spPr>
              <a:xfrm>
                <a:off x="7056751" y="3448225"/>
                <a:ext cx="2955296" cy="78136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𝜏</m:t>
                          </m:r>
                        </m:e>
                        <m:sub>
                          <m:r>
                            <a:rPr lang="en-US" i="1">
                              <a:latin typeface="Cambria Math" panose="02040503050406030204" pitchFamily="18" charset="0"/>
                            </a:rPr>
                            <m:t>𝑚</m:t>
                          </m:r>
                          <m:r>
                            <a:rPr lang="en-US" i="0">
                              <a:latin typeface="Cambria Math" panose="02040503050406030204" pitchFamily="18" charset="0"/>
                            </a:rPr>
                            <m:t>á</m:t>
                          </m:r>
                          <m:r>
                            <a:rPr lang="en-US" i="1">
                              <a:latin typeface="Cambria Math" panose="02040503050406030204" pitchFamily="18" charset="0"/>
                            </a:rPr>
                            <m:t>𝑥</m:t>
                          </m:r>
                        </m:sub>
                      </m:sSub>
                      <m:r>
                        <a:rPr lang="en-US" i="0">
                          <a:latin typeface="Cambria Math" panose="02040503050406030204" pitchFamily="18" charset="0"/>
                        </a:rPr>
                        <m:t>=</m:t>
                      </m:r>
                      <m:sSup>
                        <m:sSupPr>
                          <m:ctrlPr>
                            <a:rPr lang="en-US" i="1">
                              <a:latin typeface="Cambria Math" panose="02040503050406030204" pitchFamily="18" charset="0"/>
                            </a:rPr>
                          </m:ctrlPr>
                        </m:sSupPr>
                        <m:e>
                          <m:d>
                            <m:dPr>
                              <m:begChr m:val="["/>
                              <m:endChr m:val="]"/>
                              <m:ctrlPr>
                                <a:rPr lang="en-US" i="1">
                                  <a:latin typeface="Cambria Math" panose="02040503050406030204" pitchFamily="18" charset="0"/>
                                </a:rPr>
                              </m:ctrlPr>
                            </m:dPr>
                            <m:e>
                              <m:sSup>
                                <m:sSupPr>
                                  <m:ctrlPr>
                                    <a:rPr lang="en-US" i="1">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𝜎</m:t>
                                              </m:r>
                                            </m:e>
                                            <m:sub>
                                              <m:r>
                                                <a:rPr lang="en-US" i="1">
                                                  <a:latin typeface="Cambria Math" panose="02040503050406030204" pitchFamily="18" charset="0"/>
                                                </a:rPr>
                                                <m:t>𝑥</m:t>
                                              </m:r>
                                            </m:sub>
                                          </m:sSub>
                                        </m:num>
                                        <m:den>
                                          <m:r>
                                            <a:rPr lang="en-US" i="0">
                                              <a:latin typeface="Cambria Math" panose="02040503050406030204" pitchFamily="18" charset="0"/>
                                            </a:rPr>
                                            <m:t>2</m:t>
                                          </m:r>
                                        </m:den>
                                      </m:f>
                                    </m:e>
                                  </m:d>
                                </m:e>
                                <m:sup>
                                  <m:r>
                                    <a:rPr lang="en-US" i="0">
                                      <a:latin typeface="Cambria Math" panose="02040503050406030204" pitchFamily="18" charset="0"/>
                                    </a:rPr>
                                    <m:t>2</m:t>
                                  </m:r>
                                </m:sup>
                              </m:sSup>
                              <m:r>
                                <a:rPr lang="en-US" i="0">
                                  <a:latin typeface="Cambria Math" panose="02040503050406030204" pitchFamily="18" charset="0"/>
                                </a:rPr>
                                <m:t>+</m:t>
                              </m:r>
                              <m:sSup>
                                <m:sSupPr>
                                  <m:ctrlPr>
                                    <a:rPr lang="en-US" i="1">
                                      <a:latin typeface="Cambria Math" panose="02040503050406030204" pitchFamily="18" charset="0"/>
                                    </a:rPr>
                                  </m:ctrlPr>
                                </m:sSupPr>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𝜏</m:t>
                                          </m:r>
                                        </m:e>
                                        <m:sub>
                                          <m:r>
                                            <a:rPr lang="en-US" i="1">
                                              <a:latin typeface="Cambria Math" panose="02040503050406030204" pitchFamily="18" charset="0"/>
                                            </a:rPr>
                                            <m:t>𝑥𝑦</m:t>
                                          </m:r>
                                        </m:sub>
                                      </m:sSub>
                                    </m:e>
                                  </m:d>
                                </m:e>
                                <m:sup>
                                  <m:r>
                                    <a:rPr lang="en-US" i="0">
                                      <a:latin typeface="Cambria Math" panose="02040503050406030204" pitchFamily="18" charset="0"/>
                                    </a:rPr>
                                    <m:t>2</m:t>
                                  </m:r>
                                </m:sup>
                              </m:sSup>
                            </m:e>
                          </m:d>
                        </m:e>
                        <m:sup>
                          <m:f>
                            <m:fPr>
                              <m:type m:val="lin"/>
                              <m:ctrlPr>
                                <a:rPr lang="en-US" i="1">
                                  <a:latin typeface="Cambria Math" panose="02040503050406030204" pitchFamily="18" charset="0"/>
                                </a:rPr>
                              </m:ctrlPr>
                            </m:fPr>
                            <m:num>
                              <m:r>
                                <a:rPr lang="en-US" i="0">
                                  <a:latin typeface="Cambria Math" panose="02040503050406030204" pitchFamily="18" charset="0"/>
                                </a:rPr>
                                <m:t>1</m:t>
                              </m:r>
                            </m:num>
                            <m:den>
                              <m:r>
                                <a:rPr lang="en-US" i="0">
                                  <a:latin typeface="Cambria Math" panose="02040503050406030204" pitchFamily="18" charset="0"/>
                                </a:rPr>
                                <m:t>2</m:t>
                              </m:r>
                            </m:den>
                          </m:f>
                        </m:sup>
                      </m:sSup>
                    </m:oMath>
                  </m:oMathPara>
                </a14:m>
                <a:endParaRPr lang="en-US" dirty="0"/>
              </a:p>
            </p:txBody>
          </p:sp>
        </mc:Choice>
        <mc:Fallback xmlns="">
          <p:sp>
            <p:nvSpPr>
              <p:cNvPr id="13" name="Rectángulo 12"/>
              <p:cNvSpPr>
                <a:spLocks noRot="1" noChangeAspect="1" noMove="1" noResize="1" noEditPoints="1" noAdjustHandles="1" noChangeArrowheads="1" noChangeShapeType="1" noTextEdit="1"/>
              </p:cNvSpPr>
              <p:nvPr/>
            </p:nvSpPr>
            <p:spPr>
              <a:xfrm>
                <a:off x="7056751" y="3448225"/>
                <a:ext cx="2955296" cy="781368"/>
              </a:xfrm>
              <a:prstGeom prst="rect">
                <a:avLst/>
              </a:prstGeom>
              <a:blipFill rotWithShape="0">
                <a:blip r:embed="rId10" cstate="print"/>
                <a:stretch>
                  <a:fillRect/>
                </a:stretch>
              </a:blipFill>
            </p:spPr>
            <p:txBody>
              <a:bodyPr/>
              <a:lstStyle/>
              <a:p>
                <a:r>
                  <a:rPr lang="en-US">
                    <a:noFill/>
                  </a:rPr>
                  <a:t> </a:t>
                </a:r>
              </a:p>
            </p:txBody>
          </p:sp>
        </mc:Fallback>
      </mc:AlternateContent>
      <p:sp>
        <p:nvSpPr>
          <p:cNvPr id="14" name="Rectángulo 13"/>
          <p:cNvSpPr/>
          <p:nvPr/>
        </p:nvSpPr>
        <p:spPr>
          <a:xfrm>
            <a:off x="6688458" y="2943495"/>
            <a:ext cx="3980642" cy="369332"/>
          </a:xfrm>
          <a:prstGeom prst="rect">
            <a:avLst/>
          </a:prstGeom>
        </p:spPr>
        <p:txBody>
          <a:bodyPr wrap="none">
            <a:spAutoFit/>
          </a:bodyPr>
          <a:lstStyle/>
          <a:p>
            <a:r>
              <a:rPr lang="es-EC" dirty="0" smtClean="0">
                <a:latin typeface="Arial" panose="020B0604020202020204" pitchFamily="34" charset="0"/>
                <a:ea typeface="Calibri" panose="020F0502020204030204" pitchFamily="34" charset="0"/>
              </a:rPr>
              <a:t>Teoría del esfuerzo </a:t>
            </a:r>
            <a:r>
              <a:rPr lang="es-EC" dirty="0">
                <a:latin typeface="Arial" panose="020B0604020202020204" pitchFamily="34" charset="0"/>
                <a:ea typeface="Calibri" panose="020F0502020204030204" pitchFamily="34" charset="0"/>
              </a:rPr>
              <a:t>cortante </a:t>
            </a:r>
            <a:r>
              <a:rPr lang="es-EC" dirty="0" smtClean="0">
                <a:latin typeface="Arial" panose="020B0604020202020204" pitchFamily="34" charset="0"/>
                <a:ea typeface="Calibri" panose="020F0502020204030204" pitchFamily="34" charset="0"/>
              </a:rPr>
              <a:t>máximo:</a:t>
            </a:r>
            <a:endParaRPr lang="en-US" dirty="0"/>
          </a:p>
        </p:txBody>
      </p:sp>
      <mc:AlternateContent xmlns:mc="http://schemas.openxmlformats.org/markup-compatibility/2006" xmlns:a14="http://schemas.microsoft.com/office/drawing/2010/main">
        <mc:Choice Requires="a14">
          <p:sp>
            <p:nvSpPr>
              <p:cNvPr id="15" name="Rectángulo 14"/>
              <p:cNvSpPr/>
              <p:nvPr/>
            </p:nvSpPr>
            <p:spPr>
              <a:xfrm>
                <a:off x="7760899" y="4991579"/>
                <a:ext cx="183575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a:latin typeface="Cambria Math" panose="02040503050406030204" pitchFamily="18" charset="0"/>
                        </a:rPr>
                        <m:t>𝑫𝒂</m:t>
                      </m:r>
                      <m:r>
                        <a:rPr lang="en-US" b="1" i="0">
                          <a:latin typeface="Cambria Math" panose="02040503050406030204" pitchFamily="18" charset="0"/>
                        </a:rPr>
                        <m:t>=</m:t>
                      </m:r>
                      <m:r>
                        <a:rPr lang="en-US" b="1" i="0">
                          <a:latin typeface="Cambria Math" panose="02040503050406030204" pitchFamily="18" charset="0"/>
                        </a:rPr>
                        <m:t>𝟓</m:t>
                      </m:r>
                      <m:r>
                        <a:rPr lang="en-US" b="1" i="0">
                          <a:latin typeface="Cambria Math" panose="02040503050406030204" pitchFamily="18" charset="0"/>
                        </a:rPr>
                        <m:t>.</m:t>
                      </m:r>
                      <m:r>
                        <a:rPr lang="en-US" b="1" i="0">
                          <a:latin typeface="Cambria Math" panose="02040503050406030204" pitchFamily="18" charset="0"/>
                        </a:rPr>
                        <m:t>𝟎𝟔</m:t>
                      </m:r>
                      <m:r>
                        <a:rPr lang="en-US" b="1" i="0">
                          <a:latin typeface="Cambria Math" panose="02040503050406030204" pitchFamily="18" charset="0"/>
                        </a:rPr>
                        <m:t> </m:t>
                      </m:r>
                      <m:r>
                        <a:rPr lang="en-US" b="1" i="1">
                          <a:latin typeface="Cambria Math" panose="02040503050406030204" pitchFamily="18" charset="0"/>
                        </a:rPr>
                        <m:t>𝒎𝒎</m:t>
                      </m:r>
                    </m:oMath>
                  </m:oMathPara>
                </a14:m>
                <a:endParaRPr lang="en-US" b="1" dirty="0"/>
              </a:p>
            </p:txBody>
          </p:sp>
        </mc:Choice>
        <mc:Fallback xmlns="">
          <p:sp>
            <p:nvSpPr>
              <p:cNvPr id="15" name="Rectángulo 14"/>
              <p:cNvSpPr>
                <a:spLocks noRot="1" noChangeAspect="1" noMove="1" noResize="1" noEditPoints="1" noAdjustHandles="1" noChangeArrowheads="1" noChangeShapeType="1" noTextEdit="1"/>
              </p:cNvSpPr>
              <p:nvPr/>
            </p:nvSpPr>
            <p:spPr>
              <a:xfrm>
                <a:off x="7760899" y="4991579"/>
                <a:ext cx="1835759" cy="369332"/>
              </a:xfrm>
              <a:prstGeom prst="rect">
                <a:avLst/>
              </a:prstGeom>
              <a:blipFill rotWithShape="0">
                <a:blip r:embed="rId11" cstate="print"/>
                <a:stretch>
                  <a:fillRect/>
                </a:stretch>
              </a:blipFill>
            </p:spPr>
            <p:txBody>
              <a:bodyPr/>
              <a:lstStyle/>
              <a:p>
                <a:r>
                  <a:rPr lang="en-US">
                    <a:noFill/>
                  </a:rPr>
                  <a:t> </a:t>
                </a:r>
              </a:p>
            </p:txBody>
          </p:sp>
        </mc:Fallback>
      </mc:AlternateContent>
      <p:sp>
        <p:nvSpPr>
          <p:cNvPr id="16" name="Rectángulo 15"/>
          <p:cNvSpPr/>
          <p:nvPr/>
        </p:nvSpPr>
        <p:spPr>
          <a:xfrm>
            <a:off x="6831890" y="4362093"/>
            <a:ext cx="3480440" cy="369332"/>
          </a:xfrm>
          <a:prstGeom prst="rect">
            <a:avLst/>
          </a:prstGeom>
        </p:spPr>
        <p:txBody>
          <a:bodyPr wrap="none">
            <a:spAutoFit/>
          </a:bodyPr>
          <a:lstStyle/>
          <a:p>
            <a:r>
              <a:rPr lang="es-EC" dirty="0" smtClean="0">
                <a:latin typeface="Arial" panose="020B0604020202020204" pitchFamily="34" charset="0"/>
                <a:ea typeface="Calibri" panose="020F0502020204030204" pitchFamily="34" charset="0"/>
              </a:rPr>
              <a:t>Reemplazando valores se tiene:</a:t>
            </a:r>
            <a:endParaRPr lang="en-US" dirty="0"/>
          </a:p>
        </p:txBody>
      </p:sp>
    </p:spTree>
    <p:extLst>
      <p:ext uri="{BB962C8B-B14F-4D97-AF65-F5344CB8AC3E}">
        <p14:creationId xmlns:p14="http://schemas.microsoft.com/office/powerpoint/2010/main" val="82574932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CuadroTexto 33"/>
          <p:cNvSpPr txBox="1"/>
          <p:nvPr/>
        </p:nvSpPr>
        <p:spPr>
          <a:xfrm>
            <a:off x="977645" y="881257"/>
            <a:ext cx="10353367" cy="5078313"/>
          </a:xfrm>
          <a:prstGeom prst="rect">
            <a:avLst/>
          </a:prstGeom>
          <a:noFill/>
        </p:spPr>
        <p:txBody>
          <a:bodyPr wrap="square" rtlCol="0">
            <a:spAutoFit/>
          </a:bodyPr>
          <a:lstStyle/>
          <a:p>
            <a:pPr algn="ctr">
              <a:lnSpc>
                <a:spcPct val="150000"/>
              </a:lnSpc>
            </a:pPr>
            <a:r>
              <a:rPr lang="es-EC" sz="7200" dirty="0" smtClean="0">
                <a:latin typeface="Arial" panose="020B0604020202020204" pitchFamily="34" charset="0"/>
                <a:cs typeface="Arial" panose="020B0604020202020204" pitchFamily="34" charset="0"/>
              </a:rPr>
              <a:t>SISTEMA DOSIFICADOR DE SÓLIDOS</a:t>
            </a:r>
            <a:endParaRPr lang="en-US" sz="7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22804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C" dirty="0" smtClean="0"/>
              <a:t>Selección del material </a:t>
            </a:r>
            <a:endParaRPr lang="es-EC" dirty="0"/>
          </a:p>
        </p:txBody>
      </p:sp>
      <p:pic>
        <p:nvPicPr>
          <p:cNvPr id="7" name="Marcador de contenido 6"/>
          <p:cNvPicPr>
            <a:picLocks noGrp="1" noChangeAspect="1"/>
          </p:cNvPicPr>
          <p:nvPr>
            <p:ph idx="1"/>
          </p:nvPr>
        </p:nvPicPr>
        <p:blipFill>
          <a:blip r:embed="rId2" cstate="print"/>
          <a:stretch>
            <a:fillRect/>
          </a:stretch>
        </p:blipFill>
        <p:spPr>
          <a:xfrm>
            <a:off x="1057141" y="2418462"/>
            <a:ext cx="5532888" cy="2671331"/>
          </a:xfrm>
          <a:prstGeom prst="rect">
            <a:avLst/>
          </a:prstGeom>
        </p:spPr>
      </p:pic>
      <p:sp>
        <p:nvSpPr>
          <p:cNvPr id="5" name="Rectángulo 4"/>
          <p:cNvSpPr/>
          <p:nvPr/>
        </p:nvSpPr>
        <p:spPr>
          <a:xfrm>
            <a:off x="2705298" y="5059017"/>
            <a:ext cx="2236573" cy="463075"/>
          </a:xfrm>
          <a:prstGeom prst="rect">
            <a:avLst/>
          </a:prstGeom>
        </p:spPr>
        <p:txBody>
          <a:bodyPr wrap="none">
            <a:spAutoFit/>
          </a:bodyPr>
          <a:lstStyle/>
          <a:p>
            <a:pPr algn="ctr">
              <a:lnSpc>
                <a:spcPct val="150000"/>
              </a:lnSpc>
              <a:spcAft>
                <a:spcPts val="0"/>
              </a:spcAft>
            </a:pPr>
            <a:r>
              <a:rPr lang="es-EC" dirty="0" smtClean="0">
                <a:effectLst/>
                <a:latin typeface="Arial" panose="020B0604020202020204" pitchFamily="34" charset="0"/>
                <a:ea typeface="Calibri" panose="020F0502020204030204" pitchFamily="34" charset="0"/>
                <a:cs typeface="Times New Roman" panose="02020603050405020304" pitchFamily="18" charset="0"/>
              </a:rPr>
              <a:t>Productos Agrícolas</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ángulo 8"/>
          <p:cNvSpPr/>
          <p:nvPr/>
        </p:nvSpPr>
        <p:spPr>
          <a:xfrm>
            <a:off x="7932720" y="2040765"/>
            <a:ext cx="2185214" cy="507831"/>
          </a:xfrm>
          <a:prstGeom prst="rect">
            <a:avLst/>
          </a:prstGeom>
        </p:spPr>
        <p:txBody>
          <a:bodyPr wrap="none">
            <a:spAutoFit/>
          </a:bodyPr>
          <a:lstStyle/>
          <a:p>
            <a:pPr algn="ctr">
              <a:lnSpc>
                <a:spcPct val="150000"/>
              </a:lnSpc>
              <a:spcAft>
                <a:spcPts val="0"/>
              </a:spcAft>
            </a:pPr>
            <a:r>
              <a:rPr lang="es-EC" dirty="0" smtClean="0">
                <a:latin typeface="Arial" panose="020B0604020202020204" pitchFamily="34" charset="0"/>
                <a:ea typeface="Calibri" panose="020F0502020204030204" pitchFamily="34" charset="0"/>
                <a:cs typeface="Times New Roman" panose="02020603050405020304" pitchFamily="18" charset="0"/>
              </a:rPr>
              <a:t>Material a dosificar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Imagen 11"/>
          <p:cNvPicPr>
            <a:picLocks noChangeAspect="1"/>
          </p:cNvPicPr>
          <p:nvPr/>
        </p:nvPicPr>
        <p:blipFill rotWithShape="1">
          <a:blip r:embed="rId3" cstate="print"/>
          <a:srcRect l="-990" t="4337" r="990" b="18458"/>
          <a:stretch/>
        </p:blipFill>
        <p:spPr>
          <a:xfrm>
            <a:off x="8033583" y="2828824"/>
            <a:ext cx="1924050" cy="1695450"/>
          </a:xfrm>
          <a:prstGeom prst="rect">
            <a:avLst/>
          </a:prstGeom>
        </p:spPr>
      </p:pic>
      <p:sp>
        <p:nvSpPr>
          <p:cNvPr id="6" name="Rectángulo 5"/>
          <p:cNvSpPr/>
          <p:nvPr/>
        </p:nvSpPr>
        <p:spPr>
          <a:xfrm>
            <a:off x="7170324" y="4874351"/>
            <a:ext cx="1326004" cy="369332"/>
          </a:xfrm>
          <a:prstGeom prst="rect">
            <a:avLst/>
          </a:prstGeom>
        </p:spPr>
        <p:txBody>
          <a:bodyPr wrap="none">
            <a:spAutoFit/>
          </a:bodyPr>
          <a:lstStyle/>
          <a:p>
            <a:r>
              <a:rPr lang="es-EC" dirty="0" smtClean="0">
                <a:latin typeface="Arial" panose="020B0604020202020204" pitchFamily="34" charset="0"/>
                <a:ea typeface="Calibri" panose="020F0502020204030204" pitchFamily="34" charset="0"/>
              </a:rPr>
              <a:t>Grano </a:t>
            </a:r>
            <a:r>
              <a:rPr lang="es-EC" dirty="0">
                <a:latin typeface="Arial" panose="020B0604020202020204" pitchFamily="34" charset="0"/>
                <a:ea typeface="Calibri" panose="020F0502020204030204" pitchFamily="34" charset="0"/>
              </a:rPr>
              <a:t>fino </a:t>
            </a:r>
            <a:endParaRPr lang="es-EC" dirty="0"/>
          </a:p>
        </p:txBody>
      </p:sp>
      <p:sp>
        <p:nvSpPr>
          <p:cNvPr id="8" name="Rectángulo 7"/>
          <p:cNvSpPr/>
          <p:nvPr/>
        </p:nvSpPr>
        <p:spPr>
          <a:xfrm>
            <a:off x="9025327" y="4907496"/>
            <a:ext cx="1864613" cy="369332"/>
          </a:xfrm>
          <a:prstGeom prst="rect">
            <a:avLst/>
          </a:prstGeom>
        </p:spPr>
        <p:txBody>
          <a:bodyPr wrap="none">
            <a:spAutoFit/>
          </a:bodyPr>
          <a:lstStyle/>
          <a:p>
            <a:r>
              <a:rPr lang="es-EC" dirty="0" smtClean="0">
                <a:latin typeface="Arial" panose="020B0604020202020204" pitchFamily="34" charset="0"/>
                <a:ea typeface="Calibri" panose="020F0502020204030204" pitchFamily="34" charset="0"/>
              </a:rPr>
              <a:t>No </a:t>
            </a:r>
            <a:r>
              <a:rPr lang="es-EC" dirty="0">
                <a:latin typeface="Arial" panose="020B0604020202020204" pitchFamily="34" charset="0"/>
                <a:ea typeface="Calibri" panose="020F0502020204030204" pitchFamily="34" charset="0"/>
              </a:rPr>
              <a:t>compactarse</a:t>
            </a:r>
            <a:endParaRPr lang="es-EC" dirty="0"/>
          </a:p>
        </p:txBody>
      </p:sp>
    </p:spTree>
    <p:extLst>
      <p:ext uri="{BB962C8B-B14F-4D97-AF65-F5344CB8AC3E}">
        <p14:creationId xmlns:p14="http://schemas.microsoft.com/office/powerpoint/2010/main" val="139512853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54776"/>
            <a:ext cx="10515600" cy="1325563"/>
          </a:xfrm>
        </p:spPr>
        <p:txBody>
          <a:bodyPr/>
          <a:lstStyle/>
          <a:p>
            <a:pPr algn="ctr"/>
            <a:r>
              <a:rPr lang="es-EC" i="1" dirty="0"/>
              <a:t>Diseño motor disco </a:t>
            </a:r>
            <a:endParaRPr lang="es-EC" dirty="0"/>
          </a:p>
        </p:txBody>
      </p:sp>
      <p:pic>
        <p:nvPicPr>
          <p:cNvPr id="4" name="Marcador de contenido 3"/>
          <p:cNvPicPr>
            <a:picLocks noGrp="1"/>
          </p:cNvPicPr>
          <p:nvPr>
            <p:ph idx="1"/>
          </p:nvPr>
        </p:nvPicPr>
        <p:blipFill rotWithShape="1">
          <a:blip r:embed="rId2" cstate="print"/>
          <a:srcRect b="5394"/>
          <a:stretch/>
        </p:blipFill>
        <p:spPr bwMode="auto">
          <a:xfrm>
            <a:off x="825500" y="1339218"/>
            <a:ext cx="3353528" cy="2865679"/>
          </a:xfrm>
          <a:prstGeom prst="rect">
            <a:avLst/>
          </a:prstGeom>
          <a:ln w="19050"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5" name="Rectángulo 4"/>
          <p:cNvSpPr/>
          <p:nvPr/>
        </p:nvSpPr>
        <p:spPr>
          <a:xfrm>
            <a:off x="653040" y="4266712"/>
            <a:ext cx="3698448" cy="369332"/>
          </a:xfrm>
          <a:prstGeom prst="rect">
            <a:avLst/>
          </a:prstGeom>
        </p:spPr>
        <p:txBody>
          <a:bodyPr wrap="none">
            <a:spAutoFit/>
          </a:bodyPr>
          <a:lstStyle/>
          <a:p>
            <a:r>
              <a:rPr lang="es-EC" dirty="0" smtClean="0">
                <a:effectLst/>
                <a:latin typeface="Arial" panose="020B0604020202020204" pitchFamily="34" charset="0"/>
                <a:ea typeface="Calibri" panose="020F0502020204030204" pitchFamily="34" charset="0"/>
              </a:rPr>
              <a:t>Ángulo trayectoria de dosificación </a:t>
            </a:r>
            <a:endParaRPr lang="es-EC" dirty="0"/>
          </a:p>
        </p:txBody>
      </p:sp>
      <mc:AlternateContent xmlns:mc="http://schemas.openxmlformats.org/markup-compatibility/2006" xmlns:a14="http://schemas.microsoft.com/office/drawing/2010/main">
        <mc:Choice Requires="a14">
          <p:sp>
            <p:nvSpPr>
              <p:cNvPr id="6" name="Rectángulo 5"/>
              <p:cNvSpPr/>
              <p:nvPr/>
            </p:nvSpPr>
            <p:spPr>
              <a:xfrm>
                <a:off x="-285339" y="4636044"/>
                <a:ext cx="4933950" cy="1652247"/>
              </a:xfrm>
              <a:prstGeom prst="rect">
                <a:avLst/>
              </a:prstGeom>
            </p:spPr>
            <p:txBody>
              <a:bodyPr wrap="square">
                <a:spAutoFit/>
              </a:bodyPr>
              <a:lstStyle/>
              <a:p>
                <a:pPr>
                  <a:lnSpc>
                    <a:spcPct val="107000"/>
                  </a:lnSpc>
                  <a:spcAft>
                    <a:spcPts val="800"/>
                  </a:spcAft>
                </a:pPr>
                <a14:m>
                  <m:oMathPara xmlns:m="http://schemas.openxmlformats.org/officeDocument/2006/math">
                    <m:oMathParaPr>
                      <m:jc m:val="centerGroup"/>
                    </m:oMathParaPr>
                    <m:oMath xmlns:m="http://schemas.openxmlformats.org/officeDocument/2006/math">
                      <m:r>
                        <a:rPr lang="es-EC" i="1" smtClean="0">
                          <a:effectLst/>
                          <a:latin typeface="Cambria Math" panose="02040503050406030204" pitchFamily="18" charset="0"/>
                          <a:ea typeface="Calibri" panose="020F0502020204030204" pitchFamily="34" charset="0"/>
                          <a:cs typeface="Times New Roman" panose="02020603050405020304" pitchFamily="18" charset="0"/>
                        </a:rPr>
                        <m:t>𝛼</m:t>
                      </m:r>
                      <m:r>
                        <a:rPr lang="es-EC" i="1" smtClean="0">
                          <a:effectLst/>
                          <a:latin typeface="Cambria Math" panose="02040503050406030204" pitchFamily="18" charset="0"/>
                          <a:ea typeface="Calibri" panose="020F0502020204030204" pitchFamily="34" charset="0"/>
                          <a:cs typeface="Times New Roman" panose="02020603050405020304" pitchFamily="18" charset="0"/>
                        </a:rPr>
                        <m:t>=121.8°</m:t>
                      </m:r>
                    </m:oMath>
                  </m:oMathPara>
                </a14:m>
                <a:endParaRPr lang="es-EC"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Times New Roman" panose="02020603050405020304" pitchFamily="18" charset="0"/>
                        </a:rPr>
                        <m:t>𝜔</m:t>
                      </m:r>
                      <m:r>
                        <a:rPr lang="es-EC" i="1">
                          <a:effectLst/>
                          <a:latin typeface="Cambria Math" panose="02040503050406030204" pitchFamily="18" charset="0"/>
                          <a:ea typeface="Calibri" panose="020F0502020204030204" pitchFamily="34" charset="0"/>
                          <a:cs typeface="Times New Roman" panose="02020603050405020304" pitchFamily="18" charset="0"/>
                        </a:rPr>
                        <m:t>=121.8°∗</m:t>
                      </m:r>
                      <m:d>
                        <m:dPr>
                          <m:begChr m:val="|"/>
                          <m:endChr m:val="|"/>
                          <m:ctrlPr>
                            <a:rPr lang="es-EC"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s-EC"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s-EC" i="1">
                                  <a:effectLst/>
                                  <a:latin typeface="Cambria Math" panose="02040503050406030204" pitchFamily="18" charset="0"/>
                                  <a:ea typeface="Times New Roman" panose="02020603050405020304" pitchFamily="18" charset="0"/>
                                  <a:cs typeface="Times New Roman" panose="02020603050405020304" pitchFamily="18" charset="0"/>
                                </a:rPr>
                                <m:t>2</m:t>
                              </m:r>
                              <m:r>
                                <a:rPr lang="es-EC" i="1">
                                  <a:effectLst/>
                                  <a:latin typeface="Cambria Math" panose="02040503050406030204" pitchFamily="18" charset="0"/>
                                  <a:ea typeface="Times New Roman" panose="02020603050405020304" pitchFamily="18" charset="0"/>
                                  <a:cs typeface="Times New Roman" panose="02020603050405020304" pitchFamily="18" charset="0"/>
                                </a:rPr>
                                <m:t>𝜋</m:t>
                              </m:r>
                              <m:r>
                                <a:rPr lang="es-EC" i="1">
                                  <a:effectLst/>
                                  <a:latin typeface="Cambria Math" panose="02040503050406030204" pitchFamily="18" charset="0"/>
                                  <a:ea typeface="Times New Roman" panose="02020603050405020304" pitchFamily="18" charset="0"/>
                                  <a:cs typeface="Times New Roman" panose="02020603050405020304" pitchFamily="18" charset="0"/>
                                </a:rPr>
                                <m:t> </m:t>
                              </m:r>
                              <m:r>
                                <a:rPr lang="es-EC" i="1">
                                  <a:effectLst/>
                                  <a:latin typeface="Cambria Math" panose="02040503050406030204" pitchFamily="18" charset="0"/>
                                  <a:ea typeface="Times New Roman" panose="02020603050405020304" pitchFamily="18" charset="0"/>
                                  <a:cs typeface="Times New Roman" panose="02020603050405020304" pitchFamily="18" charset="0"/>
                                </a:rPr>
                                <m:t>𝑟𝑎𝑑</m:t>
                              </m:r>
                            </m:num>
                            <m:den>
                              <m:r>
                                <a:rPr lang="es-EC" i="1">
                                  <a:effectLst/>
                                  <a:latin typeface="Cambria Math" panose="02040503050406030204" pitchFamily="18" charset="0"/>
                                  <a:ea typeface="Times New Roman" panose="02020603050405020304" pitchFamily="18" charset="0"/>
                                  <a:cs typeface="Times New Roman" panose="02020603050405020304" pitchFamily="18" charset="0"/>
                                </a:rPr>
                                <m:t>360°</m:t>
                              </m:r>
                            </m:den>
                          </m:f>
                        </m:e>
                      </m:d>
                      <m:r>
                        <a:rPr lang="es-EC" i="1">
                          <a:effectLst/>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es-EC"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s-EC"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s-EC" i="1">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s-EC" i="1">
                                  <a:effectLst/>
                                  <a:latin typeface="Cambria Math" panose="02040503050406030204" pitchFamily="18" charset="0"/>
                                  <a:ea typeface="Times New Roman" panose="02020603050405020304" pitchFamily="18" charset="0"/>
                                  <a:cs typeface="Times New Roman" panose="02020603050405020304" pitchFamily="18" charset="0"/>
                                </a:rPr>
                                <m:t>1 </m:t>
                              </m:r>
                              <m:r>
                                <a:rPr lang="es-EC" i="1">
                                  <a:effectLst/>
                                  <a:latin typeface="Cambria Math" panose="02040503050406030204" pitchFamily="18" charset="0"/>
                                  <a:ea typeface="Times New Roman" panose="02020603050405020304" pitchFamily="18" charset="0"/>
                                  <a:cs typeface="Times New Roman" panose="02020603050405020304" pitchFamily="18" charset="0"/>
                                </a:rPr>
                                <m:t>𝑠𝑒𝑔</m:t>
                              </m:r>
                            </m:den>
                          </m:f>
                        </m:e>
                      </m:d>
                    </m:oMath>
                  </m:oMathPara>
                </a14:m>
                <a:endParaRPr lang="es-EC"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Times New Roman" panose="02020603050405020304" pitchFamily="18" charset="0"/>
                        </a:rPr>
                        <m:t>𝜔</m:t>
                      </m:r>
                      <m:r>
                        <a:rPr lang="es-EC" i="1">
                          <a:effectLst/>
                          <a:latin typeface="Cambria Math" panose="02040503050406030204" pitchFamily="18" charset="0"/>
                          <a:ea typeface="Calibri" panose="020F0502020204030204" pitchFamily="34" charset="0"/>
                          <a:cs typeface="Times New Roman" panose="02020603050405020304" pitchFamily="18" charset="0"/>
                        </a:rPr>
                        <m:t>=</m:t>
                      </m:r>
                      <m:r>
                        <a:rPr lang="es-EC" b="1" i="1">
                          <a:effectLst/>
                          <a:latin typeface="Cambria Math" panose="02040503050406030204" pitchFamily="18" charset="0"/>
                          <a:ea typeface="Times New Roman" panose="02020603050405020304" pitchFamily="18" charset="0"/>
                          <a:cs typeface="Times New Roman" panose="02020603050405020304" pitchFamily="18" charset="0"/>
                        </a:rPr>
                        <m:t>𝟐𝟎</m:t>
                      </m:r>
                      <m:r>
                        <a:rPr lang="es-EC" b="1" i="1">
                          <a:effectLst/>
                          <a:latin typeface="Cambria Math" panose="02040503050406030204" pitchFamily="18" charset="0"/>
                          <a:ea typeface="Times New Roman" panose="02020603050405020304" pitchFamily="18" charset="0"/>
                          <a:cs typeface="Times New Roman" panose="02020603050405020304" pitchFamily="18" charset="0"/>
                        </a:rPr>
                        <m:t>.</m:t>
                      </m:r>
                      <m:r>
                        <a:rPr lang="es-EC" b="1" i="1">
                          <a:effectLst/>
                          <a:latin typeface="Cambria Math" panose="02040503050406030204" pitchFamily="18" charset="0"/>
                          <a:ea typeface="Times New Roman" panose="02020603050405020304" pitchFamily="18" charset="0"/>
                          <a:cs typeface="Times New Roman" panose="02020603050405020304" pitchFamily="18" charset="0"/>
                        </a:rPr>
                        <m:t>𝟑</m:t>
                      </m:r>
                      <m:r>
                        <a:rPr lang="es-EC" b="1" i="1">
                          <a:effectLst/>
                          <a:latin typeface="Cambria Math" panose="02040503050406030204" pitchFamily="18" charset="0"/>
                          <a:ea typeface="Times New Roman" panose="02020603050405020304" pitchFamily="18" charset="0"/>
                          <a:cs typeface="Times New Roman" panose="02020603050405020304" pitchFamily="18" charset="0"/>
                        </a:rPr>
                        <m:t> </m:t>
                      </m:r>
                      <m:r>
                        <a:rPr lang="es-EC" b="1" i="1">
                          <a:effectLst/>
                          <a:latin typeface="Cambria Math" panose="02040503050406030204" pitchFamily="18" charset="0"/>
                          <a:ea typeface="Times New Roman" panose="02020603050405020304" pitchFamily="18" charset="0"/>
                          <a:cs typeface="Times New Roman" panose="02020603050405020304" pitchFamily="18" charset="0"/>
                        </a:rPr>
                        <m:t>𝑹𝑷𝑴</m:t>
                      </m:r>
                      <m:r>
                        <a:rPr lang="es-EC" b="1" i="1">
                          <a:effectLst/>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lang="es-EC"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Rectángulo 5"/>
              <p:cNvSpPr>
                <a:spLocks noRot="1" noChangeAspect="1" noMove="1" noResize="1" noEditPoints="1" noAdjustHandles="1" noChangeArrowheads="1" noChangeShapeType="1" noTextEdit="1"/>
              </p:cNvSpPr>
              <p:nvPr/>
            </p:nvSpPr>
            <p:spPr>
              <a:xfrm>
                <a:off x="-285339" y="4636044"/>
                <a:ext cx="4933950" cy="1652247"/>
              </a:xfrm>
              <a:prstGeom prst="rect">
                <a:avLst/>
              </a:prstGeom>
              <a:blipFill rotWithShape="0">
                <a:blip r:embed="rId3" cstate="print"/>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7" name="Rectángulo 6"/>
              <p:cNvSpPr/>
              <p:nvPr/>
            </p:nvSpPr>
            <p:spPr>
              <a:xfrm>
                <a:off x="3681021" y="1908027"/>
                <a:ext cx="3920544" cy="1948610"/>
              </a:xfrm>
              <a:prstGeom prst="rect">
                <a:avLst/>
              </a:prstGeom>
            </p:spPr>
            <p:txBody>
              <a:bodyPr wrap="square">
                <a:spAutoFit/>
              </a:bodyPr>
              <a:lstStyle/>
              <a:p>
                <a:pPr>
                  <a:lnSpc>
                    <a:spcPct val="150000"/>
                  </a:lnSpc>
                  <a:spcAft>
                    <a:spcPts val="800"/>
                  </a:spcAft>
                </a:pPr>
                <a14:m>
                  <m:oMathPara xmlns:m="http://schemas.openxmlformats.org/officeDocument/2006/math">
                    <m:oMathParaPr>
                      <m:jc m:val="centerGroup"/>
                    </m:oMathParaPr>
                    <m:oMath xmlns:m="http://schemas.openxmlformats.org/officeDocument/2006/math">
                      <m:r>
                        <a:rPr lang="es-EC" i="1" smtClean="0">
                          <a:effectLst/>
                          <a:latin typeface="Cambria Math" panose="02040503050406030204" pitchFamily="18" charset="0"/>
                          <a:ea typeface="Calibri" panose="020F0502020204030204" pitchFamily="34" charset="0"/>
                          <a:cs typeface="Times New Roman" panose="02020603050405020304" pitchFamily="18" charset="0"/>
                        </a:rPr>
                        <m:t>𝑉</m:t>
                      </m:r>
                      <m:r>
                        <a:rPr lang="es-EC" i="1" smtClean="0">
                          <a:effectLst/>
                          <a:latin typeface="Cambria Math" panose="02040503050406030204" pitchFamily="18" charset="0"/>
                          <a:ea typeface="Calibri" panose="020F0502020204030204" pitchFamily="34" charset="0"/>
                          <a:cs typeface="Times New Roman" panose="02020603050405020304" pitchFamily="18" charset="0"/>
                        </a:rPr>
                        <m:t>=</m:t>
                      </m:r>
                      <m:r>
                        <a:rPr lang="es-EC" i="1" smtClean="0">
                          <a:effectLst/>
                          <a:latin typeface="Cambria Math" panose="02040503050406030204" pitchFamily="18" charset="0"/>
                          <a:ea typeface="Calibri" panose="020F0502020204030204" pitchFamily="34" charset="0"/>
                          <a:cs typeface="Times New Roman" panose="02020603050405020304" pitchFamily="18" charset="0"/>
                        </a:rPr>
                        <m:t>𝜔</m:t>
                      </m:r>
                      <m:r>
                        <a:rPr lang="es-EC" i="1" smtClean="0">
                          <a:effectLst/>
                          <a:latin typeface="Cambria Math" panose="02040503050406030204" pitchFamily="18" charset="0"/>
                          <a:ea typeface="Calibri" panose="020F0502020204030204" pitchFamily="34" charset="0"/>
                          <a:cs typeface="Times New Roman" panose="02020603050405020304" pitchFamily="18" charset="0"/>
                        </a:rPr>
                        <m:t>∗</m:t>
                      </m:r>
                      <m:r>
                        <a:rPr lang="es-EC" i="1" smtClean="0">
                          <a:effectLst/>
                          <a:latin typeface="Cambria Math" panose="02040503050406030204" pitchFamily="18" charset="0"/>
                          <a:ea typeface="Calibri" panose="020F0502020204030204" pitchFamily="34" charset="0"/>
                          <a:cs typeface="Times New Roman" panose="02020603050405020304" pitchFamily="18" charset="0"/>
                        </a:rPr>
                        <m:t>𝑟𝑑</m:t>
                      </m:r>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indent="252095">
                  <a:lnSpc>
                    <a:spcPct val="150000"/>
                  </a:lnSpc>
                  <a:spcAft>
                    <a:spcPts val="8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Arial" panose="020B0604020202020204" pitchFamily="34" charset="0"/>
                        </a:rPr>
                        <m:t>𝑟𝑑</m:t>
                      </m:r>
                      <m:r>
                        <a:rPr lang="es-EC" i="1">
                          <a:effectLst/>
                          <a:latin typeface="Cambria Math" panose="02040503050406030204" pitchFamily="18" charset="0"/>
                          <a:ea typeface="Calibri" panose="020F0502020204030204" pitchFamily="34" charset="0"/>
                          <a:cs typeface="Arial" panose="020B0604020202020204" pitchFamily="34" charset="0"/>
                        </a:rPr>
                        <m:t>=</m:t>
                      </m:r>
                      <m:r>
                        <a:rPr lang="es-EC" i="1">
                          <a:effectLst/>
                          <a:latin typeface="Cambria Math" panose="02040503050406030204" pitchFamily="18" charset="0"/>
                          <a:ea typeface="Calibri" panose="020F0502020204030204" pitchFamily="34" charset="0"/>
                          <a:cs typeface="Arial" panose="020B0604020202020204" pitchFamily="34" charset="0"/>
                        </a:rPr>
                        <m:t>𝑅𝑎𝑑𝑖𝑜</m:t>
                      </m:r>
                      <m:r>
                        <a:rPr lang="es-EC" i="1">
                          <a:effectLst/>
                          <a:latin typeface="Cambria Math" panose="02040503050406030204" pitchFamily="18" charset="0"/>
                          <a:ea typeface="Calibri" panose="020F0502020204030204" pitchFamily="34" charset="0"/>
                          <a:cs typeface="Arial" panose="020B0604020202020204" pitchFamily="34" charset="0"/>
                        </a:rPr>
                        <m:t> </m:t>
                      </m:r>
                      <m:r>
                        <a:rPr lang="es-EC" i="1">
                          <a:effectLst/>
                          <a:latin typeface="Cambria Math" panose="02040503050406030204" pitchFamily="18" charset="0"/>
                          <a:ea typeface="Calibri" panose="020F0502020204030204" pitchFamily="34" charset="0"/>
                          <a:cs typeface="Arial" panose="020B0604020202020204" pitchFamily="34" charset="0"/>
                        </a:rPr>
                        <m:t>𝑑𝑒𝑙</m:t>
                      </m:r>
                      <m:r>
                        <a:rPr lang="es-EC" i="1">
                          <a:effectLst/>
                          <a:latin typeface="Cambria Math" panose="02040503050406030204" pitchFamily="18" charset="0"/>
                          <a:ea typeface="Calibri" panose="020F0502020204030204" pitchFamily="34" charset="0"/>
                          <a:cs typeface="Arial" panose="020B0604020202020204" pitchFamily="34" charset="0"/>
                        </a:rPr>
                        <m:t> </m:t>
                      </m:r>
                      <m:r>
                        <a:rPr lang="es-EC" i="1">
                          <a:effectLst/>
                          <a:latin typeface="Cambria Math" panose="02040503050406030204" pitchFamily="18" charset="0"/>
                          <a:ea typeface="Calibri" panose="020F0502020204030204" pitchFamily="34" charset="0"/>
                          <a:cs typeface="Arial" panose="020B0604020202020204" pitchFamily="34" charset="0"/>
                        </a:rPr>
                        <m:t>𝑑𝑖𝑠𝑐𝑜</m:t>
                      </m:r>
                      <m:r>
                        <a:rPr lang="es-EC" i="1">
                          <a:effectLst/>
                          <a:latin typeface="Cambria Math" panose="02040503050406030204" pitchFamily="18" charset="0"/>
                          <a:ea typeface="Calibri" panose="020F0502020204030204" pitchFamily="34" charset="0"/>
                          <a:cs typeface="Arial" panose="020B0604020202020204" pitchFamily="34" charset="0"/>
                        </a:rPr>
                        <m:t> </m:t>
                      </m:r>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14:m>
                  <m:oMathPara xmlns:m="http://schemas.openxmlformats.org/officeDocument/2006/math">
                    <m:oMathParaPr>
                      <m:jc m:val="centerGroup"/>
                    </m:oMathParaPr>
                    <m:oMath xmlns:m="http://schemas.openxmlformats.org/officeDocument/2006/math">
                      <m:r>
                        <a:rPr lang="es-EC" b="1" i="1">
                          <a:effectLst/>
                          <a:latin typeface="Cambria Math" panose="02040503050406030204" pitchFamily="18" charset="0"/>
                          <a:ea typeface="Calibri" panose="020F0502020204030204" pitchFamily="34" charset="0"/>
                          <a:cs typeface="Times New Roman" panose="02020603050405020304" pitchFamily="18" charset="0"/>
                        </a:rPr>
                        <m:t>𝑽</m:t>
                      </m:r>
                      <m:r>
                        <a:rPr lang="es-EC" b="1" i="1">
                          <a:effectLst/>
                          <a:latin typeface="Cambria Math" panose="02040503050406030204" pitchFamily="18" charset="0"/>
                          <a:ea typeface="Calibri" panose="020F0502020204030204" pitchFamily="34" charset="0"/>
                          <a:cs typeface="Times New Roman" panose="02020603050405020304" pitchFamily="18" charset="0"/>
                        </a:rPr>
                        <m:t>=</m:t>
                      </m:r>
                      <m:r>
                        <a:rPr lang="es-EC" b="1" i="1">
                          <a:effectLst/>
                          <a:latin typeface="Cambria Math" panose="02040503050406030204" pitchFamily="18" charset="0"/>
                          <a:ea typeface="Calibri" panose="020F0502020204030204" pitchFamily="34" charset="0"/>
                          <a:cs typeface="Times New Roman" panose="02020603050405020304" pitchFamily="18" charset="0"/>
                        </a:rPr>
                        <m:t>𝟎</m:t>
                      </m:r>
                      <m:r>
                        <a:rPr lang="es-EC" b="1" i="1">
                          <a:effectLst/>
                          <a:latin typeface="Cambria Math" panose="02040503050406030204" pitchFamily="18" charset="0"/>
                          <a:ea typeface="Calibri" panose="020F0502020204030204" pitchFamily="34" charset="0"/>
                          <a:cs typeface="Times New Roman" panose="02020603050405020304" pitchFamily="18" charset="0"/>
                        </a:rPr>
                        <m:t>.</m:t>
                      </m:r>
                      <m:r>
                        <a:rPr lang="es-EC" b="1" i="1">
                          <a:effectLst/>
                          <a:latin typeface="Cambria Math" panose="02040503050406030204" pitchFamily="18" charset="0"/>
                          <a:ea typeface="Calibri" panose="020F0502020204030204" pitchFamily="34" charset="0"/>
                          <a:cs typeface="Times New Roman" panose="02020603050405020304" pitchFamily="18" charset="0"/>
                        </a:rPr>
                        <m:t>𝟏𝟒</m:t>
                      </m:r>
                      <m:f>
                        <m:fPr>
                          <m:ctrlPr>
                            <a:rPr lang="es-EC" b="1" i="1">
                              <a:effectLst/>
                              <a:latin typeface="Cambria Math" panose="02040503050406030204" pitchFamily="18" charset="0"/>
                              <a:ea typeface="Calibri" panose="020F0502020204030204" pitchFamily="34" charset="0"/>
                              <a:cs typeface="Times New Roman" panose="02020603050405020304" pitchFamily="18" charset="0"/>
                            </a:rPr>
                          </m:ctrlPr>
                        </m:fPr>
                        <m:num>
                          <m:r>
                            <a:rPr lang="es-EC" b="1" i="1">
                              <a:effectLst/>
                              <a:latin typeface="Cambria Math" panose="02040503050406030204" pitchFamily="18" charset="0"/>
                              <a:ea typeface="Calibri" panose="020F0502020204030204" pitchFamily="34" charset="0"/>
                              <a:cs typeface="Times New Roman" panose="02020603050405020304" pitchFamily="18" charset="0"/>
                            </a:rPr>
                            <m:t>𝒎</m:t>
                          </m:r>
                        </m:num>
                        <m:den>
                          <m:r>
                            <a:rPr lang="es-EC" b="1" i="1">
                              <a:effectLst/>
                              <a:latin typeface="Cambria Math" panose="02040503050406030204" pitchFamily="18" charset="0"/>
                              <a:ea typeface="Calibri" panose="020F0502020204030204" pitchFamily="34" charset="0"/>
                              <a:cs typeface="Times New Roman" panose="02020603050405020304" pitchFamily="18" charset="0"/>
                            </a:rPr>
                            <m:t>𝒔</m:t>
                          </m:r>
                        </m:den>
                      </m:f>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Rectángulo 6"/>
              <p:cNvSpPr>
                <a:spLocks noRot="1" noChangeAspect="1" noMove="1" noResize="1" noEditPoints="1" noAdjustHandles="1" noChangeArrowheads="1" noChangeShapeType="1" noTextEdit="1"/>
              </p:cNvSpPr>
              <p:nvPr/>
            </p:nvSpPr>
            <p:spPr>
              <a:xfrm>
                <a:off x="3681021" y="1908027"/>
                <a:ext cx="3920544" cy="1948610"/>
              </a:xfrm>
              <a:prstGeom prst="rect">
                <a:avLst/>
              </a:prstGeom>
              <a:blipFill rotWithShape="0">
                <a:blip r:embed="rId4" cstate="print"/>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8" name="Rectángulo 7"/>
              <p:cNvSpPr/>
              <p:nvPr/>
            </p:nvSpPr>
            <p:spPr>
              <a:xfrm>
                <a:off x="7168519" y="1404278"/>
                <a:ext cx="3714750" cy="1656607"/>
              </a:xfrm>
              <a:prstGeom prst="rect">
                <a:avLst/>
              </a:prstGeom>
            </p:spPr>
            <p:txBody>
              <a:bodyPr wrap="square">
                <a:spAutoFit/>
              </a:bodyPr>
              <a:lstStyle/>
              <a:p>
                <a:pPr>
                  <a:lnSpc>
                    <a:spcPct val="150000"/>
                  </a:lnSpc>
                  <a:spcAft>
                    <a:spcPts val="800"/>
                  </a:spcAft>
                </a:pPr>
                <a:r>
                  <a:rPr lang="es-EC" dirty="0">
                    <a:latin typeface="Arial" panose="020B0604020202020204" pitchFamily="34" charset="0"/>
                    <a:ea typeface="Times New Roman" panose="02020603050405020304" pitchFamily="18" charset="0"/>
                    <a:cs typeface="Times New Roman" panose="02020603050405020304" pitchFamily="18" charset="0"/>
                  </a:rPr>
                  <a:t>Fuerza:</a:t>
                </a:r>
                <a:r>
                  <a:rPr lang="es-EC" b="1" dirty="0">
                    <a:latin typeface="Calibri" panose="020F0502020204030204" pitchFamily="34" charset="0"/>
                    <a:ea typeface="Times New Roman" panose="02020603050405020304" pitchFamily="18" charset="0"/>
                    <a:cs typeface="Times New Roman" panose="02020603050405020304" pitchFamily="18" charset="0"/>
                  </a:rPr>
                  <a:t> </a:t>
                </a:r>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14:m>
                  <m:oMathPara xmlns:m="http://schemas.openxmlformats.org/officeDocument/2006/math">
                    <m:oMathParaPr>
                      <m:jc m:val="centerGroup"/>
                    </m:oMathParaPr>
                    <m:oMath xmlns:m="http://schemas.openxmlformats.org/officeDocument/2006/math">
                      <m:r>
                        <a:rPr lang="es-EC" i="1" smtClean="0">
                          <a:effectLst/>
                          <a:latin typeface="Cambria Math" panose="02040503050406030204" pitchFamily="18" charset="0"/>
                          <a:ea typeface="Calibri" panose="020F0502020204030204" pitchFamily="34" charset="0"/>
                          <a:cs typeface="Times New Roman" panose="02020603050405020304" pitchFamily="18" charset="0"/>
                        </a:rPr>
                        <m:t>𝐹</m:t>
                      </m:r>
                      <m:sSub>
                        <m:sSubPr>
                          <m:ctrlPr>
                            <a:rPr lang="es-EC"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C" i="1">
                              <a:effectLst/>
                              <a:latin typeface="Cambria Math" panose="02040503050406030204" pitchFamily="18" charset="0"/>
                              <a:ea typeface="Calibri" panose="020F0502020204030204" pitchFamily="34" charset="0"/>
                              <a:cs typeface="Times New Roman" panose="02020603050405020304" pitchFamily="18" charset="0"/>
                            </a:rPr>
                            <m:t>𝑟</m:t>
                          </m:r>
                        </m:e>
                        <m:sub>
                          <m:r>
                            <a:rPr lang="es-EC" i="1">
                              <a:effectLst/>
                              <a:latin typeface="Cambria Math" panose="02040503050406030204" pitchFamily="18" charset="0"/>
                              <a:ea typeface="Calibri" panose="020F0502020204030204" pitchFamily="34" charset="0"/>
                              <a:cs typeface="Times New Roman" panose="02020603050405020304" pitchFamily="18" charset="0"/>
                            </a:rPr>
                            <m:t>𝑀</m:t>
                          </m:r>
                          <m:r>
                            <a:rPr lang="es-EC" i="1">
                              <a:effectLst/>
                              <a:latin typeface="Cambria Math" panose="02040503050406030204" pitchFamily="18" charset="0"/>
                              <a:ea typeface="Calibri" panose="020F0502020204030204" pitchFamily="34" charset="0"/>
                              <a:cs typeface="Times New Roman" panose="02020603050405020304" pitchFamily="18" charset="0"/>
                            </a:rPr>
                            <m:t>Á</m:t>
                          </m:r>
                          <m:r>
                            <a:rPr lang="es-EC" i="1">
                              <a:effectLst/>
                              <a:latin typeface="Cambria Math" panose="02040503050406030204" pitchFamily="18" charset="0"/>
                              <a:ea typeface="Calibri" panose="020F0502020204030204" pitchFamily="34" charset="0"/>
                              <a:cs typeface="Times New Roman" panose="02020603050405020304" pitchFamily="18" charset="0"/>
                            </a:rPr>
                            <m:t>𝑋𝐼𝑀𝐴</m:t>
                          </m:r>
                        </m:sub>
                      </m:sSub>
                      <m:r>
                        <a:rPr lang="es-EC"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s-EC"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C" i="1">
                              <a:effectLst/>
                              <a:latin typeface="Cambria Math" panose="02040503050406030204" pitchFamily="18" charset="0"/>
                              <a:ea typeface="Calibri" panose="020F0502020204030204" pitchFamily="34" charset="0"/>
                              <a:cs typeface="Times New Roman" panose="02020603050405020304" pitchFamily="18" charset="0"/>
                            </a:rPr>
                            <m:t>𝑊</m:t>
                          </m:r>
                        </m:e>
                        <m:sub>
                          <m:r>
                            <a:rPr lang="es-EC" i="1">
                              <a:effectLst/>
                              <a:latin typeface="Cambria Math" panose="02040503050406030204" pitchFamily="18" charset="0"/>
                              <a:ea typeface="Calibri" panose="020F0502020204030204" pitchFamily="34" charset="0"/>
                              <a:cs typeface="Times New Roman" panose="02020603050405020304" pitchFamily="18" charset="0"/>
                            </a:rPr>
                            <m:t>𝐵𝑂𝑇𝐸𝐿𝐿𝐴</m:t>
                          </m:r>
                        </m:sub>
                      </m:sSub>
                      <m:r>
                        <a:rPr lang="es-EC" i="1">
                          <a:effectLst/>
                          <a:latin typeface="Cambria Math" panose="02040503050406030204" pitchFamily="18" charset="0"/>
                          <a:ea typeface="Calibri" panose="020F0502020204030204" pitchFamily="34" charset="0"/>
                          <a:cs typeface="Times New Roman" panose="02020603050405020304" pitchFamily="18" charset="0"/>
                        </a:rPr>
                        <m:t>∗</m:t>
                      </m:r>
                      <m:r>
                        <a:rPr lang="es-EC" i="1">
                          <a:effectLst/>
                          <a:latin typeface="Cambria Math" panose="02040503050406030204" pitchFamily="18" charset="0"/>
                          <a:ea typeface="Times New Roman" panose="02020603050405020304" pitchFamily="18" charset="0"/>
                          <a:cs typeface="Times New Roman" panose="02020603050405020304" pitchFamily="18" charset="0"/>
                        </a:rPr>
                        <m:t>𝜇</m:t>
                      </m:r>
                      <m:r>
                        <a:rPr lang="es-EC" i="1">
                          <a:effectLst/>
                          <a:latin typeface="Cambria Math" panose="02040503050406030204" pitchFamily="18" charset="0"/>
                          <a:ea typeface="Times New Roman" panose="02020603050405020304" pitchFamily="18" charset="0"/>
                          <a:cs typeface="Times New Roman" panose="02020603050405020304" pitchFamily="18" charset="0"/>
                        </a:rPr>
                        <m:t>𝑠</m:t>
                      </m:r>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14:m>
                  <m:oMathPara xmlns:m="http://schemas.openxmlformats.org/officeDocument/2006/math">
                    <m:oMathParaPr>
                      <m:jc m:val="centerGroup"/>
                    </m:oMathParaPr>
                    <m:oMath xmlns:m="http://schemas.openxmlformats.org/officeDocument/2006/math">
                      <m:r>
                        <a:rPr lang="es-EC" b="1" i="1">
                          <a:effectLst/>
                          <a:latin typeface="Cambria Math" panose="02040503050406030204" pitchFamily="18" charset="0"/>
                          <a:ea typeface="Calibri" panose="020F0502020204030204" pitchFamily="34" charset="0"/>
                          <a:cs typeface="Times New Roman" panose="02020603050405020304" pitchFamily="18" charset="0"/>
                        </a:rPr>
                        <m:t>𝑭</m:t>
                      </m:r>
                      <m:sSub>
                        <m:sSubPr>
                          <m:ctrlPr>
                            <a:rPr lang="es-EC"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C" b="1" i="1">
                              <a:effectLst/>
                              <a:latin typeface="Cambria Math" panose="02040503050406030204" pitchFamily="18" charset="0"/>
                              <a:ea typeface="Calibri" panose="020F0502020204030204" pitchFamily="34" charset="0"/>
                              <a:cs typeface="Times New Roman" panose="02020603050405020304" pitchFamily="18" charset="0"/>
                            </a:rPr>
                            <m:t>𝒓</m:t>
                          </m:r>
                        </m:e>
                        <m:sub>
                          <m:r>
                            <a:rPr lang="es-EC" b="1" i="1">
                              <a:effectLst/>
                              <a:latin typeface="Cambria Math" panose="02040503050406030204" pitchFamily="18" charset="0"/>
                              <a:ea typeface="Calibri" panose="020F0502020204030204" pitchFamily="34" charset="0"/>
                              <a:cs typeface="Times New Roman" panose="02020603050405020304" pitchFamily="18" charset="0"/>
                            </a:rPr>
                            <m:t>𝑴</m:t>
                          </m:r>
                          <m:r>
                            <a:rPr lang="es-EC" b="1" i="1">
                              <a:effectLst/>
                              <a:latin typeface="Cambria Math" panose="02040503050406030204" pitchFamily="18" charset="0"/>
                              <a:ea typeface="Calibri" panose="020F0502020204030204" pitchFamily="34" charset="0"/>
                              <a:cs typeface="Times New Roman" panose="02020603050405020304" pitchFamily="18" charset="0"/>
                            </a:rPr>
                            <m:t>Á</m:t>
                          </m:r>
                          <m:r>
                            <a:rPr lang="es-EC" b="1" i="1">
                              <a:effectLst/>
                              <a:latin typeface="Cambria Math" panose="02040503050406030204" pitchFamily="18" charset="0"/>
                              <a:ea typeface="Calibri" panose="020F0502020204030204" pitchFamily="34" charset="0"/>
                              <a:cs typeface="Times New Roman" panose="02020603050405020304" pitchFamily="18" charset="0"/>
                            </a:rPr>
                            <m:t>𝑿𝑰𝑴𝑨</m:t>
                          </m:r>
                        </m:sub>
                      </m:sSub>
                      <m:r>
                        <a:rPr lang="es-EC" b="1" i="1">
                          <a:effectLst/>
                          <a:latin typeface="Cambria Math" panose="02040503050406030204" pitchFamily="18" charset="0"/>
                          <a:ea typeface="Calibri" panose="020F0502020204030204" pitchFamily="34" charset="0"/>
                          <a:cs typeface="Times New Roman" panose="02020603050405020304" pitchFamily="18" charset="0"/>
                        </a:rPr>
                        <m:t>=</m:t>
                      </m:r>
                      <m:r>
                        <a:rPr lang="es-EC" b="1" i="1">
                          <a:effectLst/>
                          <a:latin typeface="Cambria Math" panose="02040503050406030204" pitchFamily="18" charset="0"/>
                          <a:ea typeface="Calibri" panose="020F0502020204030204" pitchFamily="34" charset="0"/>
                          <a:cs typeface="Times New Roman" panose="02020603050405020304" pitchFamily="18" charset="0"/>
                        </a:rPr>
                        <m:t>𝟎</m:t>
                      </m:r>
                      <m:r>
                        <a:rPr lang="es-EC" b="1" i="1">
                          <a:effectLst/>
                          <a:latin typeface="Cambria Math" panose="02040503050406030204" pitchFamily="18" charset="0"/>
                          <a:ea typeface="Calibri" panose="020F0502020204030204" pitchFamily="34" charset="0"/>
                          <a:cs typeface="Times New Roman" panose="02020603050405020304" pitchFamily="18" charset="0"/>
                        </a:rPr>
                        <m:t>.</m:t>
                      </m:r>
                      <m:r>
                        <a:rPr lang="es-EC" b="1" i="1">
                          <a:effectLst/>
                          <a:latin typeface="Cambria Math" panose="02040503050406030204" pitchFamily="18" charset="0"/>
                          <a:ea typeface="Calibri" panose="020F0502020204030204" pitchFamily="34" charset="0"/>
                          <a:cs typeface="Times New Roman" panose="02020603050405020304" pitchFamily="18" charset="0"/>
                        </a:rPr>
                        <m:t>𝟓𝟖𝟖</m:t>
                      </m:r>
                      <m:r>
                        <a:rPr lang="es-EC" b="1" i="1">
                          <a:effectLst/>
                          <a:latin typeface="Cambria Math" panose="02040503050406030204" pitchFamily="18" charset="0"/>
                          <a:ea typeface="Calibri" panose="020F0502020204030204" pitchFamily="34" charset="0"/>
                          <a:cs typeface="Times New Roman" panose="02020603050405020304" pitchFamily="18" charset="0"/>
                        </a:rPr>
                        <m:t> </m:t>
                      </m:r>
                      <m:r>
                        <a:rPr lang="es-EC" b="1" i="1">
                          <a:effectLst/>
                          <a:latin typeface="Cambria Math" panose="02040503050406030204" pitchFamily="18" charset="0"/>
                          <a:ea typeface="Calibri" panose="020F0502020204030204" pitchFamily="34" charset="0"/>
                          <a:cs typeface="Times New Roman" panose="02020603050405020304" pitchFamily="18" charset="0"/>
                        </a:rPr>
                        <m:t>𝑵</m:t>
                      </m:r>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8" name="Rectángulo 7"/>
              <p:cNvSpPr>
                <a:spLocks noRot="1" noChangeAspect="1" noMove="1" noResize="1" noEditPoints="1" noAdjustHandles="1" noChangeArrowheads="1" noChangeShapeType="1" noTextEdit="1"/>
              </p:cNvSpPr>
              <p:nvPr/>
            </p:nvSpPr>
            <p:spPr>
              <a:xfrm>
                <a:off x="7168519" y="1404278"/>
                <a:ext cx="3714750" cy="1656607"/>
              </a:xfrm>
              <a:prstGeom prst="rect">
                <a:avLst/>
              </a:prstGeom>
              <a:blipFill rotWithShape="0">
                <a:blip r:embed="rId5" cstate="print"/>
                <a:stretch>
                  <a:fillRect l="-1478"/>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9" name="Rectángulo 8"/>
              <p:cNvSpPr/>
              <p:nvPr/>
            </p:nvSpPr>
            <p:spPr>
              <a:xfrm>
                <a:off x="3513280" y="3906412"/>
                <a:ext cx="4665907" cy="2008948"/>
              </a:xfrm>
              <a:prstGeom prst="rect">
                <a:avLst/>
              </a:prstGeom>
            </p:spPr>
            <p:txBody>
              <a:bodyPr wrap="square">
                <a:spAutoFit/>
              </a:bodyPr>
              <a:lstStyle/>
              <a:p>
                <a:pPr indent="252095">
                  <a:lnSpc>
                    <a:spcPct val="150000"/>
                  </a:lnSpc>
                  <a:spcAft>
                    <a:spcPts val="800"/>
                  </a:spcAft>
                </a:pPr>
                <a:r>
                  <a:rPr lang="es-EC" dirty="0" smtClean="0">
                    <a:effectLst/>
                    <a:latin typeface="Arial" panose="020B0604020202020204" pitchFamily="34" charset="0"/>
                    <a:ea typeface="Times New Roman" panose="02020603050405020304" pitchFamily="18" charset="0"/>
                    <a:cs typeface="Times New Roman" panose="02020603050405020304" pitchFamily="18" charset="0"/>
                  </a:rPr>
                  <a:t>	Torque</a:t>
                </a:r>
                <a:r>
                  <a:rPr lang="es-EC" dirty="0">
                    <a:effectLst/>
                    <a:latin typeface="Arial" panose="020B0604020202020204" pitchFamily="34" charset="0"/>
                    <a:ea typeface="Times New Roman" panose="02020603050405020304" pitchFamily="18" charset="0"/>
                    <a:cs typeface="Times New Roman" panose="02020603050405020304" pitchFamily="18" charset="0"/>
                  </a:rPr>
                  <a:t>:</a:t>
                </a:r>
                <a:r>
                  <a:rPr lang="es-EC" b="1" dirty="0">
                    <a:effectLst/>
                    <a:latin typeface="Calibri" panose="020F0502020204030204" pitchFamily="34" charset="0"/>
                    <a:ea typeface="Times New Roman" panose="02020603050405020304" pitchFamily="18" charset="0"/>
                    <a:cs typeface="Times New Roman" panose="02020603050405020304" pitchFamily="18" charset="0"/>
                  </a:rPr>
                  <a:t> </a:t>
                </a:r>
                <a:endParaRPr lang="es-EC" i="1" dirty="0" smtClean="0">
                  <a:effectLst/>
                  <a:latin typeface="Cambria Math" panose="02040503050406030204" pitchFamily="18" charset="0"/>
                  <a:ea typeface="Calibri" panose="020F0502020204030204" pitchFamily="34" charset="0"/>
                  <a:cs typeface="Times New Roman" panose="02020603050405020304" pitchFamily="18" charset="0"/>
                </a:endParaRPr>
              </a:p>
              <a:p>
                <a:pPr indent="252095">
                  <a:lnSpc>
                    <a:spcPct val="150000"/>
                  </a:lnSpc>
                  <a:spcAft>
                    <a:spcPts val="8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Times New Roman" panose="02020603050405020304" pitchFamily="18" charset="0"/>
                        </a:rPr>
                        <m:t>𝑇𝑜𝑟𝑞𝑢𝑒</m:t>
                      </m:r>
                      <m:r>
                        <a:rPr lang="es-EC"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s-EC" i="1">
                              <a:effectLst/>
                              <a:latin typeface="Cambria Math" panose="02040503050406030204" pitchFamily="18" charset="0"/>
                              <a:ea typeface="Calibri" panose="020F0502020204030204" pitchFamily="34" charset="0"/>
                              <a:cs typeface="Times New Roman" panose="02020603050405020304" pitchFamily="18" charset="0"/>
                            </a:rPr>
                          </m:ctrlPr>
                        </m:fPr>
                        <m:num>
                          <m:r>
                            <a:rPr lang="es-EC" i="1">
                              <a:effectLst/>
                              <a:latin typeface="Cambria Math" panose="02040503050406030204" pitchFamily="18" charset="0"/>
                              <a:ea typeface="Calibri" panose="020F0502020204030204" pitchFamily="34" charset="0"/>
                              <a:cs typeface="Times New Roman" panose="02020603050405020304" pitchFamily="18" charset="0"/>
                            </a:rPr>
                            <m:t>𝑃𝑚</m:t>
                          </m:r>
                        </m:num>
                        <m:den>
                          <m:r>
                            <a:rPr lang="es-EC" i="1">
                              <a:effectLst/>
                              <a:latin typeface="Cambria Math" panose="02040503050406030204" pitchFamily="18" charset="0"/>
                              <a:ea typeface="Calibri" panose="020F0502020204030204" pitchFamily="34" charset="0"/>
                              <a:cs typeface="Times New Roman" panose="02020603050405020304" pitchFamily="18" charset="0"/>
                            </a:rPr>
                            <m:t>𝜔</m:t>
                          </m:r>
                        </m:den>
                      </m:f>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Times New Roman" panose="02020603050405020304" pitchFamily="18" charset="0"/>
                        </a:rPr>
                        <m:t>𝑇𝑜𝑟𝑞𝑢𝑒</m:t>
                      </m:r>
                      <m:r>
                        <a:rPr lang="es-EC" i="1">
                          <a:effectLst/>
                          <a:latin typeface="Cambria Math" panose="02040503050406030204" pitchFamily="18" charset="0"/>
                          <a:ea typeface="Calibri" panose="020F0502020204030204" pitchFamily="34" charset="0"/>
                          <a:cs typeface="Times New Roman" panose="02020603050405020304" pitchFamily="18" charset="0"/>
                        </a:rPr>
                        <m:t>=0.04 </m:t>
                      </m:r>
                      <m:r>
                        <a:rPr lang="es-EC" i="1">
                          <a:effectLst/>
                          <a:latin typeface="Cambria Math" panose="02040503050406030204" pitchFamily="18" charset="0"/>
                          <a:ea typeface="Calibri" panose="020F0502020204030204" pitchFamily="34" charset="0"/>
                          <a:cs typeface="Times New Roman" panose="02020603050405020304" pitchFamily="18" charset="0"/>
                        </a:rPr>
                        <m:t>𝑁𝑚</m:t>
                      </m:r>
                      <m:r>
                        <a:rPr lang="es-EC" i="1">
                          <a:effectLst/>
                          <a:latin typeface="Cambria Math" panose="02040503050406030204" pitchFamily="18" charset="0"/>
                          <a:ea typeface="Calibri" panose="020F0502020204030204" pitchFamily="34" charset="0"/>
                          <a:cs typeface="Times New Roman" panose="02020603050405020304" pitchFamily="18" charset="0"/>
                        </a:rPr>
                        <m:t>  </m:t>
                      </m:r>
                      <m:r>
                        <a:rPr lang="es-EC" b="1" i="1">
                          <a:effectLst/>
                          <a:latin typeface="Cambria Math" panose="02040503050406030204" pitchFamily="18" charset="0"/>
                          <a:ea typeface="Calibri" panose="020F0502020204030204" pitchFamily="34" charset="0"/>
                          <a:cs typeface="Times New Roman" panose="02020603050405020304" pitchFamily="18" charset="0"/>
                        </a:rPr>
                        <m:t>→  </m:t>
                      </m:r>
                      <m:r>
                        <a:rPr lang="es-EC" b="1" i="1">
                          <a:effectLst/>
                          <a:latin typeface="Cambria Math" panose="02040503050406030204" pitchFamily="18" charset="0"/>
                          <a:ea typeface="Calibri" panose="020F0502020204030204" pitchFamily="34" charset="0"/>
                          <a:cs typeface="Times New Roman" panose="02020603050405020304" pitchFamily="18" charset="0"/>
                        </a:rPr>
                        <m:t>𝟒𝟎</m:t>
                      </m:r>
                      <m:r>
                        <a:rPr lang="es-EC" b="1" i="1">
                          <a:effectLst/>
                          <a:latin typeface="Cambria Math" panose="02040503050406030204" pitchFamily="18" charset="0"/>
                          <a:ea typeface="Calibri" panose="020F0502020204030204" pitchFamily="34" charset="0"/>
                          <a:cs typeface="Times New Roman" panose="02020603050405020304" pitchFamily="18" charset="0"/>
                        </a:rPr>
                        <m:t> </m:t>
                      </m:r>
                      <m:r>
                        <a:rPr lang="es-EC" b="1" i="1">
                          <a:effectLst/>
                          <a:latin typeface="Cambria Math" panose="02040503050406030204" pitchFamily="18" charset="0"/>
                          <a:ea typeface="Calibri" panose="020F0502020204030204" pitchFamily="34" charset="0"/>
                          <a:cs typeface="Times New Roman" panose="02020603050405020304" pitchFamily="18" charset="0"/>
                        </a:rPr>
                        <m:t>𝑵𝒎𝒎</m:t>
                      </m:r>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9" name="Rectángulo 8"/>
              <p:cNvSpPr>
                <a:spLocks noRot="1" noChangeAspect="1" noMove="1" noResize="1" noEditPoints="1" noAdjustHandles="1" noChangeArrowheads="1" noChangeShapeType="1" noTextEdit="1"/>
              </p:cNvSpPr>
              <p:nvPr/>
            </p:nvSpPr>
            <p:spPr>
              <a:xfrm>
                <a:off x="3513280" y="3906412"/>
                <a:ext cx="4665907" cy="2008948"/>
              </a:xfrm>
              <a:prstGeom prst="rect">
                <a:avLst/>
              </a:prstGeom>
              <a:blipFill rotWithShape="0">
                <a:blip r:embed="rId6" cstate="print"/>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0" name="Rectángulo 9"/>
              <p:cNvSpPr/>
              <p:nvPr/>
            </p:nvSpPr>
            <p:spPr>
              <a:xfrm>
                <a:off x="7169000" y="2821257"/>
                <a:ext cx="2799008" cy="1651606"/>
              </a:xfrm>
              <a:prstGeom prst="rect">
                <a:avLst/>
              </a:prstGeom>
            </p:spPr>
            <p:txBody>
              <a:bodyPr wrap="square">
                <a:spAutoFit/>
              </a:bodyPr>
              <a:lstStyle/>
              <a:p>
                <a:pPr>
                  <a:lnSpc>
                    <a:spcPct val="150000"/>
                  </a:lnSpc>
                  <a:spcAft>
                    <a:spcPts val="800"/>
                  </a:spcAft>
                </a:pPr>
                <a:r>
                  <a:rPr lang="es-EC" dirty="0" smtClean="0">
                    <a:latin typeface="Arial" panose="020B0604020202020204" pitchFamily="34" charset="0"/>
                    <a:ea typeface="Times New Roman" panose="02020603050405020304" pitchFamily="18" charset="0"/>
                    <a:cs typeface="Times New Roman" panose="02020603050405020304" pitchFamily="18" charset="0"/>
                  </a:rPr>
                  <a:t>Potencia:</a:t>
                </a:r>
                <a:r>
                  <a:rPr lang="es-EC" b="1" dirty="0" smtClean="0">
                    <a:latin typeface="Calibri" panose="020F0502020204030204" pitchFamily="34" charset="0"/>
                    <a:ea typeface="Times New Roman" panose="02020603050405020304" pitchFamily="18" charset="0"/>
                    <a:cs typeface="Times New Roman" panose="02020603050405020304" pitchFamily="18" charset="0"/>
                  </a:rPr>
                  <a:t> </a:t>
                </a:r>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ea typeface="Calibri" panose="020F0502020204030204" pitchFamily="34" charset="0"/>
                          <a:cs typeface="Times New Roman" panose="02020603050405020304" pitchFamily="18" charset="0"/>
                        </a:rPr>
                        <m:t>𝑃</m:t>
                      </m:r>
                      <m:r>
                        <a:rPr lang="es-EC" i="1">
                          <a:latin typeface="Cambria Math" panose="02040503050406030204" pitchFamily="18" charset="0"/>
                          <a:ea typeface="Calibri" panose="020F0502020204030204" pitchFamily="34" charset="0"/>
                          <a:cs typeface="Times New Roman" panose="02020603050405020304" pitchFamily="18" charset="0"/>
                        </a:rPr>
                        <m:t>=</m:t>
                      </m:r>
                      <m:r>
                        <a:rPr lang="es-EC" i="1">
                          <a:latin typeface="Cambria Math" panose="02040503050406030204" pitchFamily="18" charset="0"/>
                          <a:ea typeface="Calibri" panose="020F0502020204030204" pitchFamily="34" charset="0"/>
                          <a:cs typeface="Times New Roman" panose="02020603050405020304" pitchFamily="18" charset="0"/>
                        </a:rPr>
                        <m:t>𝐹</m:t>
                      </m:r>
                      <m:sSub>
                        <m:sSubPr>
                          <m:ctrlPr>
                            <a:rPr lang="es-EC" i="1">
                              <a:latin typeface="Cambria Math" panose="02040503050406030204" pitchFamily="18" charset="0"/>
                              <a:ea typeface="Calibri" panose="020F0502020204030204" pitchFamily="34" charset="0"/>
                              <a:cs typeface="Times New Roman" panose="02020603050405020304" pitchFamily="18" charset="0"/>
                            </a:rPr>
                          </m:ctrlPr>
                        </m:sSubPr>
                        <m:e>
                          <m:r>
                            <a:rPr lang="es-EC" i="1">
                              <a:latin typeface="Cambria Math" panose="02040503050406030204" pitchFamily="18" charset="0"/>
                              <a:ea typeface="Calibri" panose="020F0502020204030204" pitchFamily="34" charset="0"/>
                              <a:cs typeface="Times New Roman" panose="02020603050405020304" pitchFamily="18" charset="0"/>
                            </a:rPr>
                            <m:t>𝑟</m:t>
                          </m:r>
                        </m:e>
                        <m:sub>
                          <m:r>
                            <a:rPr lang="es-EC" i="1">
                              <a:latin typeface="Cambria Math" panose="02040503050406030204" pitchFamily="18" charset="0"/>
                              <a:ea typeface="Calibri" panose="020F0502020204030204" pitchFamily="34" charset="0"/>
                              <a:cs typeface="Times New Roman" panose="02020603050405020304" pitchFamily="18" charset="0"/>
                            </a:rPr>
                            <m:t>𝑀</m:t>
                          </m:r>
                          <m:r>
                            <a:rPr lang="es-EC" i="1">
                              <a:latin typeface="Cambria Math" panose="02040503050406030204" pitchFamily="18" charset="0"/>
                              <a:ea typeface="Calibri" panose="020F0502020204030204" pitchFamily="34" charset="0"/>
                              <a:cs typeface="Times New Roman" panose="02020603050405020304" pitchFamily="18" charset="0"/>
                            </a:rPr>
                            <m:t>Á</m:t>
                          </m:r>
                          <m:r>
                            <a:rPr lang="es-EC" i="1">
                              <a:latin typeface="Cambria Math" panose="02040503050406030204" pitchFamily="18" charset="0"/>
                              <a:ea typeface="Calibri" panose="020F0502020204030204" pitchFamily="34" charset="0"/>
                              <a:cs typeface="Times New Roman" panose="02020603050405020304" pitchFamily="18" charset="0"/>
                            </a:rPr>
                            <m:t>𝑋𝐼𝑀𝐴</m:t>
                          </m:r>
                        </m:sub>
                      </m:sSub>
                      <m:r>
                        <a:rPr lang="es-EC" i="1">
                          <a:latin typeface="Cambria Math" panose="02040503050406030204" pitchFamily="18" charset="0"/>
                          <a:ea typeface="Calibri" panose="020F0502020204030204" pitchFamily="34" charset="0"/>
                          <a:cs typeface="Times New Roman" panose="02020603050405020304" pitchFamily="18" charset="0"/>
                        </a:rPr>
                        <m:t>∗</m:t>
                      </m:r>
                      <m:r>
                        <a:rPr lang="es-EC" i="1">
                          <a:latin typeface="Cambria Math" panose="02040503050406030204" pitchFamily="18" charset="0"/>
                          <a:ea typeface="Calibri" panose="020F0502020204030204" pitchFamily="34" charset="0"/>
                          <a:cs typeface="Times New Roman" panose="02020603050405020304" pitchFamily="18" charset="0"/>
                        </a:rPr>
                        <m:t>𝑉</m:t>
                      </m:r>
                    </m:oMath>
                  </m:oMathPara>
                </a14:m>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14:m>
                  <m:oMathPara xmlns:m="http://schemas.openxmlformats.org/officeDocument/2006/math">
                    <m:oMathParaPr>
                      <m:jc m:val="centerGroup"/>
                    </m:oMathParaPr>
                    <m:oMath xmlns:m="http://schemas.openxmlformats.org/officeDocument/2006/math">
                      <m:r>
                        <a:rPr lang="es-EC" b="1" i="1">
                          <a:latin typeface="Cambria Math" panose="02040503050406030204" pitchFamily="18" charset="0"/>
                          <a:ea typeface="Calibri" panose="020F0502020204030204" pitchFamily="34" charset="0"/>
                          <a:cs typeface="Times New Roman" panose="02020603050405020304" pitchFamily="18" charset="0"/>
                        </a:rPr>
                        <m:t>𝑷𝒎</m:t>
                      </m:r>
                      <m:r>
                        <a:rPr lang="es-EC" b="1" i="1">
                          <a:latin typeface="Cambria Math" panose="02040503050406030204" pitchFamily="18" charset="0"/>
                          <a:ea typeface="Calibri" panose="020F0502020204030204" pitchFamily="34" charset="0"/>
                          <a:cs typeface="Times New Roman" panose="02020603050405020304" pitchFamily="18" charset="0"/>
                        </a:rPr>
                        <m:t>=</m:t>
                      </m:r>
                      <m:r>
                        <a:rPr lang="es-EC" b="1" i="1">
                          <a:latin typeface="Cambria Math" panose="02040503050406030204" pitchFamily="18" charset="0"/>
                          <a:ea typeface="Calibri" panose="020F0502020204030204" pitchFamily="34" charset="0"/>
                          <a:cs typeface="Times New Roman" panose="02020603050405020304" pitchFamily="18" charset="0"/>
                        </a:rPr>
                        <m:t>𝟎</m:t>
                      </m:r>
                      <m:r>
                        <a:rPr lang="es-EC" b="1" i="1">
                          <a:latin typeface="Cambria Math" panose="02040503050406030204" pitchFamily="18" charset="0"/>
                          <a:ea typeface="Calibri" panose="020F0502020204030204" pitchFamily="34" charset="0"/>
                          <a:cs typeface="Times New Roman" panose="02020603050405020304" pitchFamily="18" charset="0"/>
                        </a:rPr>
                        <m:t>.</m:t>
                      </m:r>
                      <m:r>
                        <a:rPr lang="es-EC" b="1" i="1">
                          <a:latin typeface="Cambria Math" panose="02040503050406030204" pitchFamily="18" charset="0"/>
                          <a:ea typeface="Calibri" panose="020F0502020204030204" pitchFamily="34" charset="0"/>
                          <a:cs typeface="Times New Roman" panose="02020603050405020304" pitchFamily="18" charset="0"/>
                        </a:rPr>
                        <m:t>𝟎𝟖𝟏</m:t>
                      </m:r>
                      <m:r>
                        <a:rPr lang="es-EC" b="1" i="1">
                          <a:latin typeface="Cambria Math" panose="02040503050406030204" pitchFamily="18" charset="0"/>
                          <a:ea typeface="Calibri" panose="020F0502020204030204" pitchFamily="34" charset="0"/>
                          <a:cs typeface="Times New Roman" panose="02020603050405020304" pitchFamily="18" charset="0"/>
                        </a:rPr>
                        <m:t> </m:t>
                      </m:r>
                      <m:r>
                        <a:rPr lang="es-EC" b="1" i="1">
                          <a:latin typeface="Cambria Math" panose="02040503050406030204" pitchFamily="18" charset="0"/>
                          <a:ea typeface="Calibri" panose="020F0502020204030204" pitchFamily="34" charset="0"/>
                          <a:cs typeface="Times New Roman" panose="02020603050405020304" pitchFamily="18" charset="0"/>
                        </a:rPr>
                        <m:t>𝑾</m:t>
                      </m:r>
                    </m:oMath>
                  </m:oMathPara>
                </a14:m>
                <a:endParaRPr lang="es-EC" sz="16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0" name="Rectángulo 9"/>
              <p:cNvSpPr>
                <a:spLocks noRot="1" noChangeAspect="1" noMove="1" noResize="1" noEditPoints="1" noAdjustHandles="1" noChangeArrowheads="1" noChangeShapeType="1" noTextEdit="1"/>
              </p:cNvSpPr>
              <p:nvPr/>
            </p:nvSpPr>
            <p:spPr>
              <a:xfrm>
                <a:off x="7169000" y="2821257"/>
                <a:ext cx="2799008" cy="1651606"/>
              </a:xfrm>
              <a:prstGeom prst="rect">
                <a:avLst/>
              </a:prstGeom>
              <a:blipFill rotWithShape="0">
                <a:blip r:embed="rId7" cstate="print"/>
                <a:stretch>
                  <a:fillRect l="-1743"/>
                </a:stretch>
              </a:blipFill>
            </p:spPr>
            <p:txBody>
              <a:bodyPr/>
              <a:lstStyle/>
              <a:p>
                <a:r>
                  <a:rPr lang="es-EC">
                    <a:noFill/>
                  </a:rPr>
                  <a:t> </a:t>
                </a:r>
              </a:p>
            </p:txBody>
          </p:sp>
        </mc:Fallback>
      </mc:AlternateContent>
      <p:pic>
        <p:nvPicPr>
          <p:cNvPr id="11" name="Imagen 10"/>
          <p:cNvPicPr>
            <a:picLocks noChangeAspect="1"/>
          </p:cNvPicPr>
          <p:nvPr/>
        </p:nvPicPr>
        <p:blipFill rotWithShape="1">
          <a:blip r:embed="rId8" cstate="print"/>
          <a:srcRect l="18551" r="17010" b="13342"/>
          <a:stretch/>
        </p:blipFill>
        <p:spPr>
          <a:xfrm>
            <a:off x="7595814" y="4540511"/>
            <a:ext cx="4217160" cy="2004381"/>
          </a:xfrm>
          <a:prstGeom prst="rect">
            <a:avLst/>
          </a:prstGeom>
        </p:spPr>
      </p:pic>
      <p:sp>
        <p:nvSpPr>
          <p:cNvPr id="12" name="Rectángulo 11"/>
          <p:cNvSpPr/>
          <p:nvPr/>
        </p:nvSpPr>
        <p:spPr>
          <a:xfrm>
            <a:off x="7601565" y="6428659"/>
            <a:ext cx="4211409" cy="369332"/>
          </a:xfrm>
          <a:prstGeom prst="rect">
            <a:avLst/>
          </a:prstGeom>
        </p:spPr>
        <p:txBody>
          <a:bodyPr wrap="none">
            <a:spAutoFit/>
          </a:bodyPr>
          <a:lstStyle/>
          <a:p>
            <a:r>
              <a:rPr lang="es-EC" i="1" dirty="0" smtClean="0">
                <a:effectLst/>
                <a:latin typeface="Arial" panose="020B0604020202020204" pitchFamily="34" charset="0"/>
                <a:ea typeface="Calibri" panose="020F0502020204030204" pitchFamily="34" charset="0"/>
              </a:rPr>
              <a:t>Datos Técnicos del motor seleccionado</a:t>
            </a:r>
            <a:endParaRPr lang="es-EC" dirty="0"/>
          </a:p>
        </p:txBody>
      </p:sp>
      <p:pic>
        <p:nvPicPr>
          <p:cNvPr id="13" name="Imagen 12" descr="http://a.pololu-files.com/picture/0J901.600.jpg?5524321487349782bba845f40d78532a"/>
          <p:cNvPicPr/>
          <p:nvPr/>
        </p:nvPicPr>
        <p:blipFill>
          <a:blip r:embed="rId9" cstate="print">
            <a:extLst>
              <a:ext uri="{28A0092B-C50C-407E-A947-70E740481C1C}">
                <a14:useLocalDpi xmlns:a14="http://schemas.microsoft.com/office/drawing/2010/main" val="0"/>
              </a:ext>
            </a:extLst>
          </a:blip>
          <a:srcRect l="7468" t="6541" r="6483" b="9830"/>
          <a:stretch>
            <a:fillRect/>
          </a:stretch>
        </p:blipFill>
        <p:spPr bwMode="auto">
          <a:xfrm>
            <a:off x="10063120" y="368103"/>
            <a:ext cx="1640298" cy="1415752"/>
          </a:xfrm>
          <a:prstGeom prst="rect">
            <a:avLst/>
          </a:prstGeom>
          <a:noFill/>
          <a:ln w="19050" cmpd="sng">
            <a:solidFill>
              <a:srgbClr val="000000"/>
            </a:solidFill>
            <a:miter lim="800000"/>
            <a:headEnd/>
            <a:tailEnd/>
          </a:ln>
          <a:effectLst/>
        </p:spPr>
      </p:pic>
    </p:spTree>
    <p:extLst>
      <p:ext uri="{BB962C8B-B14F-4D97-AF65-F5344CB8AC3E}">
        <p14:creationId xmlns:p14="http://schemas.microsoft.com/office/powerpoint/2010/main" val="92648260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CuadroTexto 33"/>
          <p:cNvSpPr txBox="1"/>
          <p:nvPr/>
        </p:nvSpPr>
        <p:spPr>
          <a:xfrm>
            <a:off x="992393" y="1766160"/>
            <a:ext cx="10353367" cy="3211007"/>
          </a:xfrm>
          <a:prstGeom prst="rect">
            <a:avLst/>
          </a:prstGeom>
          <a:noFill/>
        </p:spPr>
        <p:txBody>
          <a:bodyPr wrap="square" rtlCol="0">
            <a:spAutoFit/>
          </a:bodyPr>
          <a:lstStyle/>
          <a:p>
            <a:pPr algn="ctr">
              <a:lnSpc>
                <a:spcPct val="150000"/>
              </a:lnSpc>
            </a:pPr>
            <a:r>
              <a:rPr lang="es-EC" sz="7200" dirty="0" smtClean="0">
                <a:latin typeface="Arial" panose="020B0604020202020204" pitchFamily="34" charset="0"/>
                <a:cs typeface="Arial" panose="020B0604020202020204" pitchFamily="34" charset="0"/>
              </a:rPr>
              <a:t>SISTEMA DE TAPADO DE BOTELLAS</a:t>
            </a:r>
            <a:endParaRPr lang="en-US" sz="7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43571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a:spLocks noGrp="1"/>
          </p:cNvSpPr>
          <p:nvPr>
            <p:ph type="title"/>
          </p:nvPr>
        </p:nvSpPr>
        <p:spPr>
          <a:xfrm>
            <a:off x="-430306" y="2289499"/>
            <a:ext cx="3302797" cy="2758698"/>
          </a:xfrm>
        </p:spPr>
        <p:txBody>
          <a:bodyPr>
            <a:normAutofit/>
          </a:bodyPr>
          <a:lstStyle/>
          <a:p>
            <a:r>
              <a:rPr lang="es-US" sz="3600" b="1" i="1" dirty="0" smtClean="0">
                <a:latin typeface="Arial" panose="020B0604020202020204" pitchFamily="34" charset="0"/>
                <a:cs typeface="Arial" panose="020B0604020202020204" pitchFamily="34" charset="0"/>
              </a:rPr>
              <a:t>Objetivos específicos</a:t>
            </a:r>
            <a:r>
              <a:rPr lang="es-US" sz="2400" b="1" i="1" dirty="0" smtClean="0">
                <a:latin typeface="Arial" panose="020B0604020202020204" pitchFamily="34" charset="0"/>
                <a:cs typeface="Arial" panose="020B0604020202020204" pitchFamily="34" charset="0"/>
              </a:rPr>
              <a:t/>
            </a:r>
            <a:br>
              <a:rPr lang="es-US" sz="2400" b="1" i="1" dirty="0" smtClean="0">
                <a:latin typeface="Arial" panose="020B0604020202020204" pitchFamily="34" charset="0"/>
                <a:cs typeface="Arial" panose="020B0604020202020204" pitchFamily="34" charset="0"/>
              </a:rPr>
            </a:br>
            <a:endParaRPr lang="es-US" sz="2400" b="1" i="1" dirty="0">
              <a:latin typeface="Arial" panose="020B0604020202020204" pitchFamily="34" charset="0"/>
              <a:cs typeface="Arial" panose="020B0604020202020204" pitchFamily="34" charset="0"/>
            </a:endParaRP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944917607"/>
              </p:ext>
            </p:extLst>
          </p:nvPr>
        </p:nvGraphicFramePr>
        <p:xfrm>
          <a:off x="2749048" y="209643"/>
          <a:ext cx="9272624" cy="66483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0259303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cstate="print"/>
          <a:srcRect t="13227"/>
          <a:stretch/>
        </p:blipFill>
        <p:spPr>
          <a:xfrm>
            <a:off x="6096858" y="473676"/>
            <a:ext cx="5584109" cy="2415888"/>
          </a:xfrm>
          <a:prstGeom prst="rect">
            <a:avLst/>
          </a:prstGeom>
          <a:ln w="19050">
            <a:solidFill>
              <a:schemeClr val="tx1"/>
            </a:solidFill>
          </a:ln>
        </p:spPr>
      </p:pic>
      <mc:AlternateContent xmlns:mc="http://schemas.openxmlformats.org/markup-compatibility/2006" xmlns:a14="http://schemas.microsoft.com/office/drawing/2010/main">
        <mc:Choice Requires="a14">
          <p:sp>
            <p:nvSpPr>
              <p:cNvPr id="5" name="Rectángulo 4"/>
              <p:cNvSpPr/>
              <p:nvPr/>
            </p:nvSpPr>
            <p:spPr>
              <a:xfrm>
                <a:off x="1945827" y="630992"/>
                <a:ext cx="239520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b="1" i="1" smtClean="0">
                          <a:latin typeface="Cambria Math" panose="02040503050406030204" pitchFamily="18" charset="0"/>
                        </a:rPr>
                        <m:t>𝑹𝑨</m:t>
                      </m:r>
                      <m:r>
                        <a:rPr lang="es-EC" b="1" i="1" smtClean="0">
                          <a:latin typeface="Cambria Math" panose="02040503050406030204" pitchFamily="18" charset="0"/>
                        </a:rPr>
                        <m:t>=</m:t>
                      </m:r>
                      <m:r>
                        <a:rPr lang="en-US" b="1" i="1">
                          <a:latin typeface="Cambria Math" panose="02040503050406030204" pitchFamily="18" charset="0"/>
                        </a:rPr>
                        <m:t>𝑹𝑩</m:t>
                      </m:r>
                      <m:r>
                        <a:rPr lang="en-US" b="0" i="0">
                          <a:latin typeface="Cambria Math" panose="02040503050406030204" pitchFamily="18" charset="0"/>
                        </a:rPr>
                        <m:t>=0.0515 </m:t>
                      </m:r>
                      <m:r>
                        <a:rPr lang="en-US" b="1" i="1">
                          <a:latin typeface="Cambria Math" panose="02040503050406030204" pitchFamily="18" charset="0"/>
                        </a:rPr>
                        <m:t>𝑵</m:t>
                      </m:r>
                    </m:oMath>
                  </m:oMathPara>
                </a14:m>
                <a:endParaRPr lang="en-US" dirty="0"/>
              </a:p>
            </p:txBody>
          </p:sp>
        </mc:Choice>
        <mc:Fallback xmlns="">
          <p:sp>
            <p:nvSpPr>
              <p:cNvPr id="5" name="Rectángulo 4"/>
              <p:cNvSpPr>
                <a:spLocks noRot="1" noChangeAspect="1" noMove="1" noResize="1" noEditPoints="1" noAdjustHandles="1" noChangeArrowheads="1" noChangeShapeType="1" noTextEdit="1"/>
              </p:cNvSpPr>
              <p:nvPr/>
            </p:nvSpPr>
            <p:spPr>
              <a:xfrm>
                <a:off x="1945827" y="630992"/>
                <a:ext cx="2395207" cy="369332"/>
              </a:xfrm>
              <a:prstGeom prst="rect">
                <a:avLst/>
              </a:prstGeom>
              <a:blipFill rotWithShape="0">
                <a:blip r:embed="rId3"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ángulo 5"/>
              <p:cNvSpPr/>
              <p:nvPr/>
            </p:nvSpPr>
            <p:spPr>
              <a:xfrm>
                <a:off x="1181163" y="1533785"/>
                <a:ext cx="1529328" cy="39158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𝑀</m:t>
                          </m:r>
                        </m:e>
                        <m:sub>
                          <m:r>
                            <a:rPr lang="en-US" i="1">
                              <a:latin typeface="Cambria Math" panose="02040503050406030204" pitchFamily="18" charset="0"/>
                            </a:rPr>
                            <m:t>𝑓</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𝐴</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𝐿</m:t>
                          </m:r>
                        </m:e>
                        <m:sub>
                          <m:r>
                            <a:rPr lang="en-US" i="1">
                              <a:latin typeface="Cambria Math" panose="02040503050406030204" pitchFamily="18" charset="0"/>
                            </a:rPr>
                            <m:t>𝐴</m:t>
                          </m:r>
                        </m:sub>
                      </m:sSub>
                    </m:oMath>
                  </m:oMathPara>
                </a14:m>
                <a:endParaRPr lang="en-US" dirty="0"/>
              </a:p>
            </p:txBody>
          </p:sp>
        </mc:Choice>
        <mc:Fallback xmlns="">
          <p:sp>
            <p:nvSpPr>
              <p:cNvPr id="6" name="Rectángulo 5"/>
              <p:cNvSpPr>
                <a:spLocks noRot="1" noChangeAspect="1" noMove="1" noResize="1" noEditPoints="1" noAdjustHandles="1" noChangeArrowheads="1" noChangeShapeType="1" noTextEdit="1"/>
              </p:cNvSpPr>
              <p:nvPr/>
            </p:nvSpPr>
            <p:spPr>
              <a:xfrm>
                <a:off x="1181163" y="1533785"/>
                <a:ext cx="1529328" cy="391582"/>
              </a:xfrm>
              <a:prstGeom prst="rect">
                <a:avLst/>
              </a:prstGeom>
              <a:blipFill rotWithShape="0">
                <a:blip r:embed="rId4" cstate="print"/>
                <a:stretch>
                  <a:fillRect b="-93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ángulo 6"/>
              <p:cNvSpPr/>
              <p:nvPr/>
            </p:nvSpPr>
            <p:spPr>
              <a:xfrm>
                <a:off x="3452415" y="1533785"/>
                <a:ext cx="2069733" cy="39555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𝑴</m:t>
                          </m:r>
                        </m:e>
                        <m:sub>
                          <m:r>
                            <a:rPr lang="en-US" b="1" i="1">
                              <a:latin typeface="Cambria Math" panose="02040503050406030204" pitchFamily="18" charset="0"/>
                            </a:rPr>
                            <m:t>𝒇</m:t>
                          </m:r>
                        </m:sub>
                      </m:sSub>
                      <m:r>
                        <a:rPr lang="en-US" b="0" i="0">
                          <a:latin typeface="Cambria Math" panose="02040503050406030204" pitchFamily="18" charset="0"/>
                        </a:rPr>
                        <m:t>=1.133 </m:t>
                      </m:r>
                      <m:r>
                        <a:rPr lang="en-US" b="1" i="1">
                          <a:latin typeface="Cambria Math" panose="02040503050406030204" pitchFamily="18" charset="0"/>
                        </a:rPr>
                        <m:t>𝑵𝒎𝒎</m:t>
                      </m:r>
                    </m:oMath>
                  </m:oMathPara>
                </a14:m>
                <a:endParaRPr lang="en-US" dirty="0"/>
              </a:p>
            </p:txBody>
          </p:sp>
        </mc:Choice>
        <mc:Fallback xmlns="">
          <p:sp>
            <p:nvSpPr>
              <p:cNvPr id="7" name="Rectángulo 6"/>
              <p:cNvSpPr>
                <a:spLocks noRot="1" noChangeAspect="1" noMove="1" noResize="1" noEditPoints="1" noAdjustHandles="1" noChangeArrowheads="1" noChangeShapeType="1" noTextEdit="1"/>
              </p:cNvSpPr>
              <p:nvPr/>
            </p:nvSpPr>
            <p:spPr>
              <a:xfrm>
                <a:off x="3452415" y="1533785"/>
                <a:ext cx="2069733" cy="395558"/>
              </a:xfrm>
              <a:prstGeom prst="rect">
                <a:avLst/>
              </a:prstGeom>
              <a:blipFill rotWithShape="0">
                <a:blip r:embed="rId5" cstate="print"/>
                <a:stretch>
                  <a:fillRect b="-109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ángulo 7"/>
              <p:cNvSpPr/>
              <p:nvPr/>
            </p:nvSpPr>
            <p:spPr>
              <a:xfrm>
                <a:off x="2351718" y="3191685"/>
                <a:ext cx="1622752" cy="61696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𝜎</m:t>
                          </m:r>
                        </m:e>
                        <m:sub>
                          <m:r>
                            <a:rPr lang="en-US" i="1">
                              <a:latin typeface="Cambria Math" panose="02040503050406030204" pitchFamily="18" charset="0"/>
                            </a:rPr>
                            <m:t>𝑚</m:t>
                          </m:r>
                          <m:r>
                            <a:rPr lang="en-US" i="0">
                              <a:latin typeface="Cambria Math" panose="02040503050406030204" pitchFamily="18" charset="0"/>
                            </a:rPr>
                            <m:t>á</m:t>
                          </m:r>
                          <m:r>
                            <a:rPr lang="en-US" i="1">
                              <a:latin typeface="Cambria Math" panose="02040503050406030204" pitchFamily="18" charset="0"/>
                            </a:rPr>
                            <m:t>𝑥</m:t>
                          </m:r>
                        </m:sub>
                      </m:sSub>
                      <m:r>
                        <a:rPr lang="en-US" i="0">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𝑀</m:t>
                              </m:r>
                            </m:e>
                            <m:sub>
                              <m:r>
                                <a:rPr lang="en-US" i="1">
                                  <a:latin typeface="Cambria Math" panose="02040503050406030204" pitchFamily="18" charset="0"/>
                                </a:rPr>
                                <m:t>𝑓</m:t>
                              </m:r>
                            </m:sub>
                          </m:sSub>
                          <m:r>
                            <a:rPr lang="en-US" i="0">
                              <a:latin typeface="Cambria Math" panose="02040503050406030204" pitchFamily="18" charset="0"/>
                            </a:rPr>
                            <m:t>∗</m:t>
                          </m:r>
                          <m:r>
                            <a:rPr lang="en-US" i="1">
                              <a:latin typeface="Cambria Math" panose="02040503050406030204" pitchFamily="18" charset="0"/>
                            </a:rPr>
                            <m:t>𝑐</m:t>
                          </m:r>
                        </m:num>
                        <m:den>
                          <m:r>
                            <a:rPr lang="en-US" i="1">
                              <a:latin typeface="Cambria Math" panose="02040503050406030204" pitchFamily="18" charset="0"/>
                            </a:rPr>
                            <m:t>𝐼</m:t>
                          </m:r>
                        </m:den>
                      </m:f>
                    </m:oMath>
                  </m:oMathPara>
                </a14:m>
                <a:endParaRPr lang="en-US" dirty="0"/>
              </a:p>
            </p:txBody>
          </p:sp>
        </mc:Choice>
        <mc:Fallback xmlns="">
          <p:sp>
            <p:nvSpPr>
              <p:cNvPr id="8" name="Rectángulo 7"/>
              <p:cNvSpPr>
                <a:spLocks noRot="1" noChangeAspect="1" noMove="1" noResize="1" noEditPoints="1" noAdjustHandles="1" noChangeArrowheads="1" noChangeShapeType="1" noTextEdit="1"/>
              </p:cNvSpPr>
              <p:nvPr/>
            </p:nvSpPr>
            <p:spPr>
              <a:xfrm>
                <a:off x="2351718" y="3191685"/>
                <a:ext cx="1622752" cy="616964"/>
              </a:xfrm>
              <a:prstGeom prst="rect">
                <a:avLst/>
              </a:prstGeom>
              <a:blipFill rotWithShape="0">
                <a:blip r:embed="rId6" cstate="print"/>
                <a:stretch>
                  <a:fillRect/>
                </a:stretch>
              </a:blipFill>
            </p:spPr>
            <p:txBody>
              <a:bodyPr/>
              <a:lstStyle/>
              <a:p>
                <a:r>
                  <a:rPr lang="en-US">
                    <a:noFill/>
                  </a:rPr>
                  <a:t> </a:t>
                </a:r>
              </a:p>
            </p:txBody>
          </p:sp>
        </mc:Fallback>
      </mc:AlternateContent>
      <p:pic>
        <p:nvPicPr>
          <p:cNvPr id="9" name="Imagen 8"/>
          <p:cNvPicPr>
            <a:picLocks noChangeAspect="1"/>
          </p:cNvPicPr>
          <p:nvPr/>
        </p:nvPicPr>
        <p:blipFill>
          <a:blip r:embed="rId7" cstate="print"/>
          <a:stretch>
            <a:fillRect/>
          </a:stretch>
        </p:blipFill>
        <p:spPr>
          <a:xfrm>
            <a:off x="288041" y="4103123"/>
            <a:ext cx="5750109" cy="2123578"/>
          </a:xfrm>
          <a:prstGeom prst="rect">
            <a:avLst/>
          </a:prstGeom>
          <a:ln w="19050">
            <a:solidFill>
              <a:schemeClr val="tx1"/>
            </a:solidFill>
          </a:ln>
        </p:spPr>
      </p:pic>
      <mc:AlternateContent xmlns:mc="http://schemas.openxmlformats.org/markup-compatibility/2006" xmlns:a14="http://schemas.microsoft.com/office/drawing/2010/main">
        <mc:Choice Requires="a14">
          <p:sp>
            <p:nvSpPr>
              <p:cNvPr id="10" name="Rectángulo 9"/>
              <p:cNvSpPr/>
              <p:nvPr/>
            </p:nvSpPr>
            <p:spPr>
              <a:xfrm>
                <a:off x="6319822" y="4019306"/>
                <a:ext cx="2706190" cy="61645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𝑐</m:t>
                      </m:r>
                      <m:r>
                        <a:rPr lang="en-US" i="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h</m:t>
                          </m:r>
                        </m:num>
                        <m:den>
                          <m:r>
                            <a:rPr lang="en-US" i="0">
                              <a:latin typeface="Cambria Math" panose="02040503050406030204" pitchFamily="18" charset="0"/>
                            </a:rPr>
                            <m:t>2</m:t>
                          </m:r>
                        </m:den>
                      </m:f>
                      <m:r>
                        <a:rPr lang="en-US" i="0">
                          <a:latin typeface="Cambria Math" panose="02040503050406030204" pitchFamily="18" charset="0"/>
                        </a:rPr>
                        <m:t>=</m:t>
                      </m:r>
                      <m:f>
                        <m:fPr>
                          <m:ctrlPr>
                            <a:rPr lang="en-US" i="1">
                              <a:latin typeface="Cambria Math" panose="02040503050406030204" pitchFamily="18" charset="0"/>
                            </a:rPr>
                          </m:ctrlPr>
                        </m:fPr>
                        <m:num>
                          <m:r>
                            <a:rPr lang="en-US" i="0">
                              <a:latin typeface="Cambria Math" panose="02040503050406030204" pitchFamily="18" charset="0"/>
                            </a:rPr>
                            <m:t>1 </m:t>
                          </m:r>
                          <m:r>
                            <a:rPr lang="en-US" i="1">
                              <a:latin typeface="Cambria Math" panose="02040503050406030204" pitchFamily="18" charset="0"/>
                            </a:rPr>
                            <m:t>𝑚𝑚</m:t>
                          </m:r>
                        </m:num>
                        <m:den>
                          <m:r>
                            <a:rPr lang="en-US" i="0">
                              <a:latin typeface="Cambria Math" panose="02040503050406030204" pitchFamily="18" charset="0"/>
                            </a:rPr>
                            <m:t>2</m:t>
                          </m:r>
                        </m:den>
                      </m:f>
                      <m:r>
                        <a:rPr lang="en-US" i="0">
                          <a:latin typeface="Cambria Math" panose="02040503050406030204" pitchFamily="18" charset="0"/>
                        </a:rPr>
                        <m:t>=0.5 </m:t>
                      </m:r>
                      <m:r>
                        <a:rPr lang="en-US" i="1">
                          <a:latin typeface="Cambria Math" panose="02040503050406030204" pitchFamily="18" charset="0"/>
                        </a:rPr>
                        <m:t>𝑚𝑚</m:t>
                      </m:r>
                    </m:oMath>
                  </m:oMathPara>
                </a14:m>
                <a:endParaRPr lang="en-US" dirty="0"/>
              </a:p>
            </p:txBody>
          </p:sp>
        </mc:Choice>
        <mc:Fallback xmlns="">
          <p:sp>
            <p:nvSpPr>
              <p:cNvPr id="10" name="Rectángulo 9"/>
              <p:cNvSpPr>
                <a:spLocks noRot="1" noChangeAspect="1" noMove="1" noResize="1" noEditPoints="1" noAdjustHandles="1" noChangeArrowheads="1" noChangeShapeType="1" noTextEdit="1"/>
              </p:cNvSpPr>
              <p:nvPr/>
            </p:nvSpPr>
            <p:spPr>
              <a:xfrm>
                <a:off x="6319822" y="4019306"/>
                <a:ext cx="2706190" cy="616451"/>
              </a:xfrm>
              <a:prstGeom prst="rect">
                <a:avLst/>
              </a:prstGeom>
              <a:blipFill rotWithShape="0">
                <a:blip r:embed="rId8"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ángulo 10"/>
              <p:cNvSpPr/>
              <p:nvPr/>
            </p:nvSpPr>
            <p:spPr>
              <a:xfrm>
                <a:off x="6233956" y="4817104"/>
                <a:ext cx="4664162" cy="6109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𝐼</m:t>
                      </m:r>
                      <m:r>
                        <a:rPr lang="en-US" i="0">
                          <a:latin typeface="Cambria Math" panose="02040503050406030204" pitchFamily="18" charset="0"/>
                        </a:rPr>
                        <m:t>=</m:t>
                      </m:r>
                      <m:f>
                        <m:fPr>
                          <m:ctrlPr>
                            <a:rPr lang="en-US" i="1">
                              <a:latin typeface="Cambria Math" panose="02040503050406030204" pitchFamily="18" charset="0"/>
                            </a:rPr>
                          </m:ctrlPr>
                        </m:fPr>
                        <m:num>
                          <m:r>
                            <a:rPr lang="en-US" i="0">
                              <a:latin typeface="Cambria Math" panose="02040503050406030204" pitchFamily="18" charset="0"/>
                            </a:rPr>
                            <m:t>1</m:t>
                          </m:r>
                        </m:num>
                        <m:den>
                          <m:r>
                            <a:rPr lang="en-US" i="0">
                              <a:latin typeface="Cambria Math" panose="02040503050406030204" pitchFamily="18" charset="0"/>
                            </a:rPr>
                            <m:t>12</m:t>
                          </m:r>
                        </m:den>
                      </m:f>
                      <m:r>
                        <a:rPr lang="en-US" i="0">
                          <a:latin typeface="Cambria Math" panose="02040503050406030204" pitchFamily="18" charset="0"/>
                        </a:rPr>
                        <m:t>∗</m:t>
                      </m:r>
                      <m:r>
                        <a:rPr lang="en-US" i="1">
                          <a:latin typeface="Cambria Math" panose="02040503050406030204" pitchFamily="18" charset="0"/>
                        </a:rPr>
                        <m:t>𝑙</m:t>
                      </m:r>
                      <m:sSup>
                        <m:sSupPr>
                          <m:ctrlPr>
                            <a:rPr lang="en-US" i="1">
                              <a:latin typeface="Cambria Math" panose="02040503050406030204" pitchFamily="18" charset="0"/>
                            </a:rPr>
                          </m:ctrlPr>
                        </m:sSupPr>
                        <m:e>
                          <m:r>
                            <a:rPr lang="en-US" i="0">
                              <a:latin typeface="Cambria Math" panose="02040503050406030204" pitchFamily="18" charset="0"/>
                            </a:rPr>
                            <m:t>∗</m:t>
                          </m:r>
                          <m:r>
                            <a:rPr lang="en-US" i="1">
                              <a:latin typeface="Cambria Math" panose="02040503050406030204" pitchFamily="18" charset="0"/>
                            </a:rPr>
                            <m:t>h</m:t>
                          </m:r>
                        </m:e>
                        <m:sup>
                          <m:r>
                            <a:rPr lang="en-US" i="0">
                              <a:latin typeface="Cambria Math" panose="02040503050406030204" pitchFamily="18" charset="0"/>
                            </a:rPr>
                            <m:t>3</m:t>
                          </m:r>
                        </m:sup>
                      </m:sSup>
                      <m:r>
                        <a:rPr lang="en-US" i="0">
                          <a:latin typeface="Cambria Math" panose="02040503050406030204" pitchFamily="18" charset="0"/>
                        </a:rPr>
                        <m:t>=</m:t>
                      </m:r>
                      <m:f>
                        <m:fPr>
                          <m:ctrlPr>
                            <a:rPr lang="en-US" i="1">
                              <a:latin typeface="Cambria Math" panose="02040503050406030204" pitchFamily="18" charset="0"/>
                            </a:rPr>
                          </m:ctrlPr>
                        </m:fPr>
                        <m:num>
                          <m:r>
                            <a:rPr lang="en-US" i="0">
                              <a:latin typeface="Cambria Math" panose="02040503050406030204" pitchFamily="18" charset="0"/>
                            </a:rPr>
                            <m:t>1</m:t>
                          </m:r>
                        </m:num>
                        <m:den>
                          <m:r>
                            <a:rPr lang="en-US" i="0">
                              <a:latin typeface="Cambria Math" panose="02040503050406030204" pitchFamily="18" charset="0"/>
                            </a:rPr>
                            <m:t>12</m:t>
                          </m:r>
                        </m:den>
                      </m:f>
                      <m:r>
                        <a:rPr lang="en-US" i="0">
                          <a:latin typeface="Cambria Math" panose="02040503050406030204" pitchFamily="18" charset="0"/>
                        </a:rPr>
                        <m:t>∗130</m:t>
                      </m:r>
                      <m:sSup>
                        <m:sSupPr>
                          <m:ctrlPr>
                            <a:rPr lang="en-US" i="1">
                              <a:latin typeface="Cambria Math" panose="02040503050406030204" pitchFamily="18" charset="0"/>
                            </a:rPr>
                          </m:ctrlPr>
                        </m:sSupPr>
                        <m:e>
                          <m:r>
                            <a:rPr lang="en-US" i="0">
                              <a:latin typeface="Cambria Math" panose="02040503050406030204" pitchFamily="18" charset="0"/>
                            </a:rPr>
                            <m:t>∗1</m:t>
                          </m:r>
                        </m:e>
                        <m:sup>
                          <m:r>
                            <a:rPr lang="en-US" i="0">
                              <a:latin typeface="Cambria Math" panose="02040503050406030204" pitchFamily="18" charset="0"/>
                            </a:rPr>
                            <m:t>3</m:t>
                          </m:r>
                        </m:sup>
                      </m:sSup>
                      <m:r>
                        <a:rPr lang="en-US" i="0">
                          <a:latin typeface="Cambria Math" panose="02040503050406030204" pitchFamily="18" charset="0"/>
                        </a:rPr>
                        <m:t>=10.833 </m:t>
                      </m:r>
                      <m:r>
                        <a:rPr lang="en-US" i="1">
                          <a:latin typeface="Cambria Math" panose="02040503050406030204" pitchFamily="18" charset="0"/>
                        </a:rPr>
                        <m:t>𝑚</m:t>
                      </m:r>
                      <m:sSup>
                        <m:sSupPr>
                          <m:ctrlPr>
                            <a:rPr lang="en-US" i="1">
                              <a:latin typeface="Cambria Math" panose="02040503050406030204" pitchFamily="18" charset="0"/>
                            </a:rPr>
                          </m:ctrlPr>
                        </m:sSupPr>
                        <m:e>
                          <m:r>
                            <a:rPr lang="en-US" i="1">
                              <a:latin typeface="Cambria Math" panose="02040503050406030204" pitchFamily="18" charset="0"/>
                            </a:rPr>
                            <m:t>𝑚</m:t>
                          </m:r>
                        </m:e>
                        <m:sup>
                          <m:r>
                            <a:rPr lang="en-US" i="0">
                              <a:latin typeface="Cambria Math" panose="02040503050406030204" pitchFamily="18" charset="0"/>
                            </a:rPr>
                            <m:t>4</m:t>
                          </m:r>
                        </m:sup>
                      </m:sSup>
                    </m:oMath>
                  </m:oMathPara>
                </a14:m>
                <a:endParaRPr lang="en-US" dirty="0"/>
              </a:p>
            </p:txBody>
          </p:sp>
        </mc:Choice>
        <mc:Fallback xmlns="">
          <p:sp>
            <p:nvSpPr>
              <p:cNvPr id="11" name="Rectángulo 10"/>
              <p:cNvSpPr>
                <a:spLocks noRot="1" noChangeAspect="1" noMove="1" noResize="1" noEditPoints="1" noAdjustHandles="1" noChangeArrowheads="1" noChangeShapeType="1" noTextEdit="1"/>
              </p:cNvSpPr>
              <p:nvPr/>
            </p:nvSpPr>
            <p:spPr>
              <a:xfrm>
                <a:off x="6233956" y="4817104"/>
                <a:ext cx="4664162" cy="610936"/>
              </a:xfrm>
              <a:prstGeom prst="rect">
                <a:avLst/>
              </a:prstGeom>
              <a:blipFill rotWithShape="0">
                <a:blip r:embed="rId9"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ángulo 11"/>
              <p:cNvSpPr/>
              <p:nvPr/>
            </p:nvSpPr>
            <p:spPr>
              <a:xfrm>
                <a:off x="5604631" y="5609387"/>
                <a:ext cx="6096000" cy="911788"/>
              </a:xfrm>
              <a:prstGeom prst="rect">
                <a:avLst/>
              </a:prstGeom>
            </p:spPr>
            <p:txBody>
              <a:bodyPr>
                <a:spAutoFit/>
              </a:bodyPr>
              <a:lstStyle/>
              <a:p>
                <a:pPr algn="just">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ea typeface="Calibri" panose="020F0502020204030204" pitchFamily="34" charset="0"/>
                              <a:cs typeface="Times New Roman" panose="02020603050405020304" pitchFamily="18" charset="0"/>
                            </a:rPr>
                          </m:ctrlPr>
                        </m:sSubPr>
                        <m:e>
                          <m:r>
                            <a:rPr lang="es-EC" sz="1600" i="1">
                              <a:effectLst/>
                              <a:latin typeface="Cambria Math" panose="02040503050406030204" pitchFamily="18" charset="0"/>
                              <a:ea typeface="Calibri" panose="020F0502020204030204" pitchFamily="34" charset="0"/>
                              <a:cs typeface="Times New Roman" panose="02020603050405020304" pitchFamily="18" charset="0"/>
                            </a:rPr>
                            <m:t>𝜎</m:t>
                          </m:r>
                        </m:e>
                        <m:sub>
                          <m:r>
                            <a:rPr lang="es-EC" sz="1600" i="1">
                              <a:effectLst/>
                              <a:latin typeface="Cambria Math" panose="02040503050406030204" pitchFamily="18" charset="0"/>
                              <a:ea typeface="Calibri" panose="020F0502020204030204" pitchFamily="34" charset="0"/>
                              <a:cs typeface="Times New Roman" panose="02020603050405020304" pitchFamily="18" charset="0"/>
                            </a:rPr>
                            <m:t>𝑚</m:t>
                          </m:r>
                          <m:r>
                            <a:rPr lang="es-EC" sz="1600" i="1">
                              <a:effectLst/>
                              <a:latin typeface="Cambria Math" panose="02040503050406030204" pitchFamily="18" charset="0"/>
                              <a:ea typeface="Calibri" panose="020F0502020204030204" pitchFamily="34" charset="0"/>
                              <a:cs typeface="Times New Roman" panose="02020603050405020304" pitchFamily="18" charset="0"/>
                            </a:rPr>
                            <m:t>á</m:t>
                          </m:r>
                          <m:r>
                            <a:rPr lang="es-EC" sz="1600" i="1">
                              <a:effectLst/>
                              <a:latin typeface="Cambria Math" panose="02040503050406030204" pitchFamily="18" charset="0"/>
                              <a:ea typeface="Calibri" panose="020F0502020204030204" pitchFamily="34" charset="0"/>
                              <a:cs typeface="Times New Roman" panose="02020603050405020304" pitchFamily="18" charset="0"/>
                            </a:rPr>
                            <m:t>𝑥</m:t>
                          </m:r>
                        </m:sub>
                      </m:sSub>
                      <m:r>
                        <a:rPr lang="es-EC" sz="1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fPr>
                        <m:num>
                          <m:d>
                            <m:dPr>
                              <m:ctrlPr>
                                <a:rPr lang="en-US" sz="1600" i="1">
                                  <a:effectLst/>
                                  <a:latin typeface="Cambria Math" panose="02040503050406030204" pitchFamily="18" charset="0"/>
                                  <a:ea typeface="Times New Roman" panose="02020603050405020304" pitchFamily="18" charset="0"/>
                                  <a:cs typeface="Arial" panose="020B0604020202020204" pitchFamily="34" charset="0"/>
                                </a:rPr>
                              </m:ctrlPr>
                            </m:dPr>
                            <m:e>
                              <m:r>
                                <a:rPr lang="es-EC" sz="1600" i="1">
                                  <a:effectLst/>
                                  <a:latin typeface="Cambria Math" panose="02040503050406030204" pitchFamily="18" charset="0"/>
                                  <a:ea typeface="Calibri" panose="020F0502020204030204" pitchFamily="34" charset="0"/>
                                  <a:cs typeface="Arial" panose="020B0604020202020204" pitchFamily="34" charset="0"/>
                                </a:rPr>
                                <m:t>1.133</m:t>
                              </m:r>
                              <m:r>
                                <a:rPr lang="es-EC" sz="1600" i="1">
                                  <a:effectLst/>
                                  <a:latin typeface="Cambria Math" panose="02040503050406030204" pitchFamily="18" charset="0"/>
                                  <a:ea typeface="Times New Roman" panose="02020603050405020304" pitchFamily="18" charset="0"/>
                                  <a:cs typeface="Arial" panose="020B0604020202020204" pitchFamily="34" charset="0"/>
                                </a:rPr>
                                <m:t> </m:t>
                              </m:r>
                              <m:r>
                                <a:rPr lang="es-EC" sz="1600" i="1">
                                  <a:effectLst/>
                                  <a:latin typeface="Cambria Math" panose="02040503050406030204" pitchFamily="18" charset="0"/>
                                  <a:ea typeface="Times New Roman" panose="02020603050405020304" pitchFamily="18" charset="0"/>
                                  <a:cs typeface="Arial" panose="020B0604020202020204" pitchFamily="34" charset="0"/>
                                </a:rPr>
                                <m:t>𝑁𝑚𝑚</m:t>
                              </m:r>
                            </m:e>
                          </m:d>
                          <m:r>
                            <a:rPr lang="es-EC" sz="1600" i="1">
                              <a:effectLst/>
                              <a:latin typeface="Cambria Math" panose="02040503050406030204" pitchFamily="18" charset="0"/>
                              <a:ea typeface="Calibri" panose="020F0502020204030204" pitchFamily="34" charset="0"/>
                              <a:cs typeface="Times New Roman" panose="02020603050405020304" pitchFamily="18" charset="0"/>
                            </a:rPr>
                            <m:t>∗0</m:t>
                          </m:r>
                          <m:r>
                            <a:rPr lang="es-EC" sz="1600" i="1">
                              <a:effectLst/>
                              <a:latin typeface="Cambria Math" panose="02040503050406030204" pitchFamily="18" charset="0"/>
                              <a:ea typeface="Times New Roman" panose="02020603050405020304" pitchFamily="18" charset="0"/>
                              <a:cs typeface="Arial" panose="020B0604020202020204" pitchFamily="34" charset="0"/>
                            </a:rPr>
                            <m:t>.5 </m:t>
                          </m:r>
                          <m:r>
                            <a:rPr lang="es-EC" sz="1600" i="1">
                              <a:effectLst/>
                              <a:latin typeface="Cambria Math" panose="02040503050406030204" pitchFamily="18" charset="0"/>
                              <a:ea typeface="Times New Roman" panose="02020603050405020304" pitchFamily="18" charset="0"/>
                              <a:cs typeface="Arial" panose="020B0604020202020204" pitchFamily="34" charset="0"/>
                            </a:rPr>
                            <m:t>𝑚𝑚</m:t>
                          </m:r>
                        </m:num>
                        <m:den>
                          <m:r>
                            <a:rPr lang="es-EC" sz="1600" i="1">
                              <a:effectLst/>
                              <a:latin typeface="Cambria Math" panose="02040503050406030204" pitchFamily="18" charset="0"/>
                              <a:ea typeface="Times New Roman" panose="02020603050405020304" pitchFamily="18" charset="0"/>
                              <a:cs typeface="Arial" panose="020B0604020202020204" pitchFamily="34" charset="0"/>
                            </a:rPr>
                            <m:t>10.833 </m:t>
                          </m:r>
                          <m:r>
                            <a:rPr lang="es-EC" sz="1600" i="1">
                              <a:effectLst/>
                              <a:latin typeface="Cambria Math" panose="02040503050406030204" pitchFamily="18" charset="0"/>
                              <a:ea typeface="Times New Roman" panose="02020603050405020304" pitchFamily="18" charset="0"/>
                              <a:cs typeface="Arial" panose="020B0604020202020204" pitchFamily="34" charset="0"/>
                            </a:rPr>
                            <m:t>𝑚</m:t>
                          </m:r>
                          <m:sSup>
                            <m:sSupPr>
                              <m:ctrlPr>
                                <a:rPr lang="en-US" sz="1600" i="1">
                                  <a:effectLst/>
                                  <a:latin typeface="Cambria Math" panose="02040503050406030204" pitchFamily="18" charset="0"/>
                                  <a:ea typeface="Times New Roman" panose="02020603050405020304" pitchFamily="18" charset="0"/>
                                  <a:cs typeface="Arial" panose="020B0604020202020204" pitchFamily="34" charset="0"/>
                                </a:rPr>
                              </m:ctrlPr>
                            </m:sSupPr>
                            <m:e>
                              <m:r>
                                <a:rPr lang="es-EC" sz="1600" i="1">
                                  <a:effectLst/>
                                  <a:latin typeface="Cambria Math" panose="02040503050406030204" pitchFamily="18" charset="0"/>
                                  <a:ea typeface="Times New Roman" panose="02020603050405020304" pitchFamily="18" charset="0"/>
                                  <a:cs typeface="Arial" panose="020B0604020202020204" pitchFamily="34" charset="0"/>
                                </a:rPr>
                                <m:t>𝑚</m:t>
                              </m:r>
                            </m:e>
                            <m:sup>
                              <m:r>
                                <a:rPr lang="es-EC" sz="1600" i="1">
                                  <a:effectLst/>
                                  <a:latin typeface="Cambria Math" panose="02040503050406030204" pitchFamily="18" charset="0"/>
                                  <a:ea typeface="Times New Roman" panose="02020603050405020304" pitchFamily="18" charset="0"/>
                                  <a:cs typeface="Arial" panose="020B0604020202020204" pitchFamily="34" charset="0"/>
                                </a:rPr>
                                <m:t>4</m:t>
                              </m:r>
                            </m:sup>
                          </m:sSup>
                        </m:den>
                      </m:f>
                      <m:r>
                        <a:rPr lang="es-EC" sz="1600" b="0" i="1" smtClean="0">
                          <a:effectLst/>
                          <a:latin typeface="Cambria Math" panose="02040503050406030204" pitchFamily="18" charset="0"/>
                          <a:ea typeface="Times New Roman" panose="02020603050405020304" pitchFamily="18" charset="0"/>
                          <a:cs typeface="Arial" panose="020B0604020202020204" pitchFamily="34" charset="0"/>
                        </a:rPr>
                        <m:t>=</m:t>
                      </m:r>
                      <m:r>
                        <a:rPr lang="es-EC" sz="1600" b="1" i="1">
                          <a:latin typeface="Cambria Math" panose="02040503050406030204" pitchFamily="18" charset="0"/>
                          <a:ea typeface="Calibri" panose="020F0502020204030204" pitchFamily="34" charset="0"/>
                          <a:cs typeface="Times New Roman" panose="02020603050405020304" pitchFamily="18" charset="0"/>
                        </a:rPr>
                        <m:t>𝟎</m:t>
                      </m:r>
                      <m:r>
                        <a:rPr lang="es-EC" sz="1600" b="1" i="1">
                          <a:latin typeface="Cambria Math" panose="02040503050406030204" pitchFamily="18" charset="0"/>
                          <a:ea typeface="Calibri" panose="020F0502020204030204" pitchFamily="34" charset="0"/>
                          <a:cs typeface="Times New Roman" panose="02020603050405020304" pitchFamily="18" charset="0"/>
                        </a:rPr>
                        <m:t>.</m:t>
                      </m:r>
                      <m:r>
                        <a:rPr lang="es-EC" sz="1600" b="1" i="1">
                          <a:latin typeface="Cambria Math" panose="02040503050406030204" pitchFamily="18" charset="0"/>
                          <a:ea typeface="Calibri" panose="020F0502020204030204" pitchFamily="34" charset="0"/>
                          <a:cs typeface="Times New Roman" panose="02020603050405020304" pitchFamily="18" charset="0"/>
                        </a:rPr>
                        <m:t>𝟎𝟓𝟐𝟑</m:t>
                      </m:r>
                      <m:r>
                        <a:rPr lang="es-EC" sz="1600" b="1" i="1">
                          <a:latin typeface="Cambria Math" panose="02040503050406030204" pitchFamily="18" charset="0"/>
                          <a:ea typeface="Calibri" panose="020F0502020204030204" pitchFamily="34" charset="0"/>
                          <a:cs typeface="Times New Roman" panose="02020603050405020304" pitchFamily="18" charset="0"/>
                        </a:rPr>
                        <m:t> </m:t>
                      </m:r>
                      <m:r>
                        <a:rPr lang="es-EC" sz="1600" b="1" i="1">
                          <a:latin typeface="Cambria Math" panose="02040503050406030204" pitchFamily="18" charset="0"/>
                          <a:ea typeface="Calibri" panose="020F0502020204030204" pitchFamily="34" charset="0"/>
                          <a:cs typeface="Times New Roman" panose="02020603050405020304" pitchFamily="18" charset="0"/>
                        </a:rPr>
                        <m:t>𝑴𝑷𝒂</m:t>
                      </m:r>
                    </m:oMath>
                  </m:oMathPara>
                </a14:m>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2" name="Rectángulo 11"/>
              <p:cNvSpPr>
                <a:spLocks noRot="1" noChangeAspect="1" noMove="1" noResize="1" noEditPoints="1" noAdjustHandles="1" noChangeArrowheads="1" noChangeShapeType="1" noTextEdit="1"/>
              </p:cNvSpPr>
              <p:nvPr/>
            </p:nvSpPr>
            <p:spPr>
              <a:xfrm>
                <a:off x="5604631" y="5609387"/>
                <a:ext cx="6096000" cy="911788"/>
              </a:xfrm>
              <a:prstGeom prst="rect">
                <a:avLst/>
              </a:prstGeom>
              <a:blipFill rotWithShape="0">
                <a:blip r:embed="rId10" cstate="print"/>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94256604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476174" y="373314"/>
            <a:ext cx="2185214" cy="369332"/>
          </a:xfrm>
          <a:prstGeom prst="rect">
            <a:avLst/>
          </a:prstGeom>
        </p:spPr>
        <p:txBody>
          <a:bodyPr wrap="none">
            <a:spAutoFit/>
          </a:bodyPr>
          <a:lstStyle/>
          <a:p>
            <a:r>
              <a:rPr lang="es-EC" dirty="0">
                <a:latin typeface="Arial" panose="020B0604020202020204" pitchFamily="34" charset="0"/>
                <a:ea typeface="Times New Roman" panose="02020603050405020304" pitchFamily="18" charset="0"/>
              </a:rPr>
              <a:t>acero </a:t>
            </a:r>
            <a:r>
              <a:rPr lang="es-EC" dirty="0" smtClean="0">
                <a:latin typeface="Arial" panose="020B0604020202020204" pitchFamily="34" charset="0"/>
                <a:ea typeface="Times New Roman" panose="02020603050405020304" pitchFamily="18" charset="0"/>
              </a:rPr>
              <a:t>galvanizado: </a:t>
            </a:r>
            <a:endParaRPr lang="en-US" dirty="0"/>
          </a:p>
        </p:txBody>
      </p:sp>
      <mc:AlternateContent xmlns:mc="http://schemas.openxmlformats.org/markup-compatibility/2006" xmlns:a14="http://schemas.microsoft.com/office/drawing/2010/main">
        <mc:Choice Requires="a14">
          <p:sp>
            <p:nvSpPr>
              <p:cNvPr id="5" name="Rectángulo 4"/>
              <p:cNvSpPr/>
              <p:nvPr/>
            </p:nvSpPr>
            <p:spPr>
              <a:xfrm>
                <a:off x="1652654" y="959537"/>
                <a:ext cx="1296188" cy="6127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𝜎</m:t>
                          </m:r>
                        </m:e>
                        <m:sub>
                          <m:r>
                            <a:rPr lang="en-US" i="1">
                              <a:latin typeface="Cambria Math" panose="02040503050406030204" pitchFamily="18" charset="0"/>
                            </a:rPr>
                            <m:t>𝑎𝑑𝑚</m:t>
                          </m:r>
                        </m:sub>
                      </m:sSub>
                      <m:r>
                        <a:rPr lang="en-US" i="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𝑆𝑦</m:t>
                          </m:r>
                        </m:num>
                        <m:den>
                          <m:r>
                            <a:rPr lang="en-US" i="1">
                              <a:latin typeface="Cambria Math" panose="02040503050406030204" pitchFamily="18" charset="0"/>
                            </a:rPr>
                            <m:t>𝑛</m:t>
                          </m:r>
                        </m:den>
                      </m:f>
                    </m:oMath>
                  </m:oMathPara>
                </a14:m>
                <a:endParaRPr lang="en-US" dirty="0"/>
              </a:p>
            </p:txBody>
          </p:sp>
        </mc:Choice>
        <mc:Fallback xmlns="">
          <p:sp>
            <p:nvSpPr>
              <p:cNvPr id="5" name="Rectángulo 4"/>
              <p:cNvSpPr>
                <a:spLocks noRot="1" noChangeAspect="1" noMove="1" noResize="1" noEditPoints="1" noAdjustHandles="1" noChangeArrowheads="1" noChangeShapeType="1" noTextEdit="1"/>
              </p:cNvSpPr>
              <p:nvPr/>
            </p:nvSpPr>
            <p:spPr>
              <a:xfrm>
                <a:off x="1652654" y="959537"/>
                <a:ext cx="1296188" cy="612732"/>
              </a:xfrm>
              <a:prstGeom prst="rect">
                <a:avLst/>
              </a:prstGeom>
              <a:blipFill rotWithShape="0">
                <a:blip r:embed="rId2"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ángulo 5"/>
              <p:cNvSpPr/>
              <p:nvPr/>
            </p:nvSpPr>
            <p:spPr>
              <a:xfrm>
                <a:off x="3661388" y="373314"/>
                <a:ext cx="206017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𝑆𝑦</m:t>
                      </m:r>
                      <m:r>
                        <a:rPr lang="en-US" i="0">
                          <a:latin typeface="Cambria Math" panose="02040503050406030204" pitchFamily="18" charset="0"/>
                        </a:rPr>
                        <m:t>=203.94 </m:t>
                      </m:r>
                      <m:r>
                        <a:rPr lang="en-US" i="1">
                          <a:latin typeface="Cambria Math" panose="02040503050406030204" pitchFamily="18" charset="0"/>
                        </a:rPr>
                        <m:t>𝑀𝑃𝑎</m:t>
                      </m:r>
                      <m:r>
                        <a:rPr lang="en-US" i="0">
                          <a:latin typeface="Cambria Math" panose="02040503050406030204" pitchFamily="18" charset="0"/>
                        </a:rPr>
                        <m:t> </m:t>
                      </m:r>
                    </m:oMath>
                  </m:oMathPara>
                </a14:m>
                <a:endParaRPr lang="en-US" dirty="0"/>
              </a:p>
            </p:txBody>
          </p:sp>
        </mc:Choice>
        <mc:Fallback xmlns="">
          <p:sp>
            <p:nvSpPr>
              <p:cNvPr id="6" name="Rectángulo 5"/>
              <p:cNvSpPr>
                <a:spLocks noRot="1" noChangeAspect="1" noMove="1" noResize="1" noEditPoints="1" noAdjustHandles="1" noChangeArrowheads="1" noChangeShapeType="1" noTextEdit="1"/>
              </p:cNvSpPr>
              <p:nvPr/>
            </p:nvSpPr>
            <p:spPr>
              <a:xfrm>
                <a:off x="3661388" y="373314"/>
                <a:ext cx="2060179" cy="369332"/>
              </a:xfrm>
              <a:prstGeom prst="rect">
                <a:avLst/>
              </a:prstGeom>
              <a:blipFill rotWithShape="0">
                <a:blip r:embed="rId3" cstate="print"/>
                <a:stretch>
                  <a:fillRect b="-114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ángulo 6"/>
              <p:cNvSpPr/>
              <p:nvPr/>
            </p:nvSpPr>
            <p:spPr>
              <a:xfrm>
                <a:off x="1366683" y="1789160"/>
                <a:ext cx="2930013" cy="1490921"/>
              </a:xfrm>
              <a:prstGeom prst="rect">
                <a:avLst/>
              </a:prstGeom>
            </p:spPr>
            <p:txBody>
              <a:bodyPr wrap="square">
                <a:spAutoFit/>
              </a:bodyPr>
              <a:lstStyle/>
              <a:p>
                <a:pPr algn="just">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ea typeface="Calibri" panose="020F0502020204030204" pitchFamily="34" charset="0"/>
                              <a:cs typeface="Times New Roman" panose="02020603050405020304" pitchFamily="18" charset="0"/>
                            </a:rPr>
                          </m:ctrlPr>
                        </m:sSubPr>
                        <m:e>
                          <m:r>
                            <a:rPr lang="es-EC" i="1">
                              <a:effectLst/>
                              <a:latin typeface="Cambria Math" panose="02040503050406030204" pitchFamily="18" charset="0"/>
                              <a:ea typeface="Calibri" panose="020F0502020204030204" pitchFamily="34" charset="0"/>
                              <a:cs typeface="Times New Roman" panose="02020603050405020304" pitchFamily="18" charset="0"/>
                            </a:rPr>
                            <m:t>𝜎</m:t>
                          </m:r>
                        </m:e>
                        <m:sub>
                          <m:r>
                            <a:rPr lang="es-EC" i="1">
                              <a:effectLst/>
                              <a:latin typeface="Cambria Math" panose="02040503050406030204" pitchFamily="18" charset="0"/>
                              <a:ea typeface="Calibri" panose="020F0502020204030204" pitchFamily="34" charset="0"/>
                              <a:cs typeface="Times New Roman" panose="02020603050405020304" pitchFamily="18" charset="0"/>
                            </a:rPr>
                            <m:t>𝑎𝑑𝑚</m:t>
                          </m:r>
                        </m:sub>
                      </m:sSub>
                      <m:r>
                        <a:rPr lang="es-EC"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i="1">
                              <a:effectLst/>
                              <a:latin typeface="Cambria Math" panose="02040503050406030204" pitchFamily="18" charset="0"/>
                              <a:ea typeface="Calibri" panose="020F0502020204030204" pitchFamily="34" charset="0"/>
                              <a:cs typeface="Times New Roman" panose="02020603050405020304" pitchFamily="18" charset="0"/>
                            </a:rPr>
                          </m:ctrlPr>
                        </m:fPr>
                        <m:num>
                          <m:r>
                            <a:rPr lang="es-EC" i="1">
                              <a:effectLst/>
                              <a:latin typeface="Cambria Math" panose="02040503050406030204" pitchFamily="18" charset="0"/>
                              <a:ea typeface="Calibri" panose="020F0502020204030204" pitchFamily="34" charset="0"/>
                              <a:cs typeface="Times New Roman" panose="02020603050405020304" pitchFamily="18" charset="0"/>
                            </a:rPr>
                            <m:t>203.94 </m:t>
                          </m:r>
                          <m:r>
                            <a:rPr lang="es-EC" i="1">
                              <a:effectLst/>
                              <a:latin typeface="Cambria Math" panose="02040503050406030204" pitchFamily="18" charset="0"/>
                              <a:ea typeface="Calibri" panose="020F0502020204030204" pitchFamily="34" charset="0"/>
                              <a:cs typeface="Times New Roman" panose="02020603050405020304" pitchFamily="18" charset="0"/>
                            </a:rPr>
                            <m:t>𝑀𝑃𝑎</m:t>
                          </m:r>
                          <m:r>
                            <a:rPr lang="es-EC" i="1">
                              <a:effectLst/>
                              <a:latin typeface="Cambria Math" panose="02040503050406030204" pitchFamily="18" charset="0"/>
                              <a:ea typeface="Calibri" panose="020F0502020204030204" pitchFamily="34" charset="0"/>
                              <a:cs typeface="Times New Roman" panose="02020603050405020304" pitchFamily="18" charset="0"/>
                            </a:rPr>
                            <m:t> </m:t>
                          </m:r>
                        </m:num>
                        <m:den>
                          <m:r>
                            <a:rPr lang="es-EC" i="1">
                              <a:effectLst/>
                              <a:latin typeface="Cambria Math" panose="02040503050406030204" pitchFamily="18" charset="0"/>
                              <a:ea typeface="Calibri" panose="020F0502020204030204" pitchFamily="34" charset="0"/>
                              <a:cs typeface="Times New Roman" panose="02020603050405020304" pitchFamily="18" charset="0"/>
                            </a:rPr>
                            <m:t>2</m:t>
                          </m:r>
                        </m:den>
                      </m:f>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n-US"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C" b="1" i="1">
                              <a:effectLst/>
                              <a:latin typeface="Cambria Math" panose="02040503050406030204" pitchFamily="18" charset="0"/>
                              <a:ea typeface="Calibri" panose="020F0502020204030204" pitchFamily="34" charset="0"/>
                              <a:cs typeface="Times New Roman" panose="02020603050405020304" pitchFamily="18" charset="0"/>
                            </a:rPr>
                            <m:t>𝝈</m:t>
                          </m:r>
                        </m:e>
                        <m:sub>
                          <m:r>
                            <a:rPr lang="es-EC" b="1" i="1">
                              <a:effectLst/>
                              <a:latin typeface="Cambria Math" panose="02040503050406030204" pitchFamily="18" charset="0"/>
                              <a:ea typeface="Calibri" panose="020F0502020204030204" pitchFamily="34" charset="0"/>
                              <a:cs typeface="Times New Roman" panose="02020603050405020304" pitchFamily="18" charset="0"/>
                            </a:rPr>
                            <m:t>𝒂𝒅𝒎</m:t>
                          </m:r>
                        </m:sub>
                      </m:sSub>
                      <m:r>
                        <a:rPr lang="es-EC" b="1" i="1">
                          <a:effectLst/>
                          <a:latin typeface="Cambria Math" panose="02040503050406030204" pitchFamily="18" charset="0"/>
                          <a:ea typeface="Calibri" panose="020F0502020204030204" pitchFamily="34" charset="0"/>
                          <a:cs typeface="Times New Roman" panose="02020603050405020304" pitchFamily="18" charset="0"/>
                        </a:rPr>
                        <m:t>=</m:t>
                      </m:r>
                      <m:r>
                        <a:rPr lang="es-EC" b="1" i="1">
                          <a:effectLst/>
                          <a:latin typeface="Cambria Math" panose="02040503050406030204" pitchFamily="18" charset="0"/>
                          <a:ea typeface="Calibri" panose="020F0502020204030204" pitchFamily="34" charset="0"/>
                          <a:cs typeface="Times New Roman" panose="02020603050405020304" pitchFamily="18" charset="0"/>
                        </a:rPr>
                        <m:t>𝟏𝟎𝟏</m:t>
                      </m:r>
                      <m:r>
                        <a:rPr lang="es-EC" b="1" i="1">
                          <a:effectLst/>
                          <a:latin typeface="Cambria Math" panose="02040503050406030204" pitchFamily="18" charset="0"/>
                          <a:ea typeface="Calibri" panose="020F0502020204030204" pitchFamily="34" charset="0"/>
                          <a:cs typeface="Times New Roman" panose="02020603050405020304" pitchFamily="18" charset="0"/>
                        </a:rPr>
                        <m:t>.</m:t>
                      </m:r>
                      <m:r>
                        <a:rPr lang="es-EC" b="1" i="1">
                          <a:effectLst/>
                          <a:latin typeface="Cambria Math" panose="02040503050406030204" pitchFamily="18" charset="0"/>
                          <a:ea typeface="Calibri" panose="020F0502020204030204" pitchFamily="34" charset="0"/>
                          <a:cs typeface="Times New Roman" panose="02020603050405020304" pitchFamily="18" charset="0"/>
                        </a:rPr>
                        <m:t>𝟗𝟕</m:t>
                      </m:r>
                      <m:r>
                        <a:rPr lang="es-EC" b="1" i="1">
                          <a:effectLst/>
                          <a:latin typeface="Cambria Math" panose="02040503050406030204" pitchFamily="18" charset="0"/>
                          <a:ea typeface="Calibri" panose="020F0502020204030204" pitchFamily="34" charset="0"/>
                          <a:cs typeface="Times New Roman" panose="02020603050405020304" pitchFamily="18" charset="0"/>
                        </a:rPr>
                        <m:t> </m:t>
                      </m:r>
                      <m:r>
                        <a:rPr lang="es-EC" b="1" i="1">
                          <a:effectLst/>
                          <a:latin typeface="Cambria Math" panose="02040503050406030204" pitchFamily="18" charset="0"/>
                          <a:ea typeface="Calibri" panose="020F0502020204030204" pitchFamily="34" charset="0"/>
                          <a:cs typeface="Times New Roman" panose="02020603050405020304" pitchFamily="18" charset="0"/>
                        </a:rPr>
                        <m:t>𝑴𝑷𝒂</m:t>
                      </m:r>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Rectángulo 6"/>
              <p:cNvSpPr>
                <a:spLocks noRot="1" noChangeAspect="1" noMove="1" noResize="1" noEditPoints="1" noAdjustHandles="1" noChangeArrowheads="1" noChangeShapeType="1" noTextEdit="1"/>
              </p:cNvSpPr>
              <p:nvPr/>
            </p:nvSpPr>
            <p:spPr>
              <a:xfrm>
                <a:off x="1366683" y="1789160"/>
                <a:ext cx="2930013" cy="1490921"/>
              </a:xfrm>
              <a:prstGeom prst="rect">
                <a:avLst/>
              </a:prstGeom>
              <a:blipFill rotWithShape="0">
                <a:blip r:embed="rId4"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ángulo 7"/>
              <p:cNvSpPr/>
              <p:nvPr/>
            </p:nvSpPr>
            <p:spPr>
              <a:xfrm>
                <a:off x="2685119" y="3568799"/>
                <a:ext cx="516994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atin typeface="Cambria Math" panose="02040503050406030204" pitchFamily="18" charset="0"/>
                        </a:rPr>
                        <m:t>101.97</m:t>
                      </m:r>
                      <m:r>
                        <a:rPr lang="en-US" i="0">
                          <a:latin typeface="Cambria Math" panose="02040503050406030204" pitchFamily="18" charset="0"/>
                        </a:rPr>
                        <m:t> </m:t>
                      </m:r>
                      <m:r>
                        <a:rPr lang="en-US" i="1">
                          <a:latin typeface="Cambria Math" panose="02040503050406030204" pitchFamily="18" charset="0"/>
                        </a:rPr>
                        <m:t>𝑀𝑃𝑎</m:t>
                      </m:r>
                      <m:r>
                        <a:rPr lang="en-US" i="0">
                          <a:latin typeface="Cambria Math" panose="02040503050406030204" pitchFamily="18" charset="0"/>
                        </a:rPr>
                        <m:t>&gt;0.0523 </m:t>
                      </m:r>
                      <m:r>
                        <a:rPr lang="en-US" i="1">
                          <a:latin typeface="Cambria Math" panose="02040503050406030204" pitchFamily="18" charset="0"/>
                        </a:rPr>
                        <m:t>𝑀𝑃𝑎</m:t>
                      </m:r>
                      <m:r>
                        <a:rPr lang="en-US" i="0">
                          <a:latin typeface="Cambria Math" panose="02040503050406030204" pitchFamily="18" charset="0"/>
                        </a:rPr>
                        <m:t>    →       </m:t>
                      </m:r>
                      <m:sSub>
                        <m:sSubPr>
                          <m:ctrlPr>
                            <a:rPr lang="en-US" i="1">
                              <a:latin typeface="Cambria Math" panose="02040503050406030204" pitchFamily="18" charset="0"/>
                            </a:rPr>
                          </m:ctrlPr>
                        </m:sSubPr>
                        <m:e>
                          <m:r>
                            <a:rPr lang="en-US" b="1" i="1">
                              <a:latin typeface="Cambria Math" panose="02040503050406030204" pitchFamily="18" charset="0"/>
                            </a:rPr>
                            <m:t>𝝈</m:t>
                          </m:r>
                        </m:e>
                        <m:sub>
                          <m:r>
                            <a:rPr lang="en-US" b="1" i="1">
                              <a:latin typeface="Cambria Math" panose="02040503050406030204" pitchFamily="18" charset="0"/>
                            </a:rPr>
                            <m:t>𝒂𝒅𝒎</m:t>
                          </m:r>
                        </m:sub>
                      </m:sSub>
                      <m:r>
                        <a:rPr lang="en-US" b="0" i="0">
                          <a:latin typeface="Cambria Math" panose="02040503050406030204" pitchFamily="18" charset="0"/>
                        </a:rPr>
                        <m:t>&gt;</m:t>
                      </m:r>
                      <m:sSub>
                        <m:sSubPr>
                          <m:ctrlPr>
                            <a:rPr lang="en-US" b="0" i="1">
                              <a:latin typeface="Cambria Math" panose="02040503050406030204" pitchFamily="18" charset="0"/>
                            </a:rPr>
                          </m:ctrlPr>
                        </m:sSubPr>
                        <m:e>
                          <m:r>
                            <a:rPr lang="en-US" b="1" i="1">
                              <a:latin typeface="Cambria Math" panose="02040503050406030204" pitchFamily="18" charset="0"/>
                            </a:rPr>
                            <m:t>𝝈</m:t>
                          </m:r>
                        </m:e>
                        <m:sub>
                          <m:r>
                            <a:rPr lang="en-US" b="1" i="1">
                              <a:latin typeface="Cambria Math" panose="02040503050406030204" pitchFamily="18" charset="0"/>
                            </a:rPr>
                            <m:t>𝒎</m:t>
                          </m:r>
                          <m:r>
                            <a:rPr lang="en-US" b="0" i="0">
                              <a:latin typeface="Cambria Math" panose="02040503050406030204" pitchFamily="18" charset="0"/>
                            </a:rPr>
                            <m:t>á</m:t>
                          </m:r>
                          <m:r>
                            <a:rPr lang="en-US" b="1" i="1">
                              <a:latin typeface="Cambria Math" panose="02040503050406030204" pitchFamily="18" charset="0"/>
                            </a:rPr>
                            <m:t>𝒙</m:t>
                          </m:r>
                        </m:sub>
                      </m:sSub>
                    </m:oMath>
                  </m:oMathPara>
                </a14:m>
                <a:endParaRPr lang="en-US" dirty="0"/>
              </a:p>
            </p:txBody>
          </p:sp>
        </mc:Choice>
        <mc:Fallback xmlns="">
          <p:sp>
            <p:nvSpPr>
              <p:cNvPr id="8" name="Rectángulo 7"/>
              <p:cNvSpPr>
                <a:spLocks noRot="1" noChangeAspect="1" noMove="1" noResize="1" noEditPoints="1" noAdjustHandles="1" noChangeArrowheads="1" noChangeShapeType="1" noTextEdit="1"/>
              </p:cNvSpPr>
              <p:nvPr/>
            </p:nvSpPr>
            <p:spPr>
              <a:xfrm>
                <a:off x="2685119" y="3568799"/>
                <a:ext cx="5169941" cy="369332"/>
              </a:xfrm>
              <a:prstGeom prst="rect">
                <a:avLst/>
              </a:prstGeom>
              <a:blipFill rotWithShape="0">
                <a:blip r:embed="rId5"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ángulo 8"/>
              <p:cNvSpPr/>
              <p:nvPr/>
            </p:nvSpPr>
            <p:spPr>
              <a:xfrm>
                <a:off x="5329082" y="5487923"/>
                <a:ext cx="169116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𝛼</m:t>
                      </m:r>
                      <m:r>
                        <a:rPr lang="en-US" i="1">
                          <a:latin typeface="Cambria Math" panose="02040503050406030204" pitchFamily="18" charset="0"/>
                        </a:rPr>
                        <m:t>𝑢</m:t>
                      </m:r>
                      <m:r>
                        <a:rPr lang="en-US" i="0">
                          <a:latin typeface="Cambria Math" panose="02040503050406030204" pitchFamily="18" charset="0"/>
                        </a:rPr>
                        <m:t>=</m:t>
                      </m:r>
                      <m:r>
                        <a:rPr lang="en-US" i="1">
                          <a:latin typeface="Cambria Math" panose="02040503050406030204" pitchFamily="18" charset="0"/>
                        </a:rPr>
                        <m:t>𝛼</m:t>
                      </m:r>
                      <m:r>
                        <a:rPr lang="en-US" i="1">
                          <a:latin typeface="Cambria Math" panose="02040503050406030204" pitchFamily="18" charset="0"/>
                        </a:rPr>
                        <m:t>𝑒</m:t>
                      </m:r>
                      <m:r>
                        <a:rPr lang="en-US" i="0">
                          <a:latin typeface="Cambria Math" panose="02040503050406030204" pitchFamily="18" charset="0"/>
                        </a:rPr>
                        <m:t>+15°</m:t>
                      </m:r>
                    </m:oMath>
                  </m:oMathPara>
                </a14:m>
                <a:endParaRPr lang="en-US" dirty="0"/>
              </a:p>
            </p:txBody>
          </p:sp>
        </mc:Choice>
        <mc:Fallback xmlns="">
          <p:sp>
            <p:nvSpPr>
              <p:cNvPr id="9" name="Rectángulo 8"/>
              <p:cNvSpPr>
                <a:spLocks noRot="1" noChangeAspect="1" noMove="1" noResize="1" noEditPoints="1" noAdjustHandles="1" noChangeArrowheads="1" noChangeShapeType="1" noTextEdit="1"/>
              </p:cNvSpPr>
              <p:nvPr/>
            </p:nvSpPr>
            <p:spPr>
              <a:xfrm>
                <a:off x="5329082" y="5487923"/>
                <a:ext cx="1691168" cy="369332"/>
              </a:xfrm>
              <a:prstGeom prst="rect">
                <a:avLst/>
              </a:prstGeom>
              <a:blipFill rotWithShape="0">
                <a:blip r:embed="rId6" cstate="print"/>
                <a:stretch>
                  <a:fillRect/>
                </a:stretch>
              </a:blipFill>
            </p:spPr>
            <p:txBody>
              <a:bodyPr/>
              <a:lstStyle/>
              <a:p>
                <a:r>
                  <a:rPr lang="en-US">
                    <a:noFill/>
                  </a:rPr>
                  <a:t> </a:t>
                </a:r>
              </a:p>
            </p:txBody>
          </p:sp>
        </mc:Fallback>
      </mc:AlternateContent>
      <p:sp>
        <p:nvSpPr>
          <p:cNvPr id="10" name="Rectángulo 9"/>
          <p:cNvSpPr/>
          <p:nvPr/>
        </p:nvSpPr>
        <p:spPr>
          <a:xfrm>
            <a:off x="1643393" y="4356489"/>
            <a:ext cx="3685689" cy="369332"/>
          </a:xfrm>
          <a:prstGeom prst="rect">
            <a:avLst/>
          </a:prstGeom>
        </p:spPr>
        <p:txBody>
          <a:bodyPr wrap="none">
            <a:spAutoFit/>
          </a:bodyPr>
          <a:lstStyle/>
          <a:p>
            <a:r>
              <a:rPr lang="es-EC" dirty="0" smtClean="0">
                <a:latin typeface="Arial" panose="020B0604020202020204" pitchFamily="34" charset="0"/>
                <a:ea typeface="Calibri" panose="020F0502020204030204" pitchFamily="34" charset="0"/>
              </a:rPr>
              <a:t>ÁNGULO DE CAÍA NECESARIO: </a:t>
            </a:r>
            <a:endParaRPr lang="en-US" dirty="0"/>
          </a:p>
        </p:txBody>
      </p:sp>
      <p:sp>
        <p:nvSpPr>
          <p:cNvPr id="11" name="Rectángulo 10"/>
          <p:cNvSpPr/>
          <p:nvPr/>
        </p:nvSpPr>
        <p:spPr>
          <a:xfrm>
            <a:off x="1643393" y="5014539"/>
            <a:ext cx="3903633" cy="369332"/>
          </a:xfrm>
          <a:prstGeom prst="rect">
            <a:avLst/>
          </a:prstGeom>
        </p:spPr>
        <p:txBody>
          <a:bodyPr wrap="none">
            <a:spAutoFit/>
          </a:bodyPr>
          <a:lstStyle/>
          <a:p>
            <a:r>
              <a:rPr lang="es-EC" dirty="0">
                <a:latin typeface="Arial" panose="020B0604020202020204" pitchFamily="34" charset="0"/>
                <a:ea typeface="Calibri" panose="020F0502020204030204" pitchFamily="34" charset="0"/>
              </a:rPr>
              <a:t>criterio de diseño de tolvas </a:t>
            </a:r>
            <a:r>
              <a:rPr lang="es-EC" dirty="0" smtClean="0">
                <a:latin typeface="Arial" panose="020B0604020202020204" pitchFamily="34" charset="0"/>
                <a:ea typeface="Calibri" panose="020F0502020204030204" pitchFamily="34" charset="0"/>
              </a:rPr>
              <a:t>(Linares)</a:t>
            </a:r>
            <a:endParaRPr lang="en-US" dirty="0"/>
          </a:p>
        </p:txBody>
      </p:sp>
      <mc:AlternateContent xmlns:mc="http://schemas.openxmlformats.org/markup-compatibility/2006" xmlns:a14="http://schemas.microsoft.com/office/drawing/2010/main">
        <mc:Choice Requires="a14">
          <p:sp>
            <p:nvSpPr>
              <p:cNvPr id="12" name="Rectángulo 11"/>
              <p:cNvSpPr/>
              <p:nvPr/>
            </p:nvSpPr>
            <p:spPr>
              <a:xfrm>
                <a:off x="1622893" y="5961307"/>
                <a:ext cx="6096000" cy="807144"/>
              </a:xfrm>
              <a:prstGeom prst="rect">
                <a:avLst/>
              </a:prstGeom>
            </p:spPr>
            <p:txBody>
              <a:bodyPr>
                <a:spAutoFit/>
              </a:bodyPr>
              <a:lstStyle/>
              <a:p>
                <a:pPr/>
                <a14:m>
                  <m:oMathPara xmlns:m="http://schemas.openxmlformats.org/officeDocument/2006/math">
                    <m:oMathParaPr>
                      <m:jc m:val="left"/>
                    </m:oMathParaPr>
                    <m:oMath xmlns:m="http://schemas.openxmlformats.org/officeDocument/2006/math">
                      <m:r>
                        <a:rPr lang="en-US" i="1" smtClean="0">
                          <a:latin typeface="Cambria Math" panose="02040503050406030204" pitchFamily="18" charset="0"/>
                        </a:rPr>
                        <m:t>𝛼</m:t>
                      </m:r>
                      <m:r>
                        <a:rPr lang="en-US" i="1" smtClean="0">
                          <a:latin typeface="Cambria Math" panose="02040503050406030204" pitchFamily="18" charset="0"/>
                        </a:rPr>
                        <m:t>𝑢</m:t>
                      </m:r>
                      <m:r>
                        <a:rPr lang="en-US" i="0">
                          <a:latin typeface="Cambria Math" panose="02040503050406030204" pitchFamily="18" charset="0"/>
                        </a:rPr>
                        <m:t> = Á</m:t>
                      </m:r>
                      <m:r>
                        <a:rPr lang="en-US" i="1">
                          <a:latin typeface="Cambria Math" panose="02040503050406030204" pitchFamily="18" charset="0"/>
                        </a:rPr>
                        <m:t>𝑛𝑔𝑢𝑙𝑜</m:t>
                      </m:r>
                      <m:r>
                        <a:rPr lang="en-US" i="0">
                          <a:latin typeface="Cambria Math" panose="02040503050406030204" pitchFamily="18" charset="0"/>
                        </a:rPr>
                        <m:t> </m:t>
                      </m:r>
                      <m:r>
                        <a:rPr lang="en-US" i="1">
                          <a:latin typeface="Cambria Math" panose="02040503050406030204" pitchFamily="18" charset="0"/>
                        </a:rPr>
                        <m:t>𝑈𝑡𝑖𝑙</m:t>
                      </m:r>
                      <m:r>
                        <a:rPr lang="en-US" i="0">
                          <a:latin typeface="Cambria Math" panose="02040503050406030204" pitchFamily="18" charset="0"/>
                        </a:rPr>
                        <m:t> </m:t>
                      </m:r>
                      <m:r>
                        <a:rPr lang="en-US" i="1">
                          <a:latin typeface="Cambria Math" panose="02040503050406030204" pitchFamily="18" charset="0"/>
                        </a:rPr>
                        <m:t>𝑑𝑒</m:t>
                      </m:r>
                      <m:r>
                        <a:rPr lang="en-US" i="0">
                          <a:latin typeface="Cambria Math" panose="02040503050406030204" pitchFamily="18" charset="0"/>
                        </a:rPr>
                        <m:t> </m:t>
                      </m:r>
                      <m:r>
                        <a:rPr lang="en-US" i="1">
                          <a:latin typeface="Cambria Math" panose="02040503050406030204" pitchFamily="18" charset="0"/>
                        </a:rPr>
                        <m:t>𝑖𝑛𝑐𝑙𝑖𝑛𝑎𝑐𝑖</m:t>
                      </m:r>
                      <m:r>
                        <a:rPr lang="en-US" i="0">
                          <a:latin typeface="Cambria Math" panose="02040503050406030204" pitchFamily="18" charset="0"/>
                        </a:rPr>
                        <m:t>ó</m:t>
                      </m:r>
                      <m:r>
                        <a:rPr lang="en-US" i="1">
                          <a:latin typeface="Cambria Math" panose="02040503050406030204" pitchFamily="18" charset="0"/>
                        </a:rPr>
                        <m:t>𝑛</m:t>
                      </m:r>
                    </m:oMath>
                  </m:oMathPara>
                </a14:m>
                <a:endParaRPr lang="es-EC" i="1" dirty="0" smtClean="0">
                  <a:latin typeface="Cambria Math" panose="02040503050406030204" pitchFamily="18" charset="0"/>
                </a:endParaRPr>
              </a:p>
              <a:p>
                <a:pPr>
                  <a:lnSpc>
                    <a:spcPct val="150000"/>
                  </a:lnSpc>
                </a:pPr>
                <a14:m>
                  <m:oMathPara xmlns:m="http://schemas.openxmlformats.org/officeDocument/2006/math">
                    <m:oMathParaPr>
                      <m:jc m:val="left"/>
                    </m:oMathParaPr>
                    <m:oMath xmlns:m="http://schemas.openxmlformats.org/officeDocument/2006/math">
                      <m:r>
                        <a:rPr lang="en-US" i="1">
                          <a:latin typeface="Cambria Math" panose="02040503050406030204" pitchFamily="18" charset="0"/>
                        </a:rPr>
                        <m:t>𝛼</m:t>
                      </m:r>
                      <m:r>
                        <a:rPr lang="en-US" i="1">
                          <a:latin typeface="Cambria Math" panose="02040503050406030204" pitchFamily="18" charset="0"/>
                        </a:rPr>
                        <m:t>𝑒</m:t>
                      </m:r>
                      <m:r>
                        <a:rPr lang="en-US" i="0">
                          <a:latin typeface="Cambria Math" panose="02040503050406030204" pitchFamily="18" charset="0"/>
                        </a:rPr>
                        <m:t> = Á</m:t>
                      </m:r>
                      <m:r>
                        <a:rPr lang="en-US" i="1">
                          <a:latin typeface="Cambria Math" panose="02040503050406030204" pitchFamily="18" charset="0"/>
                        </a:rPr>
                        <m:t>𝑛𝑔𝑢𝑙𝑜</m:t>
                      </m:r>
                      <m:r>
                        <a:rPr lang="en-US" i="0">
                          <a:latin typeface="Cambria Math" panose="02040503050406030204" pitchFamily="18" charset="0"/>
                        </a:rPr>
                        <m:t> </m:t>
                      </m:r>
                      <m:r>
                        <a:rPr lang="en-US" i="1">
                          <a:latin typeface="Cambria Math" panose="02040503050406030204" pitchFamily="18" charset="0"/>
                        </a:rPr>
                        <m:t>𝑒𝑥𝑝𝑒𝑟𝑖𝑚𝑒𝑛𝑡𝑎𝑙</m:t>
                      </m:r>
                      <m:r>
                        <a:rPr lang="en-US" i="0">
                          <a:latin typeface="Cambria Math" panose="02040503050406030204" pitchFamily="18" charset="0"/>
                        </a:rPr>
                        <m:t> </m:t>
                      </m:r>
                      <m:r>
                        <a:rPr lang="en-US" i="1">
                          <a:latin typeface="Cambria Math" panose="02040503050406030204" pitchFamily="18" charset="0"/>
                        </a:rPr>
                        <m:t>𝑑𝑒</m:t>
                      </m:r>
                      <m:r>
                        <a:rPr lang="en-US" i="0">
                          <a:latin typeface="Cambria Math" panose="02040503050406030204" pitchFamily="18" charset="0"/>
                        </a:rPr>
                        <m:t> </m:t>
                      </m:r>
                      <m:r>
                        <a:rPr lang="en-US" i="1">
                          <a:latin typeface="Cambria Math" panose="02040503050406030204" pitchFamily="18" charset="0"/>
                        </a:rPr>
                        <m:t>𝑖𝑛𝑐𝑙𝑖𝑛𝑎𝑐𝑖</m:t>
                      </m:r>
                      <m:r>
                        <a:rPr lang="en-US" i="0">
                          <a:latin typeface="Cambria Math" panose="02040503050406030204" pitchFamily="18" charset="0"/>
                        </a:rPr>
                        <m:t>ó</m:t>
                      </m:r>
                      <m:r>
                        <a:rPr lang="en-US" i="1">
                          <a:latin typeface="Cambria Math" panose="02040503050406030204" pitchFamily="18" charset="0"/>
                        </a:rPr>
                        <m:t>𝑛</m:t>
                      </m:r>
                    </m:oMath>
                  </m:oMathPara>
                </a14:m>
                <a:endParaRPr lang="en-US" dirty="0"/>
              </a:p>
            </p:txBody>
          </p:sp>
        </mc:Choice>
        <mc:Fallback xmlns="">
          <p:sp>
            <p:nvSpPr>
              <p:cNvPr id="12" name="Rectángulo 11"/>
              <p:cNvSpPr>
                <a:spLocks noRot="1" noChangeAspect="1" noMove="1" noResize="1" noEditPoints="1" noAdjustHandles="1" noChangeArrowheads="1" noChangeShapeType="1" noTextEdit="1"/>
              </p:cNvSpPr>
              <p:nvPr/>
            </p:nvSpPr>
            <p:spPr>
              <a:xfrm>
                <a:off x="1622893" y="5961307"/>
                <a:ext cx="6096000" cy="807144"/>
              </a:xfrm>
              <a:prstGeom prst="rect">
                <a:avLst/>
              </a:prstGeom>
              <a:blipFill rotWithShape="0">
                <a:blip r:embed="rId7" cstate="print"/>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60292207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rotWithShape="1">
          <a:blip r:embed="rId2" cstate="print">
            <a:extLst>
              <a:ext uri="{28A0092B-C50C-407E-A947-70E740481C1C}">
                <a14:useLocalDpi xmlns:a14="http://schemas.microsoft.com/office/drawing/2010/main" val="0"/>
              </a:ext>
            </a:extLst>
          </a:blip>
          <a:srcRect l="55029" t="1840" r="580" b="2139"/>
          <a:stretch/>
        </p:blipFill>
        <p:spPr bwMode="auto">
          <a:xfrm>
            <a:off x="4638171" y="219956"/>
            <a:ext cx="2903169" cy="2503579"/>
          </a:xfrm>
          <a:prstGeom prst="rect">
            <a:avLst/>
          </a:prstGeom>
          <a:noFill/>
          <a:ln w="19050"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5" name="Rectángulo 4"/>
              <p:cNvSpPr/>
              <p:nvPr/>
            </p:nvSpPr>
            <p:spPr>
              <a:xfrm>
                <a:off x="4878815" y="2860876"/>
                <a:ext cx="242188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𝛼</m:t>
                      </m:r>
                      <m:r>
                        <a:rPr lang="en-US" i="1">
                          <a:latin typeface="Cambria Math" panose="02040503050406030204" pitchFamily="18" charset="0"/>
                        </a:rPr>
                        <m:t>𝑢</m:t>
                      </m:r>
                      <m:r>
                        <a:rPr lang="en-US" i="0">
                          <a:latin typeface="Cambria Math" panose="02040503050406030204" pitchFamily="18" charset="0"/>
                        </a:rPr>
                        <m:t>=15°+15°=30°</m:t>
                      </m:r>
                    </m:oMath>
                  </m:oMathPara>
                </a14:m>
                <a:endParaRPr lang="en-US" dirty="0"/>
              </a:p>
            </p:txBody>
          </p:sp>
        </mc:Choice>
        <mc:Fallback xmlns="">
          <p:sp>
            <p:nvSpPr>
              <p:cNvPr id="5" name="Rectángulo 4"/>
              <p:cNvSpPr>
                <a:spLocks noRot="1" noChangeAspect="1" noMove="1" noResize="1" noEditPoints="1" noAdjustHandles="1" noChangeArrowheads="1" noChangeShapeType="1" noTextEdit="1"/>
              </p:cNvSpPr>
              <p:nvPr/>
            </p:nvSpPr>
            <p:spPr>
              <a:xfrm>
                <a:off x="4878815" y="2860876"/>
                <a:ext cx="2421880" cy="369332"/>
              </a:xfrm>
              <a:prstGeom prst="rect">
                <a:avLst/>
              </a:prstGeom>
              <a:blipFill rotWithShape="0">
                <a:blip r:embed="rId3" cstate="print"/>
                <a:stretch>
                  <a:fillRect/>
                </a:stretch>
              </a:blipFill>
            </p:spPr>
            <p:txBody>
              <a:bodyPr/>
              <a:lstStyle/>
              <a:p>
                <a:r>
                  <a:rPr lang="en-US">
                    <a:noFill/>
                  </a:rPr>
                  <a:t> </a:t>
                </a:r>
              </a:p>
            </p:txBody>
          </p:sp>
        </mc:Fallback>
      </mc:AlternateContent>
      <p:pic>
        <p:nvPicPr>
          <p:cNvPr id="6" name="Imagen 5"/>
          <p:cNvPicPr/>
          <p:nvPr/>
        </p:nvPicPr>
        <p:blipFill rotWithShape="1">
          <a:blip r:embed="rId4" cstate="print"/>
          <a:srcRect l="21866" t="10668" r="5516" b="9402"/>
          <a:stretch/>
        </p:blipFill>
        <p:spPr bwMode="auto">
          <a:xfrm>
            <a:off x="1177219" y="3570511"/>
            <a:ext cx="3601260" cy="2958691"/>
          </a:xfrm>
          <a:prstGeom prst="rect">
            <a:avLst/>
          </a:prstGeom>
          <a:ln w="19050">
            <a:solidFill>
              <a:schemeClr val="tx1"/>
            </a:solidFill>
          </a:ln>
          <a:extLst>
            <a:ext uri="{53640926-AAD7-44D8-BBD7-CCE9431645EC}">
              <a14:shadowObscured xmlns:a14="http://schemas.microsoft.com/office/drawing/2010/main"/>
            </a:ext>
          </a:extLst>
        </p:spPr>
      </p:pic>
      <p:pic>
        <p:nvPicPr>
          <p:cNvPr id="7" name="Imagen 6"/>
          <p:cNvPicPr>
            <a:picLocks noChangeAspect="1"/>
          </p:cNvPicPr>
          <p:nvPr/>
        </p:nvPicPr>
        <p:blipFill>
          <a:blip r:embed="rId5" cstate="print"/>
          <a:stretch>
            <a:fillRect/>
          </a:stretch>
        </p:blipFill>
        <p:spPr>
          <a:xfrm>
            <a:off x="6587769" y="3570512"/>
            <a:ext cx="4896312" cy="2958691"/>
          </a:xfrm>
          <a:prstGeom prst="rect">
            <a:avLst/>
          </a:prstGeom>
          <a:ln w="19050">
            <a:solidFill>
              <a:schemeClr val="tx1"/>
            </a:solidFill>
          </a:ln>
        </p:spPr>
      </p:pic>
    </p:spTree>
    <p:extLst>
      <p:ext uri="{BB962C8B-B14F-4D97-AF65-F5344CB8AC3E}">
        <p14:creationId xmlns:p14="http://schemas.microsoft.com/office/powerpoint/2010/main" val="81937413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252326" y="717021"/>
            <a:ext cx="4549130" cy="507831"/>
          </a:xfrm>
          <a:prstGeom prst="rect">
            <a:avLst/>
          </a:prstGeom>
        </p:spPr>
        <p:txBody>
          <a:bodyPr wrap="none">
            <a:spAutoFit/>
          </a:bodyPr>
          <a:lstStyle/>
          <a:p>
            <a:pPr algn="just">
              <a:lnSpc>
                <a:spcPct val="150000"/>
              </a:lnSpc>
              <a:spcAft>
                <a:spcPts val="1000"/>
              </a:spcAft>
            </a:pPr>
            <a:r>
              <a:rPr lang="es-EC" u="sng" dirty="0">
                <a:latin typeface="Arial" panose="020B0604020202020204" pitchFamily="34" charset="0"/>
                <a:ea typeface="Times New Roman" panose="02020603050405020304" pitchFamily="18" charset="0"/>
                <a:cs typeface="Times New Roman" panose="02020603050405020304" pitchFamily="18" charset="0"/>
              </a:rPr>
              <a:t>APOYOS DEL DISTRIBUIDOR DE TAPAS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agen 4"/>
          <p:cNvPicPr/>
          <p:nvPr/>
        </p:nvPicPr>
        <p:blipFill rotWithShape="1">
          <a:blip r:embed="rId2" cstate="print"/>
          <a:srcRect t="6769" b="1700"/>
          <a:stretch/>
        </p:blipFill>
        <p:spPr bwMode="auto">
          <a:xfrm>
            <a:off x="372120" y="1705086"/>
            <a:ext cx="3580448" cy="4115609"/>
          </a:xfrm>
          <a:prstGeom prst="rect">
            <a:avLst/>
          </a:prstGeom>
          <a:ln w="19050"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6" name="Imagen 5"/>
          <p:cNvPicPr/>
          <p:nvPr/>
        </p:nvPicPr>
        <p:blipFill>
          <a:blip r:embed="rId3" cstate="print"/>
          <a:stretch>
            <a:fillRect/>
          </a:stretch>
        </p:blipFill>
        <p:spPr>
          <a:xfrm>
            <a:off x="4801456" y="1705085"/>
            <a:ext cx="2551328" cy="4115609"/>
          </a:xfrm>
          <a:prstGeom prst="rect">
            <a:avLst/>
          </a:prstGeom>
          <a:ln w="19050">
            <a:solidFill>
              <a:schemeClr val="tx1"/>
            </a:solidFill>
          </a:ln>
        </p:spPr>
      </p:pic>
      <p:sp>
        <p:nvSpPr>
          <p:cNvPr id="8" name="Rectángulo 7"/>
          <p:cNvSpPr/>
          <p:nvPr/>
        </p:nvSpPr>
        <p:spPr>
          <a:xfrm>
            <a:off x="8806762" y="1705087"/>
            <a:ext cx="2121093" cy="369332"/>
          </a:xfrm>
          <a:prstGeom prst="rect">
            <a:avLst/>
          </a:prstGeom>
        </p:spPr>
        <p:txBody>
          <a:bodyPr wrap="none">
            <a:spAutoFit/>
          </a:bodyPr>
          <a:lstStyle/>
          <a:p>
            <a:r>
              <a:rPr lang="es-EC" dirty="0" smtClean="0">
                <a:latin typeface="Arial" panose="020B0604020202020204" pitchFamily="34" charset="0"/>
                <a:ea typeface="Times New Roman" panose="02020603050405020304" pitchFamily="18" charset="0"/>
              </a:rPr>
              <a:t>Análisis </a:t>
            </a:r>
            <a:r>
              <a:rPr lang="es-EC" dirty="0">
                <a:latin typeface="Arial" panose="020B0604020202020204" pitchFamily="34" charset="0"/>
                <a:ea typeface="Times New Roman" panose="02020603050405020304" pitchFamily="18" charset="0"/>
              </a:rPr>
              <a:t>de </a:t>
            </a:r>
            <a:r>
              <a:rPr lang="es-EC" dirty="0" smtClean="0">
                <a:latin typeface="Arial" panose="020B0604020202020204" pitchFamily="34" charset="0"/>
                <a:ea typeface="Times New Roman" panose="02020603050405020304" pitchFamily="18" charset="0"/>
              </a:rPr>
              <a:t>cargas:</a:t>
            </a:r>
            <a:endParaRPr lang="en-US" dirty="0"/>
          </a:p>
        </p:txBody>
      </p:sp>
      <p:sp>
        <p:nvSpPr>
          <p:cNvPr id="9" name="Rectángulo 8"/>
          <p:cNvSpPr/>
          <p:nvPr/>
        </p:nvSpPr>
        <p:spPr>
          <a:xfrm>
            <a:off x="7768015" y="2233510"/>
            <a:ext cx="4198585" cy="369332"/>
          </a:xfrm>
          <a:prstGeom prst="rect">
            <a:avLst/>
          </a:prstGeom>
        </p:spPr>
        <p:txBody>
          <a:bodyPr wrap="none">
            <a:spAutoFit/>
          </a:bodyPr>
          <a:lstStyle/>
          <a:p>
            <a:r>
              <a:rPr lang="es-EC" dirty="0">
                <a:latin typeface="Arial" panose="020B0604020202020204" pitchFamily="34" charset="0"/>
                <a:ea typeface="Times New Roman" panose="02020603050405020304" pitchFamily="18" charset="0"/>
              </a:rPr>
              <a:t>columna de extremo libre – empotrado </a:t>
            </a:r>
            <a:endParaRPr lang="en-US" dirty="0"/>
          </a:p>
        </p:txBody>
      </p:sp>
      <mc:AlternateContent xmlns:mc="http://schemas.openxmlformats.org/markup-compatibility/2006" xmlns:a14="http://schemas.microsoft.com/office/drawing/2010/main">
        <mc:Choice Requires="a14">
          <p:sp>
            <p:nvSpPr>
              <p:cNvPr id="10" name="Rectángulo 9"/>
              <p:cNvSpPr/>
              <p:nvPr/>
            </p:nvSpPr>
            <p:spPr>
              <a:xfrm>
                <a:off x="8092226" y="2797465"/>
                <a:ext cx="3303084" cy="369332"/>
              </a:xfrm>
              <a:prstGeom prst="rect">
                <a:avLst/>
              </a:prstGeom>
            </p:spPr>
            <p:txBody>
              <a:bodyPr wrap="none">
                <a:spAutoFit/>
              </a:bodyPr>
              <a:lstStyle/>
              <a:p>
                <a:r>
                  <a:rPr lang="es-EC" dirty="0">
                    <a:latin typeface="Arial" panose="020B0604020202020204" pitchFamily="34" charset="0"/>
                    <a:ea typeface="Times New Roman" panose="02020603050405020304" pitchFamily="18" charset="0"/>
                  </a:rPr>
                  <a:t>longitud efectiva </a:t>
                </a:r>
                <a14:m>
                  <m:oMath xmlns:m="http://schemas.openxmlformats.org/officeDocument/2006/math">
                    <m:r>
                      <a:rPr lang="es-EC" i="1">
                        <a:effectLst/>
                        <a:latin typeface="Cambria Math" panose="02040503050406030204" pitchFamily="18" charset="0"/>
                        <a:ea typeface="Times New Roman" panose="02020603050405020304" pitchFamily="18" charset="0"/>
                        <a:cs typeface="Arial" panose="020B0604020202020204" pitchFamily="34" charset="0"/>
                      </a:rPr>
                      <m:t>𝐾</m:t>
                    </m:r>
                  </m:oMath>
                </a14:m>
                <a:r>
                  <a:rPr lang="es-EC" dirty="0">
                    <a:effectLst/>
                    <a:latin typeface="Arial" panose="020B0604020202020204" pitchFamily="34" charset="0"/>
                    <a:ea typeface="Times New Roman" panose="02020603050405020304" pitchFamily="18" charset="0"/>
                  </a:rPr>
                  <a:t> será de 2.1</a:t>
                </a:r>
                <a:endParaRPr lang="en-US" dirty="0"/>
              </a:p>
            </p:txBody>
          </p:sp>
        </mc:Choice>
        <mc:Fallback xmlns="">
          <p:sp>
            <p:nvSpPr>
              <p:cNvPr id="10" name="Rectángulo 9"/>
              <p:cNvSpPr>
                <a:spLocks noRot="1" noChangeAspect="1" noMove="1" noResize="1" noEditPoints="1" noAdjustHandles="1" noChangeArrowheads="1" noChangeShapeType="1" noTextEdit="1"/>
              </p:cNvSpPr>
              <p:nvPr/>
            </p:nvSpPr>
            <p:spPr>
              <a:xfrm>
                <a:off x="8092226" y="2797465"/>
                <a:ext cx="3303084" cy="369332"/>
              </a:xfrm>
              <a:prstGeom prst="rect">
                <a:avLst/>
              </a:prstGeom>
              <a:blipFill rotWithShape="0">
                <a:blip r:embed="rId4" cstate="print"/>
                <a:stretch>
                  <a:fillRect l="-1476" t="-11667" r="-738" b="-25000"/>
                </a:stretch>
              </a:blipFill>
            </p:spPr>
            <p:txBody>
              <a:bodyPr/>
              <a:lstStyle/>
              <a:p>
                <a:r>
                  <a:rPr lang="en-US">
                    <a:noFill/>
                  </a:rPr>
                  <a:t> </a:t>
                </a:r>
              </a:p>
            </p:txBody>
          </p:sp>
        </mc:Fallback>
      </mc:AlternateContent>
      <p:sp>
        <p:nvSpPr>
          <p:cNvPr id="11" name="Rectángulo 10"/>
          <p:cNvSpPr/>
          <p:nvPr/>
        </p:nvSpPr>
        <p:spPr>
          <a:xfrm>
            <a:off x="7768015" y="3343654"/>
            <a:ext cx="3775393" cy="878574"/>
          </a:xfrm>
          <a:prstGeom prst="rect">
            <a:avLst/>
          </a:prstGeom>
        </p:spPr>
        <p:txBody>
          <a:bodyPr wrap="none">
            <a:spAutoFit/>
          </a:bodyPr>
          <a:lstStyle/>
          <a:p>
            <a:pPr>
              <a:lnSpc>
                <a:spcPct val="150000"/>
              </a:lnSpc>
            </a:pPr>
            <a:r>
              <a:rPr lang="es-EC" dirty="0">
                <a:latin typeface="Arial" panose="020B0604020202020204" pitchFamily="34" charset="0"/>
                <a:ea typeface="Times New Roman" panose="02020603050405020304" pitchFamily="18" charset="0"/>
              </a:rPr>
              <a:t>valor utilizado para casos </a:t>
            </a:r>
            <a:r>
              <a:rPr lang="es-EC" dirty="0" smtClean="0">
                <a:latin typeface="Arial" panose="020B0604020202020204" pitchFamily="34" charset="0"/>
                <a:ea typeface="Times New Roman" panose="02020603050405020304" pitchFamily="18" charset="0"/>
              </a:rPr>
              <a:t>prácticos</a:t>
            </a:r>
          </a:p>
          <a:p>
            <a:pPr>
              <a:lnSpc>
                <a:spcPct val="150000"/>
              </a:lnSpc>
            </a:pPr>
            <a:r>
              <a:rPr lang="es-EC" dirty="0" smtClean="0">
                <a:latin typeface="Arial" panose="020B0604020202020204" pitchFamily="34" charset="0"/>
                <a:ea typeface="Times New Roman" panose="02020603050405020304" pitchFamily="18" charset="0"/>
              </a:rPr>
              <a:t> </a:t>
            </a:r>
            <a:r>
              <a:rPr lang="es-EC" dirty="0">
                <a:latin typeface="Arial" panose="020B0604020202020204" pitchFamily="34" charset="0"/>
                <a:ea typeface="Times New Roman" panose="02020603050405020304" pitchFamily="18" charset="0"/>
              </a:rPr>
              <a:t>(Mott, 2006, p. 234)</a:t>
            </a:r>
            <a:endParaRPr lang="en-US" dirty="0"/>
          </a:p>
        </p:txBody>
      </p:sp>
      <p:sp>
        <p:nvSpPr>
          <p:cNvPr id="12" name="Rectángulo 11"/>
          <p:cNvSpPr/>
          <p:nvPr/>
        </p:nvSpPr>
        <p:spPr>
          <a:xfrm>
            <a:off x="7768015" y="4575942"/>
            <a:ext cx="1531188" cy="369332"/>
          </a:xfrm>
          <a:prstGeom prst="rect">
            <a:avLst/>
          </a:prstGeom>
        </p:spPr>
        <p:txBody>
          <a:bodyPr wrap="none">
            <a:spAutoFit/>
          </a:bodyPr>
          <a:lstStyle/>
          <a:p>
            <a:r>
              <a:rPr lang="es-EC" dirty="0">
                <a:latin typeface="Arial" panose="020B0604020202020204" pitchFamily="34" charset="0"/>
                <a:ea typeface="Times New Roman" panose="02020603050405020304" pitchFamily="18" charset="0"/>
              </a:rPr>
              <a:t>radio de </a:t>
            </a:r>
            <a:r>
              <a:rPr lang="es-EC" dirty="0" smtClean="0">
                <a:latin typeface="Arial" panose="020B0604020202020204" pitchFamily="34" charset="0"/>
                <a:ea typeface="Times New Roman" panose="02020603050405020304" pitchFamily="18" charset="0"/>
              </a:rPr>
              <a:t>giro:</a:t>
            </a:r>
            <a:endParaRPr lang="en-US" dirty="0"/>
          </a:p>
        </p:txBody>
      </p:sp>
      <mc:AlternateContent xmlns:mc="http://schemas.openxmlformats.org/markup-compatibility/2006" xmlns:a14="http://schemas.microsoft.com/office/drawing/2010/main">
        <mc:Choice Requires="a14">
          <p:sp>
            <p:nvSpPr>
              <p:cNvPr id="13" name="Rectángulo 12"/>
              <p:cNvSpPr/>
              <p:nvPr/>
            </p:nvSpPr>
            <p:spPr>
              <a:xfrm>
                <a:off x="8806762" y="5125498"/>
                <a:ext cx="1538818" cy="61856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𝑟</m:t>
                          </m:r>
                        </m:e>
                        <m:sub>
                          <m:r>
                            <a:rPr lang="en-US" i="1">
                              <a:latin typeface="Cambria Math" panose="02040503050406030204" pitchFamily="18" charset="0"/>
                            </a:rPr>
                            <m:t>𝑦</m:t>
                          </m:r>
                        </m:sub>
                      </m:sSub>
                      <m:r>
                        <a:rPr lang="en-US" i="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𝑒𝑠𝑝𝑒𝑠𝑜𝑟</m:t>
                          </m:r>
                        </m:num>
                        <m:den>
                          <m:rad>
                            <m:radPr>
                              <m:degHide m:val="on"/>
                              <m:ctrlPr>
                                <a:rPr lang="en-US" i="1">
                                  <a:latin typeface="Cambria Math" panose="02040503050406030204" pitchFamily="18" charset="0"/>
                                </a:rPr>
                              </m:ctrlPr>
                            </m:radPr>
                            <m:deg/>
                            <m:e>
                              <m:r>
                                <a:rPr lang="en-US" i="0">
                                  <a:latin typeface="Cambria Math" panose="02040503050406030204" pitchFamily="18" charset="0"/>
                                </a:rPr>
                                <m:t>12</m:t>
                              </m:r>
                            </m:e>
                          </m:rad>
                        </m:den>
                      </m:f>
                    </m:oMath>
                  </m:oMathPara>
                </a14:m>
                <a:endParaRPr lang="en-US" dirty="0"/>
              </a:p>
            </p:txBody>
          </p:sp>
        </mc:Choice>
        <mc:Fallback xmlns="">
          <p:sp>
            <p:nvSpPr>
              <p:cNvPr id="13" name="Rectángulo 12"/>
              <p:cNvSpPr>
                <a:spLocks noRot="1" noChangeAspect="1" noMove="1" noResize="1" noEditPoints="1" noAdjustHandles="1" noChangeArrowheads="1" noChangeShapeType="1" noTextEdit="1"/>
              </p:cNvSpPr>
              <p:nvPr/>
            </p:nvSpPr>
            <p:spPr>
              <a:xfrm>
                <a:off x="8806762" y="5125498"/>
                <a:ext cx="1538818" cy="618567"/>
              </a:xfrm>
              <a:prstGeom prst="rect">
                <a:avLst/>
              </a:prstGeom>
              <a:blipFill rotWithShape="0">
                <a:blip r:embed="rId5"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ángulo 13"/>
              <p:cNvSpPr/>
              <p:nvPr/>
            </p:nvSpPr>
            <p:spPr>
              <a:xfrm>
                <a:off x="8749906" y="5924289"/>
                <a:ext cx="2645404" cy="66460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𝑟</m:t>
                          </m:r>
                        </m:e>
                        <m:sub>
                          <m:r>
                            <a:rPr lang="en-US" i="1">
                              <a:latin typeface="Cambria Math" panose="02040503050406030204" pitchFamily="18" charset="0"/>
                            </a:rPr>
                            <m:t>𝑦</m:t>
                          </m:r>
                        </m:sub>
                      </m:sSub>
                      <m:r>
                        <a:rPr lang="en-US" i="0">
                          <a:latin typeface="Cambria Math" panose="02040503050406030204" pitchFamily="18" charset="0"/>
                        </a:rPr>
                        <m:t>=</m:t>
                      </m:r>
                      <m:f>
                        <m:fPr>
                          <m:ctrlPr>
                            <a:rPr lang="en-US" i="1">
                              <a:latin typeface="Cambria Math" panose="02040503050406030204" pitchFamily="18" charset="0"/>
                            </a:rPr>
                          </m:ctrlPr>
                        </m:fPr>
                        <m:num>
                          <m:r>
                            <a:rPr lang="en-US" i="0">
                              <a:latin typeface="Cambria Math" panose="02040503050406030204" pitchFamily="18" charset="0"/>
                            </a:rPr>
                            <m:t>3 </m:t>
                          </m:r>
                          <m:r>
                            <a:rPr lang="en-US" i="1">
                              <a:latin typeface="Cambria Math" panose="02040503050406030204" pitchFamily="18" charset="0"/>
                            </a:rPr>
                            <m:t>𝑚𝑚</m:t>
                          </m:r>
                        </m:num>
                        <m:den>
                          <m:rad>
                            <m:radPr>
                              <m:degHide m:val="on"/>
                              <m:ctrlPr>
                                <a:rPr lang="en-US" i="1">
                                  <a:latin typeface="Cambria Math" panose="02040503050406030204" pitchFamily="18" charset="0"/>
                                </a:rPr>
                              </m:ctrlPr>
                            </m:radPr>
                            <m:deg/>
                            <m:e>
                              <m:r>
                                <a:rPr lang="en-US" i="0">
                                  <a:latin typeface="Cambria Math" panose="02040503050406030204" pitchFamily="18" charset="0"/>
                                </a:rPr>
                                <m:t>12</m:t>
                              </m:r>
                            </m:e>
                          </m:rad>
                        </m:den>
                      </m:f>
                      <m:r>
                        <a:rPr lang="en-US" i="0">
                          <a:latin typeface="Cambria Math" panose="02040503050406030204" pitchFamily="18" charset="0"/>
                        </a:rPr>
                        <m:t>=0.866 </m:t>
                      </m:r>
                      <m:r>
                        <a:rPr lang="en-US" b="1" i="1">
                          <a:latin typeface="Cambria Math" panose="02040503050406030204" pitchFamily="18" charset="0"/>
                        </a:rPr>
                        <m:t>𝒎𝒎</m:t>
                      </m:r>
                    </m:oMath>
                  </m:oMathPara>
                </a14:m>
                <a:endParaRPr lang="en-US" dirty="0"/>
              </a:p>
            </p:txBody>
          </p:sp>
        </mc:Choice>
        <mc:Fallback xmlns="">
          <p:sp>
            <p:nvSpPr>
              <p:cNvPr id="14" name="Rectángulo 13"/>
              <p:cNvSpPr>
                <a:spLocks noRot="1" noChangeAspect="1" noMove="1" noResize="1" noEditPoints="1" noAdjustHandles="1" noChangeArrowheads="1" noChangeShapeType="1" noTextEdit="1"/>
              </p:cNvSpPr>
              <p:nvPr/>
            </p:nvSpPr>
            <p:spPr>
              <a:xfrm>
                <a:off x="8749906" y="5924289"/>
                <a:ext cx="2645404" cy="664606"/>
              </a:xfrm>
              <a:prstGeom prst="rect">
                <a:avLst/>
              </a:prstGeom>
              <a:blipFill rotWithShape="0">
                <a:blip r:embed="rId6" cstate="print"/>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35567528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ángulo 3"/>
              <p:cNvSpPr/>
              <p:nvPr/>
            </p:nvSpPr>
            <p:spPr>
              <a:xfrm>
                <a:off x="275304" y="209681"/>
                <a:ext cx="6096000" cy="1844736"/>
              </a:xfrm>
              <a:prstGeom prst="rect">
                <a:avLst/>
              </a:prstGeom>
            </p:spPr>
            <p:txBody>
              <a:bodyPr>
                <a:spAutoFit/>
              </a:bodyPr>
              <a:lstStyle/>
              <a:p>
                <a:pPr indent="252095" algn="just">
                  <a:lnSpc>
                    <a:spcPct val="150000"/>
                  </a:lnSpc>
                  <a:spcAft>
                    <a:spcPts val="800"/>
                  </a:spcAft>
                </a:pPr>
                <a:r>
                  <a:rPr lang="es-EC" dirty="0">
                    <a:latin typeface="Arial" panose="020B0604020202020204" pitchFamily="34" charset="0"/>
                    <a:ea typeface="Times New Roman" panose="02020603050405020304" pitchFamily="18" charset="0"/>
                    <a:cs typeface="Times New Roman" panose="02020603050405020304" pitchFamily="18" charset="0"/>
                  </a:rPr>
                  <a:t>Relación de esbeltez:</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indent="252095" algn="just">
                  <a:lnSpc>
                    <a:spcPct val="200000"/>
                  </a:lnSpc>
                  <a:spcAft>
                    <a:spcPts val="8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Times New Roman" panose="02020603050405020304" pitchFamily="18" charset="0"/>
                          <a:cs typeface="Arial" panose="020B0604020202020204" pitchFamily="34" charset="0"/>
                        </a:rPr>
                        <m:t>𝑅𝑒</m:t>
                      </m:r>
                      <m:r>
                        <a:rPr lang="es-EC" i="1">
                          <a:effectLst/>
                          <a:latin typeface="Cambria Math" panose="02040503050406030204" pitchFamily="18" charset="0"/>
                          <a:ea typeface="Times New Roman" panose="02020603050405020304" pitchFamily="18" charset="0"/>
                          <a:cs typeface="Arial" panose="020B0604020202020204" pitchFamily="34" charset="0"/>
                        </a:rPr>
                        <m:t>=</m:t>
                      </m:r>
                      <m:f>
                        <m:fPr>
                          <m:ctrlPr>
                            <a:rPr lang="en-US" i="1">
                              <a:effectLst/>
                              <a:latin typeface="Cambria Math" panose="02040503050406030204" pitchFamily="18" charset="0"/>
                              <a:ea typeface="Times New Roman" panose="02020603050405020304" pitchFamily="18" charset="0"/>
                              <a:cs typeface="Arial" panose="020B0604020202020204" pitchFamily="34" charset="0"/>
                            </a:rPr>
                          </m:ctrlPr>
                        </m:fPr>
                        <m:num>
                          <m:r>
                            <a:rPr lang="es-EC" i="1">
                              <a:effectLst/>
                              <a:latin typeface="Cambria Math" panose="02040503050406030204" pitchFamily="18" charset="0"/>
                              <a:ea typeface="Times New Roman" panose="02020603050405020304" pitchFamily="18" charset="0"/>
                              <a:cs typeface="Arial" panose="020B0604020202020204" pitchFamily="34" charset="0"/>
                            </a:rPr>
                            <m:t>𝐾</m:t>
                          </m:r>
                          <m:r>
                            <a:rPr lang="es-EC" i="1">
                              <a:effectLst/>
                              <a:latin typeface="Cambria Math" panose="02040503050406030204" pitchFamily="18" charset="0"/>
                              <a:ea typeface="Times New Roman" panose="02020603050405020304" pitchFamily="18" charset="0"/>
                              <a:cs typeface="Arial" panose="020B0604020202020204" pitchFamily="34" charset="0"/>
                            </a:rPr>
                            <m:t>∗</m:t>
                          </m:r>
                          <m:r>
                            <a:rPr lang="es-EC" i="1">
                              <a:effectLst/>
                              <a:latin typeface="Cambria Math" panose="02040503050406030204" pitchFamily="18" charset="0"/>
                              <a:ea typeface="Times New Roman" panose="02020603050405020304" pitchFamily="18" charset="0"/>
                              <a:cs typeface="Arial" panose="020B0604020202020204" pitchFamily="34" charset="0"/>
                            </a:rPr>
                            <m:t>𝐿</m:t>
                          </m:r>
                        </m:num>
                        <m:den>
                          <m:r>
                            <a:rPr lang="es-EC" i="1">
                              <a:effectLst/>
                              <a:latin typeface="Cambria Math" panose="02040503050406030204" pitchFamily="18" charset="0"/>
                              <a:ea typeface="Times New Roman" panose="02020603050405020304" pitchFamily="18" charset="0"/>
                              <a:cs typeface="Arial" panose="020B0604020202020204" pitchFamily="34" charset="0"/>
                            </a:rPr>
                            <m:t>𝑟𝑦</m:t>
                          </m:r>
                        </m:den>
                      </m:f>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Rectángulo 3"/>
              <p:cNvSpPr>
                <a:spLocks noRot="1" noChangeAspect="1" noMove="1" noResize="1" noEditPoints="1" noAdjustHandles="1" noChangeArrowheads="1" noChangeShapeType="1" noTextEdit="1"/>
              </p:cNvSpPr>
              <p:nvPr/>
            </p:nvSpPr>
            <p:spPr>
              <a:xfrm>
                <a:off x="275304" y="209681"/>
                <a:ext cx="6096000" cy="1844736"/>
              </a:xfrm>
              <a:prstGeom prst="rect">
                <a:avLst/>
              </a:prstGeom>
              <a:blipFill rotWithShape="0">
                <a:blip r:embed="rId2"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ángulo 4"/>
              <p:cNvSpPr/>
              <p:nvPr/>
            </p:nvSpPr>
            <p:spPr>
              <a:xfrm>
                <a:off x="806247" y="1981269"/>
                <a:ext cx="3972232" cy="1892313"/>
              </a:xfrm>
              <a:prstGeom prst="rect">
                <a:avLst/>
              </a:prstGeom>
            </p:spPr>
            <p:txBody>
              <a:bodyPr wrap="square">
                <a:spAutoFit/>
              </a:bodyPr>
              <a:lstStyle/>
              <a:p>
                <a:pPr algn="just">
                  <a:lnSpc>
                    <a:spcPct val="200000"/>
                  </a:lnSpc>
                  <a:spcAft>
                    <a:spcPts val="800"/>
                  </a:spcAft>
                </a:pPr>
                <a14:m>
                  <m:oMathPara xmlns:m="http://schemas.openxmlformats.org/officeDocument/2006/math">
                    <m:oMathParaPr>
                      <m:jc m:val="left"/>
                    </m:oMathParaPr>
                    <m:oMath xmlns:m="http://schemas.openxmlformats.org/officeDocument/2006/math">
                      <m:r>
                        <a:rPr lang="es-EC" i="1">
                          <a:latin typeface="Cambria Math" panose="02040503050406030204" pitchFamily="18" charset="0"/>
                          <a:ea typeface="Times New Roman" panose="02020603050405020304" pitchFamily="18" charset="0"/>
                          <a:cs typeface="Arial" panose="020B0604020202020204" pitchFamily="34" charset="0"/>
                        </a:rPr>
                        <m:t>𝑅𝑒</m:t>
                      </m:r>
                      <m:r>
                        <a:rPr lang="es-EC" i="1">
                          <a:latin typeface="Cambria Math" panose="02040503050406030204" pitchFamily="18" charset="0"/>
                          <a:ea typeface="Times New Roman" panose="02020603050405020304" pitchFamily="18" charset="0"/>
                          <a:cs typeface="Arial" panose="020B0604020202020204" pitchFamily="34" charset="0"/>
                        </a:rPr>
                        <m:t>=</m:t>
                      </m:r>
                      <m:f>
                        <m:fPr>
                          <m:ctrlPr>
                            <a:rPr lang="en-US" i="1">
                              <a:effectLst/>
                              <a:latin typeface="Cambria Math" panose="02040503050406030204" pitchFamily="18" charset="0"/>
                              <a:ea typeface="Times New Roman" panose="02020603050405020304" pitchFamily="18" charset="0"/>
                              <a:cs typeface="Arial" panose="020B0604020202020204" pitchFamily="34" charset="0"/>
                            </a:rPr>
                          </m:ctrlPr>
                        </m:fPr>
                        <m:num>
                          <m:r>
                            <a:rPr lang="es-EC" i="1">
                              <a:effectLst/>
                              <a:latin typeface="Cambria Math" panose="02040503050406030204" pitchFamily="18" charset="0"/>
                              <a:ea typeface="Times New Roman" panose="02020603050405020304" pitchFamily="18" charset="0"/>
                              <a:cs typeface="Arial" panose="020B0604020202020204" pitchFamily="34" charset="0"/>
                            </a:rPr>
                            <m:t>2.1∗147 </m:t>
                          </m:r>
                          <m:r>
                            <a:rPr lang="es-EC" i="1">
                              <a:effectLst/>
                              <a:latin typeface="Cambria Math" panose="02040503050406030204" pitchFamily="18" charset="0"/>
                              <a:ea typeface="Times New Roman" panose="02020603050405020304" pitchFamily="18" charset="0"/>
                              <a:cs typeface="Arial" panose="020B0604020202020204" pitchFamily="34" charset="0"/>
                            </a:rPr>
                            <m:t>𝑚𝑚</m:t>
                          </m:r>
                        </m:num>
                        <m:den>
                          <m:r>
                            <a:rPr lang="es-EC" i="1">
                              <a:effectLst/>
                              <a:latin typeface="Cambria Math" panose="02040503050406030204" pitchFamily="18" charset="0"/>
                              <a:ea typeface="Times New Roman" panose="02020603050405020304" pitchFamily="18" charset="0"/>
                              <a:cs typeface="Arial" panose="020B0604020202020204" pitchFamily="34" charset="0"/>
                            </a:rPr>
                            <m:t>0.866 </m:t>
                          </m:r>
                          <m:r>
                            <a:rPr lang="es-EC" i="1">
                              <a:effectLst/>
                              <a:latin typeface="Cambria Math" panose="02040503050406030204" pitchFamily="18" charset="0"/>
                              <a:ea typeface="Times New Roman" panose="02020603050405020304" pitchFamily="18" charset="0"/>
                              <a:cs typeface="Arial" panose="020B0604020202020204" pitchFamily="34" charset="0"/>
                            </a:rPr>
                            <m:t>𝑚𝑚</m:t>
                          </m:r>
                        </m:den>
                      </m:f>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14:m>
                  <m:oMathPara xmlns:m="http://schemas.openxmlformats.org/officeDocument/2006/math">
                    <m:oMathParaPr>
                      <m:jc m:val="left"/>
                    </m:oMathParaPr>
                    <m:oMath xmlns:m="http://schemas.openxmlformats.org/officeDocument/2006/math">
                      <m:r>
                        <a:rPr lang="es-EC" b="1" i="1">
                          <a:effectLst/>
                          <a:latin typeface="Cambria Math" panose="02040503050406030204" pitchFamily="18" charset="0"/>
                          <a:ea typeface="Times New Roman" panose="02020603050405020304" pitchFamily="18" charset="0"/>
                          <a:cs typeface="Arial" panose="020B0604020202020204" pitchFamily="34" charset="0"/>
                        </a:rPr>
                        <m:t>𝑹𝒆</m:t>
                      </m:r>
                      <m:r>
                        <a:rPr lang="es-EC" b="1" i="1">
                          <a:effectLst/>
                          <a:latin typeface="Cambria Math" panose="02040503050406030204" pitchFamily="18" charset="0"/>
                          <a:ea typeface="Times New Roman" panose="02020603050405020304" pitchFamily="18" charset="0"/>
                          <a:cs typeface="Arial" panose="020B0604020202020204" pitchFamily="34" charset="0"/>
                        </a:rPr>
                        <m:t>=</m:t>
                      </m:r>
                      <m:r>
                        <a:rPr lang="es-EC" b="1" i="1">
                          <a:effectLst/>
                          <a:latin typeface="Cambria Math" panose="02040503050406030204" pitchFamily="18" charset="0"/>
                          <a:ea typeface="Times New Roman" panose="02020603050405020304" pitchFamily="18" charset="0"/>
                          <a:cs typeface="Arial" panose="020B0604020202020204" pitchFamily="34" charset="0"/>
                        </a:rPr>
                        <m:t>𝟑𝟓𝟔</m:t>
                      </m:r>
                      <m:r>
                        <a:rPr lang="es-EC" b="1" i="1">
                          <a:effectLst/>
                          <a:latin typeface="Cambria Math" panose="02040503050406030204" pitchFamily="18" charset="0"/>
                          <a:ea typeface="Times New Roman" panose="02020603050405020304" pitchFamily="18" charset="0"/>
                          <a:cs typeface="Arial" panose="020B0604020202020204" pitchFamily="34" charset="0"/>
                        </a:rPr>
                        <m:t>.</m:t>
                      </m:r>
                      <m:r>
                        <a:rPr lang="es-EC" b="1" i="1">
                          <a:effectLst/>
                          <a:latin typeface="Cambria Math" panose="02040503050406030204" pitchFamily="18" charset="0"/>
                          <a:ea typeface="Times New Roman" panose="02020603050405020304" pitchFamily="18" charset="0"/>
                          <a:cs typeface="Arial" panose="020B0604020202020204" pitchFamily="34" charset="0"/>
                        </a:rPr>
                        <m:t>𝟓</m:t>
                      </m:r>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Rectángulo 4"/>
              <p:cNvSpPr>
                <a:spLocks noRot="1" noChangeAspect="1" noMove="1" noResize="1" noEditPoints="1" noAdjustHandles="1" noChangeArrowheads="1" noChangeShapeType="1" noTextEdit="1"/>
              </p:cNvSpPr>
              <p:nvPr/>
            </p:nvSpPr>
            <p:spPr>
              <a:xfrm>
                <a:off x="806247" y="1981269"/>
                <a:ext cx="3972232" cy="1892313"/>
              </a:xfrm>
              <a:prstGeom prst="rect">
                <a:avLst/>
              </a:prstGeom>
              <a:blipFill rotWithShape="0">
                <a:blip r:embed="rId3"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ángulo 5"/>
              <p:cNvSpPr/>
              <p:nvPr/>
            </p:nvSpPr>
            <p:spPr>
              <a:xfrm>
                <a:off x="5024284" y="209681"/>
                <a:ext cx="6096000" cy="1940596"/>
              </a:xfrm>
              <a:prstGeom prst="rect">
                <a:avLst/>
              </a:prstGeom>
            </p:spPr>
            <p:txBody>
              <a:bodyPr>
                <a:spAutoFit/>
              </a:bodyPr>
              <a:lstStyle/>
              <a:p>
                <a:pPr indent="252095" algn="just">
                  <a:lnSpc>
                    <a:spcPct val="150000"/>
                  </a:lnSpc>
                  <a:spcAft>
                    <a:spcPts val="800"/>
                  </a:spcAft>
                </a:pPr>
                <a:r>
                  <a:rPr lang="es-EC" dirty="0">
                    <a:latin typeface="Arial" panose="020B0604020202020204" pitchFamily="34" charset="0"/>
                    <a:ea typeface="Times New Roman" panose="02020603050405020304" pitchFamily="18" charset="0"/>
                    <a:cs typeface="Times New Roman" panose="02020603050405020304" pitchFamily="18" charset="0"/>
                  </a:rPr>
                  <a:t>Relación de esbeltez de transición: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indent="252095" algn="just">
                  <a:lnSpc>
                    <a:spcPct val="150000"/>
                  </a:lnSpc>
                  <a:spcAft>
                    <a:spcPts val="8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Times New Roman" panose="02020603050405020304" pitchFamily="18" charset="0"/>
                          <a:cs typeface="Arial" panose="020B0604020202020204" pitchFamily="34" charset="0"/>
                        </a:rPr>
                        <m:t>𝐶𝑐</m:t>
                      </m:r>
                      <m:r>
                        <a:rPr lang="es-EC" i="1">
                          <a:effectLst/>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i="1">
                              <a:effectLst/>
                              <a:latin typeface="Cambria Math" panose="02040503050406030204" pitchFamily="18" charset="0"/>
                              <a:ea typeface="Times New Roman" panose="02020603050405020304" pitchFamily="18" charset="0"/>
                              <a:cs typeface="Arial" panose="020B0604020202020204" pitchFamily="34" charset="0"/>
                            </a:rPr>
                          </m:ctrlPr>
                        </m:radPr>
                        <m:deg/>
                        <m:e>
                          <m:f>
                            <m:fPr>
                              <m:ctrlPr>
                                <a:rPr lang="en-US" i="1">
                                  <a:effectLst/>
                                  <a:latin typeface="Cambria Math" panose="02040503050406030204" pitchFamily="18" charset="0"/>
                                  <a:ea typeface="Times New Roman" panose="02020603050405020304" pitchFamily="18" charset="0"/>
                                  <a:cs typeface="Arial" panose="020B0604020202020204" pitchFamily="34" charset="0"/>
                                </a:rPr>
                              </m:ctrlPr>
                            </m:fPr>
                            <m:num>
                              <m:r>
                                <a:rPr lang="es-EC" i="1">
                                  <a:effectLst/>
                                  <a:latin typeface="Cambria Math" panose="02040503050406030204" pitchFamily="18" charset="0"/>
                                  <a:ea typeface="Times New Roman" panose="02020603050405020304" pitchFamily="18" charset="0"/>
                                  <a:cs typeface="Arial" panose="020B0604020202020204" pitchFamily="34" charset="0"/>
                                </a:rPr>
                                <m:t>2∗</m:t>
                              </m:r>
                              <m:sSup>
                                <m:sSupPr>
                                  <m:ctrlPr>
                                    <a:rPr lang="en-US" i="1">
                                      <a:effectLst/>
                                      <a:latin typeface="Cambria Math" panose="02040503050406030204" pitchFamily="18" charset="0"/>
                                      <a:ea typeface="Times New Roman" panose="02020603050405020304" pitchFamily="18" charset="0"/>
                                      <a:cs typeface="Arial" panose="020B0604020202020204" pitchFamily="34" charset="0"/>
                                    </a:rPr>
                                  </m:ctrlPr>
                                </m:sSupPr>
                                <m:e>
                                  <m:r>
                                    <a:rPr lang="es-EC" i="1">
                                      <a:effectLst/>
                                      <a:latin typeface="Cambria Math" panose="02040503050406030204" pitchFamily="18" charset="0"/>
                                      <a:ea typeface="Times New Roman" panose="02020603050405020304" pitchFamily="18" charset="0"/>
                                      <a:cs typeface="Arial" panose="020B0604020202020204" pitchFamily="34" charset="0"/>
                                    </a:rPr>
                                    <m:t>𝜋</m:t>
                                  </m:r>
                                </m:e>
                                <m:sup>
                                  <m:r>
                                    <a:rPr lang="es-EC" i="1">
                                      <a:effectLst/>
                                      <a:latin typeface="Cambria Math" panose="02040503050406030204" pitchFamily="18" charset="0"/>
                                      <a:ea typeface="Times New Roman" panose="02020603050405020304" pitchFamily="18" charset="0"/>
                                      <a:cs typeface="Arial" panose="020B0604020202020204" pitchFamily="34" charset="0"/>
                                    </a:rPr>
                                    <m:t>2</m:t>
                                  </m:r>
                                </m:sup>
                              </m:sSup>
                              <m:r>
                                <a:rPr lang="es-EC" i="1">
                                  <a:effectLst/>
                                  <a:latin typeface="Cambria Math" panose="02040503050406030204" pitchFamily="18" charset="0"/>
                                  <a:ea typeface="Times New Roman" panose="02020603050405020304" pitchFamily="18" charset="0"/>
                                  <a:cs typeface="Arial" panose="020B0604020202020204" pitchFamily="34" charset="0"/>
                                </a:rPr>
                                <m:t>∗</m:t>
                              </m:r>
                              <m:r>
                                <a:rPr lang="es-EC" i="1">
                                  <a:effectLst/>
                                  <a:latin typeface="Cambria Math" panose="02040503050406030204" pitchFamily="18" charset="0"/>
                                  <a:ea typeface="Times New Roman" panose="02020603050405020304" pitchFamily="18" charset="0"/>
                                  <a:cs typeface="Arial" panose="020B0604020202020204" pitchFamily="34" charset="0"/>
                                </a:rPr>
                                <m:t>𝐸</m:t>
                              </m:r>
                            </m:num>
                            <m:den>
                              <m:r>
                                <a:rPr lang="es-EC" i="1">
                                  <a:effectLst/>
                                  <a:latin typeface="Cambria Math" panose="02040503050406030204" pitchFamily="18" charset="0"/>
                                  <a:ea typeface="Times New Roman" panose="02020603050405020304" pitchFamily="18" charset="0"/>
                                  <a:cs typeface="Arial" panose="020B0604020202020204" pitchFamily="34" charset="0"/>
                                </a:rPr>
                                <m:t>𝑆𝑦</m:t>
                              </m:r>
                            </m:den>
                          </m:f>
                        </m:e>
                      </m:rad>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Rectángulo 5"/>
              <p:cNvSpPr>
                <a:spLocks noRot="1" noChangeAspect="1" noMove="1" noResize="1" noEditPoints="1" noAdjustHandles="1" noChangeArrowheads="1" noChangeShapeType="1" noTextEdit="1"/>
              </p:cNvSpPr>
              <p:nvPr/>
            </p:nvSpPr>
            <p:spPr>
              <a:xfrm>
                <a:off x="5024284" y="209681"/>
                <a:ext cx="6096000" cy="1940596"/>
              </a:xfrm>
              <a:prstGeom prst="rect">
                <a:avLst/>
              </a:prstGeom>
              <a:blipFill rotWithShape="0">
                <a:blip r:embed="rId4"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ángulo 6"/>
              <p:cNvSpPr/>
              <p:nvPr/>
            </p:nvSpPr>
            <p:spPr>
              <a:xfrm>
                <a:off x="5142270" y="1912968"/>
                <a:ext cx="3991897" cy="1940596"/>
              </a:xfrm>
              <a:prstGeom prst="rect">
                <a:avLst/>
              </a:prstGeom>
            </p:spPr>
            <p:txBody>
              <a:bodyPr wrap="square">
                <a:spAutoFit/>
              </a:bodyPr>
              <a:lstStyle/>
              <a:p>
                <a:pPr algn="just">
                  <a:lnSpc>
                    <a:spcPct val="150000"/>
                  </a:lnSpc>
                  <a:spcAft>
                    <a:spcPts val="800"/>
                  </a:spcAft>
                </a:pPr>
                <a14:m>
                  <m:oMathPara xmlns:m="http://schemas.openxmlformats.org/officeDocument/2006/math">
                    <m:oMathParaPr>
                      <m:jc m:val="left"/>
                    </m:oMathParaPr>
                    <m:oMath xmlns:m="http://schemas.openxmlformats.org/officeDocument/2006/math">
                      <m:r>
                        <a:rPr lang="es-EC" i="1" smtClean="0">
                          <a:latin typeface="Cambria Math" panose="02040503050406030204" pitchFamily="18" charset="0"/>
                          <a:ea typeface="Times New Roman" panose="02020603050405020304" pitchFamily="18" charset="0"/>
                          <a:cs typeface="Arial" panose="020B0604020202020204" pitchFamily="34" charset="0"/>
                        </a:rPr>
                        <m:t>𝐶𝑐</m:t>
                      </m:r>
                      <m:r>
                        <a:rPr lang="es-EC" i="1" smtClean="0">
                          <a:latin typeface="Cambria Math" panose="02040503050406030204" pitchFamily="18" charset="0"/>
                          <a:ea typeface="Times New Roman" panose="02020603050405020304" pitchFamily="18" charset="0"/>
                          <a:cs typeface="Arial" panose="020B0604020202020204" pitchFamily="34" charset="0"/>
                        </a:rPr>
                        <m:t>= </m:t>
                      </m:r>
                      <m:rad>
                        <m:radPr>
                          <m:degHide m:val="on"/>
                          <m:ctrlPr>
                            <a:rPr lang="en-US" i="1">
                              <a:effectLst/>
                              <a:latin typeface="Cambria Math" panose="02040503050406030204" pitchFamily="18" charset="0"/>
                              <a:ea typeface="Times New Roman" panose="02020603050405020304" pitchFamily="18" charset="0"/>
                              <a:cs typeface="Arial" panose="020B0604020202020204" pitchFamily="34" charset="0"/>
                            </a:rPr>
                          </m:ctrlPr>
                        </m:radPr>
                        <m:deg/>
                        <m:e>
                          <m:f>
                            <m:fPr>
                              <m:ctrlPr>
                                <a:rPr lang="en-US" i="1">
                                  <a:effectLst/>
                                  <a:latin typeface="Cambria Math" panose="02040503050406030204" pitchFamily="18" charset="0"/>
                                  <a:ea typeface="Times New Roman" panose="02020603050405020304" pitchFamily="18" charset="0"/>
                                  <a:cs typeface="Arial" panose="020B0604020202020204" pitchFamily="34" charset="0"/>
                                </a:rPr>
                              </m:ctrlPr>
                            </m:fPr>
                            <m:num>
                              <m:r>
                                <a:rPr lang="es-EC" i="1">
                                  <a:effectLst/>
                                  <a:latin typeface="Cambria Math" panose="02040503050406030204" pitchFamily="18" charset="0"/>
                                  <a:ea typeface="Times New Roman" panose="02020603050405020304" pitchFamily="18" charset="0"/>
                                  <a:cs typeface="Arial" panose="020B0604020202020204" pitchFamily="34" charset="0"/>
                                </a:rPr>
                                <m:t>2∗</m:t>
                              </m:r>
                              <m:sSup>
                                <m:sSupPr>
                                  <m:ctrlPr>
                                    <a:rPr lang="en-US" i="1">
                                      <a:effectLst/>
                                      <a:latin typeface="Cambria Math" panose="02040503050406030204" pitchFamily="18" charset="0"/>
                                      <a:ea typeface="Times New Roman" panose="02020603050405020304" pitchFamily="18" charset="0"/>
                                      <a:cs typeface="Arial" panose="020B0604020202020204" pitchFamily="34" charset="0"/>
                                    </a:rPr>
                                  </m:ctrlPr>
                                </m:sSupPr>
                                <m:e>
                                  <m:r>
                                    <a:rPr lang="es-EC" i="1">
                                      <a:effectLst/>
                                      <a:latin typeface="Cambria Math" panose="02040503050406030204" pitchFamily="18" charset="0"/>
                                      <a:ea typeface="Times New Roman" panose="02020603050405020304" pitchFamily="18" charset="0"/>
                                      <a:cs typeface="Arial" panose="020B0604020202020204" pitchFamily="34" charset="0"/>
                                    </a:rPr>
                                    <m:t>𝜋</m:t>
                                  </m:r>
                                </m:e>
                                <m:sup>
                                  <m:r>
                                    <a:rPr lang="es-EC" i="1">
                                      <a:effectLst/>
                                      <a:latin typeface="Cambria Math" panose="02040503050406030204" pitchFamily="18" charset="0"/>
                                      <a:ea typeface="Times New Roman" panose="02020603050405020304" pitchFamily="18" charset="0"/>
                                      <a:cs typeface="Arial" panose="020B0604020202020204" pitchFamily="34" charset="0"/>
                                    </a:rPr>
                                    <m:t>2</m:t>
                                  </m:r>
                                </m:sup>
                              </m:sSup>
                              <m:r>
                                <a:rPr lang="es-EC" i="1">
                                  <a:effectLst/>
                                  <a:latin typeface="Cambria Math" panose="02040503050406030204" pitchFamily="18" charset="0"/>
                                  <a:ea typeface="Times New Roman" panose="02020603050405020304" pitchFamily="18" charset="0"/>
                                  <a:cs typeface="Arial" panose="020B0604020202020204" pitchFamily="34" charset="0"/>
                                </a:rPr>
                                <m:t>∗69</m:t>
                              </m:r>
                              <m:r>
                                <a:rPr lang="es-EC" b="0" i="1" smtClean="0">
                                  <a:effectLst/>
                                  <a:latin typeface="Cambria Math" panose="02040503050406030204" pitchFamily="18" charset="0"/>
                                  <a:ea typeface="Times New Roman" panose="02020603050405020304" pitchFamily="18" charset="0"/>
                                  <a:cs typeface="Arial" panose="020B0604020202020204" pitchFamily="34" charset="0"/>
                                </a:rPr>
                                <m:t>000</m:t>
                              </m:r>
                              <m:r>
                                <a:rPr lang="es-EC" i="1">
                                  <a:effectLst/>
                                  <a:latin typeface="Cambria Math" panose="02040503050406030204" pitchFamily="18" charset="0"/>
                                  <a:ea typeface="Times New Roman" panose="02020603050405020304" pitchFamily="18" charset="0"/>
                                  <a:cs typeface="Arial" panose="020B0604020202020204" pitchFamily="34" charset="0"/>
                                </a:rPr>
                                <m:t> </m:t>
                              </m:r>
                              <m:r>
                                <a:rPr lang="es-EC" b="0" i="1" smtClean="0">
                                  <a:effectLst/>
                                  <a:latin typeface="Cambria Math" panose="02040503050406030204" pitchFamily="18" charset="0"/>
                                  <a:ea typeface="Times New Roman" panose="02020603050405020304" pitchFamily="18" charset="0"/>
                                  <a:cs typeface="Arial" panose="020B0604020202020204" pitchFamily="34" charset="0"/>
                                </a:rPr>
                                <m:t>𝑀</m:t>
                              </m:r>
                              <m:r>
                                <a:rPr lang="es-EC" i="1">
                                  <a:effectLst/>
                                  <a:latin typeface="Cambria Math" panose="02040503050406030204" pitchFamily="18" charset="0"/>
                                  <a:ea typeface="Times New Roman" panose="02020603050405020304" pitchFamily="18" charset="0"/>
                                  <a:cs typeface="Arial" panose="020B0604020202020204" pitchFamily="34" charset="0"/>
                                </a:rPr>
                                <m:t>𝑃𝑎</m:t>
                              </m:r>
                            </m:num>
                            <m:den>
                              <m:r>
                                <a:rPr lang="es-EC" i="1">
                                  <a:effectLst/>
                                  <a:latin typeface="Cambria Math" panose="02040503050406030204" pitchFamily="18" charset="0"/>
                                  <a:ea typeface="Times New Roman" panose="02020603050405020304" pitchFamily="18" charset="0"/>
                                  <a:cs typeface="Arial" panose="020B0604020202020204" pitchFamily="34" charset="0"/>
                                </a:rPr>
                                <m:t>55.15 </m:t>
                              </m:r>
                              <m:r>
                                <a:rPr lang="es-EC" i="1">
                                  <a:effectLst/>
                                  <a:latin typeface="Cambria Math" panose="02040503050406030204" pitchFamily="18" charset="0"/>
                                  <a:ea typeface="Times New Roman" panose="02020603050405020304" pitchFamily="18" charset="0"/>
                                  <a:cs typeface="Arial" panose="020B0604020202020204" pitchFamily="34" charset="0"/>
                                </a:rPr>
                                <m:t>𝑀𝑃𝑎</m:t>
                              </m:r>
                            </m:den>
                          </m:f>
                        </m:e>
                      </m:rad>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left"/>
                    </m:oMathParaPr>
                    <m:oMath xmlns:m="http://schemas.openxmlformats.org/officeDocument/2006/math">
                      <m:r>
                        <a:rPr lang="es-EC" b="1" i="1">
                          <a:effectLst/>
                          <a:latin typeface="Cambria Math" panose="02040503050406030204" pitchFamily="18" charset="0"/>
                          <a:ea typeface="Times New Roman" panose="02020603050405020304" pitchFamily="18" charset="0"/>
                          <a:cs typeface="Arial" panose="020B0604020202020204" pitchFamily="34" charset="0"/>
                        </a:rPr>
                        <m:t>𝑪𝒄</m:t>
                      </m:r>
                      <m:r>
                        <a:rPr lang="es-EC" b="1" i="1">
                          <a:effectLst/>
                          <a:latin typeface="Cambria Math" panose="02040503050406030204" pitchFamily="18" charset="0"/>
                          <a:ea typeface="Times New Roman" panose="02020603050405020304" pitchFamily="18" charset="0"/>
                          <a:cs typeface="Arial" panose="020B0604020202020204" pitchFamily="34" charset="0"/>
                        </a:rPr>
                        <m:t>=</m:t>
                      </m:r>
                      <m:r>
                        <a:rPr lang="es-EC" b="1" i="1">
                          <a:effectLst/>
                          <a:latin typeface="Cambria Math" panose="02040503050406030204" pitchFamily="18" charset="0"/>
                          <a:ea typeface="Times New Roman" panose="02020603050405020304" pitchFamily="18" charset="0"/>
                          <a:cs typeface="Arial" panose="020B0604020202020204" pitchFamily="34" charset="0"/>
                        </a:rPr>
                        <m:t>𝟏𝟓𝟕</m:t>
                      </m:r>
                      <m:r>
                        <a:rPr lang="es-EC" b="1" i="1">
                          <a:effectLst/>
                          <a:latin typeface="Cambria Math" panose="02040503050406030204" pitchFamily="18" charset="0"/>
                          <a:ea typeface="Times New Roman" panose="02020603050405020304" pitchFamily="18" charset="0"/>
                          <a:cs typeface="Arial" panose="020B0604020202020204" pitchFamily="34" charset="0"/>
                        </a:rPr>
                        <m:t>.</m:t>
                      </m:r>
                      <m:r>
                        <a:rPr lang="es-EC" b="1" i="1">
                          <a:effectLst/>
                          <a:latin typeface="Cambria Math" panose="02040503050406030204" pitchFamily="18" charset="0"/>
                          <a:ea typeface="Times New Roman" panose="02020603050405020304" pitchFamily="18" charset="0"/>
                          <a:cs typeface="Arial" panose="020B0604020202020204" pitchFamily="34" charset="0"/>
                        </a:rPr>
                        <m:t>𝟐</m:t>
                      </m:r>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Rectángulo 6"/>
              <p:cNvSpPr>
                <a:spLocks noRot="1" noChangeAspect="1" noMove="1" noResize="1" noEditPoints="1" noAdjustHandles="1" noChangeArrowheads="1" noChangeShapeType="1" noTextEdit="1"/>
              </p:cNvSpPr>
              <p:nvPr/>
            </p:nvSpPr>
            <p:spPr>
              <a:xfrm>
                <a:off x="5142270" y="1912968"/>
                <a:ext cx="3991897" cy="1940596"/>
              </a:xfrm>
              <a:prstGeom prst="rect">
                <a:avLst/>
              </a:prstGeom>
              <a:blipFill rotWithShape="0">
                <a:blip r:embed="rId5"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ángulo 7"/>
              <p:cNvSpPr/>
              <p:nvPr/>
            </p:nvSpPr>
            <p:spPr>
              <a:xfrm>
                <a:off x="855409" y="3921865"/>
                <a:ext cx="10687661" cy="878574"/>
              </a:xfrm>
              <a:prstGeom prst="rect">
                <a:avLst/>
              </a:prstGeom>
            </p:spPr>
            <p:txBody>
              <a:bodyPr wrap="square">
                <a:spAutoFit/>
              </a:bodyPr>
              <a:lstStyle/>
              <a:p>
                <a:pPr>
                  <a:lnSpc>
                    <a:spcPct val="150000"/>
                  </a:lnSpc>
                </a:pPr>
                <a:r>
                  <a:rPr lang="es-EC" dirty="0">
                    <a:latin typeface="Arial" panose="020B0604020202020204" pitchFamily="34" charset="0"/>
                    <a:ea typeface="Times New Roman" panose="02020603050405020304" pitchFamily="18" charset="0"/>
                  </a:rPr>
                  <a:t>Debido a que la relación de esbeltez es mayor a la relación de esbeltez de transición, se considera una columna </a:t>
                </a:r>
                <a:r>
                  <a:rPr lang="es-EC" dirty="0" smtClean="0">
                    <a:latin typeface="Arial" panose="020B0604020202020204" pitchFamily="34" charset="0"/>
                    <a:ea typeface="Times New Roman" panose="02020603050405020304" pitchFamily="18" charset="0"/>
                  </a:rPr>
                  <a:t>larga y se calcula la carga crítica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𝑊</m:t>
                        </m:r>
                      </m:e>
                      <m:sub>
                        <m:r>
                          <a:rPr lang="en-US" i="1">
                            <a:latin typeface="Cambria Math" panose="02040503050406030204" pitchFamily="18" charset="0"/>
                          </a:rPr>
                          <m:t>𝐶𝑅</m:t>
                        </m:r>
                      </m:sub>
                    </m:sSub>
                  </m:oMath>
                </a14:m>
                <a:r>
                  <a:rPr lang="es-EC" dirty="0" smtClean="0">
                    <a:latin typeface="Arial" panose="020B0604020202020204" pitchFamily="34" charset="0"/>
                    <a:ea typeface="Times New Roman" panose="02020603050405020304" pitchFamily="18" charset="0"/>
                  </a:rPr>
                  <a:t>):</a:t>
                </a:r>
                <a:endParaRPr lang="en-US" dirty="0"/>
              </a:p>
            </p:txBody>
          </p:sp>
        </mc:Choice>
        <mc:Fallback xmlns="">
          <p:sp>
            <p:nvSpPr>
              <p:cNvPr id="8" name="Rectángulo 7"/>
              <p:cNvSpPr>
                <a:spLocks noRot="1" noChangeAspect="1" noMove="1" noResize="1" noEditPoints="1" noAdjustHandles="1" noChangeArrowheads="1" noChangeShapeType="1" noTextEdit="1"/>
              </p:cNvSpPr>
              <p:nvPr/>
            </p:nvSpPr>
            <p:spPr>
              <a:xfrm>
                <a:off x="855409" y="3921865"/>
                <a:ext cx="10687661" cy="878574"/>
              </a:xfrm>
              <a:prstGeom prst="rect">
                <a:avLst/>
              </a:prstGeom>
              <a:blipFill rotWithShape="0">
                <a:blip r:embed="rId6" cstate="print"/>
                <a:stretch>
                  <a:fillRect l="-456" r="-570" b="-97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ángulo 8"/>
              <p:cNvSpPr/>
              <p:nvPr/>
            </p:nvSpPr>
            <p:spPr>
              <a:xfrm>
                <a:off x="4778479" y="4937784"/>
                <a:ext cx="1943161" cy="68736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𝑊</m:t>
                          </m:r>
                        </m:e>
                        <m:sub>
                          <m:r>
                            <a:rPr lang="en-US" i="1">
                              <a:latin typeface="Cambria Math" panose="02040503050406030204" pitchFamily="18" charset="0"/>
                            </a:rPr>
                            <m:t>𝐶𝑅</m:t>
                          </m:r>
                        </m:sub>
                      </m:sSub>
                      <m:r>
                        <a:rPr lang="en-US" i="0">
                          <a:latin typeface="Cambria Math" panose="02040503050406030204" pitchFamily="18" charset="0"/>
                        </a:rPr>
                        <m:t>=</m:t>
                      </m:r>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i="1">
                                  <a:latin typeface="Cambria Math" panose="02040503050406030204" pitchFamily="18" charset="0"/>
                                </a:rPr>
                                <m:t>𝜋</m:t>
                              </m:r>
                            </m:e>
                            <m:sup>
                              <m:r>
                                <a:rPr lang="en-US" i="0">
                                  <a:latin typeface="Cambria Math" panose="02040503050406030204" pitchFamily="18" charset="0"/>
                                </a:rPr>
                                <m:t>2</m:t>
                              </m:r>
                            </m:sup>
                          </m:sSup>
                          <m:r>
                            <a:rPr lang="en-US" i="0">
                              <a:latin typeface="Cambria Math" panose="02040503050406030204" pitchFamily="18" charset="0"/>
                            </a:rPr>
                            <m:t>∗</m:t>
                          </m:r>
                          <m:r>
                            <a:rPr lang="en-US" i="1">
                              <a:latin typeface="Cambria Math" panose="02040503050406030204" pitchFamily="18" charset="0"/>
                            </a:rPr>
                            <m:t>𝐸</m:t>
                          </m:r>
                          <m:r>
                            <a:rPr lang="en-US" i="0">
                              <a:latin typeface="Cambria Math" panose="02040503050406030204" pitchFamily="18" charset="0"/>
                            </a:rPr>
                            <m:t>∗</m:t>
                          </m:r>
                          <m:r>
                            <a:rPr lang="en-US" i="1">
                              <a:latin typeface="Cambria Math" panose="02040503050406030204" pitchFamily="18" charset="0"/>
                            </a:rPr>
                            <m:t>𝐴</m:t>
                          </m:r>
                        </m:num>
                        <m:den>
                          <m:sSup>
                            <m:sSupPr>
                              <m:ctrlPr>
                                <a:rPr lang="en-US" i="1">
                                  <a:latin typeface="Cambria Math" panose="02040503050406030204" pitchFamily="18" charset="0"/>
                                </a:rPr>
                              </m:ctrlPr>
                            </m:sSupPr>
                            <m:e>
                              <m:d>
                                <m:dPr>
                                  <m:ctrlPr>
                                    <a:rPr lang="en-US" i="1">
                                      <a:latin typeface="Cambria Math" panose="02040503050406030204" pitchFamily="18" charset="0"/>
                                    </a:rPr>
                                  </m:ctrlPr>
                                </m:dPr>
                                <m:e>
                                  <m:r>
                                    <a:rPr lang="en-US" i="1">
                                      <a:latin typeface="Cambria Math" panose="02040503050406030204" pitchFamily="18" charset="0"/>
                                    </a:rPr>
                                    <m:t>𝑅𝑒</m:t>
                                  </m:r>
                                </m:e>
                              </m:d>
                            </m:e>
                            <m:sup>
                              <m:r>
                                <a:rPr lang="en-US" i="0">
                                  <a:latin typeface="Cambria Math" panose="02040503050406030204" pitchFamily="18" charset="0"/>
                                </a:rPr>
                                <m:t>2</m:t>
                              </m:r>
                            </m:sup>
                          </m:sSup>
                        </m:den>
                      </m:f>
                    </m:oMath>
                  </m:oMathPara>
                </a14:m>
                <a:endParaRPr lang="en-US" dirty="0"/>
              </a:p>
            </p:txBody>
          </p:sp>
        </mc:Choice>
        <mc:Fallback xmlns="">
          <p:sp>
            <p:nvSpPr>
              <p:cNvPr id="9" name="Rectángulo 8"/>
              <p:cNvSpPr>
                <a:spLocks noRot="1" noChangeAspect="1" noMove="1" noResize="1" noEditPoints="1" noAdjustHandles="1" noChangeArrowheads="1" noChangeShapeType="1" noTextEdit="1"/>
              </p:cNvSpPr>
              <p:nvPr/>
            </p:nvSpPr>
            <p:spPr>
              <a:xfrm>
                <a:off x="4778479" y="4937784"/>
                <a:ext cx="1943161" cy="687368"/>
              </a:xfrm>
              <a:prstGeom prst="rect">
                <a:avLst/>
              </a:prstGeom>
              <a:blipFill rotWithShape="0">
                <a:blip r:embed="rId7"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ángulo 9"/>
              <p:cNvSpPr/>
              <p:nvPr/>
            </p:nvSpPr>
            <p:spPr>
              <a:xfrm>
                <a:off x="855409" y="5845427"/>
                <a:ext cx="4132349" cy="37824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atin typeface="Cambria Math" panose="02040503050406030204" pitchFamily="18" charset="0"/>
                        </a:rPr>
                        <m:t> </m:t>
                      </m:r>
                      <m:r>
                        <a:rPr lang="en-US" i="1">
                          <a:latin typeface="Cambria Math" panose="02040503050406030204" pitchFamily="18" charset="0"/>
                        </a:rPr>
                        <m:t>𝐴</m:t>
                      </m:r>
                      <m:r>
                        <a:rPr lang="en-US" i="0">
                          <a:latin typeface="Cambria Math" panose="02040503050406030204" pitchFamily="18" charset="0"/>
                        </a:rPr>
                        <m:t> = Á</m:t>
                      </m:r>
                      <m:r>
                        <a:rPr lang="en-US" i="1">
                          <a:latin typeface="Cambria Math" panose="02040503050406030204" pitchFamily="18" charset="0"/>
                        </a:rPr>
                        <m:t>𝑟𝑒𝑎</m:t>
                      </m:r>
                      <m:r>
                        <a:rPr lang="en-US" i="0">
                          <a:latin typeface="Cambria Math" panose="02040503050406030204" pitchFamily="18" charset="0"/>
                        </a:rPr>
                        <m:t> </m:t>
                      </m:r>
                      <m:r>
                        <a:rPr lang="en-US" i="1">
                          <a:latin typeface="Cambria Math" panose="02040503050406030204" pitchFamily="18" charset="0"/>
                        </a:rPr>
                        <m:t>𝑡𝑟𝑎𝑛𝑠𝑣𝑒𝑟𝑠𝑎𝑙</m:t>
                      </m:r>
                      <m:r>
                        <a:rPr lang="en-US" i="0">
                          <a:latin typeface="Cambria Math" panose="02040503050406030204" pitchFamily="18" charset="0"/>
                        </a:rPr>
                        <m:t> </m:t>
                      </m:r>
                      <m:r>
                        <a:rPr lang="en-US" i="1">
                          <a:latin typeface="Cambria Math" panose="02040503050406030204" pitchFamily="18" charset="0"/>
                        </a:rPr>
                        <m:t>𝑑𝑒</m:t>
                      </m:r>
                      <m:r>
                        <a:rPr lang="en-US" i="0">
                          <a:latin typeface="Cambria Math" panose="02040503050406030204" pitchFamily="18" charset="0"/>
                        </a:rPr>
                        <m:t> </m:t>
                      </m:r>
                      <m:r>
                        <a:rPr lang="en-US" i="1">
                          <a:latin typeface="Cambria Math" panose="02040503050406030204" pitchFamily="18" charset="0"/>
                        </a:rPr>
                        <m:t>𝑙𝑎</m:t>
                      </m:r>
                      <m:r>
                        <a:rPr lang="en-US" i="0">
                          <a:latin typeface="Cambria Math" panose="02040503050406030204" pitchFamily="18" charset="0"/>
                        </a:rPr>
                        <m:t> </m:t>
                      </m:r>
                      <m:r>
                        <a:rPr lang="en-US" i="1">
                          <a:latin typeface="Cambria Math" panose="02040503050406030204" pitchFamily="18" charset="0"/>
                        </a:rPr>
                        <m:t>𝑐𝑜𝑙𝑢𝑚𝑛𝑎</m:t>
                      </m:r>
                    </m:oMath>
                  </m:oMathPara>
                </a14:m>
                <a:endParaRPr lang="en-US" dirty="0"/>
              </a:p>
            </p:txBody>
          </p:sp>
        </mc:Choice>
        <mc:Fallback xmlns="">
          <p:sp>
            <p:nvSpPr>
              <p:cNvPr id="10" name="Rectángulo 9"/>
              <p:cNvSpPr>
                <a:spLocks noRot="1" noChangeAspect="1" noMove="1" noResize="1" noEditPoints="1" noAdjustHandles="1" noChangeArrowheads="1" noChangeShapeType="1" noTextEdit="1"/>
              </p:cNvSpPr>
              <p:nvPr/>
            </p:nvSpPr>
            <p:spPr>
              <a:xfrm>
                <a:off x="855409" y="5845427"/>
                <a:ext cx="4132349" cy="378245"/>
              </a:xfrm>
              <a:prstGeom prst="rect">
                <a:avLst/>
              </a:prstGeom>
              <a:blipFill rotWithShape="0">
                <a:blip r:embed="rId8" cstate="print"/>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11363966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stretch>
            <a:fillRect/>
          </a:stretch>
        </p:blipFill>
        <p:spPr>
          <a:xfrm>
            <a:off x="207399" y="260402"/>
            <a:ext cx="5888600" cy="3053686"/>
          </a:xfrm>
          <a:prstGeom prst="rect">
            <a:avLst/>
          </a:prstGeom>
          <a:ln w="19050">
            <a:solidFill>
              <a:schemeClr val="tx1"/>
            </a:solidFill>
          </a:ln>
        </p:spPr>
      </p:pic>
      <mc:AlternateContent xmlns:mc="http://schemas.openxmlformats.org/markup-compatibility/2006" xmlns:a14="http://schemas.microsoft.com/office/drawing/2010/main">
        <mc:Choice Requires="a14">
          <p:sp>
            <p:nvSpPr>
              <p:cNvPr id="5" name="Rectángulo 4"/>
              <p:cNvSpPr/>
              <p:nvPr/>
            </p:nvSpPr>
            <p:spPr>
              <a:xfrm>
                <a:off x="6095999" y="421192"/>
                <a:ext cx="6096000" cy="1605568"/>
              </a:xfrm>
              <a:prstGeom prst="rect">
                <a:avLst/>
              </a:prstGeom>
            </p:spPr>
            <p:txBody>
              <a:bodyPr>
                <a:spAutoFit/>
              </a:bodyPr>
              <a:lstStyle/>
              <a:p>
                <a:pPr indent="252095" algn="just">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ea typeface="Times New Roman" panose="02020603050405020304" pitchFamily="18" charset="0"/>
                              <a:cs typeface="Arial" panose="020B0604020202020204" pitchFamily="34" charset="0"/>
                            </a:rPr>
                          </m:ctrlPr>
                        </m:sSubPr>
                        <m:e>
                          <m:r>
                            <a:rPr lang="es-EC" i="1">
                              <a:effectLst/>
                              <a:latin typeface="Cambria Math" panose="02040503050406030204" pitchFamily="18" charset="0"/>
                              <a:ea typeface="Times New Roman" panose="02020603050405020304" pitchFamily="18" charset="0"/>
                              <a:cs typeface="Arial" panose="020B0604020202020204" pitchFamily="34" charset="0"/>
                            </a:rPr>
                            <m:t>𝑊</m:t>
                          </m:r>
                        </m:e>
                        <m:sub>
                          <m:r>
                            <a:rPr lang="es-EC" i="1">
                              <a:effectLst/>
                              <a:latin typeface="Cambria Math" panose="02040503050406030204" pitchFamily="18" charset="0"/>
                              <a:ea typeface="Times New Roman" panose="02020603050405020304" pitchFamily="18" charset="0"/>
                              <a:cs typeface="Arial" panose="020B0604020202020204" pitchFamily="34" charset="0"/>
                            </a:rPr>
                            <m:t>𝐶𝑅</m:t>
                          </m:r>
                        </m:sub>
                      </m:sSub>
                      <m:r>
                        <a:rPr lang="es-EC" i="1">
                          <a:effectLst/>
                          <a:latin typeface="Cambria Math" panose="02040503050406030204" pitchFamily="18" charset="0"/>
                          <a:ea typeface="Times New Roman" panose="02020603050405020304" pitchFamily="18" charset="0"/>
                          <a:cs typeface="Arial" panose="020B0604020202020204" pitchFamily="34" charset="0"/>
                        </a:rPr>
                        <m:t>=</m:t>
                      </m:r>
                      <m:f>
                        <m:fPr>
                          <m:ctrlPr>
                            <a:rPr lang="en-US" i="1">
                              <a:effectLst/>
                              <a:latin typeface="Cambria Math" panose="02040503050406030204" pitchFamily="18" charset="0"/>
                              <a:ea typeface="Times New Roman" panose="02020603050405020304" pitchFamily="18" charset="0"/>
                              <a:cs typeface="Arial" panose="020B0604020202020204" pitchFamily="34" charset="0"/>
                            </a:rPr>
                          </m:ctrlPr>
                        </m:fPr>
                        <m:num>
                          <m:sSup>
                            <m:sSupPr>
                              <m:ctrlPr>
                                <a:rPr lang="en-US" i="1">
                                  <a:effectLst/>
                                  <a:latin typeface="Cambria Math" panose="02040503050406030204" pitchFamily="18" charset="0"/>
                                  <a:ea typeface="Times New Roman" panose="02020603050405020304" pitchFamily="18" charset="0"/>
                                  <a:cs typeface="Arial" panose="020B0604020202020204" pitchFamily="34" charset="0"/>
                                </a:rPr>
                              </m:ctrlPr>
                            </m:sSupPr>
                            <m:e>
                              <m:r>
                                <a:rPr lang="es-EC" i="1">
                                  <a:effectLst/>
                                  <a:latin typeface="Cambria Math" panose="02040503050406030204" pitchFamily="18" charset="0"/>
                                  <a:ea typeface="Times New Roman" panose="02020603050405020304" pitchFamily="18" charset="0"/>
                                  <a:cs typeface="Arial" panose="020B0604020202020204" pitchFamily="34" charset="0"/>
                                </a:rPr>
                                <m:t>𝜋</m:t>
                              </m:r>
                            </m:e>
                            <m:sup>
                              <m:r>
                                <a:rPr lang="es-EC" i="1">
                                  <a:effectLst/>
                                  <a:latin typeface="Cambria Math" panose="02040503050406030204" pitchFamily="18" charset="0"/>
                                  <a:ea typeface="Times New Roman" panose="02020603050405020304" pitchFamily="18" charset="0"/>
                                  <a:cs typeface="Arial" panose="020B0604020202020204" pitchFamily="34" charset="0"/>
                                </a:rPr>
                                <m:t>2</m:t>
                              </m:r>
                            </m:sup>
                          </m:sSup>
                          <m:r>
                            <a:rPr lang="es-EC" i="1">
                              <a:effectLst/>
                              <a:latin typeface="Cambria Math" panose="02040503050406030204" pitchFamily="18" charset="0"/>
                              <a:ea typeface="Times New Roman" panose="02020603050405020304" pitchFamily="18" charset="0"/>
                              <a:cs typeface="Arial" panose="020B0604020202020204" pitchFamily="34" charset="0"/>
                            </a:rPr>
                            <m:t>∗69 </m:t>
                          </m:r>
                          <m:r>
                            <a:rPr lang="es-EC" i="1">
                              <a:effectLst/>
                              <a:latin typeface="Cambria Math" panose="02040503050406030204" pitchFamily="18" charset="0"/>
                              <a:ea typeface="Times New Roman" panose="02020603050405020304" pitchFamily="18" charset="0"/>
                              <a:cs typeface="Arial" panose="020B0604020202020204" pitchFamily="34" charset="0"/>
                            </a:rPr>
                            <m:t>𝐺𝑃𝑎</m:t>
                          </m:r>
                          <m:r>
                            <a:rPr lang="es-EC" i="1">
                              <a:effectLst/>
                              <a:latin typeface="Cambria Math" panose="02040503050406030204" pitchFamily="18" charset="0"/>
                              <a:ea typeface="Times New Roman" panose="02020603050405020304" pitchFamily="18" charset="0"/>
                              <a:cs typeface="Arial" panose="020B0604020202020204" pitchFamily="34" charset="0"/>
                            </a:rPr>
                            <m:t>∗(30 </m:t>
                          </m:r>
                          <m:r>
                            <a:rPr lang="es-EC" i="1">
                              <a:effectLst/>
                              <a:latin typeface="Cambria Math" panose="02040503050406030204" pitchFamily="18" charset="0"/>
                              <a:ea typeface="Times New Roman" panose="02020603050405020304" pitchFamily="18" charset="0"/>
                              <a:cs typeface="Arial" panose="020B0604020202020204" pitchFamily="34" charset="0"/>
                            </a:rPr>
                            <m:t>𝑚𝑚</m:t>
                          </m:r>
                          <m:r>
                            <a:rPr lang="es-EC" i="1">
                              <a:effectLst/>
                              <a:latin typeface="Cambria Math" panose="02040503050406030204" pitchFamily="18" charset="0"/>
                              <a:ea typeface="Times New Roman" panose="02020603050405020304" pitchFamily="18" charset="0"/>
                              <a:cs typeface="Arial" panose="020B0604020202020204" pitchFamily="34" charset="0"/>
                            </a:rPr>
                            <m:t>∗3 </m:t>
                          </m:r>
                          <m:r>
                            <a:rPr lang="es-EC" i="1">
                              <a:effectLst/>
                              <a:latin typeface="Cambria Math" panose="02040503050406030204" pitchFamily="18" charset="0"/>
                              <a:ea typeface="Times New Roman" panose="02020603050405020304" pitchFamily="18" charset="0"/>
                              <a:cs typeface="Arial" panose="020B0604020202020204" pitchFamily="34" charset="0"/>
                            </a:rPr>
                            <m:t>𝑚𝑚</m:t>
                          </m:r>
                          <m:r>
                            <a:rPr lang="es-EC" i="1">
                              <a:effectLst/>
                              <a:latin typeface="Cambria Math" panose="02040503050406030204" pitchFamily="18" charset="0"/>
                              <a:ea typeface="Times New Roman" panose="02020603050405020304" pitchFamily="18" charset="0"/>
                              <a:cs typeface="Arial" panose="020B0604020202020204" pitchFamily="34" charset="0"/>
                            </a:rPr>
                            <m:t>)</m:t>
                          </m:r>
                        </m:num>
                        <m:den>
                          <m:sSup>
                            <m:sSupPr>
                              <m:ctrlPr>
                                <a:rPr lang="en-US" i="1">
                                  <a:effectLst/>
                                  <a:latin typeface="Cambria Math" panose="02040503050406030204" pitchFamily="18" charset="0"/>
                                  <a:ea typeface="Times New Roman" panose="02020603050405020304" pitchFamily="18" charset="0"/>
                                  <a:cs typeface="Arial" panose="020B0604020202020204" pitchFamily="34" charset="0"/>
                                </a:rPr>
                              </m:ctrlPr>
                            </m:sSupPr>
                            <m:e>
                              <m:d>
                                <m:dPr>
                                  <m:ctrlPr>
                                    <a:rPr lang="en-US" i="1">
                                      <a:effectLst/>
                                      <a:latin typeface="Cambria Math" panose="02040503050406030204" pitchFamily="18" charset="0"/>
                                      <a:ea typeface="Times New Roman" panose="02020603050405020304" pitchFamily="18" charset="0"/>
                                      <a:cs typeface="Arial" panose="020B0604020202020204" pitchFamily="34" charset="0"/>
                                    </a:rPr>
                                  </m:ctrlPr>
                                </m:dPr>
                                <m:e>
                                  <m:r>
                                    <a:rPr lang="es-EC" i="1">
                                      <a:effectLst/>
                                      <a:latin typeface="Cambria Math" panose="02040503050406030204" pitchFamily="18" charset="0"/>
                                      <a:ea typeface="Times New Roman" panose="02020603050405020304" pitchFamily="18" charset="0"/>
                                      <a:cs typeface="Arial" panose="020B0604020202020204" pitchFamily="34" charset="0"/>
                                    </a:rPr>
                                    <m:t>356.5</m:t>
                                  </m:r>
                                </m:e>
                              </m:d>
                            </m:e>
                            <m:sup>
                              <m:r>
                                <a:rPr lang="es-EC" i="1">
                                  <a:effectLst/>
                                  <a:latin typeface="Cambria Math" panose="02040503050406030204" pitchFamily="18" charset="0"/>
                                  <a:ea typeface="Times New Roman" panose="02020603050405020304" pitchFamily="18" charset="0"/>
                                  <a:cs typeface="Arial" panose="020B0604020202020204" pitchFamily="34" charset="0"/>
                                </a:rPr>
                                <m:t>2</m:t>
                              </m:r>
                            </m:sup>
                          </m:sSup>
                        </m:den>
                      </m:f>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indent="252095" algn="just">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n-US" b="1" i="1">
                              <a:effectLst/>
                              <a:latin typeface="Cambria Math" panose="02040503050406030204" pitchFamily="18" charset="0"/>
                              <a:ea typeface="Times New Roman" panose="02020603050405020304" pitchFamily="18" charset="0"/>
                              <a:cs typeface="Arial" panose="020B0604020202020204" pitchFamily="34" charset="0"/>
                            </a:rPr>
                          </m:ctrlPr>
                        </m:sSubPr>
                        <m:e>
                          <m:r>
                            <a:rPr lang="es-EC" b="1" i="1">
                              <a:effectLst/>
                              <a:latin typeface="Cambria Math" panose="02040503050406030204" pitchFamily="18" charset="0"/>
                              <a:ea typeface="Times New Roman" panose="02020603050405020304" pitchFamily="18" charset="0"/>
                              <a:cs typeface="Arial" panose="020B0604020202020204" pitchFamily="34" charset="0"/>
                            </a:rPr>
                            <m:t>𝑾</m:t>
                          </m:r>
                        </m:e>
                        <m:sub>
                          <m:r>
                            <a:rPr lang="es-EC" b="1" i="1">
                              <a:effectLst/>
                              <a:latin typeface="Cambria Math" panose="02040503050406030204" pitchFamily="18" charset="0"/>
                              <a:ea typeface="Times New Roman" panose="02020603050405020304" pitchFamily="18" charset="0"/>
                              <a:cs typeface="Arial" panose="020B0604020202020204" pitchFamily="34" charset="0"/>
                            </a:rPr>
                            <m:t>𝑪𝑹</m:t>
                          </m:r>
                        </m:sub>
                      </m:sSub>
                      <m:r>
                        <a:rPr lang="es-EC" b="1" i="1">
                          <a:effectLst/>
                          <a:latin typeface="Cambria Math" panose="02040503050406030204" pitchFamily="18" charset="0"/>
                          <a:ea typeface="Times New Roman" panose="02020603050405020304" pitchFamily="18" charset="0"/>
                          <a:cs typeface="Arial" panose="020B0604020202020204" pitchFamily="34" charset="0"/>
                        </a:rPr>
                        <m:t>=</m:t>
                      </m:r>
                      <m:r>
                        <a:rPr lang="es-EC" b="1" i="1">
                          <a:effectLst/>
                          <a:latin typeface="Cambria Math" panose="02040503050406030204" pitchFamily="18" charset="0"/>
                          <a:ea typeface="Times New Roman" panose="02020603050405020304" pitchFamily="18" charset="0"/>
                          <a:cs typeface="Arial" panose="020B0604020202020204" pitchFamily="34" charset="0"/>
                        </a:rPr>
                        <m:t>𝟒𝟖𝟐</m:t>
                      </m:r>
                      <m:r>
                        <a:rPr lang="es-EC" b="1" i="1">
                          <a:effectLst/>
                          <a:latin typeface="Cambria Math" panose="02040503050406030204" pitchFamily="18" charset="0"/>
                          <a:ea typeface="Times New Roman" panose="02020603050405020304" pitchFamily="18" charset="0"/>
                          <a:cs typeface="Arial" panose="020B0604020202020204" pitchFamily="34" charset="0"/>
                        </a:rPr>
                        <m:t>.</m:t>
                      </m:r>
                      <m:r>
                        <a:rPr lang="es-EC" b="1" i="1">
                          <a:effectLst/>
                          <a:latin typeface="Cambria Math" panose="02040503050406030204" pitchFamily="18" charset="0"/>
                          <a:ea typeface="Times New Roman" panose="02020603050405020304" pitchFamily="18" charset="0"/>
                          <a:cs typeface="Arial" panose="020B0604020202020204" pitchFamily="34" charset="0"/>
                        </a:rPr>
                        <m:t>𝟐𝟓</m:t>
                      </m:r>
                      <m:r>
                        <a:rPr lang="es-EC" b="1" i="1">
                          <a:effectLst/>
                          <a:latin typeface="Cambria Math" panose="02040503050406030204" pitchFamily="18" charset="0"/>
                          <a:ea typeface="Times New Roman" panose="02020603050405020304" pitchFamily="18" charset="0"/>
                          <a:cs typeface="Arial" panose="020B0604020202020204" pitchFamily="34" charset="0"/>
                        </a:rPr>
                        <m:t> </m:t>
                      </m:r>
                      <m:r>
                        <a:rPr lang="es-EC" b="1" i="1">
                          <a:effectLst/>
                          <a:latin typeface="Cambria Math" panose="02040503050406030204" pitchFamily="18" charset="0"/>
                          <a:ea typeface="Times New Roman" panose="02020603050405020304" pitchFamily="18" charset="0"/>
                          <a:cs typeface="Arial" panose="020B0604020202020204" pitchFamily="34" charset="0"/>
                        </a:rPr>
                        <m:t>𝑵</m:t>
                      </m:r>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Rectángulo 4"/>
              <p:cNvSpPr>
                <a:spLocks noRot="1" noChangeAspect="1" noMove="1" noResize="1" noEditPoints="1" noAdjustHandles="1" noChangeArrowheads="1" noChangeShapeType="1" noTextEdit="1"/>
              </p:cNvSpPr>
              <p:nvPr/>
            </p:nvSpPr>
            <p:spPr>
              <a:xfrm>
                <a:off x="6095999" y="421192"/>
                <a:ext cx="6096000" cy="1605568"/>
              </a:xfrm>
              <a:prstGeom prst="rect">
                <a:avLst/>
              </a:prstGeom>
              <a:blipFill rotWithShape="0">
                <a:blip r:embed="rId3" cstate="print"/>
                <a:stretch>
                  <a:fillRect/>
                </a:stretch>
              </a:blipFill>
            </p:spPr>
            <p:txBody>
              <a:bodyPr/>
              <a:lstStyle/>
              <a:p>
                <a:r>
                  <a:rPr lang="en-US">
                    <a:noFill/>
                  </a:rPr>
                  <a:t> </a:t>
                </a:r>
              </a:p>
            </p:txBody>
          </p:sp>
        </mc:Fallback>
      </mc:AlternateContent>
      <p:sp>
        <p:nvSpPr>
          <p:cNvPr id="6" name="Rectángulo 5"/>
          <p:cNvSpPr/>
          <p:nvPr/>
        </p:nvSpPr>
        <p:spPr>
          <a:xfrm>
            <a:off x="6292644" y="1995870"/>
            <a:ext cx="5899355" cy="369332"/>
          </a:xfrm>
          <a:prstGeom prst="rect">
            <a:avLst/>
          </a:prstGeom>
        </p:spPr>
        <p:txBody>
          <a:bodyPr wrap="square">
            <a:spAutoFit/>
          </a:bodyPr>
          <a:lstStyle/>
          <a:p>
            <a:r>
              <a:rPr lang="es-EC" dirty="0">
                <a:latin typeface="Arial" panose="020B0604020202020204" pitchFamily="34" charset="0"/>
                <a:ea typeface="Times New Roman" panose="02020603050405020304" pitchFamily="18" charset="0"/>
              </a:rPr>
              <a:t>Al ser dos columnas en cada </a:t>
            </a:r>
            <a:r>
              <a:rPr lang="es-EC" dirty="0" smtClean="0">
                <a:latin typeface="Arial" panose="020B0604020202020204" pitchFamily="34" charset="0"/>
                <a:ea typeface="Times New Roman" panose="02020603050405020304" pitchFamily="18" charset="0"/>
              </a:rPr>
              <a:t>extremo </a:t>
            </a:r>
            <a:r>
              <a:rPr lang="es-EC" dirty="0">
                <a:latin typeface="Arial" panose="020B0604020202020204" pitchFamily="34" charset="0"/>
                <a:ea typeface="Times New Roman" panose="02020603050405020304" pitchFamily="18" charset="0"/>
              </a:rPr>
              <a:t>del </a:t>
            </a:r>
            <a:r>
              <a:rPr lang="es-EC" dirty="0" smtClean="0">
                <a:latin typeface="Arial" panose="020B0604020202020204" pitchFamily="34" charset="0"/>
                <a:ea typeface="Times New Roman" panose="02020603050405020304" pitchFamily="18" charset="0"/>
              </a:rPr>
              <a:t>dispensador:</a:t>
            </a:r>
            <a:endParaRPr lang="en-US" dirty="0"/>
          </a:p>
        </p:txBody>
      </p:sp>
      <mc:AlternateContent xmlns:mc="http://schemas.openxmlformats.org/markup-compatibility/2006" xmlns:a14="http://schemas.microsoft.com/office/drawing/2010/main">
        <mc:Choice Requires="a14">
          <p:sp>
            <p:nvSpPr>
              <p:cNvPr id="7" name="Rectángulo 6"/>
              <p:cNvSpPr/>
              <p:nvPr/>
            </p:nvSpPr>
            <p:spPr>
              <a:xfrm>
                <a:off x="7961656" y="2497737"/>
                <a:ext cx="236468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𝑾</m:t>
                          </m:r>
                        </m:e>
                        <m:sub>
                          <m:r>
                            <a:rPr lang="en-US" b="1" i="1">
                              <a:latin typeface="Cambria Math" panose="02040503050406030204" pitchFamily="18" charset="0"/>
                            </a:rPr>
                            <m:t>𝑪𝑹</m:t>
                          </m:r>
                          <m:r>
                            <a:rPr lang="en-US" b="0" i="0">
                              <a:latin typeface="Cambria Math" panose="02040503050406030204" pitchFamily="18" charset="0"/>
                            </a:rPr>
                            <m:t> </m:t>
                          </m:r>
                          <m:r>
                            <a:rPr lang="en-US" b="1" i="1">
                              <a:latin typeface="Cambria Math" panose="02040503050406030204" pitchFamily="18" charset="0"/>
                            </a:rPr>
                            <m:t>𝑻𝑶𝑻𝑨𝑳</m:t>
                          </m:r>
                        </m:sub>
                      </m:sSub>
                      <m:r>
                        <a:rPr lang="en-US" b="0" i="0">
                          <a:latin typeface="Cambria Math" panose="02040503050406030204" pitchFamily="18" charset="0"/>
                        </a:rPr>
                        <m:t>=964.5 </m:t>
                      </m:r>
                      <m:r>
                        <a:rPr lang="en-US" b="1" i="1">
                          <a:latin typeface="Cambria Math" panose="02040503050406030204" pitchFamily="18" charset="0"/>
                        </a:rPr>
                        <m:t>𝑵</m:t>
                      </m:r>
                    </m:oMath>
                  </m:oMathPara>
                </a14:m>
                <a:endParaRPr lang="en-US" dirty="0"/>
              </a:p>
            </p:txBody>
          </p:sp>
        </mc:Choice>
        <mc:Fallback xmlns="">
          <p:sp>
            <p:nvSpPr>
              <p:cNvPr id="7" name="Rectángulo 6"/>
              <p:cNvSpPr>
                <a:spLocks noRot="1" noChangeAspect="1" noMove="1" noResize="1" noEditPoints="1" noAdjustHandles="1" noChangeArrowheads="1" noChangeShapeType="1" noTextEdit="1"/>
              </p:cNvSpPr>
              <p:nvPr/>
            </p:nvSpPr>
            <p:spPr>
              <a:xfrm>
                <a:off x="7961656" y="2497737"/>
                <a:ext cx="2364685" cy="369332"/>
              </a:xfrm>
              <a:prstGeom prst="rect">
                <a:avLst/>
              </a:prstGeom>
              <a:blipFill rotWithShape="0">
                <a:blip r:embed="rId4"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ángulo 7"/>
              <p:cNvSpPr/>
              <p:nvPr/>
            </p:nvSpPr>
            <p:spPr>
              <a:xfrm>
                <a:off x="4120426" y="3932574"/>
                <a:ext cx="395114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𝑊</m:t>
                          </m:r>
                        </m:e>
                        <m:sub>
                          <m:r>
                            <a:rPr lang="en-US" i="0">
                              <a:latin typeface="Cambria Math" panose="02040503050406030204" pitchFamily="18" charset="0"/>
                            </a:rPr>
                            <m:t> </m:t>
                          </m:r>
                          <m:r>
                            <a:rPr lang="en-US" i="1">
                              <a:latin typeface="Cambria Math" panose="02040503050406030204" pitchFamily="18" charset="0"/>
                            </a:rPr>
                            <m:t>𝑇𝑂𝑇𝐴𝐿</m:t>
                          </m:r>
                        </m:sub>
                      </m:sSub>
                      <m:r>
                        <a:rPr lang="en-US" i="0">
                          <a:latin typeface="Cambria Math" panose="02040503050406030204" pitchFamily="18" charset="0"/>
                        </a:rPr>
                        <m:t>=3∗</m:t>
                      </m:r>
                      <m:sSub>
                        <m:sSubPr>
                          <m:ctrlPr>
                            <a:rPr lang="en-US" i="1">
                              <a:latin typeface="Cambria Math" panose="02040503050406030204" pitchFamily="18" charset="0"/>
                            </a:rPr>
                          </m:ctrlPr>
                        </m:sSubPr>
                        <m:e>
                          <m:r>
                            <a:rPr lang="en-US" i="1">
                              <a:latin typeface="Cambria Math" panose="02040503050406030204" pitchFamily="18" charset="0"/>
                            </a:rPr>
                            <m:t>𝑊</m:t>
                          </m:r>
                        </m:e>
                        <m:sub>
                          <m:r>
                            <a:rPr lang="en-US" i="1">
                              <a:latin typeface="Cambria Math" panose="02040503050406030204" pitchFamily="18" charset="0"/>
                            </a:rPr>
                            <m:t>𝑇𝐴𝑃𝐴</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𝑊</m:t>
                          </m:r>
                        </m:e>
                        <m:sub>
                          <m:r>
                            <a:rPr lang="en-US" i="1">
                              <a:latin typeface="Cambria Math" panose="02040503050406030204" pitchFamily="18" charset="0"/>
                            </a:rPr>
                            <m:t>𝐷𝐼𝑆𝑃𝐸𝑁𝑆𝐴𝐷𝑂𝑅</m:t>
                          </m:r>
                        </m:sub>
                      </m:sSub>
                    </m:oMath>
                  </m:oMathPara>
                </a14:m>
                <a:endParaRPr lang="en-US" dirty="0"/>
              </a:p>
            </p:txBody>
          </p:sp>
        </mc:Choice>
        <mc:Fallback xmlns="">
          <p:sp>
            <p:nvSpPr>
              <p:cNvPr id="8" name="Rectángulo 7"/>
              <p:cNvSpPr>
                <a:spLocks noRot="1" noChangeAspect="1" noMove="1" noResize="1" noEditPoints="1" noAdjustHandles="1" noChangeArrowheads="1" noChangeShapeType="1" noTextEdit="1"/>
              </p:cNvSpPr>
              <p:nvPr/>
            </p:nvSpPr>
            <p:spPr>
              <a:xfrm>
                <a:off x="4120426" y="3932574"/>
                <a:ext cx="3951146" cy="369332"/>
              </a:xfrm>
              <a:prstGeom prst="rect">
                <a:avLst/>
              </a:prstGeom>
              <a:blipFill rotWithShape="0">
                <a:blip r:embed="rId5"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ángulo 8"/>
              <p:cNvSpPr/>
              <p:nvPr/>
            </p:nvSpPr>
            <p:spPr>
              <a:xfrm>
                <a:off x="5089185" y="4519434"/>
                <a:ext cx="201362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𝑾</m:t>
                          </m:r>
                        </m:e>
                        <m:sub>
                          <m:r>
                            <a:rPr lang="en-US" b="0" i="0">
                              <a:latin typeface="Cambria Math" panose="02040503050406030204" pitchFamily="18" charset="0"/>
                            </a:rPr>
                            <m:t> </m:t>
                          </m:r>
                          <m:r>
                            <a:rPr lang="en-US" b="1" i="1">
                              <a:latin typeface="Cambria Math" panose="02040503050406030204" pitchFamily="18" charset="0"/>
                            </a:rPr>
                            <m:t>𝑻𝑶𝑻𝑨𝑳</m:t>
                          </m:r>
                        </m:sub>
                      </m:sSub>
                      <m:r>
                        <a:rPr lang="en-US" b="0" i="0">
                          <a:latin typeface="Cambria Math" panose="02040503050406030204" pitchFamily="18" charset="0"/>
                        </a:rPr>
                        <m:t>=1.22 </m:t>
                      </m:r>
                      <m:r>
                        <a:rPr lang="en-US" b="1" i="1">
                          <a:latin typeface="Cambria Math" panose="02040503050406030204" pitchFamily="18" charset="0"/>
                        </a:rPr>
                        <m:t>𝑵</m:t>
                      </m:r>
                    </m:oMath>
                  </m:oMathPara>
                </a14:m>
                <a:endParaRPr lang="en-US" dirty="0"/>
              </a:p>
            </p:txBody>
          </p:sp>
        </mc:Choice>
        <mc:Fallback xmlns="">
          <p:sp>
            <p:nvSpPr>
              <p:cNvPr id="9" name="Rectángulo 8"/>
              <p:cNvSpPr>
                <a:spLocks noRot="1" noChangeAspect="1" noMove="1" noResize="1" noEditPoints="1" noAdjustHandles="1" noChangeArrowheads="1" noChangeShapeType="1" noTextEdit="1"/>
              </p:cNvSpPr>
              <p:nvPr/>
            </p:nvSpPr>
            <p:spPr>
              <a:xfrm>
                <a:off x="5089185" y="4519434"/>
                <a:ext cx="2013628" cy="369332"/>
              </a:xfrm>
              <a:prstGeom prst="rect">
                <a:avLst/>
              </a:prstGeom>
              <a:blipFill rotWithShape="0">
                <a:blip r:embed="rId6"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ángulo 9"/>
              <p:cNvSpPr/>
              <p:nvPr/>
            </p:nvSpPr>
            <p:spPr>
              <a:xfrm>
                <a:off x="3519092" y="5182745"/>
                <a:ext cx="493750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𝑾</m:t>
                          </m:r>
                        </m:e>
                        <m:sub>
                          <m:r>
                            <a:rPr lang="en-US" b="1" i="1">
                              <a:latin typeface="Cambria Math" panose="02040503050406030204" pitchFamily="18" charset="0"/>
                            </a:rPr>
                            <m:t>𝑪𝑹</m:t>
                          </m:r>
                          <m:r>
                            <a:rPr lang="en-US" b="0" i="0">
                              <a:latin typeface="Cambria Math" panose="02040503050406030204" pitchFamily="18" charset="0"/>
                            </a:rPr>
                            <m:t> </m:t>
                          </m:r>
                          <m:r>
                            <a:rPr lang="en-US" b="1" i="1">
                              <a:latin typeface="Cambria Math" panose="02040503050406030204" pitchFamily="18" charset="0"/>
                            </a:rPr>
                            <m:t>𝑻𝑶𝑻𝑨𝑳</m:t>
                          </m:r>
                        </m:sub>
                      </m:sSub>
                      <m:r>
                        <a:rPr lang="en-US" b="0" i="0">
                          <a:latin typeface="Cambria Math" panose="02040503050406030204" pitchFamily="18" charset="0"/>
                        </a:rPr>
                        <m:t>&gt;</m:t>
                      </m:r>
                      <m:sSub>
                        <m:sSubPr>
                          <m:ctrlPr>
                            <a:rPr lang="en-US" b="0" i="1">
                              <a:latin typeface="Cambria Math" panose="02040503050406030204" pitchFamily="18" charset="0"/>
                            </a:rPr>
                          </m:ctrlPr>
                        </m:sSubPr>
                        <m:e>
                          <m:r>
                            <a:rPr lang="en-US" b="1" i="1">
                              <a:latin typeface="Cambria Math" panose="02040503050406030204" pitchFamily="18" charset="0"/>
                            </a:rPr>
                            <m:t>𝑾</m:t>
                          </m:r>
                        </m:e>
                        <m:sub>
                          <m:r>
                            <a:rPr lang="en-US" b="1" i="1">
                              <a:latin typeface="Cambria Math" panose="02040503050406030204" pitchFamily="18" charset="0"/>
                            </a:rPr>
                            <m:t>𝑻𝑶𝑻𝑨𝑳</m:t>
                          </m:r>
                        </m:sub>
                      </m:sSub>
                      <m:r>
                        <a:rPr lang="en-US" b="0" i="0">
                          <a:latin typeface="Cambria Math" panose="02040503050406030204" pitchFamily="18" charset="0"/>
                        </a:rPr>
                        <m:t>      →    964.5 </m:t>
                      </m:r>
                      <m:r>
                        <a:rPr lang="en-US" b="0" i="1">
                          <a:latin typeface="Cambria Math" panose="02040503050406030204" pitchFamily="18" charset="0"/>
                        </a:rPr>
                        <m:t>𝑁</m:t>
                      </m:r>
                      <m:r>
                        <a:rPr lang="en-US" b="0" i="0">
                          <a:latin typeface="Cambria Math" panose="02040503050406030204" pitchFamily="18" charset="0"/>
                        </a:rPr>
                        <m:t>&gt;1.22 </m:t>
                      </m:r>
                      <m:r>
                        <a:rPr lang="en-US" b="0" i="1">
                          <a:latin typeface="Cambria Math" panose="02040503050406030204" pitchFamily="18" charset="0"/>
                        </a:rPr>
                        <m:t>𝑁</m:t>
                      </m:r>
                    </m:oMath>
                  </m:oMathPara>
                </a14:m>
                <a:endParaRPr lang="en-US" dirty="0"/>
              </a:p>
            </p:txBody>
          </p:sp>
        </mc:Choice>
        <mc:Fallback xmlns="">
          <p:sp>
            <p:nvSpPr>
              <p:cNvPr id="10" name="Rectángulo 9"/>
              <p:cNvSpPr>
                <a:spLocks noRot="1" noChangeAspect="1" noMove="1" noResize="1" noEditPoints="1" noAdjustHandles="1" noChangeArrowheads="1" noChangeShapeType="1" noTextEdit="1"/>
              </p:cNvSpPr>
              <p:nvPr/>
            </p:nvSpPr>
            <p:spPr>
              <a:xfrm>
                <a:off x="3519092" y="5182745"/>
                <a:ext cx="4937506" cy="369332"/>
              </a:xfrm>
              <a:prstGeom prst="rect">
                <a:avLst/>
              </a:prstGeom>
              <a:blipFill rotWithShape="0">
                <a:blip r:embed="rId7" cstate="print"/>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55649511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719870" y="392979"/>
            <a:ext cx="3279744" cy="369332"/>
          </a:xfrm>
          <a:prstGeom prst="rect">
            <a:avLst/>
          </a:prstGeom>
        </p:spPr>
        <p:txBody>
          <a:bodyPr wrap="none">
            <a:spAutoFit/>
          </a:bodyPr>
          <a:lstStyle/>
          <a:p>
            <a:r>
              <a:rPr lang="es-EC" i="1" dirty="0">
                <a:latin typeface="Arial" panose="020B0604020202020204" pitchFamily="34" charset="0"/>
                <a:ea typeface="Calibri" panose="020F0502020204030204" pitchFamily="34" charset="0"/>
              </a:rPr>
              <a:t>Etapa 2. Enroscado de Tapas.</a:t>
            </a:r>
            <a:endParaRPr lang="en-US" dirty="0"/>
          </a:p>
        </p:txBody>
      </p:sp>
      <p:sp>
        <p:nvSpPr>
          <p:cNvPr id="5" name="Rectángulo 4"/>
          <p:cNvSpPr/>
          <p:nvPr/>
        </p:nvSpPr>
        <p:spPr>
          <a:xfrm>
            <a:off x="1111044" y="1441722"/>
            <a:ext cx="10255045" cy="3739485"/>
          </a:xfrm>
          <a:prstGeom prst="rect">
            <a:avLst/>
          </a:prstGeom>
        </p:spPr>
        <p:txBody>
          <a:bodyPr wrap="square">
            <a:spAutoFit/>
          </a:bodyPr>
          <a:lstStyle/>
          <a:p>
            <a:pPr marL="342900" lvl="0" indent="-342900" algn="just">
              <a:lnSpc>
                <a:spcPct val="150000"/>
              </a:lnSpc>
              <a:spcAft>
                <a:spcPts val="0"/>
              </a:spcAft>
              <a:buFont typeface="Symbol" panose="05050102010706020507" pitchFamily="18" charset="2"/>
              <a:buChar char=""/>
            </a:pPr>
            <a:r>
              <a:rPr lang="es-EC" dirty="0">
                <a:latin typeface="Arial" panose="020B0604020202020204" pitchFamily="34" charset="0"/>
                <a:ea typeface="Calibri" panose="020F0502020204030204" pitchFamily="34" charset="0"/>
                <a:cs typeface="Times New Roman" panose="02020603050405020304" pitchFamily="18" charset="0"/>
              </a:rPr>
              <a:t>Se tendrá un cilindro de simple efecto encargado de mantener en la posición adecuada al envase. </a:t>
            </a:r>
            <a:endParaRPr lang="es-EC" dirty="0" smtClean="0">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C" dirty="0">
                <a:latin typeface="Arial" panose="020B0604020202020204" pitchFamily="34" charset="0"/>
                <a:ea typeface="Calibri" panose="020F0502020204030204" pitchFamily="34" charset="0"/>
                <a:cs typeface="Times New Roman" panose="02020603050405020304" pitchFamily="18" charset="0"/>
              </a:rPr>
              <a:t>Se tendrá un cilindro de doble efecto encargado de ejercer una presión axial sobre la tapa de la botella, para que de este modo la tapa se vea forzada a introducirse en el cuello de la botella</a:t>
            </a:r>
            <a:r>
              <a:rPr lang="es-EC" dirty="0" smtClean="0">
                <a:latin typeface="Arial" panose="020B0604020202020204" pitchFamily="34" charset="0"/>
                <a:ea typeface="Calibri" panose="020F0502020204030204" pitchFamily="34" charset="0"/>
                <a:cs typeface="Times New Roman" panose="02020603050405020304" pitchFamily="18" charset="0"/>
              </a:rPr>
              <a:t>.</a:t>
            </a:r>
          </a:p>
          <a:p>
            <a:pPr marL="342900" lvl="0" indent="-342900" algn="just">
              <a:lnSpc>
                <a:spcPct val="150000"/>
              </a:lnSpc>
              <a:spcAft>
                <a:spcPts val="0"/>
              </a:spcAft>
              <a:buFont typeface="Symbol" panose="05050102010706020507" pitchFamily="18" charset="2"/>
              <a:buChar char=""/>
            </a:pP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Symbol" panose="05050102010706020507" pitchFamily="18" charset="2"/>
              <a:buChar char=""/>
            </a:pPr>
            <a:r>
              <a:rPr lang="es-EC" dirty="0">
                <a:latin typeface="Arial" panose="020B0604020202020204" pitchFamily="34" charset="0"/>
                <a:ea typeface="Calibri" panose="020F0502020204030204" pitchFamily="34" charset="0"/>
                <a:cs typeface="Times New Roman" panose="02020603050405020304" pitchFamily="18" charset="0"/>
              </a:rPr>
              <a:t>Se tendrá también un motor eléctrico DC acoplado al vástago del cilindro doble efecto, encargado de proporcionar un movimiento rotacional a la tapa con el fin de que está se vaya enroscando mientras el </a:t>
            </a:r>
            <a:r>
              <a:rPr lang="es-EC" dirty="0" smtClean="0">
                <a:latin typeface="Arial" panose="020B0604020202020204" pitchFamily="34" charset="0"/>
                <a:ea typeface="Calibri" panose="020F0502020204030204" pitchFamily="34" charset="0"/>
                <a:cs typeface="Times New Roman" panose="02020603050405020304" pitchFamily="18" charset="0"/>
              </a:rPr>
              <a:t>pistón </a:t>
            </a:r>
            <a:r>
              <a:rPr lang="es-EC" dirty="0">
                <a:latin typeface="Arial" panose="020B0604020202020204" pitchFamily="34" charset="0"/>
                <a:ea typeface="Calibri" panose="020F0502020204030204" pitchFamily="34" charset="0"/>
                <a:cs typeface="Times New Roman" panose="02020603050405020304" pitchFamily="18" charset="0"/>
              </a:rPr>
              <a:t>de doble efecto ejerce presión sobre la misma.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9656506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461704" y="264737"/>
            <a:ext cx="2655535" cy="507831"/>
          </a:xfrm>
          <a:prstGeom prst="rect">
            <a:avLst/>
          </a:prstGeom>
        </p:spPr>
        <p:txBody>
          <a:bodyPr wrap="none">
            <a:spAutoFit/>
          </a:bodyPr>
          <a:lstStyle/>
          <a:p>
            <a:pPr algn="just">
              <a:lnSpc>
                <a:spcPct val="150000"/>
              </a:lnSpc>
              <a:spcAft>
                <a:spcPts val="800"/>
              </a:spcAft>
            </a:pPr>
            <a:r>
              <a:rPr lang="es-EC" u="sng" dirty="0" smtClean="0">
                <a:latin typeface="Arial" panose="020B0604020202020204" pitchFamily="34" charset="0"/>
                <a:ea typeface="Calibri" panose="020F0502020204030204" pitchFamily="34" charset="0"/>
                <a:cs typeface="Times New Roman" panose="02020603050405020304" pitchFamily="18" charset="0"/>
              </a:rPr>
              <a:t>MOTOR </a:t>
            </a:r>
            <a:r>
              <a:rPr lang="es-EC" u="sng" dirty="0">
                <a:latin typeface="Arial" panose="020B0604020202020204" pitchFamily="34" charset="0"/>
                <a:ea typeface="Calibri" panose="020F0502020204030204" pitchFamily="34" charset="0"/>
                <a:cs typeface="Times New Roman" panose="02020603050405020304" pitchFamily="18" charset="0"/>
              </a:rPr>
              <a:t>DE ROSCADO</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Imagen 9"/>
          <p:cNvPicPr/>
          <p:nvPr/>
        </p:nvPicPr>
        <p:blipFill rotWithShape="1">
          <a:blip r:embed="rId2" cstate="print">
            <a:extLst>
              <a:ext uri="{28A0092B-C50C-407E-A947-70E740481C1C}">
                <a14:useLocalDpi xmlns:a14="http://schemas.microsoft.com/office/drawing/2010/main" val="0"/>
              </a:ext>
            </a:extLst>
          </a:blip>
          <a:srcRect l="5559" r="4256" b="13381"/>
          <a:stretch/>
        </p:blipFill>
        <p:spPr bwMode="auto">
          <a:xfrm>
            <a:off x="2901175" y="1008729"/>
            <a:ext cx="3607780" cy="2811924"/>
          </a:xfrm>
          <a:prstGeom prst="rect">
            <a:avLst/>
          </a:prstGeom>
          <a:noFill/>
          <a:ln w="19050"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11" name="Imagen 10"/>
          <p:cNvPicPr/>
          <p:nvPr/>
        </p:nvPicPr>
        <p:blipFill rotWithShape="1">
          <a:blip r:embed="rId3" cstate="print">
            <a:extLst>
              <a:ext uri="{28A0092B-C50C-407E-A947-70E740481C1C}">
                <a14:useLocalDpi xmlns:a14="http://schemas.microsoft.com/office/drawing/2010/main" val="0"/>
              </a:ext>
            </a:extLst>
          </a:blip>
          <a:srcRect r="3743" b="7912"/>
          <a:stretch/>
        </p:blipFill>
        <p:spPr bwMode="auto">
          <a:xfrm>
            <a:off x="7119538" y="1008729"/>
            <a:ext cx="2575068" cy="2811924"/>
          </a:xfrm>
          <a:prstGeom prst="rect">
            <a:avLst/>
          </a:prstGeom>
          <a:noFill/>
          <a:ln w="19050"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8" name="Rectángulo 7"/>
              <p:cNvSpPr/>
              <p:nvPr/>
            </p:nvSpPr>
            <p:spPr>
              <a:xfrm>
                <a:off x="639097" y="4138222"/>
                <a:ext cx="10677832" cy="369332"/>
              </a:xfrm>
              <a:prstGeom prst="rect">
                <a:avLst/>
              </a:prstGeom>
            </p:spPr>
            <p:txBody>
              <a:bodyPr wrap="square">
                <a:spAutoFit/>
              </a:bodyPr>
              <a:lstStyle/>
              <a:p>
                <a:r>
                  <a:rPr lang="es-EC" dirty="0" smtClean="0">
                    <a:latin typeface="Arial" panose="020B0604020202020204" pitchFamily="34" charset="0"/>
                    <a:ea typeface="Calibri" panose="020F0502020204030204" pitchFamily="34" charset="0"/>
                  </a:rPr>
                  <a:t>El torque resultó </a:t>
                </a:r>
                <a:r>
                  <a:rPr lang="es-EC" dirty="0">
                    <a:latin typeface="Arial" panose="020B0604020202020204" pitchFamily="34" charset="0"/>
                    <a:ea typeface="Calibri" panose="020F0502020204030204" pitchFamily="34" charset="0"/>
                  </a:rPr>
                  <a:t>ser mucho menor al valor mínimo de la escala del torquímetro utilizado (</a:t>
                </a:r>
                <a14:m>
                  <m:oMath xmlns:m="http://schemas.openxmlformats.org/officeDocument/2006/math">
                    <m:r>
                      <a:rPr lang="es-EC" i="1">
                        <a:effectLst/>
                        <a:latin typeface="Cambria Math" panose="02040503050406030204" pitchFamily="18" charset="0"/>
                        <a:ea typeface="Calibri" panose="020F0502020204030204" pitchFamily="34" charset="0"/>
                        <a:cs typeface="Arial" panose="020B0604020202020204" pitchFamily="34" charset="0"/>
                      </a:rPr>
                      <m:t>1 </m:t>
                    </m:r>
                    <m:r>
                      <a:rPr lang="es-EC" i="1">
                        <a:effectLst/>
                        <a:latin typeface="Cambria Math" panose="02040503050406030204" pitchFamily="18" charset="0"/>
                        <a:ea typeface="Calibri" panose="020F0502020204030204" pitchFamily="34" charset="0"/>
                        <a:cs typeface="Arial" panose="020B0604020202020204" pitchFamily="34" charset="0"/>
                      </a:rPr>
                      <m:t>𝐾𝑔</m:t>
                    </m:r>
                    <m:r>
                      <a:rPr lang="es-EC" i="1">
                        <a:effectLst/>
                        <a:latin typeface="Cambria Math" panose="02040503050406030204" pitchFamily="18" charset="0"/>
                        <a:ea typeface="Calibri" panose="020F0502020204030204" pitchFamily="34" charset="0"/>
                        <a:cs typeface="Arial" panose="020B0604020202020204" pitchFamily="34" charset="0"/>
                      </a:rPr>
                      <m:t> – </m:t>
                    </m:r>
                    <m:r>
                      <a:rPr lang="es-EC" i="1">
                        <a:effectLst/>
                        <a:latin typeface="Cambria Math" panose="02040503050406030204" pitchFamily="18" charset="0"/>
                        <a:ea typeface="Calibri" panose="020F0502020204030204" pitchFamily="34" charset="0"/>
                        <a:cs typeface="Arial" panose="020B0604020202020204" pitchFamily="34" charset="0"/>
                      </a:rPr>
                      <m:t>𝑚</m:t>
                    </m:r>
                  </m:oMath>
                </a14:m>
                <a:r>
                  <a:rPr lang="es-EC" dirty="0">
                    <a:effectLst/>
                    <a:latin typeface="Arial" panose="020B0604020202020204" pitchFamily="34" charset="0"/>
                    <a:ea typeface="Times New Roman" panose="02020603050405020304" pitchFamily="18" charset="0"/>
                  </a:rPr>
                  <a:t>)</a:t>
                </a:r>
                <a:r>
                  <a:rPr lang="es-EC" dirty="0">
                    <a:effectLst/>
                    <a:latin typeface="Arial" panose="020B0604020202020204" pitchFamily="34" charset="0"/>
                    <a:ea typeface="Calibri" panose="020F0502020204030204" pitchFamily="34" charset="0"/>
                  </a:rPr>
                  <a:t>. </a:t>
                </a:r>
                <a:endParaRPr lang="en-US" dirty="0"/>
              </a:p>
            </p:txBody>
          </p:sp>
        </mc:Choice>
        <mc:Fallback xmlns="">
          <p:sp>
            <p:nvSpPr>
              <p:cNvPr id="8" name="Rectángulo 7"/>
              <p:cNvSpPr>
                <a:spLocks noRot="1" noChangeAspect="1" noMove="1" noResize="1" noEditPoints="1" noAdjustHandles="1" noChangeArrowheads="1" noChangeShapeType="1" noTextEdit="1"/>
              </p:cNvSpPr>
              <p:nvPr/>
            </p:nvSpPr>
            <p:spPr>
              <a:xfrm>
                <a:off x="639097" y="4138222"/>
                <a:ext cx="10677832" cy="369332"/>
              </a:xfrm>
              <a:prstGeom prst="rect">
                <a:avLst/>
              </a:prstGeom>
              <a:blipFill rotWithShape="0">
                <a:blip r:embed="rId4" cstate="print"/>
                <a:stretch>
                  <a:fillRect l="-514" t="-11667" b="-2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12" name="Tabla 11"/>
              <p:cNvGraphicFramePr>
                <a:graphicFrameLocks noGrp="1"/>
              </p:cNvGraphicFramePr>
              <p:nvPr>
                <p:extLst>
                  <p:ext uri="{D42A27DB-BD31-4B8C-83A1-F6EECF244321}">
                    <p14:modId xmlns:p14="http://schemas.microsoft.com/office/powerpoint/2010/main" val="2924480884"/>
                  </p:ext>
                </p:extLst>
              </p:nvPr>
            </p:nvGraphicFramePr>
            <p:xfrm>
              <a:off x="778534" y="4923446"/>
              <a:ext cx="4677410" cy="1441450"/>
            </p:xfrm>
            <a:graphic>
              <a:graphicData uri="http://schemas.openxmlformats.org/drawingml/2006/table">
                <a:tbl>
                  <a:tblPr firstRow="1" firstCol="1" bandRow="1"/>
                  <a:tblGrid>
                    <a:gridCol w="3417570"/>
                    <a:gridCol w="1259840"/>
                  </a:tblGrid>
                  <a:tr h="288290">
                    <a:tc gridSpan="2">
                      <a:txBody>
                        <a:bodyPr/>
                        <a:lstStyle/>
                        <a:p>
                          <a:pPr marL="228600" algn="ctr">
                            <a:lnSpc>
                              <a:spcPct val="107000"/>
                            </a:lnSpc>
                            <a:spcAft>
                              <a:spcPts val="0"/>
                            </a:spcAft>
                          </a:pPr>
                          <a:r>
                            <a:rPr lang="es-EC" sz="14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DATOS TÉCNICOS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hMerge="1">
                      <a:txBody>
                        <a:bodyPr/>
                        <a:lstStyle/>
                        <a:p>
                          <a:endParaRPr lang="en-US"/>
                        </a:p>
                      </a:txBody>
                      <a:tcPr/>
                    </a:tc>
                  </a:tr>
                  <a:tr h="288290">
                    <a:tc>
                      <a:txBody>
                        <a:bodyPr/>
                        <a:lstStyle/>
                        <a:p>
                          <a:pPr marL="38735" algn="r">
                            <a:lnSpc>
                              <a:spcPct val="107000"/>
                            </a:lnSpc>
                            <a:spcAft>
                              <a:spcPts val="0"/>
                            </a:spcAft>
                          </a:pPr>
                          <a:r>
                            <a:rPr lang="es-EC" sz="14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Voltaje de Alimentación: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s-EC" sz="14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4.8 </m:t>
                                </m:r>
                                <m:r>
                                  <a:rPr lang="es-EC" sz="14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𝑉</m:t>
                                </m:r>
                                <m:r>
                                  <a:rPr lang="es-EC" sz="14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−6 </m:t>
                                </m:r>
                                <m:r>
                                  <a:rPr lang="es-EC" sz="14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𝑉</m:t>
                                </m:r>
                              </m:oMath>
                            </m:oMathPara>
                          </a14:m>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r>
                  <a:tr h="288290">
                    <a:tc>
                      <a:txBody>
                        <a:bodyPr/>
                        <a:lstStyle/>
                        <a:p>
                          <a:pPr marL="38735" algn="r">
                            <a:lnSpc>
                              <a:spcPct val="107000"/>
                            </a:lnSpc>
                            <a:spcAft>
                              <a:spcPts val="0"/>
                            </a:spcAft>
                          </a:pPr>
                          <a:r>
                            <a:rPr lang="es-EC" sz="14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Torque del Motor:</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s-EC" sz="14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0.247 </m:t>
                                </m:r>
                                <m:r>
                                  <a:rPr lang="es-EC" sz="14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𝐾𝑔</m:t>
                                </m:r>
                                <m:r>
                                  <a:rPr lang="es-EC" sz="14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
                                  <a:rPr lang="es-EC" sz="14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𝑚</m:t>
                                </m:r>
                              </m:oMath>
                            </m:oMathPara>
                          </a14:m>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8290">
                    <a:tc>
                      <a:txBody>
                        <a:bodyPr/>
                        <a:lstStyle/>
                        <a:p>
                          <a:pPr marL="38735" algn="r">
                            <a:lnSpc>
                              <a:spcPct val="107000"/>
                            </a:lnSpc>
                            <a:spcAft>
                              <a:spcPts val="0"/>
                            </a:spcAft>
                          </a:pPr>
                          <a:r>
                            <a:rPr lang="es-EC" sz="14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Peso del Motor:</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s-EC" sz="14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152 </m:t>
                                </m:r>
                                <m:r>
                                  <a:rPr lang="es-EC" sz="14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𝑔𝑟</m:t>
                                </m:r>
                              </m:oMath>
                            </m:oMathPara>
                          </a14:m>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r>
                  <a:tr h="288290">
                    <a:tc>
                      <a:txBody>
                        <a:bodyPr/>
                        <a:lstStyle/>
                        <a:p>
                          <a:pPr marL="38735" algn="r">
                            <a:lnSpc>
                              <a:spcPct val="107000"/>
                            </a:lnSpc>
                            <a:spcAft>
                              <a:spcPts val="0"/>
                            </a:spcAft>
                          </a:pPr>
                          <a:r>
                            <a:rPr lang="es-EC" sz="14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Modulación: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s-EC" sz="14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𝐴𝑛</m:t>
                                </m:r>
                                <m:r>
                                  <a:rPr lang="es-EC" sz="14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á</m:t>
                                </m:r>
                                <m:r>
                                  <a:rPr lang="es-EC" sz="14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𝑙𝑜𝑔𝑎</m:t>
                                </m:r>
                              </m:oMath>
                            </m:oMathPara>
                          </a14:m>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mc:Choice>
        <mc:Fallback xmlns="">
          <p:graphicFrame>
            <p:nvGraphicFramePr>
              <p:cNvPr id="12" name="Tabla 11"/>
              <p:cNvGraphicFramePr>
                <a:graphicFrameLocks noGrp="1"/>
              </p:cNvGraphicFramePr>
              <p:nvPr>
                <p:extLst>
                  <p:ext uri="{D42A27DB-BD31-4B8C-83A1-F6EECF244321}">
                    <p14:modId xmlns:p14="http://schemas.microsoft.com/office/powerpoint/2010/main" xmlns="" xmlns:a14="http://schemas.microsoft.com/office/drawing/2010/main" val="2924480884"/>
                  </p:ext>
                </p:extLst>
              </p:nvPr>
            </p:nvGraphicFramePr>
            <p:xfrm>
              <a:off x="778534" y="4923446"/>
              <a:ext cx="4677410" cy="1441450"/>
            </p:xfrm>
            <a:graphic>
              <a:graphicData uri="http://schemas.openxmlformats.org/drawingml/2006/table">
                <a:tbl>
                  <a:tblPr firstRow="1" firstCol="1" bandRow="1"/>
                  <a:tblGrid>
                    <a:gridCol w="3417570"/>
                    <a:gridCol w="1259840"/>
                  </a:tblGrid>
                  <a:tr h="288290">
                    <a:tc gridSpan="2">
                      <a:txBody>
                        <a:bodyPr/>
                        <a:lstStyle/>
                        <a:p>
                          <a:pPr marL="228600" algn="ctr">
                            <a:lnSpc>
                              <a:spcPct val="107000"/>
                            </a:lnSpc>
                            <a:spcAft>
                              <a:spcPts val="0"/>
                            </a:spcAft>
                          </a:pPr>
                          <a:r>
                            <a:rPr lang="es-EC" sz="14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DATOS TÉCNICOS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hMerge="1">
                      <a:txBody>
                        <a:bodyPr/>
                        <a:lstStyle/>
                        <a:p>
                          <a:endParaRPr lang="en-US"/>
                        </a:p>
                      </a:txBody>
                      <a:tcPr/>
                    </a:tc>
                  </a:tr>
                  <a:tr h="288290">
                    <a:tc>
                      <a:txBody>
                        <a:bodyPr/>
                        <a:lstStyle/>
                        <a:p>
                          <a:pPr marL="38735" algn="r">
                            <a:lnSpc>
                              <a:spcPct val="107000"/>
                            </a:lnSpc>
                            <a:spcAft>
                              <a:spcPts val="0"/>
                            </a:spcAft>
                          </a:pPr>
                          <a:r>
                            <a:rPr lang="es-EC" sz="14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Voltaje de Alimentación: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5"/>
                          <a:stretch>
                            <a:fillRect l="-271981" t="-108511" r="-966" b="-327660"/>
                          </a:stretch>
                        </a:blipFill>
                      </a:tcPr>
                    </a:tc>
                  </a:tr>
                  <a:tr h="288290">
                    <a:tc>
                      <a:txBody>
                        <a:bodyPr/>
                        <a:lstStyle/>
                        <a:p>
                          <a:pPr marL="38735" algn="r">
                            <a:lnSpc>
                              <a:spcPct val="107000"/>
                            </a:lnSpc>
                            <a:spcAft>
                              <a:spcPts val="0"/>
                            </a:spcAft>
                          </a:pPr>
                          <a:r>
                            <a:rPr lang="es-EC" sz="14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Torque del Motor:</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5"/>
                          <a:stretch>
                            <a:fillRect l="-271981" t="-204167" r="-966" b="-220833"/>
                          </a:stretch>
                        </a:blipFill>
                      </a:tcPr>
                    </a:tc>
                  </a:tr>
                  <a:tr h="288290">
                    <a:tc>
                      <a:txBody>
                        <a:bodyPr/>
                        <a:lstStyle/>
                        <a:p>
                          <a:pPr marL="38735" algn="r">
                            <a:lnSpc>
                              <a:spcPct val="107000"/>
                            </a:lnSpc>
                            <a:spcAft>
                              <a:spcPts val="0"/>
                            </a:spcAft>
                          </a:pPr>
                          <a:r>
                            <a:rPr lang="es-EC" sz="14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Peso del Motor:</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5"/>
                          <a:stretch>
                            <a:fillRect l="-271981" t="-310638" r="-966" b="-125532"/>
                          </a:stretch>
                        </a:blipFill>
                      </a:tcPr>
                    </a:tc>
                  </a:tr>
                  <a:tr h="288290">
                    <a:tc>
                      <a:txBody>
                        <a:bodyPr/>
                        <a:lstStyle/>
                        <a:p>
                          <a:pPr marL="38735" algn="r">
                            <a:lnSpc>
                              <a:spcPct val="107000"/>
                            </a:lnSpc>
                            <a:spcAft>
                              <a:spcPts val="0"/>
                            </a:spcAft>
                          </a:pPr>
                          <a:r>
                            <a:rPr lang="es-EC" sz="14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Modulación: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5"/>
                          <a:stretch>
                            <a:fillRect l="-271981" t="-402083" r="-966" b="-22917"/>
                          </a:stretch>
                        </a:blipFill>
                      </a:tcPr>
                    </a:tc>
                  </a:tr>
                </a:tbl>
              </a:graphicData>
            </a:graphic>
          </p:graphicFrame>
        </mc:Fallback>
      </mc:AlternateContent>
      <p:sp>
        <p:nvSpPr>
          <p:cNvPr id="13" name="Rectángulo 12"/>
          <p:cNvSpPr/>
          <p:nvPr/>
        </p:nvSpPr>
        <p:spPr>
          <a:xfrm>
            <a:off x="5840361" y="4825123"/>
            <a:ext cx="6096000" cy="923330"/>
          </a:xfrm>
          <a:prstGeom prst="rect">
            <a:avLst/>
          </a:prstGeom>
        </p:spPr>
        <p:txBody>
          <a:bodyPr>
            <a:spAutoFit/>
          </a:bodyPr>
          <a:lstStyle/>
          <a:p>
            <a:pPr>
              <a:lnSpc>
                <a:spcPct val="150000"/>
              </a:lnSpc>
            </a:pPr>
            <a:r>
              <a:rPr lang="es-EC" dirty="0" smtClean="0">
                <a:latin typeface="Arial" panose="020B0604020202020204" pitchFamily="34" charset="0"/>
                <a:ea typeface="Calibri" panose="020F0502020204030204" pitchFamily="34" charset="0"/>
              </a:rPr>
              <a:t>El </a:t>
            </a:r>
            <a:r>
              <a:rPr lang="es-EC" dirty="0">
                <a:latin typeface="Arial" panose="020B0604020202020204" pitchFamily="34" charset="0"/>
                <a:ea typeface="Calibri" panose="020F0502020204030204" pitchFamily="34" charset="0"/>
              </a:rPr>
              <a:t>servomotor que se necesitará implementar al vástago, deberá estar truncado</a:t>
            </a:r>
            <a:endParaRPr lang="en-US" dirty="0"/>
          </a:p>
        </p:txBody>
      </p:sp>
    </p:spTree>
    <p:extLst>
      <p:ext uri="{BB962C8B-B14F-4D97-AF65-F5344CB8AC3E}">
        <p14:creationId xmlns:p14="http://schemas.microsoft.com/office/powerpoint/2010/main" val="206154149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845573" y="323306"/>
            <a:ext cx="10166555" cy="400110"/>
          </a:xfrm>
          <a:prstGeom prst="rect">
            <a:avLst/>
          </a:prstGeom>
        </p:spPr>
        <p:txBody>
          <a:bodyPr wrap="square">
            <a:spAutoFit/>
          </a:bodyPr>
          <a:lstStyle/>
          <a:p>
            <a:r>
              <a:rPr lang="es-EC" sz="2000" dirty="0">
                <a:latin typeface="Arial" panose="020B0604020202020204" pitchFamily="34" charset="0"/>
                <a:ea typeface="Times New Roman" panose="02020603050405020304" pitchFamily="18" charset="0"/>
              </a:rPr>
              <a:t>La etapa de roscado necesita una mesa de apoyo para el cilindro de doble </a:t>
            </a:r>
            <a:r>
              <a:rPr lang="es-EC" sz="2000" dirty="0" smtClean="0">
                <a:latin typeface="Arial" panose="020B0604020202020204" pitchFamily="34" charset="0"/>
                <a:ea typeface="Times New Roman" panose="02020603050405020304" pitchFamily="18" charset="0"/>
              </a:rPr>
              <a:t>efecto:</a:t>
            </a:r>
            <a:endParaRPr lang="en-US" sz="2000" dirty="0"/>
          </a:p>
        </p:txBody>
      </p:sp>
      <mc:AlternateContent xmlns:mc="http://schemas.openxmlformats.org/markup-compatibility/2006" xmlns:a14="http://schemas.microsoft.com/office/drawing/2010/main">
        <mc:Choice Requires="a14">
          <p:sp>
            <p:nvSpPr>
              <p:cNvPr id="6" name="Rectángulo 5"/>
              <p:cNvSpPr/>
              <p:nvPr/>
            </p:nvSpPr>
            <p:spPr>
              <a:xfrm>
                <a:off x="845573" y="1021932"/>
                <a:ext cx="383496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𝐸</m:t>
                      </m:r>
                      <m:r>
                        <a:rPr lang="en-US" i="0">
                          <a:latin typeface="Cambria Math" panose="02040503050406030204" pitchFamily="18" charset="0"/>
                        </a:rPr>
                        <m:t>=190 </m:t>
                      </m:r>
                      <m:r>
                        <a:rPr lang="en-US" i="1">
                          <a:latin typeface="Cambria Math" panose="02040503050406030204" pitchFamily="18" charset="0"/>
                        </a:rPr>
                        <m:t>𝐺𝑃𝑎</m:t>
                      </m:r>
                      <m:r>
                        <a:rPr lang="en-US" i="0">
                          <a:latin typeface="Cambria Math" panose="02040503050406030204" pitchFamily="18" charset="0"/>
                        </a:rPr>
                        <m:t> ;             </m:t>
                      </m:r>
                      <m:r>
                        <a:rPr lang="en-US" i="1">
                          <a:latin typeface="Cambria Math" panose="02040503050406030204" pitchFamily="18" charset="0"/>
                        </a:rPr>
                        <m:t>𝑆𝑦</m:t>
                      </m:r>
                      <m:r>
                        <a:rPr lang="en-US" i="0">
                          <a:latin typeface="Cambria Math" panose="02040503050406030204" pitchFamily="18" charset="0"/>
                        </a:rPr>
                        <m:t>=206 </m:t>
                      </m:r>
                      <m:r>
                        <a:rPr lang="en-US" i="1">
                          <a:latin typeface="Cambria Math" panose="02040503050406030204" pitchFamily="18" charset="0"/>
                        </a:rPr>
                        <m:t>𝑀𝑃𝑎</m:t>
                      </m:r>
                    </m:oMath>
                  </m:oMathPara>
                </a14:m>
                <a:endParaRPr lang="en-US" dirty="0"/>
              </a:p>
            </p:txBody>
          </p:sp>
        </mc:Choice>
        <mc:Fallback xmlns="">
          <p:sp>
            <p:nvSpPr>
              <p:cNvPr id="6" name="Rectángulo 5"/>
              <p:cNvSpPr>
                <a:spLocks noRot="1" noChangeAspect="1" noMove="1" noResize="1" noEditPoints="1" noAdjustHandles="1" noChangeArrowheads="1" noChangeShapeType="1" noTextEdit="1"/>
              </p:cNvSpPr>
              <p:nvPr/>
            </p:nvSpPr>
            <p:spPr>
              <a:xfrm>
                <a:off x="845573" y="1021932"/>
                <a:ext cx="3834961" cy="369332"/>
              </a:xfrm>
              <a:prstGeom prst="rect">
                <a:avLst/>
              </a:prstGeom>
              <a:blipFill rotWithShape="0">
                <a:blip r:embed="rId2" cstate="print"/>
                <a:stretch>
                  <a:fillRect b="-13333"/>
                </a:stretch>
              </a:blipFill>
            </p:spPr>
            <p:txBody>
              <a:bodyPr/>
              <a:lstStyle/>
              <a:p>
                <a:r>
                  <a:rPr lang="en-US">
                    <a:noFill/>
                  </a:rPr>
                  <a:t> </a:t>
                </a:r>
              </a:p>
            </p:txBody>
          </p:sp>
        </mc:Fallback>
      </mc:AlternateContent>
      <p:pic>
        <p:nvPicPr>
          <p:cNvPr id="7" name="Imagen 6"/>
          <p:cNvPicPr>
            <a:picLocks noChangeAspect="1"/>
          </p:cNvPicPr>
          <p:nvPr/>
        </p:nvPicPr>
        <p:blipFill>
          <a:blip r:embed="rId3" cstate="print"/>
          <a:stretch>
            <a:fillRect/>
          </a:stretch>
        </p:blipFill>
        <p:spPr>
          <a:xfrm>
            <a:off x="1081352" y="1689780"/>
            <a:ext cx="3363401" cy="3725325"/>
          </a:xfrm>
          <a:prstGeom prst="rect">
            <a:avLst/>
          </a:prstGeom>
          <a:ln w="19050">
            <a:solidFill>
              <a:schemeClr val="tx1"/>
            </a:solidFill>
          </a:ln>
        </p:spPr>
      </p:pic>
      <p:sp>
        <p:nvSpPr>
          <p:cNvPr id="8" name="Rectángulo 7"/>
          <p:cNvSpPr/>
          <p:nvPr/>
        </p:nvSpPr>
        <p:spPr>
          <a:xfrm>
            <a:off x="5928850" y="1689780"/>
            <a:ext cx="4134465" cy="369332"/>
          </a:xfrm>
          <a:prstGeom prst="rect">
            <a:avLst/>
          </a:prstGeom>
        </p:spPr>
        <p:txBody>
          <a:bodyPr wrap="none">
            <a:spAutoFit/>
          </a:bodyPr>
          <a:lstStyle/>
          <a:p>
            <a:r>
              <a:rPr lang="es-EC" dirty="0">
                <a:latin typeface="Arial" panose="020B0604020202020204" pitchFamily="34" charset="0"/>
                <a:ea typeface="Times New Roman" panose="02020603050405020304" pitchFamily="18" charset="0"/>
              </a:rPr>
              <a:t>columna de extremo libre – empotrado</a:t>
            </a:r>
            <a:endParaRPr lang="en-US" dirty="0"/>
          </a:p>
        </p:txBody>
      </p:sp>
      <p:sp>
        <p:nvSpPr>
          <p:cNvPr id="9" name="Rectángulo 8"/>
          <p:cNvSpPr/>
          <p:nvPr/>
        </p:nvSpPr>
        <p:spPr>
          <a:xfrm>
            <a:off x="5928850" y="2348984"/>
            <a:ext cx="1595309" cy="369332"/>
          </a:xfrm>
          <a:prstGeom prst="rect">
            <a:avLst/>
          </a:prstGeom>
        </p:spPr>
        <p:txBody>
          <a:bodyPr wrap="none">
            <a:spAutoFit/>
          </a:bodyPr>
          <a:lstStyle/>
          <a:p>
            <a:r>
              <a:rPr lang="es-EC" dirty="0">
                <a:latin typeface="Arial" panose="020B0604020202020204" pitchFamily="34" charset="0"/>
                <a:ea typeface="Times New Roman" panose="02020603050405020304" pitchFamily="18" charset="0"/>
              </a:rPr>
              <a:t>radio de </a:t>
            </a:r>
            <a:r>
              <a:rPr lang="es-EC" dirty="0" smtClean="0">
                <a:latin typeface="Arial" panose="020B0604020202020204" pitchFamily="34" charset="0"/>
                <a:ea typeface="Times New Roman" panose="02020603050405020304" pitchFamily="18" charset="0"/>
              </a:rPr>
              <a:t>giro: </a:t>
            </a:r>
            <a:endParaRPr lang="en-US" dirty="0"/>
          </a:p>
        </p:txBody>
      </p:sp>
      <mc:AlternateContent xmlns:mc="http://schemas.openxmlformats.org/markup-compatibility/2006" xmlns:a14="http://schemas.microsoft.com/office/drawing/2010/main">
        <mc:Choice Requires="a14">
          <p:sp>
            <p:nvSpPr>
              <p:cNvPr id="10" name="Rectángulo 9"/>
              <p:cNvSpPr/>
              <p:nvPr/>
            </p:nvSpPr>
            <p:spPr>
              <a:xfrm>
                <a:off x="7524159" y="2718316"/>
                <a:ext cx="2645404" cy="66460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𝑟</m:t>
                          </m:r>
                        </m:e>
                        <m:sub>
                          <m:r>
                            <a:rPr lang="en-US" i="1">
                              <a:latin typeface="Cambria Math" panose="02040503050406030204" pitchFamily="18" charset="0"/>
                            </a:rPr>
                            <m:t>𝑦</m:t>
                          </m:r>
                        </m:sub>
                      </m:sSub>
                      <m:r>
                        <a:rPr lang="en-US" i="0">
                          <a:latin typeface="Cambria Math" panose="02040503050406030204" pitchFamily="18" charset="0"/>
                        </a:rPr>
                        <m:t>=</m:t>
                      </m:r>
                      <m:f>
                        <m:fPr>
                          <m:ctrlPr>
                            <a:rPr lang="en-US" i="1">
                              <a:latin typeface="Cambria Math" panose="02040503050406030204" pitchFamily="18" charset="0"/>
                            </a:rPr>
                          </m:ctrlPr>
                        </m:fPr>
                        <m:num>
                          <m:r>
                            <a:rPr lang="en-US" i="0">
                              <a:latin typeface="Cambria Math" panose="02040503050406030204" pitchFamily="18" charset="0"/>
                            </a:rPr>
                            <m:t>3 </m:t>
                          </m:r>
                          <m:r>
                            <a:rPr lang="en-US" i="1">
                              <a:latin typeface="Cambria Math" panose="02040503050406030204" pitchFamily="18" charset="0"/>
                            </a:rPr>
                            <m:t>𝑚𝑚</m:t>
                          </m:r>
                        </m:num>
                        <m:den>
                          <m:rad>
                            <m:radPr>
                              <m:degHide m:val="on"/>
                              <m:ctrlPr>
                                <a:rPr lang="en-US" i="1">
                                  <a:latin typeface="Cambria Math" panose="02040503050406030204" pitchFamily="18" charset="0"/>
                                </a:rPr>
                              </m:ctrlPr>
                            </m:radPr>
                            <m:deg/>
                            <m:e>
                              <m:r>
                                <a:rPr lang="en-US" i="0">
                                  <a:latin typeface="Cambria Math" panose="02040503050406030204" pitchFamily="18" charset="0"/>
                                </a:rPr>
                                <m:t>12</m:t>
                              </m:r>
                            </m:e>
                          </m:rad>
                        </m:den>
                      </m:f>
                      <m:r>
                        <a:rPr lang="en-US" i="0">
                          <a:latin typeface="Cambria Math" panose="02040503050406030204" pitchFamily="18" charset="0"/>
                        </a:rPr>
                        <m:t>=0.866 </m:t>
                      </m:r>
                      <m:r>
                        <a:rPr lang="en-US" b="1" i="1">
                          <a:latin typeface="Cambria Math" panose="02040503050406030204" pitchFamily="18" charset="0"/>
                        </a:rPr>
                        <m:t>𝒎𝒎</m:t>
                      </m:r>
                    </m:oMath>
                  </m:oMathPara>
                </a14:m>
                <a:endParaRPr lang="en-US" dirty="0"/>
              </a:p>
            </p:txBody>
          </p:sp>
        </mc:Choice>
        <mc:Fallback xmlns="">
          <p:sp>
            <p:nvSpPr>
              <p:cNvPr id="10" name="Rectángulo 9"/>
              <p:cNvSpPr>
                <a:spLocks noRot="1" noChangeAspect="1" noMove="1" noResize="1" noEditPoints="1" noAdjustHandles="1" noChangeArrowheads="1" noChangeShapeType="1" noTextEdit="1"/>
              </p:cNvSpPr>
              <p:nvPr/>
            </p:nvSpPr>
            <p:spPr>
              <a:xfrm>
                <a:off x="7524159" y="2718316"/>
                <a:ext cx="2645404" cy="664606"/>
              </a:xfrm>
              <a:prstGeom prst="rect">
                <a:avLst/>
              </a:prstGeom>
              <a:blipFill rotWithShape="0">
                <a:blip r:embed="rId4"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ángulo 10"/>
              <p:cNvSpPr/>
              <p:nvPr/>
            </p:nvSpPr>
            <p:spPr>
              <a:xfrm>
                <a:off x="4600575" y="3467241"/>
                <a:ext cx="2923584" cy="2260234"/>
              </a:xfrm>
              <a:prstGeom prst="rect">
                <a:avLst/>
              </a:prstGeom>
            </p:spPr>
            <p:txBody>
              <a:bodyPr wrap="square">
                <a:spAutoFit/>
              </a:bodyPr>
              <a:lstStyle/>
              <a:p>
                <a:pPr indent="252095" algn="just">
                  <a:lnSpc>
                    <a:spcPct val="150000"/>
                  </a:lnSpc>
                  <a:spcAft>
                    <a:spcPts val="800"/>
                  </a:spcAft>
                </a:pPr>
                <a:r>
                  <a:rPr lang="es-EC" dirty="0">
                    <a:latin typeface="Arial" panose="020B0604020202020204" pitchFamily="34" charset="0"/>
                    <a:ea typeface="Times New Roman" panose="02020603050405020304" pitchFamily="18" charset="0"/>
                    <a:cs typeface="Times New Roman" panose="02020603050405020304" pitchFamily="18" charset="0"/>
                  </a:rPr>
                  <a:t>Relación de esbeltez:</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Times New Roman" panose="02020603050405020304" pitchFamily="18" charset="0"/>
                          <a:cs typeface="Arial" panose="020B0604020202020204" pitchFamily="34" charset="0"/>
                        </a:rPr>
                        <m:t>𝑅𝑒</m:t>
                      </m:r>
                      <m:r>
                        <a:rPr lang="es-EC" i="1">
                          <a:effectLst/>
                          <a:latin typeface="Cambria Math" panose="02040503050406030204" pitchFamily="18" charset="0"/>
                          <a:ea typeface="Times New Roman" panose="02020603050405020304" pitchFamily="18" charset="0"/>
                          <a:cs typeface="Arial" panose="020B0604020202020204" pitchFamily="34" charset="0"/>
                        </a:rPr>
                        <m:t>=</m:t>
                      </m:r>
                      <m:f>
                        <m:fPr>
                          <m:ctrlPr>
                            <a:rPr lang="en-US" i="1">
                              <a:effectLst/>
                              <a:latin typeface="Cambria Math" panose="02040503050406030204" pitchFamily="18" charset="0"/>
                              <a:ea typeface="Times New Roman" panose="02020603050405020304" pitchFamily="18" charset="0"/>
                              <a:cs typeface="Arial" panose="020B0604020202020204" pitchFamily="34" charset="0"/>
                            </a:rPr>
                          </m:ctrlPr>
                        </m:fPr>
                        <m:num>
                          <m:r>
                            <a:rPr lang="es-EC" i="1">
                              <a:effectLst/>
                              <a:latin typeface="Cambria Math" panose="02040503050406030204" pitchFamily="18" charset="0"/>
                              <a:ea typeface="Times New Roman" panose="02020603050405020304" pitchFamily="18" charset="0"/>
                              <a:cs typeface="Arial" panose="020B0604020202020204" pitchFamily="34" charset="0"/>
                            </a:rPr>
                            <m:t>𝐾</m:t>
                          </m:r>
                          <m:r>
                            <a:rPr lang="es-EC" i="1">
                              <a:effectLst/>
                              <a:latin typeface="Cambria Math" panose="02040503050406030204" pitchFamily="18" charset="0"/>
                              <a:ea typeface="Times New Roman" panose="02020603050405020304" pitchFamily="18" charset="0"/>
                              <a:cs typeface="Arial" panose="020B0604020202020204" pitchFamily="34" charset="0"/>
                            </a:rPr>
                            <m:t>∗</m:t>
                          </m:r>
                          <m:r>
                            <a:rPr lang="es-EC" i="1">
                              <a:effectLst/>
                              <a:latin typeface="Cambria Math" panose="02040503050406030204" pitchFamily="18" charset="0"/>
                              <a:ea typeface="Times New Roman" panose="02020603050405020304" pitchFamily="18" charset="0"/>
                              <a:cs typeface="Arial" panose="020B0604020202020204" pitchFamily="34" charset="0"/>
                            </a:rPr>
                            <m:t>𝐿</m:t>
                          </m:r>
                        </m:num>
                        <m:den>
                          <m:r>
                            <a:rPr lang="es-EC" i="1">
                              <a:effectLst/>
                              <a:latin typeface="Cambria Math" panose="02040503050406030204" pitchFamily="18" charset="0"/>
                              <a:ea typeface="Times New Roman" panose="02020603050405020304" pitchFamily="18" charset="0"/>
                              <a:cs typeface="Arial" panose="020B0604020202020204" pitchFamily="34" charset="0"/>
                            </a:rPr>
                            <m:t>𝑟𝑦</m:t>
                          </m:r>
                        </m:den>
                      </m:f>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a:rPr lang="es-EC" b="1" i="1">
                          <a:effectLst/>
                          <a:latin typeface="Cambria Math" panose="02040503050406030204" pitchFamily="18" charset="0"/>
                          <a:ea typeface="Times New Roman" panose="02020603050405020304" pitchFamily="18" charset="0"/>
                          <a:cs typeface="Arial" panose="020B0604020202020204" pitchFamily="34" charset="0"/>
                        </a:rPr>
                        <m:t>𝑹𝒆</m:t>
                      </m:r>
                      <m:r>
                        <a:rPr lang="es-EC" b="1" i="1">
                          <a:effectLst/>
                          <a:latin typeface="Cambria Math" panose="02040503050406030204" pitchFamily="18" charset="0"/>
                          <a:ea typeface="Times New Roman" panose="02020603050405020304" pitchFamily="18" charset="0"/>
                          <a:cs typeface="Arial" panose="020B0604020202020204" pitchFamily="34" charset="0"/>
                        </a:rPr>
                        <m:t>=</m:t>
                      </m:r>
                      <m:r>
                        <a:rPr lang="es-EC" b="1" i="1">
                          <a:effectLst/>
                          <a:latin typeface="Cambria Math" panose="02040503050406030204" pitchFamily="18" charset="0"/>
                          <a:ea typeface="Times New Roman" panose="02020603050405020304" pitchFamily="18" charset="0"/>
                          <a:cs typeface="Arial" panose="020B0604020202020204" pitchFamily="34" charset="0"/>
                        </a:rPr>
                        <m:t>𝟔𝟏𝟖</m:t>
                      </m:r>
                      <m:r>
                        <a:rPr lang="es-EC" b="1" i="1">
                          <a:effectLst/>
                          <a:latin typeface="Cambria Math" panose="02040503050406030204" pitchFamily="18" charset="0"/>
                          <a:ea typeface="Times New Roman" panose="02020603050405020304" pitchFamily="18" charset="0"/>
                          <a:cs typeface="Arial" panose="020B0604020202020204" pitchFamily="34" charset="0"/>
                        </a:rPr>
                        <m:t>.</m:t>
                      </m:r>
                      <m:r>
                        <a:rPr lang="es-EC" b="1" i="1">
                          <a:effectLst/>
                          <a:latin typeface="Cambria Math" panose="02040503050406030204" pitchFamily="18" charset="0"/>
                          <a:ea typeface="Times New Roman" panose="02020603050405020304" pitchFamily="18" charset="0"/>
                          <a:cs typeface="Arial" panose="020B0604020202020204" pitchFamily="34" charset="0"/>
                        </a:rPr>
                        <m:t>𝟑𝟒</m:t>
                      </m:r>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1" name="Rectángulo 10"/>
              <p:cNvSpPr>
                <a:spLocks noRot="1" noChangeAspect="1" noMove="1" noResize="1" noEditPoints="1" noAdjustHandles="1" noChangeArrowheads="1" noChangeShapeType="1" noTextEdit="1"/>
              </p:cNvSpPr>
              <p:nvPr/>
            </p:nvSpPr>
            <p:spPr>
              <a:xfrm>
                <a:off x="4600575" y="3467241"/>
                <a:ext cx="2923584" cy="2260234"/>
              </a:xfrm>
              <a:prstGeom prst="rect">
                <a:avLst/>
              </a:prstGeom>
              <a:blipFill rotWithShape="0">
                <a:blip r:embed="rId5"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ángulo 11"/>
              <p:cNvSpPr/>
              <p:nvPr/>
            </p:nvSpPr>
            <p:spPr>
              <a:xfrm>
                <a:off x="10120948" y="1689780"/>
                <a:ext cx="101239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ea typeface="Times New Roman" panose="02020603050405020304" pitchFamily="18" charset="0"/>
                          <a:cs typeface="Arial" panose="020B0604020202020204" pitchFamily="34" charset="0"/>
                        </a:rPr>
                        <m:t>𝐾</m:t>
                      </m:r>
                      <m:r>
                        <a:rPr lang="es-EC" b="0" i="0" smtClean="0">
                          <a:latin typeface="Cambria Math" panose="02040503050406030204" pitchFamily="18" charset="0"/>
                          <a:ea typeface="Times New Roman" panose="02020603050405020304" pitchFamily="18" charset="0"/>
                          <a:cs typeface="Arial" panose="020B0604020202020204" pitchFamily="34" charset="0"/>
                        </a:rPr>
                        <m:t>=2.1</m:t>
                      </m:r>
                    </m:oMath>
                  </m:oMathPara>
                </a14:m>
                <a:endParaRPr lang="en-US" dirty="0"/>
              </a:p>
            </p:txBody>
          </p:sp>
        </mc:Choice>
        <mc:Fallback xmlns="">
          <p:sp>
            <p:nvSpPr>
              <p:cNvPr id="12" name="Rectángulo 11"/>
              <p:cNvSpPr>
                <a:spLocks noRot="1" noChangeAspect="1" noMove="1" noResize="1" noEditPoints="1" noAdjustHandles="1" noChangeArrowheads="1" noChangeShapeType="1" noTextEdit="1"/>
              </p:cNvSpPr>
              <p:nvPr/>
            </p:nvSpPr>
            <p:spPr>
              <a:xfrm>
                <a:off x="10120948" y="1689780"/>
                <a:ext cx="1012393" cy="369332"/>
              </a:xfrm>
              <a:prstGeom prst="rect">
                <a:avLst/>
              </a:prstGeom>
              <a:blipFill rotWithShape="0">
                <a:blip r:embed="rId6"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ángulo 12"/>
              <p:cNvSpPr/>
              <p:nvPr/>
            </p:nvSpPr>
            <p:spPr>
              <a:xfrm>
                <a:off x="7405532" y="3467241"/>
                <a:ext cx="4043518" cy="2320187"/>
              </a:xfrm>
              <a:prstGeom prst="rect">
                <a:avLst/>
              </a:prstGeom>
            </p:spPr>
            <p:txBody>
              <a:bodyPr wrap="square">
                <a:spAutoFit/>
              </a:bodyPr>
              <a:lstStyle/>
              <a:p>
                <a:pPr indent="252095" algn="just">
                  <a:spcAft>
                    <a:spcPts val="800"/>
                  </a:spcAft>
                </a:pPr>
                <a:r>
                  <a:rPr lang="es-EC" dirty="0">
                    <a:latin typeface="Arial" panose="020B0604020202020204" pitchFamily="34" charset="0"/>
                    <a:ea typeface="Times New Roman" panose="02020603050405020304" pitchFamily="18" charset="0"/>
                    <a:cs typeface="Times New Roman" panose="02020603050405020304" pitchFamily="18" charset="0"/>
                  </a:rPr>
                  <a:t>Relación de esbeltez de transición: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indent="252095" algn="just">
                  <a:lnSpc>
                    <a:spcPct val="150000"/>
                  </a:lnSpc>
                  <a:spcAft>
                    <a:spcPts val="8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Times New Roman" panose="02020603050405020304" pitchFamily="18" charset="0"/>
                          <a:cs typeface="Arial" panose="020B0604020202020204" pitchFamily="34" charset="0"/>
                        </a:rPr>
                        <m:t>𝐶𝑐</m:t>
                      </m:r>
                      <m:r>
                        <a:rPr lang="es-EC" i="1">
                          <a:effectLst/>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i="1">
                              <a:effectLst/>
                              <a:latin typeface="Cambria Math" panose="02040503050406030204" pitchFamily="18" charset="0"/>
                              <a:ea typeface="Times New Roman" panose="02020603050405020304" pitchFamily="18" charset="0"/>
                              <a:cs typeface="Arial" panose="020B0604020202020204" pitchFamily="34" charset="0"/>
                            </a:rPr>
                          </m:ctrlPr>
                        </m:radPr>
                        <m:deg/>
                        <m:e>
                          <m:f>
                            <m:fPr>
                              <m:ctrlPr>
                                <a:rPr lang="en-US" i="1">
                                  <a:effectLst/>
                                  <a:latin typeface="Cambria Math" panose="02040503050406030204" pitchFamily="18" charset="0"/>
                                  <a:ea typeface="Times New Roman" panose="02020603050405020304" pitchFamily="18" charset="0"/>
                                  <a:cs typeface="Arial" panose="020B0604020202020204" pitchFamily="34" charset="0"/>
                                </a:rPr>
                              </m:ctrlPr>
                            </m:fPr>
                            <m:num>
                              <m:r>
                                <a:rPr lang="es-EC" i="1">
                                  <a:effectLst/>
                                  <a:latin typeface="Cambria Math" panose="02040503050406030204" pitchFamily="18" charset="0"/>
                                  <a:ea typeface="Times New Roman" panose="02020603050405020304" pitchFamily="18" charset="0"/>
                                  <a:cs typeface="Arial" panose="020B0604020202020204" pitchFamily="34" charset="0"/>
                                </a:rPr>
                                <m:t>2∗</m:t>
                              </m:r>
                              <m:sSup>
                                <m:sSupPr>
                                  <m:ctrlPr>
                                    <a:rPr lang="en-US" i="1">
                                      <a:effectLst/>
                                      <a:latin typeface="Cambria Math" panose="02040503050406030204" pitchFamily="18" charset="0"/>
                                      <a:ea typeface="Times New Roman" panose="02020603050405020304" pitchFamily="18" charset="0"/>
                                      <a:cs typeface="Arial" panose="020B0604020202020204" pitchFamily="34" charset="0"/>
                                    </a:rPr>
                                  </m:ctrlPr>
                                </m:sSupPr>
                                <m:e>
                                  <m:r>
                                    <a:rPr lang="es-EC" i="1">
                                      <a:effectLst/>
                                      <a:latin typeface="Cambria Math" panose="02040503050406030204" pitchFamily="18" charset="0"/>
                                      <a:ea typeface="Times New Roman" panose="02020603050405020304" pitchFamily="18" charset="0"/>
                                      <a:cs typeface="Arial" panose="020B0604020202020204" pitchFamily="34" charset="0"/>
                                    </a:rPr>
                                    <m:t>𝜋</m:t>
                                  </m:r>
                                </m:e>
                                <m:sup>
                                  <m:r>
                                    <a:rPr lang="es-EC" i="1">
                                      <a:effectLst/>
                                      <a:latin typeface="Cambria Math" panose="02040503050406030204" pitchFamily="18" charset="0"/>
                                      <a:ea typeface="Times New Roman" panose="02020603050405020304" pitchFamily="18" charset="0"/>
                                      <a:cs typeface="Arial" panose="020B0604020202020204" pitchFamily="34" charset="0"/>
                                    </a:rPr>
                                    <m:t>2</m:t>
                                  </m:r>
                                </m:sup>
                              </m:sSup>
                              <m:r>
                                <a:rPr lang="es-EC" i="1">
                                  <a:effectLst/>
                                  <a:latin typeface="Cambria Math" panose="02040503050406030204" pitchFamily="18" charset="0"/>
                                  <a:ea typeface="Times New Roman" panose="02020603050405020304" pitchFamily="18" charset="0"/>
                                  <a:cs typeface="Arial" panose="020B0604020202020204" pitchFamily="34" charset="0"/>
                                </a:rPr>
                                <m:t>∗</m:t>
                              </m:r>
                              <m:r>
                                <a:rPr lang="es-EC" i="1">
                                  <a:effectLst/>
                                  <a:latin typeface="Cambria Math" panose="02040503050406030204" pitchFamily="18" charset="0"/>
                                  <a:ea typeface="Times New Roman" panose="02020603050405020304" pitchFamily="18" charset="0"/>
                                  <a:cs typeface="Arial" panose="020B0604020202020204" pitchFamily="34" charset="0"/>
                                </a:rPr>
                                <m:t>𝐸</m:t>
                              </m:r>
                            </m:num>
                            <m:den>
                              <m:r>
                                <a:rPr lang="es-EC" i="1">
                                  <a:effectLst/>
                                  <a:latin typeface="Cambria Math" panose="02040503050406030204" pitchFamily="18" charset="0"/>
                                  <a:ea typeface="Times New Roman" panose="02020603050405020304" pitchFamily="18" charset="0"/>
                                  <a:cs typeface="Arial" panose="020B0604020202020204" pitchFamily="34" charset="0"/>
                                </a:rPr>
                                <m:t>𝑆𝑦</m:t>
                              </m:r>
                            </m:den>
                          </m:f>
                        </m:e>
                      </m:rad>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a:rPr lang="es-EC" b="1" i="1">
                          <a:effectLst/>
                          <a:latin typeface="Cambria Math" panose="02040503050406030204" pitchFamily="18" charset="0"/>
                          <a:ea typeface="Times New Roman" panose="02020603050405020304" pitchFamily="18" charset="0"/>
                          <a:cs typeface="Arial" panose="020B0604020202020204" pitchFamily="34" charset="0"/>
                        </a:rPr>
                        <m:t>𝑪𝒄</m:t>
                      </m:r>
                      <m:r>
                        <a:rPr lang="es-EC" b="1" i="1">
                          <a:effectLst/>
                          <a:latin typeface="Cambria Math" panose="02040503050406030204" pitchFamily="18" charset="0"/>
                          <a:ea typeface="Times New Roman" panose="02020603050405020304" pitchFamily="18" charset="0"/>
                          <a:cs typeface="Arial" panose="020B0604020202020204" pitchFamily="34" charset="0"/>
                        </a:rPr>
                        <m:t>=</m:t>
                      </m:r>
                      <m:r>
                        <a:rPr lang="es-EC" b="1" i="1">
                          <a:effectLst/>
                          <a:latin typeface="Cambria Math" panose="02040503050406030204" pitchFamily="18" charset="0"/>
                          <a:ea typeface="Times New Roman" panose="02020603050405020304" pitchFamily="18" charset="0"/>
                          <a:cs typeface="Arial" panose="020B0604020202020204" pitchFamily="34" charset="0"/>
                        </a:rPr>
                        <m:t>𝟏𝟑𝟒</m:t>
                      </m:r>
                      <m:r>
                        <a:rPr lang="es-EC" b="1" i="1">
                          <a:effectLst/>
                          <a:latin typeface="Cambria Math" panose="02040503050406030204" pitchFamily="18" charset="0"/>
                          <a:ea typeface="Times New Roman" panose="02020603050405020304" pitchFamily="18" charset="0"/>
                          <a:cs typeface="Arial" panose="020B0604020202020204" pitchFamily="34" charset="0"/>
                        </a:rPr>
                        <m:t>.</m:t>
                      </m:r>
                      <m:r>
                        <a:rPr lang="es-EC" b="1" i="1">
                          <a:effectLst/>
                          <a:latin typeface="Cambria Math" panose="02040503050406030204" pitchFamily="18" charset="0"/>
                          <a:ea typeface="Times New Roman" panose="02020603050405020304" pitchFamily="18" charset="0"/>
                          <a:cs typeface="Arial" panose="020B0604020202020204" pitchFamily="34" charset="0"/>
                        </a:rPr>
                        <m:t>𝟗𝟑</m:t>
                      </m:r>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3" name="Rectángulo 12"/>
              <p:cNvSpPr>
                <a:spLocks noRot="1" noChangeAspect="1" noMove="1" noResize="1" noEditPoints="1" noAdjustHandles="1" noChangeArrowheads="1" noChangeShapeType="1" noTextEdit="1"/>
              </p:cNvSpPr>
              <p:nvPr/>
            </p:nvSpPr>
            <p:spPr>
              <a:xfrm>
                <a:off x="7405532" y="3467241"/>
                <a:ext cx="4043518" cy="2320187"/>
              </a:xfrm>
              <a:prstGeom prst="rect">
                <a:avLst/>
              </a:prstGeom>
              <a:blipFill rotWithShape="0">
                <a:blip r:embed="rId7" cstate="print"/>
                <a:stretch>
                  <a:fillRect t="-18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ángulo 13"/>
              <p:cNvSpPr/>
              <p:nvPr/>
            </p:nvSpPr>
            <p:spPr>
              <a:xfrm>
                <a:off x="7171200" y="6099715"/>
                <a:ext cx="3099503" cy="369332"/>
              </a:xfrm>
              <a:prstGeom prst="rect">
                <a:avLst/>
              </a:prstGeom>
            </p:spPr>
            <p:txBody>
              <a:bodyPr wrap="none">
                <a:spAutoFit/>
              </a:bodyPr>
              <a:lstStyle/>
              <a:p>
                <a:pPr algn="ctr"/>
                <a14:m>
                  <m:oMath xmlns:m="http://schemas.openxmlformats.org/officeDocument/2006/math">
                    <m:r>
                      <m:rPr>
                        <m:sty m:val="p"/>
                      </m:rPr>
                      <a:rPr lang="es-EC" b="0" i="0" smtClean="0">
                        <a:latin typeface="Cambria Math" panose="02040503050406030204" pitchFamily="18" charset="0"/>
                      </a:rPr>
                      <m:t>Re</m:t>
                    </m:r>
                    <m:r>
                      <a:rPr lang="en-US">
                        <a:latin typeface="Cambria Math" panose="02040503050406030204" pitchFamily="18" charset="0"/>
                      </a:rPr>
                      <m:t>&gt;</m:t>
                    </m:r>
                    <m:r>
                      <m:rPr>
                        <m:sty m:val="p"/>
                      </m:rPr>
                      <a:rPr lang="es-EC" b="0" i="0" smtClean="0">
                        <a:latin typeface="Cambria Math" panose="02040503050406030204" pitchFamily="18" charset="0"/>
                      </a:rPr>
                      <m:t>Cc</m:t>
                    </m:r>
                  </m:oMath>
                </a14:m>
                <a:r>
                  <a:rPr lang="en-US" dirty="0" smtClean="0"/>
                  <a:t>       →   </a:t>
                </a:r>
                <a:r>
                  <a:rPr lang="es-EC" dirty="0" smtClean="0"/>
                  <a:t>Columna Larga</a:t>
                </a:r>
                <a:endParaRPr lang="es-EC" dirty="0"/>
              </a:p>
            </p:txBody>
          </p:sp>
        </mc:Choice>
        <mc:Fallback xmlns="">
          <p:sp>
            <p:nvSpPr>
              <p:cNvPr id="14" name="Rectángulo 13"/>
              <p:cNvSpPr>
                <a:spLocks noRot="1" noChangeAspect="1" noMove="1" noResize="1" noEditPoints="1" noAdjustHandles="1" noChangeArrowheads="1" noChangeShapeType="1" noTextEdit="1"/>
              </p:cNvSpPr>
              <p:nvPr/>
            </p:nvSpPr>
            <p:spPr>
              <a:xfrm>
                <a:off x="7171200" y="6099715"/>
                <a:ext cx="3099503" cy="369332"/>
              </a:xfrm>
              <a:prstGeom prst="rect">
                <a:avLst/>
              </a:prstGeom>
              <a:blipFill rotWithShape="0">
                <a:blip r:embed="rId8" cstate="print"/>
                <a:stretch>
                  <a:fillRect t="-10000" r="-982" b="-26667"/>
                </a:stretch>
              </a:blipFill>
            </p:spPr>
            <p:txBody>
              <a:bodyPr/>
              <a:lstStyle/>
              <a:p>
                <a:r>
                  <a:rPr lang="en-US">
                    <a:noFill/>
                  </a:rPr>
                  <a:t> </a:t>
                </a:r>
              </a:p>
            </p:txBody>
          </p:sp>
        </mc:Fallback>
      </mc:AlternateContent>
    </p:spTree>
    <p:extLst>
      <p:ext uri="{BB962C8B-B14F-4D97-AF65-F5344CB8AC3E}">
        <p14:creationId xmlns:p14="http://schemas.microsoft.com/office/powerpoint/2010/main" val="428844525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ángulo 3"/>
              <p:cNvSpPr/>
              <p:nvPr/>
            </p:nvSpPr>
            <p:spPr>
              <a:xfrm>
                <a:off x="4914869" y="808841"/>
                <a:ext cx="1943161" cy="68736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𝑊</m:t>
                          </m:r>
                        </m:e>
                        <m:sub>
                          <m:r>
                            <a:rPr lang="en-US" i="1">
                              <a:latin typeface="Cambria Math" panose="02040503050406030204" pitchFamily="18" charset="0"/>
                            </a:rPr>
                            <m:t>𝐶𝑅</m:t>
                          </m:r>
                        </m:sub>
                      </m:sSub>
                      <m:r>
                        <a:rPr lang="en-US" i="0">
                          <a:latin typeface="Cambria Math" panose="02040503050406030204" pitchFamily="18" charset="0"/>
                        </a:rPr>
                        <m:t>=</m:t>
                      </m:r>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i="1">
                                  <a:latin typeface="Cambria Math" panose="02040503050406030204" pitchFamily="18" charset="0"/>
                                </a:rPr>
                                <m:t>𝜋</m:t>
                              </m:r>
                            </m:e>
                            <m:sup>
                              <m:r>
                                <a:rPr lang="en-US" i="0">
                                  <a:latin typeface="Cambria Math" panose="02040503050406030204" pitchFamily="18" charset="0"/>
                                </a:rPr>
                                <m:t>2</m:t>
                              </m:r>
                            </m:sup>
                          </m:sSup>
                          <m:r>
                            <a:rPr lang="en-US" i="0">
                              <a:latin typeface="Cambria Math" panose="02040503050406030204" pitchFamily="18" charset="0"/>
                            </a:rPr>
                            <m:t>∗</m:t>
                          </m:r>
                          <m:r>
                            <a:rPr lang="en-US" i="1">
                              <a:latin typeface="Cambria Math" panose="02040503050406030204" pitchFamily="18" charset="0"/>
                            </a:rPr>
                            <m:t>𝐸</m:t>
                          </m:r>
                          <m:r>
                            <a:rPr lang="en-US" i="0">
                              <a:latin typeface="Cambria Math" panose="02040503050406030204" pitchFamily="18" charset="0"/>
                            </a:rPr>
                            <m:t>∗</m:t>
                          </m:r>
                          <m:r>
                            <a:rPr lang="en-US" i="1">
                              <a:latin typeface="Cambria Math" panose="02040503050406030204" pitchFamily="18" charset="0"/>
                            </a:rPr>
                            <m:t>𝐴</m:t>
                          </m:r>
                        </m:num>
                        <m:den>
                          <m:sSup>
                            <m:sSupPr>
                              <m:ctrlPr>
                                <a:rPr lang="en-US" i="1">
                                  <a:latin typeface="Cambria Math" panose="02040503050406030204" pitchFamily="18" charset="0"/>
                                </a:rPr>
                              </m:ctrlPr>
                            </m:sSupPr>
                            <m:e>
                              <m:d>
                                <m:dPr>
                                  <m:ctrlPr>
                                    <a:rPr lang="en-US" i="1">
                                      <a:latin typeface="Cambria Math" panose="02040503050406030204" pitchFamily="18" charset="0"/>
                                    </a:rPr>
                                  </m:ctrlPr>
                                </m:dPr>
                                <m:e>
                                  <m:r>
                                    <a:rPr lang="en-US" i="1">
                                      <a:latin typeface="Cambria Math" panose="02040503050406030204" pitchFamily="18" charset="0"/>
                                    </a:rPr>
                                    <m:t>𝑅𝑒</m:t>
                                  </m:r>
                                </m:e>
                              </m:d>
                            </m:e>
                            <m:sup>
                              <m:r>
                                <a:rPr lang="en-US" i="0">
                                  <a:latin typeface="Cambria Math" panose="02040503050406030204" pitchFamily="18" charset="0"/>
                                </a:rPr>
                                <m:t>2</m:t>
                              </m:r>
                            </m:sup>
                          </m:sSup>
                        </m:den>
                      </m:f>
                    </m:oMath>
                  </m:oMathPara>
                </a14:m>
                <a:endParaRPr lang="en-US" dirty="0"/>
              </a:p>
            </p:txBody>
          </p:sp>
        </mc:Choice>
        <mc:Fallback xmlns="">
          <p:sp>
            <p:nvSpPr>
              <p:cNvPr id="4" name="Rectángulo 3"/>
              <p:cNvSpPr>
                <a:spLocks noRot="1" noChangeAspect="1" noMove="1" noResize="1" noEditPoints="1" noAdjustHandles="1" noChangeArrowheads="1" noChangeShapeType="1" noTextEdit="1"/>
              </p:cNvSpPr>
              <p:nvPr/>
            </p:nvSpPr>
            <p:spPr>
              <a:xfrm>
                <a:off x="4914869" y="808841"/>
                <a:ext cx="1943161" cy="687368"/>
              </a:xfrm>
              <a:prstGeom prst="rect">
                <a:avLst/>
              </a:prstGeom>
              <a:blipFill rotWithShape="0">
                <a:blip r:embed="rId2"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ángulo 4"/>
              <p:cNvSpPr/>
              <p:nvPr/>
            </p:nvSpPr>
            <p:spPr>
              <a:xfrm>
                <a:off x="1528904" y="1739384"/>
                <a:ext cx="191424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𝑾</m:t>
                          </m:r>
                        </m:e>
                        <m:sub>
                          <m:r>
                            <a:rPr lang="en-US" b="1" i="1">
                              <a:latin typeface="Cambria Math" panose="02040503050406030204" pitchFamily="18" charset="0"/>
                            </a:rPr>
                            <m:t>𝑪𝑹</m:t>
                          </m:r>
                        </m:sub>
                      </m:sSub>
                      <m:r>
                        <a:rPr lang="en-US" b="0" i="0">
                          <a:latin typeface="Cambria Math" panose="02040503050406030204" pitchFamily="18" charset="0"/>
                        </a:rPr>
                        <m:t>=691.54 </m:t>
                      </m:r>
                      <m:r>
                        <a:rPr lang="en-US" b="1" i="1">
                          <a:latin typeface="Cambria Math" panose="02040503050406030204" pitchFamily="18" charset="0"/>
                        </a:rPr>
                        <m:t>𝑵</m:t>
                      </m:r>
                    </m:oMath>
                  </m:oMathPara>
                </a14:m>
                <a:endParaRPr lang="en-US" dirty="0"/>
              </a:p>
            </p:txBody>
          </p:sp>
        </mc:Choice>
        <mc:Fallback xmlns="">
          <p:sp>
            <p:nvSpPr>
              <p:cNvPr id="5" name="Rectángulo 4"/>
              <p:cNvSpPr>
                <a:spLocks noRot="1" noChangeAspect="1" noMove="1" noResize="1" noEditPoints="1" noAdjustHandles="1" noChangeArrowheads="1" noChangeShapeType="1" noTextEdit="1"/>
              </p:cNvSpPr>
              <p:nvPr/>
            </p:nvSpPr>
            <p:spPr>
              <a:xfrm>
                <a:off x="1528904" y="1739384"/>
                <a:ext cx="1914242" cy="369332"/>
              </a:xfrm>
              <a:prstGeom prst="rect">
                <a:avLst/>
              </a:prstGeom>
              <a:blipFill rotWithShape="0">
                <a:blip r:embed="rId3"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ángulo 5"/>
              <p:cNvSpPr/>
              <p:nvPr/>
            </p:nvSpPr>
            <p:spPr>
              <a:xfrm>
                <a:off x="3534930" y="2491859"/>
                <a:ext cx="502688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𝑊</m:t>
                          </m:r>
                        </m:e>
                        <m:sub>
                          <m:r>
                            <a:rPr lang="en-US" i="0">
                              <a:latin typeface="Cambria Math" panose="02040503050406030204" pitchFamily="18" charset="0"/>
                            </a:rPr>
                            <m:t> </m:t>
                          </m:r>
                          <m:r>
                            <a:rPr lang="en-US" i="1">
                              <a:latin typeface="Cambria Math" panose="02040503050406030204" pitchFamily="18" charset="0"/>
                            </a:rPr>
                            <m:t>𝑇𝑂𝑇𝐴𝐿</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𝑊</m:t>
                          </m:r>
                        </m:e>
                        <m:sub>
                          <m:r>
                            <a:rPr lang="en-US" i="1">
                              <a:latin typeface="Cambria Math" panose="02040503050406030204" pitchFamily="18" charset="0"/>
                            </a:rPr>
                            <m:t>𝐶𝐼𝐿𝐼𝑁𝐷𝑅𝑂</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𝑊</m:t>
                          </m:r>
                        </m:e>
                        <m:sub>
                          <m:r>
                            <a:rPr lang="en-US" i="1">
                              <a:latin typeface="Cambria Math" panose="02040503050406030204" pitchFamily="18" charset="0"/>
                            </a:rPr>
                            <m:t>𝑆𝐸𝑅𝑉𝑂𝑀𝑂𝑇𝑂𝑅</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𝑊</m:t>
                          </m:r>
                        </m:e>
                        <m:sub>
                          <m:r>
                            <a:rPr lang="en-US" i="1">
                              <a:latin typeface="Cambria Math" panose="02040503050406030204" pitchFamily="18" charset="0"/>
                            </a:rPr>
                            <m:t>𝐴𝐶𝑂𝑃𝐿𝐸</m:t>
                          </m:r>
                        </m:sub>
                      </m:sSub>
                    </m:oMath>
                  </m:oMathPara>
                </a14:m>
                <a:endParaRPr lang="en-US" dirty="0"/>
              </a:p>
            </p:txBody>
          </p:sp>
        </mc:Choice>
        <mc:Fallback xmlns="">
          <p:sp>
            <p:nvSpPr>
              <p:cNvPr id="6" name="Rectángulo 5"/>
              <p:cNvSpPr>
                <a:spLocks noRot="1" noChangeAspect="1" noMove="1" noResize="1" noEditPoints="1" noAdjustHandles="1" noChangeArrowheads="1" noChangeShapeType="1" noTextEdit="1"/>
              </p:cNvSpPr>
              <p:nvPr/>
            </p:nvSpPr>
            <p:spPr>
              <a:xfrm>
                <a:off x="3534930" y="2491859"/>
                <a:ext cx="5026889" cy="369332"/>
              </a:xfrm>
              <a:prstGeom prst="rect">
                <a:avLst/>
              </a:prstGeom>
              <a:blipFill rotWithShape="0">
                <a:blip r:embed="rId4"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ángulo 6"/>
              <p:cNvSpPr/>
              <p:nvPr/>
            </p:nvSpPr>
            <p:spPr>
              <a:xfrm>
                <a:off x="1528904" y="3177659"/>
                <a:ext cx="214186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𝑾</m:t>
                          </m:r>
                        </m:e>
                        <m:sub>
                          <m:r>
                            <a:rPr lang="en-US" b="0" i="0">
                              <a:latin typeface="Cambria Math" panose="02040503050406030204" pitchFamily="18" charset="0"/>
                            </a:rPr>
                            <m:t> </m:t>
                          </m:r>
                          <m:r>
                            <a:rPr lang="en-US" b="1" i="1">
                              <a:latin typeface="Cambria Math" panose="02040503050406030204" pitchFamily="18" charset="0"/>
                            </a:rPr>
                            <m:t>𝑻𝑶𝑻𝑨𝑳</m:t>
                          </m:r>
                        </m:sub>
                      </m:sSub>
                      <m:r>
                        <a:rPr lang="en-US" b="0" i="0">
                          <a:latin typeface="Cambria Math" panose="02040503050406030204" pitchFamily="18" charset="0"/>
                        </a:rPr>
                        <m:t>=17.40 </m:t>
                      </m:r>
                      <m:r>
                        <a:rPr lang="en-US" b="1" i="1">
                          <a:latin typeface="Cambria Math" panose="02040503050406030204" pitchFamily="18" charset="0"/>
                        </a:rPr>
                        <m:t>𝑵</m:t>
                      </m:r>
                    </m:oMath>
                  </m:oMathPara>
                </a14:m>
                <a:endParaRPr lang="en-US" dirty="0"/>
              </a:p>
            </p:txBody>
          </p:sp>
        </mc:Choice>
        <mc:Fallback xmlns="">
          <p:sp>
            <p:nvSpPr>
              <p:cNvPr id="7" name="Rectángulo 6"/>
              <p:cNvSpPr>
                <a:spLocks noRot="1" noChangeAspect="1" noMove="1" noResize="1" noEditPoints="1" noAdjustHandles="1" noChangeArrowheads="1" noChangeShapeType="1" noTextEdit="1"/>
              </p:cNvSpPr>
              <p:nvPr/>
            </p:nvSpPr>
            <p:spPr>
              <a:xfrm>
                <a:off x="1528904" y="3177659"/>
                <a:ext cx="2141868" cy="369332"/>
              </a:xfrm>
              <a:prstGeom prst="rect">
                <a:avLst/>
              </a:prstGeom>
              <a:blipFill rotWithShape="0">
                <a:blip r:embed="rId5"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ángulo 7"/>
              <p:cNvSpPr/>
              <p:nvPr/>
            </p:nvSpPr>
            <p:spPr>
              <a:xfrm>
                <a:off x="3670772" y="4120634"/>
                <a:ext cx="461530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𝑾</m:t>
                          </m:r>
                        </m:e>
                        <m:sub>
                          <m:r>
                            <a:rPr lang="en-US" b="1" i="1">
                              <a:latin typeface="Cambria Math" panose="02040503050406030204" pitchFamily="18" charset="0"/>
                            </a:rPr>
                            <m:t>𝑪𝑹</m:t>
                          </m:r>
                        </m:sub>
                      </m:sSub>
                      <m:r>
                        <a:rPr lang="en-US" b="0" i="0">
                          <a:latin typeface="Cambria Math" panose="02040503050406030204" pitchFamily="18" charset="0"/>
                        </a:rPr>
                        <m:t>&gt;</m:t>
                      </m:r>
                      <m:sSub>
                        <m:sSubPr>
                          <m:ctrlPr>
                            <a:rPr lang="en-US" b="0" i="1">
                              <a:latin typeface="Cambria Math" panose="02040503050406030204" pitchFamily="18" charset="0"/>
                            </a:rPr>
                          </m:ctrlPr>
                        </m:sSubPr>
                        <m:e>
                          <m:r>
                            <a:rPr lang="en-US" b="1" i="1">
                              <a:latin typeface="Cambria Math" panose="02040503050406030204" pitchFamily="18" charset="0"/>
                            </a:rPr>
                            <m:t>𝑾</m:t>
                          </m:r>
                        </m:e>
                        <m:sub>
                          <m:r>
                            <a:rPr lang="en-US" b="1" i="1">
                              <a:latin typeface="Cambria Math" panose="02040503050406030204" pitchFamily="18" charset="0"/>
                            </a:rPr>
                            <m:t>𝑻𝑶𝑻𝑨𝑳</m:t>
                          </m:r>
                        </m:sub>
                      </m:sSub>
                      <m:r>
                        <a:rPr lang="en-US" b="0" i="0">
                          <a:latin typeface="Cambria Math" panose="02040503050406030204" pitchFamily="18" charset="0"/>
                        </a:rPr>
                        <m:t>      →    691.54 </m:t>
                      </m:r>
                      <m:r>
                        <a:rPr lang="en-US" b="0" i="1">
                          <a:latin typeface="Cambria Math" panose="02040503050406030204" pitchFamily="18" charset="0"/>
                        </a:rPr>
                        <m:t>𝑁</m:t>
                      </m:r>
                      <m:r>
                        <a:rPr lang="en-US" b="0" i="0">
                          <a:latin typeface="Cambria Math" panose="02040503050406030204" pitchFamily="18" charset="0"/>
                        </a:rPr>
                        <m:t>&gt;17.40 </m:t>
                      </m:r>
                      <m:r>
                        <a:rPr lang="en-US" b="0" i="1">
                          <a:latin typeface="Cambria Math" panose="02040503050406030204" pitchFamily="18" charset="0"/>
                        </a:rPr>
                        <m:t>𝑁</m:t>
                      </m:r>
                    </m:oMath>
                  </m:oMathPara>
                </a14:m>
                <a:endParaRPr lang="en-US" dirty="0"/>
              </a:p>
            </p:txBody>
          </p:sp>
        </mc:Choice>
        <mc:Fallback xmlns="">
          <p:sp>
            <p:nvSpPr>
              <p:cNvPr id="8" name="Rectángulo 7"/>
              <p:cNvSpPr>
                <a:spLocks noRot="1" noChangeAspect="1" noMove="1" noResize="1" noEditPoints="1" noAdjustHandles="1" noChangeArrowheads="1" noChangeShapeType="1" noTextEdit="1"/>
              </p:cNvSpPr>
              <p:nvPr/>
            </p:nvSpPr>
            <p:spPr>
              <a:xfrm>
                <a:off x="3670772" y="4120634"/>
                <a:ext cx="4615301" cy="369332"/>
              </a:xfrm>
              <a:prstGeom prst="rect">
                <a:avLst/>
              </a:prstGeom>
              <a:blipFill rotWithShape="0">
                <a:blip r:embed="rId6" cstate="print"/>
                <a:stretch>
                  <a:fillRect/>
                </a:stretch>
              </a:blipFill>
            </p:spPr>
            <p:txBody>
              <a:bodyPr/>
              <a:lstStyle/>
              <a:p>
                <a:r>
                  <a:rPr lang="en-US">
                    <a:noFill/>
                  </a:rPr>
                  <a:t> </a:t>
                </a:r>
              </a:p>
            </p:txBody>
          </p:sp>
        </mc:Fallback>
      </mc:AlternateContent>
      <p:sp>
        <p:nvSpPr>
          <p:cNvPr id="9" name="Rectángulo 8"/>
          <p:cNvSpPr/>
          <p:nvPr/>
        </p:nvSpPr>
        <p:spPr>
          <a:xfrm>
            <a:off x="1528904" y="5103078"/>
            <a:ext cx="9253396" cy="369332"/>
          </a:xfrm>
          <a:prstGeom prst="rect">
            <a:avLst/>
          </a:prstGeom>
        </p:spPr>
        <p:txBody>
          <a:bodyPr wrap="square">
            <a:spAutoFit/>
          </a:bodyPr>
          <a:lstStyle/>
          <a:p>
            <a:r>
              <a:rPr lang="es-EC" dirty="0" smtClean="0">
                <a:latin typeface="Arial" panose="020B0604020202020204" pitchFamily="34" charset="0"/>
                <a:ea typeface="Times New Roman" panose="02020603050405020304" pitchFamily="18" charset="0"/>
              </a:rPr>
              <a:t>La </a:t>
            </a:r>
            <a:r>
              <a:rPr lang="es-EC" dirty="0">
                <a:latin typeface="Arial" panose="020B0604020202020204" pitchFamily="34" charset="0"/>
                <a:ea typeface="Times New Roman" panose="02020603050405020304" pitchFamily="18" charset="0"/>
              </a:rPr>
              <a:t>carga total aplicada en la mesa de apoyo es inferior a la carga crítica que soportaría</a:t>
            </a:r>
            <a:endParaRPr lang="en-US" dirty="0"/>
          </a:p>
        </p:txBody>
      </p:sp>
    </p:spTree>
    <p:extLst>
      <p:ext uri="{BB962C8B-B14F-4D97-AF65-F5344CB8AC3E}">
        <p14:creationId xmlns:p14="http://schemas.microsoft.com/office/powerpoint/2010/main" val="31141211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p:cNvGraphicFramePr/>
          <p:nvPr>
            <p:extLst>
              <p:ext uri="{D42A27DB-BD31-4B8C-83A1-F6EECF244321}">
                <p14:modId xmlns:p14="http://schemas.microsoft.com/office/powerpoint/2010/main" val="2117601771"/>
              </p:ext>
            </p:extLst>
          </p:nvPr>
        </p:nvGraphicFramePr>
        <p:xfrm>
          <a:off x="0" y="1542142"/>
          <a:ext cx="5428166" cy="35735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a 5"/>
          <p:cNvGraphicFramePr/>
          <p:nvPr>
            <p:extLst/>
          </p:nvPr>
        </p:nvGraphicFramePr>
        <p:xfrm>
          <a:off x="6621463" y="1263494"/>
          <a:ext cx="6184900" cy="382693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7" name="Diagrama 6"/>
          <p:cNvGraphicFramePr/>
          <p:nvPr>
            <p:extLst>
              <p:ext uri="{D42A27DB-BD31-4B8C-83A1-F6EECF244321}">
                <p14:modId xmlns:p14="http://schemas.microsoft.com/office/powerpoint/2010/main" val="1668237419"/>
              </p:ext>
            </p:extLst>
          </p:nvPr>
        </p:nvGraphicFramePr>
        <p:xfrm>
          <a:off x="3204323" y="3030847"/>
          <a:ext cx="5702300" cy="372533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8" name="Título 1"/>
          <p:cNvSpPr>
            <a:spLocks noGrp="1"/>
          </p:cNvSpPr>
          <p:nvPr>
            <p:ph type="title"/>
          </p:nvPr>
        </p:nvSpPr>
        <p:spPr>
          <a:xfrm>
            <a:off x="2815776" y="232224"/>
            <a:ext cx="6197600" cy="957943"/>
          </a:xfrm>
        </p:spPr>
        <p:style>
          <a:lnRef idx="0">
            <a:schemeClr val="dk1"/>
          </a:lnRef>
          <a:fillRef idx="3">
            <a:schemeClr val="dk1"/>
          </a:fillRef>
          <a:effectRef idx="3">
            <a:schemeClr val="dk1"/>
          </a:effectRef>
          <a:fontRef idx="minor">
            <a:schemeClr val="lt1"/>
          </a:fontRef>
        </p:style>
        <p:txBody>
          <a:bodyPr>
            <a:normAutofit fontScale="90000"/>
          </a:bodyPr>
          <a:lstStyle/>
          <a:p>
            <a:r>
              <a:rPr lang="es-US" dirty="0" smtClean="0"/>
              <a:t>Alcance del proyecto</a:t>
            </a:r>
            <a:endParaRPr lang="es-US" dirty="0"/>
          </a:p>
        </p:txBody>
      </p:sp>
    </p:spTree>
    <p:extLst>
      <p:ext uri="{BB962C8B-B14F-4D97-AF65-F5344CB8AC3E}">
        <p14:creationId xmlns:p14="http://schemas.microsoft.com/office/powerpoint/2010/main" val="41499792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CuadroTexto 33"/>
          <p:cNvSpPr txBox="1"/>
          <p:nvPr/>
        </p:nvSpPr>
        <p:spPr>
          <a:xfrm>
            <a:off x="836613" y="1640799"/>
            <a:ext cx="10353367" cy="3416320"/>
          </a:xfrm>
          <a:prstGeom prst="rect">
            <a:avLst/>
          </a:prstGeom>
          <a:noFill/>
        </p:spPr>
        <p:txBody>
          <a:bodyPr wrap="square" rtlCol="0">
            <a:spAutoFit/>
          </a:bodyPr>
          <a:lstStyle/>
          <a:p>
            <a:pPr algn="ctr">
              <a:lnSpc>
                <a:spcPct val="150000"/>
              </a:lnSpc>
            </a:pPr>
            <a:r>
              <a:rPr lang="es-EC" sz="7200" dirty="0" smtClean="0">
                <a:latin typeface="Arial" panose="020B0604020202020204" pitchFamily="34" charset="0"/>
                <a:cs typeface="Arial" panose="020B0604020202020204" pitchFamily="34" charset="0"/>
              </a:rPr>
              <a:t>DISEÑO </a:t>
            </a:r>
          </a:p>
          <a:p>
            <a:pPr algn="ctr">
              <a:lnSpc>
                <a:spcPct val="150000"/>
              </a:lnSpc>
            </a:pPr>
            <a:r>
              <a:rPr lang="es-EC" sz="7200" dirty="0" smtClean="0">
                <a:latin typeface="Arial" panose="020B0604020202020204" pitchFamily="34" charset="0"/>
                <a:cs typeface="Arial" panose="020B0604020202020204" pitchFamily="34" charset="0"/>
              </a:rPr>
              <a:t>NEUMÁTICO</a:t>
            </a:r>
            <a:endParaRPr lang="en-US" sz="7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578748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p:nvPr/>
        </p:nvPicPr>
        <p:blipFill>
          <a:blip r:embed="rId2" cstate="print"/>
          <a:stretch>
            <a:fillRect/>
          </a:stretch>
        </p:blipFill>
        <p:spPr>
          <a:xfrm>
            <a:off x="1366881" y="851080"/>
            <a:ext cx="2087347" cy="2146527"/>
          </a:xfrm>
          <a:prstGeom prst="rect">
            <a:avLst/>
          </a:prstGeom>
          <a:ln w="19050">
            <a:solidFill>
              <a:schemeClr val="tx1"/>
            </a:solidFill>
          </a:ln>
        </p:spPr>
      </p:pic>
      <p:sp>
        <p:nvSpPr>
          <p:cNvPr id="8" name="Rectángulo 7"/>
          <p:cNvSpPr/>
          <p:nvPr/>
        </p:nvSpPr>
        <p:spPr>
          <a:xfrm>
            <a:off x="863061" y="2997607"/>
            <a:ext cx="3241080" cy="369332"/>
          </a:xfrm>
          <a:prstGeom prst="rect">
            <a:avLst/>
          </a:prstGeom>
        </p:spPr>
        <p:txBody>
          <a:bodyPr wrap="none">
            <a:spAutoFit/>
          </a:bodyPr>
          <a:lstStyle/>
          <a:p>
            <a:r>
              <a:rPr lang="es-EC" dirty="0" smtClean="0">
                <a:effectLst/>
                <a:latin typeface="Arial" panose="020B0604020202020204" pitchFamily="34" charset="0"/>
                <a:ea typeface="Calibri" panose="020F0502020204030204" pitchFamily="34" charset="0"/>
              </a:rPr>
              <a:t>Agarre Tipo L para la sujeción</a:t>
            </a:r>
            <a:endParaRPr lang="es-EC" dirty="0"/>
          </a:p>
        </p:txBody>
      </p:sp>
      <p:pic>
        <p:nvPicPr>
          <p:cNvPr id="9" name="Imagen 8"/>
          <p:cNvPicPr/>
          <p:nvPr/>
        </p:nvPicPr>
        <p:blipFill rotWithShape="1">
          <a:blip r:embed="rId3" cstate="print"/>
          <a:srcRect t="2591" b="2527"/>
          <a:stretch/>
        </p:blipFill>
        <p:spPr bwMode="auto">
          <a:xfrm>
            <a:off x="8367473" y="895801"/>
            <a:ext cx="1952625" cy="2096135"/>
          </a:xfrm>
          <a:prstGeom prst="rect">
            <a:avLst/>
          </a:prstGeom>
          <a:ln w="19050">
            <a:solidFill>
              <a:schemeClr val="tx1"/>
            </a:solidFill>
          </a:ln>
          <a:extLst>
            <a:ext uri="{53640926-AAD7-44D8-BBD7-CCE9431645EC}">
              <a14:shadowObscured xmlns:a14="http://schemas.microsoft.com/office/drawing/2010/main"/>
            </a:ext>
          </a:extLst>
        </p:spPr>
      </p:pic>
      <p:sp>
        <p:nvSpPr>
          <p:cNvPr id="10" name="Rectángulo 9"/>
          <p:cNvSpPr/>
          <p:nvPr/>
        </p:nvSpPr>
        <p:spPr>
          <a:xfrm>
            <a:off x="8142174" y="3037521"/>
            <a:ext cx="2403222" cy="369332"/>
          </a:xfrm>
          <a:prstGeom prst="rect">
            <a:avLst/>
          </a:prstGeom>
        </p:spPr>
        <p:txBody>
          <a:bodyPr wrap="none">
            <a:spAutoFit/>
          </a:bodyPr>
          <a:lstStyle/>
          <a:p>
            <a:r>
              <a:rPr lang="es-EC" dirty="0" smtClean="0">
                <a:effectLst/>
                <a:latin typeface="Arial" panose="020B0604020202020204" pitchFamily="34" charset="0"/>
                <a:ea typeface="Calibri" panose="020F0502020204030204" pitchFamily="34" charset="0"/>
              </a:rPr>
              <a:t>Pieza tapado de tolva</a:t>
            </a:r>
            <a:endParaRPr lang="es-EC" dirty="0"/>
          </a:p>
        </p:txBody>
      </p:sp>
      <p:pic>
        <p:nvPicPr>
          <p:cNvPr id="11" name="Imagen 10"/>
          <p:cNvPicPr/>
          <p:nvPr/>
        </p:nvPicPr>
        <p:blipFill rotWithShape="1">
          <a:blip r:embed="rId4" cstate="print"/>
          <a:srcRect l="5233" t="3414" r="4879" b="5060"/>
          <a:stretch/>
        </p:blipFill>
        <p:spPr bwMode="auto">
          <a:xfrm>
            <a:off x="5023367" y="851080"/>
            <a:ext cx="1957070" cy="2125345"/>
          </a:xfrm>
          <a:prstGeom prst="rect">
            <a:avLst/>
          </a:prstGeom>
          <a:ln w="19050">
            <a:solidFill>
              <a:schemeClr val="tx1"/>
            </a:solidFill>
          </a:ln>
          <a:extLst>
            <a:ext uri="{53640926-AAD7-44D8-BBD7-CCE9431645EC}">
              <a14:shadowObscured xmlns:a14="http://schemas.microsoft.com/office/drawing/2010/main"/>
            </a:ext>
          </a:extLst>
        </p:spPr>
      </p:pic>
      <p:sp>
        <p:nvSpPr>
          <p:cNvPr id="12" name="Rectángulo 11"/>
          <p:cNvSpPr/>
          <p:nvPr/>
        </p:nvSpPr>
        <p:spPr>
          <a:xfrm>
            <a:off x="4402714" y="3033517"/>
            <a:ext cx="3198376" cy="369332"/>
          </a:xfrm>
          <a:prstGeom prst="rect">
            <a:avLst/>
          </a:prstGeom>
        </p:spPr>
        <p:txBody>
          <a:bodyPr wrap="none">
            <a:spAutoFit/>
          </a:bodyPr>
          <a:lstStyle/>
          <a:p>
            <a:r>
              <a:rPr lang="es-EC" dirty="0" smtClean="0">
                <a:effectLst/>
                <a:latin typeface="Arial" panose="020B0604020202020204" pitchFamily="34" charset="0"/>
                <a:ea typeface="Calibri" panose="020F0502020204030204" pitchFamily="34" charset="0"/>
              </a:rPr>
              <a:t>Agarre Tipo C para el empuje</a:t>
            </a:r>
            <a:endParaRPr lang="es-EC" dirty="0"/>
          </a:p>
        </p:txBody>
      </p:sp>
      <mc:AlternateContent xmlns:mc="http://schemas.openxmlformats.org/markup-compatibility/2006" xmlns:a14="http://schemas.microsoft.com/office/drawing/2010/main">
        <mc:Choice Requires="a14">
          <p:sp>
            <p:nvSpPr>
              <p:cNvPr id="13" name="Rectángulo 12"/>
              <p:cNvSpPr/>
              <p:nvPr/>
            </p:nvSpPr>
            <p:spPr>
              <a:xfrm>
                <a:off x="1086336" y="3610697"/>
                <a:ext cx="2367892" cy="39036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b="1" i="1" smtClean="0">
                              <a:latin typeface="Cambria Math" panose="02040503050406030204" pitchFamily="18" charset="0"/>
                            </a:rPr>
                          </m:ctrlPr>
                        </m:sSubPr>
                        <m:e>
                          <m:r>
                            <a:rPr lang="es-EC" b="1" i="1">
                              <a:latin typeface="Cambria Math" panose="02040503050406030204" pitchFamily="18" charset="0"/>
                            </a:rPr>
                            <m:t>𝑭</m:t>
                          </m:r>
                        </m:e>
                        <m:sub>
                          <m:r>
                            <a:rPr lang="es-EC" b="1" i="1">
                              <a:latin typeface="Cambria Math" panose="02040503050406030204" pitchFamily="18" charset="0"/>
                            </a:rPr>
                            <m:t>𝑹𝑬𝑸𝑼𝑬𝑹𝑰𝑫𝑨</m:t>
                          </m:r>
                        </m:sub>
                      </m:sSub>
                      <m:r>
                        <a:rPr lang="es-EC" b="0" i="0">
                          <a:latin typeface="Cambria Math" panose="02040503050406030204" pitchFamily="18" charset="0"/>
                        </a:rPr>
                        <m:t>=1.77 </m:t>
                      </m:r>
                      <m:r>
                        <a:rPr lang="es-EC" b="1" i="1">
                          <a:latin typeface="Cambria Math" panose="02040503050406030204" pitchFamily="18" charset="0"/>
                        </a:rPr>
                        <m:t>𝑵</m:t>
                      </m:r>
                    </m:oMath>
                  </m:oMathPara>
                </a14:m>
                <a:endParaRPr lang="es-EC" dirty="0"/>
              </a:p>
            </p:txBody>
          </p:sp>
        </mc:Choice>
        <mc:Fallback xmlns="">
          <p:sp>
            <p:nvSpPr>
              <p:cNvPr id="13" name="Rectángulo 12"/>
              <p:cNvSpPr>
                <a:spLocks noRot="1" noChangeAspect="1" noMove="1" noResize="1" noEditPoints="1" noAdjustHandles="1" noChangeArrowheads="1" noChangeShapeType="1" noTextEdit="1"/>
              </p:cNvSpPr>
              <p:nvPr/>
            </p:nvSpPr>
            <p:spPr>
              <a:xfrm>
                <a:off x="1086336" y="3610697"/>
                <a:ext cx="2367892" cy="390363"/>
              </a:xfrm>
              <a:prstGeom prst="rect">
                <a:avLst/>
              </a:prstGeom>
              <a:blipFill rotWithShape="0">
                <a:blip r:embed="rId5" cstate="print"/>
                <a:stretch>
                  <a:fillRect b="-7813"/>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5" name="Rectángulo 14"/>
              <p:cNvSpPr/>
              <p:nvPr/>
            </p:nvSpPr>
            <p:spPr>
              <a:xfrm>
                <a:off x="1366880" y="4146485"/>
                <a:ext cx="175400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b="1" i="1" smtClean="0">
                          <a:latin typeface="Cambria Math" panose="02040503050406030204" pitchFamily="18" charset="0"/>
                        </a:rPr>
                        <m:t>𝑫</m:t>
                      </m:r>
                      <m:r>
                        <a:rPr lang="es-EC" b="0" i="0">
                          <a:latin typeface="Cambria Math" panose="02040503050406030204" pitchFamily="18" charset="0"/>
                        </a:rPr>
                        <m:t>=2.377 </m:t>
                      </m:r>
                      <m:r>
                        <a:rPr lang="es-EC" b="1" i="1">
                          <a:latin typeface="Cambria Math" panose="02040503050406030204" pitchFamily="18" charset="0"/>
                        </a:rPr>
                        <m:t>𝒎𝒎</m:t>
                      </m:r>
                    </m:oMath>
                  </m:oMathPara>
                </a14:m>
                <a:endParaRPr lang="es-EC" dirty="0"/>
              </a:p>
            </p:txBody>
          </p:sp>
        </mc:Choice>
        <mc:Fallback xmlns="">
          <p:sp>
            <p:nvSpPr>
              <p:cNvPr id="15" name="Rectángulo 14"/>
              <p:cNvSpPr>
                <a:spLocks noRot="1" noChangeAspect="1" noMove="1" noResize="1" noEditPoints="1" noAdjustHandles="1" noChangeArrowheads="1" noChangeShapeType="1" noTextEdit="1"/>
              </p:cNvSpPr>
              <p:nvPr/>
            </p:nvSpPr>
            <p:spPr>
              <a:xfrm>
                <a:off x="1366880" y="4146485"/>
                <a:ext cx="1754005" cy="369332"/>
              </a:xfrm>
              <a:prstGeom prst="rect">
                <a:avLst/>
              </a:prstGeom>
              <a:blipFill rotWithShape="0">
                <a:blip r:embed="rId6" cstate="print"/>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0" name="Rectángulo 19"/>
              <p:cNvSpPr/>
              <p:nvPr/>
            </p:nvSpPr>
            <p:spPr>
              <a:xfrm>
                <a:off x="964661" y="5109159"/>
                <a:ext cx="2325573" cy="9106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𝐷</m:t>
                      </m:r>
                      <m:r>
                        <a:rPr lang="es-EC" i="0">
                          <a:latin typeface="Cambria Math" panose="02040503050406030204" pitchFamily="18" charset="0"/>
                        </a:rPr>
                        <m:t>=</m:t>
                      </m:r>
                      <m:rad>
                        <m:radPr>
                          <m:degHide m:val="on"/>
                          <m:ctrlPr>
                            <a:rPr lang="es-EC" i="1">
                              <a:latin typeface="Cambria Math" panose="02040503050406030204" pitchFamily="18" charset="0"/>
                            </a:rPr>
                          </m:ctrlPr>
                        </m:radPr>
                        <m:deg/>
                        <m:e>
                          <m:f>
                            <m:fPr>
                              <m:ctrlPr>
                                <a:rPr lang="es-EC" i="1">
                                  <a:latin typeface="Cambria Math" panose="02040503050406030204" pitchFamily="18" charset="0"/>
                                </a:rPr>
                              </m:ctrlPr>
                            </m:fPr>
                            <m:num>
                              <m:r>
                                <a:rPr lang="es-EC" i="0">
                                  <a:latin typeface="Cambria Math" panose="02040503050406030204" pitchFamily="18" charset="0"/>
                                </a:rPr>
                                <m:t>4∗</m:t>
                              </m:r>
                              <m:sSub>
                                <m:sSubPr>
                                  <m:ctrlPr>
                                    <a:rPr lang="es-EC" i="1">
                                      <a:latin typeface="Cambria Math" panose="02040503050406030204" pitchFamily="18" charset="0"/>
                                    </a:rPr>
                                  </m:ctrlPr>
                                </m:sSubPr>
                                <m:e>
                                  <m:r>
                                    <a:rPr lang="es-EC" i="1">
                                      <a:latin typeface="Cambria Math" panose="02040503050406030204" pitchFamily="18" charset="0"/>
                                    </a:rPr>
                                    <m:t>𝐹</m:t>
                                  </m:r>
                                </m:e>
                                <m:sub>
                                  <m:r>
                                    <a:rPr lang="es-EC" i="1">
                                      <a:latin typeface="Cambria Math" panose="02040503050406030204" pitchFamily="18" charset="0"/>
                                    </a:rPr>
                                    <m:t>𝑅𝐸𝑄𝑈𝐸𝑅𝐼𝐷𝐴</m:t>
                                  </m:r>
                                </m:sub>
                              </m:sSub>
                            </m:num>
                            <m:den>
                              <m:r>
                                <a:rPr lang="es-EC" i="1">
                                  <a:latin typeface="Cambria Math" panose="02040503050406030204" pitchFamily="18" charset="0"/>
                                </a:rPr>
                                <m:t>𝜋</m:t>
                              </m:r>
                              <m:r>
                                <a:rPr lang="es-EC" i="0">
                                  <a:latin typeface="Cambria Math" panose="02040503050406030204" pitchFamily="18" charset="0"/>
                                </a:rPr>
                                <m:t>∗</m:t>
                              </m:r>
                              <m:r>
                                <a:rPr lang="es-EC" i="1">
                                  <a:latin typeface="Cambria Math" panose="02040503050406030204" pitchFamily="18" charset="0"/>
                                </a:rPr>
                                <m:t>𝑃</m:t>
                              </m:r>
                            </m:den>
                          </m:f>
                        </m:e>
                      </m:rad>
                    </m:oMath>
                  </m:oMathPara>
                </a14:m>
                <a:endParaRPr lang="es-EC" dirty="0"/>
              </a:p>
            </p:txBody>
          </p:sp>
        </mc:Choice>
        <mc:Fallback xmlns="">
          <p:sp>
            <p:nvSpPr>
              <p:cNvPr id="20" name="Rectángulo 19"/>
              <p:cNvSpPr>
                <a:spLocks noRot="1" noChangeAspect="1" noMove="1" noResize="1" noEditPoints="1" noAdjustHandles="1" noChangeArrowheads="1" noChangeShapeType="1" noTextEdit="1"/>
              </p:cNvSpPr>
              <p:nvPr/>
            </p:nvSpPr>
            <p:spPr>
              <a:xfrm>
                <a:off x="964661" y="5109159"/>
                <a:ext cx="2325573" cy="910699"/>
              </a:xfrm>
              <a:prstGeom prst="rect">
                <a:avLst/>
              </a:prstGeom>
              <a:blipFill rotWithShape="0">
                <a:blip r:embed="rId7" cstate="print"/>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1" name="Rectángulo 20"/>
              <p:cNvSpPr/>
              <p:nvPr/>
            </p:nvSpPr>
            <p:spPr>
              <a:xfrm>
                <a:off x="7967478" y="3554862"/>
                <a:ext cx="2752613" cy="39036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b="1" i="1" smtClean="0">
                              <a:latin typeface="Cambria Math" panose="02040503050406030204" pitchFamily="18" charset="0"/>
                            </a:rPr>
                          </m:ctrlPr>
                        </m:sSubPr>
                        <m:e>
                          <m:r>
                            <a:rPr lang="es-EC" b="1" i="1">
                              <a:latin typeface="Cambria Math" panose="02040503050406030204" pitchFamily="18" charset="0"/>
                            </a:rPr>
                            <m:t>𝑭</m:t>
                          </m:r>
                        </m:e>
                        <m:sub>
                          <m:r>
                            <a:rPr lang="es-EC" b="1" i="1">
                              <a:latin typeface="Cambria Math" panose="02040503050406030204" pitchFamily="18" charset="0"/>
                            </a:rPr>
                            <m:t>𝑹𝑬𝑸𝑼𝑬𝑹𝑰𝑫𝑨</m:t>
                          </m:r>
                        </m:sub>
                      </m:sSub>
                      <m:r>
                        <a:rPr lang="es-EC" b="0" i="0">
                          <a:latin typeface="Cambria Math" panose="02040503050406030204" pitchFamily="18" charset="0"/>
                        </a:rPr>
                        <m:t>=19.8737 </m:t>
                      </m:r>
                      <m:r>
                        <a:rPr lang="es-EC" b="1" i="1">
                          <a:latin typeface="Cambria Math" panose="02040503050406030204" pitchFamily="18" charset="0"/>
                        </a:rPr>
                        <m:t>𝑵</m:t>
                      </m:r>
                    </m:oMath>
                  </m:oMathPara>
                </a14:m>
                <a:endParaRPr lang="es-EC" dirty="0"/>
              </a:p>
            </p:txBody>
          </p:sp>
        </mc:Choice>
        <mc:Fallback xmlns="">
          <p:sp>
            <p:nvSpPr>
              <p:cNvPr id="21" name="Rectángulo 20"/>
              <p:cNvSpPr>
                <a:spLocks noRot="1" noChangeAspect="1" noMove="1" noResize="1" noEditPoints="1" noAdjustHandles="1" noChangeArrowheads="1" noChangeShapeType="1" noTextEdit="1"/>
              </p:cNvSpPr>
              <p:nvPr/>
            </p:nvSpPr>
            <p:spPr>
              <a:xfrm>
                <a:off x="7967478" y="3554862"/>
                <a:ext cx="2752613" cy="390363"/>
              </a:xfrm>
              <a:prstGeom prst="rect">
                <a:avLst/>
              </a:prstGeom>
              <a:blipFill rotWithShape="0">
                <a:blip r:embed="rId8" cstate="print"/>
                <a:stretch>
                  <a:fillRect b="-7813"/>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2" name="Rectángulo 21"/>
              <p:cNvSpPr/>
              <p:nvPr/>
            </p:nvSpPr>
            <p:spPr>
              <a:xfrm>
                <a:off x="8347350" y="4144893"/>
                <a:ext cx="188224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b="1" i="1" smtClean="0">
                          <a:latin typeface="Cambria Math" panose="02040503050406030204" pitchFamily="18" charset="0"/>
                        </a:rPr>
                        <m:t>𝑫</m:t>
                      </m:r>
                      <m:r>
                        <a:rPr lang="es-EC" b="0" i="0">
                          <a:latin typeface="Cambria Math" panose="02040503050406030204" pitchFamily="18" charset="0"/>
                        </a:rPr>
                        <m:t>=7.9536 </m:t>
                      </m:r>
                      <m:r>
                        <a:rPr lang="es-EC" b="1" i="1">
                          <a:latin typeface="Cambria Math" panose="02040503050406030204" pitchFamily="18" charset="0"/>
                        </a:rPr>
                        <m:t>𝒎𝒎</m:t>
                      </m:r>
                    </m:oMath>
                  </m:oMathPara>
                </a14:m>
                <a:endParaRPr lang="es-EC" dirty="0"/>
              </a:p>
            </p:txBody>
          </p:sp>
        </mc:Choice>
        <mc:Fallback xmlns="">
          <p:sp>
            <p:nvSpPr>
              <p:cNvPr id="22" name="Rectángulo 21"/>
              <p:cNvSpPr>
                <a:spLocks noRot="1" noChangeAspect="1" noMove="1" noResize="1" noEditPoints="1" noAdjustHandles="1" noChangeArrowheads="1" noChangeShapeType="1" noTextEdit="1"/>
              </p:cNvSpPr>
              <p:nvPr/>
            </p:nvSpPr>
            <p:spPr>
              <a:xfrm>
                <a:off x="8347350" y="4144893"/>
                <a:ext cx="1882246" cy="369332"/>
              </a:xfrm>
              <a:prstGeom prst="rect">
                <a:avLst/>
              </a:prstGeom>
              <a:blipFill rotWithShape="0">
                <a:blip r:embed="rId9" cstate="print"/>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3" name="Rectángulo 22"/>
              <p:cNvSpPr/>
              <p:nvPr/>
            </p:nvSpPr>
            <p:spPr>
              <a:xfrm>
                <a:off x="4511380" y="3610697"/>
                <a:ext cx="2496133" cy="39036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b="1" i="1" smtClean="0">
                              <a:latin typeface="Cambria Math" panose="02040503050406030204" pitchFamily="18" charset="0"/>
                            </a:rPr>
                          </m:ctrlPr>
                        </m:sSubPr>
                        <m:e>
                          <m:r>
                            <a:rPr lang="es-EC" b="1" i="1">
                              <a:latin typeface="Cambria Math" panose="02040503050406030204" pitchFamily="18" charset="0"/>
                            </a:rPr>
                            <m:t>𝑭</m:t>
                          </m:r>
                        </m:e>
                        <m:sub>
                          <m:r>
                            <a:rPr lang="es-EC" b="1" i="1">
                              <a:latin typeface="Cambria Math" panose="02040503050406030204" pitchFamily="18" charset="0"/>
                            </a:rPr>
                            <m:t>𝑹𝑬𝑸𝑼𝑬𝑹𝑰𝑫𝑨</m:t>
                          </m:r>
                        </m:sub>
                      </m:sSub>
                      <m:r>
                        <a:rPr lang="es-EC" b="0" i="0">
                          <a:latin typeface="Cambria Math" panose="02040503050406030204" pitchFamily="18" charset="0"/>
                        </a:rPr>
                        <m:t>=1.629 </m:t>
                      </m:r>
                      <m:r>
                        <a:rPr lang="es-EC" b="1" i="1">
                          <a:latin typeface="Cambria Math" panose="02040503050406030204" pitchFamily="18" charset="0"/>
                        </a:rPr>
                        <m:t>𝑵</m:t>
                      </m:r>
                    </m:oMath>
                  </m:oMathPara>
                </a14:m>
                <a:endParaRPr lang="es-EC" dirty="0"/>
              </a:p>
            </p:txBody>
          </p:sp>
        </mc:Choice>
        <mc:Fallback xmlns="">
          <p:sp>
            <p:nvSpPr>
              <p:cNvPr id="23" name="Rectángulo 22"/>
              <p:cNvSpPr>
                <a:spLocks noRot="1" noChangeAspect="1" noMove="1" noResize="1" noEditPoints="1" noAdjustHandles="1" noChangeArrowheads="1" noChangeShapeType="1" noTextEdit="1"/>
              </p:cNvSpPr>
              <p:nvPr/>
            </p:nvSpPr>
            <p:spPr>
              <a:xfrm>
                <a:off x="4511380" y="3610697"/>
                <a:ext cx="2496133" cy="390363"/>
              </a:xfrm>
              <a:prstGeom prst="rect">
                <a:avLst/>
              </a:prstGeom>
              <a:blipFill rotWithShape="0">
                <a:blip r:embed="rId10" cstate="print"/>
                <a:stretch>
                  <a:fillRect b="-7813"/>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4" name="Rectángulo 23"/>
              <p:cNvSpPr/>
              <p:nvPr/>
            </p:nvSpPr>
            <p:spPr>
              <a:xfrm>
                <a:off x="4763017" y="4208908"/>
                <a:ext cx="175400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b="1" i="1" smtClean="0">
                          <a:latin typeface="Cambria Math" panose="02040503050406030204" pitchFamily="18" charset="0"/>
                        </a:rPr>
                        <m:t>𝑫</m:t>
                      </m:r>
                      <m:r>
                        <a:rPr lang="es-EC" b="0" i="0">
                          <a:latin typeface="Cambria Math" panose="02040503050406030204" pitchFamily="18" charset="0"/>
                        </a:rPr>
                        <m:t>=2.277 </m:t>
                      </m:r>
                      <m:r>
                        <a:rPr lang="es-EC" b="1" i="1">
                          <a:latin typeface="Cambria Math" panose="02040503050406030204" pitchFamily="18" charset="0"/>
                        </a:rPr>
                        <m:t>𝒎𝒎</m:t>
                      </m:r>
                    </m:oMath>
                  </m:oMathPara>
                </a14:m>
                <a:endParaRPr lang="es-EC" dirty="0"/>
              </a:p>
            </p:txBody>
          </p:sp>
        </mc:Choice>
        <mc:Fallback xmlns="">
          <p:sp>
            <p:nvSpPr>
              <p:cNvPr id="24" name="Rectángulo 23"/>
              <p:cNvSpPr>
                <a:spLocks noRot="1" noChangeAspect="1" noMove="1" noResize="1" noEditPoints="1" noAdjustHandles="1" noChangeArrowheads="1" noChangeShapeType="1" noTextEdit="1"/>
              </p:cNvSpPr>
              <p:nvPr/>
            </p:nvSpPr>
            <p:spPr>
              <a:xfrm>
                <a:off x="4763017" y="4208908"/>
                <a:ext cx="1754005" cy="369332"/>
              </a:xfrm>
              <a:prstGeom prst="rect">
                <a:avLst/>
              </a:prstGeom>
              <a:blipFill rotWithShape="0">
                <a:blip r:embed="rId11" cstate="print"/>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5" name="Rectángulo 24"/>
              <p:cNvSpPr/>
              <p:nvPr/>
            </p:nvSpPr>
            <p:spPr>
              <a:xfrm>
                <a:off x="8414356" y="5126514"/>
                <a:ext cx="2496133" cy="39036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b="1" i="1" smtClean="0">
                              <a:latin typeface="Cambria Math" panose="02040503050406030204" pitchFamily="18" charset="0"/>
                            </a:rPr>
                          </m:ctrlPr>
                        </m:sSubPr>
                        <m:e>
                          <m:r>
                            <a:rPr lang="es-EC" b="1" i="1">
                              <a:latin typeface="Cambria Math" panose="02040503050406030204" pitchFamily="18" charset="0"/>
                            </a:rPr>
                            <m:t>𝑭</m:t>
                          </m:r>
                        </m:e>
                        <m:sub>
                          <m:r>
                            <a:rPr lang="es-EC" b="1" i="1">
                              <a:latin typeface="Cambria Math" panose="02040503050406030204" pitchFamily="18" charset="0"/>
                            </a:rPr>
                            <m:t>𝑹𝑬𝑸𝑼𝑬𝑹𝑰𝑫𝑨</m:t>
                          </m:r>
                        </m:sub>
                      </m:sSub>
                      <m:r>
                        <a:rPr lang="es-EC" b="0" i="0">
                          <a:latin typeface="Cambria Math" panose="02040503050406030204" pitchFamily="18" charset="0"/>
                        </a:rPr>
                        <m:t>=2.688 </m:t>
                      </m:r>
                      <m:r>
                        <a:rPr lang="es-EC" b="1" i="1">
                          <a:latin typeface="Cambria Math" panose="02040503050406030204" pitchFamily="18" charset="0"/>
                        </a:rPr>
                        <m:t>𝑵</m:t>
                      </m:r>
                    </m:oMath>
                  </m:oMathPara>
                </a14:m>
                <a:endParaRPr lang="es-EC" dirty="0"/>
              </a:p>
            </p:txBody>
          </p:sp>
        </mc:Choice>
        <mc:Fallback xmlns="">
          <p:sp>
            <p:nvSpPr>
              <p:cNvPr id="25" name="Rectángulo 24"/>
              <p:cNvSpPr>
                <a:spLocks noRot="1" noChangeAspect="1" noMove="1" noResize="1" noEditPoints="1" noAdjustHandles="1" noChangeArrowheads="1" noChangeShapeType="1" noTextEdit="1"/>
              </p:cNvSpPr>
              <p:nvPr/>
            </p:nvSpPr>
            <p:spPr>
              <a:xfrm>
                <a:off x="8414356" y="5126514"/>
                <a:ext cx="2496133" cy="390363"/>
              </a:xfrm>
              <a:prstGeom prst="rect">
                <a:avLst/>
              </a:prstGeom>
              <a:blipFill rotWithShape="0">
                <a:blip r:embed="rId12" cstate="print"/>
                <a:stretch>
                  <a:fillRect b="-7813"/>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6" name="Rectángulo 25"/>
              <p:cNvSpPr/>
              <p:nvPr/>
            </p:nvSpPr>
            <p:spPr>
              <a:xfrm>
                <a:off x="8414355" y="5564509"/>
                <a:ext cx="175400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b="1" i="1" smtClean="0">
                          <a:latin typeface="Cambria Math" panose="02040503050406030204" pitchFamily="18" charset="0"/>
                        </a:rPr>
                        <m:t>𝑫</m:t>
                      </m:r>
                      <m:r>
                        <a:rPr lang="es-EC" b="0" i="0">
                          <a:latin typeface="Cambria Math" panose="02040503050406030204" pitchFamily="18" charset="0"/>
                        </a:rPr>
                        <m:t>=2.925 </m:t>
                      </m:r>
                      <m:r>
                        <a:rPr lang="es-EC" b="1" i="1">
                          <a:latin typeface="Cambria Math" panose="02040503050406030204" pitchFamily="18" charset="0"/>
                        </a:rPr>
                        <m:t>𝒎𝒎</m:t>
                      </m:r>
                    </m:oMath>
                  </m:oMathPara>
                </a14:m>
                <a:endParaRPr lang="es-EC" dirty="0"/>
              </a:p>
            </p:txBody>
          </p:sp>
        </mc:Choice>
        <mc:Fallback xmlns="">
          <p:sp>
            <p:nvSpPr>
              <p:cNvPr id="26" name="Rectángulo 25"/>
              <p:cNvSpPr>
                <a:spLocks noRot="1" noChangeAspect="1" noMove="1" noResize="1" noEditPoints="1" noAdjustHandles="1" noChangeArrowheads="1" noChangeShapeType="1" noTextEdit="1"/>
              </p:cNvSpPr>
              <p:nvPr/>
            </p:nvSpPr>
            <p:spPr>
              <a:xfrm>
                <a:off x="8414355" y="5564509"/>
                <a:ext cx="1754005" cy="369332"/>
              </a:xfrm>
              <a:prstGeom prst="rect">
                <a:avLst/>
              </a:prstGeom>
              <a:blipFill rotWithShape="0">
                <a:blip r:embed="rId13" cstate="print"/>
                <a:stretch>
                  <a:fillRect/>
                </a:stretch>
              </a:blipFill>
            </p:spPr>
            <p:txBody>
              <a:bodyPr/>
              <a:lstStyle/>
              <a:p>
                <a:r>
                  <a:rPr lang="es-EC">
                    <a:noFill/>
                  </a:rPr>
                  <a:t> </a:t>
                </a:r>
              </a:p>
            </p:txBody>
          </p:sp>
        </mc:Fallback>
      </mc:AlternateContent>
      <p:pic>
        <p:nvPicPr>
          <p:cNvPr id="27" name="Imagen 26"/>
          <p:cNvPicPr/>
          <p:nvPr/>
        </p:nvPicPr>
        <p:blipFill rotWithShape="1">
          <a:blip r:embed="rId14" cstate="print"/>
          <a:srcRect l="253" t="3400" r="5347" b="4808"/>
          <a:stretch/>
        </p:blipFill>
        <p:spPr bwMode="auto">
          <a:xfrm>
            <a:off x="5333007" y="4973603"/>
            <a:ext cx="2809167" cy="1127648"/>
          </a:xfrm>
          <a:prstGeom prst="rect">
            <a:avLst/>
          </a:prstGeom>
          <a:ln w="19050"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28" name="Rectángulo 27"/>
          <p:cNvSpPr/>
          <p:nvPr/>
        </p:nvSpPr>
        <p:spPr>
          <a:xfrm>
            <a:off x="4474421" y="6139008"/>
            <a:ext cx="4621843" cy="369332"/>
          </a:xfrm>
          <a:prstGeom prst="rect">
            <a:avLst/>
          </a:prstGeom>
        </p:spPr>
        <p:txBody>
          <a:bodyPr wrap="none">
            <a:spAutoFit/>
          </a:bodyPr>
          <a:lstStyle/>
          <a:p>
            <a:r>
              <a:rPr lang="es-EC" dirty="0" smtClean="0">
                <a:effectLst/>
                <a:latin typeface="Arial" panose="020B0604020202020204" pitchFamily="34" charset="0"/>
                <a:ea typeface="Calibri" panose="020F0502020204030204" pitchFamily="34" charset="0"/>
              </a:rPr>
              <a:t>Propiedades físicas del Acople de sujeción </a:t>
            </a:r>
            <a:endParaRPr lang="es-EC" dirty="0"/>
          </a:p>
        </p:txBody>
      </p:sp>
    </p:spTree>
    <p:extLst>
      <p:ext uri="{BB962C8B-B14F-4D97-AF65-F5344CB8AC3E}">
        <p14:creationId xmlns:p14="http://schemas.microsoft.com/office/powerpoint/2010/main" val="368568901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ítulo 21"/>
          <p:cNvSpPr>
            <a:spLocks noGrp="1"/>
          </p:cNvSpPr>
          <p:nvPr>
            <p:ph type="title"/>
          </p:nvPr>
        </p:nvSpPr>
        <p:spPr>
          <a:xfrm>
            <a:off x="2133199" y="766456"/>
            <a:ext cx="7647723" cy="638379"/>
          </a:xfrm>
        </p:spPr>
        <p:txBody>
          <a:bodyPr>
            <a:normAutofit fontScale="90000"/>
          </a:bodyPr>
          <a:lstStyle/>
          <a:p>
            <a:pPr algn="ctr"/>
            <a:r>
              <a:rPr lang="es-EC" dirty="0" smtClean="0"/>
              <a:t>Selección de cilindros </a:t>
            </a:r>
            <a:endParaRPr lang="es-EC" dirty="0"/>
          </a:p>
        </p:txBody>
      </p:sp>
      <p:pic>
        <p:nvPicPr>
          <p:cNvPr id="5" name="Marcador de contenido 4"/>
          <p:cNvPicPr>
            <a:picLocks noGrp="1" noChangeAspect="1"/>
          </p:cNvPicPr>
          <p:nvPr>
            <p:ph idx="1"/>
          </p:nvPr>
        </p:nvPicPr>
        <p:blipFill>
          <a:blip r:embed="rId2" cstate="print"/>
          <a:stretch>
            <a:fillRect/>
          </a:stretch>
        </p:blipFill>
        <p:spPr>
          <a:xfrm>
            <a:off x="705389" y="2185576"/>
            <a:ext cx="4991640" cy="1354969"/>
          </a:xfrm>
          <a:prstGeom prst="rect">
            <a:avLst/>
          </a:prstGeom>
        </p:spPr>
      </p:pic>
      <p:sp>
        <p:nvSpPr>
          <p:cNvPr id="6" name="Rectángulo 5"/>
          <p:cNvSpPr/>
          <p:nvPr/>
        </p:nvSpPr>
        <p:spPr>
          <a:xfrm>
            <a:off x="626410" y="3177687"/>
            <a:ext cx="5173211" cy="507831"/>
          </a:xfrm>
          <a:prstGeom prst="rect">
            <a:avLst/>
          </a:prstGeom>
        </p:spPr>
        <p:txBody>
          <a:bodyPr wrap="none">
            <a:spAutoFit/>
          </a:bodyPr>
          <a:lstStyle/>
          <a:p>
            <a:pPr algn="ctr">
              <a:lnSpc>
                <a:spcPct val="150000"/>
              </a:lnSpc>
              <a:spcAft>
                <a:spcPts val="0"/>
              </a:spcAft>
            </a:pPr>
            <a:r>
              <a:rPr lang="es-EC" i="1" dirty="0" smtClean="0">
                <a:effectLst/>
                <a:latin typeface="Arial" panose="020B0604020202020204" pitchFamily="34" charset="0"/>
                <a:ea typeface="Calibri" panose="020F0502020204030204" pitchFamily="34" charset="0"/>
                <a:cs typeface="Times New Roman" panose="02020603050405020304" pitchFamily="18" charset="0"/>
              </a:rPr>
              <a:t>Propiedades Técnicas del Cilindro Simple Efecto</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ángulo 6"/>
          <p:cNvSpPr/>
          <p:nvPr/>
        </p:nvSpPr>
        <p:spPr>
          <a:xfrm>
            <a:off x="2468901" y="1816244"/>
            <a:ext cx="744114" cy="369332"/>
          </a:xfrm>
          <a:prstGeom prst="rect">
            <a:avLst/>
          </a:prstGeom>
        </p:spPr>
        <p:txBody>
          <a:bodyPr wrap="none">
            <a:spAutoFit/>
          </a:bodyPr>
          <a:lstStyle/>
          <a:p>
            <a:r>
              <a:rPr lang="es-EC" dirty="0" smtClean="0"/>
              <a:t>Tipo L</a:t>
            </a:r>
            <a:endParaRPr lang="es-EC" dirty="0"/>
          </a:p>
        </p:txBody>
      </p:sp>
      <p:pic>
        <p:nvPicPr>
          <p:cNvPr id="9" name="Imagen 8"/>
          <p:cNvPicPr>
            <a:picLocks noChangeAspect="1"/>
          </p:cNvPicPr>
          <p:nvPr/>
        </p:nvPicPr>
        <p:blipFill>
          <a:blip r:embed="rId3" cstate="print"/>
          <a:stretch>
            <a:fillRect/>
          </a:stretch>
        </p:blipFill>
        <p:spPr>
          <a:xfrm>
            <a:off x="717195" y="4224503"/>
            <a:ext cx="4991640" cy="1354969"/>
          </a:xfrm>
          <a:prstGeom prst="rect">
            <a:avLst/>
          </a:prstGeom>
        </p:spPr>
      </p:pic>
      <p:sp>
        <p:nvSpPr>
          <p:cNvPr id="10" name="Rectángulo 9"/>
          <p:cNvSpPr/>
          <p:nvPr/>
        </p:nvSpPr>
        <p:spPr>
          <a:xfrm>
            <a:off x="626410" y="5210140"/>
            <a:ext cx="5070619" cy="369332"/>
          </a:xfrm>
          <a:prstGeom prst="rect">
            <a:avLst/>
          </a:prstGeom>
        </p:spPr>
        <p:txBody>
          <a:bodyPr wrap="none">
            <a:spAutoFit/>
          </a:bodyPr>
          <a:lstStyle/>
          <a:p>
            <a:r>
              <a:rPr lang="es-EC" i="1" dirty="0" smtClean="0">
                <a:effectLst/>
                <a:latin typeface="Arial" panose="020B0604020202020204" pitchFamily="34" charset="0"/>
                <a:ea typeface="Calibri" panose="020F0502020204030204" pitchFamily="34" charset="0"/>
              </a:rPr>
              <a:t>Propiedades Técnicas del Cilindro Doble Efecto</a:t>
            </a:r>
            <a:endParaRPr lang="es-EC" dirty="0"/>
          </a:p>
        </p:txBody>
      </p:sp>
      <p:sp>
        <p:nvSpPr>
          <p:cNvPr id="11" name="Rectángulo 10"/>
          <p:cNvSpPr/>
          <p:nvPr/>
        </p:nvSpPr>
        <p:spPr>
          <a:xfrm>
            <a:off x="2285677" y="3855171"/>
            <a:ext cx="1654299" cy="369332"/>
          </a:xfrm>
          <a:prstGeom prst="rect">
            <a:avLst/>
          </a:prstGeom>
        </p:spPr>
        <p:txBody>
          <a:bodyPr wrap="none">
            <a:spAutoFit/>
          </a:bodyPr>
          <a:lstStyle/>
          <a:p>
            <a:r>
              <a:rPr lang="es-EC" dirty="0" smtClean="0"/>
              <a:t>Acople sujeción</a:t>
            </a:r>
            <a:endParaRPr lang="es-EC" dirty="0"/>
          </a:p>
        </p:txBody>
      </p:sp>
      <p:pic>
        <p:nvPicPr>
          <p:cNvPr id="13" name="Imagen 12"/>
          <p:cNvPicPr>
            <a:picLocks noChangeAspect="1"/>
          </p:cNvPicPr>
          <p:nvPr/>
        </p:nvPicPr>
        <p:blipFill>
          <a:blip r:embed="rId4" cstate="print"/>
          <a:stretch>
            <a:fillRect/>
          </a:stretch>
        </p:blipFill>
        <p:spPr>
          <a:xfrm>
            <a:off x="6322339" y="4228352"/>
            <a:ext cx="4991640" cy="1354969"/>
          </a:xfrm>
          <a:prstGeom prst="rect">
            <a:avLst/>
          </a:prstGeom>
        </p:spPr>
      </p:pic>
      <p:sp>
        <p:nvSpPr>
          <p:cNvPr id="14" name="Rectángulo 13"/>
          <p:cNvSpPr/>
          <p:nvPr/>
        </p:nvSpPr>
        <p:spPr>
          <a:xfrm>
            <a:off x="6182660" y="5355113"/>
            <a:ext cx="5070619" cy="369332"/>
          </a:xfrm>
          <a:prstGeom prst="rect">
            <a:avLst/>
          </a:prstGeom>
        </p:spPr>
        <p:txBody>
          <a:bodyPr wrap="none">
            <a:spAutoFit/>
          </a:bodyPr>
          <a:lstStyle/>
          <a:p>
            <a:r>
              <a:rPr lang="es-EC" i="1" dirty="0" smtClean="0">
                <a:effectLst/>
                <a:latin typeface="Arial" panose="020B0604020202020204" pitchFamily="34" charset="0"/>
                <a:ea typeface="Calibri" panose="020F0502020204030204" pitchFamily="34" charset="0"/>
              </a:rPr>
              <a:t>Propiedades Técnicas del Cilindro Doble Efecto</a:t>
            </a:r>
            <a:endParaRPr lang="es-EC" dirty="0"/>
          </a:p>
        </p:txBody>
      </p:sp>
      <p:sp>
        <p:nvSpPr>
          <p:cNvPr id="15" name="Rectángulo 14"/>
          <p:cNvSpPr/>
          <p:nvPr/>
        </p:nvSpPr>
        <p:spPr>
          <a:xfrm>
            <a:off x="7731162" y="3855171"/>
            <a:ext cx="1669431" cy="369332"/>
          </a:xfrm>
          <a:prstGeom prst="rect">
            <a:avLst/>
          </a:prstGeom>
        </p:spPr>
        <p:txBody>
          <a:bodyPr wrap="none">
            <a:spAutoFit/>
          </a:bodyPr>
          <a:lstStyle/>
          <a:p>
            <a:r>
              <a:rPr lang="es-EC" dirty="0" smtClean="0"/>
              <a:t>Tapado de tolva</a:t>
            </a:r>
            <a:endParaRPr lang="es-EC" dirty="0"/>
          </a:p>
        </p:txBody>
      </p:sp>
      <p:pic>
        <p:nvPicPr>
          <p:cNvPr id="18" name="Imagen 17"/>
          <p:cNvPicPr>
            <a:picLocks noChangeAspect="1"/>
          </p:cNvPicPr>
          <p:nvPr/>
        </p:nvPicPr>
        <p:blipFill>
          <a:blip r:embed="rId5" cstate="print"/>
          <a:stretch>
            <a:fillRect/>
          </a:stretch>
        </p:blipFill>
        <p:spPr>
          <a:xfrm>
            <a:off x="6364231" y="2185575"/>
            <a:ext cx="4991640" cy="1354969"/>
          </a:xfrm>
          <a:prstGeom prst="rect">
            <a:avLst/>
          </a:prstGeom>
        </p:spPr>
      </p:pic>
      <p:sp>
        <p:nvSpPr>
          <p:cNvPr id="19" name="Rectángulo 18"/>
          <p:cNvSpPr/>
          <p:nvPr/>
        </p:nvSpPr>
        <p:spPr>
          <a:xfrm>
            <a:off x="8487994" y="1785368"/>
            <a:ext cx="769763" cy="369332"/>
          </a:xfrm>
          <a:prstGeom prst="rect">
            <a:avLst/>
          </a:prstGeom>
        </p:spPr>
        <p:txBody>
          <a:bodyPr wrap="none">
            <a:spAutoFit/>
          </a:bodyPr>
          <a:lstStyle/>
          <a:p>
            <a:r>
              <a:rPr lang="es-EC" dirty="0" smtClean="0"/>
              <a:t>Tipo C</a:t>
            </a:r>
            <a:endParaRPr lang="es-EC" dirty="0"/>
          </a:p>
        </p:txBody>
      </p:sp>
      <p:sp>
        <p:nvSpPr>
          <p:cNvPr id="20" name="Rectángulo 19"/>
          <p:cNvSpPr/>
          <p:nvPr/>
        </p:nvSpPr>
        <p:spPr>
          <a:xfrm>
            <a:off x="6182660" y="3246936"/>
            <a:ext cx="5173211" cy="369332"/>
          </a:xfrm>
          <a:prstGeom prst="rect">
            <a:avLst/>
          </a:prstGeom>
        </p:spPr>
        <p:txBody>
          <a:bodyPr wrap="none">
            <a:spAutoFit/>
          </a:bodyPr>
          <a:lstStyle/>
          <a:p>
            <a:r>
              <a:rPr lang="es-EC" i="1" dirty="0" smtClean="0">
                <a:effectLst/>
                <a:latin typeface="Arial" panose="020B0604020202020204" pitchFamily="34" charset="0"/>
                <a:ea typeface="Calibri" panose="020F0502020204030204" pitchFamily="34" charset="0"/>
              </a:rPr>
              <a:t>Propiedades Técnicas del Cilindro Simple Efecto</a:t>
            </a:r>
            <a:endParaRPr lang="es-EC" dirty="0"/>
          </a:p>
        </p:txBody>
      </p:sp>
    </p:spTree>
    <p:extLst>
      <p:ext uri="{BB962C8B-B14F-4D97-AF65-F5344CB8AC3E}">
        <p14:creationId xmlns:p14="http://schemas.microsoft.com/office/powerpoint/2010/main" val="266604324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ectángulo 4"/>
              <p:cNvSpPr/>
              <p:nvPr/>
            </p:nvSpPr>
            <p:spPr>
              <a:xfrm>
                <a:off x="551544" y="1595258"/>
                <a:ext cx="6096000" cy="2071465"/>
              </a:xfrm>
              <a:prstGeom prst="rect">
                <a:avLst/>
              </a:prstGeom>
            </p:spPr>
            <p:txBody>
              <a:bodyPr>
                <a:spAutoFit/>
              </a:bodyPr>
              <a:lstStyle/>
              <a:p>
                <a:pPr indent="252095" algn="just">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C" i="1" smtClean="0">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𝑉</m:t>
                          </m:r>
                        </m:e>
                        <m:sub>
                          <m:r>
                            <a:rPr lang="es-EC" i="1">
                              <a:effectLst/>
                              <a:latin typeface="Cambria Math" panose="02040503050406030204" pitchFamily="18" charset="0"/>
                              <a:ea typeface="Calibri" panose="020F0502020204030204" pitchFamily="34" charset="0"/>
                              <a:cs typeface="Arial" panose="020B0604020202020204" pitchFamily="34" charset="0"/>
                            </a:rPr>
                            <m:t>𝐶𝐼𝐿𝐼𝑁𝐷𝑅𝑂</m:t>
                          </m:r>
                        </m:sub>
                      </m:sSub>
                      <m:r>
                        <a:rPr lang="es-EC" i="1">
                          <a:effectLst/>
                          <a:latin typeface="Cambria Math" panose="02040503050406030204" pitchFamily="18" charset="0"/>
                          <a:ea typeface="Calibri" panose="020F0502020204030204" pitchFamily="34" charset="0"/>
                          <a:cs typeface="Arial" panose="020B0604020202020204" pitchFamily="34" charset="0"/>
                        </a:rPr>
                        <m:t>=</m:t>
                      </m:r>
                      <m:r>
                        <a:rPr lang="es-EC" i="1">
                          <a:effectLst/>
                          <a:latin typeface="Cambria Math" panose="02040503050406030204" pitchFamily="18" charset="0"/>
                          <a:ea typeface="Calibri" panose="020F0502020204030204" pitchFamily="34" charset="0"/>
                          <a:cs typeface="Arial" panose="020B0604020202020204" pitchFamily="34" charset="0"/>
                        </a:rPr>
                        <m:t>𝐴𝑟𝑒𝑎</m:t>
                      </m:r>
                      <m:r>
                        <a:rPr lang="es-EC" i="1">
                          <a:effectLst/>
                          <a:latin typeface="Cambria Math" panose="02040503050406030204" pitchFamily="18" charset="0"/>
                          <a:ea typeface="Calibri" panose="020F0502020204030204" pitchFamily="34" charset="0"/>
                          <a:cs typeface="Arial" panose="020B0604020202020204" pitchFamily="34" charset="0"/>
                        </a:rPr>
                        <m:t>∗</m:t>
                      </m:r>
                      <m:r>
                        <a:rPr lang="es-EC" i="1">
                          <a:effectLst/>
                          <a:latin typeface="Cambria Math" panose="02040503050406030204" pitchFamily="18" charset="0"/>
                          <a:ea typeface="Calibri" panose="020F0502020204030204" pitchFamily="34" charset="0"/>
                          <a:cs typeface="Arial" panose="020B0604020202020204" pitchFamily="34" charset="0"/>
                        </a:rPr>
                        <m:t>𝑆</m:t>
                      </m:r>
                    </m:oMath>
                  </m:oMathPara>
                </a14:m>
                <a:endParaRPr lang="es-EC"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i="1">
                              <a:effectLst/>
                              <a:latin typeface="Cambria Math" panose="02040503050406030204" pitchFamily="18" charset="0"/>
                              <a:ea typeface="Times New Roman" panose="02020603050405020304" pitchFamily="18" charset="0"/>
                              <a:cs typeface="Arial" panose="020B0604020202020204" pitchFamily="34" charset="0"/>
                            </a:rPr>
                          </m:ctrlPr>
                        </m:sSubPr>
                        <m:e>
                          <m:r>
                            <a:rPr lang="es-EC" i="1">
                              <a:effectLst/>
                              <a:latin typeface="Cambria Math" panose="02040503050406030204" pitchFamily="18" charset="0"/>
                              <a:ea typeface="Times New Roman" panose="02020603050405020304" pitchFamily="18" charset="0"/>
                              <a:cs typeface="Arial" panose="020B0604020202020204" pitchFamily="34" charset="0"/>
                            </a:rPr>
                            <m:t>𝑉</m:t>
                          </m:r>
                        </m:e>
                        <m:sub>
                          <m:r>
                            <a:rPr lang="es-EC" i="1">
                              <a:effectLst/>
                              <a:latin typeface="Cambria Math" panose="02040503050406030204" pitchFamily="18" charset="0"/>
                              <a:ea typeface="Times New Roman" panose="02020603050405020304" pitchFamily="18" charset="0"/>
                              <a:cs typeface="Arial" panose="020B0604020202020204" pitchFamily="34" charset="0"/>
                            </a:rPr>
                            <m:t>𝐶𝐼𝐿𝐼𝑁𝐷𝑅𝑂</m:t>
                          </m:r>
                        </m:sub>
                      </m:sSub>
                      <m:r>
                        <a:rPr lang="es-EC" i="1">
                          <a:effectLst/>
                          <a:latin typeface="Cambria Math" panose="02040503050406030204" pitchFamily="18" charset="0"/>
                          <a:ea typeface="Times New Roman" panose="02020603050405020304" pitchFamily="18" charset="0"/>
                          <a:cs typeface="Arial" panose="020B0604020202020204" pitchFamily="34" charset="0"/>
                        </a:rPr>
                        <m:t>= </m:t>
                      </m:r>
                      <m:r>
                        <a:rPr lang="es-EC" i="1">
                          <a:effectLst/>
                          <a:latin typeface="Cambria Math" panose="02040503050406030204" pitchFamily="18" charset="0"/>
                          <a:ea typeface="Times New Roman" panose="02020603050405020304" pitchFamily="18" charset="0"/>
                          <a:cs typeface="Arial" panose="020B0604020202020204" pitchFamily="34" charset="0"/>
                        </a:rPr>
                        <m:t>𝑉𝑜𝑙𝑢𝑚𝑒𝑛</m:t>
                      </m:r>
                      <m:r>
                        <a:rPr lang="es-EC" i="1">
                          <a:effectLst/>
                          <a:latin typeface="Cambria Math" panose="02040503050406030204" pitchFamily="18" charset="0"/>
                          <a:ea typeface="Times New Roman" panose="02020603050405020304" pitchFamily="18" charset="0"/>
                          <a:cs typeface="Arial" panose="020B0604020202020204" pitchFamily="34" charset="0"/>
                        </a:rPr>
                        <m:t> </m:t>
                      </m:r>
                      <m:r>
                        <a:rPr lang="es-EC" i="1">
                          <a:effectLst/>
                          <a:latin typeface="Cambria Math" panose="02040503050406030204" pitchFamily="18" charset="0"/>
                          <a:ea typeface="Times New Roman" panose="02020603050405020304" pitchFamily="18" charset="0"/>
                          <a:cs typeface="Arial" panose="020B0604020202020204" pitchFamily="34" charset="0"/>
                        </a:rPr>
                        <m:t>𝑑𝑒</m:t>
                      </m:r>
                      <m:r>
                        <a:rPr lang="es-EC" i="1">
                          <a:effectLst/>
                          <a:latin typeface="Cambria Math" panose="02040503050406030204" pitchFamily="18" charset="0"/>
                          <a:ea typeface="Times New Roman" panose="02020603050405020304" pitchFamily="18" charset="0"/>
                          <a:cs typeface="Arial" panose="020B0604020202020204" pitchFamily="34" charset="0"/>
                        </a:rPr>
                        <m:t> </m:t>
                      </m:r>
                      <m:r>
                        <a:rPr lang="es-EC" i="1">
                          <a:effectLst/>
                          <a:latin typeface="Cambria Math" panose="02040503050406030204" pitchFamily="18" charset="0"/>
                          <a:ea typeface="Times New Roman" panose="02020603050405020304" pitchFamily="18" charset="0"/>
                          <a:cs typeface="Arial" panose="020B0604020202020204" pitchFamily="34" charset="0"/>
                        </a:rPr>
                        <m:t>𝑠𝑎𝑙𝑖𝑑𝑎</m:t>
                      </m:r>
                      <m:r>
                        <a:rPr lang="es-EC" i="1">
                          <a:effectLst/>
                          <a:latin typeface="Cambria Math" panose="02040503050406030204" pitchFamily="18" charset="0"/>
                          <a:ea typeface="Times New Roman" panose="02020603050405020304" pitchFamily="18" charset="0"/>
                          <a:cs typeface="Arial" panose="020B0604020202020204" pitchFamily="34" charset="0"/>
                        </a:rPr>
                        <m:t> </m:t>
                      </m:r>
                      <m:r>
                        <a:rPr lang="es-EC" i="1">
                          <a:effectLst/>
                          <a:latin typeface="Cambria Math" panose="02040503050406030204" pitchFamily="18" charset="0"/>
                          <a:ea typeface="Times New Roman" panose="02020603050405020304" pitchFamily="18" charset="0"/>
                          <a:cs typeface="Arial" panose="020B0604020202020204" pitchFamily="34" charset="0"/>
                        </a:rPr>
                        <m:t>𝑡𝑜𝑡𝑎𝑙</m:t>
                      </m:r>
                      <m:r>
                        <a:rPr lang="es-EC" i="1">
                          <a:effectLst/>
                          <a:latin typeface="Cambria Math" panose="02040503050406030204" pitchFamily="18" charset="0"/>
                          <a:ea typeface="Times New Roman" panose="02020603050405020304" pitchFamily="18" charset="0"/>
                          <a:cs typeface="Arial" panose="020B0604020202020204" pitchFamily="34" charset="0"/>
                        </a:rPr>
                        <m:t> </m:t>
                      </m:r>
                      <m:r>
                        <a:rPr lang="es-EC" i="1">
                          <a:effectLst/>
                          <a:latin typeface="Cambria Math" panose="02040503050406030204" pitchFamily="18" charset="0"/>
                          <a:ea typeface="Times New Roman" panose="02020603050405020304" pitchFamily="18" charset="0"/>
                          <a:cs typeface="Arial" panose="020B0604020202020204" pitchFamily="34" charset="0"/>
                        </a:rPr>
                        <m:t>𝑑𝑒𝑙</m:t>
                      </m:r>
                      <m:r>
                        <a:rPr lang="es-EC" i="1">
                          <a:effectLst/>
                          <a:latin typeface="Cambria Math" panose="02040503050406030204" pitchFamily="18" charset="0"/>
                          <a:ea typeface="Times New Roman" panose="02020603050405020304" pitchFamily="18" charset="0"/>
                          <a:cs typeface="Arial" panose="020B0604020202020204" pitchFamily="34" charset="0"/>
                        </a:rPr>
                        <m:t> </m:t>
                      </m:r>
                      <m:r>
                        <a:rPr lang="es-EC" i="1">
                          <a:effectLst/>
                          <a:latin typeface="Cambria Math" panose="02040503050406030204" pitchFamily="18" charset="0"/>
                          <a:ea typeface="Times New Roman" panose="02020603050405020304" pitchFamily="18" charset="0"/>
                          <a:cs typeface="Arial" panose="020B0604020202020204" pitchFamily="34" charset="0"/>
                        </a:rPr>
                        <m:t>𝑣</m:t>
                      </m:r>
                      <m:r>
                        <a:rPr lang="es-EC" i="1">
                          <a:effectLst/>
                          <a:latin typeface="Cambria Math" panose="02040503050406030204" pitchFamily="18" charset="0"/>
                          <a:ea typeface="Times New Roman" panose="02020603050405020304" pitchFamily="18" charset="0"/>
                          <a:cs typeface="Arial" panose="020B0604020202020204" pitchFamily="34" charset="0"/>
                        </a:rPr>
                        <m:t>á</m:t>
                      </m:r>
                      <m:r>
                        <a:rPr lang="es-EC" i="1">
                          <a:effectLst/>
                          <a:latin typeface="Cambria Math" panose="02040503050406030204" pitchFamily="18" charset="0"/>
                          <a:ea typeface="Times New Roman" panose="02020603050405020304" pitchFamily="18" charset="0"/>
                          <a:cs typeface="Arial" panose="020B0604020202020204" pitchFamily="34" charset="0"/>
                        </a:rPr>
                        <m:t>𝑠𝑡𝑎𝑔𝑜</m:t>
                      </m:r>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Times New Roman" panose="02020603050405020304" pitchFamily="18" charset="0"/>
                          <a:cs typeface="Arial" panose="020B0604020202020204" pitchFamily="34" charset="0"/>
                        </a:rPr>
                        <m:t>              </m:t>
                      </m:r>
                      <m:r>
                        <a:rPr lang="es-EC" i="1">
                          <a:effectLst/>
                          <a:latin typeface="Cambria Math" panose="02040503050406030204" pitchFamily="18" charset="0"/>
                          <a:ea typeface="Times New Roman" panose="02020603050405020304" pitchFamily="18" charset="0"/>
                          <a:cs typeface="Arial" panose="020B0604020202020204" pitchFamily="34" charset="0"/>
                        </a:rPr>
                        <m:t>𝑆</m:t>
                      </m:r>
                      <m:r>
                        <a:rPr lang="es-EC" i="1">
                          <a:effectLst/>
                          <a:latin typeface="Cambria Math" panose="02040503050406030204" pitchFamily="18" charset="0"/>
                          <a:ea typeface="Times New Roman" panose="02020603050405020304" pitchFamily="18" charset="0"/>
                          <a:cs typeface="Arial" panose="020B0604020202020204" pitchFamily="34" charset="0"/>
                        </a:rPr>
                        <m:t> = </m:t>
                      </m:r>
                      <m:r>
                        <a:rPr lang="es-EC" i="1">
                          <a:effectLst/>
                          <a:latin typeface="Cambria Math" panose="02040503050406030204" pitchFamily="18" charset="0"/>
                          <a:ea typeface="Times New Roman" panose="02020603050405020304" pitchFamily="18" charset="0"/>
                          <a:cs typeface="Arial" panose="020B0604020202020204" pitchFamily="34" charset="0"/>
                        </a:rPr>
                        <m:t>𝐶𝑎𝑟𝑟𝑒𝑟𝑎</m:t>
                      </m:r>
                      <m:r>
                        <a:rPr lang="es-EC" i="1">
                          <a:effectLst/>
                          <a:latin typeface="Cambria Math" panose="02040503050406030204" pitchFamily="18" charset="0"/>
                          <a:ea typeface="Times New Roman" panose="02020603050405020304" pitchFamily="18" charset="0"/>
                          <a:cs typeface="Arial" panose="020B0604020202020204" pitchFamily="34" charset="0"/>
                        </a:rPr>
                        <m:t> </m:t>
                      </m:r>
                      <m:r>
                        <a:rPr lang="es-EC" i="1">
                          <a:effectLst/>
                          <a:latin typeface="Cambria Math" panose="02040503050406030204" pitchFamily="18" charset="0"/>
                          <a:ea typeface="Times New Roman" panose="02020603050405020304" pitchFamily="18" charset="0"/>
                          <a:cs typeface="Arial" panose="020B0604020202020204" pitchFamily="34" charset="0"/>
                        </a:rPr>
                        <m:t>𝑒𝑠𝑡</m:t>
                      </m:r>
                      <m:r>
                        <a:rPr lang="es-EC" i="1">
                          <a:effectLst/>
                          <a:latin typeface="Cambria Math" panose="02040503050406030204" pitchFamily="18" charset="0"/>
                          <a:ea typeface="Times New Roman" panose="02020603050405020304" pitchFamily="18" charset="0"/>
                          <a:cs typeface="Arial" panose="020B0604020202020204" pitchFamily="34" charset="0"/>
                        </a:rPr>
                        <m:t>á</m:t>
                      </m:r>
                      <m:r>
                        <a:rPr lang="es-EC" i="1">
                          <a:effectLst/>
                          <a:latin typeface="Cambria Math" panose="02040503050406030204" pitchFamily="18" charset="0"/>
                          <a:ea typeface="Times New Roman" panose="02020603050405020304" pitchFamily="18" charset="0"/>
                          <a:cs typeface="Arial" panose="020B0604020202020204" pitchFamily="34" charset="0"/>
                        </a:rPr>
                        <m:t>𝑛𝑑𝑎𝑟</m:t>
                      </m:r>
                      <m:r>
                        <a:rPr lang="es-EC" i="1">
                          <a:effectLst/>
                          <a:latin typeface="Cambria Math" panose="02040503050406030204" pitchFamily="18" charset="0"/>
                          <a:ea typeface="Times New Roman" panose="02020603050405020304" pitchFamily="18" charset="0"/>
                          <a:cs typeface="Arial" panose="020B0604020202020204" pitchFamily="34" charset="0"/>
                        </a:rPr>
                        <m:t> </m:t>
                      </m:r>
                      <m:r>
                        <a:rPr lang="es-EC" i="1">
                          <a:effectLst/>
                          <a:latin typeface="Cambria Math" panose="02040503050406030204" pitchFamily="18" charset="0"/>
                          <a:ea typeface="Times New Roman" panose="02020603050405020304" pitchFamily="18" charset="0"/>
                          <a:cs typeface="Arial" panose="020B0604020202020204" pitchFamily="34" charset="0"/>
                        </a:rPr>
                        <m:t>𝑑𝑒𝑙</m:t>
                      </m:r>
                      <m:r>
                        <a:rPr lang="es-EC" i="1">
                          <a:effectLst/>
                          <a:latin typeface="Cambria Math" panose="02040503050406030204" pitchFamily="18" charset="0"/>
                          <a:ea typeface="Times New Roman" panose="02020603050405020304" pitchFamily="18" charset="0"/>
                          <a:cs typeface="Arial" panose="020B0604020202020204" pitchFamily="34" charset="0"/>
                        </a:rPr>
                        <m:t> </m:t>
                      </m:r>
                      <m:r>
                        <a:rPr lang="es-EC" i="1">
                          <a:effectLst/>
                          <a:latin typeface="Cambria Math" panose="02040503050406030204" pitchFamily="18" charset="0"/>
                          <a:ea typeface="Times New Roman" panose="02020603050405020304" pitchFamily="18" charset="0"/>
                          <a:cs typeface="Arial" panose="020B0604020202020204" pitchFamily="34" charset="0"/>
                        </a:rPr>
                        <m:t>𝑣</m:t>
                      </m:r>
                      <m:r>
                        <a:rPr lang="es-EC" i="1">
                          <a:effectLst/>
                          <a:latin typeface="Cambria Math" panose="02040503050406030204" pitchFamily="18" charset="0"/>
                          <a:ea typeface="Times New Roman" panose="02020603050405020304" pitchFamily="18" charset="0"/>
                          <a:cs typeface="Arial" panose="020B0604020202020204" pitchFamily="34" charset="0"/>
                        </a:rPr>
                        <m:t>á</m:t>
                      </m:r>
                      <m:r>
                        <a:rPr lang="es-EC" i="1">
                          <a:effectLst/>
                          <a:latin typeface="Cambria Math" panose="02040503050406030204" pitchFamily="18" charset="0"/>
                          <a:ea typeface="Times New Roman" panose="02020603050405020304" pitchFamily="18" charset="0"/>
                          <a:cs typeface="Arial" panose="020B0604020202020204" pitchFamily="34" charset="0"/>
                        </a:rPr>
                        <m:t>𝑠𝑡𝑎𝑔𝑜</m:t>
                      </m:r>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indent="252095" algn="just">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b="1" i="1">
                              <a:effectLst/>
                              <a:latin typeface="Cambria Math" panose="02040503050406030204" pitchFamily="18" charset="0"/>
                              <a:ea typeface="Calibri" panose="020F0502020204030204" pitchFamily="34" charset="0"/>
                              <a:cs typeface="Arial" panose="020B0604020202020204" pitchFamily="34" charset="0"/>
                            </a:rPr>
                          </m:ctrlPr>
                        </m:sSubPr>
                        <m:e>
                          <m:r>
                            <a:rPr lang="es-EC" b="1" i="1">
                              <a:effectLst/>
                              <a:latin typeface="Cambria Math" panose="02040503050406030204" pitchFamily="18" charset="0"/>
                              <a:ea typeface="Calibri" panose="020F0502020204030204" pitchFamily="34" charset="0"/>
                              <a:cs typeface="Arial" panose="020B0604020202020204" pitchFamily="34" charset="0"/>
                            </a:rPr>
                            <m:t>𝑽</m:t>
                          </m:r>
                        </m:e>
                        <m:sub>
                          <m:r>
                            <a:rPr lang="es-EC" b="1" i="1">
                              <a:effectLst/>
                              <a:latin typeface="Cambria Math" panose="02040503050406030204" pitchFamily="18" charset="0"/>
                              <a:ea typeface="Calibri" panose="020F0502020204030204" pitchFamily="34" charset="0"/>
                              <a:cs typeface="Arial" panose="020B0604020202020204" pitchFamily="34" charset="0"/>
                            </a:rPr>
                            <m:t>𝑪𝑰𝑳𝑰𝑵𝑫𝑹𝑶</m:t>
                          </m:r>
                        </m:sub>
                      </m:sSub>
                      <m:r>
                        <a:rPr lang="es-EC" b="1" i="1">
                          <a:effectLst/>
                          <a:latin typeface="Cambria Math" panose="02040503050406030204" pitchFamily="18" charset="0"/>
                          <a:ea typeface="Times New Roman" panose="02020603050405020304" pitchFamily="18" charset="0"/>
                          <a:cs typeface="Arial" panose="020B0604020202020204" pitchFamily="34" charset="0"/>
                        </a:rPr>
                        <m:t>=</m:t>
                      </m:r>
                      <m:r>
                        <a:rPr lang="es-EC" b="1" i="1">
                          <a:effectLst/>
                          <a:latin typeface="Cambria Math" panose="02040503050406030204" pitchFamily="18" charset="0"/>
                          <a:ea typeface="Times New Roman" panose="02020603050405020304" pitchFamily="18" charset="0"/>
                          <a:cs typeface="Arial" panose="020B0604020202020204" pitchFamily="34" charset="0"/>
                        </a:rPr>
                        <m:t>𝟏𝟎𝟎𝟓𝟑</m:t>
                      </m:r>
                      <m:r>
                        <a:rPr lang="es-EC" b="1" i="1">
                          <a:effectLst/>
                          <a:latin typeface="Cambria Math" panose="02040503050406030204" pitchFamily="18" charset="0"/>
                          <a:ea typeface="Times New Roman" panose="02020603050405020304" pitchFamily="18" charset="0"/>
                          <a:cs typeface="Arial" panose="020B0604020202020204" pitchFamily="34" charset="0"/>
                        </a:rPr>
                        <m:t>.</m:t>
                      </m:r>
                      <m:r>
                        <a:rPr lang="es-EC" b="1" i="1">
                          <a:effectLst/>
                          <a:latin typeface="Cambria Math" panose="02040503050406030204" pitchFamily="18" charset="0"/>
                          <a:ea typeface="Times New Roman" panose="02020603050405020304" pitchFamily="18" charset="0"/>
                          <a:cs typeface="Arial" panose="020B0604020202020204" pitchFamily="34" charset="0"/>
                        </a:rPr>
                        <m:t>𝟏</m:t>
                      </m:r>
                      <m:r>
                        <a:rPr lang="es-EC" b="1" i="1">
                          <a:effectLst/>
                          <a:latin typeface="Cambria Math" panose="02040503050406030204" pitchFamily="18" charset="0"/>
                          <a:ea typeface="Times New Roman" panose="02020603050405020304" pitchFamily="18" charset="0"/>
                          <a:cs typeface="Arial" panose="020B0604020202020204" pitchFamily="34" charset="0"/>
                        </a:rPr>
                        <m:t> </m:t>
                      </m:r>
                      <m:sSup>
                        <m:sSupPr>
                          <m:ctrlPr>
                            <a:rPr lang="es-EC" b="1" i="1">
                              <a:effectLst/>
                              <a:latin typeface="Cambria Math" panose="02040503050406030204" pitchFamily="18" charset="0"/>
                              <a:ea typeface="Times New Roman" panose="02020603050405020304" pitchFamily="18" charset="0"/>
                              <a:cs typeface="Arial" panose="020B0604020202020204" pitchFamily="34" charset="0"/>
                            </a:rPr>
                          </m:ctrlPr>
                        </m:sSupPr>
                        <m:e>
                          <m:r>
                            <a:rPr lang="es-EC" b="1" i="1">
                              <a:effectLst/>
                              <a:latin typeface="Cambria Math" panose="02040503050406030204" pitchFamily="18" charset="0"/>
                              <a:ea typeface="Times New Roman" panose="02020603050405020304" pitchFamily="18" charset="0"/>
                              <a:cs typeface="Arial" panose="020B0604020202020204" pitchFamily="34" charset="0"/>
                            </a:rPr>
                            <m:t>𝒎𝒎</m:t>
                          </m:r>
                        </m:e>
                        <m:sup>
                          <m:r>
                            <a:rPr lang="es-EC" b="1" i="1">
                              <a:effectLst/>
                              <a:latin typeface="Cambria Math" panose="02040503050406030204" pitchFamily="18" charset="0"/>
                              <a:ea typeface="Times New Roman" panose="02020603050405020304" pitchFamily="18" charset="0"/>
                              <a:cs typeface="Arial" panose="020B0604020202020204" pitchFamily="34" charset="0"/>
                            </a:rPr>
                            <m:t>𝟑</m:t>
                          </m:r>
                        </m:sup>
                      </m:sSup>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Rectángulo 4"/>
              <p:cNvSpPr>
                <a:spLocks noRot="1" noChangeAspect="1" noMove="1" noResize="1" noEditPoints="1" noAdjustHandles="1" noChangeArrowheads="1" noChangeShapeType="1" noTextEdit="1"/>
              </p:cNvSpPr>
              <p:nvPr/>
            </p:nvSpPr>
            <p:spPr>
              <a:xfrm>
                <a:off x="551544" y="1595258"/>
                <a:ext cx="6096000" cy="2071465"/>
              </a:xfrm>
              <a:prstGeom prst="rect">
                <a:avLst/>
              </a:prstGeom>
              <a:blipFill rotWithShape="0">
                <a:blip r:embed="rId2" cstate="print"/>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6" name="Rectángulo 5"/>
              <p:cNvSpPr/>
              <p:nvPr/>
            </p:nvSpPr>
            <p:spPr>
              <a:xfrm>
                <a:off x="204161" y="4313054"/>
                <a:ext cx="6096000" cy="1653530"/>
              </a:xfrm>
              <a:prstGeom prst="rect">
                <a:avLst/>
              </a:prstGeom>
            </p:spPr>
            <p:txBody>
              <a:bodyPr>
                <a:spAutoFit/>
              </a:bodyPr>
              <a:lstStyle/>
              <a:p>
                <a:pPr>
                  <a:lnSpc>
                    <a:spcPct val="150000"/>
                  </a:lnSpc>
                  <a:spcAft>
                    <a:spcPts val="800"/>
                  </a:spcAft>
                </a:pPr>
                <a14:m>
                  <m:oMathPara xmlns:m="http://schemas.openxmlformats.org/officeDocument/2006/math">
                    <m:oMathParaPr>
                      <m:jc m:val="centerGroup"/>
                    </m:oMathParaPr>
                    <m:oMath xmlns:m="http://schemas.openxmlformats.org/officeDocument/2006/math">
                      <m:r>
                        <a:rPr lang="es-EC" i="1" smtClean="0">
                          <a:effectLst/>
                          <a:latin typeface="Cambria Math" panose="02040503050406030204" pitchFamily="18" charset="0"/>
                          <a:ea typeface="Calibri" panose="020F0502020204030204" pitchFamily="34" charset="0"/>
                          <a:cs typeface="Times New Roman" panose="02020603050405020304" pitchFamily="18" charset="0"/>
                        </a:rPr>
                        <m:t>𝑛</m:t>
                      </m:r>
                      <m:r>
                        <a:rPr lang="es-EC" i="1" smtClean="0">
                          <a:effectLst/>
                          <a:latin typeface="Cambria Math" panose="02040503050406030204" pitchFamily="18" charset="0"/>
                          <a:ea typeface="Calibri" panose="020F0502020204030204" pitchFamily="34" charset="0"/>
                          <a:cs typeface="Times New Roman" panose="02020603050405020304" pitchFamily="18" charset="0"/>
                        </a:rPr>
                        <m:t>=</m:t>
                      </m:r>
                      <m:f>
                        <m:fPr>
                          <m:ctrlPr>
                            <a:rPr lang="es-EC" i="1">
                              <a:effectLst/>
                              <a:latin typeface="Cambria Math" panose="02040503050406030204" pitchFamily="18" charset="0"/>
                              <a:ea typeface="Calibri" panose="020F0502020204030204" pitchFamily="34" charset="0"/>
                              <a:cs typeface="Times New Roman" panose="02020603050405020304" pitchFamily="18" charset="0"/>
                            </a:rPr>
                          </m:ctrlPr>
                        </m:fPr>
                        <m:num>
                          <m:r>
                            <a:rPr lang="es-EC" i="1">
                              <a:effectLst/>
                              <a:latin typeface="Cambria Math" panose="02040503050406030204" pitchFamily="18" charset="0"/>
                              <a:ea typeface="Calibri" panose="020F0502020204030204" pitchFamily="34" charset="0"/>
                              <a:cs typeface="Times New Roman" panose="02020603050405020304" pitchFamily="18" charset="0"/>
                            </a:rPr>
                            <m:t>1 </m:t>
                          </m:r>
                          <m:r>
                            <a:rPr lang="es-EC" i="1">
                              <a:effectLst/>
                              <a:latin typeface="Cambria Math" panose="02040503050406030204" pitchFamily="18" charset="0"/>
                              <a:ea typeface="Calibri" panose="020F0502020204030204" pitchFamily="34" charset="0"/>
                              <a:cs typeface="Times New Roman" panose="02020603050405020304" pitchFamily="18" charset="0"/>
                            </a:rPr>
                            <m:t>𝑐𝑖𝑐𝑙𝑜𝑠</m:t>
                          </m:r>
                        </m:num>
                        <m:den>
                          <m:r>
                            <a:rPr lang="es-EC" i="1">
                              <a:effectLst/>
                              <a:latin typeface="Cambria Math" panose="02040503050406030204" pitchFamily="18" charset="0"/>
                              <a:ea typeface="Calibri" panose="020F0502020204030204" pitchFamily="34" charset="0"/>
                              <a:cs typeface="Times New Roman" panose="02020603050405020304" pitchFamily="18" charset="0"/>
                            </a:rPr>
                            <m:t> 15 </m:t>
                          </m:r>
                          <m:r>
                            <a:rPr lang="es-EC" i="1">
                              <a:effectLst/>
                              <a:latin typeface="Cambria Math" panose="02040503050406030204" pitchFamily="18" charset="0"/>
                              <a:ea typeface="Calibri" panose="020F0502020204030204" pitchFamily="34" charset="0"/>
                              <a:cs typeface="Times New Roman" panose="02020603050405020304" pitchFamily="18" charset="0"/>
                            </a:rPr>
                            <m:t>𝑠</m:t>
                          </m:r>
                        </m:den>
                      </m:f>
                      <m:d>
                        <m:dPr>
                          <m:begChr m:val="|"/>
                          <m:endChr m:val="|"/>
                          <m:ctrlPr>
                            <a:rPr lang="es-EC"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s-EC" i="1">
                                  <a:effectLst/>
                                  <a:latin typeface="Cambria Math" panose="02040503050406030204" pitchFamily="18" charset="0"/>
                                  <a:ea typeface="Calibri" panose="020F0502020204030204" pitchFamily="34" charset="0"/>
                                  <a:cs typeface="Times New Roman" panose="02020603050405020304" pitchFamily="18" charset="0"/>
                                </a:rPr>
                              </m:ctrlPr>
                            </m:fPr>
                            <m:num>
                              <m:r>
                                <a:rPr lang="es-EC" i="1">
                                  <a:effectLst/>
                                  <a:latin typeface="Cambria Math" panose="02040503050406030204" pitchFamily="18" charset="0"/>
                                  <a:ea typeface="Calibri" panose="020F0502020204030204" pitchFamily="34" charset="0"/>
                                  <a:cs typeface="Times New Roman" panose="02020603050405020304" pitchFamily="18" charset="0"/>
                                </a:rPr>
                                <m:t>60 </m:t>
                              </m:r>
                              <m:r>
                                <a:rPr lang="es-EC" i="1">
                                  <a:effectLst/>
                                  <a:latin typeface="Cambria Math" panose="02040503050406030204" pitchFamily="18" charset="0"/>
                                  <a:ea typeface="Calibri" panose="020F0502020204030204" pitchFamily="34" charset="0"/>
                                  <a:cs typeface="Times New Roman" panose="02020603050405020304" pitchFamily="18" charset="0"/>
                                </a:rPr>
                                <m:t>𝑠</m:t>
                              </m:r>
                            </m:num>
                            <m:den>
                              <m:r>
                                <a:rPr lang="es-EC" i="1">
                                  <a:effectLst/>
                                  <a:latin typeface="Cambria Math" panose="02040503050406030204" pitchFamily="18" charset="0"/>
                                  <a:ea typeface="Calibri" panose="020F0502020204030204" pitchFamily="34" charset="0"/>
                                  <a:cs typeface="Times New Roman" panose="02020603050405020304" pitchFamily="18" charset="0"/>
                                </a:rPr>
                                <m:t>1 </m:t>
                              </m:r>
                              <m:r>
                                <a:rPr lang="es-EC" i="1">
                                  <a:effectLst/>
                                  <a:latin typeface="Cambria Math" panose="02040503050406030204" pitchFamily="18" charset="0"/>
                                  <a:ea typeface="Calibri" panose="020F0502020204030204" pitchFamily="34" charset="0"/>
                                  <a:cs typeface="Times New Roman" panose="02020603050405020304" pitchFamily="18" charset="0"/>
                                </a:rPr>
                                <m:t>𝑚𝑖𝑛</m:t>
                              </m:r>
                            </m:den>
                          </m:f>
                        </m:e>
                      </m:d>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14:m>
                  <m:oMathPara xmlns:m="http://schemas.openxmlformats.org/officeDocument/2006/math">
                    <m:oMathParaPr>
                      <m:jc m:val="centerGroup"/>
                    </m:oMathParaPr>
                    <m:oMath xmlns:m="http://schemas.openxmlformats.org/officeDocument/2006/math">
                      <m:r>
                        <a:rPr lang="es-EC" b="1" i="1">
                          <a:effectLst/>
                          <a:latin typeface="Cambria Math" panose="02040503050406030204" pitchFamily="18" charset="0"/>
                          <a:ea typeface="Calibri" panose="020F0502020204030204" pitchFamily="34" charset="0"/>
                          <a:cs typeface="Times New Roman" panose="02020603050405020304" pitchFamily="18" charset="0"/>
                        </a:rPr>
                        <m:t>𝒏</m:t>
                      </m:r>
                      <m:r>
                        <a:rPr lang="es-EC" b="1" i="1">
                          <a:effectLst/>
                          <a:latin typeface="Cambria Math" panose="02040503050406030204" pitchFamily="18" charset="0"/>
                          <a:ea typeface="Calibri" panose="020F0502020204030204" pitchFamily="34" charset="0"/>
                          <a:cs typeface="Times New Roman" panose="02020603050405020304" pitchFamily="18" charset="0"/>
                        </a:rPr>
                        <m:t>=</m:t>
                      </m:r>
                      <m:r>
                        <a:rPr lang="es-EC" b="1" i="1">
                          <a:effectLst/>
                          <a:latin typeface="Cambria Math" panose="02040503050406030204" pitchFamily="18" charset="0"/>
                          <a:ea typeface="Calibri" panose="020F0502020204030204" pitchFamily="34" charset="0"/>
                          <a:cs typeface="Times New Roman" panose="02020603050405020304" pitchFamily="18" charset="0"/>
                        </a:rPr>
                        <m:t>𝟒</m:t>
                      </m:r>
                      <m:f>
                        <m:fPr>
                          <m:type m:val="skw"/>
                          <m:ctrlPr>
                            <a:rPr lang="es-EC" b="1" i="1">
                              <a:effectLst/>
                              <a:latin typeface="Cambria Math" panose="02040503050406030204" pitchFamily="18" charset="0"/>
                              <a:ea typeface="Calibri" panose="020F0502020204030204" pitchFamily="34" charset="0"/>
                              <a:cs typeface="Times New Roman" panose="02020603050405020304" pitchFamily="18" charset="0"/>
                            </a:rPr>
                          </m:ctrlPr>
                        </m:fPr>
                        <m:num>
                          <m:r>
                            <a:rPr lang="es-EC" b="1" i="1">
                              <a:effectLst/>
                              <a:latin typeface="Cambria Math" panose="02040503050406030204" pitchFamily="18" charset="0"/>
                              <a:ea typeface="Calibri" panose="020F0502020204030204" pitchFamily="34" charset="0"/>
                              <a:cs typeface="Times New Roman" panose="02020603050405020304" pitchFamily="18" charset="0"/>
                            </a:rPr>
                            <m:t>𝒄𝒊𝒄𝒍𝒐𝒔</m:t>
                          </m:r>
                        </m:num>
                        <m:den>
                          <m:r>
                            <a:rPr lang="es-EC" b="1" i="1">
                              <a:effectLst/>
                              <a:latin typeface="Cambria Math" panose="02040503050406030204" pitchFamily="18" charset="0"/>
                              <a:ea typeface="Calibri" panose="020F0502020204030204" pitchFamily="34" charset="0"/>
                              <a:cs typeface="Times New Roman" panose="02020603050405020304" pitchFamily="18" charset="0"/>
                            </a:rPr>
                            <m:t>𝒎𝒊𝒏</m:t>
                          </m:r>
                        </m:den>
                      </m:f>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Rectángulo 5"/>
              <p:cNvSpPr>
                <a:spLocks noRot="1" noChangeAspect="1" noMove="1" noResize="1" noEditPoints="1" noAdjustHandles="1" noChangeArrowheads="1" noChangeShapeType="1" noTextEdit="1"/>
              </p:cNvSpPr>
              <p:nvPr/>
            </p:nvSpPr>
            <p:spPr>
              <a:xfrm>
                <a:off x="204161" y="4313054"/>
                <a:ext cx="6096000" cy="1653530"/>
              </a:xfrm>
              <a:prstGeom prst="rect">
                <a:avLst/>
              </a:prstGeom>
              <a:blipFill rotWithShape="0">
                <a:blip r:embed="rId3" cstate="print"/>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7" name="Rectángulo 6"/>
              <p:cNvSpPr/>
              <p:nvPr/>
            </p:nvSpPr>
            <p:spPr>
              <a:xfrm>
                <a:off x="6458858" y="364359"/>
                <a:ext cx="4992914" cy="1323952"/>
              </a:xfrm>
              <a:prstGeom prst="rect">
                <a:avLst/>
              </a:prstGeom>
            </p:spPr>
            <p:txBody>
              <a:bodyPr wrap="square">
                <a:spAutoFit/>
              </a:bodyPr>
              <a:lstStyle/>
              <a:p>
                <a:pPr indent="252095" algn="just">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𝑄</m:t>
                          </m:r>
                        </m:e>
                        <m:sub>
                          <m:r>
                            <a:rPr lang="es-EC" i="1">
                              <a:effectLst/>
                              <a:latin typeface="Cambria Math" panose="02040503050406030204" pitchFamily="18" charset="0"/>
                              <a:ea typeface="Calibri" panose="020F0502020204030204" pitchFamily="34" charset="0"/>
                              <a:cs typeface="Arial" panose="020B0604020202020204" pitchFamily="34" charset="0"/>
                            </a:rPr>
                            <m:t>𝐶𝑂𝑁</m:t>
                          </m:r>
                        </m:sub>
                      </m:sSub>
                      <m:r>
                        <a:rPr lang="es-EC"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s-EC" i="1">
                              <a:effectLst/>
                              <a:latin typeface="Cambria Math" panose="02040503050406030204" pitchFamily="18" charset="0"/>
                              <a:ea typeface="Times New Roman" panose="02020603050405020304" pitchFamily="18" charset="0"/>
                              <a:cs typeface="Arial" panose="020B0604020202020204" pitchFamily="34" charset="0"/>
                            </a:rPr>
                          </m:ctrlPr>
                        </m:sSubPr>
                        <m:e>
                          <m:r>
                            <a:rPr lang="es-EC" i="1">
                              <a:effectLst/>
                              <a:latin typeface="Cambria Math" panose="02040503050406030204" pitchFamily="18" charset="0"/>
                              <a:ea typeface="Times New Roman" panose="02020603050405020304" pitchFamily="18" charset="0"/>
                              <a:cs typeface="Arial" panose="020B0604020202020204" pitchFamily="34" charset="0"/>
                            </a:rPr>
                            <m:t>𝑉</m:t>
                          </m:r>
                        </m:e>
                        <m:sub>
                          <m:r>
                            <a:rPr lang="es-EC" i="1">
                              <a:effectLst/>
                              <a:latin typeface="Cambria Math" panose="02040503050406030204" pitchFamily="18" charset="0"/>
                              <a:ea typeface="Times New Roman" panose="02020603050405020304" pitchFamily="18" charset="0"/>
                              <a:cs typeface="Arial" panose="020B0604020202020204" pitchFamily="34" charset="0"/>
                            </a:rPr>
                            <m:t>𝐶𝐼𝐿𝐼𝑁𝐷𝑅𝑂</m:t>
                          </m:r>
                        </m:sub>
                      </m:sSub>
                      <m:r>
                        <a:rPr lang="es-EC" i="1">
                          <a:effectLst/>
                          <a:latin typeface="Cambria Math" panose="02040503050406030204" pitchFamily="18" charset="0"/>
                          <a:ea typeface="Times New Roman" panose="02020603050405020304" pitchFamily="18" charset="0"/>
                          <a:cs typeface="Arial" panose="020B0604020202020204" pitchFamily="34" charset="0"/>
                        </a:rPr>
                        <m:t>∗</m:t>
                      </m:r>
                      <m:r>
                        <a:rPr lang="es-EC" i="1">
                          <a:effectLst/>
                          <a:latin typeface="Cambria Math" panose="02040503050406030204" pitchFamily="18" charset="0"/>
                          <a:ea typeface="Times New Roman" panose="02020603050405020304" pitchFamily="18" charset="0"/>
                          <a:cs typeface="Arial" panose="020B0604020202020204" pitchFamily="34" charset="0"/>
                        </a:rPr>
                        <m:t>𝑛</m:t>
                      </m:r>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indent="252095" algn="just">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b="1" i="1">
                              <a:effectLst/>
                              <a:latin typeface="Cambria Math" panose="02040503050406030204" pitchFamily="18" charset="0"/>
                              <a:ea typeface="Times New Roman" panose="02020603050405020304" pitchFamily="18" charset="0"/>
                              <a:cs typeface="Arial" panose="020B0604020202020204" pitchFamily="34" charset="0"/>
                            </a:rPr>
                          </m:ctrlPr>
                        </m:sSubPr>
                        <m:e>
                          <m:r>
                            <a:rPr lang="es-EC" b="1" i="1">
                              <a:effectLst/>
                              <a:latin typeface="Cambria Math" panose="02040503050406030204" pitchFamily="18" charset="0"/>
                              <a:ea typeface="Times New Roman" panose="02020603050405020304" pitchFamily="18" charset="0"/>
                              <a:cs typeface="Arial" panose="020B0604020202020204" pitchFamily="34" charset="0"/>
                            </a:rPr>
                            <m:t>𝑸</m:t>
                          </m:r>
                        </m:e>
                        <m:sub>
                          <m:r>
                            <a:rPr lang="es-EC" b="1" i="1">
                              <a:effectLst/>
                              <a:latin typeface="Cambria Math" panose="02040503050406030204" pitchFamily="18" charset="0"/>
                              <a:ea typeface="Times New Roman" panose="02020603050405020304" pitchFamily="18" charset="0"/>
                              <a:cs typeface="Arial" panose="020B0604020202020204" pitchFamily="34" charset="0"/>
                            </a:rPr>
                            <m:t>𝑪𝑶𝑵</m:t>
                          </m:r>
                        </m:sub>
                      </m:sSub>
                      <m:r>
                        <a:rPr lang="es-EC" b="1" i="1">
                          <a:effectLst/>
                          <a:latin typeface="Cambria Math" panose="02040503050406030204" pitchFamily="18" charset="0"/>
                          <a:ea typeface="Times New Roman" panose="02020603050405020304" pitchFamily="18" charset="0"/>
                          <a:cs typeface="Arial" panose="020B0604020202020204" pitchFamily="34" charset="0"/>
                        </a:rPr>
                        <m:t>=</m:t>
                      </m:r>
                      <m:r>
                        <a:rPr lang="es-EC" b="1" i="1">
                          <a:effectLst/>
                          <a:latin typeface="Cambria Math" panose="02040503050406030204" pitchFamily="18" charset="0"/>
                          <a:ea typeface="Times New Roman" panose="02020603050405020304" pitchFamily="18" charset="0"/>
                          <a:cs typeface="Arial" panose="020B0604020202020204" pitchFamily="34" charset="0"/>
                        </a:rPr>
                        <m:t>𝟒𝟎</m:t>
                      </m:r>
                      <m:r>
                        <a:rPr lang="es-EC" b="1" i="1">
                          <a:effectLst/>
                          <a:latin typeface="Cambria Math" panose="02040503050406030204" pitchFamily="18" charset="0"/>
                          <a:ea typeface="Times New Roman" panose="02020603050405020304" pitchFamily="18" charset="0"/>
                          <a:cs typeface="Arial" panose="020B0604020202020204" pitchFamily="34" charset="0"/>
                        </a:rPr>
                        <m:t>.</m:t>
                      </m:r>
                      <m:r>
                        <a:rPr lang="es-EC" b="1" i="1">
                          <a:effectLst/>
                          <a:latin typeface="Cambria Math" panose="02040503050406030204" pitchFamily="18" charset="0"/>
                          <a:ea typeface="Times New Roman" panose="02020603050405020304" pitchFamily="18" charset="0"/>
                          <a:cs typeface="Arial" panose="020B0604020202020204" pitchFamily="34" charset="0"/>
                        </a:rPr>
                        <m:t>𝟐𝟏𝟐</m:t>
                      </m:r>
                      <m:r>
                        <a:rPr lang="es-EC" b="1" i="1">
                          <a:effectLst/>
                          <a:latin typeface="Cambria Math" panose="02040503050406030204" pitchFamily="18" charset="0"/>
                          <a:ea typeface="Times New Roman" panose="02020603050405020304" pitchFamily="18" charset="0"/>
                          <a:cs typeface="Arial" panose="020B0604020202020204" pitchFamily="34" charset="0"/>
                        </a:rPr>
                        <m:t>  </m:t>
                      </m:r>
                      <m:f>
                        <m:fPr>
                          <m:type m:val="skw"/>
                          <m:ctrlPr>
                            <a:rPr lang="es-EC" b="1" i="1">
                              <a:effectLst/>
                              <a:latin typeface="Cambria Math" panose="02040503050406030204" pitchFamily="18" charset="0"/>
                              <a:ea typeface="Times New Roman" panose="02020603050405020304" pitchFamily="18" charset="0"/>
                              <a:cs typeface="Arial" panose="020B0604020202020204" pitchFamily="34" charset="0"/>
                            </a:rPr>
                          </m:ctrlPr>
                        </m:fPr>
                        <m:num>
                          <m:r>
                            <a:rPr lang="es-EC" b="1" i="1">
                              <a:effectLst/>
                              <a:latin typeface="Cambria Math" panose="02040503050406030204" pitchFamily="18" charset="0"/>
                              <a:ea typeface="Times New Roman" panose="02020603050405020304" pitchFamily="18" charset="0"/>
                              <a:cs typeface="Arial" panose="020B0604020202020204" pitchFamily="34" charset="0"/>
                            </a:rPr>
                            <m:t>𝒄</m:t>
                          </m:r>
                          <m:sSup>
                            <m:sSupPr>
                              <m:ctrlPr>
                                <a:rPr lang="es-EC" b="1" i="1">
                                  <a:effectLst/>
                                  <a:latin typeface="Cambria Math" panose="02040503050406030204" pitchFamily="18" charset="0"/>
                                  <a:ea typeface="Times New Roman" panose="02020603050405020304" pitchFamily="18" charset="0"/>
                                  <a:cs typeface="Arial" panose="020B0604020202020204" pitchFamily="34" charset="0"/>
                                </a:rPr>
                              </m:ctrlPr>
                            </m:sSupPr>
                            <m:e>
                              <m:r>
                                <a:rPr lang="es-EC" b="1" i="1">
                                  <a:effectLst/>
                                  <a:latin typeface="Cambria Math" panose="02040503050406030204" pitchFamily="18" charset="0"/>
                                  <a:ea typeface="Times New Roman" panose="02020603050405020304" pitchFamily="18" charset="0"/>
                                  <a:cs typeface="Arial" panose="020B0604020202020204" pitchFamily="34" charset="0"/>
                                </a:rPr>
                                <m:t>𝒎</m:t>
                              </m:r>
                            </m:e>
                            <m:sup>
                              <m:r>
                                <a:rPr lang="es-EC" b="1" i="1">
                                  <a:effectLst/>
                                  <a:latin typeface="Cambria Math" panose="02040503050406030204" pitchFamily="18" charset="0"/>
                                  <a:ea typeface="Times New Roman" panose="02020603050405020304" pitchFamily="18" charset="0"/>
                                  <a:cs typeface="Arial" panose="020B0604020202020204" pitchFamily="34" charset="0"/>
                                </a:rPr>
                                <m:t>𝟑</m:t>
                              </m:r>
                            </m:sup>
                          </m:sSup>
                        </m:num>
                        <m:den>
                          <m:r>
                            <a:rPr lang="es-EC" b="1" i="1">
                              <a:effectLst/>
                              <a:latin typeface="Cambria Math" panose="02040503050406030204" pitchFamily="18" charset="0"/>
                              <a:ea typeface="Times New Roman" panose="02020603050405020304" pitchFamily="18" charset="0"/>
                              <a:cs typeface="Arial" panose="020B0604020202020204" pitchFamily="34" charset="0"/>
                            </a:rPr>
                            <m:t>𝒎𝒊𝒏</m:t>
                          </m:r>
                        </m:den>
                      </m:f>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Rectángulo 6"/>
              <p:cNvSpPr>
                <a:spLocks noRot="1" noChangeAspect="1" noMove="1" noResize="1" noEditPoints="1" noAdjustHandles="1" noChangeArrowheads="1" noChangeShapeType="1" noTextEdit="1"/>
              </p:cNvSpPr>
              <p:nvPr/>
            </p:nvSpPr>
            <p:spPr>
              <a:xfrm>
                <a:off x="6458858" y="364359"/>
                <a:ext cx="4992914" cy="1323952"/>
              </a:xfrm>
              <a:prstGeom prst="rect">
                <a:avLst/>
              </a:prstGeom>
              <a:blipFill rotWithShape="0">
                <a:blip r:embed="rId4" cstate="print"/>
                <a:stretch>
                  <a:fillRect/>
                </a:stretch>
              </a:blipFill>
            </p:spPr>
            <p:txBody>
              <a:bodyPr/>
              <a:lstStyle/>
              <a:p>
                <a:r>
                  <a:rPr lang="es-EC">
                    <a:noFill/>
                  </a:rPr>
                  <a:t> </a:t>
                </a:r>
              </a:p>
            </p:txBody>
          </p:sp>
        </mc:Fallback>
      </mc:AlternateContent>
      <p:sp>
        <p:nvSpPr>
          <p:cNvPr id="8" name="Rectángulo 7"/>
          <p:cNvSpPr/>
          <p:nvPr/>
        </p:nvSpPr>
        <p:spPr>
          <a:xfrm>
            <a:off x="1045031" y="3666723"/>
            <a:ext cx="5109027" cy="646331"/>
          </a:xfrm>
          <a:prstGeom prst="rect">
            <a:avLst/>
          </a:prstGeom>
        </p:spPr>
        <p:txBody>
          <a:bodyPr wrap="square">
            <a:spAutoFit/>
          </a:bodyPr>
          <a:lstStyle/>
          <a:p>
            <a:r>
              <a:rPr lang="es-EC" dirty="0">
                <a:latin typeface="Arial" panose="020B0604020202020204" pitchFamily="34" charset="0"/>
                <a:ea typeface="Times New Roman" panose="02020603050405020304" pitchFamily="18" charset="0"/>
              </a:rPr>
              <a:t>D</a:t>
            </a:r>
            <a:r>
              <a:rPr lang="es-EC" dirty="0" smtClean="0">
                <a:effectLst/>
                <a:latin typeface="Arial" panose="020B0604020202020204" pitchFamily="34" charset="0"/>
                <a:ea typeface="Times New Roman" panose="02020603050405020304" pitchFamily="18" charset="0"/>
              </a:rPr>
              <a:t>entro del sistema de tapado, la botella tomará un tiempo de 15 segundos por ciclo.</a:t>
            </a:r>
            <a:endParaRPr lang="es-EC" dirty="0"/>
          </a:p>
        </p:txBody>
      </p:sp>
      <p:sp>
        <p:nvSpPr>
          <p:cNvPr id="9" name="Título 1"/>
          <p:cNvSpPr>
            <a:spLocks noGrp="1"/>
          </p:cNvSpPr>
          <p:nvPr>
            <p:ph type="title"/>
          </p:nvPr>
        </p:nvSpPr>
        <p:spPr>
          <a:xfrm>
            <a:off x="949832" y="361060"/>
            <a:ext cx="4604657" cy="1111655"/>
          </a:xfrm>
        </p:spPr>
        <p:txBody>
          <a:bodyPr>
            <a:normAutofit fontScale="90000"/>
          </a:bodyPr>
          <a:lstStyle/>
          <a:p>
            <a:pPr algn="ctr"/>
            <a:r>
              <a:rPr lang="es-EC" i="1" dirty="0" smtClean="0"/>
              <a:t>Cálculo cilindro simple efecto 4A </a:t>
            </a:r>
            <a:endParaRPr lang="es-EC" dirty="0"/>
          </a:p>
        </p:txBody>
      </p:sp>
      <p:sp>
        <p:nvSpPr>
          <p:cNvPr id="10" name="Rectángulo 9"/>
          <p:cNvSpPr/>
          <p:nvPr/>
        </p:nvSpPr>
        <p:spPr>
          <a:xfrm>
            <a:off x="6705601" y="1554423"/>
            <a:ext cx="4383314" cy="646331"/>
          </a:xfrm>
          <a:prstGeom prst="rect">
            <a:avLst/>
          </a:prstGeom>
        </p:spPr>
        <p:txBody>
          <a:bodyPr wrap="square">
            <a:spAutoFit/>
          </a:bodyPr>
          <a:lstStyle/>
          <a:p>
            <a:r>
              <a:rPr lang="es-EC" dirty="0" smtClean="0">
                <a:effectLst/>
                <a:latin typeface="Arial" panose="020B0604020202020204" pitchFamily="34" charset="0"/>
                <a:ea typeface="Times New Roman" panose="02020603050405020304" pitchFamily="18" charset="0"/>
              </a:rPr>
              <a:t>El consumo total del cilindro se lo calcula mediante la ley de Boyle – Mariotte</a:t>
            </a:r>
            <a:r>
              <a:rPr lang="es-EC" dirty="0">
                <a:latin typeface="Arial" panose="020B0604020202020204" pitchFamily="34" charset="0"/>
                <a:ea typeface="Times New Roman" panose="02020603050405020304" pitchFamily="18" charset="0"/>
              </a:rPr>
              <a:t>.</a:t>
            </a:r>
            <a:endParaRPr lang="es-EC" dirty="0"/>
          </a:p>
        </p:txBody>
      </p:sp>
      <mc:AlternateContent xmlns:mc="http://schemas.openxmlformats.org/markup-compatibility/2006" xmlns:a14="http://schemas.microsoft.com/office/drawing/2010/main">
        <mc:Choice Requires="a14">
          <p:sp>
            <p:nvSpPr>
              <p:cNvPr id="12" name="Rectángulo 11"/>
              <p:cNvSpPr/>
              <p:nvPr/>
            </p:nvSpPr>
            <p:spPr>
              <a:xfrm>
                <a:off x="5849258" y="2106537"/>
                <a:ext cx="6096000" cy="1702004"/>
              </a:xfrm>
              <a:prstGeom prst="rect">
                <a:avLst/>
              </a:prstGeom>
            </p:spPr>
            <p:txBody>
              <a:bodyPr>
                <a:spAutoFit/>
              </a:bodyPr>
              <a:lstStyle/>
              <a:p>
                <a:pP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i="1" smtClean="0">
                              <a:effectLst/>
                              <a:latin typeface="Cambria Math" panose="02040503050406030204" pitchFamily="18" charset="0"/>
                              <a:ea typeface="Calibri" panose="020F0502020204030204" pitchFamily="34" charset="0"/>
                              <a:cs typeface="Times New Roman" panose="02020603050405020304" pitchFamily="18" charset="0"/>
                            </a:rPr>
                          </m:ctrlPr>
                        </m:sSubPr>
                        <m:e>
                          <m:r>
                            <a:rPr lang="es-EC" i="1">
                              <a:effectLst/>
                              <a:latin typeface="Cambria Math" panose="02040503050406030204" pitchFamily="18" charset="0"/>
                              <a:ea typeface="Calibri" panose="020F0502020204030204" pitchFamily="34" charset="0"/>
                              <a:cs typeface="Times New Roman" panose="02020603050405020304" pitchFamily="18" charset="0"/>
                            </a:rPr>
                            <m:t>𝑄</m:t>
                          </m:r>
                        </m:e>
                        <m:sub>
                          <m:r>
                            <a:rPr lang="es-EC" i="1">
                              <a:effectLst/>
                              <a:latin typeface="Cambria Math" panose="02040503050406030204" pitchFamily="18" charset="0"/>
                              <a:ea typeface="Calibri" panose="020F0502020204030204" pitchFamily="34" charset="0"/>
                              <a:cs typeface="Times New Roman" panose="02020603050405020304" pitchFamily="18" charset="0"/>
                            </a:rPr>
                            <m:t>4</m:t>
                          </m:r>
                          <m:r>
                            <a:rPr lang="es-EC" i="1">
                              <a:effectLst/>
                              <a:latin typeface="Cambria Math" panose="02040503050406030204" pitchFamily="18" charset="0"/>
                              <a:ea typeface="Calibri" panose="020F0502020204030204" pitchFamily="34" charset="0"/>
                              <a:cs typeface="Times New Roman" panose="02020603050405020304" pitchFamily="18" charset="0"/>
                            </a:rPr>
                            <m:t>𝐴</m:t>
                          </m:r>
                        </m:sub>
                      </m:sSub>
                      <m:r>
                        <a:rPr lang="es-EC"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s-EC" i="1">
                              <a:effectLst/>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es-EC"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C" i="1">
                                  <a:effectLst/>
                                  <a:latin typeface="Cambria Math" panose="02040503050406030204" pitchFamily="18" charset="0"/>
                                  <a:ea typeface="Calibri" panose="020F0502020204030204" pitchFamily="34" charset="0"/>
                                  <a:cs typeface="Times New Roman" panose="02020603050405020304" pitchFamily="18" charset="0"/>
                                </a:rPr>
                                <m:t>𝑃</m:t>
                              </m:r>
                            </m:e>
                            <m:sub>
                              <m:r>
                                <a:rPr lang="es-EC" i="1">
                                  <a:effectLst/>
                                  <a:latin typeface="Cambria Math" panose="02040503050406030204" pitchFamily="18" charset="0"/>
                                  <a:ea typeface="Calibri" panose="020F0502020204030204" pitchFamily="34" charset="0"/>
                                  <a:cs typeface="Times New Roman" panose="02020603050405020304" pitchFamily="18" charset="0"/>
                                </a:rPr>
                                <m:t>𝐶𝑂𝑁</m:t>
                              </m:r>
                            </m:sub>
                          </m:sSub>
                          <m:r>
                            <a:rPr lang="es-EC"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s-EC"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C" i="1">
                                  <a:effectLst/>
                                  <a:latin typeface="Cambria Math" panose="02040503050406030204" pitchFamily="18" charset="0"/>
                                  <a:ea typeface="Calibri" panose="020F0502020204030204" pitchFamily="34" charset="0"/>
                                  <a:cs typeface="Times New Roman" panose="02020603050405020304" pitchFamily="18" charset="0"/>
                                </a:rPr>
                                <m:t>𝑄</m:t>
                              </m:r>
                            </m:e>
                            <m:sub>
                              <m:r>
                                <a:rPr lang="es-EC" i="1">
                                  <a:effectLst/>
                                  <a:latin typeface="Cambria Math" panose="02040503050406030204" pitchFamily="18" charset="0"/>
                                  <a:ea typeface="Calibri" panose="020F0502020204030204" pitchFamily="34" charset="0"/>
                                  <a:cs typeface="Times New Roman" panose="02020603050405020304" pitchFamily="18" charset="0"/>
                                </a:rPr>
                                <m:t>𝐶𝑂𝑁</m:t>
                              </m:r>
                            </m:sub>
                          </m:sSub>
                        </m:num>
                        <m:den>
                          <m:sSub>
                            <m:sSubPr>
                              <m:ctrlPr>
                                <a:rPr lang="es-EC"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C" i="1">
                                  <a:effectLst/>
                                  <a:latin typeface="Cambria Math" panose="02040503050406030204" pitchFamily="18" charset="0"/>
                                  <a:ea typeface="Calibri" panose="020F0502020204030204" pitchFamily="34" charset="0"/>
                                  <a:cs typeface="Times New Roman" panose="02020603050405020304" pitchFamily="18" charset="0"/>
                                </a:rPr>
                                <m:t>𝑃</m:t>
                              </m:r>
                            </m:e>
                            <m:sub>
                              <m:r>
                                <a:rPr lang="es-EC" i="1">
                                  <a:effectLst/>
                                  <a:latin typeface="Cambria Math" panose="02040503050406030204" pitchFamily="18" charset="0"/>
                                  <a:ea typeface="Calibri" panose="020F0502020204030204" pitchFamily="34" charset="0"/>
                                  <a:cs typeface="Times New Roman" panose="02020603050405020304" pitchFamily="18" charset="0"/>
                                </a:rPr>
                                <m:t>𝐴𝑇𝑀</m:t>
                              </m:r>
                            </m:sub>
                          </m:sSub>
                        </m:den>
                      </m:f>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s-EC"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𝑸</m:t>
                          </m:r>
                        </m:e>
                        <m:sub>
                          <m:r>
                            <a:rPr lang="es-EC"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𝟒</m:t>
                          </m:r>
                          <m:r>
                            <a:rPr lang="es-EC"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𝑨</m:t>
                          </m:r>
                        </m:sub>
                      </m:sSub>
                      <m:r>
                        <a:rPr lang="es-EC"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r>
                        <a:rPr lang="es-EC"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𝟎</m:t>
                      </m:r>
                      <m:r>
                        <a:rPr lang="es-EC"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r>
                        <a:rPr lang="es-EC"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𝟐𝟎𝟏𝟏</m:t>
                      </m:r>
                      <m:r>
                        <a:rPr lang="es-EC"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 </m:t>
                      </m:r>
                      <m:f>
                        <m:fPr>
                          <m:type m:val="skw"/>
                          <m:ctrlPr>
                            <a:rPr lang="es-EC" b="1" i="1">
                              <a:solidFill>
                                <a:srgbClr val="FF0000"/>
                              </a:solidFill>
                              <a:effectLst/>
                              <a:latin typeface="Cambria Math" panose="02040503050406030204" pitchFamily="18" charset="0"/>
                              <a:ea typeface="Times New Roman" panose="02020603050405020304" pitchFamily="18" charset="0"/>
                              <a:cs typeface="Arial" panose="020B0604020202020204" pitchFamily="34" charset="0"/>
                            </a:rPr>
                          </m:ctrlPr>
                        </m:fPr>
                        <m:num>
                          <m:r>
                            <a:rPr lang="es-EC" b="1" i="1">
                              <a:solidFill>
                                <a:srgbClr val="FF0000"/>
                              </a:solidFill>
                              <a:effectLst/>
                              <a:latin typeface="Cambria Math" panose="02040503050406030204" pitchFamily="18" charset="0"/>
                              <a:ea typeface="Times New Roman" panose="02020603050405020304" pitchFamily="18" charset="0"/>
                              <a:cs typeface="Arial" panose="020B0604020202020204" pitchFamily="34" charset="0"/>
                            </a:rPr>
                            <m:t>𝒍</m:t>
                          </m:r>
                        </m:num>
                        <m:den>
                          <m:r>
                            <a:rPr lang="es-EC" b="1" i="1">
                              <a:solidFill>
                                <a:srgbClr val="FF0000"/>
                              </a:solidFill>
                              <a:effectLst/>
                              <a:latin typeface="Cambria Math" panose="02040503050406030204" pitchFamily="18" charset="0"/>
                              <a:ea typeface="Times New Roman" panose="02020603050405020304" pitchFamily="18" charset="0"/>
                              <a:cs typeface="Arial" panose="020B0604020202020204" pitchFamily="34" charset="0"/>
                            </a:rPr>
                            <m:t>𝒎𝒊𝒏</m:t>
                          </m:r>
                        </m:den>
                      </m:f>
                    </m:oMath>
                  </m:oMathPara>
                </a14:m>
                <a:endParaRPr lang="es-EC" dirty="0"/>
              </a:p>
            </p:txBody>
          </p:sp>
        </mc:Choice>
        <mc:Fallback xmlns="">
          <p:sp>
            <p:nvSpPr>
              <p:cNvPr id="12" name="Rectángulo 11"/>
              <p:cNvSpPr>
                <a:spLocks noRot="1" noChangeAspect="1" noMove="1" noResize="1" noEditPoints="1" noAdjustHandles="1" noChangeArrowheads="1" noChangeShapeType="1" noTextEdit="1"/>
              </p:cNvSpPr>
              <p:nvPr/>
            </p:nvSpPr>
            <p:spPr>
              <a:xfrm>
                <a:off x="5849258" y="2106537"/>
                <a:ext cx="6096000" cy="1702004"/>
              </a:xfrm>
              <a:prstGeom prst="rect">
                <a:avLst/>
              </a:prstGeom>
              <a:blipFill rotWithShape="0">
                <a:blip r:embed="rId5" cstate="print"/>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3" name="Rectángulo 12"/>
              <p:cNvSpPr/>
              <p:nvPr/>
            </p:nvSpPr>
            <p:spPr>
              <a:xfrm>
                <a:off x="4558447" y="4100787"/>
                <a:ext cx="7982857" cy="1337930"/>
              </a:xfrm>
              <a:prstGeom prst="rect">
                <a:avLst/>
              </a:prstGeom>
            </p:spPr>
            <p:txBody>
              <a:bodyPr wrap="square">
                <a:spAutoFit/>
              </a:bodyPr>
              <a:lstStyle/>
              <a:p>
                <a:pPr indent="252095" algn="just">
                  <a:lnSpc>
                    <a:spcPct val="150000"/>
                  </a:lnSpc>
                  <a:spcBef>
                    <a:spcPts val="1200"/>
                  </a:spcBef>
                  <a:spcAft>
                    <a:spcPts val="800"/>
                  </a:spcAft>
                </a:pPr>
                <a14:m>
                  <m:oMathPara xmlns:m="http://schemas.openxmlformats.org/officeDocument/2006/math">
                    <m:oMathParaPr>
                      <m:jc m:val="centerGroup"/>
                    </m:oMathParaPr>
                    <m:oMath xmlns:m="http://schemas.openxmlformats.org/officeDocument/2006/math">
                      <m:sSub>
                        <m:sSubPr>
                          <m:ctrlPr>
                            <a:rPr lang="es-EC" i="1" smtClean="0">
                              <a:effectLst/>
                              <a:latin typeface="Cambria Math" panose="02040503050406030204" pitchFamily="18" charset="0"/>
                              <a:ea typeface="Times New Roman" panose="02020603050405020304" pitchFamily="18" charset="0"/>
                              <a:cs typeface="Arial" panose="020B0604020202020204" pitchFamily="34" charset="0"/>
                            </a:rPr>
                          </m:ctrlPr>
                        </m:sSubPr>
                        <m:e>
                          <m:r>
                            <a:rPr lang="es-EC" i="1">
                              <a:effectLst/>
                              <a:latin typeface="Cambria Math" panose="02040503050406030204" pitchFamily="18" charset="0"/>
                              <a:ea typeface="Times New Roman" panose="02020603050405020304" pitchFamily="18" charset="0"/>
                              <a:cs typeface="Arial" panose="020B0604020202020204" pitchFamily="34" charset="0"/>
                            </a:rPr>
                            <m:t>𝑄</m:t>
                          </m:r>
                        </m:e>
                        <m:sub>
                          <m:r>
                            <a:rPr lang="es-EC" i="1">
                              <a:effectLst/>
                              <a:latin typeface="Cambria Math" panose="02040503050406030204" pitchFamily="18" charset="0"/>
                              <a:ea typeface="Times New Roman" panose="02020603050405020304" pitchFamily="18" charset="0"/>
                              <a:cs typeface="Arial" panose="020B0604020202020204" pitchFamily="34" charset="0"/>
                            </a:rPr>
                            <m:t>𝐶𝑂𝑁</m:t>
                          </m:r>
                          <m:r>
                            <a:rPr lang="es-EC" i="1">
                              <a:effectLst/>
                              <a:latin typeface="Cambria Math" panose="02040503050406030204" pitchFamily="18" charset="0"/>
                              <a:ea typeface="Times New Roman" panose="02020603050405020304" pitchFamily="18" charset="0"/>
                              <a:cs typeface="Arial" panose="020B0604020202020204" pitchFamily="34" charset="0"/>
                            </a:rPr>
                            <m:t>_</m:t>
                          </m:r>
                          <m:r>
                            <a:rPr lang="es-EC" i="1">
                              <a:effectLst/>
                              <a:latin typeface="Cambria Math" panose="02040503050406030204" pitchFamily="18" charset="0"/>
                              <a:ea typeface="Times New Roman" panose="02020603050405020304" pitchFamily="18" charset="0"/>
                              <a:cs typeface="Arial" panose="020B0604020202020204" pitchFamily="34" charset="0"/>
                            </a:rPr>
                            <m:t>𝑀</m:t>
                          </m:r>
                        </m:sub>
                      </m:sSub>
                      <m:r>
                        <a:rPr lang="es-EC"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s-EC" i="1">
                              <a:effectLst/>
                              <a:latin typeface="Cambria Math" panose="02040503050406030204" pitchFamily="18" charset="0"/>
                              <a:ea typeface="Times New Roman" panose="02020603050405020304" pitchFamily="18" charset="0"/>
                              <a:cs typeface="Arial" panose="020B0604020202020204" pitchFamily="34" charset="0"/>
                            </a:rPr>
                          </m:ctrlPr>
                        </m:sSubPr>
                        <m:e>
                          <m:r>
                            <a:rPr lang="es-EC" i="1">
                              <a:effectLst/>
                              <a:latin typeface="Cambria Math" panose="02040503050406030204" pitchFamily="18" charset="0"/>
                              <a:ea typeface="Times New Roman" panose="02020603050405020304" pitchFamily="18" charset="0"/>
                              <a:cs typeface="Arial" panose="020B0604020202020204" pitchFamily="34" charset="0"/>
                            </a:rPr>
                            <m:t>𝑉</m:t>
                          </m:r>
                        </m:e>
                        <m:sub>
                          <m:r>
                            <a:rPr lang="es-EC" i="1">
                              <a:effectLst/>
                              <a:latin typeface="Cambria Math" panose="02040503050406030204" pitchFamily="18" charset="0"/>
                              <a:ea typeface="Times New Roman" panose="02020603050405020304" pitchFamily="18" charset="0"/>
                              <a:cs typeface="Arial" panose="020B0604020202020204" pitchFamily="34" charset="0"/>
                            </a:rPr>
                            <m:t>𝑀𝐴𝑁𝐺𝑈𝐸𝑅𝐴</m:t>
                          </m:r>
                        </m:sub>
                      </m:sSub>
                      <m:r>
                        <a:rPr lang="es-EC" i="1">
                          <a:effectLst/>
                          <a:latin typeface="Cambria Math" panose="02040503050406030204" pitchFamily="18" charset="0"/>
                          <a:ea typeface="Times New Roman" panose="02020603050405020304" pitchFamily="18" charset="0"/>
                          <a:cs typeface="Arial" panose="020B0604020202020204" pitchFamily="34" charset="0"/>
                        </a:rPr>
                        <m:t>∗</m:t>
                      </m:r>
                      <m:r>
                        <a:rPr lang="es-EC" i="1">
                          <a:effectLst/>
                          <a:latin typeface="Cambria Math" panose="02040503050406030204" pitchFamily="18" charset="0"/>
                          <a:ea typeface="Times New Roman" panose="02020603050405020304" pitchFamily="18" charset="0"/>
                          <a:cs typeface="Arial" panose="020B0604020202020204" pitchFamily="34" charset="0"/>
                        </a:rPr>
                        <m:t>𝑛</m:t>
                      </m:r>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indent="252095" algn="just">
                  <a:lnSpc>
                    <a:spcPct val="150000"/>
                  </a:lnSpc>
                  <a:spcBef>
                    <a:spcPts val="1200"/>
                  </a:spcBef>
                  <a:spcAft>
                    <a:spcPts val="800"/>
                  </a:spcAft>
                </a:pPr>
                <a14:m>
                  <m:oMathPara xmlns:m="http://schemas.openxmlformats.org/officeDocument/2006/math">
                    <m:oMathParaPr>
                      <m:jc m:val="centerGroup"/>
                    </m:oMathParaPr>
                    <m:oMath xmlns:m="http://schemas.openxmlformats.org/officeDocument/2006/math">
                      <m:sSub>
                        <m:sSubPr>
                          <m:ctrlPr>
                            <a:rPr lang="es-EC" i="1">
                              <a:effectLst/>
                              <a:latin typeface="Cambria Math" panose="02040503050406030204" pitchFamily="18" charset="0"/>
                              <a:ea typeface="Times New Roman" panose="02020603050405020304" pitchFamily="18" charset="0"/>
                              <a:cs typeface="Arial" panose="020B0604020202020204" pitchFamily="34" charset="0"/>
                            </a:rPr>
                          </m:ctrlPr>
                        </m:sSubPr>
                        <m:e>
                          <m:r>
                            <a:rPr lang="es-EC" i="1">
                              <a:effectLst/>
                              <a:latin typeface="Cambria Math" panose="02040503050406030204" pitchFamily="18" charset="0"/>
                              <a:ea typeface="Times New Roman" panose="02020603050405020304" pitchFamily="18" charset="0"/>
                              <a:cs typeface="Arial" panose="020B0604020202020204" pitchFamily="34" charset="0"/>
                            </a:rPr>
                            <m:t>𝑄</m:t>
                          </m:r>
                        </m:e>
                        <m:sub>
                          <m:r>
                            <a:rPr lang="es-EC" i="1">
                              <a:effectLst/>
                              <a:latin typeface="Cambria Math" panose="02040503050406030204" pitchFamily="18" charset="0"/>
                              <a:ea typeface="Times New Roman" panose="02020603050405020304" pitchFamily="18" charset="0"/>
                              <a:cs typeface="Arial" panose="020B0604020202020204" pitchFamily="34" charset="0"/>
                            </a:rPr>
                            <m:t>𝐶𝑂𝑁</m:t>
                          </m:r>
                          <m:r>
                            <a:rPr lang="es-EC" i="1">
                              <a:effectLst/>
                              <a:latin typeface="Cambria Math" panose="02040503050406030204" pitchFamily="18" charset="0"/>
                              <a:ea typeface="Times New Roman" panose="02020603050405020304" pitchFamily="18" charset="0"/>
                              <a:cs typeface="Arial" panose="020B0604020202020204" pitchFamily="34" charset="0"/>
                            </a:rPr>
                            <m:t>_</m:t>
                          </m:r>
                          <m:r>
                            <a:rPr lang="es-EC" i="1">
                              <a:effectLst/>
                              <a:latin typeface="Cambria Math" panose="02040503050406030204" pitchFamily="18" charset="0"/>
                              <a:ea typeface="Times New Roman" panose="02020603050405020304" pitchFamily="18" charset="0"/>
                              <a:cs typeface="Arial" panose="020B0604020202020204" pitchFamily="34" charset="0"/>
                            </a:rPr>
                            <m:t>𝑀</m:t>
                          </m:r>
                        </m:sub>
                      </m:sSub>
                      <m:r>
                        <a:rPr lang="es-EC" i="1">
                          <a:effectLst/>
                          <a:latin typeface="Cambria Math" panose="02040503050406030204" pitchFamily="18" charset="0"/>
                          <a:ea typeface="Times New Roman" panose="02020603050405020304" pitchFamily="18" charset="0"/>
                          <a:cs typeface="Arial" panose="020B0604020202020204" pitchFamily="34" charset="0"/>
                        </a:rPr>
                        <m:t>=</m:t>
                      </m:r>
                      <m:r>
                        <a:rPr lang="es-EC" b="1" i="1">
                          <a:effectLst/>
                          <a:latin typeface="Cambria Math" panose="02040503050406030204" pitchFamily="18" charset="0"/>
                          <a:ea typeface="Times New Roman" panose="02020603050405020304" pitchFamily="18" charset="0"/>
                          <a:cs typeface="Arial" panose="020B0604020202020204" pitchFamily="34" charset="0"/>
                        </a:rPr>
                        <m:t>𝟏𝟓𝟐</m:t>
                      </m:r>
                      <m:r>
                        <a:rPr lang="es-EC" b="1" i="1">
                          <a:effectLst/>
                          <a:latin typeface="Cambria Math" panose="02040503050406030204" pitchFamily="18" charset="0"/>
                          <a:ea typeface="Times New Roman" panose="02020603050405020304" pitchFamily="18" charset="0"/>
                          <a:cs typeface="Arial" panose="020B0604020202020204" pitchFamily="34" charset="0"/>
                        </a:rPr>
                        <m:t>.</m:t>
                      </m:r>
                      <m:r>
                        <a:rPr lang="es-EC" b="1" i="1">
                          <a:effectLst/>
                          <a:latin typeface="Cambria Math" panose="02040503050406030204" pitchFamily="18" charset="0"/>
                          <a:ea typeface="Times New Roman" panose="02020603050405020304" pitchFamily="18" charset="0"/>
                          <a:cs typeface="Arial" panose="020B0604020202020204" pitchFamily="34" charset="0"/>
                        </a:rPr>
                        <m:t>𝟎𝟏</m:t>
                      </m:r>
                      <m:r>
                        <a:rPr lang="es-EC" b="1" i="1">
                          <a:effectLst/>
                          <a:latin typeface="Cambria Math" panose="02040503050406030204" pitchFamily="18" charset="0"/>
                          <a:ea typeface="Times New Roman" panose="02020603050405020304" pitchFamily="18" charset="0"/>
                          <a:cs typeface="Arial" panose="020B0604020202020204" pitchFamily="34" charset="0"/>
                        </a:rPr>
                        <m:t> </m:t>
                      </m:r>
                      <m:f>
                        <m:fPr>
                          <m:type m:val="skw"/>
                          <m:ctrlPr>
                            <a:rPr lang="es-EC" b="1" i="1">
                              <a:effectLst/>
                              <a:latin typeface="Cambria Math" panose="02040503050406030204" pitchFamily="18" charset="0"/>
                              <a:ea typeface="Times New Roman" panose="02020603050405020304" pitchFamily="18" charset="0"/>
                              <a:cs typeface="Arial" panose="020B0604020202020204" pitchFamily="34" charset="0"/>
                            </a:rPr>
                          </m:ctrlPr>
                        </m:fPr>
                        <m:num>
                          <m:sSup>
                            <m:sSupPr>
                              <m:ctrlPr>
                                <a:rPr lang="es-EC" b="1" i="1">
                                  <a:effectLst/>
                                  <a:latin typeface="Cambria Math" panose="02040503050406030204" pitchFamily="18" charset="0"/>
                                  <a:ea typeface="Times New Roman" panose="02020603050405020304" pitchFamily="18" charset="0"/>
                                  <a:cs typeface="Arial" panose="020B0604020202020204" pitchFamily="34" charset="0"/>
                                </a:rPr>
                              </m:ctrlPr>
                            </m:sSupPr>
                            <m:e>
                              <m:r>
                                <a:rPr lang="es-EC" b="1" i="1">
                                  <a:effectLst/>
                                  <a:latin typeface="Cambria Math" panose="02040503050406030204" pitchFamily="18" charset="0"/>
                                  <a:ea typeface="Times New Roman" panose="02020603050405020304" pitchFamily="18" charset="0"/>
                                  <a:cs typeface="Arial" panose="020B0604020202020204" pitchFamily="34" charset="0"/>
                                </a:rPr>
                                <m:t>𝒄𝒎</m:t>
                              </m:r>
                            </m:e>
                            <m:sup>
                              <m:r>
                                <a:rPr lang="es-EC" b="1" i="1">
                                  <a:effectLst/>
                                  <a:latin typeface="Cambria Math" panose="02040503050406030204" pitchFamily="18" charset="0"/>
                                  <a:ea typeface="Times New Roman" panose="02020603050405020304" pitchFamily="18" charset="0"/>
                                  <a:cs typeface="Arial" panose="020B0604020202020204" pitchFamily="34" charset="0"/>
                                </a:rPr>
                                <m:t>𝟑</m:t>
                              </m:r>
                            </m:sup>
                          </m:sSup>
                        </m:num>
                        <m:den>
                          <m:r>
                            <a:rPr lang="es-EC" b="1" i="1">
                              <a:effectLst/>
                              <a:latin typeface="Cambria Math" panose="02040503050406030204" pitchFamily="18" charset="0"/>
                              <a:ea typeface="Times New Roman" panose="02020603050405020304" pitchFamily="18" charset="0"/>
                              <a:cs typeface="Arial" panose="020B0604020202020204" pitchFamily="34" charset="0"/>
                            </a:rPr>
                            <m:t>𝒎𝒊𝒏</m:t>
                          </m:r>
                        </m:den>
                      </m:f>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3" name="Rectángulo 12"/>
              <p:cNvSpPr>
                <a:spLocks noRot="1" noChangeAspect="1" noMove="1" noResize="1" noEditPoints="1" noAdjustHandles="1" noChangeArrowheads="1" noChangeShapeType="1" noTextEdit="1"/>
              </p:cNvSpPr>
              <p:nvPr/>
            </p:nvSpPr>
            <p:spPr>
              <a:xfrm>
                <a:off x="4558447" y="4100787"/>
                <a:ext cx="7982857" cy="1337930"/>
              </a:xfrm>
              <a:prstGeom prst="rect">
                <a:avLst/>
              </a:prstGeom>
              <a:blipFill rotWithShape="0">
                <a:blip r:embed="rId6" cstate="print"/>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4" name="Rectángulo 13"/>
              <p:cNvSpPr/>
              <p:nvPr/>
            </p:nvSpPr>
            <p:spPr>
              <a:xfrm>
                <a:off x="5607318" y="5155996"/>
                <a:ext cx="6096000" cy="1702004"/>
              </a:xfrm>
              <a:prstGeom prst="rect">
                <a:avLst/>
              </a:prstGeom>
            </p:spPr>
            <p:txBody>
              <a:bodyPr>
                <a:spAutoFit/>
              </a:bodyPr>
              <a:lstStyle/>
              <a:p>
                <a:pP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i="1" smtClean="0">
                              <a:effectLst/>
                              <a:latin typeface="Cambria Math" panose="02040503050406030204" pitchFamily="18" charset="0"/>
                              <a:ea typeface="Calibri" panose="020F0502020204030204" pitchFamily="34" charset="0"/>
                              <a:cs typeface="Times New Roman" panose="02020603050405020304" pitchFamily="18" charset="0"/>
                            </a:rPr>
                          </m:ctrlPr>
                        </m:sSubPr>
                        <m:e>
                          <m:r>
                            <a:rPr lang="es-EC" i="1">
                              <a:effectLst/>
                              <a:latin typeface="Cambria Math" panose="02040503050406030204" pitchFamily="18" charset="0"/>
                              <a:ea typeface="Calibri" panose="020F0502020204030204" pitchFamily="34" charset="0"/>
                              <a:cs typeface="Times New Roman" panose="02020603050405020304" pitchFamily="18" charset="0"/>
                            </a:rPr>
                            <m:t>𝑄</m:t>
                          </m:r>
                        </m:e>
                        <m:sub>
                          <m:r>
                            <a:rPr lang="es-EC" i="1">
                              <a:effectLst/>
                              <a:latin typeface="Cambria Math" panose="02040503050406030204" pitchFamily="18" charset="0"/>
                              <a:ea typeface="Calibri" panose="020F0502020204030204" pitchFamily="34" charset="0"/>
                              <a:cs typeface="Times New Roman" panose="02020603050405020304" pitchFamily="18" charset="0"/>
                            </a:rPr>
                            <m:t>𝑀𝐴𝑁</m:t>
                          </m:r>
                          <m:r>
                            <a:rPr lang="es-EC" i="1">
                              <a:effectLst/>
                              <a:latin typeface="Cambria Math" panose="02040503050406030204" pitchFamily="18" charset="0"/>
                              <a:ea typeface="Calibri" panose="020F0502020204030204" pitchFamily="34" charset="0"/>
                              <a:cs typeface="Times New Roman" panose="02020603050405020304" pitchFamily="18" charset="0"/>
                            </a:rPr>
                            <m:t>_4</m:t>
                          </m:r>
                          <m:r>
                            <a:rPr lang="es-EC" i="1">
                              <a:effectLst/>
                              <a:latin typeface="Cambria Math" panose="02040503050406030204" pitchFamily="18" charset="0"/>
                              <a:ea typeface="Calibri" panose="020F0502020204030204" pitchFamily="34" charset="0"/>
                              <a:cs typeface="Times New Roman" panose="02020603050405020304" pitchFamily="18" charset="0"/>
                            </a:rPr>
                            <m:t>𝐴</m:t>
                          </m:r>
                        </m:sub>
                      </m:sSub>
                      <m:r>
                        <a:rPr lang="es-EC"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s-EC" i="1">
                              <a:effectLst/>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es-EC"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C" i="1">
                                  <a:effectLst/>
                                  <a:latin typeface="Cambria Math" panose="02040503050406030204" pitchFamily="18" charset="0"/>
                                  <a:ea typeface="Calibri" panose="020F0502020204030204" pitchFamily="34" charset="0"/>
                                  <a:cs typeface="Times New Roman" panose="02020603050405020304" pitchFamily="18" charset="0"/>
                                </a:rPr>
                                <m:t>𝑃</m:t>
                              </m:r>
                            </m:e>
                            <m:sub>
                              <m:r>
                                <a:rPr lang="es-EC" i="1">
                                  <a:effectLst/>
                                  <a:latin typeface="Cambria Math" panose="02040503050406030204" pitchFamily="18" charset="0"/>
                                  <a:ea typeface="Calibri" panose="020F0502020204030204" pitchFamily="34" charset="0"/>
                                  <a:cs typeface="Times New Roman" panose="02020603050405020304" pitchFamily="18" charset="0"/>
                                </a:rPr>
                                <m:t>𝐶𝑂𝑁</m:t>
                              </m:r>
                            </m:sub>
                          </m:sSub>
                          <m:r>
                            <a:rPr lang="es-EC"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s-EC"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C" i="1">
                                  <a:effectLst/>
                                  <a:latin typeface="Cambria Math" panose="02040503050406030204" pitchFamily="18" charset="0"/>
                                  <a:ea typeface="Calibri" panose="020F0502020204030204" pitchFamily="34" charset="0"/>
                                  <a:cs typeface="Times New Roman" panose="02020603050405020304" pitchFamily="18" charset="0"/>
                                </a:rPr>
                                <m:t>𝑄</m:t>
                              </m:r>
                            </m:e>
                            <m:sub>
                              <m:r>
                                <a:rPr lang="es-EC" i="1">
                                  <a:effectLst/>
                                  <a:latin typeface="Cambria Math" panose="02040503050406030204" pitchFamily="18" charset="0"/>
                                  <a:ea typeface="Calibri" panose="020F0502020204030204" pitchFamily="34" charset="0"/>
                                  <a:cs typeface="Times New Roman" panose="02020603050405020304" pitchFamily="18" charset="0"/>
                                </a:rPr>
                                <m:t>𝐶𝑂𝑁</m:t>
                              </m:r>
                              <m:r>
                                <a:rPr lang="es-EC" i="1">
                                  <a:effectLst/>
                                  <a:latin typeface="Cambria Math" panose="02040503050406030204" pitchFamily="18" charset="0"/>
                                  <a:ea typeface="Calibri" panose="020F0502020204030204" pitchFamily="34" charset="0"/>
                                  <a:cs typeface="Times New Roman" panose="02020603050405020304" pitchFamily="18" charset="0"/>
                                </a:rPr>
                                <m:t>_</m:t>
                              </m:r>
                              <m:r>
                                <a:rPr lang="es-EC" i="1">
                                  <a:effectLst/>
                                  <a:latin typeface="Cambria Math" panose="02040503050406030204" pitchFamily="18" charset="0"/>
                                  <a:ea typeface="Calibri" panose="020F0502020204030204" pitchFamily="34" charset="0"/>
                                  <a:cs typeface="Times New Roman" panose="02020603050405020304" pitchFamily="18" charset="0"/>
                                </a:rPr>
                                <m:t>𝑀</m:t>
                              </m:r>
                            </m:sub>
                          </m:sSub>
                        </m:num>
                        <m:den>
                          <m:sSub>
                            <m:sSubPr>
                              <m:ctrlPr>
                                <a:rPr lang="es-EC"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C" i="1">
                                  <a:effectLst/>
                                  <a:latin typeface="Cambria Math" panose="02040503050406030204" pitchFamily="18" charset="0"/>
                                  <a:ea typeface="Calibri" panose="020F0502020204030204" pitchFamily="34" charset="0"/>
                                  <a:cs typeface="Times New Roman" panose="02020603050405020304" pitchFamily="18" charset="0"/>
                                </a:rPr>
                                <m:t>𝑃</m:t>
                              </m:r>
                            </m:e>
                            <m:sub>
                              <m:r>
                                <a:rPr lang="es-EC" i="1">
                                  <a:effectLst/>
                                  <a:latin typeface="Cambria Math" panose="02040503050406030204" pitchFamily="18" charset="0"/>
                                  <a:ea typeface="Calibri" panose="020F0502020204030204" pitchFamily="34" charset="0"/>
                                  <a:cs typeface="Times New Roman" panose="02020603050405020304" pitchFamily="18" charset="0"/>
                                </a:rPr>
                                <m:t>𝐴𝑇𝑀</m:t>
                              </m:r>
                            </m:sub>
                          </m:sSub>
                        </m:den>
                      </m:f>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s-EC"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𝑸</m:t>
                          </m:r>
                        </m:e>
                        <m:sub>
                          <m:r>
                            <a:rPr lang="es-EC"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𝑴𝑨𝑵</m:t>
                          </m:r>
                          <m:r>
                            <a:rPr lang="es-EC"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_</m:t>
                          </m:r>
                          <m:r>
                            <a:rPr lang="es-EC"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𝟒</m:t>
                          </m:r>
                          <m:r>
                            <a:rPr lang="es-EC"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𝑨</m:t>
                          </m:r>
                        </m:sub>
                      </m:sSub>
                      <m:r>
                        <a:rPr lang="es-EC"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r>
                        <a:rPr lang="es-EC"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𝟎</m:t>
                      </m:r>
                      <m:r>
                        <a:rPr lang="es-EC"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r>
                        <a:rPr lang="es-EC"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𝟔𝟎𝟖</m:t>
                      </m:r>
                      <m:r>
                        <a:rPr lang="es-EC"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 </m:t>
                      </m:r>
                      <m:f>
                        <m:fPr>
                          <m:type m:val="skw"/>
                          <m:ctrlPr>
                            <a:rPr lang="es-EC" b="1" i="1">
                              <a:solidFill>
                                <a:srgbClr val="FF0000"/>
                              </a:solidFill>
                              <a:effectLst/>
                              <a:latin typeface="Cambria Math" panose="02040503050406030204" pitchFamily="18" charset="0"/>
                              <a:ea typeface="Times New Roman" panose="02020603050405020304" pitchFamily="18" charset="0"/>
                              <a:cs typeface="Arial" panose="020B0604020202020204" pitchFamily="34" charset="0"/>
                            </a:rPr>
                          </m:ctrlPr>
                        </m:fPr>
                        <m:num>
                          <m:r>
                            <a:rPr lang="es-EC" b="1" i="1">
                              <a:solidFill>
                                <a:srgbClr val="FF0000"/>
                              </a:solidFill>
                              <a:effectLst/>
                              <a:latin typeface="Cambria Math" panose="02040503050406030204" pitchFamily="18" charset="0"/>
                              <a:ea typeface="Times New Roman" panose="02020603050405020304" pitchFamily="18" charset="0"/>
                              <a:cs typeface="Arial" panose="020B0604020202020204" pitchFamily="34" charset="0"/>
                            </a:rPr>
                            <m:t>𝒍</m:t>
                          </m:r>
                        </m:num>
                        <m:den>
                          <m:r>
                            <a:rPr lang="es-EC" b="1" i="1">
                              <a:solidFill>
                                <a:srgbClr val="FF0000"/>
                              </a:solidFill>
                              <a:effectLst/>
                              <a:latin typeface="Cambria Math" panose="02040503050406030204" pitchFamily="18" charset="0"/>
                              <a:ea typeface="Times New Roman" panose="02020603050405020304" pitchFamily="18" charset="0"/>
                              <a:cs typeface="Arial" panose="020B0604020202020204" pitchFamily="34" charset="0"/>
                            </a:rPr>
                            <m:t>𝒎𝒊𝒏</m:t>
                          </m:r>
                        </m:den>
                      </m:f>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4" name="Rectángulo 13"/>
              <p:cNvSpPr>
                <a:spLocks noRot="1" noChangeAspect="1" noMove="1" noResize="1" noEditPoints="1" noAdjustHandles="1" noChangeArrowheads="1" noChangeShapeType="1" noTextEdit="1"/>
              </p:cNvSpPr>
              <p:nvPr/>
            </p:nvSpPr>
            <p:spPr>
              <a:xfrm>
                <a:off x="5607318" y="5155996"/>
                <a:ext cx="6096000" cy="1702004"/>
              </a:xfrm>
              <a:prstGeom prst="rect">
                <a:avLst/>
              </a:prstGeom>
              <a:blipFill rotWithShape="0">
                <a:blip r:embed="rId7" cstate="print"/>
                <a:stretch>
                  <a:fillRect/>
                </a:stretch>
              </a:blipFill>
            </p:spPr>
            <p:txBody>
              <a:bodyPr/>
              <a:lstStyle/>
              <a:p>
                <a:r>
                  <a:rPr lang="es-EC">
                    <a:noFill/>
                  </a:rPr>
                  <a:t> </a:t>
                </a:r>
              </a:p>
            </p:txBody>
          </p:sp>
        </mc:Fallback>
      </mc:AlternateContent>
      <p:sp>
        <p:nvSpPr>
          <p:cNvPr id="15" name="Título 1"/>
          <p:cNvSpPr txBox="1">
            <a:spLocks/>
          </p:cNvSpPr>
          <p:nvPr/>
        </p:nvSpPr>
        <p:spPr>
          <a:xfrm>
            <a:off x="4389719" y="3421638"/>
            <a:ext cx="8320312" cy="11116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2800" dirty="0" smtClean="0"/>
              <a:t>Consumo de manguera </a:t>
            </a:r>
            <a:endParaRPr lang="es-EC" sz="2800" dirty="0"/>
          </a:p>
        </p:txBody>
      </p:sp>
    </p:spTree>
    <p:extLst>
      <p:ext uri="{BB962C8B-B14F-4D97-AF65-F5344CB8AC3E}">
        <p14:creationId xmlns:p14="http://schemas.microsoft.com/office/powerpoint/2010/main" val="257552195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41135" y="589453"/>
            <a:ext cx="4415970" cy="1111655"/>
          </a:xfrm>
        </p:spPr>
        <p:txBody>
          <a:bodyPr>
            <a:normAutofit fontScale="90000"/>
          </a:bodyPr>
          <a:lstStyle/>
          <a:p>
            <a:pPr algn="ctr"/>
            <a:r>
              <a:rPr lang="es-EC" i="1" dirty="0" smtClean="0"/>
              <a:t>Cálculo cilindro doble efecto 6A </a:t>
            </a:r>
            <a:endParaRPr lang="es-EC" dirty="0"/>
          </a:p>
        </p:txBody>
      </p:sp>
      <mc:AlternateContent xmlns:mc="http://schemas.openxmlformats.org/markup-compatibility/2006" xmlns:a14="http://schemas.microsoft.com/office/drawing/2010/main">
        <mc:Choice Requires="a14">
          <p:sp>
            <p:nvSpPr>
              <p:cNvPr id="5" name="Rectángulo 4"/>
              <p:cNvSpPr/>
              <p:nvPr/>
            </p:nvSpPr>
            <p:spPr>
              <a:xfrm>
                <a:off x="66373" y="2142402"/>
                <a:ext cx="3510545" cy="2062103"/>
              </a:xfrm>
              <a:prstGeom prst="rect">
                <a:avLst/>
              </a:prstGeom>
            </p:spPr>
            <p:txBody>
              <a:bodyPr wrap="square">
                <a:spAutoFit/>
              </a:bodyPr>
              <a:lstStyle/>
              <a:p>
                <a:pPr indent="252095" algn="just">
                  <a:lnSpc>
                    <a:spcPct val="150000"/>
                  </a:lnSpc>
                  <a:spcAft>
                    <a:spcPts val="800"/>
                  </a:spcAft>
                </a:pPr>
                <a:r>
                  <a:rPr lang="es-EC" dirty="0" smtClean="0">
                    <a:effectLst/>
                    <a:latin typeface="Arial" panose="020B0604020202020204" pitchFamily="34" charset="0"/>
                    <a:ea typeface="Times New Roman" panose="02020603050405020304" pitchFamily="18" charset="0"/>
                    <a:cs typeface="Times New Roman" panose="02020603050405020304" pitchFamily="18" charset="0"/>
                  </a:rPr>
                  <a:t>Volumen de salida:</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indent="252095" algn="just">
                  <a:lnSpc>
                    <a:spcPct val="150000"/>
                  </a:lnSpc>
                  <a:spcAft>
                    <a:spcPts val="800"/>
                  </a:spcAft>
                </a:pPr>
                <a:r>
                  <a:rPr lang="es-EC" dirty="0" smtClean="0">
                    <a:effectLst/>
                    <a:ea typeface="Calibri" panose="020F0502020204030204" pitchFamily="34" charset="0"/>
                    <a:cs typeface="Arial" panose="020B0604020202020204" pitchFamily="34" charset="0"/>
                  </a:rPr>
                  <a:t>  	</a:t>
                </a:r>
                <a14:m>
                  <m:oMath xmlns:m="http://schemas.openxmlformats.org/officeDocument/2006/math">
                    <m:sSub>
                      <m:sSubPr>
                        <m:ctrlPr>
                          <a:rPr lang="es-EC"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𝑉</m:t>
                        </m:r>
                      </m:e>
                      <m:sub>
                        <m:r>
                          <a:rPr lang="es-EC" i="1">
                            <a:effectLst/>
                            <a:latin typeface="Cambria Math" panose="02040503050406030204" pitchFamily="18" charset="0"/>
                            <a:ea typeface="Calibri" panose="020F0502020204030204" pitchFamily="34" charset="0"/>
                            <a:cs typeface="Arial" panose="020B0604020202020204" pitchFamily="34" charset="0"/>
                          </a:rPr>
                          <m:t>𝑆𝐴𝐿𝐼𝐷𝐴</m:t>
                        </m:r>
                      </m:sub>
                    </m:sSub>
                    <m:r>
                      <a:rPr lang="es-EC" i="1" smtClean="0">
                        <a:effectLst/>
                        <a:latin typeface="Cambria Math" panose="02040503050406030204" pitchFamily="18" charset="0"/>
                        <a:ea typeface="Calibri" panose="020F0502020204030204" pitchFamily="34" charset="0"/>
                        <a:cs typeface="Arial" panose="020B0604020202020204" pitchFamily="34" charset="0"/>
                      </a:rPr>
                      <m:t>=</m:t>
                    </m:r>
                    <m:r>
                      <a:rPr lang="es-EC" i="1">
                        <a:effectLst/>
                        <a:latin typeface="Cambria Math" panose="02040503050406030204" pitchFamily="18" charset="0"/>
                        <a:ea typeface="Calibri" panose="020F0502020204030204" pitchFamily="34" charset="0"/>
                        <a:cs typeface="Arial" panose="020B0604020202020204" pitchFamily="34" charset="0"/>
                      </a:rPr>
                      <m:t>20.106 </m:t>
                    </m:r>
                    <m:sSup>
                      <m:sSupPr>
                        <m:ctrlPr>
                          <a:rPr lang="es-EC" i="1">
                            <a:effectLst/>
                            <a:latin typeface="Cambria Math" panose="02040503050406030204" pitchFamily="18" charset="0"/>
                            <a:ea typeface="Calibri" panose="020F0502020204030204" pitchFamily="34" charset="0"/>
                            <a:cs typeface="Arial" panose="020B0604020202020204" pitchFamily="34" charset="0"/>
                          </a:rPr>
                        </m:ctrlPr>
                      </m:sSupPr>
                      <m:e>
                        <m:r>
                          <a:rPr lang="es-EC" i="1">
                            <a:effectLst/>
                            <a:latin typeface="Cambria Math" panose="02040503050406030204" pitchFamily="18" charset="0"/>
                            <a:ea typeface="Calibri" panose="020F0502020204030204" pitchFamily="34" charset="0"/>
                            <a:cs typeface="Arial" panose="020B0604020202020204" pitchFamily="34" charset="0"/>
                          </a:rPr>
                          <m:t>𝑐𝑚</m:t>
                        </m:r>
                      </m:e>
                      <m:sup>
                        <m:r>
                          <a:rPr lang="es-EC" i="1">
                            <a:effectLst/>
                            <a:latin typeface="Cambria Math" panose="02040503050406030204" pitchFamily="18" charset="0"/>
                            <a:ea typeface="Calibri" panose="020F0502020204030204" pitchFamily="34" charset="0"/>
                            <a:cs typeface="Arial" panose="020B0604020202020204" pitchFamily="34" charset="0"/>
                          </a:rPr>
                          <m:t>3</m:t>
                        </m:r>
                      </m:sup>
                    </m:sSup>
                  </m:oMath>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indent="252095" algn="just">
                  <a:lnSpc>
                    <a:spcPct val="150000"/>
                  </a:lnSpc>
                  <a:spcAft>
                    <a:spcPts val="800"/>
                  </a:spcAft>
                </a:pPr>
                <a:r>
                  <a:rPr lang="es-EC" dirty="0">
                    <a:effectLst/>
                    <a:latin typeface="Arial" panose="020B0604020202020204" pitchFamily="34" charset="0"/>
                    <a:ea typeface="Times New Roman" panose="02020603050405020304" pitchFamily="18" charset="0"/>
                    <a:cs typeface="Times New Roman" panose="02020603050405020304" pitchFamily="18" charset="0"/>
                  </a:rPr>
                  <a:t>Volumen de entrada:</a:t>
                </a:r>
                <a:r>
                  <a:rPr lang="es-EC" dirty="0">
                    <a:effectLst/>
                    <a:latin typeface="Arial" panose="020B0604020202020204" pitchFamily="34" charset="0"/>
                    <a:ea typeface="Calibri" panose="020F0502020204030204" pitchFamily="34" charset="0"/>
                    <a:cs typeface="Times New Roman" panose="02020603050405020304" pitchFamily="18" charset="0"/>
                  </a:rPr>
                  <a:t> </a:t>
                </a:r>
                <a:endParaRPr lang="es-EC" sz="1600" dirty="0" smtClean="0">
                  <a:latin typeface="Calibri" panose="020F0502020204030204" pitchFamily="34" charset="0"/>
                  <a:ea typeface="Calibri" panose="020F0502020204030204" pitchFamily="34" charset="0"/>
                  <a:cs typeface="Times New Roman" panose="02020603050405020304" pitchFamily="18" charset="0"/>
                </a:endParaRPr>
              </a:p>
              <a:p>
                <a:pPr indent="252095" algn="just">
                  <a:lnSpc>
                    <a:spcPct val="150000"/>
                  </a:lnSpc>
                  <a:spcAft>
                    <a:spcPts val="800"/>
                  </a:spcAft>
                </a:pPr>
                <a:r>
                  <a:rPr lang="es-EC" dirty="0" smtClean="0">
                    <a:effectLst/>
                    <a:ea typeface="Calibri" panose="020F0502020204030204" pitchFamily="34" charset="0"/>
                    <a:cs typeface="Arial" panose="020B0604020202020204" pitchFamily="34" charset="0"/>
                  </a:rPr>
                  <a:t>	</a:t>
                </a:r>
                <a14:m>
                  <m:oMath xmlns:m="http://schemas.openxmlformats.org/officeDocument/2006/math">
                    <m:sSub>
                      <m:sSubPr>
                        <m:ctrlPr>
                          <a:rPr lang="es-EC"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𝑉</m:t>
                        </m:r>
                      </m:e>
                      <m:sub>
                        <m:r>
                          <a:rPr lang="es-EC" i="1">
                            <a:effectLst/>
                            <a:latin typeface="Cambria Math" panose="02040503050406030204" pitchFamily="18" charset="0"/>
                            <a:ea typeface="Calibri" panose="020F0502020204030204" pitchFamily="34" charset="0"/>
                            <a:cs typeface="Arial" panose="020B0604020202020204" pitchFamily="34" charset="0"/>
                          </a:rPr>
                          <m:t>𝐸𝑁𝑇𝑅𝐴𝐷𝐴</m:t>
                        </m:r>
                      </m:sub>
                    </m:sSub>
                    <m:r>
                      <a:rPr lang="es-EC" i="1">
                        <a:effectLst/>
                        <a:latin typeface="Cambria Math" panose="02040503050406030204" pitchFamily="18" charset="0"/>
                        <a:ea typeface="Calibri" panose="020F0502020204030204" pitchFamily="34" charset="0"/>
                        <a:cs typeface="Arial" panose="020B0604020202020204" pitchFamily="34" charset="0"/>
                      </a:rPr>
                      <m:t>=</m:t>
                    </m:r>
                    <m:r>
                      <a:rPr lang="es-EC" i="1">
                        <a:latin typeface="Cambria Math" panose="02040503050406030204" pitchFamily="18" charset="0"/>
                        <a:ea typeface="Calibri" panose="020F0502020204030204" pitchFamily="34" charset="0"/>
                        <a:cs typeface="Arial" panose="020B0604020202020204" pitchFamily="34" charset="0"/>
                      </a:rPr>
                      <m:t>17.279 </m:t>
                    </m:r>
                    <m:sSup>
                      <m:sSupPr>
                        <m:ctrlPr>
                          <a:rPr lang="es-EC" i="1">
                            <a:latin typeface="Cambria Math" panose="02040503050406030204" pitchFamily="18" charset="0"/>
                            <a:ea typeface="Calibri" panose="020F0502020204030204" pitchFamily="34" charset="0"/>
                            <a:cs typeface="Arial" panose="020B0604020202020204" pitchFamily="34" charset="0"/>
                          </a:rPr>
                        </m:ctrlPr>
                      </m:sSupPr>
                      <m:e>
                        <m:r>
                          <a:rPr lang="es-EC" i="1">
                            <a:latin typeface="Cambria Math" panose="02040503050406030204" pitchFamily="18" charset="0"/>
                            <a:ea typeface="Calibri" panose="020F0502020204030204" pitchFamily="34" charset="0"/>
                            <a:cs typeface="Arial" panose="020B0604020202020204" pitchFamily="34" charset="0"/>
                          </a:rPr>
                          <m:t>𝑐𝑚</m:t>
                        </m:r>
                      </m:e>
                      <m:sup>
                        <m:r>
                          <a:rPr lang="es-EC" i="1">
                            <a:latin typeface="Cambria Math" panose="02040503050406030204" pitchFamily="18" charset="0"/>
                            <a:ea typeface="Calibri" panose="020F0502020204030204" pitchFamily="34" charset="0"/>
                            <a:cs typeface="Arial" panose="020B0604020202020204" pitchFamily="34" charset="0"/>
                          </a:rPr>
                          <m:t>3</m:t>
                        </m:r>
                      </m:sup>
                    </m:sSup>
                  </m:oMath>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Rectángulo 4"/>
              <p:cNvSpPr>
                <a:spLocks noRot="1" noChangeAspect="1" noMove="1" noResize="1" noEditPoints="1" noAdjustHandles="1" noChangeArrowheads="1" noChangeShapeType="1" noTextEdit="1"/>
              </p:cNvSpPr>
              <p:nvPr/>
            </p:nvSpPr>
            <p:spPr>
              <a:xfrm>
                <a:off x="66373" y="2142402"/>
                <a:ext cx="3510545" cy="2062103"/>
              </a:xfrm>
              <a:prstGeom prst="rect">
                <a:avLst/>
              </a:prstGeom>
              <a:blipFill rotWithShape="0">
                <a:blip r:embed="rId2"/>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6" name="Rectángulo 5"/>
              <p:cNvSpPr/>
              <p:nvPr/>
            </p:nvSpPr>
            <p:spPr>
              <a:xfrm>
                <a:off x="-131866" y="4216779"/>
                <a:ext cx="4512129" cy="1137876"/>
              </a:xfrm>
              <a:prstGeom prst="rect">
                <a:avLst/>
              </a:prstGeom>
            </p:spPr>
            <p:txBody>
              <a:bodyPr wrap="square">
                <a:spAutoFit/>
              </a:bodyPr>
              <a:lstStyle/>
              <a:p>
                <a:pPr indent="252095" algn="just">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i="1">
                              <a:effectLst/>
                              <a:latin typeface="Cambria Math" panose="02040503050406030204" pitchFamily="18" charset="0"/>
                              <a:ea typeface="Times New Roman" panose="02020603050405020304" pitchFamily="18" charset="0"/>
                              <a:cs typeface="Arial" panose="020B0604020202020204" pitchFamily="34" charset="0"/>
                            </a:rPr>
                          </m:ctrlPr>
                        </m:sSubPr>
                        <m:e>
                          <m:r>
                            <a:rPr lang="es-EC" i="1">
                              <a:effectLst/>
                              <a:latin typeface="Cambria Math" panose="02040503050406030204" pitchFamily="18" charset="0"/>
                              <a:ea typeface="Times New Roman" panose="02020603050405020304" pitchFamily="18" charset="0"/>
                              <a:cs typeface="Arial" panose="020B0604020202020204" pitchFamily="34" charset="0"/>
                            </a:rPr>
                            <m:t>𝑉</m:t>
                          </m:r>
                        </m:e>
                        <m:sub>
                          <m:r>
                            <a:rPr lang="es-EC" i="1">
                              <a:effectLst/>
                              <a:latin typeface="Cambria Math" panose="02040503050406030204" pitchFamily="18" charset="0"/>
                              <a:ea typeface="Times New Roman" panose="02020603050405020304" pitchFamily="18" charset="0"/>
                              <a:cs typeface="Arial" panose="020B0604020202020204" pitchFamily="34" charset="0"/>
                            </a:rPr>
                            <m:t>𝐶𝐼𝐿𝐼𝑁𝐷𝑅𝑂</m:t>
                          </m:r>
                        </m:sub>
                      </m:sSub>
                      <m:r>
                        <a:rPr lang="es-EC"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s-EC" i="1">
                              <a:effectLst/>
                              <a:latin typeface="Cambria Math" panose="02040503050406030204" pitchFamily="18" charset="0"/>
                              <a:ea typeface="Times New Roman" panose="02020603050405020304" pitchFamily="18" charset="0"/>
                              <a:cs typeface="Arial" panose="020B0604020202020204" pitchFamily="34" charset="0"/>
                            </a:rPr>
                          </m:ctrlPr>
                        </m:sSubPr>
                        <m:e>
                          <m:r>
                            <a:rPr lang="es-EC" i="1">
                              <a:effectLst/>
                              <a:latin typeface="Cambria Math" panose="02040503050406030204" pitchFamily="18" charset="0"/>
                              <a:ea typeface="Times New Roman" panose="02020603050405020304" pitchFamily="18" charset="0"/>
                              <a:cs typeface="Arial" panose="020B0604020202020204" pitchFamily="34" charset="0"/>
                            </a:rPr>
                            <m:t>𝑉</m:t>
                          </m:r>
                        </m:e>
                        <m:sub>
                          <m:r>
                            <a:rPr lang="es-EC" i="1">
                              <a:effectLst/>
                              <a:latin typeface="Cambria Math" panose="02040503050406030204" pitchFamily="18" charset="0"/>
                              <a:ea typeface="Times New Roman" panose="02020603050405020304" pitchFamily="18" charset="0"/>
                              <a:cs typeface="Arial" panose="020B0604020202020204" pitchFamily="34" charset="0"/>
                            </a:rPr>
                            <m:t>𝑆𝐴𝐿𝐼𝐷𝐴</m:t>
                          </m:r>
                        </m:sub>
                      </m:sSub>
                      <m:r>
                        <a:rPr lang="es-EC" i="1">
                          <a:effectLst/>
                          <a:latin typeface="Cambria Math" panose="02040503050406030204" pitchFamily="18" charset="0"/>
                          <a:ea typeface="Times New Roman" panose="02020603050405020304" pitchFamily="18" charset="0"/>
                          <a:cs typeface="Arial" panose="020B0604020202020204" pitchFamily="34" charset="0"/>
                        </a:rPr>
                        <m:t> +</m:t>
                      </m:r>
                      <m:sSub>
                        <m:sSubPr>
                          <m:ctrlPr>
                            <a:rPr lang="es-EC" i="1">
                              <a:effectLst/>
                              <a:latin typeface="Cambria Math" panose="02040503050406030204" pitchFamily="18" charset="0"/>
                              <a:ea typeface="Times New Roman" panose="02020603050405020304" pitchFamily="18" charset="0"/>
                              <a:cs typeface="Arial" panose="020B0604020202020204" pitchFamily="34" charset="0"/>
                            </a:rPr>
                          </m:ctrlPr>
                        </m:sSubPr>
                        <m:e>
                          <m:r>
                            <a:rPr lang="es-EC" i="1">
                              <a:effectLst/>
                              <a:latin typeface="Cambria Math" panose="02040503050406030204" pitchFamily="18" charset="0"/>
                              <a:ea typeface="Times New Roman" panose="02020603050405020304" pitchFamily="18" charset="0"/>
                              <a:cs typeface="Arial" panose="020B0604020202020204" pitchFamily="34" charset="0"/>
                            </a:rPr>
                            <m:t>𝑉</m:t>
                          </m:r>
                        </m:e>
                        <m:sub>
                          <m:r>
                            <a:rPr lang="es-EC" i="1">
                              <a:effectLst/>
                              <a:latin typeface="Cambria Math" panose="02040503050406030204" pitchFamily="18" charset="0"/>
                              <a:ea typeface="Times New Roman" panose="02020603050405020304" pitchFamily="18" charset="0"/>
                              <a:cs typeface="Arial" panose="020B0604020202020204" pitchFamily="34" charset="0"/>
                            </a:rPr>
                            <m:t>𝐸𝑁𝑇𝑅𝐴𝐷𝐴</m:t>
                          </m:r>
                        </m:sub>
                      </m:sSub>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indent="252095" algn="just">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b="1" i="1">
                              <a:effectLst/>
                              <a:latin typeface="Cambria Math" panose="02040503050406030204" pitchFamily="18" charset="0"/>
                              <a:ea typeface="Times New Roman" panose="02020603050405020304" pitchFamily="18" charset="0"/>
                              <a:cs typeface="Arial" panose="020B0604020202020204" pitchFamily="34" charset="0"/>
                            </a:rPr>
                          </m:ctrlPr>
                        </m:sSubPr>
                        <m:e>
                          <m:r>
                            <a:rPr lang="es-EC" b="1" i="1">
                              <a:effectLst/>
                              <a:latin typeface="Cambria Math" panose="02040503050406030204" pitchFamily="18" charset="0"/>
                              <a:ea typeface="Times New Roman" panose="02020603050405020304" pitchFamily="18" charset="0"/>
                              <a:cs typeface="Arial" panose="020B0604020202020204" pitchFamily="34" charset="0"/>
                            </a:rPr>
                            <m:t>𝑽</m:t>
                          </m:r>
                        </m:e>
                        <m:sub>
                          <m:r>
                            <a:rPr lang="es-EC" b="1" i="1">
                              <a:effectLst/>
                              <a:latin typeface="Cambria Math" panose="02040503050406030204" pitchFamily="18" charset="0"/>
                              <a:ea typeface="Times New Roman" panose="02020603050405020304" pitchFamily="18" charset="0"/>
                              <a:cs typeface="Arial" panose="020B0604020202020204" pitchFamily="34" charset="0"/>
                            </a:rPr>
                            <m:t>𝑪𝑰𝑳𝑰𝑵𝑫𝑹𝑶</m:t>
                          </m:r>
                        </m:sub>
                      </m:sSub>
                      <m:r>
                        <a:rPr lang="es-EC" b="1" i="1">
                          <a:effectLst/>
                          <a:latin typeface="Cambria Math" panose="02040503050406030204" pitchFamily="18" charset="0"/>
                          <a:ea typeface="Times New Roman" panose="02020603050405020304" pitchFamily="18" charset="0"/>
                          <a:cs typeface="Arial" panose="020B0604020202020204" pitchFamily="34" charset="0"/>
                        </a:rPr>
                        <m:t>=</m:t>
                      </m:r>
                      <m:r>
                        <a:rPr lang="es-EC" b="1" i="1">
                          <a:effectLst/>
                          <a:latin typeface="Cambria Math" panose="02040503050406030204" pitchFamily="18" charset="0"/>
                          <a:ea typeface="Times New Roman" panose="02020603050405020304" pitchFamily="18" charset="0"/>
                          <a:cs typeface="Arial" panose="020B0604020202020204" pitchFamily="34" charset="0"/>
                        </a:rPr>
                        <m:t>𝟑𝟕</m:t>
                      </m:r>
                      <m:r>
                        <a:rPr lang="es-EC" b="1" i="1">
                          <a:effectLst/>
                          <a:latin typeface="Cambria Math" panose="02040503050406030204" pitchFamily="18" charset="0"/>
                          <a:ea typeface="Times New Roman" panose="02020603050405020304" pitchFamily="18" charset="0"/>
                          <a:cs typeface="Arial" panose="020B0604020202020204" pitchFamily="34" charset="0"/>
                        </a:rPr>
                        <m:t>.</m:t>
                      </m:r>
                      <m:r>
                        <a:rPr lang="es-EC" b="1" i="1">
                          <a:effectLst/>
                          <a:latin typeface="Cambria Math" panose="02040503050406030204" pitchFamily="18" charset="0"/>
                          <a:ea typeface="Times New Roman" panose="02020603050405020304" pitchFamily="18" charset="0"/>
                          <a:cs typeface="Arial" panose="020B0604020202020204" pitchFamily="34" charset="0"/>
                        </a:rPr>
                        <m:t>𝟑𝟖𝟓</m:t>
                      </m:r>
                      <m:r>
                        <a:rPr lang="es-EC" b="1" i="1">
                          <a:effectLst/>
                          <a:latin typeface="Cambria Math" panose="02040503050406030204" pitchFamily="18" charset="0"/>
                          <a:ea typeface="Times New Roman" panose="02020603050405020304" pitchFamily="18" charset="0"/>
                          <a:cs typeface="Arial" panose="020B0604020202020204" pitchFamily="34" charset="0"/>
                        </a:rPr>
                        <m:t> </m:t>
                      </m:r>
                      <m:sSup>
                        <m:sSupPr>
                          <m:ctrlPr>
                            <a:rPr lang="es-EC" b="1" i="1">
                              <a:effectLst/>
                              <a:latin typeface="Cambria Math" panose="02040503050406030204" pitchFamily="18" charset="0"/>
                              <a:ea typeface="Times New Roman" panose="02020603050405020304" pitchFamily="18" charset="0"/>
                              <a:cs typeface="Arial" panose="020B0604020202020204" pitchFamily="34" charset="0"/>
                            </a:rPr>
                          </m:ctrlPr>
                        </m:sSupPr>
                        <m:e>
                          <m:r>
                            <a:rPr lang="es-EC" b="1" i="1">
                              <a:effectLst/>
                              <a:latin typeface="Cambria Math" panose="02040503050406030204" pitchFamily="18" charset="0"/>
                              <a:ea typeface="Times New Roman" panose="02020603050405020304" pitchFamily="18" charset="0"/>
                              <a:cs typeface="Arial" panose="020B0604020202020204" pitchFamily="34" charset="0"/>
                            </a:rPr>
                            <m:t>𝒄𝒎</m:t>
                          </m:r>
                        </m:e>
                        <m:sup>
                          <m:r>
                            <a:rPr lang="es-EC" b="1" i="1">
                              <a:effectLst/>
                              <a:latin typeface="Cambria Math" panose="02040503050406030204" pitchFamily="18" charset="0"/>
                              <a:ea typeface="Times New Roman" panose="02020603050405020304" pitchFamily="18" charset="0"/>
                              <a:cs typeface="Arial" panose="020B0604020202020204" pitchFamily="34" charset="0"/>
                            </a:rPr>
                            <m:t>𝟑</m:t>
                          </m:r>
                        </m:sup>
                      </m:sSup>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Rectángulo 5"/>
              <p:cNvSpPr>
                <a:spLocks noRot="1" noChangeAspect="1" noMove="1" noResize="1" noEditPoints="1" noAdjustHandles="1" noChangeArrowheads="1" noChangeShapeType="1" noTextEdit="1"/>
              </p:cNvSpPr>
              <p:nvPr/>
            </p:nvSpPr>
            <p:spPr>
              <a:xfrm>
                <a:off x="-131866" y="4216779"/>
                <a:ext cx="4512129" cy="1137876"/>
              </a:xfrm>
              <a:prstGeom prst="rect">
                <a:avLst/>
              </a:prstGeom>
              <a:blipFill rotWithShape="0">
                <a:blip r:embed="rId3"/>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2" name="Rectángulo 11"/>
              <p:cNvSpPr/>
              <p:nvPr/>
            </p:nvSpPr>
            <p:spPr>
              <a:xfrm>
                <a:off x="4050045" y="589453"/>
                <a:ext cx="3933371" cy="1323952"/>
              </a:xfrm>
              <a:prstGeom prst="rect">
                <a:avLst/>
              </a:prstGeom>
            </p:spPr>
            <p:txBody>
              <a:bodyPr wrap="square">
                <a:spAutoFit/>
              </a:bodyPr>
              <a:lstStyle/>
              <a:p>
                <a:pPr indent="252095" algn="just">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i="1" smtClean="0">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𝑄</m:t>
                          </m:r>
                        </m:e>
                        <m:sub>
                          <m:r>
                            <a:rPr lang="es-EC" i="1">
                              <a:effectLst/>
                              <a:latin typeface="Cambria Math" panose="02040503050406030204" pitchFamily="18" charset="0"/>
                              <a:ea typeface="Calibri" panose="020F0502020204030204" pitchFamily="34" charset="0"/>
                              <a:cs typeface="Arial" panose="020B0604020202020204" pitchFamily="34" charset="0"/>
                            </a:rPr>
                            <m:t>𝐶𝑂𝑁</m:t>
                          </m:r>
                        </m:sub>
                      </m:sSub>
                      <m:r>
                        <a:rPr lang="es-EC"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s-EC" i="1">
                              <a:effectLst/>
                              <a:latin typeface="Cambria Math" panose="02040503050406030204" pitchFamily="18" charset="0"/>
                              <a:ea typeface="Times New Roman" panose="02020603050405020304" pitchFamily="18" charset="0"/>
                              <a:cs typeface="Arial" panose="020B0604020202020204" pitchFamily="34" charset="0"/>
                            </a:rPr>
                          </m:ctrlPr>
                        </m:sSubPr>
                        <m:e>
                          <m:r>
                            <a:rPr lang="es-EC" i="1">
                              <a:effectLst/>
                              <a:latin typeface="Cambria Math" panose="02040503050406030204" pitchFamily="18" charset="0"/>
                              <a:ea typeface="Times New Roman" panose="02020603050405020304" pitchFamily="18" charset="0"/>
                              <a:cs typeface="Arial" panose="020B0604020202020204" pitchFamily="34" charset="0"/>
                            </a:rPr>
                            <m:t>𝑉</m:t>
                          </m:r>
                        </m:e>
                        <m:sub>
                          <m:r>
                            <a:rPr lang="es-EC" i="1">
                              <a:effectLst/>
                              <a:latin typeface="Cambria Math" panose="02040503050406030204" pitchFamily="18" charset="0"/>
                              <a:ea typeface="Times New Roman" panose="02020603050405020304" pitchFamily="18" charset="0"/>
                              <a:cs typeface="Arial" panose="020B0604020202020204" pitchFamily="34" charset="0"/>
                            </a:rPr>
                            <m:t>𝐶𝐼𝐿𝐼𝑁𝐷𝑅𝑂</m:t>
                          </m:r>
                        </m:sub>
                      </m:sSub>
                      <m:r>
                        <a:rPr lang="es-EC" i="1">
                          <a:effectLst/>
                          <a:latin typeface="Cambria Math" panose="02040503050406030204" pitchFamily="18" charset="0"/>
                          <a:ea typeface="Times New Roman" panose="02020603050405020304" pitchFamily="18" charset="0"/>
                          <a:cs typeface="Arial" panose="020B0604020202020204" pitchFamily="34" charset="0"/>
                        </a:rPr>
                        <m:t>∗</m:t>
                      </m:r>
                      <m:r>
                        <a:rPr lang="es-EC" i="1">
                          <a:effectLst/>
                          <a:latin typeface="Cambria Math" panose="02040503050406030204" pitchFamily="18" charset="0"/>
                          <a:ea typeface="Times New Roman" panose="02020603050405020304" pitchFamily="18" charset="0"/>
                          <a:cs typeface="Arial" panose="020B0604020202020204" pitchFamily="34" charset="0"/>
                        </a:rPr>
                        <m:t>𝑛</m:t>
                      </m:r>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indent="252095" algn="just">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b="1" i="1">
                              <a:effectLst/>
                              <a:latin typeface="Cambria Math" panose="02040503050406030204" pitchFamily="18" charset="0"/>
                              <a:ea typeface="Times New Roman" panose="02020603050405020304" pitchFamily="18" charset="0"/>
                              <a:cs typeface="Arial" panose="020B0604020202020204" pitchFamily="34" charset="0"/>
                            </a:rPr>
                          </m:ctrlPr>
                        </m:sSubPr>
                        <m:e>
                          <m:r>
                            <a:rPr lang="es-EC" b="1" i="1">
                              <a:effectLst/>
                              <a:latin typeface="Cambria Math" panose="02040503050406030204" pitchFamily="18" charset="0"/>
                              <a:ea typeface="Times New Roman" panose="02020603050405020304" pitchFamily="18" charset="0"/>
                              <a:cs typeface="Arial" panose="020B0604020202020204" pitchFamily="34" charset="0"/>
                            </a:rPr>
                            <m:t>𝑸</m:t>
                          </m:r>
                        </m:e>
                        <m:sub>
                          <m:r>
                            <a:rPr lang="es-EC" b="1" i="1">
                              <a:effectLst/>
                              <a:latin typeface="Cambria Math" panose="02040503050406030204" pitchFamily="18" charset="0"/>
                              <a:ea typeface="Times New Roman" panose="02020603050405020304" pitchFamily="18" charset="0"/>
                              <a:cs typeface="Arial" panose="020B0604020202020204" pitchFamily="34" charset="0"/>
                            </a:rPr>
                            <m:t>𝑪𝑶𝑵</m:t>
                          </m:r>
                        </m:sub>
                      </m:sSub>
                      <m:r>
                        <a:rPr lang="es-EC" b="1" i="1">
                          <a:effectLst/>
                          <a:latin typeface="Cambria Math" panose="02040503050406030204" pitchFamily="18" charset="0"/>
                          <a:ea typeface="Times New Roman" panose="02020603050405020304" pitchFamily="18" charset="0"/>
                          <a:cs typeface="Arial" panose="020B0604020202020204" pitchFamily="34" charset="0"/>
                        </a:rPr>
                        <m:t>=</m:t>
                      </m:r>
                      <m:r>
                        <a:rPr lang="es-EC" b="1" i="1">
                          <a:effectLst/>
                          <a:latin typeface="Cambria Math" panose="02040503050406030204" pitchFamily="18" charset="0"/>
                          <a:ea typeface="Times New Roman" panose="02020603050405020304" pitchFamily="18" charset="0"/>
                          <a:cs typeface="Arial" panose="020B0604020202020204" pitchFamily="34" charset="0"/>
                        </a:rPr>
                        <m:t>𝟏𝟒𝟗</m:t>
                      </m:r>
                      <m:r>
                        <a:rPr lang="es-EC" b="1" i="1">
                          <a:effectLst/>
                          <a:latin typeface="Cambria Math" panose="02040503050406030204" pitchFamily="18" charset="0"/>
                          <a:ea typeface="Times New Roman" panose="02020603050405020304" pitchFamily="18" charset="0"/>
                          <a:cs typeface="Arial" panose="020B0604020202020204" pitchFamily="34" charset="0"/>
                        </a:rPr>
                        <m:t>.</m:t>
                      </m:r>
                      <m:r>
                        <a:rPr lang="es-EC" b="1" i="1">
                          <a:effectLst/>
                          <a:latin typeface="Cambria Math" panose="02040503050406030204" pitchFamily="18" charset="0"/>
                          <a:ea typeface="Times New Roman" panose="02020603050405020304" pitchFamily="18" charset="0"/>
                          <a:cs typeface="Arial" panose="020B0604020202020204" pitchFamily="34" charset="0"/>
                        </a:rPr>
                        <m:t>𝟓𝟒</m:t>
                      </m:r>
                      <m:r>
                        <a:rPr lang="es-EC" b="1" i="1">
                          <a:effectLst/>
                          <a:latin typeface="Cambria Math" panose="02040503050406030204" pitchFamily="18" charset="0"/>
                          <a:ea typeface="Times New Roman" panose="02020603050405020304" pitchFamily="18" charset="0"/>
                          <a:cs typeface="Arial" panose="020B0604020202020204" pitchFamily="34" charset="0"/>
                        </a:rPr>
                        <m:t>  </m:t>
                      </m:r>
                      <m:f>
                        <m:fPr>
                          <m:type m:val="skw"/>
                          <m:ctrlPr>
                            <a:rPr lang="es-EC" b="1" i="1">
                              <a:effectLst/>
                              <a:latin typeface="Cambria Math" panose="02040503050406030204" pitchFamily="18" charset="0"/>
                              <a:ea typeface="Times New Roman" panose="02020603050405020304" pitchFamily="18" charset="0"/>
                              <a:cs typeface="Arial" panose="020B0604020202020204" pitchFamily="34" charset="0"/>
                            </a:rPr>
                          </m:ctrlPr>
                        </m:fPr>
                        <m:num>
                          <m:r>
                            <a:rPr lang="es-EC" b="1" i="1">
                              <a:effectLst/>
                              <a:latin typeface="Cambria Math" panose="02040503050406030204" pitchFamily="18" charset="0"/>
                              <a:ea typeface="Times New Roman" panose="02020603050405020304" pitchFamily="18" charset="0"/>
                              <a:cs typeface="Arial" panose="020B0604020202020204" pitchFamily="34" charset="0"/>
                            </a:rPr>
                            <m:t>𝒄</m:t>
                          </m:r>
                          <m:sSup>
                            <m:sSupPr>
                              <m:ctrlPr>
                                <a:rPr lang="es-EC" b="1" i="1">
                                  <a:effectLst/>
                                  <a:latin typeface="Cambria Math" panose="02040503050406030204" pitchFamily="18" charset="0"/>
                                  <a:ea typeface="Times New Roman" panose="02020603050405020304" pitchFamily="18" charset="0"/>
                                  <a:cs typeface="Arial" panose="020B0604020202020204" pitchFamily="34" charset="0"/>
                                </a:rPr>
                              </m:ctrlPr>
                            </m:sSupPr>
                            <m:e>
                              <m:r>
                                <a:rPr lang="es-EC" b="1" i="1">
                                  <a:effectLst/>
                                  <a:latin typeface="Cambria Math" panose="02040503050406030204" pitchFamily="18" charset="0"/>
                                  <a:ea typeface="Times New Roman" panose="02020603050405020304" pitchFamily="18" charset="0"/>
                                  <a:cs typeface="Arial" panose="020B0604020202020204" pitchFamily="34" charset="0"/>
                                </a:rPr>
                                <m:t>𝒎</m:t>
                              </m:r>
                            </m:e>
                            <m:sup>
                              <m:r>
                                <a:rPr lang="es-EC" b="1" i="1">
                                  <a:effectLst/>
                                  <a:latin typeface="Cambria Math" panose="02040503050406030204" pitchFamily="18" charset="0"/>
                                  <a:ea typeface="Times New Roman" panose="02020603050405020304" pitchFamily="18" charset="0"/>
                                  <a:cs typeface="Arial" panose="020B0604020202020204" pitchFamily="34" charset="0"/>
                                </a:rPr>
                                <m:t>𝟑</m:t>
                              </m:r>
                            </m:sup>
                          </m:sSup>
                        </m:num>
                        <m:den>
                          <m:r>
                            <a:rPr lang="es-EC" b="1" i="1">
                              <a:effectLst/>
                              <a:latin typeface="Cambria Math" panose="02040503050406030204" pitchFamily="18" charset="0"/>
                              <a:ea typeface="Times New Roman" panose="02020603050405020304" pitchFamily="18" charset="0"/>
                              <a:cs typeface="Arial" panose="020B0604020202020204" pitchFamily="34" charset="0"/>
                            </a:rPr>
                            <m:t>𝒎𝒊𝒏</m:t>
                          </m:r>
                        </m:den>
                      </m:f>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2" name="Rectángulo 11"/>
              <p:cNvSpPr>
                <a:spLocks noRot="1" noChangeAspect="1" noMove="1" noResize="1" noEditPoints="1" noAdjustHandles="1" noChangeArrowheads="1" noChangeShapeType="1" noTextEdit="1"/>
              </p:cNvSpPr>
              <p:nvPr/>
            </p:nvSpPr>
            <p:spPr>
              <a:xfrm>
                <a:off x="4050045" y="589453"/>
                <a:ext cx="3933371" cy="1323952"/>
              </a:xfrm>
              <a:prstGeom prst="rect">
                <a:avLst/>
              </a:prstGeom>
              <a:blipFill rotWithShape="0">
                <a:blip r:embed="rId4"/>
                <a:stretch>
                  <a:fillRect/>
                </a:stretch>
              </a:blipFill>
            </p:spPr>
            <p:txBody>
              <a:bodyPr/>
              <a:lstStyle/>
              <a:p>
                <a:r>
                  <a:rPr lang="es-EC">
                    <a:noFill/>
                  </a:rPr>
                  <a:t> </a:t>
                </a:r>
              </a:p>
            </p:txBody>
          </p:sp>
        </mc:Fallback>
      </mc:AlternateContent>
      <p:sp>
        <p:nvSpPr>
          <p:cNvPr id="13" name="Rectángulo 12"/>
          <p:cNvSpPr/>
          <p:nvPr/>
        </p:nvSpPr>
        <p:spPr>
          <a:xfrm>
            <a:off x="508559" y="5488409"/>
            <a:ext cx="3541486" cy="646331"/>
          </a:xfrm>
          <a:prstGeom prst="rect">
            <a:avLst/>
          </a:prstGeom>
        </p:spPr>
        <p:txBody>
          <a:bodyPr wrap="square">
            <a:spAutoFit/>
          </a:bodyPr>
          <a:lstStyle/>
          <a:p>
            <a:r>
              <a:rPr lang="es-EC" dirty="0" smtClean="0">
                <a:effectLst/>
                <a:latin typeface="Arial" panose="020B0604020202020204" pitchFamily="34" charset="0"/>
                <a:ea typeface="Times New Roman" panose="02020603050405020304" pitchFamily="18" charset="0"/>
              </a:rPr>
              <a:t>Se calcula entonces el volumen de aire consumido por minuto:</a:t>
            </a:r>
            <a:endParaRPr lang="es-EC" dirty="0"/>
          </a:p>
        </p:txBody>
      </p:sp>
      <mc:AlternateContent xmlns:mc="http://schemas.openxmlformats.org/markup-compatibility/2006" xmlns:a14="http://schemas.microsoft.com/office/drawing/2010/main">
        <mc:Choice Requires="a14">
          <p:sp>
            <p:nvSpPr>
              <p:cNvPr id="14" name="Rectángulo 13"/>
              <p:cNvSpPr/>
              <p:nvPr/>
            </p:nvSpPr>
            <p:spPr>
              <a:xfrm>
                <a:off x="3195122" y="1885040"/>
                <a:ext cx="4855029" cy="1561646"/>
              </a:xfrm>
              <a:prstGeom prst="rect">
                <a:avLst/>
              </a:prstGeom>
            </p:spPr>
            <p:txBody>
              <a:bodyPr wrap="square">
                <a:spAutoFit/>
              </a:bodyPr>
              <a:lstStyle/>
              <a:p>
                <a:pP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ea typeface="Calibri" panose="020F0502020204030204" pitchFamily="34" charset="0"/>
                              <a:cs typeface="Times New Roman" panose="02020603050405020304" pitchFamily="18" charset="0"/>
                            </a:rPr>
                          </m:ctrlPr>
                        </m:sSubPr>
                        <m:e>
                          <m:r>
                            <a:rPr lang="es-EC" i="1">
                              <a:latin typeface="Cambria Math" panose="02040503050406030204" pitchFamily="18" charset="0"/>
                              <a:ea typeface="Calibri" panose="020F0502020204030204" pitchFamily="34" charset="0"/>
                              <a:cs typeface="Times New Roman" panose="02020603050405020304" pitchFamily="18" charset="0"/>
                            </a:rPr>
                            <m:t>𝑃</m:t>
                          </m:r>
                        </m:e>
                        <m:sub>
                          <m:r>
                            <a:rPr lang="es-EC" i="1">
                              <a:latin typeface="Cambria Math" panose="02040503050406030204" pitchFamily="18" charset="0"/>
                              <a:ea typeface="Calibri" panose="020F0502020204030204" pitchFamily="34" charset="0"/>
                              <a:cs typeface="Times New Roman" panose="02020603050405020304" pitchFamily="18" charset="0"/>
                            </a:rPr>
                            <m:t>𝐴𝑇𝑀</m:t>
                          </m:r>
                        </m:sub>
                      </m:sSub>
                      <m:r>
                        <a:rPr lang="es-EC" i="1">
                          <a:latin typeface="Cambria Math" panose="02040503050406030204" pitchFamily="18" charset="0"/>
                          <a:ea typeface="Calibri" panose="020F0502020204030204" pitchFamily="34" charset="0"/>
                          <a:cs typeface="Times New Roman" panose="02020603050405020304" pitchFamily="18" charset="0"/>
                        </a:rPr>
                        <m:t>∗</m:t>
                      </m:r>
                      <m:sSub>
                        <m:sSubPr>
                          <m:ctrlPr>
                            <a:rPr lang="es-EC" i="1">
                              <a:latin typeface="Cambria Math" panose="02040503050406030204" pitchFamily="18" charset="0"/>
                              <a:ea typeface="Calibri" panose="020F0502020204030204" pitchFamily="34" charset="0"/>
                              <a:cs typeface="Times New Roman" panose="02020603050405020304" pitchFamily="18" charset="0"/>
                            </a:rPr>
                          </m:ctrlPr>
                        </m:sSubPr>
                        <m:e>
                          <m:r>
                            <a:rPr lang="es-EC" i="1">
                              <a:latin typeface="Cambria Math" panose="02040503050406030204" pitchFamily="18" charset="0"/>
                              <a:ea typeface="Calibri" panose="020F0502020204030204" pitchFamily="34" charset="0"/>
                              <a:cs typeface="Times New Roman" panose="02020603050405020304" pitchFamily="18" charset="0"/>
                            </a:rPr>
                            <m:t>𝑄</m:t>
                          </m:r>
                        </m:e>
                        <m:sub>
                          <m:r>
                            <a:rPr lang="es-EC" i="1">
                              <a:latin typeface="Cambria Math" panose="02040503050406030204" pitchFamily="18" charset="0"/>
                              <a:ea typeface="Calibri" panose="020F0502020204030204" pitchFamily="34" charset="0"/>
                              <a:cs typeface="Times New Roman" panose="02020603050405020304" pitchFamily="18" charset="0"/>
                            </a:rPr>
                            <m:t>6</m:t>
                          </m:r>
                          <m:r>
                            <a:rPr lang="es-EC" i="1">
                              <a:latin typeface="Cambria Math" panose="02040503050406030204" pitchFamily="18" charset="0"/>
                              <a:ea typeface="Calibri" panose="020F0502020204030204" pitchFamily="34" charset="0"/>
                              <a:cs typeface="Times New Roman" panose="02020603050405020304" pitchFamily="18" charset="0"/>
                            </a:rPr>
                            <m:t>𝐴</m:t>
                          </m:r>
                        </m:sub>
                      </m:sSub>
                      <m:r>
                        <a:rPr lang="es-EC" i="1">
                          <a:latin typeface="Cambria Math" panose="02040503050406030204" pitchFamily="18" charset="0"/>
                          <a:ea typeface="Calibri" panose="020F0502020204030204" pitchFamily="34" charset="0"/>
                          <a:cs typeface="Times New Roman" panose="02020603050405020304" pitchFamily="18" charset="0"/>
                        </a:rPr>
                        <m:t>=</m:t>
                      </m:r>
                      <m:sSub>
                        <m:sSubPr>
                          <m:ctrlPr>
                            <a:rPr lang="es-EC" i="1">
                              <a:latin typeface="Cambria Math" panose="02040503050406030204" pitchFamily="18" charset="0"/>
                              <a:ea typeface="Calibri" panose="020F0502020204030204" pitchFamily="34" charset="0"/>
                              <a:cs typeface="Times New Roman" panose="02020603050405020304" pitchFamily="18" charset="0"/>
                            </a:rPr>
                          </m:ctrlPr>
                        </m:sSubPr>
                        <m:e>
                          <m:r>
                            <a:rPr lang="es-EC" i="1">
                              <a:latin typeface="Cambria Math" panose="02040503050406030204" pitchFamily="18" charset="0"/>
                              <a:ea typeface="Calibri" panose="020F0502020204030204" pitchFamily="34" charset="0"/>
                              <a:cs typeface="Times New Roman" panose="02020603050405020304" pitchFamily="18" charset="0"/>
                            </a:rPr>
                            <m:t>𝑃</m:t>
                          </m:r>
                        </m:e>
                        <m:sub>
                          <m:r>
                            <a:rPr lang="es-EC" i="1">
                              <a:latin typeface="Cambria Math" panose="02040503050406030204" pitchFamily="18" charset="0"/>
                              <a:ea typeface="Calibri" panose="020F0502020204030204" pitchFamily="34" charset="0"/>
                              <a:cs typeface="Times New Roman" panose="02020603050405020304" pitchFamily="18" charset="0"/>
                            </a:rPr>
                            <m:t>𝐶𝑂𝑁</m:t>
                          </m:r>
                        </m:sub>
                      </m:sSub>
                      <m:r>
                        <a:rPr lang="es-EC" i="1">
                          <a:latin typeface="Cambria Math" panose="02040503050406030204" pitchFamily="18" charset="0"/>
                          <a:ea typeface="Calibri" panose="020F0502020204030204" pitchFamily="34" charset="0"/>
                          <a:cs typeface="Times New Roman" panose="02020603050405020304" pitchFamily="18" charset="0"/>
                        </a:rPr>
                        <m:t>∗</m:t>
                      </m:r>
                      <m:sSub>
                        <m:sSubPr>
                          <m:ctrlPr>
                            <a:rPr lang="es-EC" i="1">
                              <a:latin typeface="Cambria Math" panose="02040503050406030204" pitchFamily="18" charset="0"/>
                              <a:ea typeface="Calibri" panose="020F0502020204030204" pitchFamily="34" charset="0"/>
                              <a:cs typeface="Times New Roman" panose="02020603050405020304" pitchFamily="18" charset="0"/>
                            </a:rPr>
                          </m:ctrlPr>
                        </m:sSubPr>
                        <m:e>
                          <m:r>
                            <a:rPr lang="es-EC" i="1">
                              <a:latin typeface="Cambria Math" panose="02040503050406030204" pitchFamily="18" charset="0"/>
                              <a:ea typeface="Calibri" panose="020F0502020204030204" pitchFamily="34" charset="0"/>
                              <a:cs typeface="Times New Roman" panose="02020603050405020304" pitchFamily="18" charset="0"/>
                            </a:rPr>
                            <m:t>𝑄</m:t>
                          </m:r>
                        </m:e>
                        <m:sub>
                          <m:r>
                            <a:rPr lang="es-EC" i="1">
                              <a:latin typeface="Cambria Math" panose="02040503050406030204" pitchFamily="18" charset="0"/>
                              <a:ea typeface="Calibri" panose="020F0502020204030204" pitchFamily="34" charset="0"/>
                              <a:cs typeface="Times New Roman" panose="02020603050405020304" pitchFamily="18" charset="0"/>
                            </a:rPr>
                            <m:t>𝐶𝑂𝑁</m:t>
                          </m:r>
                        </m:sub>
                      </m:sSub>
                    </m:oMath>
                  </m:oMathPara>
                </a14:m>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ea typeface="Calibri" panose="020F0502020204030204" pitchFamily="34" charset="0"/>
                              <a:cs typeface="Times New Roman" panose="02020603050405020304" pitchFamily="18" charset="0"/>
                            </a:rPr>
                          </m:ctrlPr>
                        </m:sSubPr>
                        <m:e>
                          <m:r>
                            <a:rPr lang="es-EC" i="1">
                              <a:latin typeface="Cambria Math" panose="02040503050406030204" pitchFamily="18" charset="0"/>
                              <a:ea typeface="Calibri" panose="020F0502020204030204" pitchFamily="34" charset="0"/>
                              <a:cs typeface="Times New Roman" panose="02020603050405020304" pitchFamily="18" charset="0"/>
                            </a:rPr>
                            <m:t>𝑄</m:t>
                          </m:r>
                        </m:e>
                        <m:sub>
                          <m:r>
                            <a:rPr lang="es-EC" i="1">
                              <a:latin typeface="Cambria Math" panose="02040503050406030204" pitchFamily="18" charset="0"/>
                              <a:ea typeface="Calibri" panose="020F0502020204030204" pitchFamily="34" charset="0"/>
                              <a:cs typeface="Times New Roman" panose="02020603050405020304" pitchFamily="18" charset="0"/>
                            </a:rPr>
                            <m:t>6</m:t>
                          </m:r>
                          <m:r>
                            <a:rPr lang="es-EC" i="1">
                              <a:latin typeface="Cambria Math" panose="02040503050406030204" pitchFamily="18" charset="0"/>
                              <a:ea typeface="Calibri" panose="020F0502020204030204" pitchFamily="34" charset="0"/>
                              <a:cs typeface="Times New Roman" panose="02020603050405020304" pitchFamily="18" charset="0"/>
                            </a:rPr>
                            <m:t>𝐴</m:t>
                          </m:r>
                        </m:sub>
                      </m:sSub>
                      <m:r>
                        <a:rPr lang="es-EC" i="1">
                          <a:latin typeface="Cambria Math" panose="02040503050406030204" pitchFamily="18" charset="0"/>
                          <a:ea typeface="Calibri" panose="020F0502020204030204" pitchFamily="34" charset="0"/>
                          <a:cs typeface="Times New Roman" panose="02020603050405020304" pitchFamily="18" charset="0"/>
                        </a:rPr>
                        <m:t>=</m:t>
                      </m:r>
                      <m:f>
                        <m:fPr>
                          <m:ctrlPr>
                            <a:rPr lang="es-EC" i="1">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es-EC" i="1">
                                  <a:latin typeface="Cambria Math" panose="02040503050406030204" pitchFamily="18" charset="0"/>
                                  <a:ea typeface="Calibri" panose="020F0502020204030204" pitchFamily="34" charset="0"/>
                                  <a:cs typeface="Times New Roman" panose="02020603050405020304" pitchFamily="18" charset="0"/>
                                </a:rPr>
                              </m:ctrlPr>
                            </m:sSubPr>
                            <m:e>
                              <m:r>
                                <a:rPr lang="es-EC" i="1">
                                  <a:latin typeface="Cambria Math" panose="02040503050406030204" pitchFamily="18" charset="0"/>
                                  <a:ea typeface="Calibri" panose="020F0502020204030204" pitchFamily="34" charset="0"/>
                                  <a:cs typeface="Times New Roman" panose="02020603050405020304" pitchFamily="18" charset="0"/>
                                </a:rPr>
                                <m:t>𝑃</m:t>
                              </m:r>
                            </m:e>
                            <m:sub>
                              <m:r>
                                <a:rPr lang="es-EC" i="1">
                                  <a:latin typeface="Cambria Math" panose="02040503050406030204" pitchFamily="18" charset="0"/>
                                  <a:ea typeface="Calibri" panose="020F0502020204030204" pitchFamily="34" charset="0"/>
                                  <a:cs typeface="Times New Roman" panose="02020603050405020304" pitchFamily="18" charset="0"/>
                                </a:rPr>
                                <m:t>𝐶𝑂𝑁</m:t>
                              </m:r>
                            </m:sub>
                          </m:sSub>
                          <m:r>
                            <a:rPr lang="es-EC" i="1">
                              <a:latin typeface="Cambria Math" panose="02040503050406030204" pitchFamily="18" charset="0"/>
                              <a:ea typeface="Calibri" panose="020F0502020204030204" pitchFamily="34" charset="0"/>
                              <a:cs typeface="Times New Roman" panose="02020603050405020304" pitchFamily="18" charset="0"/>
                            </a:rPr>
                            <m:t>∗</m:t>
                          </m:r>
                          <m:sSub>
                            <m:sSubPr>
                              <m:ctrlPr>
                                <a:rPr lang="es-EC" i="1">
                                  <a:latin typeface="Cambria Math" panose="02040503050406030204" pitchFamily="18" charset="0"/>
                                  <a:ea typeface="Calibri" panose="020F0502020204030204" pitchFamily="34" charset="0"/>
                                  <a:cs typeface="Times New Roman" panose="02020603050405020304" pitchFamily="18" charset="0"/>
                                </a:rPr>
                              </m:ctrlPr>
                            </m:sSubPr>
                            <m:e>
                              <m:r>
                                <a:rPr lang="es-EC" i="1">
                                  <a:latin typeface="Cambria Math" panose="02040503050406030204" pitchFamily="18" charset="0"/>
                                  <a:ea typeface="Calibri" panose="020F0502020204030204" pitchFamily="34" charset="0"/>
                                  <a:cs typeface="Times New Roman" panose="02020603050405020304" pitchFamily="18" charset="0"/>
                                </a:rPr>
                                <m:t>𝑄</m:t>
                              </m:r>
                            </m:e>
                            <m:sub>
                              <m:r>
                                <a:rPr lang="es-EC" i="1">
                                  <a:latin typeface="Cambria Math" panose="02040503050406030204" pitchFamily="18" charset="0"/>
                                  <a:ea typeface="Calibri" panose="020F0502020204030204" pitchFamily="34" charset="0"/>
                                  <a:cs typeface="Times New Roman" panose="02020603050405020304" pitchFamily="18" charset="0"/>
                                </a:rPr>
                                <m:t>𝐶𝑂𝑁</m:t>
                              </m:r>
                            </m:sub>
                          </m:sSub>
                        </m:num>
                        <m:den>
                          <m:sSub>
                            <m:sSubPr>
                              <m:ctrlPr>
                                <a:rPr lang="es-EC" i="1">
                                  <a:latin typeface="Cambria Math" panose="02040503050406030204" pitchFamily="18" charset="0"/>
                                  <a:ea typeface="Calibri" panose="020F0502020204030204" pitchFamily="34" charset="0"/>
                                  <a:cs typeface="Times New Roman" panose="02020603050405020304" pitchFamily="18" charset="0"/>
                                </a:rPr>
                              </m:ctrlPr>
                            </m:sSubPr>
                            <m:e>
                              <m:r>
                                <a:rPr lang="es-EC" i="1">
                                  <a:latin typeface="Cambria Math" panose="02040503050406030204" pitchFamily="18" charset="0"/>
                                  <a:ea typeface="Calibri" panose="020F0502020204030204" pitchFamily="34" charset="0"/>
                                  <a:cs typeface="Times New Roman" panose="02020603050405020304" pitchFamily="18" charset="0"/>
                                </a:rPr>
                                <m:t>𝑃</m:t>
                              </m:r>
                            </m:e>
                            <m:sub>
                              <m:r>
                                <a:rPr lang="es-EC" i="1">
                                  <a:latin typeface="Cambria Math" panose="02040503050406030204" pitchFamily="18" charset="0"/>
                                  <a:ea typeface="Calibri" panose="020F0502020204030204" pitchFamily="34" charset="0"/>
                                  <a:cs typeface="Times New Roman" panose="02020603050405020304" pitchFamily="18" charset="0"/>
                                </a:rPr>
                                <m:t>𝐴𝑇𝑀</m:t>
                              </m:r>
                            </m:sub>
                          </m:sSub>
                        </m:den>
                      </m:f>
                    </m:oMath>
                  </m:oMathPara>
                </a14:m>
                <a:endParaRPr lang="es-EC" dirty="0"/>
              </a:p>
            </p:txBody>
          </p:sp>
        </mc:Choice>
        <mc:Fallback xmlns="">
          <p:sp>
            <p:nvSpPr>
              <p:cNvPr id="14" name="Rectángulo 13"/>
              <p:cNvSpPr>
                <a:spLocks noRot="1" noChangeAspect="1" noMove="1" noResize="1" noEditPoints="1" noAdjustHandles="1" noChangeArrowheads="1" noChangeShapeType="1" noTextEdit="1"/>
              </p:cNvSpPr>
              <p:nvPr/>
            </p:nvSpPr>
            <p:spPr>
              <a:xfrm>
                <a:off x="3195122" y="1885040"/>
                <a:ext cx="4855029" cy="1561646"/>
              </a:xfrm>
              <a:prstGeom prst="rect">
                <a:avLst/>
              </a:prstGeom>
              <a:blipFill rotWithShape="0">
                <a:blip r:embed="rId5"/>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5" name="Rectángulo 14"/>
              <p:cNvSpPr/>
              <p:nvPr/>
            </p:nvSpPr>
            <p:spPr>
              <a:xfrm>
                <a:off x="4031579" y="3399119"/>
                <a:ext cx="3120921" cy="750783"/>
              </a:xfrm>
              <a:prstGeom prst="rect">
                <a:avLst/>
              </a:prstGeom>
            </p:spPr>
            <p:txBody>
              <a:bodyPr wrap="square">
                <a:spAutoFit/>
              </a:bodyPr>
              <a:lstStyle/>
              <a:p>
                <a:pP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sSubPr>
                        <m:e>
                          <m:r>
                            <a:rPr lang="es-EC"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𝑸</m:t>
                          </m:r>
                        </m:e>
                        <m:sub>
                          <m:r>
                            <a:rPr lang="es-EC"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𝟔</m:t>
                          </m:r>
                          <m:r>
                            <a:rPr lang="es-EC"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𝑨</m:t>
                          </m:r>
                        </m:sub>
                      </m:sSub>
                      <m:r>
                        <a:rPr lang="es-EC"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es-EC"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𝟎</m:t>
                      </m:r>
                      <m:r>
                        <a:rPr lang="es-EC"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es-EC"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𝟕𝟒𝟕𝟕</m:t>
                      </m:r>
                      <m:r>
                        <a:rPr lang="es-EC"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 </m:t>
                      </m:r>
                      <m:f>
                        <m:fPr>
                          <m:type m:val="skw"/>
                          <m:ctrlPr>
                            <a:rPr lang="es-EC" b="1" i="1">
                              <a:solidFill>
                                <a:srgbClr val="FF0000"/>
                              </a:solidFill>
                              <a:latin typeface="Cambria Math" panose="02040503050406030204" pitchFamily="18" charset="0"/>
                              <a:ea typeface="Times New Roman" panose="02020603050405020304" pitchFamily="18" charset="0"/>
                              <a:cs typeface="Arial" panose="020B0604020202020204" pitchFamily="34" charset="0"/>
                            </a:rPr>
                          </m:ctrlPr>
                        </m:fPr>
                        <m:num>
                          <m:r>
                            <a:rPr lang="es-EC" b="1" i="1">
                              <a:solidFill>
                                <a:srgbClr val="FF0000"/>
                              </a:solidFill>
                              <a:latin typeface="Cambria Math" panose="02040503050406030204" pitchFamily="18" charset="0"/>
                              <a:ea typeface="Times New Roman" panose="02020603050405020304" pitchFamily="18" charset="0"/>
                              <a:cs typeface="Arial" panose="020B0604020202020204" pitchFamily="34" charset="0"/>
                            </a:rPr>
                            <m:t>𝒍</m:t>
                          </m:r>
                        </m:num>
                        <m:den>
                          <m:r>
                            <a:rPr lang="es-EC" b="1" i="1">
                              <a:solidFill>
                                <a:srgbClr val="FF0000"/>
                              </a:solidFill>
                              <a:latin typeface="Cambria Math" panose="02040503050406030204" pitchFamily="18" charset="0"/>
                              <a:ea typeface="Times New Roman" panose="02020603050405020304" pitchFamily="18" charset="0"/>
                              <a:cs typeface="Arial" panose="020B0604020202020204" pitchFamily="34" charset="0"/>
                            </a:rPr>
                            <m:t>𝒎𝒊𝒏</m:t>
                          </m:r>
                        </m:den>
                      </m:f>
                    </m:oMath>
                  </m:oMathPara>
                </a14:m>
                <a:endParaRPr lang="es-EC" dirty="0"/>
              </a:p>
            </p:txBody>
          </p:sp>
        </mc:Choice>
        <mc:Fallback xmlns="">
          <p:sp>
            <p:nvSpPr>
              <p:cNvPr id="15" name="Rectángulo 14"/>
              <p:cNvSpPr>
                <a:spLocks noRot="1" noChangeAspect="1" noMove="1" noResize="1" noEditPoints="1" noAdjustHandles="1" noChangeArrowheads="1" noChangeShapeType="1" noTextEdit="1"/>
              </p:cNvSpPr>
              <p:nvPr/>
            </p:nvSpPr>
            <p:spPr>
              <a:xfrm>
                <a:off x="4031579" y="3399119"/>
                <a:ext cx="3120921" cy="750783"/>
              </a:xfrm>
              <a:prstGeom prst="rect">
                <a:avLst/>
              </a:prstGeom>
              <a:blipFill rotWithShape="0">
                <a:blip r:embed="rId6"/>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6" name="Rectángulo 15"/>
              <p:cNvSpPr/>
              <p:nvPr/>
            </p:nvSpPr>
            <p:spPr>
              <a:xfrm>
                <a:off x="3613784" y="4327578"/>
                <a:ext cx="4450874" cy="1483996"/>
              </a:xfrm>
              <a:prstGeom prst="rect">
                <a:avLst/>
              </a:prstGeom>
            </p:spPr>
            <p:txBody>
              <a:bodyPr wrap="square">
                <a:spAutoFit/>
              </a:bodyPr>
              <a:lstStyle/>
              <a:p>
                <a:pPr indent="252095" algn="just">
                  <a:lnSpc>
                    <a:spcPct val="150000"/>
                  </a:lnSpc>
                  <a:spcBef>
                    <a:spcPts val="1200"/>
                  </a:spcBef>
                  <a:spcAft>
                    <a:spcPts val="800"/>
                  </a:spcAft>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ea typeface="Times New Roman" panose="02020603050405020304" pitchFamily="18" charset="0"/>
                              <a:cs typeface="Arial" panose="020B0604020202020204" pitchFamily="34" charset="0"/>
                            </a:rPr>
                          </m:ctrlPr>
                        </m:sSubPr>
                        <m:e>
                          <m:r>
                            <a:rPr lang="es-EC" i="1">
                              <a:latin typeface="Cambria Math" panose="02040503050406030204" pitchFamily="18" charset="0"/>
                              <a:ea typeface="Times New Roman" panose="02020603050405020304" pitchFamily="18" charset="0"/>
                              <a:cs typeface="Arial" panose="020B0604020202020204" pitchFamily="34" charset="0"/>
                            </a:rPr>
                            <m:t>𝑄</m:t>
                          </m:r>
                        </m:e>
                        <m:sub>
                          <m:r>
                            <a:rPr lang="es-EC" i="1">
                              <a:latin typeface="Cambria Math" panose="02040503050406030204" pitchFamily="18" charset="0"/>
                              <a:ea typeface="Times New Roman" panose="02020603050405020304" pitchFamily="18" charset="0"/>
                              <a:cs typeface="Arial" panose="020B0604020202020204" pitchFamily="34" charset="0"/>
                            </a:rPr>
                            <m:t>𝑀𝐴𝑁𝐺</m:t>
                          </m:r>
                          <m:r>
                            <a:rPr lang="es-EC" i="1">
                              <a:latin typeface="Cambria Math" panose="02040503050406030204" pitchFamily="18" charset="0"/>
                              <a:ea typeface="Times New Roman" panose="02020603050405020304" pitchFamily="18" charset="0"/>
                              <a:cs typeface="Arial" panose="020B0604020202020204" pitchFamily="34" charset="0"/>
                            </a:rPr>
                            <m:t>_</m:t>
                          </m:r>
                          <m:r>
                            <a:rPr lang="es-EC" i="1">
                              <a:latin typeface="Cambria Math" panose="02040503050406030204" pitchFamily="18" charset="0"/>
                              <a:ea typeface="Times New Roman" panose="02020603050405020304" pitchFamily="18" charset="0"/>
                              <a:cs typeface="Arial" panose="020B0604020202020204" pitchFamily="34" charset="0"/>
                            </a:rPr>
                            <m:t>𝑆𝐴𝐿𝐼𝐷𝐴</m:t>
                          </m:r>
                        </m:sub>
                      </m:sSub>
                      <m:r>
                        <a:rPr lang="es-EC" i="1">
                          <a:latin typeface="Cambria Math" panose="02040503050406030204" pitchFamily="18" charset="0"/>
                          <a:ea typeface="Times New Roman" panose="02020603050405020304" pitchFamily="18" charset="0"/>
                          <a:cs typeface="Arial" panose="020B0604020202020204" pitchFamily="34" charset="0"/>
                        </a:rPr>
                        <m:t>=98.81 </m:t>
                      </m:r>
                      <m:f>
                        <m:fPr>
                          <m:type m:val="skw"/>
                          <m:ctrlPr>
                            <a:rPr lang="es-EC" i="1">
                              <a:latin typeface="Cambria Math" panose="02040503050406030204" pitchFamily="18" charset="0"/>
                              <a:ea typeface="Times New Roman" panose="02020603050405020304" pitchFamily="18" charset="0"/>
                              <a:cs typeface="Arial" panose="020B0604020202020204" pitchFamily="34" charset="0"/>
                            </a:rPr>
                          </m:ctrlPr>
                        </m:fPr>
                        <m:num>
                          <m:sSup>
                            <m:sSupPr>
                              <m:ctrlPr>
                                <a:rPr lang="es-EC" i="1">
                                  <a:latin typeface="Cambria Math" panose="02040503050406030204" pitchFamily="18" charset="0"/>
                                  <a:ea typeface="Times New Roman" panose="02020603050405020304" pitchFamily="18" charset="0"/>
                                  <a:cs typeface="Arial" panose="020B0604020202020204" pitchFamily="34" charset="0"/>
                                </a:rPr>
                              </m:ctrlPr>
                            </m:sSupPr>
                            <m:e>
                              <m:r>
                                <a:rPr lang="es-EC" i="1">
                                  <a:latin typeface="Cambria Math" panose="02040503050406030204" pitchFamily="18" charset="0"/>
                                  <a:ea typeface="Times New Roman" panose="02020603050405020304" pitchFamily="18" charset="0"/>
                                  <a:cs typeface="Arial" panose="020B0604020202020204" pitchFamily="34" charset="0"/>
                                </a:rPr>
                                <m:t>𝑐𝑚</m:t>
                              </m:r>
                            </m:e>
                            <m:sup>
                              <m:r>
                                <a:rPr lang="es-EC" i="1">
                                  <a:latin typeface="Cambria Math" panose="02040503050406030204" pitchFamily="18" charset="0"/>
                                  <a:ea typeface="Times New Roman" panose="02020603050405020304" pitchFamily="18" charset="0"/>
                                  <a:cs typeface="Arial" panose="020B0604020202020204" pitchFamily="34" charset="0"/>
                                </a:rPr>
                                <m:t>3</m:t>
                              </m:r>
                            </m:sup>
                          </m:sSup>
                        </m:num>
                        <m:den>
                          <m:r>
                            <a:rPr lang="es-EC" i="1">
                              <a:latin typeface="Cambria Math" panose="02040503050406030204" pitchFamily="18" charset="0"/>
                              <a:ea typeface="Times New Roman" panose="02020603050405020304" pitchFamily="18" charset="0"/>
                              <a:cs typeface="Arial" panose="020B0604020202020204" pitchFamily="34" charset="0"/>
                            </a:rPr>
                            <m:t>𝑚𝑖𝑛</m:t>
                          </m:r>
                        </m:den>
                      </m:f>
                    </m:oMath>
                  </m:oMathPara>
                </a14:m>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indent="252095" algn="just">
                  <a:lnSpc>
                    <a:spcPct val="150000"/>
                  </a:lnSpc>
                  <a:spcBef>
                    <a:spcPts val="1200"/>
                  </a:spcBef>
                  <a:spcAft>
                    <a:spcPts val="800"/>
                  </a:spcAft>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ea typeface="Times New Roman" panose="02020603050405020304" pitchFamily="18" charset="0"/>
                              <a:cs typeface="Arial" panose="020B0604020202020204" pitchFamily="34" charset="0"/>
                            </a:rPr>
                          </m:ctrlPr>
                        </m:sSubPr>
                        <m:e>
                          <m:r>
                            <a:rPr lang="es-EC" i="1">
                              <a:latin typeface="Cambria Math" panose="02040503050406030204" pitchFamily="18" charset="0"/>
                              <a:ea typeface="Times New Roman" panose="02020603050405020304" pitchFamily="18" charset="0"/>
                              <a:cs typeface="Arial" panose="020B0604020202020204" pitchFamily="34" charset="0"/>
                            </a:rPr>
                            <m:t>𝑄</m:t>
                          </m:r>
                        </m:e>
                        <m:sub>
                          <m:r>
                            <a:rPr lang="es-EC" i="1">
                              <a:latin typeface="Cambria Math" panose="02040503050406030204" pitchFamily="18" charset="0"/>
                              <a:ea typeface="Times New Roman" panose="02020603050405020304" pitchFamily="18" charset="0"/>
                              <a:cs typeface="Arial" panose="020B0604020202020204" pitchFamily="34" charset="0"/>
                            </a:rPr>
                            <m:t>𝑀𝐴𝑁𝐺</m:t>
                          </m:r>
                          <m:r>
                            <a:rPr lang="es-EC" i="1">
                              <a:latin typeface="Cambria Math" panose="02040503050406030204" pitchFamily="18" charset="0"/>
                              <a:ea typeface="Times New Roman" panose="02020603050405020304" pitchFamily="18" charset="0"/>
                              <a:cs typeface="Arial" panose="020B0604020202020204" pitchFamily="34" charset="0"/>
                            </a:rPr>
                            <m:t>_</m:t>
                          </m:r>
                          <m:r>
                            <a:rPr lang="es-EC" i="1">
                              <a:latin typeface="Cambria Math" panose="02040503050406030204" pitchFamily="18" charset="0"/>
                              <a:ea typeface="Times New Roman" panose="02020603050405020304" pitchFamily="18" charset="0"/>
                              <a:cs typeface="Arial" panose="020B0604020202020204" pitchFamily="34" charset="0"/>
                            </a:rPr>
                            <m:t>𝐸𝑁𝑇𝑅𝐴𝐷𝐴</m:t>
                          </m:r>
                        </m:sub>
                      </m:sSub>
                      <m:r>
                        <a:rPr lang="es-EC" i="1">
                          <a:latin typeface="Cambria Math" panose="02040503050406030204" pitchFamily="18" charset="0"/>
                          <a:ea typeface="Times New Roman" panose="02020603050405020304" pitchFamily="18" charset="0"/>
                          <a:cs typeface="Arial" panose="020B0604020202020204" pitchFamily="34" charset="0"/>
                        </a:rPr>
                        <m:t>=101.34 </m:t>
                      </m:r>
                      <m:f>
                        <m:fPr>
                          <m:type m:val="skw"/>
                          <m:ctrlPr>
                            <a:rPr lang="es-EC" i="1">
                              <a:latin typeface="Cambria Math" panose="02040503050406030204" pitchFamily="18" charset="0"/>
                              <a:ea typeface="Times New Roman" panose="02020603050405020304" pitchFamily="18" charset="0"/>
                              <a:cs typeface="Arial" panose="020B0604020202020204" pitchFamily="34" charset="0"/>
                            </a:rPr>
                          </m:ctrlPr>
                        </m:fPr>
                        <m:num>
                          <m:sSup>
                            <m:sSupPr>
                              <m:ctrlPr>
                                <a:rPr lang="es-EC" i="1">
                                  <a:latin typeface="Cambria Math" panose="02040503050406030204" pitchFamily="18" charset="0"/>
                                  <a:ea typeface="Times New Roman" panose="02020603050405020304" pitchFamily="18" charset="0"/>
                                  <a:cs typeface="Arial" panose="020B0604020202020204" pitchFamily="34" charset="0"/>
                                </a:rPr>
                              </m:ctrlPr>
                            </m:sSupPr>
                            <m:e>
                              <m:r>
                                <a:rPr lang="es-EC" i="1">
                                  <a:latin typeface="Cambria Math" panose="02040503050406030204" pitchFamily="18" charset="0"/>
                                  <a:ea typeface="Times New Roman" panose="02020603050405020304" pitchFamily="18" charset="0"/>
                                  <a:cs typeface="Arial" panose="020B0604020202020204" pitchFamily="34" charset="0"/>
                                </a:rPr>
                                <m:t>𝑐𝑚</m:t>
                              </m:r>
                            </m:e>
                            <m:sup>
                              <m:r>
                                <a:rPr lang="es-EC" i="1">
                                  <a:latin typeface="Cambria Math" panose="02040503050406030204" pitchFamily="18" charset="0"/>
                                  <a:ea typeface="Times New Roman" panose="02020603050405020304" pitchFamily="18" charset="0"/>
                                  <a:cs typeface="Arial" panose="020B0604020202020204" pitchFamily="34" charset="0"/>
                                </a:rPr>
                                <m:t>3</m:t>
                              </m:r>
                            </m:sup>
                          </m:sSup>
                        </m:num>
                        <m:den>
                          <m:r>
                            <a:rPr lang="es-EC" i="1">
                              <a:latin typeface="Cambria Math" panose="02040503050406030204" pitchFamily="18" charset="0"/>
                              <a:ea typeface="Times New Roman" panose="02020603050405020304" pitchFamily="18" charset="0"/>
                              <a:cs typeface="Arial" panose="020B0604020202020204" pitchFamily="34" charset="0"/>
                            </a:rPr>
                            <m:t>𝑚𝑖𝑛</m:t>
                          </m:r>
                        </m:den>
                      </m:f>
                    </m:oMath>
                  </m:oMathPara>
                </a14:m>
                <a:endParaRPr lang="es-EC" dirty="0"/>
              </a:p>
            </p:txBody>
          </p:sp>
        </mc:Choice>
        <mc:Fallback xmlns="">
          <p:sp>
            <p:nvSpPr>
              <p:cNvPr id="16" name="Rectángulo 15"/>
              <p:cNvSpPr>
                <a:spLocks noRot="1" noChangeAspect="1" noMove="1" noResize="1" noEditPoints="1" noAdjustHandles="1" noChangeArrowheads="1" noChangeShapeType="1" noTextEdit="1"/>
              </p:cNvSpPr>
              <p:nvPr/>
            </p:nvSpPr>
            <p:spPr>
              <a:xfrm>
                <a:off x="3613784" y="4327578"/>
                <a:ext cx="4450874" cy="1483996"/>
              </a:xfrm>
              <a:prstGeom prst="rect">
                <a:avLst/>
              </a:prstGeom>
              <a:blipFill rotWithShape="0">
                <a:blip r:embed="rId7"/>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7" name="Rectángulo 16"/>
              <p:cNvSpPr/>
              <p:nvPr/>
            </p:nvSpPr>
            <p:spPr>
              <a:xfrm>
                <a:off x="7372801" y="701774"/>
                <a:ext cx="4584434" cy="2825517"/>
              </a:xfrm>
              <a:prstGeom prst="rect">
                <a:avLst/>
              </a:prstGeom>
            </p:spPr>
            <p:txBody>
              <a:bodyPr wrap="square">
                <a:spAutoFit/>
              </a:bodyPr>
              <a:lstStyle/>
              <a:p>
                <a:pPr indent="252095" algn="just">
                  <a:lnSpc>
                    <a:spcPct val="250000"/>
                  </a:lnSpc>
                  <a:spcBef>
                    <a:spcPts val="1200"/>
                  </a:spcBef>
                  <a:spcAft>
                    <a:spcPts val="800"/>
                  </a:spcAft>
                </a:pPr>
                <a:r>
                  <a:rPr lang="es-EC" dirty="0" smtClean="0">
                    <a:effectLst/>
                    <a:latin typeface="Arial" panose="020B0604020202020204" pitchFamily="34" charset="0"/>
                    <a:ea typeface="Times New Roman" panose="02020603050405020304" pitchFamily="18" charset="0"/>
                    <a:cs typeface="Times New Roman" panose="02020603050405020304" pitchFamily="18" charset="0"/>
                  </a:rPr>
                  <a:t>El </a:t>
                </a:r>
                <a:r>
                  <a:rPr lang="es-EC" dirty="0">
                    <a:effectLst/>
                    <a:latin typeface="Arial" panose="020B0604020202020204" pitchFamily="34" charset="0"/>
                    <a:ea typeface="Times New Roman" panose="02020603050405020304" pitchFamily="18" charset="0"/>
                    <a:cs typeface="Times New Roman" panose="02020603050405020304" pitchFamily="18" charset="0"/>
                  </a:rPr>
                  <a:t>volumen total de consumo por minuto en las mangueras es</a:t>
                </a:r>
                <a:r>
                  <a:rPr lang="es-EC" dirty="0" smtClean="0">
                    <a:effectLst/>
                    <a:latin typeface="Arial" panose="020B0604020202020204" pitchFamily="34" charset="0"/>
                    <a:ea typeface="Times New Roman" panose="02020603050405020304" pitchFamily="18" charset="0"/>
                    <a:cs typeface="Times New Roman" panose="02020603050405020304" pitchFamily="18" charset="0"/>
                  </a:rPr>
                  <a:t>:</a:t>
                </a:r>
              </a:p>
              <a:p>
                <a:pPr indent="252095" algn="just">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i="1">
                              <a:effectLst/>
                              <a:latin typeface="Cambria Math" panose="02040503050406030204" pitchFamily="18" charset="0"/>
                              <a:ea typeface="Times New Roman" panose="02020603050405020304" pitchFamily="18" charset="0"/>
                              <a:cs typeface="Arial" panose="020B0604020202020204" pitchFamily="34" charset="0"/>
                            </a:rPr>
                          </m:ctrlPr>
                        </m:sSubPr>
                        <m:e>
                          <m:r>
                            <a:rPr lang="es-EC" i="1">
                              <a:effectLst/>
                              <a:latin typeface="Cambria Math" panose="02040503050406030204" pitchFamily="18" charset="0"/>
                              <a:ea typeface="Times New Roman" panose="02020603050405020304" pitchFamily="18" charset="0"/>
                              <a:cs typeface="Arial" panose="020B0604020202020204" pitchFamily="34" charset="0"/>
                            </a:rPr>
                            <m:t>𝑄</m:t>
                          </m:r>
                        </m:e>
                        <m:sub>
                          <m:r>
                            <a:rPr lang="es-EC" i="1">
                              <a:effectLst/>
                              <a:latin typeface="Cambria Math" panose="02040503050406030204" pitchFamily="18" charset="0"/>
                              <a:ea typeface="Times New Roman" panose="02020603050405020304" pitchFamily="18" charset="0"/>
                              <a:cs typeface="Arial" panose="020B0604020202020204" pitchFamily="34" charset="0"/>
                            </a:rPr>
                            <m:t>𝐶𝑂𝑁</m:t>
                          </m:r>
                          <m:r>
                            <a:rPr lang="es-EC" i="1">
                              <a:effectLst/>
                              <a:latin typeface="Cambria Math" panose="02040503050406030204" pitchFamily="18" charset="0"/>
                              <a:ea typeface="Times New Roman" panose="02020603050405020304" pitchFamily="18" charset="0"/>
                              <a:cs typeface="Arial" panose="020B0604020202020204" pitchFamily="34" charset="0"/>
                            </a:rPr>
                            <m:t>_</m:t>
                          </m:r>
                          <m:r>
                            <a:rPr lang="es-EC" i="1">
                              <a:effectLst/>
                              <a:latin typeface="Cambria Math" panose="02040503050406030204" pitchFamily="18" charset="0"/>
                              <a:ea typeface="Times New Roman" panose="02020603050405020304" pitchFamily="18" charset="0"/>
                              <a:cs typeface="Arial" panose="020B0604020202020204" pitchFamily="34" charset="0"/>
                            </a:rPr>
                            <m:t>𝑀</m:t>
                          </m:r>
                        </m:sub>
                      </m:sSub>
                      <m:r>
                        <a:rPr lang="es-EC"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s-EC" i="1">
                              <a:effectLst/>
                              <a:latin typeface="Cambria Math" panose="02040503050406030204" pitchFamily="18" charset="0"/>
                              <a:ea typeface="Times New Roman" panose="02020603050405020304" pitchFamily="18" charset="0"/>
                              <a:cs typeface="Arial" panose="020B0604020202020204" pitchFamily="34" charset="0"/>
                            </a:rPr>
                          </m:ctrlPr>
                        </m:sSubPr>
                        <m:e>
                          <m:r>
                            <a:rPr lang="es-EC" i="1">
                              <a:effectLst/>
                              <a:latin typeface="Cambria Math" panose="02040503050406030204" pitchFamily="18" charset="0"/>
                              <a:ea typeface="Times New Roman" panose="02020603050405020304" pitchFamily="18" charset="0"/>
                              <a:cs typeface="Arial" panose="020B0604020202020204" pitchFamily="34" charset="0"/>
                            </a:rPr>
                            <m:t>𝑄</m:t>
                          </m:r>
                        </m:e>
                        <m:sub>
                          <m:r>
                            <a:rPr lang="es-EC" i="1">
                              <a:effectLst/>
                              <a:latin typeface="Cambria Math" panose="02040503050406030204" pitchFamily="18" charset="0"/>
                              <a:ea typeface="Times New Roman" panose="02020603050405020304" pitchFamily="18" charset="0"/>
                              <a:cs typeface="Arial" panose="020B0604020202020204" pitchFamily="34" charset="0"/>
                            </a:rPr>
                            <m:t>𝑀𝐴𝑁𝐺</m:t>
                          </m:r>
                          <m:r>
                            <a:rPr lang="es-EC" i="1">
                              <a:effectLst/>
                              <a:latin typeface="Cambria Math" panose="02040503050406030204" pitchFamily="18" charset="0"/>
                              <a:ea typeface="Times New Roman" panose="02020603050405020304" pitchFamily="18" charset="0"/>
                              <a:cs typeface="Arial" panose="020B0604020202020204" pitchFamily="34" charset="0"/>
                            </a:rPr>
                            <m:t>_</m:t>
                          </m:r>
                          <m:r>
                            <a:rPr lang="es-EC" i="1">
                              <a:effectLst/>
                              <a:latin typeface="Cambria Math" panose="02040503050406030204" pitchFamily="18" charset="0"/>
                              <a:ea typeface="Times New Roman" panose="02020603050405020304" pitchFamily="18" charset="0"/>
                              <a:cs typeface="Arial" panose="020B0604020202020204" pitchFamily="34" charset="0"/>
                            </a:rPr>
                            <m:t>𝑆𝐴𝐿𝐼𝐷𝐴</m:t>
                          </m:r>
                        </m:sub>
                      </m:sSub>
                      <m:r>
                        <a:rPr lang="es-EC" i="1">
                          <a:effectLst/>
                          <a:latin typeface="Cambria Math" panose="02040503050406030204" pitchFamily="18" charset="0"/>
                          <a:ea typeface="Times New Roman" panose="02020603050405020304" pitchFamily="18" charset="0"/>
                          <a:cs typeface="Arial" panose="020B0604020202020204" pitchFamily="34" charset="0"/>
                        </a:rPr>
                        <m:t> +</m:t>
                      </m:r>
                      <m:sSub>
                        <m:sSubPr>
                          <m:ctrlPr>
                            <a:rPr lang="es-EC" i="1">
                              <a:effectLst/>
                              <a:latin typeface="Cambria Math" panose="02040503050406030204" pitchFamily="18" charset="0"/>
                              <a:ea typeface="Times New Roman" panose="02020603050405020304" pitchFamily="18" charset="0"/>
                              <a:cs typeface="Arial" panose="020B0604020202020204" pitchFamily="34" charset="0"/>
                            </a:rPr>
                          </m:ctrlPr>
                        </m:sSubPr>
                        <m:e>
                          <m:r>
                            <a:rPr lang="es-EC" i="1">
                              <a:effectLst/>
                              <a:latin typeface="Cambria Math" panose="02040503050406030204" pitchFamily="18" charset="0"/>
                              <a:ea typeface="Times New Roman" panose="02020603050405020304" pitchFamily="18" charset="0"/>
                              <a:cs typeface="Arial" panose="020B0604020202020204" pitchFamily="34" charset="0"/>
                            </a:rPr>
                            <m:t>𝑄</m:t>
                          </m:r>
                        </m:e>
                        <m:sub>
                          <m:r>
                            <a:rPr lang="es-EC" i="1">
                              <a:effectLst/>
                              <a:latin typeface="Cambria Math" panose="02040503050406030204" pitchFamily="18" charset="0"/>
                              <a:ea typeface="Times New Roman" panose="02020603050405020304" pitchFamily="18" charset="0"/>
                              <a:cs typeface="Arial" panose="020B0604020202020204" pitchFamily="34" charset="0"/>
                            </a:rPr>
                            <m:t>𝑀𝐴𝑁𝐺</m:t>
                          </m:r>
                          <m:r>
                            <a:rPr lang="es-EC" i="1">
                              <a:effectLst/>
                              <a:latin typeface="Cambria Math" panose="02040503050406030204" pitchFamily="18" charset="0"/>
                              <a:ea typeface="Times New Roman" panose="02020603050405020304" pitchFamily="18" charset="0"/>
                              <a:cs typeface="Arial" panose="020B0604020202020204" pitchFamily="34" charset="0"/>
                            </a:rPr>
                            <m:t>_</m:t>
                          </m:r>
                          <m:r>
                            <a:rPr lang="es-EC" i="1">
                              <a:effectLst/>
                              <a:latin typeface="Cambria Math" panose="02040503050406030204" pitchFamily="18" charset="0"/>
                              <a:ea typeface="Times New Roman" panose="02020603050405020304" pitchFamily="18" charset="0"/>
                              <a:cs typeface="Arial" panose="020B0604020202020204" pitchFamily="34" charset="0"/>
                            </a:rPr>
                            <m:t>𝐸𝑁𝑇𝑅𝐴𝐷𝐴</m:t>
                          </m:r>
                        </m:sub>
                      </m:sSub>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indent="252095" algn="just">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i="1">
                              <a:effectLst/>
                              <a:latin typeface="Cambria Math" panose="02040503050406030204" pitchFamily="18" charset="0"/>
                              <a:ea typeface="Times New Roman" panose="02020603050405020304" pitchFamily="18" charset="0"/>
                              <a:cs typeface="Arial" panose="020B0604020202020204" pitchFamily="34" charset="0"/>
                            </a:rPr>
                          </m:ctrlPr>
                        </m:sSubPr>
                        <m:e>
                          <m:r>
                            <a:rPr lang="es-EC" i="1">
                              <a:effectLst/>
                              <a:latin typeface="Cambria Math" panose="02040503050406030204" pitchFamily="18" charset="0"/>
                              <a:ea typeface="Times New Roman" panose="02020603050405020304" pitchFamily="18" charset="0"/>
                              <a:cs typeface="Arial" panose="020B0604020202020204" pitchFamily="34" charset="0"/>
                            </a:rPr>
                            <m:t>𝑄</m:t>
                          </m:r>
                        </m:e>
                        <m:sub>
                          <m:r>
                            <a:rPr lang="es-EC" i="1">
                              <a:effectLst/>
                              <a:latin typeface="Cambria Math" panose="02040503050406030204" pitchFamily="18" charset="0"/>
                              <a:ea typeface="Times New Roman" panose="02020603050405020304" pitchFamily="18" charset="0"/>
                              <a:cs typeface="Arial" panose="020B0604020202020204" pitchFamily="34" charset="0"/>
                            </a:rPr>
                            <m:t>𝐶𝑂𝑁</m:t>
                          </m:r>
                          <m:r>
                            <a:rPr lang="es-EC" i="1">
                              <a:effectLst/>
                              <a:latin typeface="Cambria Math" panose="02040503050406030204" pitchFamily="18" charset="0"/>
                              <a:ea typeface="Times New Roman" panose="02020603050405020304" pitchFamily="18" charset="0"/>
                              <a:cs typeface="Arial" panose="020B0604020202020204" pitchFamily="34" charset="0"/>
                            </a:rPr>
                            <m:t>_</m:t>
                          </m:r>
                          <m:r>
                            <a:rPr lang="es-EC" i="1">
                              <a:effectLst/>
                              <a:latin typeface="Cambria Math" panose="02040503050406030204" pitchFamily="18" charset="0"/>
                              <a:ea typeface="Times New Roman" panose="02020603050405020304" pitchFamily="18" charset="0"/>
                              <a:cs typeface="Arial" panose="020B0604020202020204" pitchFamily="34" charset="0"/>
                            </a:rPr>
                            <m:t>𝑀</m:t>
                          </m:r>
                        </m:sub>
                      </m:sSub>
                      <m:r>
                        <a:rPr lang="es-EC" b="1" i="1">
                          <a:effectLst/>
                          <a:latin typeface="Cambria Math" panose="02040503050406030204" pitchFamily="18" charset="0"/>
                          <a:ea typeface="Times New Roman" panose="02020603050405020304" pitchFamily="18" charset="0"/>
                          <a:cs typeface="Arial" panose="020B0604020202020204" pitchFamily="34" charset="0"/>
                        </a:rPr>
                        <m:t>=</m:t>
                      </m:r>
                      <m:r>
                        <a:rPr lang="es-EC" b="1" i="1">
                          <a:effectLst/>
                          <a:latin typeface="Cambria Math" panose="02040503050406030204" pitchFamily="18" charset="0"/>
                          <a:ea typeface="Times New Roman" panose="02020603050405020304" pitchFamily="18" charset="0"/>
                          <a:cs typeface="Arial" panose="020B0604020202020204" pitchFamily="34" charset="0"/>
                        </a:rPr>
                        <m:t>𝟐𝟎𝟎</m:t>
                      </m:r>
                      <m:r>
                        <a:rPr lang="es-EC" b="1" i="1">
                          <a:effectLst/>
                          <a:latin typeface="Cambria Math" panose="02040503050406030204" pitchFamily="18" charset="0"/>
                          <a:ea typeface="Times New Roman" panose="02020603050405020304" pitchFamily="18" charset="0"/>
                          <a:cs typeface="Arial" panose="020B0604020202020204" pitchFamily="34" charset="0"/>
                        </a:rPr>
                        <m:t>.</m:t>
                      </m:r>
                      <m:r>
                        <a:rPr lang="es-EC" b="1" i="1">
                          <a:effectLst/>
                          <a:latin typeface="Cambria Math" panose="02040503050406030204" pitchFamily="18" charset="0"/>
                          <a:ea typeface="Times New Roman" panose="02020603050405020304" pitchFamily="18" charset="0"/>
                          <a:cs typeface="Arial" panose="020B0604020202020204" pitchFamily="34" charset="0"/>
                        </a:rPr>
                        <m:t>𝟏𝟓</m:t>
                      </m:r>
                      <m:r>
                        <a:rPr lang="es-EC" b="1" i="1">
                          <a:effectLst/>
                          <a:latin typeface="Cambria Math" panose="02040503050406030204" pitchFamily="18" charset="0"/>
                          <a:ea typeface="Times New Roman" panose="02020603050405020304" pitchFamily="18" charset="0"/>
                          <a:cs typeface="Arial" panose="020B0604020202020204" pitchFamily="34" charset="0"/>
                        </a:rPr>
                        <m:t> </m:t>
                      </m:r>
                      <m:f>
                        <m:fPr>
                          <m:type m:val="skw"/>
                          <m:ctrlPr>
                            <a:rPr lang="es-EC" b="1" i="1">
                              <a:effectLst/>
                              <a:latin typeface="Cambria Math" panose="02040503050406030204" pitchFamily="18" charset="0"/>
                              <a:ea typeface="Times New Roman" panose="02020603050405020304" pitchFamily="18" charset="0"/>
                              <a:cs typeface="Arial" panose="020B0604020202020204" pitchFamily="34" charset="0"/>
                            </a:rPr>
                          </m:ctrlPr>
                        </m:fPr>
                        <m:num>
                          <m:sSup>
                            <m:sSupPr>
                              <m:ctrlPr>
                                <a:rPr lang="es-EC" b="1" i="1">
                                  <a:effectLst/>
                                  <a:latin typeface="Cambria Math" panose="02040503050406030204" pitchFamily="18" charset="0"/>
                                  <a:ea typeface="Times New Roman" panose="02020603050405020304" pitchFamily="18" charset="0"/>
                                  <a:cs typeface="Arial" panose="020B0604020202020204" pitchFamily="34" charset="0"/>
                                </a:rPr>
                              </m:ctrlPr>
                            </m:sSupPr>
                            <m:e>
                              <m:r>
                                <a:rPr lang="es-EC" b="1" i="1">
                                  <a:effectLst/>
                                  <a:latin typeface="Cambria Math" panose="02040503050406030204" pitchFamily="18" charset="0"/>
                                  <a:ea typeface="Times New Roman" panose="02020603050405020304" pitchFamily="18" charset="0"/>
                                  <a:cs typeface="Arial" panose="020B0604020202020204" pitchFamily="34" charset="0"/>
                                </a:rPr>
                                <m:t>𝒄𝒎</m:t>
                              </m:r>
                            </m:e>
                            <m:sup>
                              <m:r>
                                <a:rPr lang="es-EC" b="1" i="1">
                                  <a:effectLst/>
                                  <a:latin typeface="Cambria Math" panose="02040503050406030204" pitchFamily="18" charset="0"/>
                                  <a:ea typeface="Times New Roman" panose="02020603050405020304" pitchFamily="18" charset="0"/>
                                  <a:cs typeface="Arial" panose="020B0604020202020204" pitchFamily="34" charset="0"/>
                                </a:rPr>
                                <m:t>𝟑</m:t>
                              </m:r>
                            </m:sup>
                          </m:sSup>
                        </m:num>
                        <m:den>
                          <m:r>
                            <a:rPr lang="es-EC" b="1" i="1">
                              <a:effectLst/>
                              <a:latin typeface="Cambria Math" panose="02040503050406030204" pitchFamily="18" charset="0"/>
                              <a:ea typeface="Times New Roman" panose="02020603050405020304" pitchFamily="18" charset="0"/>
                              <a:cs typeface="Arial" panose="020B0604020202020204" pitchFamily="34" charset="0"/>
                            </a:rPr>
                            <m:t>𝒎𝒊𝒏</m:t>
                          </m:r>
                        </m:den>
                      </m:f>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7" name="Rectángulo 16"/>
              <p:cNvSpPr>
                <a:spLocks noRot="1" noChangeAspect="1" noMove="1" noResize="1" noEditPoints="1" noAdjustHandles="1" noChangeArrowheads="1" noChangeShapeType="1" noTextEdit="1"/>
              </p:cNvSpPr>
              <p:nvPr/>
            </p:nvSpPr>
            <p:spPr>
              <a:xfrm>
                <a:off x="7372801" y="701774"/>
                <a:ext cx="4584434" cy="2825517"/>
              </a:xfrm>
              <a:prstGeom prst="rect">
                <a:avLst/>
              </a:prstGeom>
              <a:blipFill rotWithShape="0">
                <a:blip r:embed="rId8"/>
                <a:stretch>
                  <a:fillRect l="-1064" r="-1197"/>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8" name="Rectángulo 17"/>
              <p:cNvSpPr/>
              <p:nvPr/>
            </p:nvSpPr>
            <p:spPr>
              <a:xfrm>
                <a:off x="7655732" y="3527291"/>
                <a:ext cx="4018572" cy="2397836"/>
              </a:xfrm>
              <a:prstGeom prst="rect">
                <a:avLst/>
              </a:prstGeom>
            </p:spPr>
            <p:txBody>
              <a:bodyPr wrap="square">
                <a:spAutoFit/>
              </a:bodyPr>
              <a:lstStyle/>
              <a:p>
                <a:pP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i="1" smtClean="0">
                              <a:effectLst/>
                              <a:latin typeface="Cambria Math" panose="02040503050406030204" pitchFamily="18" charset="0"/>
                              <a:ea typeface="Calibri" panose="020F0502020204030204" pitchFamily="34" charset="0"/>
                              <a:cs typeface="Times New Roman" panose="02020603050405020304" pitchFamily="18" charset="0"/>
                            </a:rPr>
                          </m:ctrlPr>
                        </m:sSubPr>
                        <m:e>
                          <m:r>
                            <a:rPr lang="es-EC" i="1">
                              <a:effectLst/>
                              <a:latin typeface="Cambria Math" panose="02040503050406030204" pitchFamily="18" charset="0"/>
                              <a:ea typeface="Calibri" panose="020F0502020204030204" pitchFamily="34" charset="0"/>
                              <a:cs typeface="Times New Roman" panose="02020603050405020304" pitchFamily="18" charset="0"/>
                            </a:rPr>
                            <m:t>𝑄</m:t>
                          </m:r>
                        </m:e>
                        <m:sub>
                          <m:r>
                            <a:rPr lang="es-EC" i="1">
                              <a:effectLst/>
                              <a:latin typeface="Cambria Math" panose="02040503050406030204" pitchFamily="18" charset="0"/>
                              <a:ea typeface="Calibri" panose="020F0502020204030204" pitchFamily="34" charset="0"/>
                              <a:cs typeface="Times New Roman" panose="02020603050405020304" pitchFamily="18" charset="0"/>
                            </a:rPr>
                            <m:t>𝑀𝐴𝑁</m:t>
                          </m:r>
                          <m:r>
                            <a:rPr lang="es-EC" i="1">
                              <a:effectLst/>
                              <a:latin typeface="Cambria Math" panose="02040503050406030204" pitchFamily="18" charset="0"/>
                              <a:ea typeface="Calibri" panose="020F0502020204030204" pitchFamily="34" charset="0"/>
                              <a:cs typeface="Times New Roman" panose="02020603050405020304" pitchFamily="18" charset="0"/>
                            </a:rPr>
                            <m:t>_6</m:t>
                          </m:r>
                          <m:r>
                            <a:rPr lang="es-EC" i="1">
                              <a:effectLst/>
                              <a:latin typeface="Cambria Math" panose="02040503050406030204" pitchFamily="18" charset="0"/>
                              <a:ea typeface="Calibri" panose="020F0502020204030204" pitchFamily="34" charset="0"/>
                              <a:cs typeface="Times New Roman" panose="02020603050405020304" pitchFamily="18" charset="0"/>
                            </a:rPr>
                            <m:t>𝐴</m:t>
                          </m:r>
                        </m:sub>
                      </m:sSub>
                      <m:r>
                        <a:rPr lang="es-EC"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s-EC" i="1">
                              <a:effectLst/>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es-EC"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C" i="1">
                                  <a:effectLst/>
                                  <a:latin typeface="Cambria Math" panose="02040503050406030204" pitchFamily="18" charset="0"/>
                                  <a:ea typeface="Calibri" panose="020F0502020204030204" pitchFamily="34" charset="0"/>
                                  <a:cs typeface="Times New Roman" panose="02020603050405020304" pitchFamily="18" charset="0"/>
                                </a:rPr>
                                <m:t>𝑃</m:t>
                              </m:r>
                            </m:e>
                            <m:sub>
                              <m:r>
                                <a:rPr lang="es-EC" i="1">
                                  <a:effectLst/>
                                  <a:latin typeface="Cambria Math" panose="02040503050406030204" pitchFamily="18" charset="0"/>
                                  <a:ea typeface="Calibri" panose="020F0502020204030204" pitchFamily="34" charset="0"/>
                                  <a:cs typeface="Times New Roman" panose="02020603050405020304" pitchFamily="18" charset="0"/>
                                </a:rPr>
                                <m:t>𝐶𝑂𝑁</m:t>
                              </m:r>
                            </m:sub>
                          </m:sSub>
                          <m:r>
                            <a:rPr lang="es-EC"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s-EC"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C" i="1">
                                  <a:effectLst/>
                                  <a:latin typeface="Cambria Math" panose="02040503050406030204" pitchFamily="18" charset="0"/>
                                  <a:ea typeface="Calibri" panose="020F0502020204030204" pitchFamily="34" charset="0"/>
                                  <a:cs typeface="Times New Roman" panose="02020603050405020304" pitchFamily="18" charset="0"/>
                                </a:rPr>
                                <m:t>𝑄</m:t>
                              </m:r>
                            </m:e>
                            <m:sub>
                              <m:r>
                                <a:rPr lang="es-EC" i="1">
                                  <a:effectLst/>
                                  <a:latin typeface="Cambria Math" panose="02040503050406030204" pitchFamily="18" charset="0"/>
                                  <a:ea typeface="Calibri" panose="020F0502020204030204" pitchFamily="34" charset="0"/>
                                  <a:cs typeface="Times New Roman" panose="02020603050405020304" pitchFamily="18" charset="0"/>
                                </a:rPr>
                                <m:t>𝐶𝑂𝑁</m:t>
                              </m:r>
                              <m:r>
                                <a:rPr lang="es-EC" i="1">
                                  <a:effectLst/>
                                  <a:latin typeface="Cambria Math" panose="02040503050406030204" pitchFamily="18" charset="0"/>
                                  <a:ea typeface="Calibri" panose="020F0502020204030204" pitchFamily="34" charset="0"/>
                                  <a:cs typeface="Times New Roman" panose="02020603050405020304" pitchFamily="18" charset="0"/>
                                </a:rPr>
                                <m:t>_</m:t>
                              </m:r>
                              <m:r>
                                <a:rPr lang="es-EC" i="1">
                                  <a:effectLst/>
                                  <a:latin typeface="Cambria Math" panose="02040503050406030204" pitchFamily="18" charset="0"/>
                                  <a:ea typeface="Calibri" panose="020F0502020204030204" pitchFamily="34" charset="0"/>
                                  <a:cs typeface="Times New Roman" panose="02020603050405020304" pitchFamily="18" charset="0"/>
                                </a:rPr>
                                <m:t>𝑀</m:t>
                              </m:r>
                            </m:sub>
                          </m:sSub>
                        </m:num>
                        <m:den>
                          <m:sSub>
                            <m:sSubPr>
                              <m:ctrlPr>
                                <a:rPr lang="es-EC"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C" i="1">
                                  <a:effectLst/>
                                  <a:latin typeface="Cambria Math" panose="02040503050406030204" pitchFamily="18" charset="0"/>
                                  <a:ea typeface="Calibri" panose="020F0502020204030204" pitchFamily="34" charset="0"/>
                                  <a:cs typeface="Times New Roman" panose="02020603050405020304" pitchFamily="18" charset="0"/>
                                </a:rPr>
                                <m:t>𝑃</m:t>
                              </m:r>
                            </m:e>
                            <m:sub>
                              <m:r>
                                <a:rPr lang="es-EC" i="1">
                                  <a:effectLst/>
                                  <a:latin typeface="Cambria Math" panose="02040503050406030204" pitchFamily="18" charset="0"/>
                                  <a:ea typeface="Calibri" panose="020F0502020204030204" pitchFamily="34" charset="0"/>
                                  <a:cs typeface="Times New Roman" panose="02020603050405020304" pitchFamily="18" charset="0"/>
                                </a:rPr>
                                <m:t>𝐴𝑇𝑀</m:t>
                              </m:r>
                            </m:sub>
                          </m:sSub>
                        </m:den>
                      </m:f>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C" i="1">
                              <a:effectLst/>
                              <a:latin typeface="Cambria Math" panose="02040503050406030204" pitchFamily="18" charset="0"/>
                              <a:ea typeface="Calibri" panose="020F0502020204030204" pitchFamily="34" charset="0"/>
                              <a:cs typeface="Times New Roman" panose="02020603050405020304" pitchFamily="18" charset="0"/>
                            </a:rPr>
                            <m:t>𝑄</m:t>
                          </m:r>
                        </m:e>
                        <m:sub>
                          <m:r>
                            <a:rPr lang="es-EC" i="1">
                              <a:effectLst/>
                              <a:latin typeface="Cambria Math" panose="02040503050406030204" pitchFamily="18" charset="0"/>
                              <a:ea typeface="Calibri" panose="020F0502020204030204" pitchFamily="34" charset="0"/>
                              <a:cs typeface="Times New Roman" panose="02020603050405020304" pitchFamily="18" charset="0"/>
                            </a:rPr>
                            <m:t>𝑀𝐴𝑁</m:t>
                          </m:r>
                          <m:r>
                            <a:rPr lang="es-EC" i="1">
                              <a:effectLst/>
                              <a:latin typeface="Cambria Math" panose="02040503050406030204" pitchFamily="18" charset="0"/>
                              <a:ea typeface="Calibri" panose="020F0502020204030204" pitchFamily="34" charset="0"/>
                              <a:cs typeface="Times New Roman" panose="02020603050405020304" pitchFamily="18" charset="0"/>
                            </a:rPr>
                            <m:t>_6</m:t>
                          </m:r>
                          <m:r>
                            <a:rPr lang="es-EC" i="1">
                              <a:effectLst/>
                              <a:latin typeface="Cambria Math" panose="02040503050406030204" pitchFamily="18" charset="0"/>
                              <a:ea typeface="Calibri" panose="020F0502020204030204" pitchFamily="34" charset="0"/>
                              <a:cs typeface="Times New Roman" panose="02020603050405020304" pitchFamily="18" charset="0"/>
                            </a:rPr>
                            <m:t>𝐴</m:t>
                          </m:r>
                        </m:sub>
                      </m:sSub>
                      <m:r>
                        <a:rPr lang="es-EC" i="1">
                          <a:effectLst/>
                          <a:latin typeface="Cambria Math" panose="02040503050406030204" pitchFamily="18" charset="0"/>
                          <a:ea typeface="Calibri" panose="020F0502020204030204" pitchFamily="34" charset="0"/>
                          <a:cs typeface="Times New Roman" panose="02020603050405020304" pitchFamily="18" charset="0"/>
                        </a:rPr>
                        <m:t>=800.6 </m:t>
                      </m:r>
                      <m:f>
                        <m:fPr>
                          <m:type m:val="skw"/>
                          <m:ctrlPr>
                            <a:rPr lang="es-EC" i="1">
                              <a:effectLst/>
                              <a:latin typeface="Cambria Math" panose="02040503050406030204" pitchFamily="18" charset="0"/>
                              <a:ea typeface="Times New Roman" panose="02020603050405020304" pitchFamily="18" charset="0"/>
                              <a:cs typeface="Arial" panose="020B0604020202020204" pitchFamily="34" charset="0"/>
                            </a:rPr>
                          </m:ctrlPr>
                        </m:fPr>
                        <m:num>
                          <m:r>
                            <a:rPr lang="es-EC" i="1">
                              <a:effectLst/>
                              <a:latin typeface="Cambria Math" panose="02040503050406030204" pitchFamily="18" charset="0"/>
                              <a:ea typeface="Times New Roman" panose="02020603050405020304" pitchFamily="18" charset="0"/>
                              <a:cs typeface="Arial" panose="020B0604020202020204" pitchFamily="34" charset="0"/>
                            </a:rPr>
                            <m:t>𝑐</m:t>
                          </m:r>
                          <m:sSup>
                            <m:sSupPr>
                              <m:ctrlPr>
                                <a:rPr lang="es-EC" i="1">
                                  <a:effectLst/>
                                  <a:latin typeface="Cambria Math" panose="02040503050406030204" pitchFamily="18" charset="0"/>
                                  <a:ea typeface="Times New Roman" panose="02020603050405020304" pitchFamily="18" charset="0"/>
                                  <a:cs typeface="Arial" panose="020B0604020202020204" pitchFamily="34" charset="0"/>
                                </a:rPr>
                              </m:ctrlPr>
                            </m:sSupPr>
                            <m:e>
                              <m:r>
                                <a:rPr lang="es-EC" i="1">
                                  <a:effectLst/>
                                  <a:latin typeface="Cambria Math" panose="02040503050406030204" pitchFamily="18" charset="0"/>
                                  <a:ea typeface="Times New Roman" panose="02020603050405020304" pitchFamily="18" charset="0"/>
                                  <a:cs typeface="Arial" panose="020B0604020202020204" pitchFamily="34" charset="0"/>
                                </a:rPr>
                                <m:t>𝑚</m:t>
                              </m:r>
                            </m:e>
                            <m:sup>
                              <m:r>
                                <a:rPr lang="es-EC" i="1">
                                  <a:effectLst/>
                                  <a:latin typeface="Cambria Math" panose="02040503050406030204" pitchFamily="18" charset="0"/>
                                  <a:ea typeface="Times New Roman" panose="02020603050405020304" pitchFamily="18" charset="0"/>
                                  <a:cs typeface="Arial" panose="020B0604020202020204" pitchFamily="34" charset="0"/>
                                </a:rPr>
                                <m:t>3</m:t>
                              </m:r>
                            </m:sup>
                          </m:sSup>
                        </m:num>
                        <m:den>
                          <m:r>
                            <a:rPr lang="es-EC" i="1">
                              <a:effectLst/>
                              <a:latin typeface="Cambria Math" panose="02040503050406030204" pitchFamily="18" charset="0"/>
                              <a:ea typeface="Times New Roman" panose="02020603050405020304" pitchFamily="18" charset="0"/>
                              <a:cs typeface="Arial" panose="020B0604020202020204" pitchFamily="34" charset="0"/>
                            </a:rPr>
                            <m:t>𝑚𝑖𝑛</m:t>
                          </m:r>
                        </m:den>
                      </m:f>
                      <m:r>
                        <a:rPr lang="es-EC" i="1">
                          <a:effectLst/>
                          <a:latin typeface="Cambria Math" panose="02040503050406030204" pitchFamily="18" charset="0"/>
                          <a:ea typeface="Calibri" panose="020F0502020204030204" pitchFamily="34" charset="0"/>
                          <a:cs typeface="Times New Roman" panose="02020603050405020304" pitchFamily="18" charset="0"/>
                        </a:rPr>
                        <m:t> </m:t>
                      </m:r>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s-EC"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𝑸</m:t>
                          </m:r>
                        </m:e>
                        <m:sub>
                          <m:r>
                            <a:rPr lang="es-EC"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𝑴𝑨𝑵</m:t>
                          </m:r>
                          <m:r>
                            <a:rPr lang="es-EC"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_</m:t>
                          </m:r>
                          <m:r>
                            <a:rPr lang="es-EC"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𝟔</m:t>
                          </m:r>
                          <m:r>
                            <a:rPr lang="es-EC"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𝑨</m:t>
                          </m:r>
                        </m:sub>
                      </m:sSub>
                      <m:r>
                        <a:rPr lang="es-EC"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r>
                        <a:rPr lang="es-EC"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𝟎</m:t>
                      </m:r>
                      <m:r>
                        <a:rPr lang="es-EC"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r>
                        <a:rPr lang="es-EC"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𝟖𝟎𝟏</m:t>
                      </m:r>
                      <m:r>
                        <a:rPr lang="es-EC"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 </m:t>
                      </m:r>
                      <m:f>
                        <m:fPr>
                          <m:type m:val="skw"/>
                          <m:ctrlPr>
                            <a:rPr lang="es-EC" b="1" i="1">
                              <a:solidFill>
                                <a:srgbClr val="FF0000"/>
                              </a:solidFill>
                              <a:effectLst/>
                              <a:latin typeface="Cambria Math" panose="02040503050406030204" pitchFamily="18" charset="0"/>
                              <a:ea typeface="Times New Roman" panose="02020603050405020304" pitchFamily="18" charset="0"/>
                              <a:cs typeface="Arial" panose="020B0604020202020204" pitchFamily="34" charset="0"/>
                            </a:rPr>
                          </m:ctrlPr>
                        </m:fPr>
                        <m:num>
                          <m:r>
                            <a:rPr lang="es-EC" b="1" i="1">
                              <a:solidFill>
                                <a:srgbClr val="FF0000"/>
                              </a:solidFill>
                              <a:effectLst/>
                              <a:latin typeface="Cambria Math" panose="02040503050406030204" pitchFamily="18" charset="0"/>
                              <a:ea typeface="Times New Roman" panose="02020603050405020304" pitchFamily="18" charset="0"/>
                              <a:cs typeface="Arial" panose="020B0604020202020204" pitchFamily="34" charset="0"/>
                            </a:rPr>
                            <m:t>𝒍</m:t>
                          </m:r>
                        </m:num>
                        <m:den>
                          <m:r>
                            <a:rPr lang="es-EC" b="1" i="1">
                              <a:solidFill>
                                <a:srgbClr val="FF0000"/>
                              </a:solidFill>
                              <a:effectLst/>
                              <a:latin typeface="Cambria Math" panose="02040503050406030204" pitchFamily="18" charset="0"/>
                              <a:ea typeface="Times New Roman" panose="02020603050405020304" pitchFamily="18" charset="0"/>
                              <a:cs typeface="Arial" panose="020B0604020202020204" pitchFamily="34" charset="0"/>
                            </a:rPr>
                            <m:t>𝒎𝒊𝒏</m:t>
                          </m:r>
                        </m:den>
                      </m:f>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8" name="Rectángulo 17"/>
              <p:cNvSpPr>
                <a:spLocks noRot="1" noChangeAspect="1" noMove="1" noResize="1" noEditPoints="1" noAdjustHandles="1" noChangeArrowheads="1" noChangeShapeType="1" noTextEdit="1"/>
              </p:cNvSpPr>
              <p:nvPr/>
            </p:nvSpPr>
            <p:spPr>
              <a:xfrm>
                <a:off x="7655732" y="3527291"/>
                <a:ext cx="4018572" cy="2397836"/>
              </a:xfrm>
              <a:prstGeom prst="rect">
                <a:avLst/>
              </a:prstGeom>
              <a:blipFill rotWithShape="0">
                <a:blip r:embed="rId9"/>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64709951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ángulo 3"/>
              <p:cNvSpPr/>
              <p:nvPr/>
            </p:nvSpPr>
            <p:spPr>
              <a:xfrm>
                <a:off x="244188" y="458475"/>
                <a:ext cx="8017610" cy="3448508"/>
              </a:xfrm>
              <a:prstGeom prst="rect">
                <a:avLst/>
              </a:prstGeom>
            </p:spPr>
            <p:txBody>
              <a:bodyPr wrap="square">
                <a:spAutoFit/>
              </a:bodyPr>
              <a:lstStyle/>
              <a:p>
                <a:pPr indent="252095" algn="just">
                  <a:lnSpc>
                    <a:spcPct val="150000"/>
                  </a:lnSpc>
                  <a:spcAft>
                    <a:spcPts val="800"/>
                  </a:spcAft>
                </a:pPr>
                <a:r>
                  <a:rPr lang="es-EC" dirty="0" smtClean="0">
                    <a:effectLst/>
                    <a:latin typeface="Arial" panose="020B0604020202020204" pitchFamily="34" charset="0"/>
                    <a:ea typeface="Calibri" panose="020F0502020204030204" pitchFamily="34" charset="0"/>
                    <a:cs typeface="Times New Roman" panose="02020603050405020304" pitchFamily="18" charset="0"/>
                  </a:rPr>
                  <a:t>CONSUMO DE VOLUMEN POR MINUTO – MODULO 1</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indent="252095" algn="just">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C" i="1">
                              <a:effectLst/>
                              <a:latin typeface="Cambria Math" panose="02040503050406030204" pitchFamily="18" charset="0"/>
                              <a:ea typeface="Calibri" panose="020F0502020204030204" pitchFamily="34" charset="0"/>
                              <a:cs typeface="Times New Roman" panose="02020603050405020304" pitchFamily="18" charset="0"/>
                            </a:rPr>
                            <m:t>𝑄</m:t>
                          </m:r>
                        </m:e>
                        <m:sub>
                          <m:r>
                            <a:rPr lang="es-EC" i="1">
                              <a:effectLst/>
                              <a:latin typeface="Cambria Math" panose="02040503050406030204" pitchFamily="18" charset="0"/>
                              <a:ea typeface="Calibri" panose="020F0502020204030204" pitchFamily="34" charset="0"/>
                              <a:cs typeface="Times New Roman" panose="02020603050405020304" pitchFamily="18" charset="0"/>
                            </a:rPr>
                            <m:t>𝑀</m:t>
                          </m:r>
                          <m:r>
                            <a:rPr lang="es-EC" i="1">
                              <a:effectLst/>
                              <a:latin typeface="Cambria Math" panose="02040503050406030204" pitchFamily="18" charset="0"/>
                              <a:ea typeface="Calibri" panose="020F0502020204030204" pitchFamily="34" charset="0"/>
                              <a:cs typeface="Times New Roman" panose="02020603050405020304" pitchFamily="18" charset="0"/>
                            </a:rPr>
                            <m:t>Ó</m:t>
                          </m:r>
                          <m:r>
                            <a:rPr lang="es-EC" i="1">
                              <a:effectLst/>
                              <a:latin typeface="Cambria Math" panose="02040503050406030204" pitchFamily="18" charset="0"/>
                              <a:ea typeface="Calibri" panose="020F0502020204030204" pitchFamily="34" charset="0"/>
                              <a:cs typeface="Times New Roman" panose="02020603050405020304" pitchFamily="18" charset="0"/>
                            </a:rPr>
                            <m:t>𝐷𝑈𝐿𝑂</m:t>
                          </m:r>
                          <m:r>
                            <a:rPr lang="es-EC" i="1">
                              <a:effectLst/>
                              <a:latin typeface="Cambria Math" panose="02040503050406030204" pitchFamily="18" charset="0"/>
                              <a:ea typeface="Calibri" panose="020F0502020204030204" pitchFamily="34" charset="0"/>
                              <a:cs typeface="Times New Roman" panose="02020603050405020304" pitchFamily="18" charset="0"/>
                            </a:rPr>
                            <m:t>_1</m:t>
                          </m:r>
                        </m:sub>
                      </m:sSub>
                      <m:r>
                        <a:rPr lang="es-EC"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s-EC"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C" i="1">
                              <a:effectLst/>
                              <a:latin typeface="Cambria Math" panose="02040503050406030204" pitchFamily="18" charset="0"/>
                              <a:ea typeface="Calibri" panose="020F0502020204030204" pitchFamily="34" charset="0"/>
                              <a:cs typeface="Times New Roman" panose="02020603050405020304" pitchFamily="18" charset="0"/>
                            </a:rPr>
                            <m:t>𝑄</m:t>
                          </m:r>
                        </m:e>
                        <m:sub>
                          <m:r>
                            <a:rPr lang="es-EC" i="1">
                              <a:effectLst/>
                              <a:latin typeface="Cambria Math" panose="02040503050406030204" pitchFamily="18" charset="0"/>
                              <a:ea typeface="Calibri" panose="020F0502020204030204" pitchFamily="34" charset="0"/>
                              <a:cs typeface="Times New Roman" panose="02020603050405020304" pitchFamily="18" charset="0"/>
                            </a:rPr>
                            <m:t>1</m:t>
                          </m:r>
                          <m:r>
                            <a:rPr lang="es-EC" i="1">
                              <a:effectLst/>
                              <a:latin typeface="Cambria Math" panose="02040503050406030204" pitchFamily="18" charset="0"/>
                              <a:ea typeface="Calibri" panose="020F0502020204030204" pitchFamily="34" charset="0"/>
                              <a:cs typeface="Times New Roman" panose="02020603050405020304" pitchFamily="18" charset="0"/>
                            </a:rPr>
                            <m:t>𝐴</m:t>
                          </m:r>
                        </m:sub>
                      </m:sSub>
                      <m:r>
                        <a:rPr lang="es-EC"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s-EC"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C" i="1">
                              <a:effectLst/>
                              <a:latin typeface="Cambria Math" panose="02040503050406030204" pitchFamily="18" charset="0"/>
                              <a:ea typeface="Calibri" panose="020F0502020204030204" pitchFamily="34" charset="0"/>
                              <a:cs typeface="Times New Roman" panose="02020603050405020304" pitchFamily="18" charset="0"/>
                            </a:rPr>
                            <m:t>𝑄</m:t>
                          </m:r>
                        </m:e>
                        <m:sub>
                          <m:r>
                            <a:rPr lang="es-EC" i="1">
                              <a:effectLst/>
                              <a:latin typeface="Cambria Math" panose="02040503050406030204" pitchFamily="18" charset="0"/>
                              <a:ea typeface="Calibri" panose="020F0502020204030204" pitchFamily="34" charset="0"/>
                              <a:cs typeface="Times New Roman" panose="02020603050405020304" pitchFamily="18" charset="0"/>
                            </a:rPr>
                            <m:t>2</m:t>
                          </m:r>
                          <m:r>
                            <a:rPr lang="es-EC" i="1">
                              <a:effectLst/>
                              <a:latin typeface="Cambria Math" panose="02040503050406030204" pitchFamily="18" charset="0"/>
                              <a:ea typeface="Calibri" panose="020F0502020204030204" pitchFamily="34" charset="0"/>
                              <a:cs typeface="Times New Roman" panose="02020603050405020304" pitchFamily="18" charset="0"/>
                            </a:rPr>
                            <m:t>𝐴</m:t>
                          </m:r>
                        </m:sub>
                      </m:sSub>
                      <m:r>
                        <a:rPr lang="es-EC"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s-EC"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C" i="1">
                              <a:effectLst/>
                              <a:latin typeface="Cambria Math" panose="02040503050406030204" pitchFamily="18" charset="0"/>
                              <a:ea typeface="Calibri" panose="020F0502020204030204" pitchFamily="34" charset="0"/>
                              <a:cs typeface="Times New Roman" panose="02020603050405020304" pitchFamily="18" charset="0"/>
                            </a:rPr>
                            <m:t>𝑄</m:t>
                          </m:r>
                        </m:e>
                        <m:sub>
                          <m:r>
                            <a:rPr lang="es-EC" i="1">
                              <a:effectLst/>
                              <a:latin typeface="Cambria Math" panose="02040503050406030204" pitchFamily="18" charset="0"/>
                              <a:ea typeface="Calibri" panose="020F0502020204030204" pitchFamily="34" charset="0"/>
                              <a:cs typeface="Times New Roman" panose="02020603050405020304" pitchFamily="18" charset="0"/>
                            </a:rPr>
                            <m:t>3</m:t>
                          </m:r>
                          <m:r>
                            <a:rPr lang="es-EC" i="1">
                              <a:effectLst/>
                              <a:latin typeface="Cambria Math" panose="02040503050406030204" pitchFamily="18" charset="0"/>
                              <a:ea typeface="Calibri" panose="020F0502020204030204" pitchFamily="34" charset="0"/>
                              <a:cs typeface="Times New Roman" panose="02020603050405020304" pitchFamily="18" charset="0"/>
                            </a:rPr>
                            <m:t>𝐴</m:t>
                          </m:r>
                        </m:sub>
                      </m:sSub>
                      <m:r>
                        <a:rPr lang="es-EC"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s-EC"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C" i="1">
                              <a:effectLst/>
                              <a:latin typeface="Cambria Math" panose="02040503050406030204" pitchFamily="18" charset="0"/>
                              <a:ea typeface="Calibri" panose="020F0502020204030204" pitchFamily="34" charset="0"/>
                              <a:cs typeface="Times New Roman" panose="02020603050405020304" pitchFamily="18" charset="0"/>
                            </a:rPr>
                            <m:t>𝑄</m:t>
                          </m:r>
                        </m:e>
                        <m:sub>
                          <m:r>
                            <a:rPr lang="es-EC" i="1">
                              <a:effectLst/>
                              <a:latin typeface="Cambria Math" panose="02040503050406030204" pitchFamily="18" charset="0"/>
                              <a:ea typeface="Calibri" panose="020F0502020204030204" pitchFamily="34" charset="0"/>
                              <a:cs typeface="Times New Roman" panose="02020603050405020304" pitchFamily="18" charset="0"/>
                            </a:rPr>
                            <m:t>𝑀𝐴𝑁</m:t>
                          </m:r>
                          <m:r>
                            <a:rPr lang="es-EC" i="1">
                              <a:effectLst/>
                              <a:latin typeface="Cambria Math" panose="02040503050406030204" pitchFamily="18" charset="0"/>
                              <a:ea typeface="Calibri" panose="020F0502020204030204" pitchFamily="34" charset="0"/>
                              <a:cs typeface="Times New Roman" panose="02020603050405020304" pitchFamily="18" charset="0"/>
                            </a:rPr>
                            <m:t>_1</m:t>
                          </m:r>
                          <m:r>
                            <a:rPr lang="es-EC" i="1">
                              <a:effectLst/>
                              <a:latin typeface="Cambria Math" panose="02040503050406030204" pitchFamily="18" charset="0"/>
                              <a:ea typeface="Calibri" panose="020F0502020204030204" pitchFamily="34" charset="0"/>
                              <a:cs typeface="Times New Roman" panose="02020603050405020304" pitchFamily="18" charset="0"/>
                            </a:rPr>
                            <m:t>𝐴</m:t>
                          </m:r>
                        </m:sub>
                      </m:sSub>
                      <m:r>
                        <a:rPr lang="es-EC"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s-EC"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C" i="1">
                              <a:effectLst/>
                              <a:latin typeface="Cambria Math" panose="02040503050406030204" pitchFamily="18" charset="0"/>
                              <a:ea typeface="Calibri" panose="020F0502020204030204" pitchFamily="34" charset="0"/>
                              <a:cs typeface="Times New Roman" panose="02020603050405020304" pitchFamily="18" charset="0"/>
                            </a:rPr>
                            <m:t>𝑄</m:t>
                          </m:r>
                        </m:e>
                        <m:sub>
                          <m:r>
                            <a:rPr lang="es-EC" i="1">
                              <a:effectLst/>
                              <a:latin typeface="Cambria Math" panose="02040503050406030204" pitchFamily="18" charset="0"/>
                              <a:ea typeface="Calibri" panose="020F0502020204030204" pitchFamily="34" charset="0"/>
                              <a:cs typeface="Times New Roman" panose="02020603050405020304" pitchFamily="18" charset="0"/>
                            </a:rPr>
                            <m:t>𝑀𝐴𝑁</m:t>
                          </m:r>
                          <m:r>
                            <a:rPr lang="es-EC" i="1">
                              <a:effectLst/>
                              <a:latin typeface="Cambria Math" panose="02040503050406030204" pitchFamily="18" charset="0"/>
                              <a:ea typeface="Calibri" panose="020F0502020204030204" pitchFamily="34" charset="0"/>
                              <a:cs typeface="Times New Roman" panose="02020603050405020304" pitchFamily="18" charset="0"/>
                            </a:rPr>
                            <m:t>_2</m:t>
                          </m:r>
                          <m:r>
                            <a:rPr lang="es-EC" i="1">
                              <a:effectLst/>
                              <a:latin typeface="Cambria Math" panose="02040503050406030204" pitchFamily="18" charset="0"/>
                              <a:ea typeface="Calibri" panose="020F0502020204030204" pitchFamily="34" charset="0"/>
                              <a:cs typeface="Times New Roman" panose="02020603050405020304" pitchFamily="18" charset="0"/>
                            </a:rPr>
                            <m:t>𝐴</m:t>
                          </m:r>
                        </m:sub>
                      </m:sSub>
                      <m:r>
                        <a:rPr lang="es-EC"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s-EC"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C" i="1">
                              <a:effectLst/>
                              <a:latin typeface="Cambria Math" panose="02040503050406030204" pitchFamily="18" charset="0"/>
                              <a:ea typeface="Calibri" panose="020F0502020204030204" pitchFamily="34" charset="0"/>
                              <a:cs typeface="Times New Roman" panose="02020603050405020304" pitchFamily="18" charset="0"/>
                            </a:rPr>
                            <m:t>𝑄</m:t>
                          </m:r>
                        </m:e>
                        <m:sub>
                          <m:r>
                            <a:rPr lang="es-EC" i="1">
                              <a:effectLst/>
                              <a:latin typeface="Cambria Math" panose="02040503050406030204" pitchFamily="18" charset="0"/>
                              <a:ea typeface="Calibri" panose="020F0502020204030204" pitchFamily="34" charset="0"/>
                              <a:cs typeface="Times New Roman" panose="02020603050405020304" pitchFamily="18" charset="0"/>
                            </a:rPr>
                            <m:t>𝑀𝐴𝑁</m:t>
                          </m:r>
                          <m:r>
                            <a:rPr lang="es-EC" i="1">
                              <a:effectLst/>
                              <a:latin typeface="Cambria Math" panose="02040503050406030204" pitchFamily="18" charset="0"/>
                              <a:ea typeface="Calibri" panose="020F0502020204030204" pitchFamily="34" charset="0"/>
                              <a:cs typeface="Times New Roman" panose="02020603050405020304" pitchFamily="18" charset="0"/>
                            </a:rPr>
                            <m:t>_3</m:t>
                          </m:r>
                          <m:r>
                            <a:rPr lang="es-EC" i="1">
                              <a:effectLst/>
                              <a:latin typeface="Cambria Math" panose="02040503050406030204" pitchFamily="18" charset="0"/>
                              <a:ea typeface="Calibri" panose="020F0502020204030204" pitchFamily="34" charset="0"/>
                              <a:cs typeface="Times New Roman" panose="02020603050405020304" pitchFamily="18" charset="0"/>
                            </a:rPr>
                            <m:t>𝐴</m:t>
                          </m:r>
                        </m:sub>
                      </m:sSub>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indent="252095" algn="just">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C" b="1" i="1">
                              <a:effectLst/>
                              <a:latin typeface="Cambria Math" panose="02040503050406030204" pitchFamily="18" charset="0"/>
                              <a:ea typeface="Calibri" panose="020F0502020204030204" pitchFamily="34" charset="0"/>
                              <a:cs typeface="Times New Roman" panose="02020603050405020304" pitchFamily="18" charset="0"/>
                            </a:rPr>
                            <m:t>𝑸</m:t>
                          </m:r>
                        </m:e>
                        <m:sub>
                          <m:r>
                            <a:rPr lang="es-EC" b="1" i="1">
                              <a:effectLst/>
                              <a:latin typeface="Cambria Math" panose="02040503050406030204" pitchFamily="18" charset="0"/>
                              <a:ea typeface="Calibri" panose="020F0502020204030204" pitchFamily="34" charset="0"/>
                              <a:cs typeface="Times New Roman" panose="02020603050405020304" pitchFamily="18" charset="0"/>
                            </a:rPr>
                            <m:t>𝑴</m:t>
                          </m:r>
                          <m:r>
                            <a:rPr lang="es-EC" b="1" i="1">
                              <a:effectLst/>
                              <a:latin typeface="Cambria Math" panose="02040503050406030204" pitchFamily="18" charset="0"/>
                              <a:ea typeface="Calibri" panose="020F0502020204030204" pitchFamily="34" charset="0"/>
                              <a:cs typeface="Times New Roman" panose="02020603050405020304" pitchFamily="18" charset="0"/>
                            </a:rPr>
                            <m:t>Ó</m:t>
                          </m:r>
                          <m:r>
                            <a:rPr lang="es-EC" b="1" i="1">
                              <a:effectLst/>
                              <a:latin typeface="Cambria Math" panose="02040503050406030204" pitchFamily="18" charset="0"/>
                              <a:ea typeface="Calibri" panose="020F0502020204030204" pitchFamily="34" charset="0"/>
                              <a:cs typeface="Times New Roman" panose="02020603050405020304" pitchFamily="18" charset="0"/>
                            </a:rPr>
                            <m:t>𝑫𝑼𝑳𝑶</m:t>
                          </m:r>
                          <m:r>
                            <a:rPr lang="es-EC" b="1" i="1">
                              <a:effectLst/>
                              <a:latin typeface="Cambria Math" panose="02040503050406030204" pitchFamily="18" charset="0"/>
                              <a:ea typeface="Calibri" panose="020F0502020204030204" pitchFamily="34" charset="0"/>
                              <a:cs typeface="Times New Roman" panose="02020603050405020304" pitchFamily="18" charset="0"/>
                            </a:rPr>
                            <m:t>_</m:t>
                          </m:r>
                          <m:r>
                            <a:rPr lang="es-EC" b="1" i="1">
                              <a:effectLst/>
                              <a:latin typeface="Cambria Math" panose="02040503050406030204" pitchFamily="18" charset="0"/>
                              <a:ea typeface="Calibri" panose="020F0502020204030204" pitchFamily="34" charset="0"/>
                              <a:cs typeface="Times New Roman" panose="02020603050405020304" pitchFamily="18" charset="0"/>
                            </a:rPr>
                            <m:t>𝟏</m:t>
                          </m:r>
                        </m:sub>
                      </m:sSub>
                      <m:r>
                        <a:rPr lang="es-EC" b="1" i="1">
                          <a:effectLst/>
                          <a:latin typeface="Cambria Math" panose="02040503050406030204" pitchFamily="18" charset="0"/>
                          <a:ea typeface="Calibri" panose="020F0502020204030204" pitchFamily="34" charset="0"/>
                          <a:cs typeface="Times New Roman" panose="02020603050405020304" pitchFamily="18" charset="0"/>
                        </a:rPr>
                        <m:t>=</m:t>
                      </m:r>
                      <m:r>
                        <a:rPr lang="es-EC" b="1" i="1">
                          <a:effectLst/>
                          <a:latin typeface="Cambria Math" panose="02040503050406030204" pitchFamily="18" charset="0"/>
                          <a:ea typeface="Calibri" panose="020F0502020204030204" pitchFamily="34" charset="0"/>
                          <a:cs typeface="Times New Roman" panose="02020603050405020304" pitchFamily="18" charset="0"/>
                        </a:rPr>
                        <m:t>𝟒</m:t>
                      </m:r>
                      <m:r>
                        <a:rPr lang="es-EC" b="1" i="1">
                          <a:effectLst/>
                          <a:latin typeface="Cambria Math" panose="02040503050406030204" pitchFamily="18" charset="0"/>
                          <a:ea typeface="Calibri" panose="020F0502020204030204" pitchFamily="34" charset="0"/>
                          <a:cs typeface="Times New Roman" panose="02020603050405020304" pitchFamily="18" charset="0"/>
                        </a:rPr>
                        <m:t>.</m:t>
                      </m:r>
                      <m:r>
                        <a:rPr lang="es-EC" b="1" i="1">
                          <a:effectLst/>
                          <a:latin typeface="Cambria Math" panose="02040503050406030204" pitchFamily="18" charset="0"/>
                          <a:ea typeface="Calibri" panose="020F0502020204030204" pitchFamily="34" charset="0"/>
                          <a:cs typeface="Times New Roman" panose="02020603050405020304" pitchFamily="18" charset="0"/>
                        </a:rPr>
                        <m:t>𝟓𝟕</m:t>
                      </m:r>
                      <m:f>
                        <m:fPr>
                          <m:type m:val="skw"/>
                          <m:ctrlPr>
                            <a:rPr lang="es-EC" b="1" i="1">
                              <a:effectLst/>
                              <a:latin typeface="Cambria Math" panose="02040503050406030204" pitchFamily="18" charset="0"/>
                              <a:ea typeface="Times New Roman" panose="02020603050405020304" pitchFamily="18" charset="0"/>
                              <a:cs typeface="Arial" panose="020B0604020202020204" pitchFamily="34" charset="0"/>
                            </a:rPr>
                          </m:ctrlPr>
                        </m:fPr>
                        <m:num>
                          <m:r>
                            <a:rPr lang="es-EC" b="1" i="1">
                              <a:effectLst/>
                              <a:latin typeface="Cambria Math" panose="02040503050406030204" pitchFamily="18" charset="0"/>
                              <a:ea typeface="Times New Roman" panose="02020603050405020304" pitchFamily="18" charset="0"/>
                              <a:cs typeface="Arial" panose="020B0604020202020204" pitchFamily="34" charset="0"/>
                            </a:rPr>
                            <m:t>𝒍</m:t>
                          </m:r>
                        </m:num>
                        <m:den>
                          <m:r>
                            <a:rPr lang="es-EC" b="1" i="1">
                              <a:effectLst/>
                              <a:latin typeface="Cambria Math" panose="02040503050406030204" pitchFamily="18" charset="0"/>
                              <a:ea typeface="Times New Roman" panose="02020603050405020304" pitchFamily="18" charset="0"/>
                              <a:cs typeface="Arial" panose="020B0604020202020204" pitchFamily="34" charset="0"/>
                            </a:rPr>
                            <m:t>𝒎𝒊𝒏</m:t>
                          </m:r>
                        </m:den>
                      </m:f>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indent="252095" algn="just">
                  <a:lnSpc>
                    <a:spcPct val="150000"/>
                  </a:lnSpc>
                  <a:spcAft>
                    <a:spcPts val="0"/>
                  </a:spcAft>
                </a:pPr>
                <a:r>
                  <a:rPr lang="es-EC" dirty="0">
                    <a:effectLst/>
                    <a:latin typeface="Arial" panose="020B0604020202020204" pitchFamily="34" charset="0"/>
                    <a:ea typeface="Calibri" panose="020F0502020204030204" pitchFamily="34" charset="0"/>
                    <a:cs typeface="Times New Roman" panose="02020603050405020304" pitchFamily="18" charset="0"/>
                  </a:rPr>
                  <a:t> </a:t>
                </a:r>
                <a:r>
                  <a:rPr lang="es-EC" dirty="0" smtClean="0">
                    <a:effectLst/>
                    <a:latin typeface="Arial" panose="020B0604020202020204" pitchFamily="34" charset="0"/>
                    <a:ea typeface="Calibri" panose="020F0502020204030204" pitchFamily="34" charset="0"/>
                    <a:cs typeface="Times New Roman" panose="02020603050405020304" pitchFamily="18" charset="0"/>
                  </a:rPr>
                  <a:t>CONSUMO </a:t>
                </a:r>
                <a:r>
                  <a:rPr lang="es-EC" dirty="0">
                    <a:effectLst/>
                    <a:latin typeface="Arial" panose="020B0604020202020204" pitchFamily="34" charset="0"/>
                    <a:ea typeface="Calibri" panose="020F0502020204030204" pitchFamily="34" charset="0"/>
                    <a:cs typeface="Times New Roman" panose="02020603050405020304" pitchFamily="18" charset="0"/>
                  </a:rPr>
                  <a:t>DE VOLUMEN POR MINUTO – MODULO 2</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indent="252095" algn="just">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C" i="1">
                              <a:effectLst/>
                              <a:latin typeface="Cambria Math" panose="02040503050406030204" pitchFamily="18" charset="0"/>
                              <a:ea typeface="Calibri" panose="020F0502020204030204" pitchFamily="34" charset="0"/>
                              <a:cs typeface="Times New Roman" panose="02020603050405020304" pitchFamily="18" charset="0"/>
                            </a:rPr>
                            <m:t>𝑄</m:t>
                          </m:r>
                        </m:e>
                        <m:sub>
                          <m:r>
                            <a:rPr lang="es-EC" i="1">
                              <a:effectLst/>
                              <a:latin typeface="Cambria Math" panose="02040503050406030204" pitchFamily="18" charset="0"/>
                              <a:ea typeface="Calibri" panose="020F0502020204030204" pitchFamily="34" charset="0"/>
                              <a:cs typeface="Times New Roman" panose="02020603050405020304" pitchFamily="18" charset="0"/>
                            </a:rPr>
                            <m:t>𝑀</m:t>
                          </m:r>
                          <m:r>
                            <a:rPr lang="es-EC" i="1">
                              <a:effectLst/>
                              <a:latin typeface="Cambria Math" panose="02040503050406030204" pitchFamily="18" charset="0"/>
                              <a:ea typeface="Calibri" panose="020F0502020204030204" pitchFamily="34" charset="0"/>
                              <a:cs typeface="Times New Roman" panose="02020603050405020304" pitchFamily="18" charset="0"/>
                            </a:rPr>
                            <m:t>Ó</m:t>
                          </m:r>
                          <m:r>
                            <a:rPr lang="es-EC" i="1">
                              <a:effectLst/>
                              <a:latin typeface="Cambria Math" panose="02040503050406030204" pitchFamily="18" charset="0"/>
                              <a:ea typeface="Calibri" panose="020F0502020204030204" pitchFamily="34" charset="0"/>
                              <a:cs typeface="Times New Roman" panose="02020603050405020304" pitchFamily="18" charset="0"/>
                            </a:rPr>
                            <m:t>𝐷𝑈𝐿𝑂</m:t>
                          </m:r>
                          <m:r>
                            <a:rPr lang="es-EC" i="1">
                              <a:effectLst/>
                              <a:latin typeface="Cambria Math" panose="02040503050406030204" pitchFamily="18" charset="0"/>
                              <a:ea typeface="Calibri" panose="020F0502020204030204" pitchFamily="34" charset="0"/>
                              <a:cs typeface="Times New Roman" panose="02020603050405020304" pitchFamily="18" charset="0"/>
                            </a:rPr>
                            <m:t>_2</m:t>
                          </m:r>
                        </m:sub>
                      </m:sSub>
                      <m:r>
                        <a:rPr lang="es-EC"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s-EC"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C" i="1">
                              <a:effectLst/>
                              <a:latin typeface="Cambria Math" panose="02040503050406030204" pitchFamily="18" charset="0"/>
                              <a:ea typeface="Calibri" panose="020F0502020204030204" pitchFamily="34" charset="0"/>
                              <a:cs typeface="Times New Roman" panose="02020603050405020304" pitchFamily="18" charset="0"/>
                            </a:rPr>
                            <m:t>𝑄</m:t>
                          </m:r>
                        </m:e>
                        <m:sub>
                          <m:r>
                            <a:rPr lang="es-EC" i="1">
                              <a:effectLst/>
                              <a:latin typeface="Cambria Math" panose="02040503050406030204" pitchFamily="18" charset="0"/>
                              <a:ea typeface="Calibri" panose="020F0502020204030204" pitchFamily="34" charset="0"/>
                              <a:cs typeface="Times New Roman" panose="02020603050405020304" pitchFamily="18" charset="0"/>
                            </a:rPr>
                            <m:t>4</m:t>
                          </m:r>
                          <m:r>
                            <a:rPr lang="es-EC" i="1">
                              <a:effectLst/>
                              <a:latin typeface="Cambria Math" panose="02040503050406030204" pitchFamily="18" charset="0"/>
                              <a:ea typeface="Calibri" panose="020F0502020204030204" pitchFamily="34" charset="0"/>
                              <a:cs typeface="Times New Roman" panose="02020603050405020304" pitchFamily="18" charset="0"/>
                            </a:rPr>
                            <m:t>𝐴</m:t>
                          </m:r>
                        </m:sub>
                      </m:sSub>
                      <m:r>
                        <a:rPr lang="es-EC"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s-EC"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C" i="1">
                              <a:effectLst/>
                              <a:latin typeface="Cambria Math" panose="02040503050406030204" pitchFamily="18" charset="0"/>
                              <a:ea typeface="Calibri" panose="020F0502020204030204" pitchFamily="34" charset="0"/>
                              <a:cs typeface="Times New Roman" panose="02020603050405020304" pitchFamily="18" charset="0"/>
                            </a:rPr>
                            <m:t>𝑄</m:t>
                          </m:r>
                        </m:e>
                        <m:sub>
                          <m:r>
                            <a:rPr lang="es-EC" i="1">
                              <a:effectLst/>
                              <a:latin typeface="Cambria Math" panose="02040503050406030204" pitchFamily="18" charset="0"/>
                              <a:ea typeface="Calibri" panose="020F0502020204030204" pitchFamily="34" charset="0"/>
                              <a:cs typeface="Times New Roman" panose="02020603050405020304" pitchFamily="18" charset="0"/>
                            </a:rPr>
                            <m:t>5</m:t>
                          </m:r>
                          <m:r>
                            <a:rPr lang="es-EC" i="1">
                              <a:effectLst/>
                              <a:latin typeface="Cambria Math" panose="02040503050406030204" pitchFamily="18" charset="0"/>
                              <a:ea typeface="Calibri" panose="020F0502020204030204" pitchFamily="34" charset="0"/>
                              <a:cs typeface="Times New Roman" panose="02020603050405020304" pitchFamily="18" charset="0"/>
                            </a:rPr>
                            <m:t>𝐴</m:t>
                          </m:r>
                        </m:sub>
                      </m:sSub>
                      <m:r>
                        <a:rPr lang="es-EC"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s-EC"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C" i="1">
                              <a:effectLst/>
                              <a:latin typeface="Cambria Math" panose="02040503050406030204" pitchFamily="18" charset="0"/>
                              <a:ea typeface="Calibri" panose="020F0502020204030204" pitchFamily="34" charset="0"/>
                              <a:cs typeface="Times New Roman" panose="02020603050405020304" pitchFamily="18" charset="0"/>
                            </a:rPr>
                            <m:t>𝑄</m:t>
                          </m:r>
                        </m:e>
                        <m:sub>
                          <m:r>
                            <a:rPr lang="es-EC" i="1">
                              <a:effectLst/>
                              <a:latin typeface="Cambria Math" panose="02040503050406030204" pitchFamily="18" charset="0"/>
                              <a:ea typeface="Calibri" panose="020F0502020204030204" pitchFamily="34" charset="0"/>
                              <a:cs typeface="Times New Roman" panose="02020603050405020304" pitchFamily="18" charset="0"/>
                            </a:rPr>
                            <m:t>6</m:t>
                          </m:r>
                          <m:r>
                            <a:rPr lang="es-EC" i="1">
                              <a:effectLst/>
                              <a:latin typeface="Cambria Math" panose="02040503050406030204" pitchFamily="18" charset="0"/>
                              <a:ea typeface="Calibri" panose="020F0502020204030204" pitchFamily="34" charset="0"/>
                              <a:cs typeface="Times New Roman" panose="02020603050405020304" pitchFamily="18" charset="0"/>
                            </a:rPr>
                            <m:t>𝐴</m:t>
                          </m:r>
                        </m:sub>
                      </m:sSub>
                      <m:r>
                        <a:rPr lang="es-EC"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s-EC"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C" i="1">
                              <a:effectLst/>
                              <a:latin typeface="Cambria Math" panose="02040503050406030204" pitchFamily="18" charset="0"/>
                              <a:ea typeface="Calibri" panose="020F0502020204030204" pitchFamily="34" charset="0"/>
                              <a:cs typeface="Times New Roman" panose="02020603050405020304" pitchFamily="18" charset="0"/>
                            </a:rPr>
                            <m:t>𝑄</m:t>
                          </m:r>
                        </m:e>
                        <m:sub>
                          <m:r>
                            <a:rPr lang="es-EC" i="1">
                              <a:effectLst/>
                              <a:latin typeface="Cambria Math" panose="02040503050406030204" pitchFamily="18" charset="0"/>
                              <a:ea typeface="Calibri" panose="020F0502020204030204" pitchFamily="34" charset="0"/>
                              <a:cs typeface="Times New Roman" panose="02020603050405020304" pitchFamily="18" charset="0"/>
                            </a:rPr>
                            <m:t>𝑀𝐴𝑁</m:t>
                          </m:r>
                          <m:r>
                            <a:rPr lang="es-EC" i="1">
                              <a:effectLst/>
                              <a:latin typeface="Cambria Math" panose="02040503050406030204" pitchFamily="18" charset="0"/>
                              <a:ea typeface="Calibri" panose="020F0502020204030204" pitchFamily="34" charset="0"/>
                              <a:cs typeface="Times New Roman" panose="02020603050405020304" pitchFamily="18" charset="0"/>
                            </a:rPr>
                            <m:t>_4</m:t>
                          </m:r>
                          <m:r>
                            <a:rPr lang="es-EC" i="1">
                              <a:effectLst/>
                              <a:latin typeface="Cambria Math" panose="02040503050406030204" pitchFamily="18" charset="0"/>
                              <a:ea typeface="Calibri" panose="020F0502020204030204" pitchFamily="34" charset="0"/>
                              <a:cs typeface="Times New Roman" panose="02020603050405020304" pitchFamily="18" charset="0"/>
                            </a:rPr>
                            <m:t>𝐴</m:t>
                          </m:r>
                        </m:sub>
                      </m:sSub>
                      <m:r>
                        <a:rPr lang="es-EC"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s-EC"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C" i="1">
                              <a:effectLst/>
                              <a:latin typeface="Cambria Math" panose="02040503050406030204" pitchFamily="18" charset="0"/>
                              <a:ea typeface="Calibri" panose="020F0502020204030204" pitchFamily="34" charset="0"/>
                              <a:cs typeface="Times New Roman" panose="02020603050405020304" pitchFamily="18" charset="0"/>
                            </a:rPr>
                            <m:t>𝑄</m:t>
                          </m:r>
                        </m:e>
                        <m:sub>
                          <m:r>
                            <a:rPr lang="es-EC" i="1">
                              <a:effectLst/>
                              <a:latin typeface="Cambria Math" panose="02040503050406030204" pitchFamily="18" charset="0"/>
                              <a:ea typeface="Calibri" panose="020F0502020204030204" pitchFamily="34" charset="0"/>
                              <a:cs typeface="Times New Roman" panose="02020603050405020304" pitchFamily="18" charset="0"/>
                            </a:rPr>
                            <m:t>𝑀𝐴𝑁</m:t>
                          </m:r>
                          <m:r>
                            <a:rPr lang="es-EC" i="1">
                              <a:effectLst/>
                              <a:latin typeface="Cambria Math" panose="02040503050406030204" pitchFamily="18" charset="0"/>
                              <a:ea typeface="Calibri" panose="020F0502020204030204" pitchFamily="34" charset="0"/>
                              <a:cs typeface="Times New Roman" panose="02020603050405020304" pitchFamily="18" charset="0"/>
                            </a:rPr>
                            <m:t>_5</m:t>
                          </m:r>
                          <m:r>
                            <a:rPr lang="es-EC" i="1">
                              <a:effectLst/>
                              <a:latin typeface="Cambria Math" panose="02040503050406030204" pitchFamily="18" charset="0"/>
                              <a:ea typeface="Calibri" panose="020F0502020204030204" pitchFamily="34" charset="0"/>
                              <a:cs typeface="Times New Roman" panose="02020603050405020304" pitchFamily="18" charset="0"/>
                            </a:rPr>
                            <m:t>𝐴</m:t>
                          </m:r>
                        </m:sub>
                      </m:sSub>
                      <m:r>
                        <a:rPr lang="es-EC"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s-EC"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C" i="1">
                              <a:effectLst/>
                              <a:latin typeface="Cambria Math" panose="02040503050406030204" pitchFamily="18" charset="0"/>
                              <a:ea typeface="Calibri" panose="020F0502020204030204" pitchFamily="34" charset="0"/>
                              <a:cs typeface="Times New Roman" panose="02020603050405020304" pitchFamily="18" charset="0"/>
                            </a:rPr>
                            <m:t>𝑄</m:t>
                          </m:r>
                        </m:e>
                        <m:sub>
                          <m:r>
                            <a:rPr lang="es-EC" i="1">
                              <a:effectLst/>
                              <a:latin typeface="Cambria Math" panose="02040503050406030204" pitchFamily="18" charset="0"/>
                              <a:ea typeface="Calibri" panose="020F0502020204030204" pitchFamily="34" charset="0"/>
                              <a:cs typeface="Times New Roman" panose="02020603050405020304" pitchFamily="18" charset="0"/>
                            </a:rPr>
                            <m:t>𝑀𝐴𝑁</m:t>
                          </m:r>
                          <m:r>
                            <a:rPr lang="es-EC" i="1">
                              <a:effectLst/>
                              <a:latin typeface="Cambria Math" panose="02040503050406030204" pitchFamily="18" charset="0"/>
                              <a:ea typeface="Calibri" panose="020F0502020204030204" pitchFamily="34" charset="0"/>
                              <a:cs typeface="Times New Roman" panose="02020603050405020304" pitchFamily="18" charset="0"/>
                            </a:rPr>
                            <m:t>_6</m:t>
                          </m:r>
                          <m:r>
                            <a:rPr lang="es-EC" i="1">
                              <a:effectLst/>
                              <a:latin typeface="Cambria Math" panose="02040503050406030204" pitchFamily="18" charset="0"/>
                              <a:ea typeface="Calibri" panose="020F0502020204030204" pitchFamily="34" charset="0"/>
                              <a:cs typeface="Times New Roman" panose="02020603050405020304" pitchFamily="18" charset="0"/>
                            </a:rPr>
                            <m:t>𝐴</m:t>
                          </m:r>
                        </m:sub>
                      </m:sSub>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indent="252095" algn="just">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C" b="1" i="1">
                              <a:effectLst/>
                              <a:latin typeface="Cambria Math" panose="02040503050406030204" pitchFamily="18" charset="0"/>
                              <a:ea typeface="Calibri" panose="020F0502020204030204" pitchFamily="34" charset="0"/>
                              <a:cs typeface="Times New Roman" panose="02020603050405020304" pitchFamily="18" charset="0"/>
                            </a:rPr>
                            <m:t>𝑸</m:t>
                          </m:r>
                        </m:e>
                        <m:sub>
                          <m:r>
                            <a:rPr lang="es-EC" b="1" i="1">
                              <a:effectLst/>
                              <a:latin typeface="Cambria Math" panose="02040503050406030204" pitchFamily="18" charset="0"/>
                              <a:ea typeface="Calibri" panose="020F0502020204030204" pitchFamily="34" charset="0"/>
                              <a:cs typeface="Times New Roman" panose="02020603050405020304" pitchFamily="18" charset="0"/>
                            </a:rPr>
                            <m:t>𝑴</m:t>
                          </m:r>
                          <m:r>
                            <a:rPr lang="es-EC" b="1" i="1">
                              <a:effectLst/>
                              <a:latin typeface="Cambria Math" panose="02040503050406030204" pitchFamily="18" charset="0"/>
                              <a:ea typeface="Calibri" panose="020F0502020204030204" pitchFamily="34" charset="0"/>
                              <a:cs typeface="Times New Roman" panose="02020603050405020304" pitchFamily="18" charset="0"/>
                            </a:rPr>
                            <m:t>Ó</m:t>
                          </m:r>
                          <m:r>
                            <a:rPr lang="es-EC" b="1" i="1">
                              <a:effectLst/>
                              <a:latin typeface="Cambria Math" panose="02040503050406030204" pitchFamily="18" charset="0"/>
                              <a:ea typeface="Calibri" panose="020F0502020204030204" pitchFamily="34" charset="0"/>
                              <a:cs typeface="Times New Roman" panose="02020603050405020304" pitchFamily="18" charset="0"/>
                            </a:rPr>
                            <m:t>𝑫𝑼𝑳𝑶</m:t>
                          </m:r>
                          <m:r>
                            <a:rPr lang="es-EC" b="1" i="1">
                              <a:effectLst/>
                              <a:latin typeface="Cambria Math" panose="02040503050406030204" pitchFamily="18" charset="0"/>
                              <a:ea typeface="Calibri" panose="020F0502020204030204" pitchFamily="34" charset="0"/>
                              <a:cs typeface="Times New Roman" panose="02020603050405020304" pitchFamily="18" charset="0"/>
                            </a:rPr>
                            <m:t>_</m:t>
                          </m:r>
                          <m:r>
                            <a:rPr lang="es-EC" b="1" i="1">
                              <a:effectLst/>
                              <a:latin typeface="Cambria Math" panose="02040503050406030204" pitchFamily="18" charset="0"/>
                              <a:ea typeface="Calibri" panose="020F0502020204030204" pitchFamily="34" charset="0"/>
                              <a:cs typeface="Times New Roman" panose="02020603050405020304" pitchFamily="18" charset="0"/>
                            </a:rPr>
                            <m:t>𝟐</m:t>
                          </m:r>
                        </m:sub>
                      </m:sSub>
                      <m:r>
                        <a:rPr lang="es-EC" b="1" i="1">
                          <a:effectLst/>
                          <a:latin typeface="Cambria Math" panose="02040503050406030204" pitchFamily="18" charset="0"/>
                          <a:ea typeface="Calibri" panose="020F0502020204030204" pitchFamily="34" charset="0"/>
                          <a:cs typeface="Times New Roman" panose="02020603050405020304" pitchFamily="18" charset="0"/>
                        </a:rPr>
                        <m:t>=</m:t>
                      </m:r>
                      <m:r>
                        <a:rPr lang="es-EC" b="1" i="1">
                          <a:effectLst/>
                          <a:latin typeface="Cambria Math" panose="02040503050406030204" pitchFamily="18" charset="0"/>
                          <a:ea typeface="Calibri" panose="020F0502020204030204" pitchFamily="34" charset="0"/>
                          <a:cs typeface="Times New Roman" panose="02020603050405020304" pitchFamily="18" charset="0"/>
                        </a:rPr>
                        <m:t>𝟐</m:t>
                      </m:r>
                      <m:r>
                        <a:rPr lang="es-EC" b="1" i="1">
                          <a:effectLst/>
                          <a:latin typeface="Cambria Math" panose="02040503050406030204" pitchFamily="18" charset="0"/>
                          <a:ea typeface="Calibri" panose="020F0502020204030204" pitchFamily="34" charset="0"/>
                          <a:cs typeface="Times New Roman" panose="02020603050405020304" pitchFamily="18" charset="0"/>
                        </a:rPr>
                        <m:t>.</m:t>
                      </m:r>
                      <m:r>
                        <a:rPr lang="es-EC" b="1" i="1">
                          <a:effectLst/>
                          <a:latin typeface="Cambria Math" panose="02040503050406030204" pitchFamily="18" charset="0"/>
                          <a:ea typeface="Calibri" panose="020F0502020204030204" pitchFamily="34" charset="0"/>
                          <a:cs typeface="Times New Roman" panose="02020603050405020304" pitchFamily="18" charset="0"/>
                        </a:rPr>
                        <m:t>𝟗𝟗</m:t>
                      </m:r>
                      <m:f>
                        <m:fPr>
                          <m:type m:val="skw"/>
                          <m:ctrlPr>
                            <a:rPr lang="es-EC" b="1" i="1">
                              <a:effectLst/>
                              <a:latin typeface="Cambria Math" panose="02040503050406030204" pitchFamily="18" charset="0"/>
                              <a:ea typeface="Times New Roman" panose="02020603050405020304" pitchFamily="18" charset="0"/>
                              <a:cs typeface="Arial" panose="020B0604020202020204" pitchFamily="34" charset="0"/>
                            </a:rPr>
                          </m:ctrlPr>
                        </m:fPr>
                        <m:num>
                          <m:r>
                            <a:rPr lang="es-EC" b="1" i="1">
                              <a:effectLst/>
                              <a:latin typeface="Cambria Math" panose="02040503050406030204" pitchFamily="18" charset="0"/>
                              <a:ea typeface="Times New Roman" panose="02020603050405020304" pitchFamily="18" charset="0"/>
                              <a:cs typeface="Arial" panose="020B0604020202020204" pitchFamily="34" charset="0"/>
                            </a:rPr>
                            <m:t>𝒍</m:t>
                          </m:r>
                        </m:num>
                        <m:den>
                          <m:r>
                            <a:rPr lang="es-EC" b="1" i="1">
                              <a:effectLst/>
                              <a:latin typeface="Cambria Math" panose="02040503050406030204" pitchFamily="18" charset="0"/>
                              <a:ea typeface="Times New Roman" panose="02020603050405020304" pitchFamily="18" charset="0"/>
                              <a:cs typeface="Arial" panose="020B0604020202020204" pitchFamily="34" charset="0"/>
                            </a:rPr>
                            <m:t>𝒎𝒊𝒏</m:t>
                          </m:r>
                        </m:den>
                      </m:f>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Rectángulo 3"/>
              <p:cNvSpPr>
                <a:spLocks noRot="1" noChangeAspect="1" noMove="1" noResize="1" noEditPoints="1" noAdjustHandles="1" noChangeArrowheads="1" noChangeShapeType="1" noTextEdit="1"/>
              </p:cNvSpPr>
              <p:nvPr/>
            </p:nvSpPr>
            <p:spPr>
              <a:xfrm>
                <a:off x="244188" y="458475"/>
                <a:ext cx="8017610" cy="3448508"/>
              </a:xfrm>
              <a:prstGeom prst="rect">
                <a:avLst/>
              </a:prstGeom>
              <a:blipFill rotWithShape="0">
                <a:blip r:embed="rId2" cstate="print"/>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3" name="Rectángulo 2"/>
              <p:cNvSpPr/>
              <p:nvPr/>
            </p:nvSpPr>
            <p:spPr>
              <a:xfrm>
                <a:off x="7193609" y="4014008"/>
                <a:ext cx="4056845" cy="1954574"/>
              </a:xfrm>
              <a:prstGeom prst="rect">
                <a:avLst/>
              </a:prstGeom>
            </p:spPr>
            <p:txBody>
              <a:bodyPr wrap="square">
                <a:spAutoFit/>
              </a:bodyPr>
              <a:lstStyle/>
              <a:p>
                <a:pPr indent="252095" algn="just">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C" i="1">
                              <a:effectLst/>
                              <a:latin typeface="Cambria Math" panose="02040503050406030204" pitchFamily="18" charset="0"/>
                              <a:ea typeface="Calibri" panose="020F0502020204030204" pitchFamily="34" charset="0"/>
                              <a:cs typeface="Times New Roman" panose="02020603050405020304" pitchFamily="18" charset="0"/>
                            </a:rPr>
                            <m:t>𝑄</m:t>
                          </m:r>
                        </m:e>
                        <m:sub>
                          <m:r>
                            <a:rPr lang="es-EC" i="1">
                              <a:effectLst/>
                              <a:latin typeface="Cambria Math" panose="02040503050406030204" pitchFamily="18" charset="0"/>
                              <a:ea typeface="Calibri" panose="020F0502020204030204" pitchFamily="34" charset="0"/>
                              <a:cs typeface="Times New Roman" panose="02020603050405020304" pitchFamily="18" charset="0"/>
                            </a:rPr>
                            <m:t>𝑇𝑂𝑇𝐴𝐿</m:t>
                          </m:r>
                        </m:sub>
                      </m:sSub>
                      <m:r>
                        <a:rPr lang="es-EC"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s-EC"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C" i="1">
                              <a:effectLst/>
                              <a:latin typeface="Cambria Math" panose="02040503050406030204" pitchFamily="18" charset="0"/>
                              <a:ea typeface="Calibri" panose="020F0502020204030204" pitchFamily="34" charset="0"/>
                              <a:cs typeface="Times New Roman" panose="02020603050405020304" pitchFamily="18" charset="0"/>
                            </a:rPr>
                            <m:t>𝑄</m:t>
                          </m:r>
                        </m:e>
                        <m:sub>
                          <m:r>
                            <a:rPr lang="es-EC" i="1">
                              <a:effectLst/>
                              <a:latin typeface="Cambria Math" panose="02040503050406030204" pitchFamily="18" charset="0"/>
                              <a:ea typeface="Calibri" panose="020F0502020204030204" pitchFamily="34" charset="0"/>
                              <a:cs typeface="Times New Roman" panose="02020603050405020304" pitchFamily="18" charset="0"/>
                            </a:rPr>
                            <m:t>𝑀</m:t>
                          </m:r>
                          <m:r>
                            <a:rPr lang="es-EC" i="1">
                              <a:effectLst/>
                              <a:latin typeface="Cambria Math" panose="02040503050406030204" pitchFamily="18" charset="0"/>
                              <a:ea typeface="Calibri" panose="020F0502020204030204" pitchFamily="34" charset="0"/>
                              <a:cs typeface="Times New Roman" panose="02020603050405020304" pitchFamily="18" charset="0"/>
                            </a:rPr>
                            <m:t>Ó</m:t>
                          </m:r>
                          <m:r>
                            <a:rPr lang="es-EC" i="1">
                              <a:effectLst/>
                              <a:latin typeface="Cambria Math" panose="02040503050406030204" pitchFamily="18" charset="0"/>
                              <a:ea typeface="Calibri" panose="020F0502020204030204" pitchFamily="34" charset="0"/>
                              <a:cs typeface="Times New Roman" panose="02020603050405020304" pitchFamily="18" charset="0"/>
                            </a:rPr>
                            <m:t>𝐷𝑈𝐿𝑂</m:t>
                          </m:r>
                          <m:r>
                            <a:rPr lang="es-EC" i="1">
                              <a:effectLst/>
                              <a:latin typeface="Cambria Math" panose="02040503050406030204" pitchFamily="18" charset="0"/>
                              <a:ea typeface="Calibri" panose="020F0502020204030204" pitchFamily="34" charset="0"/>
                              <a:cs typeface="Times New Roman" panose="02020603050405020304" pitchFamily="18" charset="0"/>
                            </a:rPr>
                            <m:t>_1</m:t>
                          </m:r>
                        </m:sub>
                      </m:sSub>
                      <m:r>
                        <a:rPr lang="es-EC"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s-EC"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C" i="1">
                              <a:effectLst/>
                              <a:latin typeface="Cambria Math" panose="02040503050406030204" pitchFamily="18" charset="0"/>
                              <a:ea typeface="Calibri" panose="020F0502020204030204" pitchFamily="34" charset="0"/>
                              <a:cs typeface="Times New Roman" panose="02020603050405020304" pitchFamily="18" charset="0"/>
                            </a:rPr>
                            <m:t>𝑄</m:t>
                          </m:r>
                        </m:e>
                        <m:sub>
                          <m:r>
                            <a:rPr lang="es-EC" i="1">
                              <a:effectLst/>
                              <a:latin typeface="Cambria Math" panose="02040503050406030204" pitchFamily="18" charset="0"/>
                              <a:ea typeface="Calibri" panose="020F0502020204030204" pitchFamily="34" charset="0"/>
                              <a:cs typeface="Times New Roman" panose="02020603050405020304" pitchFamily="18" charset="0"/>
                            </a:rPr>
                            <m:t>𝑀</m:t>
                          </m:r>
                          <m:r>
                            <a:rPr lang="es-EC" i="1">
                              <a:effectLst/>
                              <a:latin typeface="Cambria Math" panose="02040503050406030204" pitchFamily="18" charset="0"/>
                              <a:ea typeface="Calibri" panose="020F0502020204030204" pitchFamily="34" charset="0"/>
                              <a:cs typeface="Times New Roman" panose="02020603050405020304" pitchFamily="18" charset="0"/>
                            </a:rPr>
                            <m:t>Ó</m:t>
                          </m:r>
                          <m:r>
                            <a:rPr lang="es-EC" i="1">
                              <a:effectLst/>
                              <a:latin typeface="Cambria Math" panose="02040503050406030204" pitchFamily="18" charset="0"/>
                              <a:ea typeface="Calibri" panose="020F0502020204030204" pitchFamily="34" charset="0"/>
                              <a:cs typeface="Times New Roman" panose="02020603050405020304" pitchFamily="18" charset="0"/>
                            </a:rPr>
                            <m:t>𝐷𝑈𝐿𝑂</m:t>
                          </m:r>
                          <m:r>
                            <a:rPr lang="es-EC" i="1">
                              <a:effectLst/>
                              <a:latin typeface="Cambria Math" panose="02040503050406030204" pitchFamily="18" charset="0"/>
                              <a:ea typeface="Calibri" panose="020F0502020204030204" pitchFamily="34" charset="0"/>
                              <a:cs typeface="Times New Roman" panose="02020603050405020304" pitchFamily="18" charset="0"/>
                            </a:rPr>
                            <m:t>_2</m:t>
                          </m:r>
                        </m:sub>
                      </m:sSub>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indent="252095" algn="just">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C" i="1">
                              <a:effectLst/>
                              <a:latin typeface="Cambria Math" panose="02040503050406030204" pitchFamily="18" charset="0"/>
                              <a:ea typeface="Calibri" panose="020F0502020204030204" pitchFamily="34" charset="0"/>
                              <a:cs typeface="Times New Roman" panose="02020603050405020304" pitchFamily="18" charset="0"/>
                            </a:rPr>
                            <m:t>𝑄</m:t>
                          </m:r>
                        </m:e>
                        <m:sub>
                          <m:r>
                            <a:rPr lang="es-EC" i="1">
                              <a:effectLst/>
                              <a:latin typeface="Cambria Math" panose="02040503050406030204" pitchFamily="18" charset="0"/>
                              <a:ea typeface="Calibri" panose="020F0502020204030204" pitchFamily="34" charset="0"/>
                              <a:cs typeface="Times New Roman" panose="02020603050405020304" pitchFamily="18" charset="0"/>
                            </a:rPr>
                            <m:t>𝑀</m:t>
                          </m:r>
                          <m:r>
                            <a:rPr lang="es-EC" i="1">
                              <a:effectLst/>
                              <a:latin typeface="Cambria Math" panose="02040503050406030204" pitchFamily="18" charset="0"/>
                              <a:ea typeface="Calibri" panose="020F0502020204030204" pitchFamily="34" charset="0"/>
                              <a:cs typeface="Times New Roman" panose="02020603050405020304" pitchFamily="18" charset="0"/>
                            </a:rPr>
                            <m:t>Ó</m:t>
                          </m:r>
                          <m:r>
                            <a:rPr lang="es-EC" i="1">
                              <a:effectLst/>
                              <a:latin typeface="Cambria Math" panose="02040503050406030204" pitchFamily="18" charset="0"/>
                              <a:ea typeface="Calibri" panose="020F0502020204030204" pitchFamily="34" charset="0"/>
                              <a:cs typeface="Times New Roman" panose="02020603050405020304" pitchFamily="18" charset="0"/>
                            </a:rPr>
                            <m:t>𝐷𝑈𝐿𝑂</m:t>
                          </m:r>
                          <m:r>
                            <a:rPr lang="es-EC" i="1">
                              <a:effectLst/>
                              <a:latin typeface="Cambria Math" panose="02040503050406030204" pitchFamily="18" charset="0"/>
                              <a:ea typeface="Calibri" panose="020F0502020204030204" pitchFamily="34" charset="0"/>
                              <a:cs typeface="Times New Roman" panose="02020603050405020304" pitchFamily="18" charset="0"/>
                            </a:rPr>
                            <m:t>_2</m:t>
                          </m:r>
                        </m:sub>
                      </m:sSub>
                      <m:r>
                        <a:rPr lang="es-EC" i="1">
                          <a:effectLst/>
                          <a:latin typeface="Cambria Math" panose="02040503050406030204" pitchFamily="18" charset="0"/>
                          <a:ea typeface="Calibri" panose="020F0502020204030204" pitchFamily="34" charset="0"/>
                          <a:cs typeface="Times New Roman" panose="02020603050405020304" pitchFamily="18" charset="0"/>
                        </a:rPr>
                        <m:t>=4.57</m:t>
                      </m:r>
                      <m:f>
                        <m:fPr>
                          <m:type m:val="skw"/>
                          <m:ctrlPr>
                            <a:rPr lang="es-EC" i="1">
                              <a:effectLst/>
                              <a:latin typeface="Cambria Math" panose="02040503050406030204" pitchFamily="18" charset="0"/>
                              <a:ea typeface="Times New Roman" panose="02020603050405020304" pitchFamily="18" charset="0"/>
                              <a:cs typeface="Arial" panose="020B0604020202020204" pitchFamily="34" charset="0"/>
                            </a:rPr>
                          </m:ctrlPr>
                        </m:fPr>
                        <m:num>
                          <m:r>
                            <a:rPr lang="es-EC" i="1">
                              <a:effectLst/>
                              <a:latin typeface="Cambria Math" panose="02040503050406030204" pitchFamily="18" charset="0"/>
                              <a:ea typeface="Times New Roman" panose="02020603050405020304" pitchFamily="18" charset="0"/>
                              <a:cs typeface="Arial" panose="020B0604020202020204" pitchFamily="34" charset="0"/>
                            </a:rPr>
                            <m:t>𝑙</m:t>
                          </m:r>
                        </m:num>
                        <m:den>
                          <m:r>
                            <a:rPr lang="es-EC" i="1">
                              <a:effectLst/>
                              <a:latin typeface="Cambria Math" panose="02040503050406030204" pitchFamily="18" charset="0"/>
                              <a:ea typeface="Times New Roman" panose="02020603050405020304" pitchFamily="18" charset="0"/>
                              <a:cs typeface="Arial" panose="020B0604020202020204" pitchFamily="34" charset="0"/>
                            </a:rPr>
                            <m:t>𝑚𝑖𝑛</m:t>
                          </m:r>
                        </m:den>
                      </m:f>
                      <m:r>
                        <a:rPr lang="es-EC" i="1">
                          <a:effectLst/>
                          <a:latin typeface="Cambria Math" panose="02040503050406030204" pitchFamily="18" charset="0"/>
                          <a:ea typeface="Times New Roman" panose="02020603050405020304" pitchFamily="18" charset="0"/>
                          <a:cs typeface="Arial" panose="020B0604020202020204" pitchFamily="34" charset="0"/>
                        </a:rPr>
                        <m:t>+</m:t>
                      </m:r>
                      <m:r>
                        <a:rPr lang="es-EC" i="1">
                          <a:effectLst/>
                          <a:latin typeface="Cambria Math" panose="02040503050406030204" pitchFamily="18" charset="0"/>
                          <a:ea typeface="Calibri" panose="020F0502020204030204" pitchFamily="34" charset="0"/>
                          <a:cs typeface="Times New Roman" panose="02020603050405020304" pitchFamily="18" charset="0"/>
                        </a:rPr>
                        <m:t>2.99</m:t>
                      </m:r>
                      <m:f>
                        <m:fPr>
                          <m:type m:val="skw"/>
                          <m:ctrlPr>
                            <a:rPr lang="es-EC" i="1">
                              <a:effectLst/>
                              <a:latin typeface="Cambria Math" panose="02040503050406030204" pitchFamily="18" charset="0"/>
                              <a:ea typeface="Times New Roman" panose="02020603050405020304" pitchFamily="18" charset="0"/>
                              <a:cs typeface="Arial" panose="020B0604020202020204" pitchFamily="34" charset="0"/>
                            </a:rPr>
                          </m:ctrlPr>
                        </m:fPr>
                        <m:num>
                          <m:r>
                            <a:rPr lang="es-EC" i="1">
                              <a:effectLst/>
                              <a:latin typeface="Cambria Math" panose="02040503050406030204" pitchFamily="18" charset="0"/>
                              <a:ea typeface="Times New Roman" panose="02020603050405020304" pitchFamily="18" charset="0"/>
                              <a:cs typeface="Arial" panose="020B0604020202020204" pitchFamily="34" charset="0"/>
                            </a:rPr>
                            <m:t>𝑙</m:t>
                          </m:r>
                        </m:num>
                        <m:den>
                          <m:r>
                            <a:rPr lang="es-EC" i="1">
                              <a:effectLst/>
                              <a:latin typeface="Cambria Math" panose="02040503050406030204" pitchFamily="18" charset="0"/>
                              <a:ea typeface="Times New Roman" panose="02020603050405020304" pitchFamily="18" charset="0"/>
                              <a:cs typeface="Arial" panose="020B0604020202020204" pitchFamily="34" charset="0"/>
                            </a:rPr>
                            <m:t>𝑚𝑖𝑛</m:t>
                          </m:r>
                        </m:den>
                      </m:f>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indent="252095" algn="just">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s-EC"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𝑸</m:t>
                          </m:r>
                        </m:e>
                        <m:sub>
                          <m:r>
                            <a:rPr lang="es-EC"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𝑻𝑶𝑻𝑨𝑳</m:t>
                          </m:r>
                        </m:sub>
                      </m:sSub>
                      <m:r>
                        <a:rPr lang="es-EC"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r>
                        <a:rPr lang="es-EC"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𝟕</m:t>
                      </m:r>
                      <m:r>
                        <a:rPr lang="es-EC"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r>
                        <a:rPr lang="es-EC"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𝟓𝟔</m:t>
                      </m:r>
                      <m:f>
                        <m:fPr>
                          <m:type m:val="skw"/>
                          <m:ctrlPr>
                            <a:rPr lang="es-EC" b="1" i="1">
                              <a:solidFill>
                                <a:srgbClr val="FF0000"/>
                              </a:solidFill>
                              <a:effectLst/>
                              <a:latin typeface="Cambria Math" panose="02040503050406030204" pitchFamily="18" charset="0"/>
                              <a:ea typeface="Times New Roman" panose="02020603050405020304" pitchFamily="18" charset="0"/>
                              <a:cs typeface="Arial" panose="020B0604020202020204" pitchFamily="34" charset="0"/>
                            </a:rPr>
                          </m:ctrlPr>
                        </m:fPr>
                        <m:num>
                          <m:r>
                            <a:rPr lang="es-EC" b="1" i="1">
                              <a:solidFill>
                                <a:srgbClr val="FF0000"/>
                              </a:solidFill>
                              <a:effectLst/>
                              <a:latin typeface="Cambria Math" panose="02040503050406030204" pitchFamily="18" charset="0"/>
                              <a:ea typeface="Times New Roman" panose="02020603050405020304" pitchFamily="18" charset="0"/>
                              <a:cs typeface="Arial" panose="020B0604020202020204" pitchFamily="34" charset="0"/>
                            </a:rPr>
                            <m:t>𝒍</m:t>
                          </m:r>
                        </m:num>
                        <m:den>
                          <m:r>
                            <a:rPr lang="es-EC" b="1" i="1">
                              <a:solidFill>
                                <a:srgbClr val="FF0000"/>
                              </a:solidFill>
                              <a:effectLst/>
                              <a:latin typeface="Cambria Math" panose="02040503050406030204" pitchFamily="18" charset="0"/>
                              <a:ea typeface="Times New Roman" panose="02020603050405020304" pitchFamily="18" charset="0"/>
                              <a:cs typeface="Arial" panose="020B0604020202020204" pitchFamily="34" charset="0"/>
                            </a:rPr>
                            <m:t>𝒎𝒊𝒏</m:t>
                          </m:r>
                        </m:den>
                      </m:f>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Rectángulo 2"/>
              <p:cNvSpPr>
                <a:spLocks noRot="1" noChangeAspect="1" noMove="1" noResize="1" noEditPoints="1" noAdjustHandles="1" noChangeArrowheads="1" noChangeShapeType="1" noTextEdit="1"/>
              </p:cNvSpPr>
              <p:nvPr/>
            </p:nvSpPr>
            <p:spPr>
              <a:xfrm>
                <a:off x="7193609" y="4014008"/>
                <a:ext cx="4056845" cy="1954574"/>
              </a:xfrm>
              <a:prstGeom prst="rect">
                <a:avLst/>
              </a:prstGeom>
              <a:blipFill rotWithShape="0">
                <a:blip r:embed="rId3"/>
                <a:stretch>
                  <a:fillRect/>
                </a:stretch>
              </a:blipFill>
            </p:spPr>
            <p:txBody>
              <a:bodyPr/>
              <a:lstStyle/>
              <a:p>
                <a:r>
                  <a:rPr lang="es-EC">
                    <a:noFill/>
                  </a:rPr>
                  <a:t> </a:t>
                </a:r>
              </a:p>
            </p:txBody>
          </p:sp>
        </mc:Fallback>
      </mc:AlternateContent>
      <p:sp>
        <p:nvSpPr>
          <p:cNvPr id="2" name="Rectángulo 1"/>
          <p:cNvSpPr/>
          <p:nvPr/>
        </p:nvSpPr>
        <p:spPr>
          <a:xfrm>
            <a:off x="1115032" y="4672914"/>
            <a:ext cx="5684248" cy="974626"/>
          </a:xfrm>
          <a:prstGeom prst="rect">
            <a:avLst/>
          </a:prstGeom>
        </p:spPr>
        <p:txBody>
          <a:bodyPr wrap="none">
            <a:spAutoFit/>
          </a:bodyPr>
          <a:lstStyle/>
          <a:p>
            <a:pPr indent="252095" algn="just">
              <a:lnSpc>
                <a:spcPct val="150000"/>
              </a:lnSpc>
              <a:spcAft>
                <a:spcPts val="800"/>
              </a:spcAft>
            </a:pPr>
            <a:r>
              <a:rPr lang="es-EC" dirty="0">
                <a:latin typeface="Arial" panose="020B0604020202020204" pitchFamily="34" charset="0"/>
                <a:ea typeface="Calibri" panose="020F0502020204030204" pitchFamily="34" charset="0"/>
                <a:cs typeface="Times New Roman" panose="02020603050405020304" pitchFamily="18" charset="0"/>
              </a:rPr>
              <a:t>El sistema en conjunto tendrá un consumo total de</a:t>
            </a:r>
            <a:r>
              <a:rPr lang="es-EC" dirty="0" smtClean="0">
                <a:latin typeface="Arial" panose="020B0604020202020204" pitchFamily="34" charset="0"/>
                <a:ea typeface="Calibri" panose="020F0502020204030204" pitchFamily="34" charset="0"/>
                <a:cs typeface="Times New Roman" panose="02020603050405020304" pitchFamily="18" charset="0"/>
              </a:rPr>
              <a:t>:</a:t>
            </a:r>
          </a:p>
          <a:p>
            <a:pPr indent="252095" algn="just">
              <a:lnSpc>
                <a:spcPct val="150000"/>
              </a:lnSpc>
              <a:spcAft>
                <a:spcPts val="800"/>
              </a:spcAft>
            </a:pPr>
            <a:r>
              <a:rPr lang="es-EC" dirty="0" smtClean="0">
                <a:latin typeface="Arial" panose="020B0604020202020204" pitchFamily="34" charset="0"/>
                <a:ea typeface="Calibri" panose="020F0502020204030204" pitchFamily="34" charset="0"/>
                <a:cs typeface="Times New Roman" panose="02020603050405020304" pitchFamily="18" charset="0"/>
              </a:rPr>
              <a:t> </a:t>
            </a:r>
            <a:endParaRPr lang="es-EC" dirty="0">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996811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CuadroTexto 33"/>
          <p:cNvSpPr txBox="1"/>
          <p:nvPr/>
        </p:nvSpPr>
        <p:spPr>
          <a:xfrm>
            <a:off x="792368" y="785392"/>
            <a:ext cx="10353367" cy="5078313"/>
          </a:xfrm>
          <a:prstGeom prst="rect">
            <a:avLst/>
          </a:prstGeom>
          <a:noFill/>
        </p:spPr>
        <p:txBody>
          <a:bodyPr wrap="square" rtlCol="0">
            <a:spAutoFit/>
          </a:bodyPr>
          <a:lstStyle/>
          <a:p>
            <a:pPr algn="ctr">
              <a:lnSpc>
                <a:spcPct val="150000"/>
              </a:lnSpc>
            </a:pPr>
            <a:r>
              <a:rPr lang="es-EC" sz="7200" dirty="0" smtClean="0">
                <a:latin typeface="Arial" panose="020B0604020202020204" pitchFamily="34" charset="0"/>
                <a:cs typeface="Arial" panose="020B0604020202020204" pitchFamily="34" charset="0"/>
              </a:rPr>
              <a:t>DISEÑO DE LAS ESTRUCTURAS DE SOPORTE</a:t>
            </a:r>
            <a:endParaRPr lang="en-US" sz="7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729290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stretch>
            <a:fillRect/>
          </a:stretch>
        </p:blipFill>
        <p:spPr>
          <a:xfrm>
            <a:off x="717893" y="1714139"/>
            <a:ext cx="5347281" cy="1783458"/>
          </a:xfrm>
          <a:prstGeom prst="rect">
            <a:avLst/>
          </a:prstGeom>
        </p:spPr>
      </p:pic>
      <mc:AlternateContent xmlns:mc="http://schemas.openxmlformats.org/markup-compatibility/2006" xmlns:a14="http://schemas.microsoft.com/office/drawing/2010/main">
        <mc:Choice Requires="a14">
          <p:sp>
            <p:nvSpPr>
              <p:cNvPr id="6" name="Rectángulo 5"/>
              <p:cNvSpPr/>
              <p:nvPr/>
            </p:nvSpPr>
            <p:spPr>
              <a:xfrm>
                <a:off x="1704413" y="3857635"/>
                <a:ext cx="3374239" cy="671979"/>
              </a:xfrm>
              <a:prstGeom prst="rect">
                <a:avLst/>
              </a:prstGeom>
            </p:spPr>
            <p:txBody>
              <a:bodyPr wrap="square">
                <a:spAutoFit/>
              </a:bodyPr>
              <a:lstStyle/>
              <a:p>
                <a:pPr algn="ctr">
                  <a:lnSpc>
                    <a:spcPct val="150000"/>
                  </a:lnSpc>
                  <a:spcAft>
                    <a:spcPts val="800"/>
                  </a:spcAft>
                  <a:tabLst>
                    <a:tab pos="1671955" algn="l"/>
                  </a:tabLst>
                </a:pPr>
                <a14:m>
                  <m:oMathPara xmlns:m="http://schemas.openxmlformats.org/officeDocument/2006/math">
                    <m:oMathParaPr>
                      <m:jc m:val="centerGroup"/>
                    </m:oMathParaPr>
                    <m:oMath xmlns:m="http://schemas.openxmlformats.org/officeDocument/2006/math">
                      <m:r>
                        <a:rPr lang="es-EC" b="1" i="1">
                          <a:effectLst/>
                          <a:latin typeface="Cambria Math" panose="02040503050406030204" pitchFamily="18" charset="0"/>
                          <a:ea typeface="Calibri" panose="020F0502020204030204" pitchFamily="34" charset="0"/>
                          <a:cs typeface="Arial" panose="020B0604020202020204" pitchFamily="34" charset="0"/>
                        </a:rPr>
                        <m:t>𝑭𝒖𝒆𝒓𝒛𝒂</m:t>
                      </m:r>
                      <m:r>
                        <a:rPr lang="es-EC" b="1" i="1">
                          <a:effectLst/>
                          <a:latin typeface="Cambria Math" panose="02040503050406030204" pitchFamily="18" charset="0"/>
                          <a:ea typeface="Calibri" panose="020F0502020204030204" pitchFamily="34" charset="0"/>
                          <a:cs typeface="Arial" panose="020B0604020202020204" pitchFamily="34" charset="0"/>
                        </a:rPr>
                        <m:t> </m:t>
                      </m:r>
                      <m:r>
                        <a:rPr lang="es-EC" b="1" i="1">
                          <a:effectLst/>
                          <a:latin typeface="Cambria Math" panose="02040503050406030204" pitchFamily="18" charset="0"/>
                          <a:ea typeface="Calibri" panose="020F0502020204030204" pitchFamily="34" charset="0"/>
                          <a:cs typeface="Arial" panose="020B0604020202020204" pitchFamily="34" charset="0"/>
                        </a:rPr>
                        <m:t>𝑻𝒐𝒕𝒂𝒍</m:t>
                      </m:r>
                      <m:r>
                        <a:rPr lang="es-EC" b="1" i="1">
                          <a:effectLst/>
                          <a:latin typeface="Cambria Math" panose="02040503050406030204" pitchFamily="18" charset="0"/>
                          <a:ea typeface="Calibri" panose="020F0502020204030204" pitchFamily="34" charset="0"/>
                          <a:cs typeface="Arial" panose="020B0604020202020204" pitchFamily="34" charset="0"/>
                        </a:rPr>
                        <m:t>=</m:t>
                      </m:r>
                      <m:r>
                        <a:rPr lang="es-EC" b="1" i="1">
                          <a:effectLst/>
                          <a:latin typeface="Cambria Math" panose="02040503050406030204" pitchFamily="18" charset="0"/>
                          <a:ea typeface="Calibri" panose="020F0502020204030204" pitchFamily="34" charset="0"/>
                          <a:cs typeface="Arial" panose="020B0604020202020204" pitchFamily="34" charset="0"/>
                        </a:rPr>
                        <m:t>𝟏𝟏𝟕𝟔</m:t>
                      </m:r>
                      <m:f>
                        <m:fPr>
                          <m:type m:val="skw"/>
                          <m:ctrlPr>
                            <a:rPr lang="es-EC" b="1" i="1">
                              <a:effectLst/>
                              <a:latin typeface="Cambria Math" panose="02040503050406030204" pitchFamily="18" charset="0"/>
                              <a:ea typeface="Times New Roman" panose="02020603050405020304" pitchFamily="18" charset="0"/>
                              <a:cs typeface="Arial" panose="020B0604020202020204" pitchFamily="34" charset="0"/>
                            </a:rPr>
                          </m:ctrlPr>
                        </m:fPr>
                        <m:num>
                          <m:r>
                            <a:rPr lang="es-EC" b="1" i="1">
                              <a:effectLst/>
                              <a:latin typeface="Cambria Math" panose="02040503050406030204" pitchFamily="18" charset="0"/>
                              <a:ea typeface="Times New Roman" panose="02020603050405020304" pitchFamily="18" charset="0"/>
                              <a:cs typeface="Arial" panose="020B0604020202020204" pitchFamily="34" charset="0"/>
                            </a:rPr>
                            <m:t>𝑵</m:t>
                          </m:r>
                        </m:num>
                        <m:den>
                          <m:r>
                            <a:rPr lang="es-EC" b="1" i="1">
                              <a:effectLst/>
                              <a:latin typeface="Cambria Math" panose="02040503050406030204" pitchFamily="18" charset="0"/>
                              <a:ea typeface="Times New Roman" panose="02020603050405020304" pitchFamily="18" charset="0"/>
                              <a:cs typeface="Arial" panose="020B0604020202020204" pitchFamily="34" charset="0"/>
                            </a:rPr>
                            <m:t>𝒎</m:t>
                          </m:r>
                        </m:den>
                      </m:f>
                      <m:r>
                        <a:rPr lang="es-EC" b="1" i="1">
                          <a:effectLst/>
                          <a:latin typeface="Cambria Math" panose="02040503050406030204" pitchFamily="18" charset="0"/>
                          <a:ea typeface="Calibri" panose="020F0502020204030204" pitchFamily="34" charset="0"/>
                          <a:cs typeface="Arial" panose="020B0604020202020204" pitchFamily="34" charset="0"/>
                        </a:rPr>
                        <m:t> </m:t>
                      </m:r>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Rectángulo 5"/>
              <p:cNvSpPr>
                <a:spLocks noRot="1" noChangeAspect="1" noMove="1" noResize="1" noEditPoints="1" noAdjustHandles="1" noChangeArrowheads="1" noChangeShapeType="1" noTextEdit="1"/>
              </p:cNvSpPr>
              <p:nvPr/>
            </p:nvSpPr>
            <p:spPr>
              <a:xfrm>
                <a:off x="1704413" y="3857635"/>
                <a:ext cx="3374239" cy="671979"/>
              </a:xfrm>
              <a:prstGeom prst="rect">
                <a:avLst/>
              </a:prstGeom>
              <a:blipFill rotWithShape="0">
                <a:blip r:embed="rId3" cstate="print"/>
                <a:stretch>
                  <a:fillRect/>
                </a:stretch>
              </a:blipFill>
            </p:spPr>
            <p:txBody>
              <a:bodyPr/>
              <a:lstStyle/>
              <a:p>
                <a:r>
                  <a:rPr lang="es-EC">
                    <a:noFill/>
                  </a:rPr>
                  <a:t> </a:t>
                </a:r>
              </a:p>
            </p:txBody>
          </p:sp>
        </mc:Fallback>
      </mc:AlternateContent>
      <p:sp>
        <p:nvSpPr>
          <p:cNvPr id="7" name="Título 1"/>
          <p:cNvSpPr>
            <a:spLocks noGrp="1"/>
          </p:cNvSpPr>
          <p:nvPr>
            <p:ph type="title"/>
          </p:nvPr>
        </p:nvSpPr>
        <p:spPr>
          <a:xfrm>
            <a:off x="4822243" y="821185"/>
            <a:ext cx="3345186" cy="532916"/>
          </a:xfrm>
        </p:spPr>
        <p:txBody>
          <a:bodyPr>
            <a:normAutofit fontScale="90000"/>
          </a:bodyPr>
          <a:lstStyle/>
          <a:p>
            <a:pPr algn="ctr"/>
            <a:r>
              <a:rPr lang="es-EC" i="1" dirty="0" smtClean="0"/>
              <a:t>Módulo 1</a:t>
            </a:r>
            <a:endParaRPr lang="es-EC" dirty="0"/>
          </a:p>
        </p:txBody>
      </p:sp>
      <p:sp>
        <p:nvSpPr>
          <p:cNvPr id="8" name="Rectángulo 7"/>
          <p:cNvSpPr/>
          <p:nvPr/>
        </p:nvSpPr>
        <p:spPr>
          <a:xfrm>
            <a:off x="1042172" y="3488303"/>
            <a:ext cx="4698722" cy="369332"/>
          </a:xfrm>
          <a:prstGeom prst="rect">
            <a:avLst/>
          </a:prstGeom>
        </p:spPr>
        <p:txBody>
          <a:bodyPr wrap="none">
            <a:spAutoFit/>
          </a:bodyPr>
          <a:lstStyle/>
          <a:p>
            <a:r>
              <a:rPr lang="es-EC" dirty="0" smtClean="0">
                <a:effectLst/>
                <a:latin typeface="Arial" panose="020B0604020202020204" pitchFamily="34" charset="0"/>
                <a:ea typeface="Calibri" panose="020F0502020204030204" pitchFamily="34" charset="0"/>
              </a:rPr>
              <a:t>Diagrama de fuerzas y reacciones módulo 1</a:t>
            </a:r>
            <a:endParaRPr lang="es-EC" dirty="0"/>
          </a:p>
        </p:txBody>
      </p:sp>
      <mc:AlternateContent xmlns:mc="http://schemas.openxmlformats.org/markup-compatibility/2006" xmlns:a14="http://schemas.microsoft.com/office/drawing/2010/main">
        <mc:Choice Requires="a14">
          <p:sp>
            <p:nvSpPr>
              <p:cNvPr id="9" name="Rectángulo 8"/>
              <p:cNvSpPr/>
              <p:nvPr/>
            </p:nvSpPr>
            <p:spPr>
              <a:xfrm>
                <a:off x="447499" y="4529614"/>
                <a:ext cx="1851587" cy="1639038"/>
              </a:xfrm>
              <a:prstGeom prst="rect">
                <a:avLst/>
              </a:prstGeom>
            </p:spPr>
            <p:txBody>
              <a:bodyPr wrap="square">
                <a:spAutoFit/>
              </a:bodyPr>
              <a:lstStyle/>
              <a:p>
                <a:pPr algn="ctr">
                  <a:spcAft>
                    <a:spcPts val="800"/>
                  </a:spcAft>
                  <a:tabLst>
                    <a:tab pos="1671955" algn="l"/>
                  </a:tabLst>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s-EC" i="1" smtClean="0">
                              <a:effectLst/>
                              <a:latin typeface="Cambria Math" panose="02040503050406030204" pitchFamily="18" charset="0"/>
                              <a:ea typeface="Times New Roman" panose="02020603050405020304" pitchFamily="18" charset="0"/>
                              <a:cs typeface="Arial" panose="020B0604020202020204" pitchFamily="34" charset="0"/>
                            </a:rPr>
                          </m:ctrlPr>
                        </m:naryPr>
                        <m:sub/>
                        <m:sup/>
                        <m:e>
                          <m:r>
                            <a:rPr lang="es-EC" i="1">
                              <a:effectLst/>
                              <a:latin typeface="Cambria Math" panose="02040503050406030204" pitchFamily="18" charset="0"/>
                              <a:ea typeface="Times New Roman" panose="02020603050405020304" pitchFamily="18" charset="0"/>
                              <a:cs typeface="Arial" panose="020B0604020202020204" pitchFamily="34" charset="0"/>
                            </a:rPr>
                            <m:t>𝐹𝑦</m:t>
                          </m:r>
                          <m:r>
                            <a:rPr lang="es-EC" i="1">
                              <a:effectLst/>
                              <a:latin typeface="Cambria Math" panose="02040503050406030204" pitchFamily="18" charset="0"/>
                              <a:ea typeface="Times New Roman" panose="02020603050405020304" pitchFamily="18" charset="0"/>
                              <a:cs typeface="Arial" panose="020B0604020202020204" pitchFamily="34" charset="0"/>
                            </a:rPr>
                            <m:t>=0</m:t>
                          </m:r>
                        </m:e>
                      </m:nary>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tabLst>
                    <a:tab pos="1671955" algn="l"/>
                  </a:tabLst>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s-EC" i="1">
                              <a:effectLst/>
                              <a:latin typeface="Cambria Math" panose="02040503050406030204" pitchFamily="18" charset="0"/>
                              <a:ea typeface="Times New Roman" panose="02020603050405020304" pitchFamily="18" charset="0"/>
                              <a:cs typeface="Arial" panose="020B0604020202020204" pitchFamily="34" charset="0"/>
                            </a:rPr>
                          </m:ctrlPr>
                        </m:naryPr>
                        <m:sub/>
                        <m:sup/>
                        <m:e>
                          <m:sSub>
                            <m:sSubPr>
                              <m:ctrlPr>
                                <a:rPr lang="es-EC" i="1">
                                  <a:effectLst/>
                                  <a:latin typeface="Cambria Math" panose="02040503050406030204" pitchFamily="18" charset="0"/>
                                  <a:ea typeface="Times New Roman" panose="02020603050405020304" pitchFamily="18" charset="0"/>
                                  <a:cs typeface="Arial" panose="020B0604020202020204" pitchFamily="34" charset="0"/>
                                </a:rPr>
                              </m:ctrlPr>
                            </m:sSubPr>
                            <m:e>
                              <m:r>
                                <a:rPr lang="es-EC" i="1">
                                  <a:effectLst/>
                                  <a:latin typeface="Cambria Math" panose="02040503050406030204" pitchFamily="18" charset="0"/>
                                  <a:ea typeface="Times New Roman" panose="02020603050405020304" pitchFamily="18" charset="0"/>
                                  <a:cs typeface="Arial" panose="020B0604020202020204" pitchFamily="34" charset="0"/>
                                </a:rPr>
                                <m:t>𝑀</m:t>
                              </m:r>
                            </m:e>
                            <m:sub>
                              <m:r>
                                <a:rPr lang="es-EC" i="1">
                                  <a:effectLst/>
                                  <a:latin typeface="Cambria Math" panose="02040503050406030204" pitchFamily="18" charset="0"/>
                                  <a:ea typeface="Times New Roman" panose="02020603050405020304" pitchFamily="18" charset="0"/>
                                  <a:cs typeface="Arial" panose="020B0604020202020204" pitchFamily="34" charset="0"/>
                                </a:rPr>
                                <m:t>𝐴</m:t>
                              </m:r>
                            </m:sub>
                          </m:sSub>
                        </m:e>
                      </m:nary>
                      <m:r>
                        <a:rPr lang="es-EC" i="1">
                          <a:effectLst/>
                          <a:latin typeface="Cambria Math" panose="02040503050406030204" pitchFamily="18" charset="0"/>
                          <a:ea typeface="Times New Roman" panose="02020603050405020304" pitchFamily="18" charset="0"/>
                          <a:cs typeface="Arial" panose="020B0604020202020204" pitchFamily="34" charset="0"/>
                        </a:rPr>
                        <m:t>=0</m:t>
                      </m:r>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9" name="Rectángulo 8"/>
              <p:cNvSpPr>
                <a:spLocks noRot="1" noChangeAspect="1" noMove="1" noResize="1" noEditPoints="1" noAdjustHandles="1" noChangeArrowheads="1" noChangeShapeType="1" noTextEdit="1"/>
              </p:cNvSpPr>
              <p:nvPr/>
            </p:nvSpPr>
            <p:spPr>
              <a:xfrm>
                <a:off x="447499" y="4529614"/>
                <a:ext cx="1851587" cy="1639038"/>
              </a:xfrm>
              <a:prstGeom prst="rect">
                <a:avLst/>
              </a:prstGeom>
              <a:blipFill rotWithShape="0">
                <a:blip r:embed="rId4" cstate="print"/>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0" name="Rectángulo 9"/>
              <p:cNvSpPr/>
              <p:nvPr/>
            </p:nvSpPr>
            <p:spPr>
              <a:xfrm>
                <a:off x="2299086" y="4707504"/>
                <a:ext cx="2090058" cy="1128514"/>
              </a:xfrm>
              <a:prstGeom prst="rect">
                <a:avLst/>
              </a:prstGeom>
            </p:spPr>
            <p:txBody>
              <a:bodyPr wrap="square">
                <a:spAutoFit/>
              </a:bodyPr>
              <a:lstStyle/>
              <a:p>
                <a:pPr algn="ctr">
                  <a:lnSpc>
                    <a:spcPct val="150000"/>
                  </a:lnSpc>
                  <a:spcAft>
                    <a:spcPts val="800"/>
                  </a:spcAft>
                  <a:tabLst>
                    <a:tab pos="1671955" algn="l"/>
                  </a:tabLst>
                </a:pPr>
                <a14:m>
                  <m:oMathPara xmlns:m="http://schemas.openxmlformats.org/officeDocument/2006/math">
                    <m:oMathParaPr>
                      <m:jc m:val="centerGroup"/>
                    </m:oMathParaPr>
                    <m:oMath xmlns:m="http://schemas.openxmlformats.org/officeDocument/2006/math">
                      <m:r>
                        <a:rPr lang="es-EC" b="1" i="1">
                          <a:effectLst/>
                          <a:latin typeface="Cambria Math" panose="02040503050406030204" pitchFamily="18" charset="0"/>
                          <a:ea typeface="Times New Roman" panose="02020603050405020304" pitchFamily="18" charset="0"/>
                          <a:cs typeface="Arial" panose="020B0604020202020204" pitchFamily="34" charset="0"/>
                        </a:rPr>
                        <m:t>𝑹𝑩</m:t>
                      </m:r>
                      <m:r>
                        <a:rPr lang="es-EC" b="1" i="1">
                          <a:effectLst/>
                          <a:latin typeface="Cambria Math" panose="02040503050406030204" pitchFamily="18" charset="0"/>
                          <a:ea typeface="Times New Roman" panose="02020603050405020304" pitchFamily="18" charset="0"/>
                          <a:cs typeface="Arial" panose="020B0604020202020204" pitchFamily="34" charset="0"/>
                        </a:rPr>
                        <m:t>=</m:t>
                      </m:r>
                      <m:r>
                        <a:rPr lang="es-EC" b="1" i="1">
                          <a:effectLst/>
                          <a:latin typeface="Cambria Math" panose="02040503050406030204" pitchFamily="18" charset="0"/>
                          <a:ea typeface="Times New Roman" panose="02020603050405020304" pitchFamily="18" charset="0"/>
                          <a:cs typeface="Arial" panose="020B0604020202020204" pitchFamily="34" charset="0"/>
                        </a:rPr>
                        <m:t>𝟔𝟎𝟓</m:t>
                      </m:r>
                      <m:r>
                        <a:rPr lang="es-EC" b="1" i="1">
                          <a:effectLst/>
                          <a:latin typeface="Cambria Math" panose="02040503050406030204" pitchFamily="18" charset="0"/>
                          <a:ea typeface="Times New Roman" panose="02020603050405020304" pitchFamily="18" charset="0"/>
                          <a:cs typeface="Arial" panose="020B0604020202020204" pitchFamily="34" charset="0"/>
                        </a:rPr>
                        <m:t>.</m:t>
                      </m:r>
                      <m:r>
                        <a:rPr lang="es-EC" b="1" i="1">
                          <a:effectLst/>
                          <a:latin typeface="Cambria Math" panose="02040503050406030204" pitchFamily="18" charset="0"/>
                          <a:ea typeface="Times New Roman" panose="02020603050405020304" pitchFamily="18" charset="0"/>
                          <a:cs typeface="Arial" panose="020B0604020202020204" pitchFamily="34" charset="0"/>
                        </a:rPr>
                        <m:t>𝟔𝟒</m:t>
                      </m:r>
                      <m:r>
                        <a:rPr lang="es-EC" b="1" i="1">
                          <a:effectLst/>
                          <a:latin typeface="Cambria Math" panose="02040503050406030204" pitchFamily="18" charset="0"/>
                          <a:ea typeface="Times New Roman" panose="02020603050405020304" pitchFamily="18" charset="0"/>
                          <a:cs typeface="Arial" panose="020B0604020202020204" pitchFamily="34" charset="0"/>
                        </a:rPr>
                        <m:t> </m:t>
                      </m:r>
                      <m:r>
                        <a:rPr lang="es-EC" b="1" i="1">
                          <a:effectLst/>
                          <a:latin typeface="Cambria Math" panose="02040503050406030204" pitchFamily="18" charset="0"/>
                          <a:ea typeface="Times New Roman" panose="02020603050405020304" pitchFamily="18" charset="0"/>
                          <a:cs typeface="Arial" panose="020B0604020202020204" pitchFamily="34" charset="0"/>
                        </a:rPr>
                        <m:t>𝑵</m:t>
                      </m:r>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tabLst>
                    <a:tab pos="1671955" algn="l"/>
                  </a:tabLst>
                </a:pPr>
                <a14:m>
                  <m:oMathPara xmlns:m="http://schemas.openxmlformats.org/officeDocument/2006/math">
                    <m:oMathParaPr>
                      <m:jc m:val="centerGroup"/>
                    </m:oMathParaPr>
                    <m:oMath xmlns:m="http://schemas.openxmlformats.org/officeDocument/2006/math">
                      <m:r>
                        <a:rPr lang="es-EC" b="1" i="1">
                          <a:effectLst/>
                          <a:latin typeface="Cambria Math" panose="02040503050406030204" pitchFamily="18" charset="0"/>
                          <a:ea typeface="Times New Roman" panose="02020603050405020304" pitchFamily="18" charset="0"/>
                          <a:cs typeface="Arial" panose="020B0604020202020204" pitchFamily="34" charset="0"/>
                        </a:rPr>
                        <m:t>𝑹𝑨</m:t>
                      </m:r>
                      <m:r>
                        <a:rPr lang="es-EC" b="1" i="1">
                          <a:effectLst/>
                          <a:latin typeface="Cambria Math" panose="02040503050406030204" pitchFamily="18" charset="0"/>
                          <a:ea typeface="Times New Roman" panose="02020603050405020304" pitchFamily="18" charset="0"/>
                          <a:cs typeface="Arial" panose="020B0604020202020204" pitchFamily="34" charset="0"/>
                        </a:rPr>
                        <m:t>=</m:t>
                      </m:r>
                      <m:r>
                        <a:rPr lang="es-EC" b="1" i="1">
                          <a:effectLst/>
                          <a:latin typeface="Cambria Math" panose="02040503050406030204" pitchFamily="18" charset="0"/>
                          <a:ea typeface="Times New Roman" panose="02020603050405020304" pitchFamily="18" charset="0"/>
                          <a:cs typeface="Arial" panose="020B0604020202020204" pitchFamily="34" charset="0"/>
                        </a:rPr>
                        <m:t>𝟔𝟎𝟓</m:t>
                      </m:r>
                      <m:r>
                        <a:rPr lang="es-EC" b="1" i="1">
                          <a:effectLst/>
                          <a:latin typeface="Cambria Math" panose="02040503050406030204" pitchFamily="18" charset="0"/>
                          <a:ea typeface="Times New Roman" panose="02020603050405020304" pitchFamily="18" charset="0"/>
                          <a:cs typeface="Arial" panose="020B0604020202020204" pitchFamily="34" charset="0"/>
                        </a:rPr>
                        <m:t>.</m:t>
                      </m:r>
                      <m:r>
                        <a:rPr lang="es-EC" b="1" i="1">
                          <a:effectLst/>
                          <a:latin typeface="Cambria Math" panose="02040503050406030204" pitchFamily="18" charset="0"/>
                          <a:ea typeface="Times New Roman" panose="02020603050405020304" pitchFamily="18" charset="0"/>
                          <a:cs typeface="Arial" panose="020B0604020202020204" pitchFamily="34" charset="0"/>
                        </a:rPr>
                        <m:t>𝟔𝟒</m:t>
                      </m:r>
                      <m:r>
                        <a:rPr lang="es-EC" b="1" i="1">
                          <a:effectLst/>
                          <a:latin typeface="Cambria Math" panose="02040503050406030204" pitchFamily="18" charset="0"/>
                          <a:ea typeface="Times New Roman" panose="02020603050405020304" pitchFamily="18" charset="0"/>
                          <a:cs typeface="Arial" panose="020B0604020202020204" pitchFamily="34" charset="0"/>
                        </a:rPr>
                        <m:t> </m:t>
                      </m:r>
                      <m:r>
                        <a:rPr lang="es-EC" b="1" i="1">
                          <a:effectLst/>
                          <a:latin typeface="Cambria Math" panose="02040503050406030204" pitchFamily="18" charset="0"/>
                          <a:ea typeface="Times New Roman" panose="02020603050405020304" pitchFamily="18" charset="0"/>
                          <a:cs typeface="Arial" panose="020B0604020202020204" pitchFamily="34" charset="0"/>
                        </a:rPr>
                        <m:t>𝑵</m:t>
                      </m:r>
                      <m:r>
                        <a:rPr lang="es-EC" b="1" i="1">
                          <a:effectLst/>
                          <a:latin typeface="Cambria Math" panose="02040503050406030204" pitchFamily="18" charset="0"/>
                          <a:ea typeface="Times New Roman" panose="02020603050405020304" pitchFamily="18" charset="0"/>
                          <a:cs typeface="Arial" panose="020B0604020202020204" pitchFamily="34" charset="0"/>
                        </a:rPr>
                        <m:t> </m:t>
                      </m:r>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0" name="Rectángulo 9"/>
              <p:cNvSpPr>
                <a:spLocks noRot="1" noChangeAspect="1" noMove="1" noResize="1" noEditPoints="1" noAdjustHandles="1" noChangeArrowheads="1" noChangeShapeType="1" noTextEdit="1"/>
              </p:cNvSpPr>
              <p:nvPr/>
            </p:nvSpPr>
            <p:spPr>
              <a:xfrm>
                <a:off x="2299086" y="4707504"/>
                <a:ext cx="2090058" cy="1128514"/>
              </a:xfrm>
              <a:prstGeom prst="rect">
                <a:avLst/>
              </a:prstGeom>
              <a:blipFill rotWithShape="0">
                <a:blip r:embed="rId5" cstate="print"/>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1" name="Rectángulo 10"/>
              <p:cNvSpPr/>
              <p:nvPr/>
            </p:nvSpPr>
            <p:spPr>
              <a:xfrm>
                <a:off x="7409537" y="2902761"/>
                <a:ext cx="2220689" cy="1128514"/>
              </a:xfrm>
              <a:prstGeom prst="rect">
                <a:avLst/>
              </a:prstGeom>
            </p:spPr>
            <p:txBody>
              <a:bodyPr wrap="square">
                <a:spAutoFit/>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i="1" smtClean="0">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𝑃</m:t>
                          </m:r>
                        </m:e>
                        <m:sub>
                          <m:r>
                            <a:rPr lang="es-EC" i="1">
                              <a:effectLst/>
                              <a:latin typeface="Cambria Math" panose="02040503050406030204" pitchFamily="18" charset="0"/>
                              <a:ea typeface="Calibri" panose="020F0502020204030204" pitchFamily="34" charset="0"/>
                              <a:cs typeface="Arial" panose="020B0604020202020204" pitchFamily="34" charset="0"/>
                            </a:rPr>
                            <m:t>𝑐𝑟𝑖𝑡</m:t>
                          </m:r>
                        </m:sub>
                      </m:sSub>
                      <m:r>
                        <a:rPr lang="es-EC" i="1">
                          <a:effectLst/>
                          <a:latin typeface="Cambria Math" panose="02040503050406030204" pitchFamily="18" charset="0"/>
                          <a:ea typeface="Calibri" panose="020F0502020204030204" pitchFamily="34" charset="0"/>
                          <a:cs typeface="Arial" panose="020B0604020202020204" pitchFamily="34" charset="0"/>
                        </a:rPr>
                        <m:t>= </m:t>
                      </m:r>
                      <m:sSub>
                        <m:sSubPr>
                          <m:ctrlPr>
                            <a:rPr lang="es-EC"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𝑃</m:t>
                          </m:r>
                        </m:e>
                        <m:sub>
                          <m:r>
                            <a:rPr lang="es-EC" i="1">
                              <a:effectLst/>
                              <a:latin typeface="Cambria Math" panose="02040503050406030204" pitchFamily="18" charset="0"/>
                              <a:ea typeface="Calibri" panose="020F0502020204030204" pitchFamily="34" charset="0"/>
                              <a:cs typeface="Arial" panose="020B0604020202020204" pitchFamily="34" charset="0"/>
                            </a:rPr>
                            <m:t>𝑎</m:t>
                          </m:r>
                        </m:sub>
                      </m:sSub>
                      <m:r>
                        <a:rPr lang="es-EC" i="1">
                          <a:effectLst/>
                          <a:latin typeface="Cambria Math" panose="02040503050406030204" pitchFamily="18" charset="0"/>
                          <a:ea typeface="Calibri" panose="020F0502020204030204" pitchFamily="34" charset="0"/>
                          <a:cs typeface="Arial" panose="020B0604020202020204" pitchFamily="34" charset="0"/>
                        </a:rPr>
                        <m:t>∗  </m:t>
                      </m:r>
                      <m:r>
                        <a:rPr lang="es-EC" i="1">
                          <a:effectLst/>
                          <a:latin typeface="Cambria Math" panose="02040503050406030204" pitchFamily="18" charset="0"/>
                          <a:ea typeface="Calibri" panose="020F0502020204030204" pitchFamily="34" charset="0"/>
                          <a:cs typeface="Arial" panose="020B0604020202020204" pitchFamily="34" charset="0"/>
                        </a:rPr>
                        <m:t>𝑛</m:t>
                      </m:r>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𝑃</m:t>
                          </m:r>
                        </m:e>
                        <m:sub>
                          <m:r>
                            <a:rPr lang="es-EC" i="1">
                              <a:effectLst/>
                              <a:latin typeface="Cambria Math" panose="02040503050406030204" pitchFamily="18" charset="0"/>
                              <a:ea typeface="Calibri" panose="020F0502020204030204" pitchFamily="34" charset="0"/>
                              <a:cs typeface="Arial" panose="020B0604020202020204" pitchFamily="34" charset="0"/>
                            </a:rPr>
                            <m:t>𝑐𝑟𝑖𝑡</m:t>
                          </m:r>
                        </m:sub>
                      </m:sSub>
                      <m:r>
                        <a:rPr lang="es-EC" i="1">
                          <a:effectLst/>
                          <a:latin typeface="Cambria Math" panose="02040503050406030204" pitchFamily="18" charset="0"/>
                          <a:ea typeface="Calibri" panose="020F0502020204030204" pitchFamily="34" charset="0"/>
                          <a:cs typeface="Arial" panose="020B0604020202020204" pitchFamily="34" charset="0"/>
                        </a:rPr>
                        <m:t>=1816.92 </m:t>
                      </m:r>
                      <m:r>
                        <a:rPr lang="es-EC" i="1">
                          <a:effectLst/>
                          <a:latin typeface="Cambria Math" panose="02040503050406030204" pitchFamily="18" charset="0"/>
                          <a:ea typeface="Calibri" panose="020F0502020204030204" pitchFamily="34" charset="0"/>
                          <a:cs typeface="Arial" panose="020B0604020202020204" pitchFamily="34" charset="0"/>
                        </a:rPr>
                        <m:t>𝑁</m:t>
                      </m:r>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1" name="Rectángulo 10"/>
              <p:cNvSpPr>
                <a:spLocks noRot="1" noChangeAspect="1" noMove="1" noResize="1" noEditPoints="1" noAdjustHandles="1" noChangeArrowheads="1" noChangeShapeType="1" noTextEdit="1"/>
              </p:cNvSpPr>
              <p:nvPr/>
            </p:nvSpPr>
            <p:spPr>
              <a:xfrm>
                <a:off x="7409537" y="2902761"/>
                <a:ext cx="2220689" cy="1128514"/>
              </a:xfrm>
              <a:prstGeom prst="rect">
                <a:avLst/>
              </a:prstGeom>
              <a:blipFill rotWithShape="0">
                <a:blip r:embed="rId6" cstate="print"/>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2" name="Rectángulo 11"/>
              <p:cNvSpPr/>
              <p:nvPr/>
            </p:nvSpPr>
            <p:spPr>
              <a:xfrm>
                <a:off x="6468143" y="1547727"/>
                <a:ext cx="2184893" cy="1161408"/>
              </a:xfrm>
              <a:prstGeom prst="rect">
                <a:avLst/>
              </a:prstGeom>
            </p:spPr>
            <p:txBody>
              <a:bodyPr wrap="square">
                <a:spAutoFit/>
              </a:bodyPr>
              <a:lstStyle/>
              <a:p>
                <a:pPr>
                  <a:lnSpc>
                    <a:spcPct val="150000"/>
                  </a:lnSpc>
                  <a:spcAft>
                    <a:spcPts val="800"/>
                  </a:spcAft>
                </a:pPr>
                <a14:m>
                  <m:oMathPara xmlns:m="http://schemas.openxmlformats.org/officeDocument/2006/math">
                    <m:oMathParaPr>
                      <m:jc m:val="left"/>
                    </m:oMathParaPr>
                    <m:oMath xmlns:m="http://schemas.openxmlformats.org/officeDocument/2006/math">
                      <m:r>
                        <a:rPr lang="es-EC" i="1">
                          <a:effectLst/>
                          <a:latin typeface="Cambria Math" panose="02040503050406030204" pitchFamily="18" charset="0"/>
                          <a:ea typeface="Calibri" panose="020F0502020204030204" pitchFamily="34" charset="0"/>
                          <a:cs typeface="Arial" panose="020B0604020202020204" pitchFamily="34" charset="0"/>
                        </a:rPr>
                        <m:t>𝐸</m:t>
                      </m:r>
                      <m:r>
                        <a:rPr lang="es-EC" i="1">
                          <a:effectLst/>
                          <a:latin typeface="Cambria Math" panose="02040503050406030204" pitchFamily="18" charset="0"/>
                          <a:ea typeface="Calibri" panose="020F0502020204030204" pitchFamily="34" charset="0"/>
                          <a:cs typeface="Arial" panose="020B0604020202020204" pitchFamily="34" charset="0"/>
                        </a:rPr>
                        <m:t>=</m:t>
                      </m:r>
                      <m:r>
                        <a:rPr lang="es-EC">
                          <a:effectLst/>
                          <a:latin typeface="Cambria Math" panose="02040503050406030204" pitchFamily="18" charset="0"/>
                          <a:ea typeface="Calibri" panose="020F0502020204030204" pitchFamily="34" charset="0"/>
                          <a:cs typeface="Arial" panose="020B0604020202020204" pitchFamily="34" charset="0"/>
                        </a:rPr>
                        <m:t>200 </m:t>
                      </m:r>
                      <m:r>
                        <m:rPr>
                          <m:sty m:val="p"/>
                        </m:rPr>
                        <a:rPr lang="es-EC">
                          <a:effectLst/>
                          <a:latin typeface="Cambria Math" panose="02040503050406030204" pitchFamily="18" charset="0"/>
                          <a:ea typeface="Calibri" panose="020F0502020204030204" pitchFamily="34" charset="0"/>
                          <a:cs typeface="Arial" panose="020B0604020202020204" pitchFamily="34" charset="0"/>
                        </a:rPr>
                        <m:t>G</m:t>
                      </m:r>
                      <m:r>
                        <a:rPr lang="es-EC">
                          <a:effectLst/>
                          <a:latin typeface="Cambria Math" panose="02040503050406030204" pitchFamily="18" charset="0"/>
                          <a:ea typeface="Calibri" panose="020F0502020204030204" pitchFamily="34" charset="0"/>
                          <a:cs typeface="Arial" panose="020B0604020202020204" pitchFamily="34" charset="0"/>
                        </a:rPr>
                        <m:t> </m:t>
                      </m:r>
                      <m:r>
                        <m:rPr>
                          <m:sty m:val="p"/>
                        </m:rPr>
                        <a:rPr lang="es-EC">
                          <a:effectLst/>
                          <a:latin typeface="Cambria Math" panose="02040503050406030204" pitchFamily="18" charset="0"/>
                          <a:ea typeface="Calibri" panose="020F0502020204030204" pitchFamily="34" charset="0"/>
                          <a:cs typeface="Arial" panose="020B0604020202020204" pitchFamily="34" charset="0"/>
                        </a:rPr>
                        <m:t>Pa</m:t>
                      </m:r>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14:m>
                  <m:oMathPara xmlns:m="http://schemas.openxmlformats.org/officeDocument/2006/math">
                    <m:oMathParaPr>
                      <m:jc m:val="left"/>
                    </m:oMathParaPr>
                    <m:oMath xmlns:m="http://schemas.openxmlformats.org/officeDocument/2006/math">
                      <m:sSub>
                        <m:sSubPr>
                          <m:ctrlPr>
                            <a:rPr lang="es-EC"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𝑆</m:t>
                          </m:r>
                        </m:e>
                        <m:sub>
                          <m:r>
                            <a:rPr lang="es-EC" i="1">
                              <a:effectLst/>
                              <a:latin typeface="Cambria Math" panose="02040503050406030204" pitchFamily="18" charset="0"/>
                              <a:ea typeface="Calibri" panose="020F0502020204030204" pitchFamily="34" charset="0"/>
                              <a:cs typeface="Arial" panose="020B0604020202020204" pitchFamily="34" charset="0"/>
                            </a:rPr>
                            <m:t>𝑦</m:t>
                          </m:r>
                        </m:sub>
                      </m:sSub>
                      <m:r>
                        <a:rPr lang="es-EC" i="1">
                          <a:effectLst/>
                          <a:latin typeface="Cambria Math" panose="02040503050406030204" pitchFamily="18" charset="0"/>
                          <a:ea typeface="Calibri" panose="020F0502020204030204" pitchFamily="34" charset="0"/>
                          <a:cs typeface="Arial" panose="020B0604020202020204" pitchFamily="34" charset="0"/>
                        </a:rPr>
                        <m:t>=248.56 </m:t>
                      </m:r>
                      <m:r>
                        <m:rPr>
                          <m:sty m:val="p"/>
                        </m:rPr>
                        <a:rPr lang="es-EC">
                          <a:effectLst/>
                          <a:latin typeface="Cambria Math" panose="02040503050406030204" pitchFamily="18" charset="0"/>
                          <a:ea typeface="Calibri" panose="020F0502020204030204" pitchFamily="34" charset="0"/>
                          <a:cs typeface="Arial" panose="020B0604020202020204" pitchFamily="34" charset="0"/>
                        </a:rPr>
                        <m:t>MPa</m:t>
                      </m:r>
                      <m:r>
                        <a:rPr lang="es-EC">
                          <a:effectLst/>
                          <a:latin typeface="Cambria Math" panose="02040503050406030204" pitchFamily="18" charset="0"/>
                          <a:ea typeface="Calibri" panose="020F0502020204030204" pitchFamily="34" charset="0"/>
                          <a:cs typeface="Arial" panose="020B0604020202020204" pitchFamily="34" charset="0"/>
                        </a:rPr>
                        <m:t> </m:t>
                      </m:r>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2" name="Rectángulo 11"/>
              <p:cNvSpPr>
                <a:spLocks noRot="1" noChangeAspect="1" noMove="1" noResize="1" noEditPoints="1" noAdjustHandles="1" noChangeArrowheads="1" noChangeShapeType="1" noTextEdit="1"/>
              </p:cNvSpPr>
              <p:nvPr/>
            </p:nvSpPr>
            <p:spPr>
              <a:xfrm>
                <a:off x="6468143" y="1547727"/>
                <a:ext cx="2184893" cy="1161408"/>
              </a:xfrm>
              <a:prstGeom prst="rect">
                <a:avLst/>
              </a:prstGeom>
              <a:blipFill rotWithShape="0">
                <a:blip r:embed="rId7" cstate="print"/>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3" name="Rectángulo 12"/>
              <p:cNvSpPr/>
              <p:nvPr/>
            </p:nvSpPr>
            <p:spPr>
              <a:xfrm>
                <a:off x="5774044" y="4065813"/>
                <a:ext cx="2393385" cy="1940596"/>
              </a:xfrm>
              <a:prstGeom prst="rect">
                <a:avLst/>
              </a:prstGeom>
            </p:spPr>
            <p:txBody>
              <a:bodyPr wrap="square">
                <a:spAutoFit/>
              </a:bodyPr>
              <a:lstStyle/>
              <a:p>
                <a:pPr indent="252095" algn="just">
                  <a:lnSpc>
                    <a:spcPct val="150000"/>
                  </a:lnSpc>
                  <a:spcAft>
                    <a:spcPts val="800"/>
                  </a:spcAft>
                </a:pPr>
                <a14:m>
                  <m:oMathPara xmlns:m="http://schemas.openxmlformats.org/officeDocument/2006/math">
                    <m:oMathParaPr>
                      <m:jc m:val="centerGroup"/>
                    </m:oMathParaPr>
                    <m:oMath xmlns:m="http://schemas.openxmlformats.org/officeDocument/2006/math">
                      <m:r>
                        <a:rPr lang="es-EC" i="1" smtClean="0">
                          <a:effectLst/>
                          <a:latin typeface="Cambria Math" panose="02040503050406030204" pitchFamily="18" charset="0"/>
                          <a:ea typeface="Calibri" panose="020F0502020204030204" pitchFamily="34" charset="0"/>
                          <a:cs typeface="Arial" panose="020B0604020202020204" pitchFamily="34" charset="0"/>
                        </a:rPr>
                        <m:t>𝐶𝐶</m:t>
                      </m:r>
                      <m:r>
                        <a:rPr lang="es-EC" i="1" smtClean="0">
                          <a:effectLst/>
                          <a:latin typeface="Cambria Math" panose="02040503050406030204" pitchFamily="18" charset="0"/>
                          <a:ea typeface="Calibri" panose="020F0502020204030204" pitchFamily="34" charset="0"/>
                          <a:cs typeface="Arial" panose="020B0604020202020204" pitchFamily="34" charset="0"/>
                        </a:rPr>
                        <m:t>=</m:t>
                      </m:r>
                      <m:rad>
                        <m:radPr>
                          <m:degHide m:val="on"/>
                          <m:ctrlPr>
                            <a:rPr lang="es-EC" i="1">
                              <a:effectLst/>
                              <a:latin typeface="Cambria Math" panose="02040503050406030204" pitchFamily="18" charset="0"/>
                              <a:ea typeface="Calibri" panose="020F0502020204030204" pitchFamily="34" charset="0"/>
                              <a:cs typeface="Arial" panose="020B0604020202020204" pitchFamily="34" charset="0"/>
                            </a:rPr>
                          </m:ctrlPr>
                        </m:radPr>
                        <m:deg/>
                        <m:e>
                          <m:f>
                            <m:fPr>
                              <m:ctrlPr>
                                <a:rPr lang="es-EC" i="1">
                                  <a:effectLst/>
                                  <a:latin typeface="Cambria Math" panose="02040503050406030204" pitchFamily="18" charset="0"/>
                                  <a:ea typeface="Calibri" panose="020F0502020204030204" pitchFamily="34" charset="0"/>
                                  <a:cs typeface="Arial" panose="020B0604020202020204" pitchFamily="34" charset="0"/>
                                </a:rPr>
                              </m:ctrlPr>
                            </m:fPr>
                            <m:num>
                              <m:r>
                                <a:rPr lang="es-EC" i="1">
                                  <a:effectLst/>
                                  <a:latin typeface="Cambria Math" panose="02040503050406030204" pitchFamily="18" charset="0"/>
                                  <a:ea typeface="Calibri" panose="020F0502020204030204" pitchFamily="34" charset="0"/>
                                  <a:cs typeface="Arial" panose="020B0604020202020204" pitchFamily="34" charset="0"/>
                                </a:rPr>
                                <m:t>2∗</m:t>
                              </m:r>
                              <m:sSup>
                                <m:sSupPr>
                                  <m:ctrlPr>
                                    <a:rPr lang="es-EC" i="1">
                                      <a:effectLst/>
                                      <a:latin typeface="Cambria Math" panose="02040503050406030204" pitchFamily="18" charset="0"/>
                                      <a:ea typeface="Calibri" panose="020F0502020204030204" pitchFamily="34" charset="0"/>
                                      <a:cs typeface="Arial" panose="020B0604020202020204" pitchFamily="34" charset="0"/>
                                    </a:rPr>
                                  </m:ctrlPr>
                                </m:sSupPr>
                                <m:e>
                                  <m:r>
                                    <a:rPr lang="es-EC" i="1">
                                      <a:effectLst/>
                                      <a:latin typeface="Cambria Math" panose="02040503050406030204" pitchFamily="18" charset="0"/>
                                      <a:ea typeface="Calibri" panose="020F0502020204030204" pitchFamily="34" charset="0"/>
                                      <a:cs typeface="Arial" panose="020B0604020202020204" pitchFamily="34" charset="0"/>
                                    </a:rPr>
                                    <m:t>𝜋</m:t>
                                  </m:r>
                                </m:e>
                                <m:sup>
                                  <m:r>
                                    <a:rPr lang="es-EC" i="1">
                                      <a:effectLst/>
                                      <a:latin typeface="Cambria Math" panose="02040503050406030204" pitchFamily="18" charset="0"/>
                                      <a:ea typeface="Calibri" panose="020F0502020204030204" pitchFamily="34" charset="0"/>
                                      <a:cs typeface="Arial" panose="020B0604020202020204" pitchFamily="34" charset="0"/>
                                    </a:rPr>
                                    <m:t>2</m:t>
                                  </m:r>
                                </m:sup>
                              </m:sSup>
                              <m:r>
                                <a:rPr lang="es-EC" i="1">
                                  <a:effectLst/>
                                  <a:latin typeface="Cambria Math" panose="02040503050406030204" pitchFamily="18" charset="0"/>
                                  <a:ea typeface="Calibri" panose="020F0502020204030204" pitchFamily="34" charset="0"/>
                                  <a:cs typeface="Arial" panose="020B0604020202020204" pitchFamily="34" charset="0"/>
                                </a:rPr>
                                <m:t>∗</m:t>
                              </m:r>
                              <m:r>
                                <a:rPr lang="es-EC" i="1">
                                  <a:effectLst/>
                                  <a:latin typeface="Cambria Math" panose="02040503050406030204" pitchFamily="18" charset="0"/>
                                  <a:ea typeface="Calibri" panose="020F0502020204030204" pitchFamily="34" charset="0"/>
                                  <a:cs typeface="Arial" panose="020B0604020202020204" pitchFamily="34" charset="0"/>
                                </a:rPr>
                                <m:t>𝐸</m:t>
                              </m:r>
                            </m:num>
                            <m:den>
                              <m:sSub>
                                <m:sSubPr>
                                  <m:ctrlPr>
                                    <a:rPr lang="es-EC" i="1">
                                      <a:effectLst/>
                                      <a:latin typeface="Cambria Math" panose="02040503050406030204" pitchFamily="18" charset="0"/>
                                      <a:ea typeface="Calibri" panose="020F0502020204030204" pitchFamily="34" charset="0"/>
                                      <a:cs typeface="Arial" panose="020B0604020202020204" pitchFamily="34" charset="0"/>
                                    </a:rPr>
                                  </m:ctrlPr>
                                </m:sSubPr>
                                <m:e>
                                  <m:r>
                                    <m:rPr>
                                      <m:sty m:val="p"/>
                                    </m:rPr>
                                    <a:rPr lang="es-EC">
                                      <a:effectLst/>
                                      <a:latin typeface="Cambria Math" panose="02040503050406030204" pitchFamily="18" charset="0"/>
                                      <a:ea typeface="Calibri" panose="020F0502020204030204" pitchFamily="34" charset="0"/>
                                      <a:cs typeface="Arial" panose="020B0604020202020204" pitchFamily="34" charset="0"/>
                                    </a:rPr>
                                    <m:t>S</m:t>
                                  </m:r>
                                </m:e>
                                <m:sub>
                                  <m:r>
                                    <m:rPr>
                                      <m:sty m:val="p"/>
                                    </m:rPr>
                                    <a:rPr lang="es-EC">
                                      <a:effectLst/>
                                      <a:latin typeface="Cambria Math" panose="02040503050406030204" pitchFamily="18" charset="0"/>
                                      <a:ea typeface="Calibri" panose="020F0502020204030204" pitchFamily="34" charset="0"/>
                                      <a:cs typeface="Arial" panose="020B0604020202020204" pitchFamily="34" charset="0"/>
                                    </a:rPr>
                                    <m:t>y</m:t>
                                  </m:r>
                                </m:sub>
                              </m:sSub>
                            </m:den>
                          </m:f>
                        </m:e>
                      </m:rad>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Arial" panose="020B0604020202020204" pitchFamily="34" charset="0"/>
                        </a:rPr>
                        <m:t>𝐶𝐶</m:t>
                      </m:r>
                      <m:r>
                        <a:rPr lang="es-EC" i="1">
                          <a:effectLst/>
                          <a:latin typeface="Cambria Math" panose="02040503050406030204" pitchFamily="18" charset="0"/>
                          <a:ea typeface="Calibri" panose="020F0502020204030204" pitchFamily="34" charset="0"/>
                          <a:cs typeface="Arial" panose="020B0604020202020204" pitchFamily="34" charset="0"/>
                        </a:rPr>
                        <m:t>=126.03</m:t>
                      </m:r>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3" name="Rectángulo 12"/>
              <p:cNvSpPr>
                <a:spLocks noRot="1" noChangeAspect="1" noMove="1" noResize="1" noEditPoints="1" noAdjustHandles="1" noChangeArrowheads="1" noChangeShapeType="1" noTextEdit="1"/>
              </p:cNvSpPr>
              <p:nvPr/>
            </p:nvSpPr>
            <p:spPr>
              <a:xfrm>
                <a:off x="5774044" y="4065813"/>
                <a:ext cx="2393385" cy="1940596"/>
              </a:xfrm>
              <a:prstGeom prst="rect">
                <a:avLst/>
              </a:prstGeom>
              <a:blipFill rotWithShape="0">
                <a:blip r:embed="rId8" cstate="print"/>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4" name="Rectángulo 13"/>
              <p:cNvSpPr/>
              <p:nvPr/>
            </p:nvSpPr>
            <p:spPr>
              <a:xfrm>
                <a:off x="8193808" y="4772560"/>
                <a:ext cx="2609088" cy="1620508"/>
              </a:xfrm>
              <a:prstGeom prst="rect">
                <a:avLst/>
              </a:prstGeom>
            </p:spPr>
            <p:txBody>
              <a:bodyPr wrap="square">
                <a:spAutoFit/>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i="1" smtClean="0">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𝑃</m:t>
                          </m:r>
                        </m:e>
                        <m:sub>
                          <m:r>
                            <a:rPr lang="es-EC" i="1">
                              <a:effectLst/>
                              <a:latin typeface="Cambria Math" panose="02040503050406030204" pitchFamily="18" charset="0"/>
                              <a:ea typeface="Calibri" panose="020F0502020204030204" pitchFamily="34" charset="0"/>
                              <a:cs typeface="Arial" panose="020B0604020202020204" pitchFamily="34" charset="0"/>
                            </a:rPr>
                            <m:t>𝑐𝑟𝑖𝑡</m:t>
                          </m:r>
                        </m:sub>
                      </m:sSub>
                      <m:r>
                        <a:rPr lang="es-EC" i="1">
                          <a:effectLst/>
                          <a:latin typeface="Cambria Math" panose="02040503050406030204" pitchFamily="18" charset="0"/>
                          <a:ea typeface="Calibri" panose="020F0502020204030204" pitchFamily="34" charset="0"/>
                          <a:cs typeface="Arial" panose="020B0604020202020204" pitchFamily="34" charset="0"/>
                        </a:rPr>
                        <m:t>=</m:t>
                      </m:r>
                      <m:f>
                        <m:fPr>
                          <m:ctrlPr>
                            <a:rPr lang="es-EC" i="1">
                              <a:effectLst/>
                              <a:latin typeface="Cambria Math" panose="02040503050406030204" pitchFamily="18" charset="0"/>
                              <a:ea typeface="Calibri" panose="020F0502020204030204" pitchFamily="34" charset="0"/>
                              <a:cs typeface="Arial" panose="020B0604020202020204" pitchFamily="34" charset="0"/>
                            </a:rPr>
                          </m:ctrlPr>
                        </m:fPr>
                        <m:num>
                          <m:sSup>
                            <m:sSupPr>
                              <m:ctrlPr>
                                <a:rPr lang="es-EC" i="1">
                                  <a:effectLst/>
                                  <a:latin typeface="Cambria Math" panose="02040503050406030204" pitchFamily="18" charset="0"/>
                                  <a:ea typeface="Calibri" panose="020F0502020204030204" pitchFamily="34" charset="0"/>
                                  <a:cs typeface="Arial" panose="020B0604020202020204" pitchFamily="34" charset="0"/>
                                </a:rPr>
                              </m:ctrlPr>
                            </m:sSupPr>
                            <m:e>
                              <m:r>
                                <a:rPr lang="es-EC" i="1">
                                  <a:effectLst/>
                                  <a:latin typeface="Cambria Math" panose="02040503050406030204" pitchFamily="18" charset="0"/>
                                  <a:ea typeface="Calibri" panose="020F0502020204030204" pitchFamily="34" charset="0"/>
                                  <a:cs typeface="Arial" panose="020B0604020202020204" pitchFamily="34" charset="0"/>
                                </a:rPr>
                                <m:t>𝜋</m:t>
                              </m:r>
                            </m:e>
                            <m:sup>
                              <m:r>
                                <a:rPr lang="es-EC" i="1">
                                  <a:effectLst/>
                                  <a:latin typeface="Cambria Math" panose="02040503050406030204" pitchFamily="18" charset="0"/>
                                  <a:ea typeface="Calibri" panose="020F0502020204030204" pitchFamily="34" charset="0"/>
                                  <a:cs typeface="Arial" panose="020B0604020202020204" pitchFamily="34" charset="0"/>
                                </a:rPr>
                                <m:t>2</m:t>
                              </m:r>
                            </m:sup>
                          </m:sSup>
                          <m:r>
                            <a:rPr lang="es-EC" i="1">
                              <a:effectLst/>
                              <a:latin typeface="Cambria Math" panose="02040503050406030204" pitchFamily="18" charset="0"/>
                              <a:ea typeface="Calibri" panose="020F0502020204030204" pitchFamily="34" charset="0"/>
                              <a:cs typeface="Arial" panose="020B0604020202020204" pitchFamily="34" charset="0"/>
                            </a:rPr>
                            <m:t>∗</m:t>
                          </m:r>
                          <m:r>
                            <a:rPr lang="es-EC" i="1">
                              <a:effectLst/>
                              <a:latin typeface="Cambria Math" panose="02040503050406030204" pitchFamily="18" charset="0"/>
                              <a:ea typeface="Calibri" panose="020F0502020204030204" pitchFamily="34" charset="0"/>
                              <a:cs typeface="Arial" panose="020B0604020202020204" pitchFamily="34" charset="0"/>
                            </a:rPr>
                            <m:t>𝐸</m:t>
                          </m:r>
                          <m:r>
                            <a:rPr lang="es-EC" i="1">
                              <a:effectLst/>
                              <a:latin typeface="Cambria Math" panose="02040503050406030204" pitchFamily="18" charset="0"/>
                              <a:ea typeface="Calibri" panose="020F0502020204030204" pitchFamily="34" charset="0"/>
                              <a:cs typeface="Arial" panose="020B0604020202020204" pitchFamily="34" charset="0"/>
                            </a:rPr>
                            <m:t>∗</m:t>
                          </m:r>
                          <m:r>
                            <a:rPr lang="es-EC" i="1">
                              <a:effectLst/>
                              <a:latin typeface="Cambria Math" panose="02040503050406030204" pitchFamily="18" charset="0"/>
                              <a:ea typeface="Calibri" panose="020F0502020204030204" pitchFamily="34" charset="0"/>
                              <a:cs typeface="Arial" panose="020B0604020202020204" pitchFamily="34" charset="0"/>
                            </a:rPr>
                            <m:t>𝐼</m:t>
                          </m:r>
                        </m:num>
                        <m:den>
                          <m:sSup>
                            <m:sSupPr>
                              <m:ctrlPr>
                                <a:rPr lang="es-EC" i="1">
                                  <a:effectLst/>
                                  <a:latin typeface="Cambria Math" panose="02040503050406030204" pitchFamily="18" charset="0"/>
                                  <a:ea typeface="Calibri" panose="020F0502020204030204" pitchFamily="34" charset="0"/>
                                  <a:cs typeface="Arial" panose="020B0604020202020204" pitchFamily="34" charset="0"/>
                                </a:rPr>
                              </m:ctrlPr>
                            </m:sSupPr>
                            <m:e>
                              <m:r>
                                <a:rPr lang="es-EC" i="1">
                                  <a:effectLst/>
                                  <a:latin typeface="Cambria Math" panose="02040503050406030204" pitchFamily="18" charset="0"/>
                                  <a:ea typeface="Calibri" panose="020F0502020204030204" pitchFamily="34" charset="0"/>
                                  <a:cs typeface="Arial" panose="020B0604020202020204" pitchFamily="34" charset="0"/>
                                </a:rPr>
                                <m:t>(</m:t>
                              </m:r>
                              <m:r>
                                <a:rPr lang="es-EC" i="1">
                                  <a:effectLst/>
                                  <a:latin typeface="Cambria Math" panose="02040503050406030204" pitchFamily="18" charset="0"/>
                                  <a:ea typeface="Calibri" panose="020F0502020204030204" pitchFamily="34" charset="0"/>
                                  <a:cs typeface="Arial" panose="020B0604020202020204" pitchFamily="34" charset="0"/>
                                </a:rPr>
                                <m:t>𝐾</m:t>
                              </m:r>
                              <m:r>
                                <a:rPr lang="es-EC" i="1">
                                  <a:effectLst/>
                                  <a:latin typeface="Cambria Math" panose="02040503050406030204" pitchFamily="18" charset="0"/>
                                  <a:ea typeface="Calibri" panose="020F0502020204030204" pitchFamily="34" charset="0"/>
                                  <a:cs typeface="Arial" panose="020B0604020202020204" pitchFamily="34" charset="0"/>
                                </a:rPr>
                                <m:t>∗</m:t>
                              </m:r>
                              <m:r>
                                <a:rPr lang="es-EC" i="1">
                                  <a:effectLst/>
                                  <a:latin typeface="Cambria Math" panose="02040503050406030204" pitchFamily="18" charset="0"/>
                                  <a:ea typeface="Calibri" panose="020F0502020204030204" pitchFamily="34" charset="0"/>
                                  <a:cs typeface="Arial" panose="020B0604020202020204" pitchFamily="34" charset="0"/>
                                </a:rPr>
                                <m:t>𝐿</m:t>
                              </m:r>
                              <m:r>
                                <a:rPr lang="es-EC" i="1">
                                  <a:effectLst/>
                                  <a:latin typeface="Cambria Math" panose="02040503050406030204" pitchFamily="18" charset="0"/>
                                  <a:ea typeface="Calibri" panose="020F0502020204030204" pitchFamily="34" charset="0"/>
                                  <a:cs typeface="Arial" panose="020B0604020202020204" pitchFamily="34" charset="0"/>
                                </a:rPr>
                                <m:t>)</m:t>
                              </m:r>
                            </m:e>
                            <m:sup>
                              <m:r>
                                <a:rPr lang="es-EC" i="1">
                                  <a:effectLst/>
                                  <a:latin typeface="Cambria Math" panose="02040503050406030204" pitchFamily="18" charset="0"/>
                                  <a:ea typeface="Calibri" panose="020F0502020204030204" pitchFamily="34" charset="0"/>
                                  <a:cs typeface="Arial" panose="020B0604020202020204" pitchFamily="34" charset="0"/>
                                </a:rPr>
                                <m:t>2</m:t>
                              </m:r>
                            </m:sup>
                          </m:sSup>
                        </m:den>
                      </m:f>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14:m>
                  <m:oMathPara xmlns:m="http://schemas.openxmlformats.org/officeDocument/2006/math">
                    <m:oMathParaPr>
                      <m:jc m:val="centerGroup"/>
                    </m:oMathParaPr>
                    <m:oMath xmlns:m="http://schemas.openxmlformats.org/officeDocument/2006/math">
                      <m:sSup>
                        <m:sSupPr>
                          <m:ctrlPr>
                            <a:rPr lang="es-EC" i="1">
                              <a:effectLst/>
                              <a:latin typeface="Cambria Math" panose="02040503050406030204" pitchFamily="18" charset="0"/>
                              <a:ea typeface="Calibri" panose="020F0502020204030204" pitchFamily="34" charset="0"/>
                              <a:cs typeface="Arial" panose="020B0604020202020204" pitchFamily="34" charset="0"/>
                            </a:rPr>
                          </m:ctrlPr>
                        </m:sSupPr>
                        <m:e>
                          <m:r>
                            <a:rPr lang="es-EC" i="1">
                              <a:effectLst/>
                              <a:latin typeface="Cambria Math" panose="02040503050406030204" pitchFamily="18" charset="0"/>
                              <a:ea typeface="Calibri" panose="020F0502020204030204" pitchFamily="34" charset="0"/>
                              <a:cs typeface="Arial" panose="020B0604020202020204" pitchFamily="34" charset="0"/>
                            </a:rPr>
                            <m:t>𝐼</m:t>
                          </m:r>
                          <m:r>
                            <a:rPr lang="es-EC" i="1">
                              <a:effectLst/>
                              <a:latin typeface="Cambria Math" panose="02040503050406030204" pitchFamily="18" charset="0"/>
                              <a:ea typeface="Calibri" panose="020F0502020204030204" pitchFamily="34" charset="0"/>
                              <a:cs typeface="Arial" panose="020B0604020202020204" pitchFamily="34" charset="0"/>
                            </a:rPr>
                            <m:t>=2.489∗10</m:t>
                          </m:r>
                        </m:e>
                        <m:sup>
                          <m:r>
                            <a:rPr lang="es-EC" i="1">
                              <a:effectLst/>
                              <a:latin typeface="Cambria Math" panose="02040503050406030204" pitchFamily="18" charset="0"/>
                              <a:ea typeface="Calibri" panose="020F0502020204030204" pitchFamily="34" charset="0"/>
                              <a:cs typeface="Arial" panose="020B0604020202020204" pitchFamily="34" charset="0"/>
                            </a:rPr>
                            <m:t>−10</m:t>
                          </m:r>
                        </m:sup>
                      </m:sSup>
                      <m:r>
                        <a:rPr lang="es-EC" i="1">
                          <a:effectLst/>
                          <a:latin typeface="Cambria Math" panose="02040503050406030204" pitchFamily="18" charset="0"/>
                          <a:ea typeface="Calibri" panose="020F0502020204030204" pitchFamily="34" charset="0"/>
                          <a:cs typeface="Arial" panose="020B0604020202020204" pitchFamily="34" charset="0"/>
                        </a:rPr>
                        <m:t> </m:t>
                      </m:r>
                      <m:sSup>
                        <m:sSupPr>
                          <m:ctrlPr>
                            <a:rPr lang="es-EC" i="1">
                              <a:effectLst/>
                              <a:latin typeface="Cambria Math" panose="02040503050406030204" pitchFamily="18" charset="0"/>
                              <a:ea typeface="Calibri" panose="020F0502020204030204" pitchFamily="34" charset="0"/>
                              <a:cs typeface="Arial" panose="020B0604020202020204" pitchFamily="34" charset="0"/>
                            </a:rPr>
                          </m:ctrlPr>
                        </m:sSupPr>
                        <m:e>
                          <m:r>
                            <a:rPr lang="es-EC" i="1">
                              <a:effectLst/>
                              <a:latin typeface="Cambria Math" panose="02040503050406030204" pitchFamily="18" charset="0"/>
                              <a:ea typeface="Calibri" panose="020F0502020204030204" pitchFamily="34" charset="0"/>
                              <a:cs typeface="Arial" panose="020B0604020202020204" pitchFamily="34" charset="0"/>
                            </a:rPr>
                            <m:t>𝑚</m:t>
                          </m:r>
                        </m:e>
                        <m:sup>
                          <m:r>
                            <a:rPr lang="es-EC" i="1">
                              <a:effectLst/>
                              <a:latin typeface="Cambria Math" panose="02040503050406030204" pitchFamily="18" charset="0"/>
                              <a:ea typeface="Calibri" panose="020F0502020204030204" pitchFamily="34" charset="0"/>
                              <a:cs typeface="Arial" panose="020B0604020202020204" pitchFamily="34" charset="0"/>
                            </a:rPr>
                            <m:t>4</m:t>
                          </m:r>
                        </m:sup>
                      </m:sSup>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4" name="Rectángulo 13"/>
              <p:cNvSpPr>
                <a:spLocks noRot="1" noChangeAspect="1" noMove="1" noResize="1" noEditPoints="1" noAdjustHandles="1" noChangeArrowheads="1" noChangeShapeType="1" noTextEdit="1"/>
              </p:cNvSpPr>
              <p:nvPr/>
            </p:nvSpPr>
            <p:spPr>
              <a:xfrm>
                <a:off x="8193808" y="4772560"/>
                <a:ext cx="2609088" cy="1620508"/>
              </a:xfrm>
              <a:prstGeom prst="rect">
                <a:avLst/>
              </a:prstGeom>
              <a:blipFill rotWithShape="0">
                <a:blip r:embed="rId9" cstate="print"/>
                <a:stretch>
                  <a:fillRect/>
                </a:stretch>
              </a:blipFill>
            </p:spPr>
            <p:txBody>
              <a:bodyPr/>
              <a:lstStyle/>
              <a:p>
                <a:r>
                  <a:rPr lang="es-EC">
                    <a:noFill/>
                  </a:rPr>
                  <a:t> </a:t>
                </a:r>
              </a:p>
            </p:txBody>
          </p:sp>
        </mc:Fallback>
      </mc:AlternateContent>
      <p:sp>
        <p:nvSpPr>
          <p:cNvPr id="15" name="Rectángulo 14"/>
          <p:cNvSpPr/>
          <p:nvPr/>
        </p:nvSpPr>
        <p:spPr>
          <a:xfrm>
            <a:off x="8653036" y="4432654"/>
            <a:ext cx="1954381" cy="369332"/>
          </a:xfrm>
          <a:prstGeom prst="rect">
            <a:avLst/>
          </a:prstGeom>
        </p:spPr>
        <p:txBody>
          <a:bodyPr wrap="none">
            <a:spAutoFit/>
          </a:bodyPr>
          <a:lstStyle/>
          <a:p>
            <a:r>
              <a:rPr lang="es-EC" dirty="0" smtClean="0">
                <a:effectLst/>
                <a:latin typeface="Arial" panose="020B0604020202020204" pitchFamily="34" charset="0"/>
                <a:ea typeface="Calibri" panose="020F0502020204030204" pitchFamily="34" charset="0"/>
              </a:rPr>
              <a:t>Formula de Euler</a:t>
            </a:r>
            <a:endParaRPr lang="es-EC" dirty="0"/>
          </a:p>
        </p:txBody>
      </p:sp>
    </p:spTree>
    <p:extLst>
      <p:ext uri="{BB962C8B-B14F-4D97-AF65-F5344CB8AC3E}">
        <p14:creationId xmlns:p14="http://schemas.microsoft.com/office/powerpoint/2010/main" val="243907568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ángulo 3"/>
              <p:cNvSpPr/>
              <p:nvPr/>
            </p:nvSpPr>
            <p:spPr>
              <a:xfrm>
                <a:off x="5256719" y="571717"/>
                <a:ext cx="6584526" cy="2570768"/>
              </a:xfrm>
              <a:prstGeom prst="rect">
                <a:avLst/>
              </a:prstGeom>
            </p:spPr>
            <p:txBody>
              <a:bodyPr wrap="square">
                <a:spAutoFit/>
              </a:bodyPr>
              <a:lstStyle/>
              <a:p>
                <a:pPr algn="ctr">
                  <a:lnSpc>
                    <a:spcPct val="150000"/>
                  </a:lnSpc>
                  <a:spcAft>
                    <a:spcPts val="800"/>
                  </a:spcAft>
                </a:pPr>
                <a:r>
                  <a:rPr lang="es-EC" sz="2400" dirty="0" smtClean="0"/>
                  <a:t>Relación de esbeltez</a:t>
                </a:r>
                <a:endParaRPr lang="es-EC" sz="2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14:m>
                  <m:oMath xmlns:m="http://schemas.openxmlformats.org/officeDocument/2006/math">
                    <m:r>
                      <a:rPr lang="es-EC" i="1" smtClean="0">
                        <a:effectLst/>
                        <a:latin typeface="Cambria Math" panose="02040503050406030204" pitchFamily="18" charset="0"/>
                        <a:ea typeface="Calibri" panose="020F0502020204030204" pitchFamily="34" charset="0"/>
                        <a:cs typeface="Arial" panose="020B0604020202020204" pitchFamily="34" charset="0"/>
                      </a:rPr>
                      <m:t>𝑅𝐸</m:t>
                    </m:r>
                    <m:r>
                      <a:rPr lang="es-EC" i="1" smtClean="0">
                        <a:effectLst/>
                        <a:latin typeface="Cambria Math" panose="02040503050406030204" pitchFamily="18" charset="0"/>
                        <a:ea typeface="Calibri" panose="020F0502020204030204" pitchFamily="34" charset="0"/>
                        <a:cs typeface="Arial" panose="020B0604020202020204" pitchFamily="34" charset="0"/>
                      </a:rPr>
                      <m:t>= </m:t>
                    </m:r>
                    <m:f>
                      <m:fPr>
                        <m:ctrlPr>
                          <a:rPr lang="es-EC" i="1">
                            <a:effectLst/>
                            <a:latin typeface="Cambria Math" panose="02040503050406030204" pitchFamily="18" charset="0"/>
                            <a:ea typeface="Calibri" panose="020F0502020204030204" pitchFamily="34" charset="0"/>
                            <a:cs typeface="Arial" panose="020B0604020202020204" pitchFamily="34" charset="0"/>
                          </a:rPr>
                        </m:ctrlPr>
                      </m:fPr>
                      <m:num>
                        <m:r>
                          <a:rPr lang="es-EC" i="1">
                            <a:effectLst/>
                            <a:latin typeface="Cambria Math" panose="02040503050406030204" pitchFamily="18" charset="0"/>
                            <a:ea typeface="Calibri" panose="020F0502020204030204" pitchFamily="34" charset="0"/>
                            <a:cs typeface="Arial" panose="020B0604020202020204" pitchFamily="34" charset="0"/>
                          </a:rPr>
                          <m:t>𝐾</m:t>
                        </m:r>
                        <m:r>
                          <a:rPr lang="es-EC" i="1">
                            <a:effectLst/>
                            <a:latin typeface="Cambria Math" panose="02040503050406030204" pitchFamily="18" charset="0"/>
                            <a:ea typeface="Calibri" panose="020F0502020204030204" pitchFamily="34" charset="0"/>
                            <a:cs typeface="Arial" panose="020B0604020202020204" pitchFamily="34" charset="0"/>
                          </a:rPr>
                          <m:t>∗</m:t>
                        </m:r>
                        <m:r>
                          <a:rPr lang="es-EC" i="1">
                            <a:effectLst/>
                            <a:latin typeface="Cambria Math" panose="02040503050406030204" pitchFamily="18" charset="0"/>
                            <a:ea typeface="Calibri" panose="020F0502020204030204" pitchFamily="34" charset="0"/>
                            <a:cs typeface="Arial" panose="020B0604020202020204" pitchFamily="34" charset="0"/>
                          </a:rPr>
                          <m:t>𝐿</m:t>
                        </m:r>
                      </m:num>
                      <m:den>
                        <m:sSub>
                          <m:sSubPr>
                            <m:ctrlPr>
                              <a:rPr lang="es-EC"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𝑟</m:t>
                            </m:r>
                          </m:e>
                          <m:sub>
                            <m:r>
                              <a:rPr lang="es-EC" i="1">
                                <a:effectLst/>
                                <a:latin typeface="Cambria Math" panose="02040503050406030204" pitchFamily="18" charset="0"/>
                                <a:ea typeface="Calibri" panose="020F0502020204030204" pitchFamily="34" charset="0"/>
                                <a:cs typeface="Arial" panose="020B0604020202020204" pitchFamily="34" charset="0"/>
                              </a:rPr>
                              <m:t>𝑦</m:t>
                            </m:r>
                          </m:sub>
                        </m:sSub>
                      </m:den>
                    </m:f>
                  </m:oMath>
                </a14:m>
                <a:r>
                  <a:rPr lang="es-EC" sz="1600"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Arial" panose="020B0604020202020204" pitchFamily="34" charset="0"/>
                        </a:rPr>
                        <m:t>𝑅𝐸</m:t>
                      </m:r>
                      <m:r>
                        <a:rPr lang="es-EC" i="1">
                          <a:effectLst/>
                          <a:latin typeface="Cambria Math" panose="02040503050406030204" pitchFamily="18" charset="0"/>
                          <a:ea typeface="Calibri" panose="020F0502020204030204" pitchFamily="34" charset="0"/>
                          <a:cs typeface="Arial" panose="020B0604020202020204" pitchFamily="34" charset="0"/>
                        </a:rPr>
                        <m:t>= 243.665</m:t>
                      </m:r>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14:m>
                  <m:oMathPara xmlns:m="http://schemas.openxmlformats.org/officeDocument/2006/math">
                    <m:oMathParaPr>
                      <m:jc m:val="centerGroup"/>
                    </m:oMathParaPr>
                    <m:oMath xmlns:m="http://schemas.openxmlformats.org/officeDocument/2006/math">
                      <m:r>
                        <a:rPr lang="es-EC" i="1" smtClean="0">
                          <a:effectLst/>
                          <a:latin typeface="Cambria Math" panose="02040503050406030204" pitchFamily="18" charset="0"/>
                          <a:ea typeface="Calibri" panose="020F0502020204030204" pitchFamily="34" charset="0"/>
                          <a:cs typeface="Arial" panose="020B0604020202020204" pitchFamily="34" charset="0"/>
                        </a:rPr>
                        <m:t>𝑅𝐸</m:t>
                      </m:r>
                      <m:r>
                        <a:rPr lang="es-EC" i="1" smtClean="0">
                          <a:effectLst/>
                          <a:latin typeface="Cambria Math" panose="02040503050406030204" pitchFamily="18" charset="0"/>
                          <a:ea typeface="Calibri" panose="020F0502020204030204" pitchFamily="34" charset="0"/>
                          <a:cs typeface="Arial" panose="020B0604020202020204" pitchFamily="34" charset="0"/>
                        </a:rPr>
                        <m:t>&gt;</m:t>
                      </m:r>
                      <m:r>
                        <a:rPr lang="es-EC" i="1">
                          <a:effectLst/>
                          <a:latin typeface="Cambria Math" panose="02040503050406030204" pitchFamily="18" charset="0"/>
                          <a:ea typeface="Times New Roman" panose="02020603050405020304" pitchFamily="18" charset="0"/>
                          <a:cs typeface="Arial" panose="020B0604020202020204" pitchFamily="34" charset="0"/>
                        </a:rPr>
                        <m:t>𝐶𝐶</m:t>
                      </m:r>
                      <m:r>
                        <a:rPr lang="es-EC" i="1">
                          <a:effectLst/>
                          <a:latin typeface="Cambria Math" panose="02040503050406030204" pitchFamily="18" charset="0"/>
                          <a:ea typeface="Times New Roman" panose="02020603050405020304" pitchFamily="18" charset="0"/>
                          <a:cs typeface="Arial" panose="020B0604020202020204" pitchFamily="34" charset="0"/>
                        </a:rPr>
                        <m:t>     </m:t>
                      </m:r>
                      <m:r>
                        <a:rPr lang="es-EC">
                          <a:effectLst/>
                          <a:latin typeface="Cambria Math" panose="02040503050406030204" pitchFamily="18" charset="0"/>
                          <a:ea typeface="Times New Roman" panose="02020603050405020304" pitchFamily="18" charset="0"/>
                          <a:cs typeface="Arial" panose="020B0604020202020204" pitchFamily="34" charset="0"/>
                        </a:rPr>
                        <m:t>    →    </m:t>
                      </m:r>
                      <m:r>
                        <a:rPr lang="es-EC" i="1">
                          <a:effectLst/>
                          <a:latin typeface="Cambria Math" panose="02040503050406030204" pitchFamily="18" charset="0"/>
                          <a:ea typeface="Times New Roman" panose="02020603050405020304" pitchFamily="18" charset="0"/>
                          <a:cs typeface="Arial" panose="020B0604020202020204" pitchFamily="34" charset="0"/>
                        </a:rPr>
                        <m:t>    243.665</m:t>
                      </m:r>
                      <m:r>
                        <a:rPr lang="es-EC" i="1">
                          <a:effectLst/>
                          <a:latin typeface="Cambria Math" panose="02040503050406030204" pitchFamily="18" charset="0"/>
                          <a:ea typeface="Calibri" panose="020F0502020204030204" pitchFamily="34" charset="0"/>
                          <a:cs typeface="Arial" panose="020B0604020202020204" pitchFamily="34" charset="0"/>
                        </a:rPr>
                        <m:t>&gt;126.03   </m:t>
                      </m:r>
                      <m:d>
                        <m:dPr>
                          <m:ctrlPr>
                            <a:rPr lang="es-EC" i="1">
                              <a:effectLst/>
                              <a:latin typeface="Cambria Math" panose="02040503050406030204" pitchFamily="18" charset="0"/>
                              <a:ea typeface="Calibri" panose="020F0502020204030204" pitchFamily="34" charset="0"/>
                              <a:cs typeface="Arial" panose="020B0604020202020204" pitchFamily="34" charset="0"/>
                            </a:rPr>
                          </m:ctrlPr>
                        </m:dPr>
                        <m:e>
                          <m:r>
                            <a:rPr lang="es-EC" i="1">
                              <a:effectLst/>
                              <a:latin typeface="Cambria Math" panose="02040503050406030204" pitchFamily="18" charset="0"/>
                              <a:ea typeface="Calibri" panose="020F0502020204030204" pitchFamily="34" charset="0"/>
                              <a:cs typeface="Arial" panose="020B0604020202020204" pitchFamily="34" charset="0"/>
                            </a:rPr>
                            <m:t>𝐶𝑜𝑙𝑢𝑚𝑛𝑎</m:t>
                          </m:r>
                          <m:r>
                            <a:rPr lang="es-EC" i="1">
                              <a:effectLst/>
                              <a:latin typeface="Cambria Math" panose="02040503050406030204" pitchFamily="18" charset="0"/>
                              <a:ea typeface="Calibri" panose="020F0502020204030204" pitchFamily="34" charset="0"/>
                              <a:cs typeface="Arial" panose="020B0604020202020204" pitchFamily="34" charset="0"/>
                            </a:rPr>
                            <m:t> </m:t>
                          </m:r>
                          <m:r>
                            <a:rPr lang="es-EC" i="1">
                              <a:effectLst/>
                              <a:latin typeface="Cambria Math" panose="02040503050406030204" pitchFamily="18" charset="0"/>
                              <a:ea typeface="Calibri" panose="020F0502020204030204" pitchFamily="34" charset="0"/>
                              <a:cs typeface="Arial" panose="020B0604020202020204" pitchFamily="34" charset="0"/>
                            </a:rPr>
                            <m:t>𝐿𝑎𝑟𝑔𝑎</m:t>
                          </m:r>
                        </m:e>
                      </m:d>
                      <m:r>
                        <a:rPr lang="es-EC" b="0" i="1">
                          <a:effectLst/>
                          <a:latin typeface="Cambria Math" panose="02040503050406030204" pitchFamily="18" charset="0"/>
                          <a:ea typeface="Calibri" panose="020F0502020204030204" pitchFamily="34" charset="0"/>
                          <a:cs typeface="Arial" panose="020B0604020202020204" pitchFamily="34" charset="0"/>
                        </a:rPr>
                        <m:t>  </m:t>
                      </m:r>
                      <m:r>
                        <a:rPr lang="es-EC" i="1">
                          <a:effectLst/>
                          <a:latin typeface="Cambria Math" panose="02040503050406030204" pitchFamily="18" charset="0"/>
                          <a:ea typeface="Calibri" panose="020F0502020204030204" pitchFamily="34" charset="0"/>
                          <a:cs typeface="Arial" panose="020B0604020202020204" pitchFamily="34" charset="0"/>
                        </a:rPr>
                        <m:t> </m:t>
                      </m:r>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Rectángulo 3"/>
              <p:cNvSpPr>
                <a:spLocks noRot="1" noChangeAspect="1" noMove="1" noResize="1" noEditPoints="1" noAdjustHandles="1" noChangeArrowheads="1" noChangeShapeType="1" noTextEdit="1"/>
              </p:cNvSpPr>
              <p:nvPr/>
            </p:nvSpPr>
            <p:spPr>
              <a:xfrm>
                <a:off x="5256719" y="571717"/>
                <a:ext cx="6584526" cy="2570768"/>
              </a:xfrm>
              <a:prstGeom prst="rect">
                <a:avLst/>
              </a:prstGeom>
              <a:blipFill rotWithShape="0">
                <a:blip r:embed="rId2" cstate="print"/>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5" name="Rectángulo 4"/>
              <p:cNvSpPr/>
              <p:nvPr/>
            </p:nvSpPr>
            <p:spPr>
              <a:xfrm>
                <a:off x="6067039" y="3685005"/>
                <a:ext cx="4963886" cy="2036007"/>
              </a:xfrm>
              <a:prstGeom prst="rect">
                <a:avLst/>
              </a:prstGeom>
            </p:spPr>
            <p:txBody>
              <a:bodyPr wrap="square">
                <a:spAutoFit/>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i="1" smtClean="0">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𝑃</m:t>
                          </m:r>
                        </m:e>
                        <m:sub>
                          <m:r>
                            <a:rPr lang="es-EC" i="1">
                              <a:effectLst/>
                              <a:latin typeface="Cambria Math" panose="02040503050406030204" pitchFamily="18" charset="0"/>
                              <a:ea typeface="Calibri" panose="020F0502020204030204" pitchFamily="34" charset="0"/>
                              <a:cs typeface="Arial" panose="020B0604020202020204" pitchFamily="34" charset="0"/>
                            </a:rPr>
                            <m:t>𝑐𝑟𝑖𝑡</m:t>
                          </m:r>
                        </m:sub>
                      </m:sSub>
                      <m:r>
                        <a:rPr lang="es-EC" i="1">
                          <a:effectLst/>
                          <a:latin typeface="Cambria Math" panose="02040503050406030204" pitchFamily="18" charset="0"/>
                          <a:ea typeface="Calibri" panose="020F0502020204030204" pitchFamily="34" charset="0"/>
                          <a:cs typeface="Arial" panose="020B0604020202020204" pitchFamily="34" charset="0"/>
                        </a:rPr>
                        <m:t>=</m:t>
                      </m:r>
                      <m:f>
                        <m:fPr>
                          <m:ctrlPr>
                            <a:rPr lang="es-EC" i="1">
                              <a:effectLst/>
                              <a:latin typeface="Cambria Math" panose="02040503050406030204" pitchFamily="18" charset="0"/>
                              <a:ea typeface="Calibri" panose="020F0502020204030204" pitchFamily="34" charset="0"/>
                              <a:cs typeface="Arial" panose="020B0604020202020204" pitchFamily="34" charset="0"/>
                            </a:rPr>
                          </m:ctrlPr>
                        </m:fPr>
                        <m:num>
                          <m:sSup>
                            <m:sSupPr>
                              <m:ctrlPr>
                                <a:rPr lang="es-EC" i="1">
                                  <a:effectLst/>
                                  <a:latin typeface="Cambria Math" panose="02040503050406030204" pitchFamily="18" charset="0"/>
                                  <a:ea typeface="Calibri" panose="020F0502020204030204" pitchFamily="34" charset="0"/>
                                  <a:cs typeface="Arial" panose="020B0604020202020204" pitchFamily="34" charset="0"/>
                                </a:rPr>
                              </m:ctrlPr>
                            </m:sSupPr>
                            <m:e>
                              <m:r>
                                <a:rPr lang="es-EC" i="1">
                                  <a:effectLst/>
                                  <a:latin typeface="Cambria Math" panose="02040503050406030204" pitchFamily="18" charset="0"/>
                                  <a:ea typeface="Calibri" panose="020F0502020204030204" pitchFamily="34" charset="0"/>
                                  <a:cs typeface="Arial" panose="020B0604020202020204" pitchFamily="34" charset="0"/>
                                </a:rPr>
                                <m:t>𝜋</m:t>
                              </m:r>
                            </m:e>
                            <m:sup>
                              <m:r>
                                <a:rPr lang="es-EC" i="1">
                                  <a:effectLst/>
                                  <a:latin typeface="Cambria Math" panose="02040503050406030204" pitchFamily="18" charset="0"/>
                                  <a:ea typeface="Calibri" panose="020F0502020204030204" pitchFamily="34" charset="0"/>
                                  <a:cs typeface="Arial" panose="020B0604020202020204" pitchFamily="34" charset="0"/>
                                </a:rPr>
                                <m:t>2</m:t>
                              </m:r>
                            </m:sup>
                          </m:sSup>
                          <m:r>
                            <a:rPr lang="es-EC" i="1">
                              <a:effectLst/>
                              <a:latin typeface="Cambria Math" panose="02040503050406030204" pitchFamily="18" charset="0"/>
                              <a:ea typeface="Calibri" panose="020F0502020204030204" pitchFamily="34" charset="0"/>
                              <a:cs typeface="Arial" panose="020B0604020202020204" pitchFamily="34" charset="0"/>
                            </a:rPr>
                            <m:t>∗</m:t>
                          </m:r>
                          <m:r>
                            <a:rPr lang="es-EC" i="1">
                              <a:effectLst/>
                              <a:latin typeface="Cambria Math" panose="02040503050406030204" pitchFamily="18" charset="0"/>
                              <a:ea typeface="Calibri" panose="020F0502020204030204" pitchFamily="34" charset="0"/>
                              <a:cs typeface="Arial" panose="020B0604020202020204" pitchFamily="34" charset="0"/>
                            </a:rPr>
                            <m:t>𝐸</m:t>
                          </m:r>
                          <m:r>
                            <a:rPr lang="es-EC" i="1">
                              <a:effectLst/>
                              <a:latin typeface="Cambria Math" panose="02040503050406030204" pitchFamily="18" charset="0"/>
                              <a:ea typeface="Calibri" panose="020F0502020204030204" pitchFamily="34" charset="0"/>
                              <a:cs typeface="Arial" panose="020B0604020202020204" pitchFamily="34" charset="0"/>
                            </a:rPr>
                            <m:t>∗</m:t>
                          </m:r>
                          <m:r>
                            <a:rPr lang="es-EC" i="1">
                              <a:effectLst/>
                              <a:latin typeface="Cambria Math" panose="02040503050406030204" pitchFamily="18" charset="0"/>
                              <a:ea typeface="Calibri" panose="020F0502020204030204" pitchFamily="34" charset="0"/>
                              <a:cs typeface="Arial" panose="020B0604020202020204" pitchFamily="34" charset="0"/>
                            </a:rPr>
                            <m:t>𝐼</m:t>
                          </m:r>
                        </m:num>
                        <m:den>
                          <m:sSup>
                            <m:sSupPr>
                              <m:ctrlPr>
                                <a:rPr lang="es-EC" i="1">
                                  <a:effectLst/>
                                  <a:latin typeface="Cambria Math" panose="02040503050406030204" pitchFamily="18" charset="0"/>
                                  <a:ea typeface="Calibri" panose="020F0502020204030204" pitchFamily="34" charset="0"/>
                                  <a:cs typeface="Arial" panose="020B0604020202020204" pitchFamily="34" charset="0"/>
                                </a:rPr>
                              </m:ctrlPr>
                            </m:sSupPr>
                            <m:e>
                              <m:r>
                                <a:rPr lang="es-EC" i="1">
                                  <a:effectLst/>
                                  <a:latin typeface="Cambria Math" panose="02040503050406030204" pitchFamily="18" charset="0"/>
                                  <a:ea typeface="Calibri" panose="020F0502020204030204" pitchFamily="34" charset="0"/>
                                  <a:cs typeface="Arial" panose="020B0604020202020204" pitchFamily="34" charset="0"/>
                                </a:rPr>
                                <m:t>(</m:t>
                              </m:r>
                              <m:r>
                                <a:rPr lang="es-EC" i="1">
                                  <a:effectLst/>
                                  <a:latin typeface="Cambria Math" panose="02040503050406030204" pitchFamily="18" charset="0"/>
                                  <a:ea typeface="Calibri" panose="020F0502020204030204" pitchFamily="34" charset="0"/>
                                  <a:cs typeface="Arial" panose="020B0604020202020204" pitchFamily="34" charset="0"/>
                                </a:rPr>
                                <m:t>𝐾</m:t>
                              </m:r>
                              <m:r>
                                <a:rPr lang="es-EC" i="1">
                                  <a:effectLst/>
                                  <a:latin typeface="Cambria Math" panose="02040503050406030204" pitchFamily="18" charset="0"/>
                                  <a:ea typeface="Calibri" panose="020F0502020204030204" pitchFamily="34" charset="0"/>
                                  <a:cs typeface="Arial" panose="020B0604020202020204" pitchFamily="34" charset="0"/>
                                </a:rPr>
                                <m:t>∗</m:t>
                              </m:r>
                              <m:r>
                                <a:rPr lang="es-EC" i="1">
                                  <a:effectLst/>
                                  <a:latin typeface="Cambria Math" panose="02040503050406030204" pitchFamily="18" charset="0"/>
                                  <a:ea typeface="Calibri" panose="020F0502020204030204" pitchFamily="34" charset="0"/>
                                  <a:cs typeface="Arial" panose="020B0604020202020204" pitchFamily="34" charset="0"/>
                                </a:rPr>
                                <m:t>𝐿</m:t>
                              </m:r>
                              <m:r>
                                <a:rPr lang="es-EC" i="1">
                                  <a:effectLst/>
                                  <a:latin typeface="Cambria Math" panose="02040503050406030204" pitchFamily="18" charset="0"/>
                                  <a:ea typeface="Calibri" panose="020F0502020204030204" pitchFamily="34" charset="0"/>
                                  <a:cs typeface="Arial" panose="020B0604020202020204" pitchFamily="34" charset="0"/>
                                </a:rPr>
                                <m:t>)</m:t>
                              </m:r>
                            </m:e>
                            <m:sup>
                              <m:r>
                                <a:rPr lang="es-EC" i="1">
                                  <a:effectLst/>
                                  <a:latin typeface="Cambria Math" panose="02040503050406030204" pitchFamily="18" charset="0"/>
                                  <a:ea typeface="Calibri" panose="020F0502020204030204" pitchFamily="34" charset="0"/>
                                  <a:cs typeface="Arial" panose="020B0604020202020204" pitchFamily="34" charset="0"/>
                                </a:rPr>
                                <m:t>2</m:t>
                              </m:r>
                            </m:sup>
                          </m:sSup>
                        </m:den>
                      </m:f>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i="1">
                              <a:effectLst/>
                              <a:latin typeface="Cambria Math" panose="02040503050406030204" pitchFamily="18" charset="0"/>
                              <a:ea typeface="Times New Roman" panose="02020603050405020304" pitchFamily="18" charset="0"/>
                              <a:cs typeface="Arial" panose="020B0604020202020204" pitchFamily="34" charset="0"/>
                            </a:rPr>
                          </m:ctrlPr>
                        </m:sSubPr>
                        <m:e>
                          <m:r>
                            <a:rPr lang="es-EC" i="1">
                              <a:effectLst/>
                              <a:latin typeface="Cambria Math" panose="02040503050406030204" pitchFamily="18" charset="0"/>
                              <a:ea typeface="Times New Roman" panose="02020603050405020304" pitchFamily="18" charset="0"/>
                              <a:cs typeface="Arial" panose="020B0604020202020204" pitchFamily="34" charset="0"/>
                            </a:rPr>
                            <m:t>𝑃</m:t>
                          </m:r>
                        </m:e>
                        <m:sub>
                          <m:r>
                            <a:rPr lang="es-EC" i="1">
                              <a:effectLst/>
                              <a:latin typeface="Cambria Math" panose="02040503050406030204" pitchFamily="18" charset="0"/>
                              <a:ea typeface="Times New Roman" panose="02020603050405020304" pitchFamily="18" charset="0"/>
                              <a:cs typeface="Arial" panose="020B0604020202020204" pitchFamily="34" charset="0"/>
                            </a:rPr>
                            <m:t>𝑐𝑟𝑖𝑡</m:t>
                          </m:r>
                        </m:sub>
                      </m:sSub>
                      <m:r>
                        <a:rPr lang="es-EC" i="1">
                          <a:effectLst/>
                          <a:latin typeface="Cambria Math" panose="02040503050406030204" pitchFamily="18" charset="0"/>
                          <a:ea typeface="Times New Roman" panose="02020603050405020304" pitchFamily="18" charset="0"/>
                          <a:cs typeface="Arial" panose="020B0604020202020204" pitchFamily="34" charset="0"/>
                        </a:rPr>
                        <m:t>= 1816.971 </m:t>
                      </m:r>
                      <m:r>
                        <a:rPr lang="es-EC" i="1">
                          <a:effectLst/>
                          <a:latin typeface="Cambria Math" panose="02040503050406030204" pitchFamily="18" charset="0"/>
                          <a:ea typeface="Times New Roman" panose="02020603050405020304" pitchFamily="18" charset="0"/>
                          <a:cs typeface="Arial" panose="020B0604020202020204" pitchFamily="34" charset="0"/>
                        </a:rPr>
                        <m:t>𝑁</m:t>
                      </m:r>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14:m>
                  <m:oMath xmlns:m="http://schemas.openxmlformats.org/officeDocument/2006/math">
                    <m:r>
                      <a:rPr lang="es-EC" i="1">
                        <a:effectLst/>
                        <a:latin typeface="Cambria Math" panose="02040503050406030204" pitchFamily="18" charset="0"/>
                        <a:ea typeface="Times New Roman" panose="02020603050405020304" pitchFamily="18" charset="0"/>
                        <a:cs typeface="Arial" panose="020B0604020202020204" pitchFamily="34" charset="0"/>
                      </a:rPr>
                      <m:t>𝑃𝑎</m:t>
                    </m:r>
                    <m:r>
                      <a:rPr lang="es-EC"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s-EC" i="1">
                            <a:effectLst/>
                            <a:latin typeface="Cambria Math" panose="02040503050406030204" pitchFamily="18" charset="0"/>
                            <a:ea typeface="Times New Roman" panose="02020603050405020304" pitchFamily="18" charset="0"/>
                            <a:cs typeface="Arial" panose="020B0604020202020204" pitchFamily="34" charset="0"/>
                          </a:rPr>
                        </m:ctrlPr>
                      </m:sSubPr>
                      <m:e>
                        <m:r>
                          <a:rPr lang="es-EC" i="1">
                            <a:effectLst/>
                            <a:latin typeface="Cambria Math" panose="02040503050406030204" pitchFamily="18" charset="0"/>
                            <a:ea typeface="Times New Roman" panose="02020603050405020304" pitchFamily="18" charset="0"/>
                            <a:cs typeface="Arial" panose="020B0604020202020204" pitchFamily="34" charset="0"/>
                          </a:rPr>
                          <m:t>𝑃</m:t>
                        </m:r>
                      </m:e>
                      <m:sub>
                        <m:r>
                          <a:rPr lang="es-EC" i="1">
                            <a:effectLst/>
                            <a:latin typeface="Cambria Math" panose="02040503050406030204" pitchFamily="18" charset="0"/>
                            <a:ea typeface="Times New Roman" panose="02020603050405020304" pitchFamily="18" charset="0"/>
                            <a:cs typeface="Arial" panose="020B0604020202020204" pitchFamily="34" charset="0"/>
                          </a:rPr>
                          <m:t>𝑐𝑟𝑖𝑡</m:t>
                        </m:r>
                      </m:sub>
                    </m:sSub>
                  </m:oMath>
                </a14:m>
                <a:r>
                  <a:rPr lang="es-EC" dirty="0">
                    <a:effectLst/>
                    <a:latin typeface="Arial" panose="020B0604020202020204" pitchFamily="34" charset="0"/>
                    <a:ea typeface="Times New Roman" panose="02020603050405020304" pitchFamily="18" charset="0"/>
                    <a:cs typeface="Times New Roman" panose="02020603050405020304" pitchFamily="18" charset="0"/>
                  </a:rPr>
                  <a:t>      →     </a:t>
                </a:r>
                <a14:m>
                  <m:oMath xmlns:m="http://schemas.openxmlformats.org/officeDocument/2006/math">
                    <m:r>
                      <a:rPr lang="es-EC" i="1">
                        <a:effectLst/>
                        <a:latin typeface="Cambria Math" panose="02040503050406030204" pitchFamily="18" charset="0"/>
                        <a:ea typeface="Times New Roman" panose="02020603050405020304" pitchFamily="18" charset="0"/>
                        <a:cs typeface="Arial" panose="020B0604020202020204" pitchFamily="34" charset="0"/>
                      </a:rPr>
                      <m:t>605.64 </m:t>
                    </m:r>
                    <m:r>
                      <a:rPr lang="es-EC" i="1">
                        <a:effectLst/>
                        <a:latin typeface="Cambria Math" panose="02040503050406030204" pitchFamily="18" charset="0"/>
                        <a:ea typeface="Times New Roman" panose="02020603050405020304" pitchFamily="18" charset="0"/>
                        <a:cs typeface="Arial" panose="020B0604020202020204" pitchFamily="34" charset="0"/>
                      </a:rPr>
                      <m:t>𝑁</m:t>
                    </m:r>
                    <m:r>
                      <a:rPr lang="es-EC" i="1">
                        <a:effectLst/>
                        <a:latin typeface="Cambria Math" panose="02040503050406030204" pitchFamily="18" charset="0"/>
                        <a:ea typeface="Times New Roman" panose="02020603050405020304" pitchFamily="18" charset="0"/>
                        <a:cs typeface="Arial" panose="020B0604020202020204" pitchFamily="34" charset="0"/>
                      </a:rPr>
                      <m:t> &lt; 1816.97 </m:t>
                    </m:r>
                    <m:r>
                      <a:rPr lang="es-EC" i="1">
                        <a:effectLst/>
                        <a:latin typeface="Cambria Math" panose="02040503050406030204" pitchFamily="18" charset="0"/>
                        <a:ea typeface="Times New Roman" panose="02020603050405020304" pitchFamily="18" charset="0"/>
                        <a:cs typeface="Arial" panose="020B0604020202020204" pitchFamily="34" charset="0"/>
                      </a:rPr>
                      <m:t>𝑁</m:t>
                    </m:r>
                  </m:oMath>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Rectángulo 4"/>
              <p:cNvSpPr>
                <a:spLocks noRot="1" noChangeAspect="1" noMove="1" noResize="1" noEditPoints="1" noAdjustHandles="1" noChangeArrowheads="1" noChangeShapeType="1" noTextEdit="1"/>
              </p:cNvSpPr>
              <p:nvPr/>
            </p:nvSpPr>
            <p:spPr>
              <a:xfrm>
                <a:off x="6067039" y="3685005"/>
                <a:ext cx="4963886" cy="2036007"/>
              </a:xfrm>
              <a:prstGeom prst="rect">
                <a:avLst/>
              </a:prstGeom>
              <a:blipFill rotWithShape="0">
                <a:blip r:embed="rId3" cstate="print"/>
                <a:stretch>
                  <a:fillRect b="-1497"/>
                </a:stretch>
              </a:blipFill>
            </p:spPr>
            <p:txBody>
              <a:bodyPr/>
              <a:lstStyle/>
              <a:p>
                <a:r>
                  <a:rPr lang="es-EC">
                    <a:noFill/>
                  </a:rPr>
                  <a:t> </a:t>
                </a:r>
              </a:p>
            </p:txBody>
          </p:sp>
        </mc:Fallback>
      </mc:AlternateContent>
      <p:sp>
        <p:nvSpPr>
          <p:cNvPr id="6" name="Rectángulo 5"/>
          <p:cNvSpPr/>
          <p:nvPr/>
        </p:nvSpPr>
        <p:spPr>
          <a:xfrm>
            <a:off x="1901235" y="5098492"/>
            <a:ext cx="2302813" cy="646331"/>
          </a:xfrm>
          <a:prstGeom prst="rect">
            <a:avLst/>
          </a:prstGeom>
        </p:spPr>
        <p:txBody>
          <a:bodyPr wrap="square">
            <a:spAutoFit/>
          </a:bodyPr>
          <a:lstStyle/>
          <a:p>
            <a:r>
              <a:rPr lang="es-EC" dirty="0" smtClean="0">
                <a:effectLst/>
                <a:latin typeface="Arial" panose="020B0604020202020204" pitchFamily="34" charset="0"/>
                <a:ea typeface="Times New Roman" panose="02020603050405020304" pitchFamily="18" charset="0"/>
              </a:rPr>
              <a:t>Empotrada en ambos lados</a:t>
            </a:r>
          </a:p>
        </p:txBody>
      </p:sp>
      <mc:AlternateContent xmlns:mc="http://schemas.openxmlformats.org/markup-compatibility/2006" xmlns:a14="http://schemas.microsoft.com/office/drawing/2010/main">
        <mc:Choice Requires="a14">
          <p:sp>
            <p:nvSpPr>
              <p:cNvPr id="7" name="Rectángulo 6"/>
              <p:cNvSpPr/>
              <p:nvPr/>
            </p:nvSpPr>
            <p:spPr>
              <a:xfrm>
                <a:off x="905333" y="1599644"/>
                <a:ext cx="3298715" cy="1204753"/>
              </a:xfrm>
              <a:prstGeom prst="rect">
                <a:avLst/>
              </a:prstGeom>
            </p:spPr>
            <p:txBody>
              <a:bodyPr wrap="square">
                <a:spAutoFit/>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s-EC" i="1" smtClean="0">
                          <a:effectLst/>
                          <a:latin typeface="Cambria Math" panose="02040503050406030204" pitchFamily="18" charset="0"/>
                          <a:ea typeface="Times New Roman" panose="02020603050405020304" pitchFamily="18" charset="0"/>
                          <a:cs typeface="Arial" panose="020B0604020202020204" pitchFamily="34" charset="0"/>
                        </a:rPr>
                        <m:t>𝐼</m:t>
                      </m:r>
                      <m:r>
                        <a:rPr lang="es-EC" i="1" smtClean="0">
                          <a:effectLst/>
                          <a:latin typeface="Cambria Math" panose="02040503050406030204" pitchFamily="18" charset="0"/>
                          <a:ea typeface="Times New Roman" panose="02020603050405020304" pitchFamily="18" charset="0"/>
                          <a:cs typeface="Arial" panose="020B0604020202020204" pitchFamily="34" charset="0"/>
                        </a:rPr>
                        <m:t>=</m:t>
                      </m:r>
                      <m:f>
                        <m:fPr>
                          <m:type m:val="skw"/>
                          <m:ctrlPr>
                            <a:rPr lang="es-EC" i="1">
                              <a:effectLst/>
                              <a:latin typeface="Cambria Math" panose="02040503050406030204" pitchFamily="18" charset="0"/>
                              <a:ea typeface="Times New Roman" panose="02020603050405020304" pitchFamily="18" charset="0"/>
                              <a:cs typeface="Arial" panose="020B0604020202020204" pitchFamily="34" charset="0"/>
                            </a:rPr>
                          </m:ctrlPr>
                        </m:fPr>
                        <m:num>
                          <m:sSup>
                            <m:sSupPr>
                              <m:ctrlPr>
                                <a:rPr lang="es-EC" i="1">
                                  <a:effectLst/>
                                  <a:latin typeface="Cambria Math" panose="02040503050406030204" pitchFamily="18" charset="0"/>
                                  <a:ea typeface="Times New Roman" panose="02020603050405020304" pitchFamily="18" charset="0"/>
                                  <a:cs typeface="Arial" panose="020B0604020202020204" pitchFamily="34" charset="0"/>
                                </a:rPr>
                              </m:ctrlPr>
                            </m:sSupPr>
                            <m:e>
                              <m:r>
                                <a:rPr lang="es-EC" b="0" i="1" smtClean="0">
                                  <a:effectLst/>
                                  <a:latin typeface="Cambria Math" panose="02040503050406030204" pitchFamily="18" charset="0"/>
                                  <a:ea typeface="Times New Roman" panose="02020603050405020304" pitchFamily="18" charset="0"/>
                                  <a:cs typeface="Arial" panose="020B0604020202020204" pitchFamily="34" charset="0"/>
                                </a:rPr>
                                <m:t>𝑒</m:t>
                              </m:r>
                            </m:e>
                            <m:sup>
                              <m:r>
                                <a:rPr lang="es-EC" i="1">
                                  <a:effectLst/>
                                  <a:latin typeface="Cambria Math" panose="02040503050406030204" pitchFamily="18" charset="0"/>
                                  <a:ea typeface="Times New Roman" panose="02020603050405020304" pitchFamily="18" charset="0"/>
                                  <a:cs typeface="Arial" panose="020B0604020202020204" pitchFamily="34" charset="0"/>
                                </a:rPr>
                                <m:t>4</m:t>
                              </m:r>
                            </m:sup>
                          </m:sSup>
                        </m:num>
                        <m:den>
                          <m:r>
                            <a:rPr lang="es-EC" i="1">
                              <a:effectLst/>
                              <a:latin typeface="Cambria Math" panose="02040503050406030204" pitchFamily="18" charset="0"/>
                              <a:ea typeface="Times New Roman" panose="02020603050405020304" pitchFamily="18" charset="0"/>
                              <a:cs typeface="Arial" panose="020B0604020202020204" pitchFamily="34" charset="0"/>
                            </a:rPr>
                            <m:t>12</m:t>
                          </m:r>
                        </m:den>
                      </m:f>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r>
                  <a:rPr lang="es-EC" dirty="0" smtClean="0">
                    <a:effectLst/>
                    <a:ea typeface="Times New Roman" panose="02020603050405020304" pitchFamily="18" charset="0"/>
                    <a:cs typeface="Arial" panose="020B0604020202020204" pitchFamily="34" charset="0"/>
                  </a:rPr>
                  <a:t>e</a:t>
                </a:r>
                <a14:m>
                  <m:oMath xmlns:m="http://schemas.openxmlformats.org/officeDocument/2006/math">
                    <m:r>
                      <a:rPr lang="es-EC" i="1">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s-EC" i="1">
                            <a:effectLst/>
                            <a:latin typeface="Cambria Math" panose="02040503050406030204" pitchFamily="18" charset="0"/>
                            <a:ea typeface="Times New Roman" panose="02020603050405020304" pitchFamily="18" charset="0"/>
                            <a:cs typeface="Arial" panose="020B0604020202020204" pitchFamily="34" charset="0"/>
                          </a:rPr>
                        </m:ctrlPr>
                      </m:sSupPr>
                      <m:e>
                        <m:r>
                          <a:rPr lang="es-EC" i="1">
                            <a:effectLst/>
                            <a:latin typeface="Cambria Math" panose="02040503050406030204" pitchFamily="18" charset="0"/>
                            <a:ea typeface="Times New Roman" panose="02020603050405020304" pitchFamily="18" charset="0"/>
                            <a:cs typeface="Arial" panose="020B0604020202020204" pitchFamily="34" charset="0"/>
                          </a:rPr>
                          <m:t>7.393∗10</m:t>
                        </m:r>
                      </m:e>
                      <m:sup>
                        <m:r>
                          <a:rPr lang="es-EC" i="1">
                            <a:effectLst/>
                            <a:latin typeface="Cambria Math" panose="02040503050406030204" pitchFamily="18" charset="0"/>
                            <a:ea typeface="Times New Roman" panose="02020603050405020304" pitchFamily="18" charset="0"/>
                            <a:cs typeface="Arial" panose="020B0604020202020204" pitchFamily="34" charset="0"/>
                          </a:rPr>
                          <m:t>−3</m:t>
                        </m:r>
                      </m:sup>
                    </m:sSup>
                    <m:r>
                      <a:rPr lang="es-EC" i="1">
                        <a:effectLst/>
                        <a:latin typeface="Cambria Math" panose="02040503050406030204" pitchFamily="18" charset="0"/>
                        <a:ea typeface="Times New Roman" panose="02020603050405020304" pitchFamily="18" charset="0"/>
                        <a:cs typeface="Arial" panose="020B0604020202020204" pitchFamily="34" charset="0"/>
                      </a:rPr>
                      <m:t>𝑚</m:t>
                    </m:r>
                  </m:oMath>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Rectángulo 6"/>
              <p:cNvSpPr>
                <a:spLocks noRot="1" noChangeAspect="1" noMove="1" noResize="1" noEditPoints="1" noAdjustHandles="1" noChangeArrowheads="1" noChangeShapeType="1" noTextEdit="1"/>
              </p:cNvSpPr>
              <p:nvPr/>
            </p:nvSpPr>
            <p:spPr>
              <a:xfrm>
                <a:off x="905333" y="1599644"/>
                <a:ext cx="3298715" cy="1204753"/>
              </a:xfrm>
              <a:prstGeom prst="rect">
                <a:avLst/>
              </a:prstGeom>
              <a:blipFill rotWithShape="0">
                <a:blip r:embed="rId4" cstate="print"/>
                <a:stretch>
                  <a:fillRect b="-3535"/>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8" name="Rectángulo 7"/>
              <p:cNvSpPr/>
              <p:nvPr/>
            </p:nvSpPr>
            <p:spPr>
              <a:xfrm>
                <a:off x="1455678" y="3066214"/>
                <a:ext cx="2602276" cy="1636795"/>
              </a:xfrm>
              <a:prstGeom prst="rect">
                <a:avLst/>
              </a:prstGeom>
            </p:spPr>
            <p:txBody>
              <a:bodyPr wrap="square">
                <a:spAutoFit/>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i="1" smtClean="0">
                              <a:effectLst/>
                              <a:latin typeface="Cambria Math" panose="02040503050406030204" pitchFamily="18" charset="0"/>
                              <a:ea typeface="Times New Roman" panose="02020603050405020304" pitchFamily="18" charset="0"/>
                              <a:cs typeface="Arial" panose="020B0604020202020204" pitchFamily="34" charset="0"/>
                            </a:rPr>
                          </m:ctrlPr>
                        </m:sSubPr>
                        <m:e>
                          <m:r>
                            <a:rPr lang="es-EC" i="1">
                              <a:effectLst/>
                              <a:latin typeface="Cambria Math" panose="02040503050406030204" pitchFamily="18" charset="0"/>
                              <a:ea typeface="Times New Roman" panose="02020603050405020304" pitchFamily="18" charset="0"/>
                              <a:cs typeface="Arial" panose="020B0604020202020204" pitchFamily="34" charset="0"/>
                            </a:rPr>
                            <m:t>𝑟</m:t>
                          </m:r>
                        </m:e>
                        <m:sub>
                          <m:r>
                            <a:rPr lang="es-EC" i="1">
                              <a:effectLst/>
                              <a:latin typeface="Cambria Math" panose="02040503050406030204" pitchFamily="18" charset="0"/>
                              <a:ea typeface="Times New Roman" panose="02020603050405020304" pitchFamily="18" charset="0"/>
                              <a:cs typeface="Arial" panose="020B0604020202020204" pitchFamily="34" charset="0"/>
                            </a:rPr>
                            <m:t>𝑦</m:t>
                          </m:r>
                        </m:sub>
                      </m:sSub>
                      <m:r>
                        <a:rPr lang="es-EC" i="1">
                          <a:effectLst/>
                          <a:latin typeface="Cambria Math" panose="02040503050406030204" pitchFamily="18" charset="0"/>
                          <a:ea typeface="Times New Roman" panose="02020603050405020304" pitchFamily="18" charset="0"/>
                          <a:cs typeface="Arial" panose="020B0604020202020204" pitchFamily="34" charset="0"/>
                        </a:rPr>
                        <m:t>=</m:t>
                      </m:r>
                      <m:f>
                        <m:fPr>
                          <m:ctrlPr>
                            <a:rPr lang="es-EC" i="1">
                              <a:effectLst/>
                              <a:latin typeface="Cambria Math" panose="02040503050406030204" pitchFamily="18" charset="0"/>
                              <a:ea typeface="Times New Roman" panose="02020603050405020304" pitchFamily="18" charset="0"/>
                              <a:cs typeface="Arial" panose="020B0604020202020204" pitchFamily="34" charset="0"/>
                            </a:rPr>
                          </m:ctrlPr>
                        </m:fPr>
                        <m:num>
                          <m:r>
                            <a:rPr lang="es-EC" i="1">
                              <a:effectLst/>
                              <a:latin typeface="Cambria Math" panose="02040503050406030204" pitchFamily="18" charset="0"/>
                              <a:ea typeface="Times New Roman" panose="02020603050405020304" pitchFamily="18" charset="0"/>
                              <a:cs typeface="Arial" panose="020B0604020202020204" pitchFamily="34" charset="0"/>
                            </a:rPr>
                            <m:t>𝑙</m:t>
                          </m:r>
                        </m:num>
                        <m:den>
                          <m:rad>
                            <m:radPr>
                              <m:degHide m:val="on"/>
                              <m:ctrlPr>
                                <a:rPr lang="es-EC" i="1">
                                  <a:effectLst/>
                                  <a:latin typeface="Cambria Math" panose="02040503050406030204" pitchFamily="18" charset="0"/>
                                  <a:ea typeface="Times New Roman" panose="02020603050405020304" pitchFamily="18" charset="0"/>
                                  <a:cs typeface="Arial" panose="020B0604020202020204" pitchFamily="34" charset="0"/>
                                </a:rPr>
                              </m:ctrlPr>
                            </m:radPr>
                            <m:deg/>
                            <m:e>
                              <m:r>
                                <a:rPr lang="es-EC" i="1">
                                  <a:effectLst/>
                                  <a:latin typeface="Cambria Math" panose="02040503050406030204" pitchFamily="18" charset="0"/>
                                  <a:ea typeface="Times New Roman" panose="02020603050405020304" pitchFamily="18" charset="0"/>
                                  <a:cs typeface="Arial" panose="020B0604020202020204" pitchFamily="34" charset="0"/>
                                </a:rPr>
                                <m:t>12</m:t>
                              </m:r>
                            </m:e>
                          </m:rad>
                        </m:den>
                      </m:f>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b="1" i="1">
                              <a:effectLst/>
                              <a:latin typeface="Cambria Math" panose="02040503050406030204" pitchFamily="18" charset="0"/>
                              <a:ea typeface="Times New Roman" panose="02020603050405020304" pitchFamily="18" charset="0"/>
                              <a:cs typeface="Arial" panose="020B0604020202020204" pitchFamily="34" charset="0"/>
                            </a:rPr>
                          </m:ctrlPr>
                        </m:sSubPr>
                        <m:e>
                          <m:r>
                            <a:rPr lang="es-EC" b="1" i="1">
                              <a:effectLst/>
                              <a:latin typeface="Cambria Math" panose="02040503050406030204" pitchFamily="18" charset="0"/>
                              <a:ea typeface="Times New Roman" panose="02020603050405020304" pitchFamily="18" charset="0"/>
                              <a:cs typeface="Arial" panose="020B0604020202020204" pitchFamily="34" charset="0"/>
                            </a:rPr>
                            <m:t>𝒓</m:t>
                          </m:r>
                        </m:e>
                        <m:sub>
                          <m:r>
                            <a:rPr lang="es-EC" b="1" i="1">
                              <a:effectLst/>
                              <a:latin typeface="Cambria Math" panose="02040503050406030204" pitchFamily="18" charset="0"/>
                              <a:ea typeface="Times New Roman" panose="02020603050405020304" pitchFamily="18" charset="0"/>
                              <a:cs typeface="Arial" panose="020B0604020202020204" pitchFamily="34" charset="0"/>
                            </a:rPr>
                            <m:t>𝒚</m:t>
                          </m:r>
                        </m:sub>
                      </m:sSub>
                      <m:r>
                        <a:rPr lang="es-EC" b="1" i="1">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s-EC" b="1" i="1">
                              <a:effectLst/>
                              <a:latin typeface="Cambria Math" panose="02040503050406030204" pitchFamily="18" charset="0"/>
                              <a:ea typeface="Times New Roman" panose="02020603050405020304" pitchFamily="18" charset="0"/>
                              <a:cs typeface="Arial" panose="020B0604020202020204" pitchFamily="34" charset="0"/>
                            </a:rPr>
                          </m:ctrlPr>
                        </m:sSupPr>
                        <m:e>
                          <m:r>
                            <a:rPr lang="es-EC" b="1" i="1">
                              <a:effectLst/>
                              <a:latin typeface="Cambria Math" panose="02040503050406030204" pitchFamily="18" charset="0"/>
                              <a:ea typeface="Times New Roman" panose="02020603050405020304" pitchFamily="18" charset="0"/>
                              <a:cs typeface="Arial" panose="020B0604020202020204" pitchFamily="34" charset="0"/>
                            </a:rPr>
                            <m:t>𝟐</m:t>
                          </m:r>
                          <m:r>
                            <a:rPr lang="es-EC" b="1" i="1">
                              <a:effectLst/>
                              <a:latin typeface="Cambria Math" panose="02040503050406030204" pitchFamily="18" charset="0"/>
                              <a:ea typeface="Times New Roman" panose="02020603050405020304" pitchFamily="18" charset="0"/>
                              <a:cs typeface="Arial" panose="020B0604020202020204" pitchFamily="34" charset="0"/>
                            </a:rPr>
                            <m:t>.</m:t>
                          </m:r>
                          <m:r>
                            <a:rPr lang="es-EC" b="1" i="1">
                              <a:effectLst/>
                              <a:latin typeface="Cambria Math" panose="02040503050406030204" pitchFamily="18" charset="0"/>
                              <a:ea typeface="Times New Roman" panose="02020603050405020304" pitchFamily="18" charset="0"/>
                              <a:cs typeface="Arial" panose="020B0604020202020204" pitchFamily="34" charset="0"/>
                            </a:rPr>
                            <m:t>𝟏𝟑𝟒</m:t>
                          </m:r>
                          <m:r>
                            <a:rPr lang="es-EC" b="1" i="1">
                              <a:effectLst/>
                              <a:latin typeface="Cambria Math" panose="02040503050406030204" pitchFamily="18" charset="0"/>
                              <a:ea typeface="Times New Roman" panose="02020603050405020304" pitchFamily="18" charset="0"/>
                              <a:cs typeface="Arial" panose="020B0604020202020204" pitchFamily="34" charset="0"/>
                            </a:rPr>
                            <m:t>∗</m:t>
                          </m:r>
                          <m:r>
                            <a:rPr lang="es-EC" b="1" i="1">
                              <a:effectLst/>
                              <a:latin typeface="Cambria Math" panose="02040503050406030204" pitchFamily="18" charset="0"/>
                              <a:ea typeface="Times New Roman" panose="02020603050405020304" pitchFamily="18" charset="0"/>
                              <a:cs typeface="Arial" panose="020B0604020202020204" pitchFamily="34" charset="0"/>
                            </a:rPr>
                            <m:t>𝟏𝟎</m:t>
                          </m:r>
                        </m:e>
                        <m:sup>
                          <m:r>
                            <a:rPr lang="es-EC" b="1" i="1">
                              <a:effectLst/>
                              <a:latin typeface="Cambria Math" panose="02040503050406030204" pitchFamily="18" charset="0"/>
                              <a:ea typeface="Times New Roman" panose="02020603050405020304" pitchFamily="18" charset="0"/>
                              <a:cs typeface="Arial" panose="020B0604020202020204" pitchFamily="34" charset="0"/>
                            </a:rPr>
                            <m:t>−</m:t>
                          </m:r>
                          <m:r>
                            <a:rPr lang="es-EC" b="1" i="1">
                              <a:effectLst/>
                              <a:latin typeface="Cambria Math" panose="02040503050406030204" pitchFamily="18" charset="0"/>
                              <a:ea typeface="Times New Roman" panose="02020603050405020304" pitchFamily="18" charset="0"/>
                              <a:cs typeface="Arial" panose="020B0604020202020204" pitchFamily="34" charset="0"/>
                            </a:rPr>
                            <m:t>𝟑</m:t>
                          </m:r>
                        </m:sup>
                      </m:sSup>
                      <m:r>
                        <a:rPr lang="es-EC" b="1" i="1">
                          <a:effectLst/>
                          <a:latin typeface="Cambria Math" panose="02040503050406030204" pitchFamily="18" charset="0"/>
                          <a:ea typeface="Times New Roman" panose="02020603050405020304" pitchFamily="18" charset="0"/>
                          <a:cs typeface="Arial" panose="020B0604020202020204" pitchFamily="34" charset="0"/>
                        </a:rPr>
                        <m:t>𝒎</m:t>
                      </m:r>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8" name="Rectángulo 7"/>
              <p:cNvSpPr>
                <a:spLocks noRot="1" noChangeAspect="1" noMove="1" noResize="1" noEditPoints="1" noAdjustHandles="1" noChangeArrowheads="1" noChangeShapeType="1" noTextEdit="1"/>
              </p:cNvSpPr>
              <p:nvPr/>
            </p:nvSpPr>
            <p:spPr>
              <a:xfrm>
                <a:off x="1455678" y="3066214"/>
                <a:ext cx="2602276" cy="1636795"/>
              </a:xfrm>
              <a:prstGeom prst="rect">
                <a:avLst/>
              </a:prstGeom>
              <a:blipFill rotWithShape="0">
                <a:blip r:embed="rId5" cstate="print"/>
                <a:stretch>
                  <a:fillRect/>
                </a:stretch>
              </a:blipFill>
            </p:spPr>
            <p:txBody>
              <a:bodyPr/>
              <a:lstStyle/>
              <a:p>
                <a:r>
                  <a:rPr lang="es-EC">
                    <a:noFill/>
                  </a:rPr>
                  <a:t> </a:t>
                </a:r>
              </a:p>
            </p:txBody>
          </p:sp>
        </mc:Fallback>
      </mc:AlternateContent>
      <p:sp>
        <p:nvSpPr>
          <p:cNvPr id="9" name="Rectángulo 8"/>
          <p:cNvSpPr/>
          <p:nvPr/>
        </p:nvSpPr>
        <p:spPr>
          <a:xfrm>
            <a:off x="844407" y="834316"/>
            <a:ext cx="3684050" cy="646331"/>
          </a:xfrm>
          <a:prstGeom prst="rect">
            <a:avLst/>
          </a:prstGeom>
        </p:spPr>
        <p:txBody>
          <a:bodyPr wrap="square">
            <a:spAutoFit/>
          </a:bodyPr>
          <a:lstStyle/>
          <a:p>
            <a:r>
              <a:rPr lang="es-EC" dirty="0" smtClean="0">
                <a:effectLst/>
                <a:latin typeface="Arial" panose="020B0604020202020204" pitchFamily="34" charset="0"/>
                <a:ea typeface="Calibri" panose="020F0502020204030204" pitchFamily="34" charset="0"/>
              </a:rPr>
              <a:t>La inercia se la puede expresar de la siguiente forma también</a:t>
            </a:r>
            <a:endParaRPr lang="es-EC" dirty="0"/>
          </a:p>
        </p:txBody>
      </p:sp>
      <p:sp>
        <p:nvSpPr>
          <p:cNvPr id="10" name="Rectángulo 9"/>
          <p:cNvSpPr/>
          <p:nvPr/>
        </p:nvSpPr>
        <p:spPr>
          <a:xfrm>
            <a:off x="665606" y="2852798"/>
            <a:ext cx="3801041" cy="369332"/>
          </a:xfrm>
          <a:prstGeom prst="rect">
            <a:avLst/>
          </a:prstGeom>
        </p:spPr>
        <p:txBody>
          <a:bodyPr wrap="none">
            <a:spAutoFit/>
          </a:bodyPr>
          <a:lstStyle/>
          <a:p>
            <a:r>
              <a:rPr lang="es-EC" dirty="0" smtClean="0">
                <a:effectLst/>
                <a:latin typeface="Arial" panose="020B0604020202020204" pitchFamily="34" charset="0"/>
                <a:ea typeface="Times New Roman" panose="02020603050405020304" pitchFamily="18" charset="0"/>
              </a:rPr>
              <a:t>Calculamos el radio de giro mínimo</a:t>
            </a:r>
            <a:endParaRPr lang="es-EC" dirty="0"/>
          </a:p>
        </p:txBody>
      </p:sp>
    </p:spTree>
    <p:extLst>
      <p:ext uri="{BB962C8B-B14F-4D97-AF65-F5344CB8AC3E}">
        <p14:creationId xmlns:p14="http://schemas.microsoft.com/office/powerpoint/2010/main" val="104639294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cstate="print"/>
          <a:srcRect t="10495"/>
          <a:stretch/>
        </p:blipFill>
        <p:spPr>
          <a:xfrm>
            <a:off x="560032" y="1132022"/>
            <a:ext cx="5492426" cy="2239772"/>
          </a:xfrm>
          <a:prstGeom prst="rect">
            <a:avLst/>
          </a:prstGeom>
        </p:spPr>
      </p:pic>
      <p:sp>
        <p:nvSpPr>
          <p:cNvPr id="6" name="Título 1"/>
          <p:cNvSpPr>
            <a:spLocks noGrp="1"/>
          </p:cNvSpPr>
          <p:nvPr>
            <p:ph type="title"/>
          </p:nvPr>
        </p:nvSpPr>
        <p:spPr>
          <a:xfrm>
            <a:off x="3341782" y="493486"/>
            <a:ext cx="5446781" cy="532916"/>
          </a:xfrm>
        </p:spPr>
        <p:txBody>
          <a:bodyPr>
            <a:normAutofit fontScale="90000"/>
          </a:bodyPr>
          <a:lstStyle/>
          <a:p>
            <a:pPr algn="ctr"/>
            <a:r>
              <a:rPr lang="es-EC" i="1" dirty="0" smtClean="0"/>
              <a:t>Módulo 2</a:t>
            </a:r>
            <a:endParaRPr lang="es-EC" dirty="0"/>
          </a:p>
        </p:txBody>
      </p:sp>
      <mc:AlternateContent xmlns:mc="http://schemas.openxmlformats.org/markup-compatibility/2006" xmlns:a14="http://schemas.microsoft.com/office/drawing/2010/main">
        <mc:Choice Requires="a14">
          <p:sp>
            <p:nvSpPr>
              <p:cNvPr id="7" name="Rectángulo 6"/>
              <p:cNvSpPr/>
              <p:nvPr/>
            </p:nvSpPr>
            <p:spPr>
              <a:xfrm>
                <a:off x="1535502" y="3662080"/>
                <a:ext cx="3541486" cy="610424"/>
              </a:xfrm>
              <a:prstGeom prst="rect">
                <a:avLst/>
              </a:prstGeom>
            </p:spPr>
            <p:txBody>
              <a:bodyPr wrap="square">
                <a:spAutoFit/>
              </a:bodyPr>
              <a:lstStyle/>
              <a:p>
                <a:pPr algn="ctr">
                  <a:lnSpc>
                    <a:spcPct val="150000"/>
                  </a:lnSpc>
                  <a:spcAft>
                    <a:spcPts val="800"/>
                  </a:spcAft>
                  <a:tabLst>
                    <a:tab pos="1671955" algn="l"/>
                  </a:tabLst>
                </a:pPr>
                <a14:m>
                  <m:oMathPara xmlns:m="http://schemas.openxmlformats.org/officeDocument/2006/math">
                    <m:oMathParaPr>
                      <m:jc m:val="centerGroup"/>
                    </m:oMathParaPr>
                    <m:oMath xmlns:m="http://schemas.openxmlformats.org/officeDocument/2006/math">
                      <m:r>
                        <a:rPr lang="es-EC" b="1" i="1">
                          <a:effectLst/>
                          <a:latin typeface="Cambria Math" panose="02040503050406030204" pitchFamily="18" charset="0"/>
                          <a:ea typeface="Times New Roman" panose="02020603050405020304" pitchFamily="18" charset="0"/>
                          <a:cs typeface="Times New Roman" panose="02020603050405020304" pitchFamily="18" charset="0"/>
                        </a:rPr>
                        <m:t>𝑭𝒖𝒆𝒓𝒛𝒂</m:t>
                      </m:r>
                      <m:r>
                        <a:rPr lang="es-EC" b="1" i="1">
                          <a:effectLst/>
                          <a:latin typeface="Cambria Math" panose="02040503050406030204" pitchFamily="18" charset="0"/>
                          <a:ea typeface="Times New Roman" panose="02020603050405020304" pitchFamily="18" charset="0"/>
                          <a:cs typeface="Times New Roman" panose="02020603050405020304" pitchFamily="18" charset="0"/>
                        </a:rPr>
                        <m:t> </m:t>
                      </m:r>
                      <m:r>
                        <a:rPr lang="es-EC" b="1" i="1">
                          <a:effectLst/>
                          <a:latin typeface="Cambria Math" panose="02040503050406030204" pitchFamily="18" charset="0"/>
                          <a:ea typeface="Times New Roman" panose="02020603050405020304" pitchFamily="18" charset="0"/>
                          <a:cs typeface="Times New Roman" panose="02020603050405020304" pitchFamily="18" charset="0"/>
                        </a:rPr>
                        <m:t>𝑻𝒐𝒕𝒂𝒍</m:t>
                      </m:r>
                      <m:r>
                        <a:rPr lang="es-EC" b="1" i="1">
                          <a:effectLst/>
                          <a:latin typeface="Cambria Math" panose="02040503050406030204" pitchFamily="18" charset="0"/>
                          <a:ea typeface="Times New Roman" panose="02020603050405020304" pitchFamily="18" charset="0"/>
                          <a:cs typeface="Times New Roman" panose="02020603050405020304" pitchFamily="18" charset="0"/>
                        </a:rPr>
                        <m:t>=</m:t>
                      </m:r>
                      <m:r>
                        <a:rPr lang="es-EC" b="1" i="1">
                          <a:effectLst/>
                          <a:latin typeface="Cambria Math" panose="02040503050406030204" pitchFamily="18" charset="0"/>
                          <a:ea typeface="Times New Roman" panose="02020603050405020304" pitchFamily="18" charset="0"/>
                          <a:cs typeface="Times New Roman" panose="02020603050405020304" pitchFamily="18" charset="0"/>
                        </a:rPr>
                        <m:t>𝟏𝟏𝟒𝟔</m:t>
                      </m:r>
                      <m:r>
                        <a:rPr lang="es-EC" b="1" i="1">
                          <a:effectLst/>
                          <a:latin typeface="Cambria Math" panose="02040503050406030204" pitchFamily="18" charset="0"/>
                          <a:ea typeface="Times New Roman" panose="02020603050405020304" pitchFamily="18" charset="0"/>
                          <a:cs typeface="Times New Roman" panose="02020603050405020304" pitchFamily="18" charset="0"/>
                        </a:rPr>
                        <m:t>.</m:t>
                      </m:r>
                      <m:r>
                        <a:rPr lang="es-EC" b="1" i="1">
                          <a:effectLst/>
                          <a:latin typeface="Cambria Math" panose="02040503050406030204" pitchFamily="18" charset="0"/>
                          <a:ea typeface="Times New Roman" panose="02020603050405020304" pitchFamily="18" charset="0"/>
                          <a:cs typeface="Times New Roman" panose="02020603050405020304" pitchFamily="18" charset="0"/>
                        </a:rPr>
                        <m:t>𝟔</m:t>
                      </m:r>
                      <m:r>
                        <a:rPr lang="es-EC" b="1" i="1">
                          <a:effectLst/>
                          <a:latin typeface="Cambria Math" panose="02040503050406030204" pitchFamily="18" charset="0"/>
                          <a:ea typeface="Times New Roman" panose="02020603050405020304" pitchFamily="18" charset="0"/>
                          <a:cs typeface="Times New Roman" panose="02020603050405020304" pitchFamily="18" charset="0"/>
                        </a:rPr>
                        <m:t> </m:t>
                      </m:r>
                      <m:r>
                        <a:rPr lang="es-EC" b="1" i="1">
                          <a:effectLst/>
                          <a:latin typeface="Cambria Math" panose="02040503050406030204" pitchFamily="18" charset="0"/>
                          <a:ea typeface="Times New Roman" panose="02020603050405020304" pitchFamily="18" charset="0"/>
                          <a:cs typeface="Times New Roman" panose="02020603050405020304" pitchFamily="18" charset="0"/>
                        </a:rPr>
                        <m:t>𝑵</m:t>
                      </m:r>
                      <m:r>
                        <a:rPr lang="es-EC" b="1" i="1">
                          <a:effectLst/>
                          <a:latin typeface="Cambria Math" panose="02040503050406030204" pitchFamily="18" charset="0"/>
                          <a:ea typeface="Times New Roman" panose="02020603050405020304" pitchFamily="18" charset="0"/>
                          <a:cs typeface="Times New Roman" panose="02020603050405020304" pitchFamily="18" charset="0"/>
                        </a:rPr>
                        <m:t>/</m:t>
                      </m:r>
                      <m:r>
                        <a:rPr lang="es-EC" b="1" i="1">
                          <a:effectLst/>
                          <a:latin typeface="Cambria Math" panose="02040503050406030204" pitchFamily="18" charset="0"/>
                          <a:ea typeface="Times New Roman" panose="02020603050405020304" pitchFamily="18" charset="0"/>
                          <a:cs typeface="Times New Roman" panose="02020603050405020304" pitchFamily="18" charset="0"/>
                        </a:rPr>
                        <m:t>𝒎</m:t>
                      </m:r>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Rectángulo 6"/>
              <p:cNvSpPr>
                <a:spLocks noRot="1" noChangeAspect="1" noMove="1" noResize="1" noEditPoints="1" noAdjustHandles="1" noChangeArrowheads="1" noChangeShapeType="1" noTextEdit="1"/>
              </p:cNvSpPr>
              <p:nvPr/>
            </p:nvSpPr>
            <p:spPr>
              <a:xfrm>
                <a:off x="1535502" y="3662080"/>
                <a:ext cx="3541486" cy="610424"/>
              </a:xfrm>
              <a:prstGeom prst="rect">
                <a:avLst/>
              </a:prstGeom>
              <a:blipFill rotWithShape="0">
                <a:blip r:embed="rId3" cstate="print"/>
                <a:stretch>
                  <a:fillRect/>
                </a:stretch>
              </a:blipFill>
            </p:spPr>
            <p:txBody>
              <a:bodyPr/>
              <a:lstStyle/>
              <a:p>
                <a:r>
                  <a:rPr lang="es-EC">
                    <a:noFill/>
                  </a:rPr>
                  <a:t> </a:t>
                </a:r>
              </a:p>
            </p:txBody>
          </p:sp>
        </mc:Fallback>
      </mc:AlternateContent>
      <p:sp>
        <p:nvSpPr>
          <p:cNvPr id="8" name="Rectángulo 7"/>
          <p:cNvSpPr/>
          <p:nvPr/>
        </p:nvSpPr>
        <p:spPr>
          <a:xfrm>
            <a:off x="956884" y="3292748"/>
            <a:ext cx="4698722" cy="369332"/>
          </a:xfrm>
          <a:prstGeom prst="rect">
            <a:avLst/>
          </a:prstGeom>
        </p:spPr>
        <p:txBody>
          <a:bodyPr wrap="none">
            <a:spAutoFit/>
          </a:bodyPr>
          <a:lstStyle/>
          <a:p>
            <a:r>
              <a:rPr lang="es-EC" dirty="0" smtClean="0">
                <a:effectLst/>
                <a:latin typeface="Arial" panose="020B0604020202020204" pitchFamily="34" charset="0"/>
                <a:ea typeface="Calibri" panose="020F0502020204030204" pitchFamily="34" charset="0"/>
              </a:rPr>
              <a:t>Diagrama de fuerzas y reacciones módulo 2</a:t>
            </a:r>
            <a:endParaRPr lang="es-EC" dirty="0"/>
          </a:p>
        </p:txBody>
      </p:sp>
      <mc:AlternateContent xmlns:mc="http://schemas.openxmlformats.org/markup-compatibility/2006" xmlns:a14="http://schemas.microsoft.com/office/drawing/2010/main">
        <mc:Choice Requires="a14">
          <p:sp>
            <p:nvSpPr>
              <p:cNvPr id="9" name="Rectángulo 8"/>
              <p:cNvSpPr/>
              <p:nvPr/>
            </p:nvSpPr>
            <p:spPr>
              <a:xfrm>
                <a:off x="2130588" y="4272504"/>
                <a:ext cx="2351314" cy="1128514"/>
              </a:xfrm>
              <a:prstGeom prst="rect">
                <a:avLst/>
              </a:prstGeom>
            </p:spPr>
            <p:txBody>
              <a:bodyPr wrap="square">
                <a:spAutoFit/>
              </a:bodyPr>
              <a:lstStyle/>
              <a:p>
                <a:pPr algn="ctr">
                  <a:lnSpc>
                    <a:spcPct val="150000"/>
                  </a:lnSpc>
                  <a:spcAft>
                    <a:spcPts val="800"/>
                  </a:spcAft>
                  <a:tabLst>
                    <a:tab pos="1671955" algn="l"/>
                  </a:tabLst>
                </a:pPr>
                <a14:m>
                  <m:oMathPara xmlns:m="http://schemas.openxmlformats.org/officeDocument/2006/math">
                    <m:oMathParaPr>
                      <m:jc m:val="centerGroup"/>
                    </m:oMathParaPr>
                    <m:oMath xmlns:m="http://schemas.openxmlformats.org/officeDocument/2006/math">
                      <m:r>
                        <a:rPr lang="es-EC" b="1" i="1">
                          <a:effectLst/>
                          <a:latin typeface="Cambria Math" panose="02040503050406030204" pitchFamily="18" charset="0"/>
                          <a:ea typeface="Times New Roman" panose="02020603050405020304" pitchFamily="18" charset="0"/>
                          <a:cs typeface="Times New Roman" panose="02020603050405020304" pitchFamily="18" charset="0"/>
                        </a:rPr>
                        <m:t>𝑹𝑫</m:t>
                      </m:r>
                      <m:r>
                        <a:rPr lang="es-EC" b="1" i="1">
                          <a:effectLst/>
                          <a:latin typeface="Cambria Math" panose="02040503050406030204" pitchFamily="18" charset="0"/>
                          <a:ea typeface="Times New Roman" panose="02020603050405020304" pitchFamily="18" charset="0"/>
                          <a:cs typeface="Times New Roman" panose="02020603050405020304" pitchFamily="18" charset="0"/>
                        </a:rPr>
                        <m:t>=</m:t>
                      </m:r>
                      <m:r>
                        <a:rPr lang="es-EC" b="1" i="1">
                          <a:effectLst/>
                          <a:latin typeface="Cambria Math" panose="02040503050406030204" pitchFamily="18" charset="0"/>
                          <a:ea typeface="Times New Roman" panose="02020603050405020304" pitchFamily="18" charset="0"/>
                          <a:cs typeface="Times New Roman" panose="02020603050405020304" pitchFamily="18" charset="0"/>
                        </a:rPr>
                        <m:t>𝟔𝟒𝟕</m:t>
                      </m:r>
                      <m:r>
                        <a:rPr lang="es-EC" b="1" i="1">
                          <a:effectLst/>
                          <a:latin typeface="Cambria Math" panose="02040503050406030204" pitchFamily="18" charset="0"/>
                          <a:ea typeface="Times New Roman" panose="02020603050405020304" pitchFamily="18" charset="0"/>
                          <a:cs typeface="Times New Roman" panose="02020603050405020304" pitchFamily="18" charset="0"/>
                        </a:rPr>
                        <m:t>.</m:t>
                      </m:r>
                      <m:r>
                        <a:rPr lang="es-EC" b="1" i="1">
                          <a:effectLst/>
                          <a:latin typeface="Cambria Math" panose="02040503050406030204" pitchFamily="18" charset="0"/>
                          <a:ea typeface="Times New Roman" panose="02020603050405020304" pitchFamily="18" charset="0"/>
                          <a:cs typeface="Times New Roman" panose="02020603050405020304" pitchFamily="18" charset="0"/>
                        </a:rPr>
                        <m:t>𝟖𝟐𝟗</m:t>
                      </m:r>
                      <m:r>
                        <a:rPr lang="es-EC" b="1" i="1">
                          <a:effectLst/>
                          <a:latin typeface="Cambria Math" panose="02040503050406030204" pitchFamily="18" charset="0"/>
                          <a:ea typeface="Times New Roman" panose="02020603050405020304" pitchFamily="18" charset="0"/>
                          <a:cs typeface="Times New Roman" panose="02020603050405020304" pitchFamily="18" charset="0"/>
                        </a:rPr>
                        <m:t> </m:t>
                      </m:r>
                      <m:r>
                        <a:rPr lang="es-EC" b="1" i="1">
                          <a:effectLst/>
                          <a:latin typeface="Cambria Math" panose="02040503050406030204" pitchFamily="18" charset="0"/>
                          <a:ea typeface="Times New Roman" panose="02020603050405020304" pitchFamily="18" charset="0"/>
                          <a:cs typeface="Times New Roman" panose="02020603050405020304" pitchFamily="18" charset="0"/>
                        </a:rPr>
                        <m:t>𝑵</m:t>
                      </m:r>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tabLst>
                    <a:tab pos="1671955" algn="l"/>
                  </a:tabLst>
                </a:pPr>
                <a14:m>
                  <m:oMathPara xmlns:m="http://schemas.openxmlformats.org/officeDocument/2006/math">
                    <m:oMathParaPr>
                      <m:jc m:val="centerGroup"/>
                    </m:oMathParaPr>
                    <m:oMath xmlns:m="http://schemas.openxmlformats.org/officeDocument/2006/math">
                      <m:r>
                        <a:rPr lang="es-EC" b="1" i="1">
                          <a:effectLst/>
                          <a:latin typeface="Cambria Math" panose="02040503050406030204" pitchFamily="18" charset="0"/>
                          <a:ea typeface="Times New Roman" panose="02020603050405020304" pitchFamily="18" charset="0"/>
                          <a:cs typeface="Times New Roman" panose="02020603050405020304" pitchFamily="18" charset="0"/>
                        </a:rPr>
                        <m:t>𝑹𝑪</m:t>
                      </m:r>
                      <m:r>
                        <a:rPr lang="es-EC" b="1" i="1">
                          <a:effectLst/>
                          <a:latin typeface="Cambria Math" panose="02040503050406030204" pitchFamily="18" charset="0"/>
                          <a:ea typeface="Times New Roman" panose="02020603050405020304" pitchFamily="18" charset="0"/>
                          <a:cs typeface="Times New Roman" panose="02020603050405020304" pitchFamily="18" charset="0"/>
                        </a:rPr>
                        <m:t>=</m:t>
                      </m:r>
                      <m:r>
                        <a:rPr lang="es-EC" b="1" i="1">
                          <a:effectLst/>
                          <a:latin typeface="Cambria Math" panose="02040503050406030204" pitchFamily="18" charset="0"/>
                          <a:ea typeface="Times New Roman" panose="02020603050405020304" pitchFamily="18" charset="0"/>
                          <a:cs typeface="Times New Roman" panose="02020603050405020304" pitchFamily="18" charset="0"/>
                        </a:rPr>
                        <m:t>𝟔𝟒𝟕</m:t>
                      </m:r>
                      <m:r>
                        <a:rPr lang="es-EC" b="1" i="1">
                          <a:effectLst/>
                          <a:latin typeface="Cambria Math" panose="02040503050406030204" pitchFamily="18" charset="0"/>
                          <a:ea typeface="Times New Roman" panose="02020603050405020304" pitchFamily="18" charset="0"/>
                          <a:cs typeface="Times New Roman" panose="02020603050405020304" pitchFamily="18" charset="0"/>
                        </a:rPr>
                        <m:t>.</m:t>
                      </m:r>
                      <m:r>
                        <a:rPr lang="es-EC" b="1" i="1">
                          <a:effectLst/>
                          <a:latin typeface="Cambria Math" panose="02040503050406030204" pitchFamily="18" charset="0"/>
                          <a:ea typeface="Times New Roman" panose="02020603050405020304" pitchFamily="18" charset="0"/>
                          <a:cs typeface="Times New Roman" panose="02020603050405020304" pitchFamily="18" charset="0"/>
                        </a:rPr>
                        <m:t>𝟖𝟐𝟗</m:t>
                      </m:r>
                      <m:r>
                        <a:rPr lang="es-EC" b="1" i="1">
                          <a:effectLst/>
                          <a:latin typeface="Cambria Math" panose="02040503050406030204" pitchFamily="18" charset="0"/>
                          <a:ea typeface="Times New Roman" panose="02020603050405020304" pitchFamily="18" charset="0"/>
                          <a:cs typeface="Times New Roman" panose="02020603050405020304" pitchFamily="18" charset="0"/>
                        </a:rPr>
                        <m:t> </m:t>
                      </m:r>
                      <m:r>
                        <a:rPr lang="es-EC" b="1" i="1">
                          <a:effectLst/>
                          <a:latin typeface="Cambria Math" panose="02040503050406030204" pitchFamily="18" charset="0"/>
                          <a:ea typeface="Times New Roman" panose="02020603050405020304" pitchFamily="18" charset="0"/>
                          <a:cs typeface="Times New Roman" panose="02020603050405020304" pitchFamily="18" charset="0"/>
                        </a:rPr>
                        <m:t>𝑵</m:t>
                      </m:r>
                      <m:r>
                        <a:rPr lang="es-EC" b="1" i="1">
                          <a:effectLst/>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9" name="Rectángulo 8"/>
              <p:cNvSpPr>
                <a:spLocks noRot="1" noChangeAspect="1" noMove="1" noResize="1" noEditPoints="1" noAdjustHandles="1" noChangeArrowheads="1" noChangeShapeType="1" noTextEdit="1"/>
              </p:cNvSpPr>
              <p:nvPr/>
            </p:nvSpPr>
            <p:spPr>
              <a:xfrm>
                <a:off x="2130588" y="4272504"/>
                <a:ext cx="2351314" cy="1128514"/>
              </a:xfrm>
              <a:prstGeom prst="rect">
                <a:avLst/>
              </a:prstGeom>
              <a:blipFill rotWithShape="0">
                <a:blip r:embed="rId4" cstate="print"/>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 name="Rectángulo 1"/>
              <p:cNvSpPr/>
              <p:nvPr/>
            </p:nvSpPr>
            <p:spPr>
              <a:xfrm>
                <a:off x="2130588" y="5401018"/>
                <a:ext cx="2021387" cy="610424"/>
              </a:xfrm>
              <a:prstGeom prst="rect">
                <a:avLst/>
              </a:prstGeom>
            </p:spPr>
            <p:txBody>
              <a:bodyPr wrap="none">
                <a:spAutoFit/>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ea typeface="Calibri" panose="020F0502020204030204" pitchFamily="34" charset="0"/>
                              <a:cs typeface="Times New Roman" panose="02020603050405020304" pitchFamily="18" charset="0"/>
                            </a:rPr>
                          </m:ctrlPr>
                        </m:sSubPr>
                        <m:e>
                          <m:r>
                            <a:rPr lang="es-EC" i="1">
                              <a:latin typeface="Cambria Math" panose="02040503050406030204" pitchFamily="18" charset="0"/>
                              <a:ea typeface="Calibri" panose="020F0502020204030204" pitchFamily="34" charset="0"/>
                              <a:cs typeface="Times New Roman" panose="02020603050405020304" pitchFamily="18" charset="0"/>
                            </a:rPr>
                            <m:t>𝑃</m:t>
                          </m:r>
                        </m:e>
                        <m:sub>
                          <m:r>
                            <a:rPr lang="es-EC" i="1">
                              <a:latin typeface="Cambria Math" panose="02040503050406030204" pitchFamily="18" charset="0"/>
                              <a:ea typeface="Calibri" panose="020F0502020204030204" pitchFamily="34" charset="0"/>
                              <a:cs typeface="Times New Roman" panose="02020603050405020304" pitchFamily="18" charset="0"/>
                            </a:rPr>
                            <m:t>𝑐𝑟𝑖𝑡</m:t>
                          </m:r>
                        </m:sub>
                      </m:sSub>
                      <m:r>
                        <a:rPr lang="es-EC" i="1">
                          <a:latin typeface="Cambria Math" panose="02040503050406030204" pitchFamily="18" charset="0"/>
                          <a:ea typeface="Calibri" panose="020F0502020204030204" pitchFamily="34" charset="0"/>
                          <a:cs typeface="Times New Roman" panose="02020603050405020304" pitchFamily="18" charset="0"/>
                        </a:rPr>
                        <m:t>=1943.49 </m:t>
                      </m:r>
                      <m:r>
                        <a:rPr lang="es-EC" i="1">
                          <a:latin typeface="Cambria Math" panose="02040503050406030204" pitchFamily="18" charset="0"/>
                          <a:ea typeface="Calibri" panose="020F0502020204030204" pitchFamily="34" charset="0"/>
                          <a:cs typeface="Times New Roman" panose="02020603050405020304" pitchFamily="18" charset="0"/>
                        </a:rPr>
                        <m:t>𝑁</m:t>
                      </m:r>
                    </m:oMath>
                  </m:oMathPara>
                </a14:m>
                <a:endParaRPr lang="es-EC" sz="16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 name="Rectángulo 1"/>
              <p:cNvSpPr>
                <a:spLocks noRot="1" noChangeAspect="1" noMove="1" noResize="1" noEditPoints="1" noAdjustHandles="1" noChangeArrowheads="1" noChangeShapeType="1" noTextEdit="1"/>
              </p:cNvSpPr>
              <p:nvPr/>
            </p:nvSpPr>
            <p:spPr>
              <a:xfrm>
                <a:off x="2130588" y="5401018"/>
                <a:ext cx="2021387" cy="610424"/>
              </a:xfrm>
              <a:prstGeom prst="rect">
                <a:avLst/>
              </a:prstGeom>
              <a:blipFill rotWithShape="0">
                <a:blip r:embed="rId5" cstate="print"/>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3" name="Rectángulo 2"/>
              <p:cNvSpPr/>
              <p:nvPr/>
            </p:nvSpPr>
            <p:spPr>
              <a:xfrm>
                <a:off x="7359270" y="1517134"/>
                <a:ext cx="235025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s-EC" i="1">
                              <a:latin typeface="Cambria Math" panose="02040503050406030204" pitchFamily="18" charset="0"/>
                              <a:ea typeface="Calibri" panose="020F0502020204030204" pitchFamily="34" charset="0"/>
                              <a:cs typeface="Times New Roman" panose="02020603050405020304" pitchFamily="18" charset="0"/>
                            </a:rPr>
                          </m:ctrlPr>
                        </m:sSupPr>
                        <m:e>
                          <m:r>
                            <a:rPr lang="es-EC" i="1">
                              <a:latin typeface="Cambria Math" panose="02040503050406030204" pitchFamily="18" charset="0"/>
                              <a:ea typeface="Calibri" panose="020F0502020204030204" pitchFamily="34" charset="0"/>
                              <a:cs typeface="Times New Roman" panose="02020603050405020304" pitchFamily="18" charset="0"/>
                            </a:rPr>
                            <m:t>𝐼</m:t>
                          </m:r>
                          <m:r>
                            <a:rPr lang="es-EC" i="1">
                              <a:latin typeface="Cambria Math" panose="02040503050406030204" pitchFamily="18" charset="0"/>
                              <a:ea typeface="Calibri" panose="020F0502020204030204" pitchFamily="34" charset="0"/>
                              <a:cs typeface="Times New Roman" panose="02020603050405020304" pitchFamily="18" charset="0"/>
                            </a:rPr>
                            <m:t>=2.662∗10</m:t>
                          </m:r>
                        </m:e>
                        <m:sup>
                          <m:r>
                            <a:rPr lang="es-EC" i="1">
                              <a:latin typeface="Cambria Math" panose="02040503050406030204" pitchFamily="18" charset="0"/>
                              <a:ea typeface="Calibri" panose="020F0502020204030204" pitchFamily="34" charset="0"/>
                              <a:cs typeface="Times New Roman" panose="02020603050405020304" pitchFamily="18" charset="0"/>
                            </a:rPr>
                            <m:t>−10</m:t>
                          </m:r>
                        </m:sup>
                      </m:sSup>
                      <m:r>
                        <a:rPr lang="es-EC" i="1">
                          <a:latin typeface="Cambria Math" panose="02040503050406030204" pitchFamily="18" charset="0"/>
                          <a:ea typeface="Calibri" panose="020F0502020204030204" pitchFamily="34" charset="0"/>
                          <a:cs typeface="Times New Roman" panose="02020603050405020304" pitchFamily="18" charset="0"/>
                        </a:rPr>
                        <m:t> </m:t>
                      </m:r>
                      <m:sSup>
                        <m:sSupPr>
                          <m:ctrlPr>
                            <a:rPr lang="es-EC" i="1">
                              <a:latin typeface="Cambria Math" panose="02040503050406030204" pitchFamily="18" charset="0"/>
                              <a:ea typeface="Calibri" panose="020F0502020204030204" pitchFamily="34" charset="0"/>
                              <a:cs typeface="Times New Roman" panose="02020603050405020304" pitchFamily="18" charset="0"/>
                            </a:rPr>
                          </m:ctrlPr>
                        </m:sSupPr>
                        <m:e>
                          <m:r>
                            <a:rPr lang="es-EC" i="1">
                              <a:latin typeface="Cambria Math" panose="02040503050406030204" pitchFamily="18" charset="0"/>
                              <a:ea typeface="Calibri" panose="020F0502020204030204" pitchFamily="34" charset="0"/>
                              <a:cs typeface="Times New Roman" panose="02020603050405020304" pitchFamily="18" charset="0"/>
                            </a:rPr>
                            <m:t>𝑚</m:t>
                          </m:r>
                        </m:e>
                        <m:sup>
                          <m:r>
                            <a:rPr lang="es-EC" i="1">
                              <a:latin typeface="Cambria Math" panose="02040503050406030204" pitchFamily="18" charset="0"/>
                              <a:ea typeface="Calibri" panose="020F0502020204030204" pitchFamily="34" charset="0"/>
                              <a:cs typeface="Times New Roman" panose="02020603050405020304" pitchFamily="18" charset="0"/>
                            </a:rPr>
                            <m:t>4</m:t>
                          </m:r>
                        </m:sup>
                      </m:sSup>
                    </m:oMath>
                  </m:oMathPara>
                </a14:m>
                <a:endParaRPr lang="es-EC" dirty="0"/>
              </a:p>
            </p:txBody>
          </p:sp>
        </mc:Choice>
        <mc:Fallback xmlns="">
          <p:sp>
            <p:nvSpPr>
              <p:cNvPr id="3" name="Rectángulo 2"/>
              <p:cNvSpPr>
                <a:spLocks noRot="1" noChangeAspect="1" noMove="1" noResize="1" noEditPoints="1" noAdjustHandles="1" noChangeArrowheads="1" noChangeShapeType="1" noTextEdit="1"/>
              </p:cNvSpPr>
              <p:nvPr/>
            </p:nvSpPr>
            <p:spPr>
              <a:xfrm>
                <a:off x="7359270" y="1517134"/>
                <a:ext cx="2350259" cy="369332"/>
              </a:xfrm>
              <a:prstGeom prst="rect">
                <a:avLst/>
              </a:prstGeom>
              <a:blipFill rotWithShape="0">
                <a:blip r:embed="rId6" cstate="print"/>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4" name="Rectángulo 3"/>
              <p:cNvSpPr/>
              <p:nvPr/>
            </p:nvSpPr>
            <p:spPr>
              <a:xfrm>
                <a:off x="7536016" y="2145692"/>
                <a:ext cx="1996765" cy="463012"/>
              </a:xfrm>
              <a:prstGeom prst="rect">
                <a:avLst/>
              </a:prstGeom>
            </p:spPr>
            <p:txBody>
              <a:bodyPr wrap="none">
                <a:spAutoFit/>
              </a:bodyPr>
              <a:lstStyle/>
              <a:p>
                <a:pPr algn="ctr">
                  <a:lnSpc>
                    <a:spcPct val="150000"/>
                  </a:lnSpc>
                  <a:spcAft>
                    <a:spcPts val="800"/>
                  </a:spcAft>
                </a:pPr>
                <a:r>
                  <a:rPr lang="es-EC" dirty="0" smtClean="0">
                    <a:ea typeface="Times New Roman" panose="02020603050405020304" pitchFamily="18" charset="0"/>
                    <a:cs typeface="Times New Roman" panose="02020603050405020304" pitchFamily="18" charset="0"/>
                  </a:rPr>
                  <a:t>e</a:t>
                </a:r>
                <a14:m>
                  <m:oMath xmlns:m="http://schemas.openxmlformats.org/officeDocument/2006/math">
                    <m:r>
                      <a:rPr lang="es-EC" i="1">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s-EC" i="1">
                            <a:latin typeface="Cambria Math" panose="02040503050406030204" pitchFamily="18" charset="0"/>
                            <a:ea typeface="Times New Roman" panose="02020603050405020304" pitchFamily="18" charset="0"/>
                            <a:cs typeface="Times New Roman" panose="02020603050405020304" pitchFamily="18" charset="0"/>
                          </a:rPr>
                        </m:ctrlPr>
                      </m:sSupPr>
                      <m:e>
                        <m:r>
                          <a:rPr lang="es-EC" i="1">
                            <a:latin typeface="Cambria Math" panose="02040503050406030204" pitchFamily="18" charset="0"/>
                            <a:ea typeface="Times New Roman" panose="02020603050405020304" pitchFamily="18" charset="0"/>
                            <a:cs typeface="Times New Roman" panose="02020603050405020304" pitchFamily="18" charset="0"/>
                          </a:rPr>
                          <m:t>7.518∗10</m:t>
                        </m:r>
                      </m:e>
                      <m:sup>
                        <m:r>
                          <a:rPr lang="es-EC" i="1">
                            <a:latin typeface="Cambria Math" panose="02040503050406030204" pitchFamily="18" charset="0"/>
                            <a:ea typeface="Times New Roman" panose="02020603050405020304" pitchFamily="18" charset="0"/>
                            <a:cs typeface="Times New Roman" panose="02020603050405020304" pitchFamily="18" charset="0"/>
                          </a:rPr>
                          <m:t>−3</m:t>
                        </m:r>
                      </m:sup>
                    </m:sSup>
                    <m:r>
                      <a:rPr lang="es-EC" i="1">
                        <a:latin typeface="Cambria Math" panose="02040503050406030204" pitchFamily="18" charset="0"/>
                        <a:ea typeface="Times New Roman" panose="02020603050405020304" pitchFamily="18" charset="0"/>
                        <a:cs typeface="Times New Roman" panose="02020603050405020304" pitchFamily="18" charset="0"/>
                      </a:rPr>
                      <m:t>𝑚</m:t>
                    </m:r>
                  </m:oMath>
                </a14:m>
                <a:endParaRPr lang="es-EC" sz="16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Rectángulo 3"/>
              <p:cNvSpPr>
                <a:spLocks noRot="1" noChangeAspect="1" noMove="1" noResize="1" noEditPoints="1" noAdjustHandles="1" noChangeArrowheads="1" noChangeShapeType="1" noTextEdit="1"/>
              </p:cNvSpPr>
              <p:nvPr/>
            </p:nvSpPr>
            <p:spPr>
              <a:xfrm>
                <a:off x="7536016" y="2145692"/>
                <a:ext cx="1996765" cy="463012"/>
              </a:xfrm>
              <a:prstGeom prst="rect">
                <a:avLst/>
              </a:prstGeom>
              <a:blipFill rotWithShape="0">
                <a:blip r:embed="rId7" cstate="print"/>
                <a:stretch>
                  <a:fillRect l="-2134" b="-21053"/>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0" name="Rectángulo 9"/>
              <p:cNvSpPr/>
              <p:nvPr/>
            </p:nvSpPr>
            <p:spPr>
              <a:xfrm>
                <a:off x="7429031" y="2809924"/>
                <a:ext cx="2210733" cy="667490"/>
              </a:xfrm>
              <a:prstGeom prst="rect">
                <a:avLst/>
              </a:prstGeom>
            </p:spPr>
            <p:txBody>
              <a:bodyPr wrap="none">
                <a:spAutoFit/>
              </a:bodyPr>
              <a:lstStyle/>
              <a:p>
                <a:pP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b="1" i="1">
                              <a:latin typeface="Cambria Math" panose="02040503050406030204" pitchFamily="18" charset="0"/>
                              <a:ea typeface="Times New Roman" panose="02020603050405020304" pitchFamily="18" charset="0"/>
                              <a:cs typeface="Times New Roman" panose="02020603050405020304" pitchFamily="18" charset="0"/>
                            </a:rPr>
                          </m:ctrlPr>
                        </m:sSubPr>
                        <m:e>
                          <m:r>
                            <a:rPr lang="es-EC" b="1" i="1">
                              <a:latin typeface="Cambria Math" panose="02040503050406030204" pitchFamily="18" charset="0"/>
                              <a:ea typeface="Times New Roman" panose="02020603050405020304" pitchFamily="18" charset="0"/>
                              <a:cs typeface="Times New Roman" panose="02020603050405020304" pitchFamily="18" charset="0"/>
                            </a:rPr>
                            <m:t>𝒓</m:t>
                          </m:r>
                        </m:e>
                        <m:sub>
                          <m:r>
                            <a:rPr lang="es-EC" b="1" i="1">
                              <a:latin typeface="Cambria Math" panose="02040503050406030204" pitchFamily="18" charset="0"/>
                              <a:ea typeface="Times New Roman" panose="02020603050405020304" pitchFamily="18" charset="0"/>
                              <a:cs typeface="Times New Roman" panose="02020603050405020304" pitchFamily="18" charset="0"/>
                            </a:rPr>
                            <m:t>𝒚</m:t>
                          </m:r>
                        </m:sub>
                      </m:sSub>
                      <m:r>
                        <a:rPr lang="es-EC" b="1" i="1">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s-EC" b="1" i="1">
                              <a:latin typeface="Cambria Math" panose="02040503050406030204" pitchFamily="18" charset="0"/>
                              <a:ea typeface="Times New Roman" panose="02020603050405020304" pitchFamily="18" charset="0"/>
                              <a:cs typeface="Times New Roman" panose="02020603050405020304" pitchFamily="18" charset="0"/>
                            </a:rPr>
                          </m:ctrlPr>
                        </m:sSupPr>
                        <m:e>
                          <m:r>
                            <a:rPr lang="es-EC" b="1" i="1">
                              <a:latin typeface="Cambria Math" panose="02040503050406030204" pitchFamily="18" charset="0"/>
                              <a:ea typeface="Times New Roman" panose="02020603050405020304" pitchFamily="18" charset="0"/>
                              <a:cs typeface="Times New Roman" panose="02020603050405020304" pitchFamily="18" charset="0"/>
                            </a:rPr>
                            <m:t>𝟐</m:t>
                          </m:r>
                          <m:r>
                            <a:rPr lang="es-EC" b="1" i="1">
                              <a:latin typeface="Cambria Math" panose="02040503050406030204" pitchFamily="18" charset="0"/>
                              <a:ea typeface="Times New Roman" panose="02020603050405020304" pitchFamily="18" charset="0"/>
                              <a:cs typeface="Times New Roman" panose="02020603050405020304" pitchFamily="18" charset="0"/>
                            </a:rPr>
                            <m:t>.</m:t>
                          </m:r>
                          <m:r>
                            <a:rPr lang="es-EC" b="1" i="1">
                              <a:latin typeface="Cambria Math" panose="02040503050406030204" pitchFamily="18" charset="0"/>
                              <a:ea typeface="Times New Roman" panose="02020603050405020304" pitchFamily="18" charset="0"/>
                              <a:cs typeface="Times New Roman" panose="02020603050405020304" pitchFamily="18" charset="0"/>
                            </a:rPr>
                            <m:t>𝟏𝟕</m:t>
                          </m:r>
                          <m:r>
                            <a:rPr lang="es-EC" b="1" i="1">
                              <a:latin typeface="Cambria Math" panose="02040503050406030204" pitchFamily="18" charset="0"/>
                              <a:ea typeface="Times New Roman" panose="02020603050405020304" pitchFamily="18" charset="0"/>
                              <a:cs typeface="Times New Roman" panose="02020603050405020304" pitchFamily="18" charset="0"/>
                            </a:rPr>
                            <m:t>∗</m:t>
                          </m:r>
                          <m:r>
                            <a:rPr lang="es-EC" b="1" i="1">
                              <a:latin typeface="Cambria Math" panose="02040503050406030204" pitchFamily="18" charset="0"/>
                              <a:ea typeface="Times New Roman" panose="02020603050405020304" pitchFamily="18" charset="0"/>
                              <a:cs typeface="Times New Roman" panose="02020603050405020304" pitchFamily="18" charset="0"/>
                            </a:rPr>
                            <m:t>𝟏𝟎</m:t>
                          </m:r>
                        </m:e>
                        <m:sup>
                          <m:r>
                            <a:rPr lang="es-EC" b="1" i="1">
                              <a:latin typeface="Cambria Math" panose="02040503050406030204" pitchFamily="18" charset="0"/>
                              <a:ea typeface="Times New Roman" panose="02020603050405020304" pitchFamily="18" charset="0"/>
                              <a:cs typeface="Times New Roman" panose="02020603050405020304" pitchFamily="18" charset="0"/>
                            </a:rPr>
                            <m:t>−</m:t>
                          </m:r>
                          <m:r>
                            <a:rPr lang="es-EC" b="1" i="1">
                              <a:latin typeface="Cambria Math" panose="02040503050406030204" pitchFamily="18" charset="0"/>
                              <a:ea typeface="Times New Roman" panose="02020603050405020304" pitchFamily="18" charset="0"/>
                              <a:cs typeface="Times New Roman" panose="02020603050405020304" pitchFamily="18" charset="0"/>
                            </a:rPr>
                            <m:t>𝟑</m:t>
                          </m:r>
                        </m:sup>
                      </m:sSup>
                      <m:r>
                        <a:rPr lang="es-EC" b="1" i="1">
                          <a:latin typeface="Cambria Math" panose="02040503050406030204" pitchFamily="18" charset="0"/>
                          <a:ea typeface="Times New Roman" panose="02020603050405020304" pitchFamily="18" charset="0"/>
                          <a:cs typeface="Times New Roman" panose="02020603050405020304" pitchFamily="18" charset="0"/>
                        </a:rPr>
                        <m:t>𝒎</m:t>
                      </m:r>
                    </m:oMath>
                  </m:oMathPara>
                </a14:m>
                <a:endParaRPr lang="es-EC" sz="16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0" name="Rectángulo 9"/>
              <p:cNvSpPr>
                <a:spLocks noRot="1" noChangeAspect="1" noMove="1" noResize="1" noEditPoints="1" noAdjustHandles="1" noChangeArrowheads="1" noChangeShapeType="1" noTextEdit="1"/>
              </p:cNvSpPr>
              <p:nvPr/>
            </p:nvSpPr>
            <p:spPr>
              <a:xfrm>
                <a:off x="7429031" y="2809924"/>
                <a:ext cx="2210733" cy="667490"/>
              </a:xfrm>
              <a:prstGeom prst="rect">
                <a:avLst/>
              </a:prstGeom>
              <a:blipFill rotWithShape="0">
                <a:blip r:embed="rId8" cstate="print"/>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1" name="Rectángulo 10"/>
              <p:cNvSpPr/>
              <p:nvPr/>
            </p:nvSpPr>
            <p:spPr>
              <a:xfrm>
                <a:off x="5486397" y="3403035"/>
                <a:ext cx="6096000" cy="1128514"/>
              </a:xfrm>
              <a:prstGeom prst="rect">
                <a:avLst/>
              </a:prstGeom>
            </p:spPr>
            <p:txBody>
              <a:bodyPr>
                <a:spAutoFit/>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ea typeface="Calibri" panose="020F0502020204030204" pitchFamily="34" charset="0"/>
                          <a:cs typeface="Times New Roman" panose="02020603050405020304" pitchFamily="18" charset="0"/>
                        </a:rPr>
                        <m:t>𝑅𝐸</m:t>
                      </m:r>
                      <m:r>
                        <a:rPr lang="es-EC" i="1">
                          <a:latin typeface="Cambria Math" panose="02040503050406030204" pitchFamily="18" charset="0"/>
                          <a:ea typeface="Calibri" panose="020F0502020204030204" pitchFamily="34" charset="0"/>
                          <a:cs typeface="Times New Roman" panose="02020603050405020304" pitchFamily="18" charset="0"/>
                        </a:rPr>
                        <m:t>= 239.598</m:t>
                      </m:r>
                    </m:oMath>
                  </m:oMathPara>
                </a14:m>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ea typeface="Calibri" panose="020F0502020204030204" pitchFamily="34" charset="0"/>
                          <a:cs typeface="Times New Roman" panose="02020603050405020304" pitchFamily="18" charset="0"/>
                        </a:rPr>
                        <m:t>𝑅𝐸</m:t>
                      </m:r>
                      <m:r>
                        <a:rPr lang="es-EC" i="1">
                          <a:latin typeface="Cambria Math" panose="02040503050406030204" pitchFamily="18" charset="0"/>
                          <a:ea typeface="Calibri" panose="020F0502020204030204" pitchFamily="34" charset="0"/>
                          <a:cs typeface="Times New Roman" panose="02020603050405020304" pitchFamily="18" charset="0"/>
                        </a:rPr>
                        <m:t>&gt;</m:t>
                      </m:r>
                      <m:r>
                        <a:rPr lang="es-EC" i="1">
                          <a:latin typeface="Cambria Math" panose="02040503050406030204" pitchFamily="18" charset="0"/>
                          <a:ea typeface="Times New Roman" panose="02020603050405020304" pitchFamily="18" charset="0"/>
                          <a:cs typeface="Times New Roman" panose="02020603050405020304" pitchFamily="18" charset="0"/>
                        </a:rPr>
                        <m:t>𝐶𝐶</m:t>
                      </m:r>
                      <m:r>
                        <a:rPr lang="es-EC" i="1">
                          <a:latin typeface="Cambria Math" panose="02040503050406030204" pitchFamily="18" charset="0"/>
                          <a:ea typeface="Times New Roman" panose="02020603050405020304" pitchFamily="18" charset="0"/>
                          <a:cs typeface="Times New Roman" panose="02020603050405020304" pitchFamily="18" charset="0"/>
                        </a:rPr>
                        <m:t>      </m:t>
                      </m:r>
                      <m:r>
                        <a:rPr lang="es-EC">
                          <a:latin typeface="Cambria Math" panose="02040503050406030204" pitchFamily="18" charset="0"/>
                          <a:ea typeface="Times New Roman" panose="02020603050405020304" pitchFamily="18" charset="0"/>
                          <a:cs typeface="Arial" panose="020B0604020202020204" pitchFamily="34" charset="0"/>
                        </a:rPr>
                        <m:t>→</m:t>
                      </m:r>
                      <m:r>
                        <a:rPr lang="es-EC" i="1">
                          <a:latin typeface="Cambria Math" panose="02040503050406030204" pitchFamily="18" charset="0"/>
                          <a:ea typeface="Times New Roman" panose="02020603050405020304" pitchFamily="18" charset="0"/>
                          <a:cs typeface="Times New Roman" panose="02020603050405020304" pitchFamily="18" charset="0"/>
                        </a:rPr>
                        <m:t>   </m:t>
                      </m:r>
                      <m:r>
                        <a:rPr lang="es-EC" i="1">
                          <a:latin typeface="Cambria Math" panose="02040503050406030204" pitchFamily="18" charset="0"/>
                          <a:ea typeface="Times New Roman" panose="02020603050405020304" pitchFamily="18" charset="0"/>
                          <a:cs typeface="Arial" panose="020B0604020202020204" pitchFamily="34" charset="0"/>
                        </a:rPr>
                        <m:t>239.598</m:t>
                      </m:r>
                      <m:r>
                        <a:rPr lang="es-EC" i="1">
                          <a:latin typeface="Cambria Math" panose="02040503050406030204" pitchFamily="18" charset="0"/>
                          <a:ea typeface="Calibri" panose="020F0502020204030204" pitchFamily="34" charset="0"/>
                          <a:cs typeface="Arial" panose="020B0604020202020204" pitchFamily="34" charset="0"/>
                        </a:rPr>
                        <m:t>&gt;126.03   (</m:t>
                      </m:r>
                      <m:r>
                        <a:rPr lang="es-EC" i="1">
                          <a:latin typeface="Cambria Math" panose="02040503050406030204" pitchFamily="18" charset="0"/>
                          <a:ea typeface="Calibri" panose="020F0502020204030204" pitchFamily="34" charset="0"/>
                          <a:cs typeface="Arial" panose="020B0604020202020204" pitchFamily="34" charset="0"/>
                        </a:rPr>
                        <m:t>𝐶𝑜𝑙𝑢𝑚𝑛𝑎</m:t>
                      </m:r>
                      <m:r>
                        <a:rPr lang="es-EC" i="1">
                          <a:latin typeface="Cambria Math" panose="02040503050406030204" pitchFamily="18" charset="0"/>
                          <a:ea typeface="Calibri" panose="020F0502020204030204" pitchFamily="34" charset="0"/>
                          <a:cs typeface="Arial" panose="020B0604020202020204" pitchFamily="34" charset="0"/>
                        </a:rPr>
                        <m:t> </m:t>
                      </m:r>
                      <m:r>
                        <a:rPr lang="es-EC" i="1">
                          <a:latin typeface="Cambria Math" panose="02040503050406030204" pitchFamily="18" charset="0"/>
                          <a:ea typeface="Calibri" panose="020F0502020204030204" pitchFamily="34" charset="0"/>
                          <a:cs typeface="Arial" panose="020B0604020202020204" pitchFamily="34" charset="0"/>
                        </a:rPr>
                        <m:t>𝐿𝑎𝑟𝑔𝑎</m:t>
                      </m:r>
                      <m:r>
                        <a:rPr lang="es-EC" i="1">
                          <a:latin typeface="Cambria Math" panose="02040503050406030204" pitchFamily="18" charset="0"/>
                          <a:ea typeface="Calibri" panose="020F0502020204030204" pitchFamily="34" charset="0"/>
                          <a:cs typeface="Arial" panose="020B0604020202020204" pitchFamily="34" charset="0"/>
                        </a:rPr>
                        <m:t>)</m:t>
                      </m:r>
                    </m:oMath>
                  </m:oMathPara>
                </a14:m>
                <a:endParaRPr lang="es-EC" sz="16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1" name="Rectángulo 10"/>
              <p:cNvSpPr>
                <a:spLocks noRot="1" noChangeAspect="1" noMove="1" noResize="1" noEditPoints="1" noAdjustHandles="1" noChangeArrowheads="1" noChangeShapeType="1" noTextEdit="1"/>
              </p:cNvSpPr>
              <p:nvPr/>
            </p:nvSpPr>
            <p:spPr>
              <a:xfrm>
                <a:off x="5486397" y="3403035"/>
                <a:ext cx="6096000" cy="1128514"/>
              </a:xfrm>
              <a:prstGeom prst="rect">
                <a:avLst/>
              </a:prstGeom>
              <a:blipFill rotWithShape="0">
                <a:blip r:embed="rId9" cstate="print"/>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2" name="Rectángulo 11"/>
              <p:cNvSpPr/>
              <p:nvPr/>
            </p:nvSpPr>
            <p:spPr>
              <a:xfrm>
                <a:off x="5915633" y="4985337"/>
                <a:ext cx="4627934" cy="507831"/>
              </a:xfrm>
              <a:prstGeom prst="rect">
                <a:avLst/>
              </a:prstGeom>
            </p:spPr>
            <p:txBody>
              <a:bodyPr wrap="none">
                <a:spAutoFit/>
              </a:bodyPr>
              <a:lstStyle/>
              <a:p>
                <a:pPr algn="ctr">
                  <a:lnSpc>
                    <a:spcPct val="150000"/>
                  </a:lnSpc>
                  <a:spcAft>
                    <a:spcPts val="800"/>
                  </a:spcAft>
                </a:pPr>
                <a14:m>
                  <m:oMath xmlns:m="http://schemas.openxmlformats.org/officeDocument/2006/math">
                    <m:r>
                      <a:rPr lang="es-EC" i="1">
                        <a:latin typeface="Cambria Math" panose="02040503050406030204" pitchFamily="18" charset="0"/>
                        <a:ea typeface="Times New Roman" panose="02020603050405020304" pitchFamily="18" charset="0"/>
                        <a:cs typeface="Arial" panose="020B0604020202020204" pitchFamily="34" charset="0"/>
                      </a:rPr>
                      <m:t>𝑃𝑎</m:t>
                    </m:r>
                    <m:r>
                      <a:rPr lang="es-EC" i="1">
                        <a:latin typeface="Cambria Math" panose="02040503050406030204" pitchFamily="18" charset="0"/>
                        <a:ea typeface="Times New Roman" panose="02020603050405020304" pitchFamily="18" charset="0"/>
                        <a:cs typeface="Arial" panose="020B0604020202020204" pitchFamily="34" charset="0"/>
                      </a:rPr>
                      <m:t>≤</m:t>
                    </m:r>
                    <m:sSub>
                      <m:sSubPr>
                        <m:ctrlPr>
                          <a:rPr lang="es-EC" i="1">
                            <a:latin typeface="Cambria Math" panose="02040503050406030204" pitchFamily="18" charset="0"/>
                            <a:ea typeface="Times New Roman" panose="02020603050405020304" pitchFamily="18" charset="0"/>
                            <a:cs typeface="Arial" panose="020B0604020202020204" pitchFamily="34" charset="0"/>
                          </a:rPr>
                        </m:ctrlPr>
                      </m:sSubPr>
                      <m:e>
                        <m:r>
                          <a:rPr lang="es-EC" i="1">
                            <a:latin typeface="Cambria Math" panose="02040503050406030204" pitchFamily="18" charset="0"/>
                            <a:ea typeface="Times New Roman" panose="02020603050405020304" pitchFamily="18" charset="0"/>
                            <a:cs typeface="Arial" panose="020B0604020202020204" pitchFamily="34" charset="0"/>
                          </a:rPr>
                          <m:t>𝑃</m:t>
                        </m:r>
                      </m:e>
                      <m:sub>
                        <m:r>
                          <a:rPr lang="es-EC" i="1">
                            <a:latin typeface="Cambria Math" panose="02040503050406030204" pitchFamily="18" charset="0"/>
                            <a:ea typeface="Times New Roman" panose="02020603050405020304" pitchFamily="18" charset="0"/>
                            <a:cs typeface="Arial" panose="020B0604020202020204" pitchFamily="34" charset="0"/>
                          </a:rPr>
                          <m:t>𝑐𝑟𝑖𝑡</m:t>
                        </m:r>
                      </m:sub>
                    </m:sSub>
                  </m:oMath>
                </a14:m>
                <a:r>
                  <a:rPr lang="es-EC" dirty="0">
                    <a:latin typeface="Arial" panose="020B0604020202020204" pitchFamily="34" charset="0"/>
                    <a:ea typeface="Times New Roman" panose="02020603050405020304" pitchFamily="18" charset="0"/>
                    <a:cs typeface="Times New Roman" panose="02020603050405020304" pitchFamily="18" charset="0"/>
                  </a:rPr>
                  <a:t>      →     </a:t>
                </a:r>
                <a14:m>
                  <m:oMath xmlns:m="http://schemas.openxmlformats.org/officeDocument/2006/math">
                    <m:r>
                      <a:rPr lang="es-EC" i="1">
                        <a:latin typeface="Cambria Math" panose="02040503050406030204" pitchFamily="18" charset="0"/>
                        <a:ea typeface="Times New Roman" panose="02020603050405020304" pitchFamily="18" charset="0"/>
                        <a:cs typeface="Arial" panose="020B0604020202020204" pitchFamily="34" charset="0"/>
                      </a:rPr>
                      <m:t>647.829 </m:t>
                    </m:r>
                    <m:r>
                      <a:rPr lang="es-EC" i="1">
                        <a:latin typeface="Cambria Math" panose="02040503050406030204" pitchFamily="18" charset="0"/>
                        <a:ea typeface="Times New Roman" panose="02020603050405020304" pitchFamily="18" charset="0"/>
                        <a:cs typeface="Arial" panose="020B0604020202020204" pitchFamily="34" charset="0"/>
                      </a:rPr>
                      <m:t>𝑁</m:t>
                    </m:r>
                    <m:r>
                      <a:rPr lang="es-EC" i="1">
                        <a:latin typeface="Cambria Math" panose="02040503050406030204" pitchFamily="18" charset="0"/>
                        <a:ea typeface="Times New Roman" panose="02020603050405020304" pitchFamily="18" charset="0"/>
                        <a:cs typeface="Arial" panose="020B0604020202020204" pitchFamily="34" charset="0"/>
                      </a:rPr>
                      <m:t> &lt; 1943.26 </m:t>
                    </m:r>
                    <m:r>
                      <a:rPr lang="es-EC" i="1">
                        <a:latin typeface="Cambria Math" panose="02040503050406030204" pitchFamily="18" charset="0"/>
                        <a:ea typeface="Times New Roman" panose="02020603050405020304" pitchFamily="18" charset="0"/>
                        <a:cs typeface="Arial" panose="020B0604020202020204" pitchFamily="34" charset="0"/>
                      </a:rPr>
                      <m:t>𝑁</m:t>
                    </m:r>
                  </m:oMath>
                </a14:m>
                <a:endParaRPr lang="es-EC" sz="16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2" name="Rectángulo 11"/>
              <p:cNvSpPr>
                <a:spLocks noRot="1" noChangeAspect="1" noMove="1" noResize="1" noEditPoints="1" noAdjustHandles="1" noChangeArrowheads="1" noChangeShapeType="1" noTextEdit="1"/>
              </p:cNvSpPr>
              <p:nvPr/>
            </p:nvSpPr>
            <p:spPr>
              <a:xfrm>
                <a:off x="5915633" y="4985337"/>
                <a:ext cx="4627934" cy="507831"/>
              </a:xfrm>
              <a:prstGeom prst="rect">
                <a:avLst/>
              </a:prstGeom>
              <a:blipFill rotWithShape="0">
                <a:blip r:embed="rId10" cstate="print"/>
                <a:stretch>
                  <a:fillRect b="-9639"/>
                </a:stretch>
              </a:blipFill>
            </p:spPr>
            <p:txBody>
              <a:bodyPr/>
              <a:lstStyle/>
              <a:p>
                <a:r>
                  <a:rPr lang="es-EC">
                    <a:noFill/>
                  </a:rPr>
                  <a:t> </a:t>
                </a:r>
              </a:p>
            </p:txBody>
          </p:sp>
        </mc:Fallback>
      </mc:AlternateContent>
    </p:spTree>
    <p:extLst>
      <p:ext uri="{BB962C8B-B14F-4D97-AF65-F5344CB8AC3E}">
        <p14:creationId xmlns:p14="http://schemas.microsoft.com/office/powerpoint/2010/main" val="422808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273188" y="181820"/>
            <a:ext cx="3198311" cy="586699"/>
          </a:xfrm>
          <a:prstGeom prst="rect">
            <a:avLst/>
          </a:prstGeom>
        </p:spPr>
        <p:txBody>
          <a:bodyPr wrap="none">
            <a:spAutoFit/>
          </a:bodyPr>
          <a:lstStyle/>
          <a:p>
            <a:pPr algn="just">
              <a:lnSpc>
                <a:spcPct val="150000"/>
              </a:lnSpc>
              <a:spcAft>
                <a:spcPts val="800"/>
              </a:spcAft>
            </a:pPr>
            <a:r>
              <a:rPr lang="es-EC" sz="2400" dirty="0">
                <a:latin typeface="Arial" panose="020B0604020202020204" pitchFamily="34" charset="0"/>
                <a:ea typeface="Calibri" panose="020F0502020204030204" pitchFamily="34" charset="0"/>
                <a:cs typeface="Times New Roman" panose="02020603050405020304" pitchFamily="18" charset="0"/>
              </a:rPr>
              <a:t>Estaciones Didácticas</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agen 4"/>
          <p:cNvPicPr/>
          <p:nvPr/>
        </p:nvPicPr>
        <p:blipFill rotWithShape="1">
          <a:blip r:embed="rId2" cstate="print"/>
          <a:srcRect l="1027" t="1600"/>
          <a:stretch/>
        </p:blipFill>
        <p:spPr bwMode="auto">
          <a:xfrm>
            <a:off x="3471499" y="1814286"/>
            <a:ext cx="5350148" cy="4064000"/>
          </a:xfrm>
          <a:prstGeom prst="rect">
            <a:avLst/>
          </a:prstGeom>
          <a:ln w="19050">
            <a:solidFill>
              <a:schemeClr val="tx1"/>
            </a:solidFill>
          </a:ln>
          <a:extLst>
            <a:ext uri="{53640926-AAD7-44D8-BBD7-CCE9431645EC}">
              <a14:shadowObscured xmlns:a14="http://schemas.microsoft.com/office/drawing/2010/main"/>
            </a:ext>
          </a:extLst>
        </p:spPr>
      </p:pic>
      <p:sp>
        <p:nvSpPr>
          <p:cNvPr id="8" name="Rectángulo 7"/>
          <p:cNvSpPr/>
          <p:nvPr/>
        </p:nvSpPr>
        <p:spPr>
          <a:xfrm>
            <a:off x="273188" y="1103087"/>
            <a:ext cx="2992526" cy="2017484"/>
          </a:xfrm>
          <a:prstGeom prst="rect">
            <a:avLst/>
          </a:prstGeom>
          <a:ln w="19050">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s-EC" sz="2200" dirty="0" smtClean="0"/>
              <a:t>Sirven </a:t>
            </a:r>
            <a:r>
              <a:rPr lang="es-EC" sz="2200" dirty="0"/>
              <a:t>de soporte en el aprendizaje de los diversos conceptos técnicos</a:t>
            </a:r>
          </a:p>
        </p:txBody>
      </p:sp>
      <p:sp>
        <p:nvSpPr>
          <p:cNvPr id="9" name="Rectángulo 8"/>
          <p:cNvSpPr/>
          <p:nvPr/>
        </p:nvSpPr>
        <p:spPr>
          <a:xfrm>
            <a:off x="273188" y="4448630"/>
            <a:ext cx="2992526" cy="2017484"/>
          </a:xfrm>
          <a:prstGeom prst="rect">
            <a:avLst/>
          </a:prstGeom>
          <a:ln w="19050">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s-EC" sz="2200" dirty="0"/>
              <a:t>C</a:t>
            </a:r>
            <a:r>
              <a:rPr lang="es-EC" sz="2200" dirty="0" smtClean="0"/>
              <a:t>onjunto </a:t>
            </a:r>
            <a:r>
              <a:rPr lang="es-EC" sz="2200" dirty="0"/>
              <a:t>de dispositivos electrónicos, mecánicos y neumáticos</a:t>
            </a:r>
          </a:p>
        </p:txBody>
      </p:sp>
      <p:sp>
        <p:nvSpPr>
          <p:cNvPr id="10" name="Rectángulo 9"/>
          <p:cNvSpPr/>
          <p:nvPr/>
        </p:nvSpPr>
        <p:spPr>
          <a:xfrm>
            <a:off x="9027432" y="1103087"/>
            <a:ext cx="2992526" cy="2017484"/>
          </a:xfrm>
          <a:prstGeom prst="rect">
            <a:avLst/>
          </a:prstGeom>
          <a:ln w="19050">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s-EC" sz="2200" dirty="0" smtClean="0"/>
              <a:t>Interacción entre Actuadores y Sensores</a:t>
            </a:r>
            <a:endParaRPr lang="es-EC" sz="2200" dirty="0"/>
          </a:p>
        </p:txBody>
      </p:sp>
      <p:sp>
        <p:nvSpPr>
          <p:cNvPr id="11" name="Rectángulo 10"/>
          <p:cNvSpPr/>
          <p:nvPr/>
        </p:nvSpPr>
        <p:spPr>
          <a:xfrm>
            <a:off x="9027432" y="4448630"/>
            <a:ext cx="2992526" cy="2017484"/>
          </a:xfrm>
          <a:prstGeom prst="rect">
            <a:avLst/>
          </a:prstGeom>
          <a:ln w="19050">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s-EC" sz="2200" dirty="0" smtClean="0"/>
              <a:t>Generan </a:t>
            </a:r>
            <a:r>
              <a:rPr lang="es-EC" sz="2200" dirty="0"/>
              <a:t>un determinado proceso industrial a pequeña </a:t>
            </a:r>
            <a:r>
              <a:rPr lang="es-EC" sz="2200" dirty="0" smtClean="0"/>
              <a:t>escala</a:t>
            </a:r>
            <a:endParaRPr lang="es-EC" sz="2200" dirty="0"/>
          </a:p>
        </p:txBody>
      </p:sp>
    </p:spTree>
    <p:extLst>
      <p:ext uri="{BB962C8B-B14F-4D97-AF65-F5344CB8AC3E}">
        <p14:creationId xmlns:p14="http://schemas.microsoft.com/office/powerpoint/2010/main" val="393661048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p:nvPr/>
        </p:nvPicPr>
        <p:blipFill rotWithShape="1">
          <a:blip r:embed="rId2" cstate="print"/>
          <a:srcRect l="7320"/>
          <a:stretch/>
        </p:blipFill>
        <p:spPr bwMode="auto">
          <a:xfrm>
            <a:off x="1031276" y="1929719"/>
            <a:ext cx="3083718" cy="2656402"/>
          </a:xfrm>
          <a:prstGeom prst="rect">
            <a:avLst/>
          </a:prstGeom>
          <a:ln w="19050"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8" name="Imagen 7"/>
          <p:cNvPicPr/>
          <p:nvPr/>
        </p:nvPicPr>
        <p:blipFill rotWithShape="1">
          <a:blip r:embed="rId3" cstate="print"/>
          <a:srcRect l="9355" r="3640"/>
          <a:stretch/>
        </p:blipFill>
        <p:spPr bwMode="auto">
          <a:xfrm>
            <a:off x="4697491" y="1929719"/>
            <a:ext cx="3083718" cy="2663269"/>
          </a:xfrm>
          <a:prstGeom prst="rect">
            <a:avLst/>
          </a:prstGeom>
          <a:ln w="19050"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12" name="Título 1"/>
          <p:cNvSpPr>
            <a:spLocks noGrp="1"/>
          </p:cNvSpPr>
          <p:nvPr>
            <p:ph type="title"/>
          </p:nvPr>
        </p:nvSpPr>
        <p:spPr>
          <a:xfrm>
            <a:off x="3515960" y="431723"/>
            <a:ext cx="5446781" cy="1111655"/>
          </a:xfrm>
        </p:spPr>
        <p:txBody>
          <a:bodyPr>
            <a:normAutofit fontScale="90000"/>
          </a:bodyPr>
          <a:lstStyle/>
          <a:p>
            <a:pPr algn="ctr"/>
            <a:r>
              <a:rPr lang="es-EC" i="1" dirty="0" smtClean="0"/>
              <a:t>Análisis de software módulo 1  </a:t>
            </a:r>
            <a:endParaRPr lang="es-EC" dirty="0"/>
          </a:p>
        </p:txBody>
      </p:sp>
      <p:sp>
        <p:nvSpPr>
          <p:cNvPr id="13" name="Rectángulo 12"/>
          <p:cNvSpPr/>
          <p:nvPr/>
        </p:nvSpPr>
        <p:spPr>
          <a:xfrm>
            <a:off x="1775480" y="4586121"/>
            <a:ext cx="1595309" cy="369332"/>
          </a:xfrm>
          <a:prstGeom prst="rect">
            <a:avLst/>
          </a:prstGeom>
        </p:spPr>
        <p:txBody>
          <a:bodyPr wrap="none">
            <a:spAutoFit/>
          </a:bodyPr>
          <a:lstStyle/>
          <a:p>
            <a:r>
              <a:rPr lang="es-EC" dirty="0" smtClean="0">
                <a:effectLst/>
                <a:latin typeface="Arial" panose="020B0604020202020204" pitchFamily="34" charset="0"/>
                <a:ea typeface="Calibri" panose="020F0502020204030204" pitchFamily="34" charset="0"/>
              </a:rPr>
              <a:t>Carga Muerta</a:t>
            </a:r>
            <a:endParaRPr lang="es-EC" dirty="0"/>
          </a:p>
        </p:txBody>
      </p:sp>
      <p:sp>
        <p:nvSpPr>
          <p:cNvPr id="14" name="Rectángulo 13"/>
          <p:cNvSpPr/>
          <p:nvPr/>
        </p:nvSpPr>
        <p:spPr>
          <a:xfrm>
            <a:off x="5592814" y="4654240"/>
            <a:ext cx="1321837" cy="369332"/>
          </a:xfrm>
          <a:prstGeom prst="rect">
            <a:avLst/>
          </a:prstGeom>
        </p:spPr>
        <p:txBody>
          <a:bodyPr wrap="none">
            <a:spAutoFit/>
          </a:bodyPr>
          <a:lstStyle/>
          <a:p>
            <a:r>
              <a:rPr lang="es-EC" dirty="0" smtClean="0">
                <a:effectLst/>
                <a:latin typeface="Arial" panose="020B0604020202020204" pitchFamily="34" charset="0"/>
                <a:ea typeface="Calibri" panose="020F0502020204030204" pitchFamily="34" charset="0"/>
              </a:rPr>
              <a:t>Carga Viva</a:t>
            </a:r>
            <a:endParaRPr lang="es-EC" dirty="0"/>
          </a:p>
        </p:txBody>
      </p:sp>
      <p:pic>
        <p:nvPicPr>
          <p:cNvPr id="9" name="Imagen 8"/>
          <p:cNvPicPr/>
          <p:nvPr/>
        </p:nvPicPr>
        <p:blipFill rotWithShape="1">
          <a:blip r:embed="rId4" cstate="print"/>
          <a:srcRect l="10256" t="6414" b="2408"/>
          <a:stretch/>
        </p:blipFill>
        <p:spPr bwMode="auto">
          <a:xfrm>
            <a:off x="8546629" y="1929719"/>
            <a:ext cx="3083718" cy="2667793"/>
          </a:xfrm>
          <a:prstGeom prst="rect">
            <a:avLst/>
          </a:prstGeom>
          <a:ln w="19050"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11" name="Imagen 10"/>
          <p:cNvPicPr/>
          <p:nvPr/>
        </p:nvPicPr>
        <p:blipFill rotWithShape="1">
          <a:blip r:embed="rId5" cstate="print"/>
          <a:srcRect l="750" t="62638" r="39563" b="28443"/>
          <a:stretch/>
        </p:blipFill>
        <p:spPr bwMode="auto">
          <a:xfrm>
            <a:off x="3370789" y="5285748"/>
            <a:ext cx="5964055" cy="792707"/>
          </a:xfrm>
          <a:prstGeom prst="rect">
            <a:avLst/>
          </a:prstGeom>
          <a:ln w="19050">
            <a:solidFill>
              <a:schemeClr val="tx1"/>
            </a:solidFill>
          </a:ln>
          <a:extLst>
            <a:ext uri="{53640926-AAD7-44D8-BBD7-CCE9431645EC}">
              <a14:shadowObscured xmlns:a14="http://schemas.microsoft.com/office/drawing/2010/main"/>
            </a:ext>
          </a:extLst>
        </p:spPr>
      </p:pic>
      <p:sp>
        <p:nvSpPr>
          <p:cNvPr id="15" name="Rectángulo 14"/>
          <p:cNvSpPr/>
          <p:nvPr/>
        </p:nvSpPr>
        <p:spPr>
          <a:xfrm>
            <a:off x="3725410" y="6072163"/>
            <a:ext cx="5237331" cy="369332"/>
          </a:xfrm>
          <a:prstGeom prst="rect">
            <a:avLst/>
          </a:prstGeom>
        </p:spPr>
        <p:txBody>
          <a:bodyPr wrap="none">
            <a:spAutoFit/>
          </a:bodyPr>
          <a:lstStyle/>
          <a:p>
            <a:r>
              <a:rPr lang="es-EC" dirty="0" smtClean="0">
                <a:effectLst/>
                <a:latin typeface="Arial" panose="020B0604020202020204" pitchFamily="34" charset="0"/>
                <a:ea typeface="Calibri" panose="020F0502020204030204" pitchFamily="34" charset="0"/>
              </a:rPr>
              <a:t>Detalles elemento crítico demanda de capacidad </a:t>
            </a:r>
            <a:endParaRPr lang="es-EC" dirty="0"/>
          </a:p>
        </p:txBody>
      </p:sp>
      <p:sp>
        <p:nvSpPr>
          <p:cNvPr id="16" name="Rectángulo 15"/>
          <p:cNvSpPr/>
          <p:nvPr/>
        </p:nvSpPr>
        <p:spPr>
          <a:xfrm>
            <a:off x="8386740" y="4619974"/>
            <a:ext cx="3403496" cy="369332"/>
          </a:xfrm>
          <a:prstGeom prst="rect">
            <a:avLst/>
          </a:prstGeom>
        </p:spPr>
        <p:txBody>
          <a:bodyPr wrap="none">
            <a:spAutoFit/>
          </a:bodyPr>
          <a:lstStyle/>
          <a:p>
            <a:r>
              <a:rPr lang="es-EC" dirty="0" smtClean="0">
                <a:effectLst/>
                <a:latin typeface="Arial" panose="020B0604020202020204" pitchFamily="34" charset="0"/>
                <a:ea typeface="Calibri" panose="020F0502020204030204" pitchFamily="34" charset="0"/>
              </a:rPr>
              <a:t>Deformación de la estructura 1 </a:t>
            </a:r>
            <a:endParaRPr lang="es-EC" dirty="0"/>
          </a:p>
        </p:txBody>
      </p:sp>
    </p:spTree>
    <p:extLst>
      <p:ext uri="{BB962C8B-B14F-4D97-AF65-F5344CB8AC3E}">
        <p14:creationId xmlns:p14="http://schemas.microsoft.com/office/powerpoint/2010/main" val="72565341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3515956" y="335572"/>
            <a:ext cx="5446781" cy="1111655"/>
          </a:xfrm>
        </p:spPr>
        <p:txBody>
          <a:bodyPr>
            <a:normAutofit fontScale="90000"/>
          </a:bodyPr>
          <a:lstStyle/>
          <a:p>
            <a:pPr algn="ctr"/>
            <a:r>
              <a:rPr lang="es-EC" i="1" dirty="0" smtClean="0"/>
              <a:t>Análisis de software módulo 2 </a:t>
            </a:r>
            <a:endParaRPr lang="es-EC" dirty="0"/>
          </a:p>
        </p:txBody>
      </p:sp>
      <p:pic>
        <p:nvPicPr>
          <p:cNvPr id="6" name="Imagen 5"/>
          <p:cNvPicPr/>
          <p:nvPr/>
        </p:nvPicPr>
        <p:blipFill rotWithShape="1">
          <a:blip r:embed="rId2" cstate="print"/>
          <a:srcRect l="4014" t="847" r="5223" b="1662"/>
          <a:stretch/>
        </p:blipFill>
        <p:spPr bwMode="auto">
          <a:xfrm>
            <a:off x="1158116" y="1825268"/>
            <a:ext cx="3047571" cy="2909298"/>
          </a:xfrm>
          <a:prstGeom prst="rect">
            <a:avLst/>
          </a:prstGeom>
          <a:ln w="19050"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7" name="Imagen 6"/>
          <p:cNvPicPr/>
          <p:nvPr/>
        </p:nvPicPr>
        <p:blipFill rotWithShape="1">
          <a:blip r:embed="rId3" cstate="print"/>
          <a:srcRect l="5512" r="2298"/>
          <a:stretch/>
        </p:blipFill>
        <p:spPr bwMode="auto">
          <a:xfrm>
            <a:off x="4759105" y="1845174"/>
            <a:ext cx="3047571" cy="2909298"/>
          </a:xfrm>
          <a:prstGeom prst="rect">
            <a:avLst/>
          </a:prstGeom>
          <a:ln w="19050"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9" name="Rectángulo 8"/>
          <p:cNvSpPr/>
          <p:nvPr/>
        </p:nvSpPr>
        <p:spPr>
          <a:xfrm>
            <a:off x="1768131" y="4734566"/>
            <a:ext cx="1595309" cy="369332"/>
          </a:xfrm>
          <a:prstGeom prst="rect">
            <a:avLst/>
          </a:prstGeom>
        </p:spPr>
        <p:txBody>
          <a:bodyPr wrap="none">
            <a:spAutoFit/>
          </a:bodyPr>
          <a:lstStyle/>
          <a:p>
            <a:r>
              <a:rPr lang="es-EC" dirty="0" smtClean="0">
                <a:effectLst/>
                <a:latin typeface="Arial" panose="020B0604020202020204" pitchFamily="34" charset="0"/>
                <a:ea typeface="Calibri" panose="020F0502020204030204" pitchFamily="34" charset="0"/>
              </a:rPr>
              <a:t>Carga Muerta</a:t>
            </a:r>
            <a:endParaRPr lang="es-EC" dirty="0"/>
          </a:p>
        </p:txBody>
      </p:sp>
      <p:sp>
        <p:nvSpPr>
          <p:cNvPr id="10" name="Rectángulo 9"/>
          <p:cNvSpPr/>
          <p:nvPr/>
        </p:nvSpPr>
        <p:spPr>
          <a:xfrm>
            <a:off x="5621973" y="4734566"/>
            <a:ext cx="1321837" cy="369332"/>
          </a:xfrm>
          <a:prstGeom prst="rect">
            <a:avLst/>
          </a:prstGeom>
        </p:spPr>
        <p:txBody>
          <a:bodyPr wrap="none">
            <a:spAutoFit/>
          </a:bodyPr>
          <a:lstStyle/>
          <a:p>
            <a:r>
              <a:rPr lang="es-EC" dirty="0" smtClean="0">
                <a:effectLst/>
                <a:latin typeface="Arial" panose="020B0604020202020204" pitchFamily="34" charset="0"/>
                <a:ea typeface="Calibri" panose="020F0502020204030204" pitchFamily="34" charset="0"/>
              </a:rPr>
              <a:t>Carga Viva</a:t>
            </a:r>
            <a:endParaRPr lang="es-EC" dirty="0"/>
          </a:p>
        </p:txBody>
      </p:sp>
      <p:pic>
        <p:nvPicPr>
          <p:cNvPr id="11" name="Imagen 10"/>
          <p:cNvPicPr/>
          <p:nvPr/>
        </p:nvPicPr>
        <p:blipFill rotWithShape="1">
          <a:blip r:embed="rId4" cstate="print"/>
          <a:srcRect l="6897" t="12935" r="4388" b="5710"/>
          <a:stretch/>
        </p:blipFill>
        <p:spPr bwMode="auto">
          <a:xfrm>
            <a:off x="8360094" y="1825268"/>
            <a:ext cx="3047571" cy="2909298"/>
          </a:xfrm>
          <a:prstGeom prst="rect">
            <a:avLst/>
          </a:prstGeom>
          <a:ln w="19050">
            <a:solidFill>
              <a:schemeClr val="tx1"/>
            </a:solidFill>
          </a:ln>
          <a:extLst>
            <a:ext uri="{53640926-AAD7-44D8-BBD7-CCE9431645EC}">
              <a14:shadowObscured xmlns:a14="http://schemas.microsoft.com/office/drawing/2010/main"/>
            </a:ext>
          </a:extLst>
        </p:spPr>
      </p:pic>
      <p:pic>
        <p:nvPicPr>
          <p:cNvPr id="12" name="Imagen 11"/>
          <p:cNvPicPr/>
          <p:nvPr/>
        </p:nvPicPr>
        <p:blipFill rotWithShape="1">
          <a:blip r:embed="rId5" cstate="print"/>
          <a:srcRect t="62751" r="38336" b="27999"/>
          <a:stretch/>
        </p:blipFill>
        <p:spPr bwMode="auto">
          <a:xfrm>
            <a:off x="3397276" y="5283200"/>
            <a:ext cx="5684140" cy="953714"/>
          </a:xfrm>
          <a:prstGeom prst="rect">
            <a:avLst/>
          </a:prstGeom>
          <a:ln w="19050">
            <a:solidFill>
              <a:schemeClr val="tx1"/>
            </a:solidFill>
          </a:ln>
          <a:extLst>
            <a:ext uri="{53640926-AAD7-44D8-BBD7-CCE9431645EC}">
              <a14:shadowObscured xmlns:a14="http://schemas.microsoft.com/office/drawing/2010/main"/>
            </a:ext>
          </a:extLst>
        </p:spPr>
      </p:pic>
      <p:sp>
        <p:nvSpPr>
          <p:cNvPr id="13" name="Rectángulo 12"/>
          <p:cNvSpPr/>
          <p:nvPr/>
        </p:nvSpPr>
        <p:spPr>
          <a:xfrm>
            <a:off x="3723446" y="6236914"/>
            <a:ext cx="5237331" cy="369332"/>
          </a:xfrm>
          <a:prstGeom prst="rect">
            <a:avLst/>
          </a:prstGeom>
        </p:spPr>
        <p:txBody>
          <a:bodyPr wrap="none">
            <a:spAutoFit/>
          </a:bodyPr>
          <a:lstStyle/>
          <a:p>
            <a:r>
              <a:rPr lang="es-EC" dirty="0" smtClean="0">
                <a:effectLst/>
                <a:latin typeface="Arial" panose="020B0604020202020204" pitchFamily="34" charset="0"/>
                <a:ea typeface="Calibri" panose="020F0502020204030204" pitchFamily="34" charset="0"/>
              </a:rPr>
              <a:t>Detalles elemento crítico demanda de capacidad </a:t>
            </a:r>
            <a:endParaRPr lang="es-EC" dirty="0"/>
          </a:p>
        </p:txBody>
      </p:sp>
      <p:sp>
        <p:nvSpPr>
          <p:cNvPr id="14" name="Rectángulo 13"/>
          <p:cNvSpPr/>
          <p:nvPr/>
        </p:nvSpPr>
        <p:spPr>
          <a:xfrm>
            <a:off x="8214191" y="4743275"/>
            <a:ext cx="3339376" cy="369332"/>
          </a:xfrm>
          <a:prstGeom prst="rect">
            <a:avLst/>
          </a:prstGeom>
        </p:spPr>
        <p:txBody>
          <a:bodyPr wrap="none">
            <a:spAutoFit/>
          </a:bodyPr>
          <a:lstStyle/>
          <a:p>
            <a:r>
              <a:rPr lang="es-EC" dirty="0" smtClean="0">
                <a:effectLst/>
                <a:latin typeface="Arial" panose="020B0604020202020204" pitchFamily="34" charset="0"/>
                <a:ea typeface="Calibri" panose="020F0502020204030204" pitchFamily="34" charset="0"/>
              </a:rPr>
              <a:t>Deformación de la estructura 2</a:t>
            </a:r>
            <a:endParaRPr lang="es-EC" dirty="0"/>
          </a:p>
        </p:txBody>
      </p:sp>
    </p:spTree>
    <p:extLst>
      <p:ext uri="{BB962C8B-B14F-4D97-AF65-F5344CB8AC3E}">
        <p14:creationId xmlns:p14="http://schemas.microsoft.com/office/powerpoint/2010/main" val="340475583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CuadroTexto 33"/>
          <p:cNvSpPr txBox="1"/>
          <p:nvPr/>
        </p:nvSpPr>
        <p:spPr>
          <a:xfrm>
            <a:off x="792368" y="623160"/>
            <a:ext cx="10353367" cy="4873001"/>
          </a:xfrm>
          <a:prstGeom prst="rect">
            <a:avLst/>
          </a:prstGeom>
          <a:noFill/>
        </p:spPr>
        <p:txBody>
          <a:bodyPr wrap="square" rtlCol="0">
            <a:spAutoFit/>
          </a:bodyPr>
          <a:lstStyle/>
          <a:p>
            <a:pPr algn="ctr">
              <a:lnSpc>
                <a:spcPct val="150000"/>
              </a:lnSpc>
            </a:pPr>
            <a:r>
              <a:rPr lang="es-EC" sz="7200" dirty="0" smtClean="0">
                <a:latin typeface="Arial" panose="020B0604020202020204" pitchFamily="34" charset="0"/>
                <a:cs typeface="Arial" panose="020B0604020202020204" pitchFamily="34" charset="0"/>
              </a:rPr>
              <a:t>DISEÑO CONCEPTUAL DEL BRAZO ELECTROMECÁNICO</a:t>
            </a:r>
            <a:endParaRPr lang="en-US" sz="7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442215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952500" y="186035"/>
            <a:ext cx="10191750" cy="878574"/>
          </a:xfrm>
          <a:prstGeom prst="rect">
            <a:avLst/>
          </a:prstGeom>
        </p:spPr>
        <p:txBody>
          <a:bodyPr wrap="square">
            <a:spAutoFit/>
          </a:bodyPr>
          <a:lstStyle/>
          <a:p>
            <a:pPr algn="just">
              <a:lnSpc>
                <a:spcPct val="150000"/>
              </a:lnSpc>
            </a:pPr>
            <a:r>
              <a:rPr lang="es-EC" dirty="0">
                <a:latin typeface="Arial" panose="020B0604020202020204" pitchFamily="34" charset="0"/>
                <a:ea typeface="Calibri" panose="020F0502020204030204" pitchFamily="34" charset="0"/>
              </a:rPr>
              <a:t>El brazo electromecánico es el mecanismo encargado de transportar a las botellas desde el punto final del módulo didáctico 1 hacia el punto inicial del módulo didáctico 2.</a:t>
            </a:r>
            <a:endParaRPr lang="en-US" dirty="0"/>
          </a:p>
        </p:txBody>
      </p:sp>
      <p:pic>
        <p:nvPicPr>
          <p:cNvPr id="5" name="Imagen 4"/>
          <p:cNvPicPr>
            <a:picLocks noChangeAspect="1"/>
          </p:cNvPicPr>
          <p:nvPr/>
        </p:nvPicPr>
        <p:blipFill>
          <a:blip r:embed="rId2" cstate="print"/>
          <a:stretch>
            <a:fillRect/>
          </a:stretch>
        </p:blipFill>
        <p:spPr>
          <a:xfrm>
            <a:off x="2490788" y="1219200"/>
            <a:ext cx="7348537" cy="2545446"/>
          </a:xfrm>
          <a:prstGeom prst="rect">
            <a:avLst/>
          </a:prstGeom>
          <a:ln w="19050">
            <a:solidFill>
              <a:schemeClr val="tx1"/>
            </a:solidFill>
          </a:ln>
        </p:spPr>
      </p:pic>
      <p:pic>
        <p:nvPicPr>
          <p:cNvPr id="6" name="Imagen 5"/>
          <p:cNvPicPr>
            <a:picLocks noChangeAspect="1"/>
          </p:cNvPicPr>
          <p:nvPr/>
        </p:nvPicPr>
        <p:blipFill rotWithShape="1">
          <a:blip r:embed="rId3" cstate="print"/>
          <a:srcRect b="760"/>
          <a:stretch/>
        </p:blipFill>
        <p:spPr>
          <a:xfrm>
            <a:off x="2490787" y="3919237"/>
            <a:ext cx="7348537" cy="2555163"/>
          </a:xfrm>
          <a:prstGeom prst="rect">
            <a:avLst/>
          </a:prstGeom>
          <a:ln w="19050">
            <a:solidFill>
              <a:schemeClr val="tx1"/>
            </a:solidFill>
          </a:ln>
        </p:spPr>
      </p:pic>
    </p:spTree>
    <p:extLst>
      <p:ext uri="{BB962C8B-B14F-4D97-AF65-F5344CB8AC3E}">
        <p14:creationId xmlns:p14="http://schemas.microsoft.com/office/powerpoint/2010/main" val="75329192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cstate="print"/>
          <a:srcRect b="756"/>
          <a:stretch/>
        </p:blipFill>
        <p:spPr>
          <a:xfrm>
            <a:off x="1145919" y="823451"/>
            <a:ext cx="9694326" cy="5115232"/>
          </a:xfrm>
          <a:prstGeom prst="rect">
            <a:avLst/>
          </a:prstGeom>
          <a:ln w="19050">
            <a:solidFill>
              <a:schemeClr val="tx1"/>
            </a:solidFill>
          </a:ln>
        </p:spPr>
      </p:pic>
      <p:sp>
        <p:nvSpPr>
          <p:cNvPr id="6" name="Rectángulo 5"/>
          <p:cNvSpPr/>
          <p:nvPr/>
        </p:nvSpPr>
        <p:spPr>
          <a:xfrm>
            <a:off x="3598837" y="6036695"/>
            <a:ext cx="4788490" cy="369332"/>
          </a:xfrm>
          <a:prstGeom prst="rect">
            <a:avLst/>
          </a:prstGeom>
        </p:spPr>
        <p:txBody>
          <a:bodyPr wrap="none">
            <a:spAutoFit/>
          </a:bodyPr>
          <a:lstStyle/>
          <a:p>
            <a:r>
              <a:rPr lang="es-EC" dirty="0">
                <a:latin typeface="Arial" panose="020B0604020202020204" pitchFamily="34" charset="0"/>
                <a:ea typeface="Calibri" panose="020F0502020204030204" pitchFamily="34" charset="0"/>
              </a:rPr>
              <a:t>Bosquejo general del Brazo Electromecánico</a:t>
            </a:r>
            <a:endParaRPr lang="en-US" dirty="0"/>
          </a:p>
        </p:txBody>
      </p:sp>
    </p:spTree>
    <p:extLst>
      <p:ext uri="{BB962C8B-B14F-4D97-AF65-F5344CB8AC3E}">
        <p14:creationId xmlns:p14="http://schemas.microsoft.com/office/powerpoint/2010/main" val="164034994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stretch>
            <a:fillRect/>
          </a:stretch>
        </p:blipFill>
        <p:spPr>
          <a:xfrm>
            <a:off x="2405140" y="298599"/>
            <a:ext cx="7171480" cy="3679485"/>
          </a:xfrm>
          <a:prstGeom prst="rect">
            <a:avLst/>
          </a:prstGeom>
          <a:ln w="19050">
            <a:solidFill>
              <a:schemeClr val="tx1"/>
            </a:solidFill>
          </a:ln>
        </p:spPr>
      </p:pic>
      <p:sp>
        <p:nvSpPr>
          <p:cNvPr id="5" name="Rectángulo 4"/>
          <p:cNvSpPr/>
          <p:nvPr/>
        </p:nvSpPr>
        <p:spPr>
          <a:xfrm>
            <a:off x="1101213" y="4076407"/>
            <a:ext cx="6096000" cy="2169825"/>
          </a:xfrm>
          <a:prstGeom prst="rect">
            <a:avLst/>
          </a:prstGeom>
        </p:spPr>
        <p:txBody>
          <a:bodyPr>
            <a:spAutoFit/>
          </a:bodyPr>
          <a:lstStyle/>
          <a:p>
            <a:pPr marL="342900" lvl="0" indent="-342900" algn="just">
              <a:lnSpc>
                <a:spcPct val="150000"/>
              </a:lnSpc>
              <a:spcAft>
                <a:spcPts val="0"/>
              </a:spcAft>
              <a:buFont typeface="Symbol" panose="05050102010706020507" pitchFamily="18" charset="2"/>
              <a:buChar char=""/>
            </a:pPr>
            <a:r>
              <a:rPr lang="es-EC" dirty="0">
                <a:latin typeface="Arial" panose="020B0604020202020204" pitchFamily="34" charset="0"/>
                <a:ea typeface="Calibri" panose="020F0502020204030204" pitchFamily="34" charset="0"/>
                <a:cs typeface="Times New Roman" panose="02020603050405020304" pitchFamily="18" charset="0"/>
              </a:rPr>
              <a:t>h; Altura de la base que soportará el </a:t>
            </a:r>
            <a:r>
              <a:rPr lang="es-EC" dirty="0" smtClean="0">
                <a:latin typeface="Arial" panose="020B0604020202020204" pitchFamily="34" charset="0"/>
                <a:ea typeface="Calibri" panose="020F0502020204030204" pitchFamily="34" charset="0"/>
                <a:cs typeface="Times New Roman" panose="02020603050405020304" pitchFamily="18" charset="0"/>
              </a:rPr>
              <a:t>brazo (140 mm).</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C" dirty="0">
                <a:latin typeface="Arial" panose="020B0604020202020204" pitchFamily="34" charset="0"/>
                <a:ea typeface="Calibri" panose="020F0502020204030204" pitchFamily="34" charset="0"/>
                <a:cs typeface="Times New Roman" panose="02020603050405020304" pitchFamily="18" charset="0"/>
              </a:rPr>
              <a:t>A; Longitud total del gripper</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C" dirty="0">
                <a:latin typeface="Arial" panose="020B0604020202020204" pitchFamily="34" charset="0"/>
                <a:ea typeface="Calibri" panose="020F0502020204030204" pitchFamily="34" charset="0"/>
                <a:cs typeface="Times New Roman" panose="02020603050405020304" pitchFamily="18" charset="0"/>
              </a:rPr>
              <a:t>L; Longitud del eslabón.</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Symbol" panose="05050102010706020507" pitchFamily="18" charset="2"/>
              <a:buChar char=""/>
            </a:pPr>
            <a:r>
              <a:rPr lang="es-EC" dirty="0">
                <a:latin typeface="Arial" panose="020B0604020202020204" pitchFamily="34" charset="0"/>
                <a:ea typeface="Calibri" panose="020F0502020204030204" pitchFamily="34" charset="0"/>
                <a:cs typeface="Times New Roman" panose="02020603050405020304" pitchFamily="18" charset="0"/>
              </a:rPr>
              <a:t>B; Posicionamiento de la base con respecto a la posición final.</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3042826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CuadroTexto 33"/>
          <p:cNvSpPr txBox="1"/>
          <p:nvPr/>
        </p:nvSpPr>
        <p:spPr>
          <a:xfrm>
            <a:off x="792368" y="623160"/>
            <a:ext cx="10353367" cy="5078313"/>
          </a:xfrm>
          <a:prstGeom prst="rect">
            <a:avLst/>
          </a:prstGeom>
          <a:noFill/>
        </p:spPr>
        <p:txBody>
          <a:bodyPr wrap="square" rtlCol="0">
            <a:spAutoFit/>
          </a:bodyPr>
          <a:lstStyle/>
          <a:p>
            <a:pPr algn="ctr">
              <a:lnSpc>
                <a:spcPct val="150000"/>
              </a:lnSpc>
            </a:pPr>
            <a:r>
              <a:rPr lang="es-EC" sz="7200" dirty="0" smtClean="0">
                <a:latin typeface="Arial" panose="020B0604020202020204" pitchFamily="34" charset="0"/>
                <a:cs typeface="Arial" panose="020B0604020202020204" pitchFamily="34" charset="0"/>
              </a:rPr>
              <a:t>MECANISMO DE SUJECIÓN DEL BRAZO ELECTROMECÁNICO</a:t>
            </a:r>
            <a:endParaRPr lang="en-US" sz="7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456992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stretch>
            <a:fillRect/>
          </a:stretch>
        </p:blipFill>
        <p:spPr>
          <a:xfrm>
            <a:off x="2439474" y="1385116"/>
            <a:ext cx="7077075" cy="4848225"/>
          </a:xfrm>
          <a:prstGeom prst="rect">
            <a:avLst/>
          </a:prstGeom>
          <a:ln w="19050">
            <a:solidFill>
              <a:schemeClr val="tx1"/>
            </a:solidFill>
          </a:ln>
        </p:spPr>
      </p:pic>
      <p:sp>
        <p:nvSpPr>
          <p:cNvPr id="5" name="Rectángulo 4"/>
          <p:cNvSpPr/>
          <p:nvPr/>
        </p:nvSpPr>
        <p:spPr>
          <a:xfrm>
            <a:off x="4902498" y="6233341"/>
            <a:ext cx="1954381" cy="369332"/>
          </a:xfrm>
          <a:prstGeom prst="rect">
            <a:avLst/>
          </a:prstGeom>
        </p:spPr>
        <p:txBody>
          <a:bodyPr wrap="none">
            <a:spAutoFit/>
          </a:bodyPr>
          <a:lstStyle/>
          <a:p>
            <a:r>
              <a:rPr lang="es-EC" dirty="0">
                <a:latin typeface="Arial" panose="020B0604020202020204" pitchFamily="34" charset="0"/>
                <a:ea typeface="Calibri" panose="020F0502020204030204" pitchFamily="34" charset="0"/>
              </a:rPr>
              <a:t>Gripper Industrial</a:t>
            </a:r>
            <a:endParaRPr lang="en-US" dirty="0"/>
          </a:p>
        </p:txBody>
      </p:sp>
      <p:sp>
        <p:nvSpPr>
          <p:cNvPr id="6" name="Rectángulo 5"/>
          <p:cNvSpPr/>
          <p:nvPr/>
        </p:nvSpPr>
        <p:spPr>
          <a:xfrm>
            <a:off x="780544" y="359620"/>
            <a:ext cx="10359405" cy="923330"/>
          </a:xfrm>
          <a:prstGeom prst="rect">
            <a:avLst/>
          </a:prstGeom>
        </p:spPr>
        <p:txBody>
          <a:bodyPr wrap="square">
            <a:spAutoFit/>
          </a:bodyPr>
          <a:lstStyle/>
          <a:p>
            <a:pPr>
              <a:lnSpc>
                <a:spcPct val="150000"/>
              </a:lnSpc>
            </a:pPr>
            <a:r>
              <a:rPr lang="es-EC" dirty="0">
                <a:latin typeface="Arial" panose="020B0604020202020204" pitchFamily="34" charset="0"/>
                <a:ea typeface="Calibri" panose="020F0502020204030204" pitchFamily="34" charset="0"/>
              </a:rPr>
              <a:t>dos mecanismos de 4 barras acoplados uno a cada extremo de una base de soporte en la que se sostienen</a:t>
            </a:r>
            <a:endParaRPr lang="en-US" dirty="0"/>
          </a:p>
        </p:txBody>
      </p:sp>
    </p:spTree>
    <p:extLst>
      <p:ext uri="{BB962C8B-B14F-4D97-AF65-F5344CB8AC3E}">
        <p14:creationId xmlns:p14="http://schemas.microsoft.com/office/powerpoint/2010/main" val="416609166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rotWithShape="1">
          <a:blip r:embed="rId2" cstate="print"/>
          <a:srcRect l="-1" t="3400" r="738" b="4436"/>
          <a:stretch/>
        </p:blipFill>
        <p:spPr bwMode="auto">
          <a:xfrm>
            <a:off x="350458" y="304042"/>
            <a:ext cx="5096612" cy="2645636"/>
          </a:xfrm>
          <a:prstGeom prst="rect">
            <a:avLst/>
          </a:prstGeom>
          <a:ln w="19050">
            <a:solidFill>
              <a:schemeClr val="tx1"/>
            </a:solidFill>
          </a:ln>
          <a:extLst>
            <a:ext uri="{53640926-AAD7-44D8-BBD7-CCE9431645EC}">
              <a14:shadowObscured xmlns:a14="http://schemas.microsoft.com/office/drawing/2010/main"/>
            </a:ext>
          </a:extLst>
        </p:spPr>
      </p:pic>
      <p:sp>
        <p:nvSpPr>
          <p:cNvPr id="5" name="Rectángulo 4"/>
          <p:cNvSpPr/>
          <p:nvPr/>
        </p:nvSpPr>
        <p:spPr>
          <a:xfrm>
            <a:off x="530135" y="3048000"/>
            <a:ext cx="4737259" cy="369332"/>
          </a:xfrm>
          <a:prstGeom prst="rect">
            <a:avLst/>
          </a:prstGeom>
        </p:spPr>
        <p:txBody>
          <a:bodyPr wrap="none">
            <a:spAutoFit/>
          </a:bodyPr>
          <a:lstStyle/>
          <a:p>
            <a:r>
              <a:rPr lang="es-EC" dirty="0">
                <a:latin typeface="Arial" panose="020B0604020202020204" pitchFamily="34" charset="0"/>
                <a:ea typeface="Calibri" panose="020F0502020204030204" pitchFamily="34" charset="0"/>
              </a:rPr>
              <a:t>Paralelogramo Articulado de Doble Manivela</a:t>
            </a:r>
            <a:endParaRPr lang="en-US" dirty="0"/>
          </a:p>
        </p:txBody>
      </p:sp>
      <mc:AlternateContent xmlns:mc="http://schemas.openxmlformats.org/markup-compatibility/2006" xmlns:a14="http://schemas.microsoft.com/office/drawing/2010/main">
        <mc:Choice Requires="a14">
          <p:sp>
            <p:nvSpPr>
              <p:cNvPr id="6" name="Rectángulo 5"/>
              <p:cNvSpPr/>
              <p:nvPr/>
            </p:nvSpPr>
            <p:spPr>
              <a:xfrm>
                <a:off x="7175479" y="939603"/>
                <a:ext cx="259635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𝐿</m:t>
                      </m:r>
                      <m:r>
                        <a:rPr lang="en-US" i="0">
                          <a:latin typeface="Cambria Math" panose="02040503050406030204" pitchFamily="18" charset="0"/>
                        </a:rPr>
                        <m:t>1=</m:t>
                      </m:r>
                      <m:r>
                        <a:rPr lang="en-US" i="1">
                          <a:latin typeface="Cambria Math" panose="02040503050406030204" pitchFamily="18" charset="0"/>
                        </a:rPr>
                        <m:t>𝐿</m:t>
                      </m:r>
                      <m:r>
                        <a:rPr lang="en-US" i="0">
                          <a:latin typeface="Cambria Math" panose="02040503050406030204" pitchFamily="18" charset="0"/>
                        </a:rPr>
                        <m:t>3      </m:t>
                      </m:r>
                      <m:r>
                        <a:rPr lang="en-US" i="1">
                          <a:latin typeface="Cambria Math" panose="02040503050406030204" pitchFamily="18" charset="0"/>
                        </a:rPr>
                        <m:t>𝑦</m:t>
                      </m:r>
                      <m:r>
                        <a:rPr lang="en-US" i="0">
                          <a:latin typeface="Cambria Math" panose="02040503050406030204" pitchFamily="18" charset="0"/>
                        </a:rPr>
                        <m:t>      </m:t>
                      </m:r>
                      <m:r>
                        <a:rPr lang="en-US" i="1">
                          <a:latin typeface="Cambria Math" panose="02040503050406030204" pitchFamily="18" charset="0"/>
                        </a:rPr>
                        <m:t>𝐿</m:t>
                      </m:r>
                      <m:r>
                        <a:rPr lang="en-US" i="0">
                          <a:latin typeface="Cambria Math" panose="02040503050406030204" pitchFamily="18" charset="0"/>
                        </a:rPr>
                        <m:t>2=</m:t>
                      </m:r>
                      <m:r>
                        <a:rPr lang="en-US" i="1">
                          <a:latin typeface="Cambria Math" panose="02040503050406030204" pitchFamily="18" charset="0"/>
                        </a:rPr>
                        <m:t>𝐿</m:t>
                      </m:r>
                      <m:r>
                        <a:rPr lang="en-US" i="0">
                          <a:latin typeface="Cambria Math" panose="02040503050406030204" pitchFamily="18" charset="0"/>
                        </a:rPr>
                        <m:t>4</m:t>
                      </m:r>
                    </m:oMath>
                  </m:oMathPara>
                </a14:m>
                <a:endParaRPr lang="en-US" dirty="0"/>
              </a:p>
            </p:txBody>
          </p:sp>
        </mc:Choice>
        <mc:Fallback xmlns="">
          <p:sp>
            <p:nvSpPr>
              <p:cNvPr id="6" name="Rectángulo 5"/>
              <p:cNvSpPr>
                <a:spLocks noRot="1" noChangeAspect="1" noMove="1" noResize="1" noEditPoints="1" noAdjustHandles="1" noChangeArrowheads="1" noChangeShapeType="1" noTextEdit="1"/>
              </p:cNvSpPr>
              <p:nvPr/>
            </p:nvSpPr>
            <p:spPr>
              <a:xfrm>
                <a:off x="7175479" y="939603"/>
                <a:ext cx="2596352" cy="369332"/>
              </a:xfrm>
              <a:prstGeom prst="rect">
                <a:avLst/>
              </a:prstGeom>
              <a:blipFill rotWithShape="0">
                <a:blip r:embed="rId3" cstate="print"/>
                <a:stretch>
                  <a:fillRect b="-6557"/>
                </a:stretch>
              </a:blipFill>
            </p:spPr>
            <p:txBody>
              <a:bodyPr/>
              <a:lstStyle/>
              <a:p>
                <a:r>
                  <a:rPr lang="en-US">
                    <a:noFill/>
                  </a:rPr>
                  <a:t> </a:t>
                </a:r>
              </a:p>
            </p:txBody>
          </p:sp>
        </mc:Fallback>
      </mc:AlternateContent>
      <p:pic>
        <p:nvPicPr>
          <p:cNvPr id="31" name="Imagen 30"/>
          <p:cNvPicPr>
            <a:picLocks noChangeAspect="1"/>
          </p:cNvPicPr>
          <p:nvPr/>
        </p:nvPicPr>
        <p:blipFill>
          <a:blip r:embed="rId4" cstate="print"/>
          <a:stretch>
            <a:fillRect/>
          </a:stretch>
        </p:blipFill>
        <p:spPr>
          <a:xfrm>
            <a:off x="6294796" y="2979786"/>
            <a:ext cx="5272387" cy="3401039"/>
          </a:xfrm>
          <a:prstGeom prst="rect">
            <a:avLst/>
          </a:prstGeom>
          <a:ln w="19050">
            <a:solidFill>
              <a:schemeClr val="tx1"/>
            </a:solidFill>
          </a:ln>
        </p:spPr>
      </p:pic>
      <p:sp>
        <p:nvSpPr>
          <p:cNvPr id="32" name="Rectángulo 31"/>
          <p:cNvSpPr/>
          <p:nvPr/>
        </p:nvSpPr>
        <p:spPr>
          <a:xfrm>
            <a:off x="7048008" y="1504025"/>
            <a:ext cx="2723823" cy="369332"/>
          </a:xfrm>
          <a:prstGeom prst="rect">
            <a:avLst/>
          </a:prstGeom>
        </p:spPr>
        <p:txBody>
          <a:bodyPr wrap="none">
            <a:spAutoFit/>
          </a:bodyPr>
          <a:lstStyle/>
          <a:p>
            <a:r>
              <a:rPr lang="es-EC" dirty="0">
                <a:latin typeface="Arial" panose="020B0604020202020204" pitchFamily="34" charset="0"/>
                <a:ea typeface="Times New Roman" panose="02020603050405020304" pitchFamily="18" charset="0"/>
              </a:rPr>
              <a:t>engranes de relación 1:1</a:t>
            </a:r>
            <a:endParaRPr lang="en-US" dirty="0"/>
          </a:p>
        </p:txBody>
      </p:sp>
      <p:sp>
        <p:nvSpPr>
          <p:cNvPr id="33" name="Rectángulo 32"/>
          <p:cNvSpPr/>
          <p:nvPr/>
        </p:nvSpPr>
        <p:spPr>
          <a:xfrm>
            <a:off x="7256296" y="6380825"/>
            <a:ext cx="3480440" cy="369332"/>
          </a:xfrm>
          <a:prstGeom prst="rect">
            <a:avLst/>
          </a:prstGeom>
        </p:spPr>
        <p:txBody>
          <a:bodyPr wrap="none">
            <a:spAutoFit/>
          </a:bodyPr>
          <a:lstStyle/>
          <a:p>
            <a:r>
              <a:rPr lang="es-EC" dirty="0">
                <a:latin typeface="Arial" panose="020B0604020202020204" pitchFamily="34" charset="0"/>
                <a:ea typeface="Calibri" panose="020F0502020204030204" pitchFamily="34" charset="0"/>
              </a:rPr>
              <a:t>Centro de Gravedad del Gripper</a:t>
            </a:r>
            <a:endParaRPr lang="en-US" dirty="0"/>
          </a:p>
        </p:txBody>
      </p:sp>
      <p:cxnSp>
        <p:nvCxnSpPr>
          <p:cNvPr id="35" name="Conector recto de flecha 34"/>
          <p:cNvCxnSpPr/>
          <p:nvPr/>
        </p:nvCxnSpPr>
        <p:spPr>
          <a:xfrm flipV="1">
            <a:off x="5655699" y="1406013"/>
            <a:ext cx="1022555"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ector recto de flecha 35"/>
          <p:cNvCxnSpPr/>
          <p:nvPr/>
        </p:nvCxnSpPr>
        <p:spPr>
          <a:xfrm flipV="1">
            <a:off x="5072830" y="4783394"/>
            <a:ext cx="1022555" cy="0"/>
          </a:xfrm>
          <a:prstGeom prst="straightConnector1">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7" name="Rectángulo 36"/>
          <p:cNvSpPr/>
          <p:nvPr/>
        </p:nvSpPr>
        <p:spPr>
          <a:xfrm>
            <a:off x="350458" y="4370891"/>
            <a:ext cx="2274982" cy="369332"/>
          </a:xfrm>
          <a:prstGeom prst="rect">
            <a:avLst/>
          </a:prstGeom>
        </p:spPr>
        <p:txBody>
          <a:bodyPr wrap="none">
            <a:spAutoFit/>
          </a:bodyPr>
          <a:lstStyle/>
          <a:p>
            <a:r>
              <a:rPr lang="es-EC" u="sng" dirty="0" smtClean="0">
                <a:latin typeface="Arial" panose="020B0604020202020204" pitchFamily="34" charset="0"/>
                <a:ea typeface="Calibri" panose="020F0502020204030204" pitchFamily="34" charset="0"/>
              </a:rPr>
              <a:t>Servomotores </a:t>
            </a:r>
            <a:r>
              <a:rPr lang="es-EC" u="sng" dirty="0">
                <a:latin typeface="Arial" panose="020B0604020202020204" pitchFamily="34" charset="0"/>
                <a:ea typeface="Calibri" panose="020F0502020204030204" pitchFamily="34" charset="0"/>
              </a:rPr>
              <a:t>SG90</a:t>
            </a:r>
            <a:endParaRPr lang="en-US" u="sng" dirty="0"/>
          </a:p>
        </p:txBody>
      </p:sp>
      <p:sp>
        <p:nvSpPr>
          <p:cNvPr id="38" name="Rectángulo 37"/>
          <p:cNvSpPr/>
          <p:nvPr/>
        </p:nvSpPr>
        <p:spPr>
          <a:xfrm>
            <a:off x="350458" y="5066382"/>
            <a:ext cx="5577232" cy="369332"/>
          </a:xfrm>
          <a:prstGeom prst="rect">
            <a:avLst/>
          </a:prstGeom>
        </p:spPr>
        <p:txBody>
          <a:bodyPr wrap="none">
            <a:spAutoFit/>
          </a:bodyPr>
          <a:lstStyle/>
          <a:p>
            <a:pPr marL="285750" indent="-285750">
              <a:buFont typeface="Arial" panose="020B0604020202020204" pitchFamily="34" charset="0"/>
              <a:buChar char="•"/>
            </a:pPr>
            <a:r>
              <a:rPr lang="es-EC" dirty="0">
                <a:latin typeface="Arial" panose="020B0604020202020204" pitchFamily="34" charset="0"/>
                <a:ea typeface="Calibri" panose="020F0502020204030204" pitchFamily="34" charset="0"/>
              </a:rPr>
              <a:t>F</a:t>
            </a:r>
            <a:r>
              <a:rPr lang="es-EC" dirty="0" smtClean="0">
                <a:latin typeface="Arial" panose="020B0604020202020204" pitchFamily="34" charset="0"/>
                <a:ea typeface="Calibri" panose="020F0502020204030204" pitchFamily="34" charset="0"/>
              </a:rPr>
              <a:t>ácil </a:t>
            </a:r>
            <a:r>
              <a:rPr lang="es-EC" dirty="0">
                <a:latin typeface="Arial" panose="020B0604020202020204" pitchFamily="34" charset="0"/>
                <a:ea typeface="Calibri" panose="020F0502020204030204" pitchFamily="34" charset="0"/>
              </a:rPr>
              <a:t>control por medio de una plataforma Arduino</a:t>
            </a:r>
            <a:endParaRPr lang="en-US" dirty="0"/>
          </a:p>
        </p:txBody>
      </p:sp>
      <p:sp>
        <p:nvSpPr>
          <p:cNvPr id="39" name="Rectángulo 38"/>
          <p:cNvSpPr/>
          <p:nvPr/>
        </p:nvSpPr>
        <p:spPr>
          <a:xfrm>
            <a:off x="350458" y="5577207"/>
            <a:ext cx="4105611" cy="369332"/>
          </a:xfrm>
          <a:prstGeom prst="rect">
            <a:avLst/>
          </a:prstGeom>
        </p:spPr>
        <p:txBody>
          <a:bodyPr wrap="none">
            <a:spAutoFit/>
          </a:bodyPr>
          <a:lstStyle/>
          <a:p>
            <a:pPr marL="285750" indent="-285750">
              <a:buFont typeface="Arial" panose="020B0604020202020204" pitchFamily="34" charset="0"/>
              <a:buChar char="•"/>
            </a:pPr>
            <a:r>
              <a:rPr lang="es-EC" dirty="0" smtClean="0">
                <a:latin typeface="Arial" panose="020B0604020202020204" pitchFamily="34" charset="0"/>
                <a:ea typeface="Calibri" panose="020F0502020204030204" pitchFamily="34" charset="0"/>
              </a:rPr>
              <a:t>Su </a:t>
            </a:r>
            <a:r>
              <a:rPr lang="es-EC" dirty="0">
                <a:latin typeface="Arial" panose="020B0604020202020204" pitchFamily="34" charset="0"/>
                <a:ea typeface="Calibri" panose="020F0502020204030204" pitchFamily="34" charset="0"/>
              </a:rPr>
              <a:t>posicionamiento va de 0° a 180°</a:t>
            </a:r>
            <a:endParaRPr lang="en-US" dirty="0"/>
          </a:p>
        </p:txBody>
      </p:sp>
    </p:spTree>
    <p:extLst>
      <p:ext uri="{BB962C8B-B14F-4D97-AF65-F5344CB8AC3E}">
        <p14:creationId xmlns:p14="http://schemas.microsoft.com/office/powerpoint/2010/main" val="403319642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cstate="print"/>
          <a:stretch>
            <a:fillRect/>
          </a:stretch>
        </p:blipFill>
        <p:spPr>
          <a:xfrm>
            <a:off x="314172" y="300547"/>
            <a:ext cx="5614680" cy="5324087"/>
          </a:xfrm>
          <a:prstGeom prst="rect">
            <a:avLst/>
          </a:prstGeom>
          <a:ln w="19050">
            <a:solidFill>
              <a:schemeClr val="tx1"/>
            </a:solidFill>
          </a:ln>
        </p:spPr>
      </p:pic>
      <p:sp>
        <p:nvSpPr>
          <p:cNvPr id="7" name="Rectángulo 6"/>
          <p:cNvSpPr/>
          <p:nvPr/>
        </p:nvSpPr>
        <p:spPr>
          <a:xfrm>
            <a:off x="7487075" y="776437"/>
            <a:ext cx="2807179" cy="369332"/>
          </a:xfrm>
          <a:prstGeom prst="rect">
            <a:avLst/>
          </a:prstGeom>
        </p:spPr>
        <p:txBody>
          <a:bodyPr wrap="none">
            <a:spAutoFit/>
          </a:bodyPr>
          <a:lstStyle/>
          <a:p>
            <a:r>
              <a:rPr lang="es-EC" dirty="0" smtClean="0">
                <a:latin typeface="Arial" panose="020B0604020202020204" pitchFamily="34" charset="0"/>
                <a:ea typeface="Calibri" panose="020F0502020204030204" pitchFamily="34" charset="0"/>
              </a:rPr>
              <a:t>Long. sujetador = 60 </a:t>
            </a:r>
            <a:r>
              <a:rPr lang="es-EC" dirty="0">
                <a:latin typeface="Arial" panose="020B0604020202020204" pitchFamily="34" charset="0"/>
                <a:ea typeface="Calibri" panose="020F0502020204030204" pitchFamily="34" charset="0"/>
              </a:rPr>
              <a:t>mm </a:t>
            </a:r>
            <a:endParaRPr lang="en-US" dirty="0"/>
          </a:p>
        </p:txBody>
      </p:sp>
      <p:sp>
        <p:nvSpPr>
          <p:cNvPr id="8" name="Rectángulo 7"/>
          <p:cNvSpPr/>
          <p:nvPr/>
        </p:nvSpPr>
        <p:spPr>
          <a:xfrm>
            <a:off x="7574599" y="1592515"/>
            <a:ext cx="2719655" cy="923330"/>
          </a:xfrm>
          <a:prstGeom prst="rect">
            <a:avLst/>
          </a:prstGeom>
        </p:spPr>
        <p:txBody>
          <a:bodyPr wrap="none">
            <a:spAutoFit/>
          </a:bodyPr>
          <a:lstStyle/>
          <a:p>
            <a:pPr algn="ctr"/>
            <a:r>
              <a:rPr lang="es-EC" dirty="0" smtClean="0">
                <a:latin typeface="Arial" panose="020B0604020202020204" pitchFamily="34" charset="0"/>
                <a:ea typeface="Calibri" panose="020F0502020204030204" pitchFamily="34" charset="0"/>
              </a:rPr>
              <a:t>Desplazamientos:</a:t>
            </a:r>
          </a:p>
          <a:p>
            <a:endParaRPr lang="es-EC" dirty="0">
              <a:latin typeface="Arial" panose="020B0604020202020204" pitchFamily="34" charset="0"/>
              <a:ea typeface="Calibri" panose="020F0502020204030204" pitchFamily="34" charset="0"/>
            </a:endParaRPr>
          </a:p>
          <a:p>
            <a:r>
              <a:rPr lang="es-EC" dirty="0" smtClean="0">
                <a:latin typeface="Arial" panose="020B0604020202020204" pitchFamily="34" charset="0"/>
                <a:ea typeface="Calibri" panose="020F0502020204030204" pitchFamily="34" charset="0"/>
              </a:rPr>
              <a:t>24mm </a:t>
            </a:r>
            <a:r>
              <a:rPr lang="es-EC" dirty="0">
                <a:latin typeface="Arial" panose="020B0604020202020204" pitchFamily="34" charset="0"/>
                <a:ea typeface="Calibri" panose="020F0502020204030204" pitchFamily="34" charset="0"/>
              </a:rPr>
              <a:t>en X y 18.50 en Y</a:t>
            </a:r>
            <a:endParaRPr lang="en-US" dirty="0"/>
          </a:p>
        </p:txBody>
      </p:sp>
      <mc:AlternateContent xmlns:mc="http://schemas.openxmlformats.org/markup-compatibility/2006" xmlns:a14="http://schemas.microsoft.com/office/drawing/2010/main">
        <mc:Choice Requires="a14">
          <p:sp>
            <p:nvSpPr>
              <p:cNvPr id="9" name="Rectángulo 8"/>
              <p:cNvSpPr/>
              <p:nvPr/>
            </p:nvSpPr>
            <p:spPr>
              <a:xfrm>
                <a:off x="6938477" y="2962590"/>
                <a:ext cx="4247536" cy="2956066"/>
              </a:xfrm>
              <a:prstGeom prst="rect">
                <a:avLst/>
              </a:prstGeom>
            </p:spPr>
            <p:txBody>
              <a:bodyPr wrap="square">
                <a:spAutoFit/>
              </a:bodyPr>
              <a:lstStyle/>
              <a:p>
                <a:pPr algn="just">
                  <a:lnSpc>
                    <a:spcPct val="150000"/>
                  </a:lnSpc>
                </a:pPr>
                <a:r>
                  <a:rPr lang="es-EC" dirty="0">
                    <a:latin typeface="Arial" panose="020B0604020202020204" pitchFamily="34" charset="0"/>
                    <a:ea typeface="Calibri" panose="020F0502020204030204" pitchFamily="34" charset="0"/>
                  </a:rPr>
                  <a:t>considerando además que el ángulo de apertura no sea mayor a 90° debido a que en un mecanismo paralelo articulado, esto ocasionaría un contacto no deseado entre los eslabones </a:t>
                </a:r>
                <a14:m>
                  <m:oMath xmlns:m="http://schemas.openxmlformats.org/officeDocument/2006/math">
                    <m:sSub>
                      <m:sSubPr>
                        <m:ctrlPr>
                          <a:rPr lang="en-US" i="1">
                            <a:effectLst/>
                            <a:latin typeface="Cambria Math" panose="02040503050406030204" pitchFamily="18"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𝐿</m:t>
                        </m:r>
                      </m:e>
                      <m:sub>
                        <m:r>
                          <a:rPr lang="es-EC" i="1">
                            <a:effectLst/>
                            <a:latin typeface="Cambria Math" panose="02040503050406030204" pitchFamily="18" charset="0"/>
                            <a:ea typeface="Calibri" panose="020F0502020204030204" pitchFamily="34" charset="0"/>
                            <a:cs typeface="Arial" panose="020B0604020202020204" pitchFamily="34" charset="0"/>
                          </a:rPr>
                          <m:t>2</m:t>
                        </m:r>
                      </m:sub>
                    </m:sSub>
                  </m:oMath>
                </a14:m>
                <a:r>
                  <a:rPr lang="es-EC" dirty="0">
                    <a:effectLst/>
                    <a:latin typeface="Arial" panose="020B0604020202020204" pitchFamily="34" charset="0"/>
                    <a:ea typeface="Times New Roman" panose="02020603050405020304" pitchFamily="18" charset="0"/>
                  </a:rPr>
                  <a:t> y </a:t>
                </a:r>
                <a14:m>
                  <m:oMath xmlns:m="http://schemas.openxmlformats.org/officeDocument/2006/math">
                    <m:sSub>
                      <m:sSubPr>
                        <m:ctrlPr>
                          <a:rPr lang="en-US" i="1">
                            <a:effectLst/>
                            <a:latin typeface="Cambria Math" panose="02040503050406030204" pitchFamily="18"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𝐿</m:t>
                        </m:r>
                      </m:e>
                      <m:sub>
                        <m:r>
                          <a:rPr lang="es-EC" i="1">
                            <a:effectLst/>
                            <a:latin typeface="Cambria Math" panose="02040503050406030204" pitchFamily="18" charset="0"/>
                            <a:ea typeface="Calibri" panose="020F0502020204030204" pitchFamily="34" charset="0"/>
                            <a:cs typeface="Arial" panose="020B0604020202020204" pitchFamily="34" charset="0"/>
                          </a:rPr>
                          <m:t>4</m:t>
                        </m:r>
                      </m:sub>
                    </m:sSub>
                  </m:oMath>
                </a14:m>
                <a:r>
                  <a:rPr lang="es-EC" dirty="0" smtClean="0">
                    <a:effectLst/>
                    <a:latin typeface="Arial" panose="020B0604020202020204" pitchFamily="34" charset="0"/>
                    <a:ea typeface="Calibri" panose="020F0502020204030204" pitchFamily="34" charset="0"/>
                  </a:rPr>
                  <a:t>. </a:t>
                </a:r>
              </a:p>
              <a:p>
                <a:pPr algn="just">
                  <a:lnSpc>
                    <a:spcPct val="150000"/>
                  </a:lnSpc>
                </a:pPr>
                <a:endParaRPr lang="es-EC" dirty="0">
                  <a:latin typeface="Arial" panose="020B0604020202020204" pitchFamily="34" charset="0"/>
                  <a:ea typeface="Calibri" panose="020F0502020204030204" pitchFamily="34" charset="0"/>
                </a:endParaRPr>
              </a:p>
              <a:p>
                <a:pPr algn="just">
                  <a:lnSpc>
                    <a:spcPct val="150000"/>
                  </a:lnSpc>
                </a:pPr>
                <a:r>
                  <a:rPr lang="es-EC" dirty="0" smtClean="0">
                    <a:effectLst/>
                    <a:latin typeface="Arial" panose="020B0604020202020204" pitchFamily="34" charset="0"/>
                    <a:ea typeface="Calibri" panose="020F0502020204030204" pitchFamily="34" charset="0"/>
                  </a:rPr>
                  <a:t>El </a:t>
                </a:r>
                <a:r>
                  <a:rPr lang="es-EC" dirty="0">
                    <a:effectLst/>
                    <a:latin typeface="Arial" panose="020B0604020202020204" pitchFamily="34" charset="0"/>
                    <a:ea typeface="Calibri" panose="020F0502020204030204" pitchFamily="34" charset="0"/>
                  </a:rPr>
                  <a:t>ángulo impuesto será de 75°.</a:t>
                </a:r>
                <a:endParaRPr lang="en-US" dirty="0"/>
              </a:p>
            </p:txBody>
          </p:sp>
        </mc:Choice>
        <mc:Fallback xmlns="">
          <p:sp>
            <p:nvSpPr>
              <p:cNvPr id="9" name="Rectángulo 8"/>
              <p:cNvSpPr>
                <a:spLocks noRot="1" noChangeAspect="1" noMove="1" noResize="1" noEditPoints="1" noAdjustHandles="1" noChangeArrowheads="1" noChangeShapeType="1" noTextEdit="1"/>
              </p:cNvSpPr>
              <p:nvPr/>
            </p:nvSpPr>
            <p:spPr>
              <a:xfrm>
                <a:off x="6938477" y="2962590"/>
                <a:ext cx="4247536" cy="2956066"/>
              </a:xfrm>
              <a:prstGeom prst="rect">
                <a:avLst/>
              </a:prstGeom>
              <a:blipFill rotWithShape="0">
                <a:blip r:embed="rId3" cstate="print"/>
                <a:stretch>
                  <a:fillRect l="-1148" r="-1291" b="-2474"/>
                </a:stretch>
              </a:blipFill>
            </p:spPr>
            <p:txBody>
              <a:bodyPr/>
              <a:lstStyle/>
              <a:p>
                <a:r>
                  <a:rPr lang="en-US">
                    <a:noFill/>
                  </a:rPr>
                  <a:t> </a:t>
                </a:r>
              </a:p>
            </p:txBody>
          </p:sp>
        </mc:Fallback>
      </mc:AlternateContent>
    </p:spTree>
    <p:extLst>
      <p:ext uri="{BB962C8B-B14F-4D97-AF65-F5344CB8AC3E}">
        <p14:creationId xmlns:p14="http://schemas.microsoft.com/office/powerpoint/2010/main" val="8738949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84596" y="181820"/>
            <a:ext cx="2975495" cy="577850"/>
          </a:xfrm>
          <a:prstGeom prst="rect">
            <a:avLst/>
          </a:prstGeom>
        </p:spPr>
        <p:txBody>
          <a:bodyPr wrap="none">
            <a:spAutoFit/>
          </a:bodyPr>
          <a:lstStyle/>
          <a:p>
            <a:pPr algn="just">
              <a:lnSpc>
                <a:spcPct val="150000"/>
              </a:lnSpc>
              <a:spcAft>
                <a:spcPts val="800"/>
              </a:spcAft>
            </a:pPr>
            <a:r>
              <a:rPr lang="es-EC" sz="2400" dirty="0">
                <a:latin typeface="Arial" panose="020B0604020202020204" pitchFamily="34" charset="0"/>
                <a:cs typeface="Arial" panose="020B0604020202020204" pitchFamily="34" charset="0"/>
              </a:rPr>
              <a:t>Sistemas Modulares</a:t>
            </a:r>
            <a:endParaRPr lang="es-EC" sz="2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3" name="Imagen 2" descr="http://www.dolang.cn/admin/upload/1352358012.jpg"/>
          <p:cNvPicPr/>
          <p:nvPr/>
        </p:nvPicPr>
        <p:blipFill rotWithShape="1">
          <a:blip r:embed="rId2" cstate="print">
            <a:extLst>
              <a:ext uri="{28A0092B-C50C-407E-A947-70E740481C1C}">
                <a14:useLocalDpi xmlns:a14="http://schemas.microsoft.com/office/drawing/2010/main" val="0"/>
              </a:ext>
            </a:extLst>
          </a:blip>
          <a:srcRect l="2975" t="9344" r="3849" b="10889"/>
          <a:stretch/>
        </p:blipFill>
        <p:spPr bwMode="auto">
          <a:xfrm>
            <a:off x="3486920" y="2348775"/>
            <a:ext cx="5337765" cy="2876368"/>
          </a:xfrm>
          <a:prstGeom prst="rect">
            <a:avLst/>
          </a:prstGeom>
          <a:noFill/>
          <a:ln w="19050"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5" name="Rectángulo 4"/>
          <p:cNvSpPr/>
          <p:nvPr/>
        </p:nvSpPr>
        <p:spPr>
          <a:xfrm>
            <a:off x="273188" y="1103087"/>
            <a:ext cx="2992526" cy="2017484"/>
          </a:xfrm>
          <a:prstGeom prst="rect">
            <a:avLst/>
          </a:prstGeom>
          <a:ln w="19050">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s-EC" sz="2000" dirty="0" smtClean="0"/>
              <a:t>Estación </a:t>
            </a:r>
            <a:r>
              <a:rPr lang="es-EC" sz="2000" dirty="0"/>
              <a:t>de trabajo, flexible y capaz de realizar un determinado proceso industrial de manera independiente</a:t>
            </a:r>
          </a:p>
        </p:txBody>
      </p:sp>
      <p:sp>
        <p:nvSpPr>
          <p:cNvPr id="6" name="Rectángulo 5"/>
          <p:cNvSpPr/>
          <p:nvPr/>
        </p:nvSpPr>
        <p:spPr>
          <a:xfrm>
            <a:off x="273188" y="4448630"/>
            <a:ext cx="2992526" cy="2017484"/>
          </a:xfrm>
          <a:prstGeom prst="rect">
            <a:avLst/>
          </a:prstGeom>
          <a:ln w="19050">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s-EC" sz="2000" dirty="0" smtClean="0"/>
              <a:t>Tiene la capacidad de interactuar con otros sistemas  </a:t>
            </a:r>
            <a:r>
              <a:rPr lang="es-EC" sz="2000" dirty="0"/>
              <a:t>en un orden lógico </a:t>
            </a:r>
          </a:p>
        </p:txBody>
      </p:sp>
      <p:sp>
        <p:nvSpPr>
          <p:cNvPr id="7" name="Rectángulo 6"/>
          <p:cNvSpPr/>
          <p:nvPr/>
        </p:nvSpPr>
        <p:spPr>
          <a:xfrm>
            <a:off x="9027432" y="1103087"/>
            <a:ext cx="2992526" cy="2017484"/>
          </a:xfrm>
          <a:prstGeom prst="rect">
            <a:avLst/>
          </a:prstGeom>
          <a:ln w="19050">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s-EC" sz="2000" dirty="0" smtClean="0"/>
              <a:t>Poseen mecanismos </a:t>
            </a:r>
            <a:r>
              <a:rPr lang="es-EC" sz="2000" dirty="0"/>
              <a:t>de traslado de </a:t>
            </a:r>
            <a:r>
              <a:rPr lang="es-EC" sz="2000" dirty="0" smtClean="0"/>
              <a:t>material</a:t>
            </a:r>
            <a:endParaRPr lang="es-EC" sz="2000" dirty="0"/>
          </a:p>
        </p:txBody>
      </p:sp>
      <p:sp>
        <p:nvSpPr>
          <p:cNvPr id="8" name="Rectángulo 7"/>
          <p:cNvSpPr/>
          <p:nvPr/>
        </p:nvSpPr>
        <p:spPr>
          <a:xfrm>
            <a:off x="9027432" y="4448630"/>
            <a:ext cx="2992526" cy="2017484"/>
          </a:xfrm>
          <a:prstGeom prst="rect">
            <a:avLst/>
          </a:prstGeom>
          <a:ln w="19050">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s-EC" sz="2000" dirty="0" smtClean="0"/>
              <a:t>Cuentan con una zona para el ingreso de materia prima y otra para la salida del producto final</a:t>
            </a:r>
            <a:endParaRPr lang="es-EC" sz="2000" dirty="0"/>
          </a:p>
        </p:txBody>
      </p:sp>
    </p:spTree>
    <p:extLst>
      <p:ext uri="{BB962C8B-B14F-4D97-AF65-F5344CB8AC3E}">
        <p14:creationId xmlns:p14="http://schemas.microsoft.com/office/powerpoint/2010/main" val="294474555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stretch>
            <a:fillRect/>
          </a:stretch>
        </p:blipFill>
        <p:spPr>
          <a:xfrm>
            <a:off x="294967" y="179592"/>
            <a:ext cx="4810125" cy="3667125"/>
          </a:xfrm>
          <a:prstGeom prst="rect">
            <a:avLst/>
          </a:prstGeom>
          <a:ln w="19050">
            <a:solidFill>
              <a:schemeClr val="tx1"/>
            </a:solidFill>
          </a:ln>
        </p:spPr>
      </p:pic>
      <p:sp>
        <p:nvSpPr>
          <p:cNvPr id="5" name="Rectángulo 4"/>
          <p:cNvSpPr/>
          <p:nvPr/>
        </p:nvSpPr>
        <p:spPr>
          <a:xfrm>
            <a:off x="1130371" y="3981754"/>
            <a:ext cx="3441968" cy="369332"/>
          </a:xfrm>
          <a:prstGeom prst="rect">
            <a:avLst/>
          </a:prstGeom>
        </p:spPr>
        <p:txBody>
          <a:bodyPr wrap="none">
            <a:spAutoFit/>
          </a:bodyPr>
          <a:lstStyle/>
          <a:p>
            <a:r>
              <a:rPr lang="es-EC" dirty="0">
                <a:latin typeface="Arial" panose="020B0604020202020204" pitchFamily="34" charset="0"/>
                <a:ea typeface="Calibri" panose="020F0502020204030204" pitchFamily="34" charset="0"/>
              </a:rPr>
              <a:t>Arco de Giro del Eslabón lateral</a:t>
            </a:r>
            <a:endParaRPr lang="en-US" dirty="0"/>
          </a:p>
        </p:txBody>
      </p:sp>
      <p:grpSp>
        <p:nvGrpSpPr>
          <p:cNvPr id="6" name="Grupo 5"/>
          <p:cNvGrpSpPr/>
          <p:nvPr/>
        </p:nvGrpSpPr>
        <p:grpSpPr>
          <a:xfrm>
            <a:off x="9028696" y="563388"/>
            <a:ext cx="3163304" cy="2484612"/>
            <a:chOff x="0" y="0"/>
            <a:chExt cx="1548309" cy="1188754"/>
          </a:xfrm>
        </p:grpSpPr>
        <p:sp>
          <p:nvSpPr>
            <p:cNvPr id="7" name="Triángulo rectángulo 6"/>
            <p:cNvSpPr/>
            <p:nvPr/>
          </p:nvSpPr>
          <p:spPr>
            <a:xfrm flipH="1">
              <a:off x="0" y="0"/>
              <a:ext cx="1020989" cy="723666"/>
            </a:xfrm>
            <a:prstGeom prst="r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mc:AlternateContent xmlns:mc="http://schemas.openxmlformats.org/markup-compatibility/2006" xmlns:a14="http://schemas.microsoft.com/office/drawing/2010/main">
          <mc:Choice Requires="a14">
            <p:sp>
              <p:nvSpPr>
                <p:cNvPr id="8" name="Cuadro de texto 1013"/>
                <p:cNvSpPr txBox="1"/>
                <p:nvPr/>
              </p:nvSpPr>
              <p:spPr>
                <a:xfrm>
                  <a:off x="392642" y="734831"/>
                  <a:ext cx="528582" cy="453923"/>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14:m>
                    <m:oMathPara xmlns:m="http://schemas.openxmlformats.org/officeDocument/2006/math">
                      <m:oMathParaPr>
                        <m:jc m:val="centerGroup"/>
                      </m:oMathParaPr>
                      <m:oMath xmlns:m="http://schemas.openxmlformats.org/officeDocument/2006/math">
                        <m:r>
                          <a:rPr lang="es-EC" sz="1100" i="1">
                            <a:effectLst/>
                            <a:latin typeface="Cambria Math" panose="02040503050406030204" pitchFamily="18" charset="0"/>
                            <a:ea typeface="Calibri" panose="020F0502020204030204" pitchFamily="34" charset="0"/>
                            <a:cs typeface="Times New Roman" panose="02020603050405020304" pitchFamily="18" charset="0"/>
                          </a:rPr>
                          <m:t>24</m:t>
                        </m:r>
                        <m:r>
                          <a:rPr lang="es-EC" sz="1100" i="1">
                            <a:effectLst/>
                            <a:latin typeface="Cambria Math" panose="02040503050406030204" pitchFamily="18" charset="0"/>
                            <a:ea typeface="Calibri" panose="020F0502020204030204" pitchFamily="34" charset="0"/>
                            <a:cs typeface="Times New Roman" panose="02020603050405020304" pitchFamily="18" charset="0"/>
                          </a:rPr>
                          <m:t>𝑚𝑚</m:t>
                        </m:r>
                      </m:oMath>
                    </m:oMathPara>
                  </a14:m>
                  <a:endParaRPr lang="en-US" sz="1100">
                    <a:effectLst/>
                    <a:ea typeface="Calibri" panose="020F0502020204030204" pitchFamily="34" charset="0"/>
                    <a:cs typeface="Times New Roman" panose="02020603050405020304" pitchFamily="18" charset="0"/>
                  </a:endParaRPr>
                </a:p>
              </p:txBody>
            </p:sp>
          </mc:Choice>
          <mc:Fallback xmlns="">
            <p:sp>
              <p:nvSpPr>
                <p:cNvPr id="8" name="Cuadro de texto 1013"/>
                <p:cNvSpPr txBox="1">
                  <a:spLocks noRot="1" noChangeAspect="1" noMove="1" noResize="1" noEditPoints="1" noAdjustHandles="1" noChangeArrowheads="1" noChangeShapeType="1" noTextEdit="1"/>
                </p:cNvSpPr>
                <p:nvPr/>
              </p:nvSpPr>
              <p:spPr>
                <a:xfrm>
                  <a:off x="392642" y="734831"/>
                  <a:ext cx="528582" cy="453923"/>
                </a:xfrm>
                <a:prstGeom prst="rect">
                  <a:avLst/>
                </a:prstGeom>
                <a:blipFill rotWithShape="0">
                  <a:blip r:embed="rId3" cstate="print"/>
                  <a:stretch>
                    <a:fillRect/>
                  </a:stretch>
                </a:blipFill>
                <a:ln w="6350">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Cuadro de texto 1014"/>
                <p:cNvSpPr txBox="1"/>
                <p:nvPr/>
              </p:nvSpPr>
              <p:spPr>
                <a:xfrm>
                  <a:off x="959278" y="252442"/>
                  <a:ext cx="589031" cy="45339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14:m>
                    <m:oMathPara xmlns:m="http://schemas.openxmlformats.org/officeDocument/2006/math">
                      <m:oMathParaPr>
                        <m:jc m:val="centerGroup"/>
                      </m:oMathParaPr>
                      <m:oMath xmlns:m="http://schemas.openxmlformats.org/officeDocument/2006/math">
                        <m:r>
                          <a:rPr lang="es-EC" sz="1100" i="1">
                            <a:effectLst/>
                            <a:latin typeface="Cambria Math" panose="02040503050406030204" pitchFamily="18" charset="0"/>
                            <a:ea typeface="Calibri" panose="020F0502020204030204" pitchFamily="34" charset="0"/>
                            <a:cs typeface="Times New Roman" panose="02020603050405020304" pitchFamily="18" charset="0"/>
                          </a:rPr>
                          <m:t>18.5</m:t>
                        </m:r>
                        <m:r>
                          <a:rPr lang="es-EC" sz="1100" i="1">
                            <a:effectLst/>
                            <a:latin typeface="Cambria Math" panose="02040503050406030204" pitchFamily="18" charset="0"/>
                            <a:ea typeface="Calibri" panose="020F0502020204030204" pitchFamily="34" charset="0"/>
                            <a:cs typeface="Times New Roman" panose="02020603050405020304" pitchFamily="18" charset="0"/>
                          </a:rPr>
                          <m:t>𝑚𝑚</m:t>
                        </m:r>
                      </m:oMath>
                    </m:oMathPara>
                  </a14:m>
                  <a:endParaRPr lang="en-US" sz="1100">
                    <a:effectLst/>
                    <a:ea typeface="Calibri" panose="020F0502020204030204" pitchFamily="34" charset="0"/>
                    <a:cs typeface="Times New Roman" panose="02020603050405020304" pitchFamily="18" charset="0"/>
                  </a:endParaRPr>
                </a:p>
              </p:txBody>
            </p:sp>
          </mc:Choice>
          <mc:Fallback xmlns="">
            <p:sp>
              <p:nvSpPr>
                <p:cNvPr id="9" name="Cuadro de texto 1014"/>
                <p:cNvSpPr txBox="1">
                  <a:spLocks noRot="1" noChangeAspect="1" noMove="1" noResize="1" noEditPoints="1" noAdjustHandles="1" noChangeArrowheads="1" noChangeShapeType="1" noTextEdit="1"/>
                </p:cNvSpPr>
                <p:nvPr/>
              </p:nvSpPr>
              <p:spPr>
                <a:xfrm>
                  <a:off x="959278" y="252442"/>
                  <a:ext cx="589031" cy="453390"/>
                </a:xfrm>
                <a:prstGeom prst="rect">
                  <a:avLst/>
                </a:prstGeom>
                <a:blipFill rotWithShape="0">
                  <a:blip r:embed="rId4" cstate="print"/>
                  <a:stretch>
                    <a:fillRect/>
                  </a:stretch>
                </a:blipFill>
                <a:ln w="6350">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Cuadro de texto 1015"/>
                <p:cNvSpPr txBox="1"/>
                <p:nvPr/>
              </p:nvSpPr>
              <p:spPr>
                <a:xfrm>
                  <a:off x="218783" y="95367"/>
                  <a:ext cx="385426" cy="453923"/>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14:m>
                    <m:oMathPara xmlns:m="http://schemas.openxmlformats.org/officeDocument/2006/math">
                      <m:oMathParaPr>
                        <m:jc m:val="centerGroup"/>
                      </m:oMathParaPr>
                      <m:oMath xmlns:m="http://schemas.openxmlformats.org/officeDocument/2006/math">
                        <m:r>
                          <a:rPr lang="es-EC" sz="1100" i="1">
                            <a:effectLst/>
                            <a:latin typeface="Cambria Math" panose="02040503050406030204" pitchFamily="18" charset="0"/>
                            <a:ea typeface="Calibri" panose="020F0502020204030204" pitchFamily="34" charset="0"/>
                            <a:cs typeface="Times New Roman" panose="02020603050405020304" pitchFamily="18" charset="0"/>
                          </a:rPr>
                          <m:t>h</m:t>
                        </m:r>
                      </m:oMath>
                    </m:oMathPara>
                  </a14:m>
                  <a:endParaRPr lang="en-US" sz="1100">
                    <a:effectLst/>
                    <a:ea typeface="Calibri" panose="020F0502020204030204" pitchFamily="34" charset="0"/>
                    <a:cs typeface="Times New Roman" panose="02020603050405020304" pitchFamily="18" charset="0"/>
                  </a:endParaRPr>
                </a:p>
              </p:txBody>
            </p:sp>
          </mc:Choice>
          <mc:Fallback xmlns="">
            <p:sp>
              <p:nvSpPr>
                <p:cNvPr id="10" name="Cuadro de texto 1015"/>
                <p:cNvSpPr txBox="1">
                  <a:spLocks noRot="1" noChangeAspect="1" noMove="1" noResize="1" noEditPoints="1" noAdjustHandles="1" noChangeArrowheads="1" noChangeShapeType="1" noTextEdit="1"/>
                </p:cNvSpPr>
                <p:nvPr/>
              </p:nvSpPr>
              <p:spPr>
                <a:xfrm>
                  <a:off x="218783" y="95367"/>
                  <a:ext cx="385426" cy="453923"/>
                </a:xfrm>
                <a:prstGeom prst="rect">
                  <a:avLst/>
                </a:prstGeom>
                <a:blipFill rotWithShape="0">
                  <a:blip r:embed="rId5" cstate="print"/>
                  <a:stretch>
                    <a:fillRect/>
                  </a:stretch>
                </a:blipFill>
                <a:ln w="6350">
                  <a:noFill/>
                </a:ln>
                <a:effectLst/>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1" name="Rectángulo 10"/>
              <p:cNvSpPr/>
              <p:nvPr/>
            </p:nvSpPr>
            <p:spPr>
              <a:xfrm>
                <a:off x="5702709" y="179592"/>
                <a:ext cx="3121665" cy="3152786"/>
              </a:xfrm>
              <a:prstGeom prst="rect">
                <a:avLst/>
              </a:prstGeom>
            </p:spPr>
            <p:txBody>
              <a:bodyPr wrap="square">
                <a:spAutoFit/>
              </a:bodyPr>
              <a:lstStyle/>
              <a:p>
                <a:pPr algn="just">
                  <a:lnSpc>
                    <a:spcPct val="150000"/>
                  </a:lnSpc>
                  <a:spcAft>
                    <a:spcPts val="800"/>
                  </a:spcAft>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ea typeface="Calibri" panose="020F0502020204030204" pitchFamily="34" charset="0"/>
                          <a:cs typeface="Arial" panose="020B0604020202020204" pitchFamily="34" charset="0"/>
                        </a:rPr>
                        <m:t>h</m:t>
                      </m:r>
                      <m:r>
                        <a:rPr lang="es-EC" i="1">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i="1">
                              <a:effectLst/>
                              <a:latin typeface="Cambria Math" panose="02040503050406030204" pitchFamily="18" charset="0"/>
                              <a:ea typeface="Calibri" panose="020F0502020204030204" pitchFamily="34" charset="0"/>
                              <a:cs typeface="Arial" panose="020B0604020202020204" pitchFamily="34" charset="0"/>
                            </a:rPr>
                          </m:ctrlPr>
                        </m:radPr>
                        <m:deg/>
                        <m:e>
                          <m:sSup>
                            <m:sSupPr>
                              <m:ctrlPr>
                                <a:rPr lang="en-US" i="1">
                                  <a:effectLst/>
                                  <a:latin typeface="Cambria Math" panose="02040503050406030204" pitchFamily="18" charset="0"/>
                                  <a:ea typeface="Calibri" panose="020F0502020204030204" pitchFamily="34" charset="0"/>
                                  <a:cs typeface="Arial" panose="020B0604020202020204" pitchFamily="34" charset="0"/>
                                </a:rPr>
                              </m:ctrlPr>
                            </m:sSupPr>
                            <m:e>
                              <m:r>
                                <a:rPr lang="es-EC" i="1">
                                  <a:effectLst/>
                                  <a:latin typeface="Cambria Math" panose="02040503050406030204" pitchFamily="18" charset="0"/>
                                  <a:ea typeface="Calibri" panose="020F0502020204030204" pitchFamily="34" charset="0"/>
                                  <a:cs typeface="Arial" panose="020B0604020202020204" pitchFamily="34" charset="0"/>
                                </a:rPr>
                                <m:t>24</m:t>
                              </m:r>
                            </m:e>
                            <m:sup>
                              <m:r>
                                <a:rPr lang="es-EC" i="1">
                                  <a:effectLst/>
                                  <a:latin typeface="Cambria Math" panose="02040503050406030204" pitchFamily="18" charset="0"/>
                                  <a:ea typeface="Calibri" panose="020F0502020204030204" pitchFamily="34" charset="0"/>
                                  <a:cs typeface="Arial" panose="020B0604020202020204" pitchFamily="34" charset="0"/>
                                </a:rPr>
                                <m:t>2</m:t>
                              </m:r>
                            </m:sup>
                          </m:sSup>
                          <m:r>
                            <a:rPr lang="es-EC" i="1">
                              <a:effectLst/>
                              <a:latin typeface="Cambria Math" panose="02040503050406030204" pitchFamily="18" charset="0"/>
                              <a:ea typeface="Calibri" panose="020F0502020204030204" pitchFamily="34" charset="0"/>
                              <a:cs typeface="Arial" panose="020B0604020202020204" pitchFamily="34" charset="0"/>
                            </a:rPr>
                            <m:t>+</m:t>
                          </m:r>
                          <m:sSup>
                            <m:sSupPr>
                              <m:ctrlPr>
                                <a:rPr lang="en-US" i="1">
                                  <a:effectLst/>
                                  <a:latin typeface="Cambria Math" panose="02040503050406030204" pitchFamily="18" charset="0"/>
                                  <a:ea typeface="Calibri" panose="020F0502020204030204" pitchFamily="34" charset="0"/>
                                  <a:cs typeface="Arial" panose="020B0604020202020204" pitchFamily="34" charset="0"/>
                                </a:rPr>
                              </m:ctrlPr>
                            </m:sSupPr>
                            <m:e>
                              <m:r>
                                <a:rPr lang="es-EC" i="1">
                                  <a:effectLst/>
                                  <a:latin typeface="Cambria Math" panose="02040503050406030204" pitchFamily="18" charset="0"/>
                                  <a:ea typeface="Calibri" panose="020F0502020204030204" pitchFamily="34" charset="0"/>
                                  <a:cs typeface="Arial" panose="020B0604020202020204" pitchFamily="34" charset="0"/>
                                </a:rPr>
                                <m:t>18.5</m:t>
                              </m:r>
                            </m:e>
                            <m:sup>
                              <m:r>
                                <a:rPr lang="es-EC" i="1">
                                  <a:effectLst/>
                                  <a:latin typeface="Cambria Math" panose="02040503050406030204" pitchFamily="18" charset="0"/>
                                  <a:ea typeface="Calibri" panose="020F0502020204030204" pitchFamily="34" charset="0"/>
                                  <a:cs typeface="Arial" panose="020B0604020202020204" pitchFamily="34" charset="0"/>
                                </a:rPr>
                                <m:t>2</m:t>
                              </m:r>
                            </m:sup>
                          </m:sSup>
                        </m:e>
                      </m:rad>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Arial" panose="020B0604020202020204" pitchFamily="34" charset="0"/>
                        </a:rPr>
                        <m:t>h</m:t>
                      </m:r>
                      <m:r>
                        <a:rPr lang="es-EC" i="1">
                          <a:effectLst/>
                          <a:latin typeface="Cambria Math" panose="02040503050406030204" pitchFamily="18" charset="0"/>
                          <a:ea typeface="Calibri" panose="020F0502020204030204" pitchFamily="34" charset="0"/>
                          <a:cs typeface="Arial" panose="020B0604020202020204" pitchFamily="34" charset="0"/>
                        </a:rPr>
                        <m:t>=30.303</m:t>
                      </m:r>
                      <m:r>
                        <a:rPr lang="es-EC" i="1">
                          <a:effectLst/>
                          <a:latin typeface="Cambria Math" panose="02040503050406030204" pitchFamily="18" charset="0"/>
                          <a:ea typeface="Calibri" panose="020F0502020204030204" pitchFamily="34" charset="0"/>
                          <a:cs typeface="Arial" panose="020B0604020202020204" pitchFamily="34" charset="0"/>
                        </a:rPr>
                        <m:t>𝑚𝑚</m:t>
                      </m:r>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s-EC" dirty="0">
                    <a:effectLst/>
                    <a:latin typeface="Arial" panose="020B0604020202020204" pitchFamily="34" charset="0"/>
                    <a:ea typeface="Calibri" panose="020F0502020204030204" pitchFamily="34" charset="0"/>
                    <a:cs typeface="Times New Roman" panose="02020603050405020304" pitchFamily="18" charset="0"/>
                  </a:rPr>
                  <a:t>El ángulo </a:t>
                </a:r>
                <a14:m>
                  <m:oMath xmlns:m="http://schemas.openxmlformats.org/officeDocument/2006/math">
                    <m:r>
                      <a:rPr lang="es-EC" i="1">
                        <a:effectLst/>
                        <a:latin typeface="Cambria Math" panose="02040503050406030204" pitchFamily="18" charset="0"/>
                        <a:ea typeface="Calibri" panose="020F0502020204030204" pitchFamily="34" charset="0"/>
                        <a:cs typeface="Arial" panose="020B0604020202020204" pitchFamily="34" charset="0"/>
                      </a:rPr>
                      <m:t>𝛽</m:t>
                    </m:r>
                  </m:oMath>
                </a14:m>
                <a:r>
                  <a:rPr lang="es-EC" dirty="0">
                    <a:effectLst/>
                    <a:latin typeface="Arial" panose="020B0604020202020204" pitchFamily="34" charset="0"/>
                    <a:ea typeface="Times New Roman" panose="02020603050405020304" pitchFamily="18" charset="0"/>
                    <a:cs typeface="Times New Roman" panose="02020603050405020304" pitchFamily="18" charset="0"/>
                  </a:rPr>
                  <a:t> es igual 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Arial" panose="020B0604020202020204" pitchFamily="34" charset="0"/>
                        </a:rPr>
                        <m:t>180°=2∗</m:t>
                      </m:r>
                      <m:r>
                        <a:rPr lang="es-EC" i="1">
                          <a:effectLst/>
                          <a:latin typeface="Cambria Math" panose="02040503050406030204" pitchFamily="18" charset="0"/>
                          <a:ea typeface="Calibri" panose="020F0502020204030204" pitchFamily="34" charset="0"/>
                          <a:cs typeface="Arial" panose="020B0604020202020204" pitchFamily="34" charset="0"/>
                        </a:rPr>
                        <m:t>𝛽</m:t>
                      </m:r>
                      <m:r>
                        <a:rPr lang="es-EC" i="1">
                          <a:effectLst/>
                          <a:latin typeface="Cambria Math" panose="02040503050406030204" pitchFamily="18" charset="0"/>
                          <a:ea typeface="Calibri" panose="020F0502020204030204" pitchFamily="34" charset="0"/>
                          <a:cs typeface="Arial" panose="020B0604020202020204" pitchFamily="34" charset="0"/>
                        </a:rPr>
                        <m:t>+75°</m:t>
                      </m:r>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Arial" panose="020B0604020202020204" pitchFamily="34" charset="0"/>
                        </a:rPr>
                        <m:t>𝛽</m:t>
                      </m:r>
                      <m:r>
                        <a:rPr lang="es-EC" i="1">
                          <a:effectLst/>
                          <a:latin typeface="Cambria Math" panose="02040503050406030204" pitchFamily="18" charset="0"/>
                          <a:ea typeface="Calibri" panose="020F0502020204030204" pitchFamily="34" charset="0"/>
                          <a:cs typeface="Arial" panose="020B0604020202020204" pitchFamily="34" charset="0"/>
                        </a:rPr>
                        <m:t>=</m:t>
                      </m:r>
                      <m:f>
                        <m:fPr>
                          <m:ctrlPr>
                            <a:rPr lang="en-US" i="1">
                              <a:effectLst/>
                              <a:latin typeface="Cambria Math" panose="02040503050406030204" pitchFamily="18" charset="0"/>
                              <a:ea typeface="Calibri" panose="020F0502020204030204" pitchFamily="34" charset="0"/>
                              <a:cs typeface="Arial" panose="020B0604020202020204" pitchFamily="34" charset="0"/>
                            </a:rPr>
                          </m:ctrlPr>
                        </m:fPr>
                        <m:num>
                          <m:r>
                            <a:rPr lang="es-EC" i="1">
                              <a:effectLst/>
                              <a:latin typeface="Cambria Math" panose="02040503050406030204" pitchFamily="18" charset="0"/>
                              <a:ea typeface="Calibri" panose="020F0502020204030204" pitchFamily="34" charset="0"/>
                              <a:cs typeface="Arial" panose="020B0604020202020204" pitchFamily="34" charset="0"/>
                            </a:rPr>
                            <m:t>180°−75°</m:t>
                          </m:r>
                        </m:num>
                        <m:den>
                          <m:r>
                            <a:rPr lang="es-EC" i="1">
                              <a:effectLst/>
                              <a:latin typeface="Cambria Math" panose="02040503050406030204" pitchFamily="18" charset="0"/>
                              <a:ea typeface="Calibri" panose="020F0502020204030204" pitchFamily="34" charset="0"/>
                              <a:cs typeface="Arial" panose="020B0604020202020204" pitchFamily="34" charset="0"/>
                            </a:rPr>
                            <m:t>2</m:t>
                          </m:r>
                        </m:den>
                      </m:f>
                      <m:r>
                        <a:rPr lang="es-EC" i="1">
                          <a:effectLst/>
                          <a:latin typeface="Cambria Math" panose="02040503050406030204" pitchFamily="18" charset="0"/>
                          <a:ea typeface="Calibri" panose="020F0502020204030204" pitchFamily="34" charset="0"/>
                          <a:cs typeface="Arial" panose="020B0604020202020204" pitchFamily="34" charset="0"/>
                        </a:rPr>
                        <m:t>=52.5°</m:t>
                      </m:r>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1" name="Rectángulo 10"/>
              <p:cNvSpPr>
                <a:spLocks noRot="1" noChangeAspect="1" noMove="1" noResize="1" noEditPoints="1" noAdjustHandles="1" noChangeArrowheads="1" noChangeShapeType="1" noTextEdit="1"/>
              </p:cNvSpPr>
              <p:nvPr/>
            </p:nvSpPr>
            <p:spPr>
              <a:xfrm>
                <a:off x="5702709" y="179592"/>
                <a:ext cx="3121665" cy="3152786"/>
              </a:xfrm>
              <a:prstGeom prst="rect">
                <a:avLst/>
              </a:prstGeom>
              <a:blipFill rotWithShape="0">
                <a:blip r:embed="rId6" cstate="print"/>
                <a:stretch>
                  <a:fillRect l="-155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ángulo 11"/>
              <p:cNvSpPr/>
              <p:nvPr/>
            </p:nvSpPr>
            <p:spPr>
              <a:xfrm>
                <a:off x="5494284" y="3467864"/>
                <a:ext cx="6096000" cy="2543453"/>
              </a:xfrm>
              <a:prstGeom prst="rect">
                <a:avLst/>
              </a:prstGeom>
            </p:spPr>
            <p:txBody>
              <a:bodyPr>
                <a:spAutoFit/>
              </a:bodyPr>
              <a:lstStyle/>
              <a:p>
                <a:pPr algn="just">
                  <a:lnSpc>
                    <a:spcPct val="150000"/>
                  </a:lnSpc>
                  <a:spcAft>
                    <a:spcPts val="800"/>
                  </a:spcAft>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ea typeface="Calibri" panose="020F0502020204030204" pitchFamily="34" charset="0"/>
                              <a:cs typeface="Arial" panose="020B0604020202020204" pitchFamily="34" charset="0"/>
                            </a:rPr>
                          </m:ctrlPr>
                        </m:fPr>
                        <m:num>
                          <m:r>
                            <a:rPr lang="es-EC" i="1">
                              <a:effectLst/>
                              <a:latin typeface="Cambria Math" panose="02040503050406030204" pitchFamily="18" charset="0"/>
                              <a:ea typeface="Calibri" panose="020F0502020204030204" pitchFamily="34" charset="0"/>
                              <a:cs typeface="Arial" panose="020B0604020202020204" pitchFamily="34" charset="0"/>
                            </a:rPr>
                            <m:t>h</m:t>
                          </m:r>
                        </m:num>
                        <m:den>
                          <m:r>
                            <a:rPr lang="es-EC" i="1">
                              <a:effectLst/>
                              <a:latin typeface="Cambria Math" panose="02040503050406030204" pitchFamily="18" charset="0"/>
                              <a:ea typeface="Calibri" panose="020F0502020204030204" pitchFamily="34" charset="0"/>
                              <a:cs typeface="Arial" panose="020B0604020202020204" pitchFamily="34" charset="0"/>
                            </a:rPr>
                            <m:t>𝑠𝑒𝑛</m:t>
                          </m:r>
                          <m:r>
                            <a:rPr lang="es-EC" i="1">
                              <a:effectLst/>
                              <a:latin typeface="Cambria Math" panose="02040503050406030204" pitchFamily="18" charset="0"/>
                              <a:ea typeface="Calibri" panose="020F0502020204030204" pitchFamily="34" charset="0"/>
                              <a:cs typeface="Arial" panose="020B0604020202020204" pitchFamily="34" charset="0"/>
                            </a:rPr>
                            <m:t>(</m:t>
                          </m:r>
                          <m:r>
                            <a:rPr lang="es-EC" i="1">
                              <a:effectLst/>
                              <a:latin typeface="Cambria Math" panose="02040503050406030204" pitchFamily="18" charset="0"/>
                              <a:ea typeface="Calibri" panose="020F0502020204030204" pitchFamily="34" charset="0"/>
                              <a:cs typeface="Arial" panose="020B0604020202020204" pitchFamily="34" charset="0"/>
                            </a:rPr>
                            <m:t>𝛼</m:t>
                          </m:r>
                          <m:r>
                            <a:rPr lang="es-EC" i="1">
                              <a:effectLst/>
                              <a:latin typeface="Cambria Math" panose="02040503050406030204" pitchFamily="18" charset="0"/>
                              <a:ea typeface="Calibri" panose="020F0502020204030204" pitchFamily="34" charset="0"/>
                              <a:cs typeface="Arial" panose="020B0604020202020204" pitchFamily="34" charset="0"/>
                            </a:rPr>
                            <m:t>)</m:t>
                          </m:r>
                        </m:den>
                      </m:f>
                      <m:r>
                        <a:rPr lang="es-EC" i="1">
                          <a:effectLst/>
                          <a:latin typeface="Cambria Math" panose="02040503050406030204" pitchFamily="18" charset="0"/>
                          <a:ea typeface="Calibri" panose="020F0502020204030204" pitchFamily="34" charset="0"/>
                          <a:cs typeface="Arial" panose="020B0604020202020204" pitchFamily="34" charset="0"/>
                        </a:rPr>
                        <m:t>=</m:t>
                      </m:r>
                      <m:f>
                        <m:fPr>
                          <m:ctrlPr>
                            <a:rPr lang="en-US" i="1">
                              <a:effectLst/>
                              <a:latin typeface="Cambria Math" panose="02040503050406030204" pitchFamily="18" charset="0"/>
                              <a:ea typeface="Calibri" panose="020F0502020204030204" pitchFamily="34" charset="0"/>
                              <a:cs typeface="Arial" panose="020B0604020202020204" pitchFamily="34" charset="0"/>
                            </a:rPr>
                          </m:ctrlPr>
                        </m:fPr>
                        <m:num>
                          <m:sSub>
                            <m:sSubPr>
                              <m:ctrlPr>
                                <a:rPr lang="en-US"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𝐿</m:t>
                              </m:r>
                            </m:e>
                            <m:sub>
                              <m:r>
                                <a:rPr lang="es-EC" i="1">
                                  <a:effectLst/>
                                  <a:latin typeface="Cambria Math" panose="02040503050406030204" pitchFamily="18" charset="0"/>
                                  <a:ea typeface="Calibri" panose="020F0502020204030204" pitchFamily="34" charset="0"/>
                                  <a:cs typeface="Arial" panose="020B0604020202020204" pitchFamily="34" charset="0"/>
                                </a:rPr>
                                <m:t>2</m:t>
                              </m:r>
                            </m:sub>
                          </m:sSub>
                        </m:num>
                        <m:den>
                          <m:r>
                            <a:rPr lang="es-EC" i="1">
                              <a:effectLst/>
                              <a:latin typeface="Cambria Math" panose="02040503050406030204" pitchFamily="18" charset="0"/>
                              <a:ea typeface="Calibri" panose="020F0502020204030204" pitchFamily="34" charset="0"/>
                              <a:cs typeface="Arial" panose="020B0604020202020204" pitchFamily="34" charset="0"/>
                            </a:rPr>
                            <m:t>𝑠𝑒𝑛</m:t>
                          </m:r>
                          <m:r>
                            <a:rPr lang="es-EC" i="1">
                              <a:effectLst/>
                              <a:latin typeface="Cambria Math" panose="02040503050406030204" pitchFamily="18" charset="0"/>
                              <a:ea typeface="Calibri" panose="020F0502020204030204" pitchFamily="34" charset="0"/>
                              <a:cs typeface="Arial" panose="020B0604020202020204" pitchFamily="34" charset="0"/>
                            </a:rPr>
                            <m:t>(</m:t>
                          </m:r>
                          <m:r>
                            <a:rPr lang="es-EC" i="1">
                              <a:effectLst/>
                              <a:latin typeface="Cambria Math" panose="02040503050406030204" pitchFamily="18" charset="0"/>
                              <a:ea typeface="Calibri" panose="020F0502020204030204" pitchFamily="34" charset="0"/>
                              <a:cs typeface="Arial" panose="020B0604020202020204" pitchFamily="34" charset="0"/>
                            </a:rPr>
                            <m:t>𝛽</m:t>
                          </m:r>
                          <m:r>
                            <a:rPr lang="es-EC" i="1">
                              <a:effectLst/>
                              <a:latin typeface="Cambria Math" panose="02040503050406030204" pitchFamily="18" charset="0"/>
                              <a:ea typeface="Calibri" panose="020F0502020204030204" pitchFamily="34" charset="0"/>
                              <a:cs typeface="Arial" panose="020B0604020202020204" pitchFamily="34" charset="0"/>
                            </a:rPr>
                            <m:t>)</m:t>
                          </m:r>
                        </m:den>
                      </m:f>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n-US"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𝐿</m:t>
                          </m:r>
                        </m:e>
                        <m:sub>
                          <m:r>
                            <a:rPr lang="es-EC" i="1">
                              <a:effectLst/>
                              <a:latin typeface="Cambria Math" panose="02040503050406030204" pitchFamily="18" charset="0"/>
                              <a:ea typeface="Calibri" panose="020F0502020204030204" pitchFamily="34" charset="0"/>
                              <a:cs typeface="Arial" panose="020B0604020202020204" pitchFamily="34" charset="0"/>
                            </a:rPr>
                            <m:t>2</m:t>
                          </m:r>
                        </m:sub>
                      </m:sSub>
                      <m:r>
                        <a:rPr lang="es-EC" i="1">
                          <a:effectLst/>
                          <a:latin typeface="Cambria Math" panose="02040503050406030204" pitchFamily="18" charset="0"/>
                          <a:ea typeface="Calibri" panose="020F0502020204030204" pitchFamily="34" charset="0"/>
                          <a:cs typeface="Arial" panose="020B0604020202020204" pitchFamily="34" charset="0"/>
                        </a:rPr>
                        <m:t>=</m:t>
                      </m:r>
                      <m:f>
                        <m:fPr>
                          <m:ctrlPr>
                            <a:rPr lang="en-US" i="1">
                              <a:effectLst/>
                              <a:latin typeface="Cambria Math" panose="02040503050406030204" pitchFamily="18" charset="0"/>
                              <a:ea typeface="Calibri" panose="020F0502020204030204" pitchFamily="34" charset="0"/>
                              <a:cs typeface="Arial" panose="020B0604020202020204" pitchFamily="34" charset="0"/>
                            </a:rPr>
                          </m:ctrlPr>
                        </m:fPr>
                        <m:num>
                          <m:r>
                            <a:rPr lang="es-EC" i="1">
                              <a:effectLst/>
                              <a:latin typeface="Cambria Math" panose="02040503050406030204" pitchFamily="18" charset="0"/>
                              <a:ea typeface="Calibri" panose="020F0502020204030204" pitchFamily="34" charset="0"/>
                              <a:cs typeface="Arial" panose="020B0604020202020204" pitchFamily="34" charset="0"/>
                            </a:rPr>
                            <m:t>30.303 </m:t>
                          </m:r>
                          <m:r>
                            <a:rPr lang="es-EC" i="1">
                              <a:effectLst/>
                              <a:latin typeface="Cambria Math" panose="02040503050406030204" pitchFamily="18" charset="0"/>
                              <a:ea typeface="Calibri" panose="020F0502020204030204" pitchFamily="34" charset="0"/>
                              <a:cs typeface="Arial" panose="020B0604020202020204" pitchFamily="34" charset="0"/>
                            </a:rPr>
                            <m:t>𝑚𝑚</m:t>
                          </m:r>
                          <m:r>
                            <a:rPr lang="es-EC" i="1">
                              <a:effectLst/>
                              <a:latin typeface="Cambria Math" panose="02040503050406030204" pitchFamily="18" charset="0"/>
                              <a:ea typeface="Calibri" panose="020F0502020204030204" pitchFamily="34" charset="0"/>
                              <a:cs typeface="Arial" panose="020B0604020202020204" pitchFamily="34" charset="0"/>
                            </a:rPr>
                            <m:t>∗</m:t>
                          </m:r>
                          <m:r>
                            <a:rPr lang="es-EC" i="1">
                              <a:effectLst/>
                              <a:latin typeface="Cambria Math" panose="02040503050406030204" pitchFamily="18" charset="0"/>
                              <a:ea typeface="Calibri" panose="020F0502020204030204" pitchFamily="34" charset="0"/>
                              <a:cs typeface="Arial" panose="020B0604020202020204" pitchFamily="34" charset="0"/>
                            </a:rPr>
                            <m:t>𝑠𝑒𝑛</m:t>
                          </m:r>
                          <m:r>
                            <a:rPr lang="es-EC" i="1">
                              <a:effectLst/>
                              <a:latin typeface="Cambria Math" panose="02040503050406030204" pitchFamily="18" charset="0"/>
                              <a:ea typeface="Calibri" panose="020F0502020204030204" pitchFamily="34" charset="0"/>
                              <a:cs typeface="Arial" panose="020B0604020202020204" pitchFamily="34" charset="0"/>
                            </a:rPr>
                            <m:t>(52.5°)</m:t>
                          </m:r>
                        </m:num>
                        <m:den>
                          <m:r>
                            <a:rPr lang="es-EC" i="1">
                              <a:effectLst/>
                              <a:latin typeface="Cambria Math" panose="02040503050406030204" pitchFamily="18" charset="0"/>
                              <a:ea typeface="Calibri" panose="020F0502020204030204" pitchFamily="34" charset="0"/>
                              <a:cs typeface="Arial" panose="020B0604020202020204" pitchFamily="34" charset="0"/>
                            </a:rPr>
                            <m:t>𝑠𝑒𝑛</m:t>
                          </m:r>
                          <m:r>
                            <a:rPr lang="es-EC" i="1">
                              <a:effectLst/>
                              <a:latin typeface="Cambria Math" panose="02040503050406030204" pitchFamily="18" charset="0"/>
                              <a:ea typeface="Calibri" panose="020F0502020204030204" pitchFamily="34" charset="0"/>
                              <a:cs typeface="Arial" panose="020B0604020202020204" pitchFamily="34" charset="0"/>
                            </a:rPr>
                            <m:t>(75°)</m:t>
                          </m:r>
                        </m:den>
                      </m:f>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n-US"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𝐿</m:t>
                          </m:r>
                        </m:e>
                        <m:sub>
                          <m:r>
                            <a:rPr lang="es-EC" i="1">
                              <a:effectLst/>
                              <a:latin typeface="Cambria Math" panose="02040503050406030204" pitchFamily="18" charset="0"/>
                              <a:ea typeface="Calibri" panose="020F0502020204030204" pitchFamily="34" charset="0"/>
                              <a:cs typeface="Arial" panose="020B0604020202020204" pitchFamily="34" charset="0"/>
                            </a:rPr>
                            <m:t>2</m:t>
                          </m:r>
                        </m:sub>
                      </m:sSub>
                      <m:r>
                        <a:rPr lang="es-EC" i="1">
                          <a:effectLst/>
                          <a:latin typeface="Cambria Math" panose="02040503050406030204" pitchFamily="18" charset="0"/>
                          <a:ea typeface="Calibri" panose="020F0502020204030204" pitchFamily="34" charset="0"/>
                          <a:cs typeface="Arial" panose="020B0604020202020204" pitchFamily="34" charset="0"/>
                        </a:rPr>
                        <m:t>=24.9 </m:t>
                      </m:r>
                      <m:r>
                        <a:rPr lang="es-EC" i="1">
                          <a:effectLst/>
                          <a:latin typeface="Cambria Math" panose="02040503050406030204" pitchFamily="18" charset="0"/>
                          <a:ea typeface="Calibri" panose="020F0502020204030204" pitchFamily="34" charset="0"/>
                          <a:cs typeface="Arial" panose="020B0604020202020204" pitchFamily="34" charset="0"/>
                        </a:rPr>
                        <m:t>𝑚𝑚</m:t>
                      </m:r>
                      <m:r>
                        <a:rPr lang="es-EC" i="1">
                          <a:effectLst/>
                          <a:latin typeface="Cambria Math" panose="02040503050406030204" pitchFamily="18" charset="0"/>
                          <a:ea typeface="Calibri" panose="020F0502020204030204" pitchFamily="34" charset="0"/>
                          <a:cs typeface="Arial" panose="020B0604020202020204" pitchFamily="34" charset="0"/>
                        </a:rPr>
                        <m:t> →  </m:t>
                      </m:r>
                      <m:r>
                        <a:rPr lang="es-EC" b="1" i="1">
                          <a:effectLst/>
                          <a:latin typeface="Cambria Math" panose="02040503050406030204" pitchFamily="18" charset="0"/>
                          <a:ea typeface="Calibri" panose="020F0502020204030204" pitchFamily="34" charset="0"/>
                          <a:cs typeface="Arial" panose="020B0604020202020204" pitchFamily="34" charset="0"/>
                        </a:rPr>
                        <m:t>𝟐𝟓</m:t>
                      </m:r>
                      <m:r>
                        <a:rPr lang="es-EC" b="1" i="1">
                          <a:effectLst/>
                          <a:latin typeface="Cambria Math" panose="02040503050406030204" pitchFamily="18" charset="0"/>
                          <a:ea typeface="Calibri" panose="020F0502020204030204" pitchFamily="34" charset="0"/>
                          <a:cs typeface="Arial" panose="020B0604020202020204" pitchFamily="34" charset="0"/>
                        </a:rPr>
                        <m:t> </m:t>
                      </m:r>
                      <m:r>
                        <a:rPr lang="es-EC" b="1" i="1">
                          <a:effectLst/>
                          <a:latin typeface="Cambria Math" panose="02040503050406030204" pitchFamily="18" charset="0"/>
                          <a:ea typeface="Calibri" panose="020F0502020204030204" pitchFamily="34" charset="0"/>
                          <a:cs typeface="Arial" panose="020B0604020202020204" pitchFamily="34" charset="0"/>
                        </a:rPr>
                        <m:t>𝒎𝒎</m:t>
                      </m:r>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2" name="Rectángulo 11"/>
              <p:cNvSpPr>
                <a:spLocks noRot="1" noChangeAspect="1" noMove="1" noResize="1" noEditPoints="1" noAdjustHandles="1" noChangeArrowheads="1" noChangeShapeType="1" noTextEdit="1"/>
              </p:cNvSpPr>
              <p:nvPr/>
            </p:nvSpPr>
            <p:spPr>
              <a:xfrm>
                <a:off x="5494284" y="3467864"/>
                <a:ext cx="6096000" cy="2543453"/>
              </a:xfrm>
              <a:prstGeom prst="rect">
                <a:avLst/>
              </a:prstGeom>
              <a:blipFill rotWithShape="0">
                <a:blip r:embed="rId7" cstate="print"/>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53339317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a:blip r:embed="rId2" cstate="print"/>
          <a:stretch>
            <a:fillRect/>
          </a:stretch>
        </p:blipFill>
        <p:spPr>
          <a:xfrm>
            <a:off x="383561" y="277402"/>
            <a:ext cx="4758710" cy="3252379"/>
          </a:xfrm>
          <a:prstGeom prst="rect">
            <a:avLst/>
          </a:prstGeom>
          <a:ln w="19050">
            <a:solidFill>
              <a:schemeClr val="tx1"/>
            </a:solidFill>
          </a:ln>
        </p:spPr>
      </p:pic>
      <p:sp>
        <p:nvSpPr>
          <p:cNvPr id="5" name="Rectángulo 4"/>
          <p:cNvSpPr/>
          <p:nvPr/>
        </p:nvSpPr>
        <p:spPr>
          <a:xfrm>
            <a:off x="888044" y="3617960"/>
            <a:ext cx="3749744" cy="369332"/>
          </a:xfrm>
          <a:prstGeom prst="rect">
            <a:avLst/>
          </a:prstGeom>
        </p:spPr>
        <p:txBody>
          <a:bodyPr wrap="none">
            <a:spAutoFit/>
          </a:bodyPr>
          <a:lstStyle/>
          <a:p>
            <a:r>
              <a:rPr lang="es-EC" dirty="0">
                <a:latin typeface="Arial" panose="020B0604020202020204" pitchFamily="34" charset="0"/>
                <a:ea typeface="Calibri" panose="020F0502020204030204" pitchFamily="34" charset="0"/>
              </a:rPr>
              <a:t>Centros de Giros de los Eslabones</a:t>
            </a:r>
            <a:endParaRPr lang="en-US" dirty="0"/>
          </a:p>
        </p:txBody>
      </p:sp>
      <p:pic>
        <p:nvPicPr>
          <p:cNvPr id="7" name="Imagen 6"/>
          <p:cNvPicPr>
            <a:picLocks noChangeAspect="1"/>
          </p:cNvPicPr>
          <p:nvPr/>
        </p:nvPicPr>
        <p:blipFill rotWithShape="1">
          <a:blip r:embed="rId3" cstate="print"/>
          <a:srcRect l="5144" t="3179" r="4988" b="6330"/>
          <a:stretch/>
        </p:blipFill>
        <p:spPr>
          <a:xfrm>
            <a:off x="5515897" y="277402"/>
            <a:ext cx="6253316" cy="3578943"/>
          </a:xfrm>
          <a:prstGeom prst="rect">
            <a:avLst/>
          </a:prstGeom>
          <a:ln w="19050">
            <a:solidFill>
              <a:schemeClr val="tx1"/>
            </a:solidFill>
          </a:ln>
        </p:spPr>
      </p:pic>
      <mc:AlternateContent xmlns:mc="http://schemas.openxmlformats.org/markup-compatibility/2006" xmlns:a14="http://schemas.microsoft.com/office/drawing/2010/main">
        <mc:Choice Requires="a14">
          <p:sp>
            <p:nvSpPr>
              <p:cNvPr id="8" name="Rectángulo 7"/>
              <p:cNvSpPr/>
              <p:nvPr/>
            </p:nvSpPr>
            <p:spPr>
              <a:xfrm>
                <a:off x="1921045" y="4232428"/>
                <a:ext cx="203799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s-EC" i="1" smtClean="0">
                          <a:latin typeface="Cambria Math" panose="02040503050406030204" pitchFamily="18" charset="0"/>
                          <a:ea typeface="Calibri" panose="020F0502020204030204" pitchFamily="34" charset="0"/>
                          <a:cs typeface="Arial" panose="020B0604020202020204" pitchFamily="34" charset="0"/>
                        </a:rPr>
                        <m:t>e</m:t>
                      </m:r>
                      <m:r>
                        <a:rPr lang="es-EC" b="0" i="1" smtClean="0">
                          <a:latin typeface="Cambria Math" panose="02040503050406030204" pitchFamily="18" charset="0"/>
                          <a:ea typeface="Calibri" panose="020F0502020204030204" pitchFamily="34" charset="0"/>
                          <a:cs typeface="Arial" panose="020B0604020202020204" pitchFamily="34" charset="0"/>
                        </a:rPr>
                        <m:t>𝑠𝑝𝑒𝑠𝑜𝑟</m:t>
                      </m:r>
                      <m:r>
                        <a:rPr lang="es-EC" i="1">
                          <a:latin typeface="Cambria Math" panose="02040503050406030204" pitchFamily="18" charset="0"/>
                          <a:ea typeface="Calibri" panose="020F0502020204030204" pitchFamily="34" charset="0"/>
                          <a:cs typeface="Arial" panose="020B0604020202020204" pitchFamily="34" charset="0"/>
                        </a:rPr>
                        <m:t>=</m:t>
                      </m:r>
                      <m:r>
                        <a:rPr lang="es-EC" b="0" i="1" smtClean="0">
                          <a:latin typeface="Cambria Math" panose="02040503050406030204" pitchFamily="18" charset="0"/>
                          <a:ea typeface="Calibri" panose="020F0502020204030204" pitchFamily="34" charset="0"/>
                          <a:cs typeface="Arial" panose="020B0604020202020204" pitchFamily="34" charset="0"/>
                        </a:rPr>
                        <m:t>1</m:t>
                      </m:r>
                      <m:r>
                        <a:rPr lang="es-EC" b="0" i="0" smtClean="0">
                          <a:latin typeface="Cambria Math" panose="02040503050406030204" pitchFamily="18" charset="0"/>
                          <a:ea typeface="Calibri" panose="020F0502020204030204" pitchFamily="34" charset="0"/>
                          <a:cs typeface="Arial" panose="020B0604020202020204" pitchFamily="34" charset="0"/>
                        </a:rPr>
                        <m:t>0 </m:t>
                      </m:r>
                      <m:r>
                        <m:rPr>
                          <m:sty m:val="p"/>
                        </m:rPr>
                        <a:rPr lang="es-EC" b="0" i="0" smtClean="0">
                          <a:latin typeface="Cambria Math" panose="02040503050406030204" pitchFamily="18" charset="0"/>
                          <a:ea typeface="Calibri" panose="020F0502020204030204" pitchFamily="34" charset="0"/>
                          <a:cs typeface="Arial" panose="020B0604020202020204" pitchFamily="34" charset="0"/>
                        </a:rPr>
                        <m:t>mm</m:t>
                      </m:r>
                    </m:oMath>
                  </m:oMathPara>
                </a14:m>
                <a:endParaRPr lang="en-US" dirty="0"/>
              </a:p>
            </p:txBody>
          </p:sp>
        </mc:Choice>
        <mc:Fallback xmlns="">
          <p:sp>
            <p:nvSpPr>
              <p:cNvPr id="8" name="Rectángulo 7"/>
              <p:cNvSpPr>
                <a:spLocks noRot="1" noChangeAspect="1" noMove="1" noResize="1" noEditPoints="1" noAdjustHandles="1" noChangeArrowheads="1" noChangeShapeType="1" noTextEdit="1"/>
              </p:cNvSpPr>
              <p:nvPr/>
            </p:nvSpPr>
            <p:spPr>
              <a:xfrm>
                <a:off x="1921045" y="4232428"/>
                <a:ext cx="2037994" cy="369332"/>
              </a:xfrm>
              <a:prstGeom prst="rect">
                <a:avLst/>
              </a:prstGeom>
              <a:blipFill rotWithShape="0">
                <a:blip r:embed="rId4" cstate="print"/>
                <a:stretch>
                  <a:fillRect b="-65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ángulo 8"/>
              <p:cNvSpPr/>
              <p:nvPr/>
            </p:nvSpPr>
            <p:spPr>
              <a:xfrm>
                <a:off x="2601551" y="4739005"/>
                <a:ext cx="135748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ea typeface="Calibri" panose="020F0502020204030204" pitchFamily="34" charset="0"/>
                          <a:cs typeface="Arial" panose="020B0604020202020204" pitchFamily="34" charset="0"/>
                        </a:rPr>
                        <m:t>𝑒</m:t>
                      </m:r>
                      <m:r>
                        <a:rPr lang="es-EC" i="1">
                          <a:latin typeface="Cambria Math" panose="02040503050406030204" pitchFamily="18" charset="0"/>
                          <a:ea typeface="Calibri" panose="020F0502020204030204" pitchFamily="34" charset="0"/>
                          <a:cs typeface="Arial" panose="020B0604020202020204" pitchFamily="34" charset="0"/>
                        </a:rPr>
                        <m:t>=</m:t>
                      </m:r>
                      <m:r>
                        <a:rPr lang="es-EC" b="0" i="1" smtClean="0">
                          <a:latin typeface="Cambria Math" panose="02040503050406030204" pitchFamily="18" charset="0"/>
                          <a:ea typeface="Calibri" panose="020F0502020204030204" pitchFamily="34" charset="0"/>
                          <a:cs typeface="Arial" panose="020B0604020202020204" pitchFamily="34" charset="0"/>
                        </a:rPr>
                        <m:t>20 </m:t>
                      </m:r>
                      <m:r>
                        <a:rPr lang="es-EC" b="0" i="1" smtClean="0">
                          <a:latin typeface="Cambria Math" panose="02040503050406030204" pitchFamily="18" charset="0"/>
                          <a:ea typeface="Calibri" panose="020F0502020204030204" pitchFamily="34" charset="0"/>
                          <a:cs typeface="Arial" panose="020B0604020202020204" pitchFamily="34" charset="0"/>
                        </a:rPr>
                        <m:t>𝑚𝑚</m:t>
                      </m:r>
                    </m:oMath>
                  </m:oMathPara>
                </a14:m>
                <a:endParaRPr lang="en-US" dirty="0"/>
              </a:p>
            </p:txBody>
          </p:sp>
        </mc:Choice>
        <mc:Fallback xmlns="">
          <p:sp>
            <p:nvSpPr>
              <p:cNvPr id="9" name="Rectángulo 8"/>
              <p:cNvSpPr>
                <a:spLocks noRot="1" noChangeAspect="1" noMove="1" noResize="1" noEditPoints="1" noAdjustHandles="1" noChangeArrowheads="1" noChangeShapeType="1" noTextEdit="1"/>
              </p:cNvSpPr>
              <p:nvPr/>
            </p:nvSpPr>
            <p:spPr>
              <a:xfrm>
                <a:off x="2601551" y="4739005"/>
                <a:ext cx="1357488" cy="369332"/>
              </a:xfrm>
              <a:prstGeom prst="rect">
                <a:avLst/>
              </a:prstGeom>
              <a:blipFill rotWithShape="0">
                <a:blip r:embed="rId5"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ángulo 9"/>
              <p:cNvSpPr/>
              <p:nvPr/>
            </p:nvSpPr>
            <p:spPr>
              <a:xfrm>
                <a:off x="5142271" y="3987292"/>
                <a:ext cx="6096000" cy="1144096"/>
              </a:xfrm>
              <a:prstGeom prst="rect">
                <a:avLst/>
              </a:prstGeom>
            </p:spPr>
            <p:txBody>
              <a:bodyPr>
                <a:spAutoFit/>
              </a:bodyPr>
              <a:lstStyle/>
              <a:p>
                <a:pPr indent="252095" algn="just">
                  <a:spcAft>
                    <a:spcPts val="800"/>
                  </a:spcAft>
                </a:pPr>
                <a:r>
                  <a:rPr lang="es-EC" dirty="0">
                    <a:latin typeface="Arial" panose="020B0604020202020204" pitchFamily="34" charset="0"/>
                    <a:ea typeface="Times New Roman" panose="02020603050405020304" pitchFamily="18" charset="0"/>
                    <a:cs typeface="Times New Roman" panose="02020603050405020304" pitchFamily="18" charset="0"/>
                  </a:rPr>
                  <a:t>Se calcula 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indent="252095" algn="just">
                  <a:spcAft>
                    <a:spcPts val="8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Times New Roman" panose="02020603050405020304" pitchFamily="18" charset="0"/>
                          <a:cs typeface="Arial" panose="020B0604020202020204" pitchFamily="34" charset="0"/>
                        </a:rPr>
                        <m:t>𝑎</m:t>
                      </m:r>
                      <m:r>
                        <a:rPr lang="es-EC" i="1">
                          <a:effectLst/>
                          <a:latin typeface="Cambria Math" panose="02040503050406030204" pitchFamily="18" charset="0"/>
                          <a:ea typeface="Times New Roman" panose="02020603050405020304" pitchFamily="18" charset="0"/>
                          <a:cs typeface="Arial" panose="020B0604020202020204" pitchFamily="34" charset="0"/>
                        </a:rPr>
                        <m:t>=</m:t>
                      </m:r>
                      <m:f>
                        <m:fPr>
                          <m:ctrlPr>
                            <a:rPr lang="en-US" i="1">
                              <a:effectLst/>
                              <a:latin typeface="Cambria Math" panose="02040503050406030204" pitchFamily="18" charset="0"/>
                              <a:ea typeface="Times New Roman" panose="02020603050405020304" pitchFamily="18" charset="0"/>
                              <a:cs typeface="Arial" panose="020B0604020202020204" pitchFamily="34" charset="0"/>
                            </a:rPr>
                          </m:ctrlPr>
                        </m:fPr>
                        <m:num>
                          <m:r>
                            <a:rPr lang="es-EC" i="1">
                              <a:effectLst/>
                              <a:latin typeface="Cambria Math" panose="02040503050406030204" pitchFamily="18" charset="0"/>
                              <a:ea typeface="Times New Roman" panose="02020603050405020304" pitchFamily="18" charset="0"/>
                              <a:cs typeface="Arial" panose="020B0604020202020204" pitchFamily="34" charset="0"/>
                            </a:rPr>
                            <m:t>𝑒</m:t>
                          </m:r>
                        </m:num>
                        <m:den>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sen</m:t>
                          </m:r>
                          <m:r>
                            <a:rPr lang="es-EC">
                              <a:effectLst/>
                              <a:latin typeface="Cambria Math" panose="02040503050406030204" pitchFamily="18" charset="0"/>
                              <a:ea typeface="Times New Roman" panose="02020603050405020304" pitchFamily="18" charset="0"/>
                              <a:cs typeface="Arial" panose="020B0604020202020204" pitchFamily="34" charset="0"/>
                            </a:rPr>
                            <m:t>⁡</m:t>
                          </m:r>
                          <m:r>
                            <a:rPr lang="es-EC" i="1">
                              <a:effectLst/>
                              <a:latin typeface="Cambria Math" panose="02040503050406030204" pitchFamily="18" charset="0"/>
                              <a:ea typeface="Times New Roman" panose="02020603050405020304" pitchFamily="18" charset="0"/>
                              <a:cs typeface="Arial" panose="020B0604020202020204" pitchFamily="34" charset="0"/>
                            </a:rPr>
                            <m:t>(75°)</m:t>
                          </m:r>
                        </m:den>
                      </m:f>
                      <m:r>
                        <a:rPr lang="es-EC" i="1">
                          <a:effectLst/>
                          <a:latin typeface="Cambria Math" panose="02040503050406030204" pitchFamily="18" charset="0"/>
                          <a:ea typeface="Times New Roman" panose="02020603050405020304" pitchFamily="18" charset="0"/>
                          <a:cs typeface="Arial" panose="020B0604020202020204" pitchFamily="34" charset="0"/>
                        </a:rPr>
                        <m:t>=</m:t>
                      </m:r>
                      <m:f>
                        <m:fPr>
                          <m:ctrlPr>
                            <a:rPr lang="en-US" i="1">
                              <a:effectLst/>
                              <a:latin typeface="Cambria Math" panose="02040503050406030204" pitchFamily="18" charset="0"/>
                              <a:ea typeface="Times New Roman" panose="02020603050405020304" pitchFamily="18" charset="0"/>
                              <a:cs typeface="Arial" panose="020B0604020202020204" pitchFamily="34" charset="0"/>
                            </a:rPr>
                          </m:ctrlPr>
                        </m:fPr>
                        <m:num>
                          <m:r>
                            <a:rPr lang="es-EC" i="1">
                              <a:effectLst/>
                              <a:latin typeface="Cambria Math" panose="02040503050406030204" pitchFamily="18" charset="0"/>
                              <a:ea typeface="Times New Roman" panose="02020603050405020304" pitchFamily="18" charset="0"/>
                              <a:cs typeface="Arial" panose="020B0604020202020204" pitchFamily="34" charset="0"/>
                            </a:rPr>
                            <m:t>20</m:t>
                          </m:r>
                        </m:num>
                        <m:den>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sen</m:t>
                          </m:r>
                          <m:r>
                            <a:rPr lang="es-EC">
                              <a:effectLst/>
                              <a:latin typeface="Cambria Math" panose="02040503050406030204" pitchFamily="18" charset="0"/>
                              <a:ea typeface="Times New Roman" panose="02020603050405020304" pitchFamily="18" charset="0"/>
                              <a:cs typeface="Arial" panose="020B0604020202020204" pitchFamily="34" charset="0"/>
                            </a:rPr>
                            <m:t> </m:t>
                          </m:r>
                          <m:r>
                            <a:rPr lang="es-EC" i="1">
                              <a:effectLst/>
                              <a:latin typeface="Cambria Math" panose="02040503050406030204" pitchFamily="18" charset="0"/>
                              <a:ea typeface="Times New Roman" panose="02020603050405020304" pitchFamily="18" charset="0"/>
                              <a:cs typeface="Arial" panose="020B0604020202020204" pitchFamily="34" charset="0"/>
                            </a:rPr>
                            <m:t>(75°)</m:t>
                          </m:r>
                        </m:den>
                      </m:f>
                      <m:r>
                        <a:rPr lang="es-EC" i="1">
                          <a:effectLst/>
                          <a:latin typeface="Cambria Math" panose="02040503050406030204" pitchFamily="18" charset="0"/>
                          <a:ea typeface="Times New Roman" panose="02020603050405020304" pitchFamily="18" charset="0"/>
                          <a:cs typeface="Arial" panose="020B0604020202020204" pitchFamily="34" charset="0"/>
                        </a:rPr>
                        <m:t>=20.7055 </m:t>
                      </m:r>
                      <m:r>
                        <a:rPr lang="es-EC" i="1">
                          <a:effectLst/>
                          <a:latin typeface="Cambria Math" panose="02040503050406030204" pitchFamily="18" charset="0"/>
                          <a:ea typeface="Times New Roman" panose="02020603050405020304" pitchFamily="18" charset="0"/>
                          <a:cs typeface="Arial" panose="020B0604020202020204" pitchFamily="34" charset="0"/>
                        </a:rPr>
                        <m:t>𝑚𝑚</m:t>
                      </m:r>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0" name="Rectángulo 9"/>
              <p:cNvSpPr>
                <a:spLocks noRot="1" noChangeAspect="1" noMove="1" noResize="1" noEditPoints="1" noAdjustHandles="1" noChangeArrowheads="1" noChangeShapeType="1" noTextEdit="1"/>
              </p:cNvSpPr>
              <p:nvPr/>
            </p:nvSpPr>
            <p:spPr>
              <a:xfrm>
                <a:off x="5142271" y="3987292"/>
                <a:ext cx="6096000" cy="1144096"/>
              </a:xfrm>
              <a:prstGeom prst="rect">
                <a:avLst/>
              </a:prstGeom>
              <a:blipFill rotWithShape="0">
                <a:blip r:embed="rId6" cstate="print"/>
                <a:stretch>
                  <a:fillRect t="-31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ángulo 10"/>
              <p:cNvSpPr/>
              <p:nvPr/>
            </p:nvSpPr>
            <p:spPr>
              <a:xfrm>
                <a:off x="5142271" y="5108337"/>
                <a:ext cx="6096000" cy="1288110"/>
              </a:xfrm>
              <a:prstGeom prst="rect">
                <a:avLst/>
              </a:prstGeom>
            </p:spPr>
            <p:txBody>
              <a:bodyPr>
                <a:spAutoFit/>
              </a:bodyPr>
              <a:lstStyle/>
              <a:p>
                <a:pPr indent="252095" algn="just">
                  <a:lnSpc>
                    <a:spcPct val="150000"/>
                  </a:lnSpc>
                  <a:spcAft>
                    <a:spcPts val="800"/>
                  </a:spcAft>
                </a:pPr>
                <a:r>
                  <a:rPr lang="es-EC" dirty="0">
                    <a:latin typeface="Arial" panose="020B0604020202020204" pitchFamily="34" charset="0"/>
                    <a:ea typeface="Times New Roman" panose="02020603050405020304" pitchFamily="18" charset="0"/>
                    <a:cs typeface="Times New Roman" panose="02020603050405020304" pitchFamily="18" charset="0"/>
                  </a:rPr>
                  <a:t>Se calcula b:</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indent="252095" algn="just">
                  <a:spcAft>
                    <a:spcPts val="8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Times New Roman" panose="02020603050405020304" pitchFamily="18" charset="0"/>
                          <a:cs typeface="Arial" panose="020B0604020202020204" pitchFamily="34" charset="0"/>
                        </a:rPr>
                        <m:t>𝑏</m:t>
                      </m:r>
                      <m:r>
                        <a:rPr lang="es-EC" i="1">
                          <a:effectLst/>
                          <a:latin typeface="Cambria Math" panose="02040503050406030204" pitchFamily="18" charset="0"/>
                          <a:ea typeface="Times New Roman" panose="02020603050405020304" pitchFamily="18" charset="0"/>
                          <a:cs typeface="Arial" panose="020B0604020202020204" pitchFamily="34" charset="0"/>
                        </a:rPr>
                        <m:t>=</m:t>
                      </m:r>
                      <m:f>
                        <m:fPr>
                          <m:ctrlPr>
                            <a:rPr lang="en-US" i="1">
                              <a:effectLst/>
                              <a:latin typeface="Cambria Math" panose="02040503050406030204" pitchFamily="18" charset="0"/>
                              <a:ea typeface="Times New Roman" panose="02020603050405020304" pitchFamily="18" charset="0"/>
                              <a:cs typeface="Arial" panose="020B0604020202020204" pitchFamily="34" charset="0"/>
                            </a:rPr>
                          </m:ctrlPr>
                        </m:fPr>
                        <m:num>
                          <m:r>
                            <a:rPr lang="es-EC" i="1">
                              <a:effectLst/>
                              <a:latin typeface="Cambria Math" panose="02040503050406030204" pitchFamily="18" charset="0"/>
                              <a:ea typeface="Times New Roman" panose="02020603050405020304" pitchFamily="18" charset="0"/>
                              <a:cs typeface="Arial" panose="020B0604020202020204" pitchFamily="34" charset="0"/>
                            </a:rPr>
                            <m:t>h</m:t>
                          </m:r>
                        </m:num>
                        <m:den>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sen</m:t>
                          </m:r>
                          <m:r>
                            <a:rPr lang="es-EC">
                              <a:effectLst/>
                              <a:latin typeface="Cambria Math" panose="02040503050406030204" pitchFamily="18" charset="0"/>
                              <a:ea typeface="Times New Roman" panose="02020603050405020304" pitchFamily="18" charset="0"/>
                              <a:cs typeface="Arial" panose="020B0604020202020204" pitchFamily="34" charset="0"/>
                            </a:rPr>
                            <m:t>⁡</m:t>
                          </m:r>
                          <m:r>
                            <a:rPr lang="es-EC" i="1">
                              <a:effectLst/>
                              <a:latin typeface="Cambria Math" panose="02040503050406030204" pitchFamily="18" charset="0"/>
                              <a:ea typeface="Times New Roman" panose="02020603050405020304" pitchFamily="18" charset="0"/>
                              <a:cs typeface="Arial" panose="020B0604020202020204" pitchFamily="34" charset="0"/>
                            </a:rPr>
                            <m:t>(75°)</m:t>
                          </m:r>
                        </m:den>
                      </m:f>
                      <m:r>
                        <a:rPr lang="es-EC" i="1">
                          <a:effectLst/>
                          <a:latin typeface="Cambria Math" panose="02040503050406030204" pitchFamily="18" charset="0"/>
                          <a:ea typeface="Times New Roman" panose="02020603050405020304" pitchFamily="18" charset="0"/>
                          <a:cs typeface="Arial" panose="020B0604020202020204" pitchFamily="34" charset="0"/>
                        </a:rPr>
                        <m:t>=</m:t>
                      </m:r>
                      <m:f>
                        <m:fPr>
                          <m:ctrlPr>
                            <a:rPr lang="en-US" i="1">
                              <a:effectLst/>
                              <a:latin typeface="Cambria Math" panose="02040503050406030204" pitchFamily="18" charset="0"/>
                              <a:ea typeface="Times New Roman" panose="02020603050405020304" pitchFamily="18" charset="0"/>
                              <a:cs typeface="Arial" panose="020B0604020202020204" pitchFamily="34" charset="0"/>
                            </a:rPr>
                          </m:ctrlPr>
                        </m:fPr>
                        <m:num>
                          <m:r>
                            <a:rPr lang="es-EC" i="1">
                              <a:effectLst/>
                              <a:latin typeface="Cambria Math" panose="02040503050406030204" pitchFamily="18" charset="0"/>
                              <a:ea typeface="Times New Roman" panose="02020603050405020304" pitchFamily="18" charset="0"/>
                              <a:cs typeface="Arial" panose="020B0604020202020204" pitchFamily="34" charset="0"/>
                            </a:rPr>
                            <m:t>10</m:t>
                          </m:r>
                        </m:num>
                        <m:den>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sen</m:t>
                          </m:r>
                          <m:r>
                            <a:rPr lang="es-EC">
                              <a:effectLst/>
                              <a:latin typeface="Cambria Math" panose="02040503050406030204" pitchFamily="18" charset="0"/>
                              <a:ea typeface="Times New Roman" panose="02020603050405020304" pitchFamily="18" charset="0"/>
                              <a:cs typeface="Arial" panose="020B0604020202020204" pitchFamily="34" charset="0"/>
                            </a:rPr>
                            <m:t>⁡</m:t>
                          </m:r>
                          <m:r>
                            <a:rPr lang="es-EC" i="1">
                              <a:effectLst/>
                              <a:latin typeface="Cambria Math" panose="02040503050406030204" pitchFamily="18" charset="0"/>
                              <a:ea typeface="Times New Roman" panose="02020603050405020304" pitchFamily="18" charset="0"/>
                              <a:cs typeface="Arial" panose="020B0604020202020204" pitchFamily="34" charset="0"/>
                            </a:rPr>
                            <m:t>(75°)</m:t>
                          </m:r>
                        </m:den>
                      </m:f>
                      <m:r>
                        <a:rPr lang="es-EC" i="1">
                          <a:effectLst/>
                          <a:latin typeface="Cambria Math" panose="02040503050406030204" pitchFamily="18" charset="0"/>
                          <a:ea typeface="Times New Roman" panose="02020603050405020304" pitchFamily="18" charset="0"/>
                          <a:cs typeface="Arial" panose="020B0604020202020204" pitchFamily="34" charset="0"/>
                        </a:rPr>
                        <m:t>=10.353 </m:t>
                      </m:r>
                      <m:r>
                        <a:rPr lang="es-EC" i="1">
                          <a:effectLst/>
                          <a:latin typeface="Cambria Math" panose="02040503050406030204" pitchFamily="18" charset="0"/>
                          <a:ea typeface="Times New Roman" panose="02020603050405020304" pitchFamily="18" charset="0"/>
                          <a:cs typeface="Arial" panose="020B0604020202020204" pitchFamily="34" charset="0"/>
                        </a:rPr>
                        <m:t>𝑚𝑚</m:t>
                      </m:r>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1" name="Rectángulo 10"/>
              <p:cNvSpPr>
                <a:spLocks noRot="1" noChangeAspect="1" noMove="1" noResize="1" noEditPoints="1" noAdjustHandles="1" noChangeArrowheads="1" noChangeShapeType="1" noTextEdit="1"/>
              </p:cNvSpPr>
              <p:nvPr/>
            </p:nvSpPr>
            <p:spPr>
              <a:xfrm>
                <a:off x="5142271" y="5108337"/>
                <a:ext cx="6096000" cy="1288110"/>
              </a:xfrm>
              <a:prstGeom prst="rect">
                <a:avLst/>
              </a:prstGeom>
              <a:blipFill rotWithShape="0">
                <a:blip r:embed="rId7" cstate="print"/>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32296189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ángulo 3"/>
              <p:cNvSpPr/>
              <p:nvPr/>
            </p:nvSpPr>
            <p:spPr>
              <a:xfrm>
                <a:off x="1268361" y="175480"/>
                <a:ext cx="8770373" cy="3996928"/>
              </a:xfrm>
              <a:prstGeom prst="rect">
                <a:avLst/>
              </a:prstGeom>
            </p:spPr>
            <p:txBody>
              <a:bodyPr wrap="square">
                <a:spAutoFit/>
              </a:bodyPr>
              <a:lstStyle/>
              <a:p>
                <a:pPr indent="252095" algn="just">
                  <a:lnSpc>
                    <a:spcPct val="150000"/>
                  </a:lnSpc>
                  <a:spcAft>
                    <a:spcPts val="800"/>
                  </a:spcAft>
                </a:pPr>
                <a:r>
                  <a:rPr lang="es-EC" dirty="0">
                    <a:latin typeface="Arial" panose="020B0604020202020204" pitchFamily="34" charset="0"/>
                    <a:ea typeface="Times New Roman" panose="02020603050405020304" pitchFamily="18" charset="0"/>
                    <a:cs typeface="Times New Roman" panose="02020603050405020304" pitchFamily="18" charset="0"/>
                  </a:rPr>
                  <a:t>Se calcula d:</a:t>
                </a:r>
                <a:r>
                  <a:rPr lang="es-EC" dirty="0">
                    <a:effectLst/>
                    <a:latin typeface="Arial" panose="020B0604020202020204" pitchFamily="34"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indent="252095" algn="just">
                  <a:lnSpc>
                    <a:spcPct val="150000"/>
                  </a:lnSpc>
                  <a:spcAft>
                    <a:spcPts val="8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Times New Roman" panose="02020603050405020304" pitchFamily="18" charset="0"/>
                          <a:cs typeface="Arial" panose="020B0604020202020204" pitchFamily="34" charset="0"/>
                        </a:rPr>
                        <m:t>𝑑</m:t>
                      </m:r>
                      <m:r>
                        <a:rPr lang="es-EC" i="1">
                          <a:effectLst/>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i="1">
                              <a:effectLst/>
                              <a:latin typeface="Cambria Math" panose="02040503050406030204" pitchFamily="18" charset="0"/>
                              <a:ea typeface="Times New Roman" panose="02020603050405020304" pitchFamily="18" charset="0"/>
                              <a:cs typeface="Arial" panose="020B0604020202020204" pitchFamily="34" charset="0"/>
                            </a:rPr>
                          </m:ctrlPr>
                        </m:radPr>
                        <m:deg/>
                        <m:e>
                          <m:sSup>
                            <m:sSupPr>
                              <m:ctrlPr>
                                <a:rPr lang="en-US" i="1">
                                  <a:effectLst/>
                                  <a:latin typeface="Cambria Math" panose="02040503050406030204" pitchFamily="18" charset="0"/>
                                  <a:ea typeface="Times New Roman" panose="02020603050405020304" pitchFamily="18" charset="0"/>
                                  <a:cs typeface="Arial" panose="020B0604020202020204" pitchFamily="34" charset="0"/>
                                </a:rPr>
                              </m:ctrlPr>
                            </m:sSupPr>
                            <m:e>
                              <m:r>
                                <a:rPr lang="es-EC" i="1">
                                  <a:effectLst/>
                                  <a:latin typeface="Cambria Math" panose="02040503050406030204" pitchFamily="18" charset="0"/>
                                  <a:ea typeface="Times New Roman" panose="02020603050405020304" pitchFamily="18" charset="0"/>
                                  <a:cs typeface="Arial" panose="020B0604020202020204" pitchFamily="34" charset="0"/>
                                </a:rPr>
                                <m:t>𝑎</m:t>
                              </m:r>
                            </m:e>
                            <m:sup>
                              <m:r>
                                <a:rPr lang="es-EC" i="1">
                                  <a:effectLst/>
                                  <a:latin typeface="Cambria Math" panose="02040503050406030204" pitchFamily="18" charset="0"/>
                                  <a:ea typeface="Times New Roman" panose="02020603050405020304" pitchFamily="18" charset="0"/>
                                  <a:cs typeface="Arial" panose="020B0604020202020204" pitchFamily="34" charset="0"/>
                                </a:rPr>
                                <m:t>2</m:t>
                              </m:r>
                            </m:sup>
                          </m:sSup>
                          <m:r>
                            <a:rPr lang="es-EC" i="1">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i="1">
                                  <a:effectLst/>
                                  <a:latin typeface="Cambria Math" panose="02040503050406030204" pitchFamily="18" charset="0"/>
                                  <a:ea typeface="Times New Roman" panose="02020603050405020304" pitchFamily="18" charset="0"/>
                                  <a:cs typeface="Arial" panose="020B0604020202020204" pitchFamily="34" charset="0"/>
                                </a:rPr>
                              </m:ctrlPr>
                            </m:sSupPr>
                            <m:e>
                              <m:r>
                                <a:rPr lang="es-EC" i="1">
                                  <a:effectLst/>
                                  <a:latin typeface="Cambria Math" panose="02040503050406030204" pitchFamily="18" charset="0"/>
                                  <a:ea typeface="Times New Roman" panose="02020603050405020304" pitchFamily="18" charset="0"/>
                                  <a:cs typeface="Arial" panose="020B0604020202020204" pitchFamily="34" charset="0"/>
                                </a:rPr>
                                <m:t>𝑏</m:t>
                              </m:r>
                            </m:e>
                            <m:sup>
                              <m:r>
                                <a:rPr lang="es-EC" i="1">
                                  <a:effectLst/>
                                  <a:latin typeface="Cambria Math" panose="02040503050406030204" pitchFamily="18" charset="0"/>
                                  <a:ea typeface="Times New Roman" panose="02020603050405020304" pitchFamily="18" charset="0"/>
                                  <a:cs typeface="Arial" panose="020B0604020202020204" pitchFamily="34" charset="0"/>
                                </a:rPr>
                                <m:t>2</m:t>
                              </m:r>
                            </m:sup>
                          </m:sSup>
                          <m:r>
                            <a:rPr lang="es-EC" i="1">
                              <a:effectLst/>
                              <a:latin typeface="Cambria Math" panose="02040503050406030204" pitchFamily="18" charset="0"/>
                              <a:ea typeface="Times New Roman" panose="02020603050405020304" pitchFamily="18" charset="0"/>
                              <a:cs typeface="Arial" panose="020B0604020202020204" pitchFamily="34" charset="0"/>
                            </a:rPr>
                            <m:t>−2∗</m:t>
                          </m:r>
                          <m:r>
                            <a:rPr lang="es-EC" i="1">
                              <a:effectLst/>
                              <a:latin typeface="Cambria Math" panose="02040503050406030204" pitchFamily="18" charset="0"/>
                              <a:ea typeface="Times New Roman" panose="02020603050405020304" pitchFamily="18" charset="0"/>
                              <a:cs typeface="Arial" panose="020B0604020202020204" pitchFamily="34" charset="0"/>
                            </a:rPr>
                            <m:t>𝑎</m:t>
                          </m:r>
                          <m:r>
                            <a:rPr lang="es-EC" i="1">
                              <a:effectLst/>
                              <a:latin typeface="Cambria Math" panose="02040503050406030204" pitchFamily="18" charset="0"/>
                              <a:ea typeface="Times New Roman" panose="02020603050405020304" pitchFamily="18" charset="0"/>
                              <a:cs typeface="Arial" panose="020B0604020202020204" pitchFamily="34" charset="0"/>
                            </a:rPr>
                            <m:t>∗</m:t>
                          </m:r>
                          <m:r>
                            <a:rPr lang="es-EC" i="1">
                              <a:effectLst/>
                              <a:latin typeface="Cambria Math" panose="02040503050406030204" pitchFamily="18" charset="0"/>
                              <a:ea typeface="Times New Roman" panose="02020603050405020304" pitchFamily="18" charset="0"/>
                              <a:cs typeface="Arial" panose="020B0604020202020204" pitchFamily="34" charset="0"/>
                            </a:rPr>
                            <m:t>𝑏</m:t>
                          </m:r>
                          <m:r>
                            <a:rPr lang="es-EC" i="1">
                              <a:effectLst/>
                              <a:latin typeface="Cambria Math" panose="02040503050406030204" pitchFamily="18" charset="0"/>
                              <a:ea typeface="Times New Roman" panose="02020603050405020304" pitchFamily="18" charset="0"/>
                              <a:cs typeface="Arial" panose="020B0604020202020204" pitchFamily="34" charset="0"/>
                            </a:rPr>
                            <m:t>∗</m:t>
                          </m:r>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cos</m:t>
                          </m:r>
                          <m:r>
                            <a:rPr lang="es-EC">
                              <a:effectLst/>
                              <a:latin typeface="Cambria Math" panose="02040503050406030204" pitchFamily="18" charset="0"/>
                              <a:ea typeface="Times New Roman" panose="02020603050405020304" pitchFamily="18" charset="0"/>
                              <a:cs typeface="Arial" panose="020B0604020202020204" pitchFamily="34" charset="0"/>
                            </a:rPr>
                            <m:t>⁡</m:t>
                          </m:r>
                          <m:r>
                            <a:rPr lang="es-EC" i="1">
                              <a:effectLst/>
                              <a:latin typeface="Cambria Math" panose="02040503050406030204" pitchFamily="18" charset="0"/>
                              <a:ea typeface="Times New Roman" panose="02020603050405020304" pitchFamily="18" charset="0"/>
                              <a:cs typeface="Arial" panose="020B0604020202020204" pitchFamily="34" charset="0"/>
                            </a:rPr>
                            <m:t>(75°)</m:t>
                          </m:r>
                        </m:e>
                      </m:rad>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indent="252095" algn="just">
                  <a:lnSpc>
                    <a:spcPct val="150000"/>
                  </a:lnSpc>
                  <a:spcAft>
                    <a:spcPts val="8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Times New Roman" panose="02020603050405020304" pitchFamily="18" charset="0"/>
                          <a:cs typeface="Arial" panose="020B0604020202020204" pitchFamily="34" charset="0"/>
                        </a:rPr>
                        <m:t>𝑑</m:t>
                      </m:r>
                      <m:r>
                        <a:rPr lang="es-EC" i="1">
                          <a:effectLst/>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i="1">
                              <a:effectLst/>
                              <a:latin typeface="Cambria Math" panose="02040503050406030204" pitchFamily="18" charset="0"/>
                              <a:ea typeface="Times New Roman" panose="02020603050405020304" pitchFamily="18" charset="0"/>
                              <a:cs typeface="Arial" panose="020B0604020202020204" pitchFamily="34" charset="0"/>
                            </a:rPr>
                          </m:ctrlPr>
                        </m:radPr>
                        <m:deg/>
                        <m:e>
                          <m:sSup>
                            <m:sSupPr>
                              <m:ctrlPr>
                                <a:rPr lang="en-US" i="1">
                                  <a:effectLst/>
                                  <a:latin typeface="Cambria Math" panose="02040503050406030204" pitchFamily="18" charset="0"/>
                                  <a:ea typeface="Times New Roman" panose="02020603050405020304" pitchFamily="18" charset="0"/>
                                  <a:cs typeface="Arial" panose="020B0604020202020204" pitchFamily="34" charset="0"/>
                                </a:rPr>
                              </m:ctrlPr>
                            </m:sSupPr>
                            <m:e>
                              <m:r>
                                <a:rPr lang="es-EC" i="1">
                                  <a:effectLst/>
                                  <a:latin typeface="Cambria Math" panose="02040503050406030204" pitchFamily="18" charset="0"/>
                                  <a:ea typeface="Times New Roman" panose="02020603050405020304" pitchFamily="18" charset="0"/>
                                  <a:cs typeface="Arial" panose="020B0604020202020204" pitchFamily="34" charset="0"/>
                                </a:rPr>
                                <m:t>20.7055</m:t>
                              </m:r>
                            </m:e>
                            <m:sup>
                              <m:r>
                                <a:rPr lang="es-EC" i="1">
                                  <a:effectLst/>
                                  <a:latin typeface="Cambria Math" panose="02040503050406030204" pitchFamily="18" charset="0"/>
                                  <a:ea typeface="Times New Roman" panose="02020603050405020304" pitchFamily="18" charset="0"/>
                                  <a:cs typeface="Arial" panose="020B0604020202020204" pitchFamily="34" charset="0"/>
                                </a:rPr>
                                <m:t>2</m:t>
                              </m:r>
                            </m:sup>
                          </m:sSup>
                          <m:r>
                            <a:rPr lang="es-EC" i="1">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i="1">
                                  <a:effectLst/>
                                  <a:latin typeface="Cambria Math" panose="02040503050406030204" pitchFamily="18" charset="0"/>
                                  <a:ea typeface="Times New Roman" panose="02020603050405020304" pitchFamily="18" charset="0"/>
                                  <a:cs typeface="Arial" panose="020B0604020202020204" pitchFamily="34" charset="0"/>
                                </a:rPr>
                              </m:ctrlPr>
                            </m:sSupPr>
                            <m:e>
                              <m:r>
                                <a:rPr lang="es-EC" i="1">
                                  <a:effectLst/>
                                  <a:latin typeface="Cambria Math" panose="02040503050406030204" pitchFamily="18" charset="0"/>
                                  <a:ea typeface="Times New Roman" panose="02020603050405020304" pitchFamily="18" charset="0"/>
                                  <a:cs typeface="Arial" panose="020B0604020202020204" pitchFamily="34" charset="0"/>
                                </a:rPr>
                                <m:t>10.353</m:t>
                              </m:r>
                            </m:e>
                            <m:sup>
                              <m:r>
                                <a:rPr lang="es-EC" i="1">
                                  <a:effectLst/>
                                  <a:latin typeface="Cambria Math" panose="02040503050406030204" pitchFamily="18" charset="0"/>
                                  <a:ea typeface="Times New Roman" panose="02020603050405020304" pitchFamily="18" charset="0"/>
                                  <a:cs typeface="Arial" panose="020B0604020202020204" pitchFamily="34" charset="0"/>
                                </a:rPr>
                                <m:t>2</m:t>
                              </m:r>
                            </m:sup>
                          </m:sSup>
                          <m:r>
                            <a:rPr lang="es-EC" i="1">
                              <a:effectLst/>
                              <a:latin typeface="Cambria Math" panose="02040503050406030204" pitchFamily="18" charset="0"/>
                              <a:ea typeface="Times New Roman" panose="02020603050405020304" pitchFamily="18" charset="0"/>
                              <a:cs typeface="Arial" panose="020B0604020202020204" pitchFamily="34" charset="0"/>
                            </a:rPr>
                            <m:t>−2∗20.7055∗10.353∗</m:t>
                          </m:r>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cos</m:t>
                          </m:r>
                          <m:r>
                            <a:rPr lang="es-EC">
                              <a:effectLst/>
                              <a:latin typeface="Cambria Math" panose="02040503050406030204" pitchFamily="18" charset="0"/>
                              <a:ea typeface="Times New Roman" panose="02020603050405020304" pitchFamily="18" charset="0"/>
                              <a:cs typeface="Arial" panose="020B0604020202020204" pitchFamily="34" charset="0"/>
                            </a:rPr>
                            <m:t>⁡</m:t>
                          </m:r>
                          <m:r>
                            <a:rPr lang="es-EC" i="1">
                              <a:effectLst/>
                              <a:latin typeface="Cambria Math" panose="02040503050406030204" pitchFamily="18" charset="0"/>
                              <a:ea typeface="Times New Roman" panose="02020603050405020304" pitchFamily="18" charset="0"/>
                              <a:cs typeface="Arial" panose="020B0604020202020204" pitchFamily="34" charset="0"/>
                            </a:rPr>
                            <m:t>(75°)</m:t>
                          </m:r>
                        </m:e>
                      </m:rad>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indent="252095" algn="just">
                  <a:lnSpc>
                    <a:spcPct val="150000"/>
                  </a:lnSpc>
                  <a:spcAft>
                    <a:spcPts val="8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Times New Roman" panose="02020603050405020304" pitchFamily="18" charset="0"/>
                          <a:cs typeface="Arial" panose="020B0604020202020204" pitchFamily="34" charset="0"/>
                        </a:rPr>
                        <m:t>𝑑</m:t>
                      </m:r>
                      <m:r>
                        <a:rPr lang="es-EC" i="1">
                          <a:effectLst/>
                          <a:latin typeface="Cambria Math" panose="02040503050406030204" pitchFamily="18" charset="0"/>
                          <a:ea typeface="Times New Roman" panose="02020603050405020304" pitchFamily="18" charset="0"/>
                          <a:cs typeface="Arial" panose="020B0604020202020204" pitchFamily="34" charset="0"/>
                        </a:rPr>
                        <m:t>=20.614 </m:t>
                      </m:r>
                      <m:r>
                        <a:rPr lang="es-EC" i="1">
                          <a:effectLst/>
                          <a:latin typeface="Cambria Math" panose="02040503050406030204" pitchFamily="18" charset="0"/>
                          <a:ea typeface="Times New Roman" panose="02020603050405020304" pitchFamily="18" charset="0"/>
                          <a:cs typeface="Arial" panose="020B0604020202020204" pitchFamily="34" charset="0"/>
                        </a:rPr>
                        <m:t>𝑚𝑚</m:t>
                      </m:r>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indent="252095" algn="just">
                  <a:lnSpc>
                    <a:spcPct val="150000"/>
                  </a:lnSpc>
                  <a:spcAft>
                    <a:spcPts val="800"/>
                  </a:spcAft>
                </a:pPr>
                <a:r>
                  <a:rPr lang="es-EC" dirty="0">
                    <a:effectLst/>
                    <a:latin typeface="Arial" panose="020B0604020202020204" pitchFamily="34" charset="0"/>
                    <a:ea typeface="Calibri" panose="020F0502020204030204" pitchFamily="34" charset="0"/>
                    <a:cs typeface="Times New Roman" panose="02020603050405020304" pitchFamily="18" charset="0"/>
                  </a:rPr>
                  <a:t>Con d y e se puede hallar finalmente la distancia c;</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indent="252095" algn="just">
                  <a:lnSpc>
                    <a:spcPct val="150000"/>
                  </a:lnSpc>
                  <a:spcAft>
                    <a:spcPts val="8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Times New Roman" panose="02020603050405020304" pitchFamily="18" charset="0"/>
                          <a:cs typeface="Arial" panose="020B0604020202020204" pitchFamily="34" charset="0"/>
                        </a:rPr>
                        <m:t>𝑐</m:t>
                      </m:r>
                      <m:r>
                        <a:rPr lang="es-EC" i="1">
                          <a:effectLst/>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i="1">
                              <a:effectLst/>
                              <a:latin typeface="Cambria Math" panose="02040503050406030204" pitchFamily="18" charset="0"/>
                              <a:ea typeface="Times New Roman" panose="02020603050405020304" pitchFamily="18" charset="0"/>
                              <a:cs typeface="Arial" panose="020B0604020202020204" pitchFamily="34" charset="0"/>
                            </a:rPr>
                          </m:ctrlPr>
                        </m:radPr>
                        <m:deg/>
                        <m:e>
                          <m:sSup>
                            <m:sSupPr>
                              <m:ctrlPr>
                                <a:rPr lang="en-US" i="1">
                                  <a:effectLst/>
                                  <a:latin typeface="Cambria Math" panose="02040503050406030204" pitchFamily="18" charset="0"/>
                                  <a:ea typeface="Times New Roman" panose="02020603050405020304" pitchFamily="18" charset="0"/>
                                  <a:cs typeface="Arial" panose="020B0604020202020204" pitchFamily="34" charset="0"/>
                                </a:rPr>
                              </m:ctrlPr>
                            </m:sSupPr>
                            <m:e>
                              <m:r>
                                <a:rPr lang="es-EC" i="1">
                                  <a:effectLst/>
                                  <a:latin typeface="Cambria Math" panose="02040503050406030204" pitchFamily="18" charset="0"/>
                                  <a:ea typeface="Times New Roman" panose="02020603050405020304" pitchFamily="18" charset="0"/>
                                  <a:cs typeface="Arial" panose="020B0604020202020204" pitchFamily="34" charset="0"/>
                                </a:rPr>
                                <m:t>20.614</m:t>
                              </m:r>
                            </m:e>
                            <m:sup>
                              <m:r>
                                <a:rPr lang="es-EC" i="1">
                                  <a:effectLst/>
                                  <a:latin typeface="Cambria Math" panose="02040503050406030204" pitchFamily="18" charset="0"/>
                                  <a:ea typeface="Times New Roman" panose="02020603050405020304" pitchFamily="18" charset="0"/>
                                  <a:cs typeface="Arial" panose="020B0604020202020204" pitchFamily="34" charset="0"/>
                                </a:rPr>
                                <m:t>2</m:t>
                              </m:r>
                            </m:sup>
                          </m:sSup>
                          <m:r>
                            <a:rPr lang="es-EC" i="1">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i="1">
                                  <a:effectLst/>
                                  <a:latin typeface="Cambria Math" panose="02040503050406030204" pitchFamily="18" charset="0"/>
                                  <a:ea typeface="Times New Roman" panose="02020603050405020304" pitchFamily="18" charset="0"/>
                                  <a:cs typeface="Arial" panose="020B0604020202020204" pitchFamily="34" charset="0"/>
                                </a:rPr>
                              </m:ctrlPr>
                            </m:sSupPr>
                            <m:e>
                              <m:r>
                                <a:rPr lang="es-EC" i="1">
                                  <a:effectLst/>
                                  <a:latin typeface="Cambria Math" panose="02040503050406030204" pitchFamily="18" charset="0"/>
                                  <a:ea typeface="Times New Roman" panose="02020603050405020304" pitchFamily="18" charset="0"/>
                                  <a:cs typeface="Arial" panose="020B0604020202020204" pitchFamily="34" charset="0"/>
                                </a:rPr>
                                <m:t>20</m:t>
                              </m:r>
                            </m:e>
                            <m:sup>
                              <m:r>
                                <a:rPr lang="es-EC" i="1">
                                  <a:effectLst/>
                                  <a:latin typeface="Cambria Math" panose="02040503050406030204" pitchFamily="18" charset="0"/>
                                  <a:ea typeface="Times New Roman" panose="02020603050405020304" pitchFamily="18" charset="0"/>
                                  <a:cs typeface="Arial" panose="020B0604020202020204" pitchFamily="34" charset="0"/>
                                </a:rPr>
                                <m:t>2</m:t>
                              </m:r>
                            </m:sup>
                          </m:sSup>
                        </m:e>
                      </m:rad>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a:rPr lang="es-EC" b="1" i="1">
                          <a:effectLst/>
                          <a:latin typeface="Cambria Math" panose="02040503050406030204" pitchFamily="18" charset="0"/>
                          <a:ea typeface="Times New Roman" panose="02020603050405020304" pitchFamily="18" charset="0"/>
                          <a:cs typeface="Arial" panose="020B0604020202020204" pitchFamily="34" charset="0"/>
                        </a:rPr>
                        <m:t>𝒄</m:t>
                      </m:r>
                      <m:r>
                        <a:rPr lang="es-EC" b="1" i="1">
                          <a:effectLst/>
                          <a:latin typeface="Cambria Math" panose="02040503050406030204" pitchFamily="18" charset="0"/>
                          <a:ea typeface="Times New Roman" panose="02020603050405020304" pitchFamily="18" charset="0"/>
                          <a:cs typeface="Arial" panose="020B0604020202020204" pitchFamily="34" charset="0"/>
                        </a:rPr>
                        <m:t>=</m:t>
                      </m:r>
                      <m:r>
                        <a:rPr lang="es-EC" b="1" i="1">
                          <a:effectLst/>
                          <a:latin typeface="Cambria Math" panose="02040503050406030204" pitchFamily="18" charset="0"/>
                          <a:ea typeface="Times New Roman" panose="02020603050405020304" pitchFamily="18" charset="0"/>
                          <a:cs typeface="Arial" panose="020B0604020202020204" pitchFamily="34" charset="0"/>
                        </a:rPr>
                        <m:t>𝟓</m:t>
                      </m:r>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Rectángulo 3"/>
              <p:cNvSpPr>
                <a:spLocks noRot="1" noChangeAspect="1" noMove="1" noResize="1" noEditPoints="1" noAdjustHandles="1" noChangeArrowheads="1" noChangeShapeType="1" noTextEdit="1"/>
              </p:cNvSpPr>
              <p:nvPr/>
            </p:nvSpPr>
            <p:spPr>
              <a:xfrm>
                <a:off x="1268361" y="175480"/>
                <a:ext cx="8770373" cy="3996928"/>
              </a:xfrm>
              <a:prstGeom prst="rect">
                <a:avLst/>
              </a:prstGeom>
              <a:blipFill rotWithShape="0">
                <a:blip r:embed="rId2" cstate="print"/>
                <a:stretch>
                  <a:fillRect/>
                </a:stretch>
              </a:blipFill>
            </p:spPr>
            <p:txBody>
              <a:bodyPr/>
              <a:lstStyle/>
              <a:p>
                <a:r>
                  <a:rPr lang="en-US">
                    <a:noFill/>
                  </a:rPr>
                  <a:t> </a:t>
                </a:r>
              </a:p>
            </p:txBody>
          </p:sp>
        </mc:Fallback>
      </mc:AlternateContent>
      <p:pic>
        <p:nvPicPr>
          <p:cNvPr id="5" name="Imagen 4"/>
          <p:cNvPicPr>
            <a:picLocks noChangeAspect="1"/>
          </p:cNvPicPr>
          <p:nvPr/>
        </p:nvPicPr>
        <p:blipFill rotWithShape="1">
          <a:blip r:embed="rId3" cstate="print"/>
          <a:srcRect l="16119"/>
          <a:stretch/>
        </p:blipFill>
        <p:spPr>
          <a:xfrm>
            <a:off x="3421625" y="4172408"/>
            <a:ext cx="4945626" cy="2438400"/>
          </a:xfrm>
          <a:prstGeom prst="rect">
            <a:avLst/>
          </a:prstGeom>
          <a:ln w="19050">
            <a:solidFill>
              <a:schemeClr val="tx1"/>
            </a:solidFill>
          </a:ln>
        </p:spPr>
      </p:pic>
    </p:spTree>
    <p:extLst>
      <p:ext uri="{BB962C8B-B14F-4D97-AF65-F5344CB8AC3E}">
        <p14:creationId xmlns:p14="http://schemas.microsoft.com/office/powerpoint/2010/main" val="186303459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stretch>
            <a:fillRect/>
          </a:stretch>
        </p:blipFill>
        <p:spPr>
          <a:xfrm>
            <a:off x="3383527" y="119371"/>
            <a:ext cx="6079081" cy="2987623"/>
          </a:xfrm>
          <a:prstGeom prst="rect">
            <a:avLst/>
          </a:prstGeom>
          <a:ln w="19050">
            <a:solidFill>
              <a:schemeClr val="tx1"/>
            </a:solidFill>
          </a:ln>
        </p:spPr>
      </p:pic>
      <p:pic>
        <p:nvPicPr>
          <p:cNvPr id="5" name="Imagen 4"/>
          <p:cNvPicPr/>
          <p:nvPr/>
        </p:nvPicPr>
        <p:blipFill rotWithShape="1">
          <a:blip r:embed="rId3" cstate="print"/>
          <a:srcRect l="1305" t="828" r="3155" b="542"/>
          <a:stretch/>
        </p:blipFill>
        <p:spPr bwMode="auto">
          <a:xfrm>
            <a:off x="148713" y="3235632"/>
            <a:ext cx="6079081" cy="3361813"/>
          </a:xfrm>
          <a:prstGeom prst="rect">
            <a:avLst/>
          </a:prstGeom>
          <a:ln w="19050" cap="flat" cmpd="sng" algn="ctr">
            <a:solidFill>
              <a:schemeClr val="tx1"/>
            </a:solidFill>
            <a:prstDash val="solid"/>
            <a:round/>
            <a:headEnd type="none" w="med" len="med"/>
            <a:tailEnd type="none" w="med" len="med"/>
          </a:ln>
          <a:extLst>
            <a:ext uri="{53640926-AAD7-44D8-BBD7-CCE9431645EC}">
              <a14:shadowObscured xmlns:a14="http://schemas.microsoft.com/office/drawing/2010/main"/>
            </a:ext>
          </a:extLst>
        </p:spPr>
      </p:pic>
      <p:pic>
        <p:nvPicPr>
          <p:cNvPr id="6" name="Imagen 5"/>
          <p:cNvPicPr/>
          <p:nvPr/>
        </p:nvPicPr>
        <p:blipFill rotWithShape="1">
          <a:blip r:embed="rId4" cstate="print"/>
          <a:srcRect t="-4743"/>
          <a:stretch/>
        </p:blipFill>
        <p:spPr bwMode="auto">
          <a:xfrm>
            <a:off x="7455155" y="3676906"/>
            <a:ext cx="2886075" cy="841375"/>
          </a:xfrm>
          <a:prstGeom prst="rect">
            <a:avLst/>
          </a:prstGeom>
          <a:ln w="19050"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7" name="Rectángulo 6"/>
          <p:cNvSpPr/>
          <p:nvPr/>
        </p:nvSpPr>
        <p:spPr>
          <a:xfrm>
            <a:off x="6423067" y="4547206"/>
            <a:ext cx="5177699" cy="369332"/>
          </a:xfrm>
          <a:prstGeom prst="rect">
            <a:avLst/>
          </a:prstGeom>
        </p:spPr>
        <p:txBody>
          <a:bodyPr wrap="none">
            <a:spAutoFit/>
          </a:bodyPr>
          <a:lstStyle/>
          <a:p>
            <a:r>
              <a:rPr lang="es-EC" dirty="0">
                <a:latin typeface="Arial" panose="020B0604020202020204" pitchFamily="34" charset="0"/>
                <a:ea typeface="Calibri" panose="020F0502020204030204" pitchFamily="34" charset="0"/>
              </a:rPr>
              <a:t>Desplazamientos en X / Y en función del Ángulo.</a:t>
            </a:r>
            <a:endParaRPr lang="en-US" dirty="0"/>
          </a:p>
        </p:txBody>
      </p:sp>
    </p:spTree>
    <p:extLst>
      <p:ext uri="{BB962C8B-B14F-4D97-AF65-F5344CB8AC3E}">
        <p14:creationId xmlns:p14="http://schemas.microsoft.com/office/powerpoint/2010/main" val="261269272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44181" y="284823"/>
            <a:ext cx="5558060" cy="369332"/>
          </a:xfrm>
          <a:prstGeom prst="rect">
            <a:avLst/>
          </a:prstGeom>
        </p:spPr>
        <p:txBody>
          <a:bodyPr wrap="none">
            <a:spAutoFit/>
          </a:bodyPr>
          <a:lstStyle/>
          <a:p>
            <a:r>
              <a:rPr lang="es-EC" u="sng" dirty="0" smtClean="0">
                <a:latin typeface="Arial" panose="020B0604020202020204" pitchFamily="34" charset="0"/>
                <a:ea typeface="Calibri" panose="020F0502020204030204" pitchFamily="34" charset="0"/>
              </a:rPr>
              <a:t>ANÁLISIS MECÁNICO DE LA ZONA DE SUJECIÓN</a:t>
            </a:r>
            <a:endParaRPr lang="en-US" u="sng" dirty="0"/>
          </a:p>
        </p:txBody>
      </p:sp>
      <p:pic>
        <p:nvPicPr>
          <p:cNvPr id="5" name="Imagen 4"/>
          <p:cNvPicPr>
            <a:picLocks noChangeAspect="1"/>
          </p:cNvPicPr>
          <p:nvPr/>
        </p:nvPicPr>
        <p:blipFill>
          <a:blip r:embed="rId2" cstate="print"/>
          <a:stretch>
            <a:fillRect/>
          </a:stretch>
        </p:blipFill>
        <p:spPr>
          <a:xfrm>
            <a:off x="3481389" y="903125"/>
            <a:ext cx="5053011" cy="3437366"/>
          </a:xfrm>
          <a:prstGeom prst="rect">
            <a:avLst/>
          </a:prstGeom>
          <a:ln w="19050">
            <a:solidFill>
              <a:schemeClr val="tx1"/>
            </a:solidFill>
          </a:ln>
        </p:spPr>
      </p:pic>
      <mc:AlternateContent xmlns:mc="http://schemas.openxmlformats.org/markup-compatibility/2006" xmlns:a14="http://schemas.microsoft.com/office/drawing/2010/main">
        <mc:Choice Requires="a14">
          <p:sp>
            <p:nvSpPr>
              <p:cNvPr id="6" name="Rectángulo 5"/>
              <p:cNvSpPr/>
              <p:nvPr/>
            </p:nvSpPr>
            <p:spPr>
              <a:xfrm>
                <a:off x="221590" y="4589461"/>
                <a:ext cx="3930756" cy="369332"/>
              </a:xfrm>
              <a:prstGeom prst="rect">
                <a:avLst/>
              </a:prstGeom>
            </p:spPr>
            <p:txBody>
              <a:bodyPr wrap="none">
                <a:spAutoFit/>
              </a:bodyPr>
              <a:lstStyle/>
              <a:p>
                <a:r>
                  <a:rPr lang="es-EC" dirty="0">
                    <a:latin typeface="Arial" panose="020B0604020202020204" pitchFamily="34" charset="0"/>
                    <a:ea typeface="Times New Roman" panose="02020603050405020304" pitchFamily="18" charset="0"/>
                  </a:rPr>
                  <a:t>esfuerzo admisible en la resina </a:t>
                </a:r>
                <a14:m>
                  <m:oMath xmlns:m="http://schemas.openxmlformats.org/officeDocument/2006/math">
                    <m:sSub>
                      <m:sSubPr>
                        <m:ctrlPr>
                          <a:rPr lang="en-US" i="1">
                            <a:effectLst/>
                            <a:latin typeface="Cambria Math" panose="02040503050406030204" pitchFamily="18" charset="0"/>
                            <a:ea typeface="Times New Roman" panose="02020603050405020304" pitchFamily="18" charset="0"/>
                            <a:cs typeface="Arial" panose="020B0604020202020204" pitchFamily="34" charset="0"/>
                          </a:rPr>
                        </m:ctrlPr>
                      </m:sSubPr>
                      <m:e>
                        <m:r>
                          <a:rPr lang="es-EC" i="1">
                            <a:effectLst/>
                            <a:latin typeface="Cambria Math" panose="02040503050406030204" pitchFamily="18" charset="0"/>
                            <a:ea typeface="Times New Roman" panose="02020603050405020304" pitchFamily="18" charset="0"/>
                            <a:cs typeface="Arial" panose="020B0604020202020204" pitchFamily="34" charset="0"/>
                          </a:rPr>
                          <m:t>𝜎</m:t>
                        </m:r>
                      </m:e>
                      <m:sub>
                        <m:r>
                          <a:rPr lang="es-EC" i="1">
                            <a:effectLst/>
                            <a:latin typeface="Cambria Math" panose="02040503050406030204" pitchFamily="18" charset="0"/>
                            <a:ea typeface="Times New Roman" panose="02020603050405020304" pitchFamily="18" charset="0"/>
                            <a:cs typeface="Arial" panose="020B0604020202020204" pitchFamily="34" charset="0"/>
                          </a:rPr>
                          <m:t>𝑎𝑑𝑚</m:t>
                        </m:r>
                      </m:sub>
                    </m:sSub>
                  </m:oMath>
                </a14:m>
                <a:endParaRPr lang="en-US" dirty="0"/>
              </a:p>
            </p:txBody>
          </p:sp>
        </mc:Choice>
        <mc:Fallback xmlns="">
          <p:sp>
            <p:nvSpPr>
              <p:cNvPr id="6" name="Rectángulo 5"/>
              <p:cNvSpPr>
                <a:spLocks noRot="1" noChangeAspect="1" noMove="1" noResize="1" noEditPoints="1" noAdjustHandles="1" noChangeArrowheads="1" noChangeShapeType="1" noTextEdit="1"/>
              </p:cNvSpPr>
              <p:nvPr/>
            </p:nvSpPr>
            <p:spPr>
              <a:xfrm>
                <a:off x="221590" y="4589461"/>
                <a:ext cx="3930756" cy="369332"/>
              </a:xfrm>
              <a:prstGeom prst="rect">
                <a:avLst/>
              </a:prstGeom>
              <a:blipFill rotWithShape="0">
                <a:blip r:embed="rId3" cstate="print"/>
                <a:stretch>
                  <a:fillRect l="-1240" t="-11667" b="-2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ángulo 6"/>
              <p:cNvSpPr/>
              <p:nvPr/>
            </p:nvSpPr>
            <p:spPr>
              <a:xfrm>
                <a:off x="581176" y="5135336"/>
                <a:ext cx="3211584" cy="39126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𝑆</m:t>
                          </m:r>
                        </m:e>
                        <m:sub>
                          <m:r>
                            <a:rPr lang="en-US" i="1">
                              <a:latin typeface="Cambria Math" panose="02040503050406030204" pitchFamily="18" charset="0"/>
                            </a:rPr>
                            <m:t>𝑦</m:t>
                          </m:r>
                        </m:sub>
                      </m:sSub>
                      <m:r>
                        <a:rPr lang="en-US" i="0">
                          <a:latin typeface="Cambria Math" panose="02040503050406030204" pitchFamily="18" charset="0"/>
                        </a:rPr>
                        <m:t>=3200 </m:t>
                      </m:r>
                      <m:r>
                        <a:rPr lang="en-US" i="1">
                          <a:latin typeface="Cambria Math" panose="02040503050406030204" pitchFamily="18" charset="0"/>
                        </a:rPr>
                        <m:t>𝑃𝑆𝐼</m:t>
                      </m:r>
                      <m:r>
                        <a:rPr lang="en-US" i="0">
                          <a:latin typeface="Cambria Math" panose="02040503050406030204" pitchFamily="18" charset="0"/>
                        </a:rPr>
                        <m:t>=22.063 </m:t>
                      </m:r>
                      <m:r>
                        <a:rPr lang="en-US" i="1">
                          <a:latin typeface="Cambria Math" panose="02040503050406030204" pitchFamily="18" charset="0"/>
                        </a:rPr>
                        <m:t>𝑀𝑃𝑎</m:t>
                      </m:r>
                    </m:oMath>
                  </m:oMathPara>
                </a14:m>
                <a:endParaRPr lang="en-US" dirty="0"/>
              </a:p>
            </p:txBody>
          </p:sp>
        </mc:Choice>
        <mc:Fallback xmlns="">
          <p:sp>
            <p:nvSpPr>
              <p:cNvPr id="7" name="Rectángulo 6"/>
              <p:cNvSpPr>
                <a:spLocks noRot="1" noChangeAspect="1" noMove="1" noResize="1" noEditPoints="1" noAdjustHandles="1" noChangeArrowheads="1" noChangeShapeType="1" noTextEdit="1"/>
              </p:cNvSpPr>
              <p:nvPr/>
            </p:nvSpPr>
            <p:spPr>
              <a:xfrm>
                <a:off x="581176" y="5135336"/>
                <a:ext cx="3211584" cy="391261"/>
              </a:xfrm>
              <a:prstGeom prst="rect">
                <a:avLst/>
              </a:prstGeom>
              <a:blipFill rotWithShape="0">
                <a:blip r:embed="rId4" cstate="print"/>
                <a:stretch>
                  <a:fillRect b="-30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ángulo 7"/>
              <p:cNvSpPr/>
              <p:nvPr/>
            </p:nvSpPr>
            <p:spPr>
              <a:xfrm>
                <a:off x="6587613" y="4385162"/>
                <a:ext cx="3342968" cy="2282869"/>
              </a:xfrm>
              <a:prstGeom prst="rect">
                <a:avLst/>
              </a:prstGeom>
            </p:spPr>
            <p:txBody>
              <a:bodyPr wrap="square">
                <a:spAutoFit/>
              </a:bodyPr>
              <a:lstStyle/>
              <a:p>
                <a:pPr indent="252095" algn="just">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ea typeface="Times New Roman" panose="02020603050405020304" pitchFamily="18" charset="0"/>
                              <a:cs typeface="Arial" panose="020B0604020202020204" pitchFamily="34" charset="0"/>
                            </a:rPr>
                          </m:ctrlPr>
                        </m:sSubPr>
                        <m:e>
                          <m:r>
                            <a:rPr lang="es-EC" i="1">
                              <a:effectLst/>
                              <a:latin typeface="Cambria Math" panose="02040503050406030204" pitchFamily="18" charset="0"/>
                              <a:ea typeface="Times New Roman" panose="02020603050405020304" pitchFamily="18" charset="0"/>
                              <a:cs typeface="Arial" panose="020B0604020202020204" pitchFamily="34" charset="0"/>
                            </a:rPr>
                            <m:t>𝜎</m:t>
                          </m:r>
                        </m:e>
                        <m:sub>
                          <m:r>
                            <a:rPr lang="es-EC" i="1">
                              <a:effectLst/>
                              <a:latin typeface="Cambria Math" panose="02040503050406030204" pitchFamily="18" charset="0"/>
                              <a:ea typeface="Times New Roman" panose="02020603050405020304" pitchFamily="18" charset="0"/>
                              <a:cs typeface="Arial" panose="020B0604020202020204" pitchFamily="34" charset="0"/>
                            </a:rPr>
                            <m:t>𝑎𝑑𝑚</m:t>
                          </m:r>
                        </m:sub>
                      </m:sSub>
                      <m:r>
                        <a:rPr lang="es-EC" i="1">
                          <a:effectLst/>
                          <a:latin typeface="Cambria Math" panose="02040503050406030204" pitchFamily="18" charset="0"/>
                          <a:ea typeface="Times New Roman" panose="02020603050405020304" pitchFamily="18" charset="0"/>
                          <a:cs typeface="Arial" panose="020B0604020202020204" pitchFamily="34" charset="0"/>
                        </a:rPr>
                        <m:t>=</m:t>
                      </m:r>
                      <m:f>
                        <m:fPr>
                          <m:ctrlPr>
                            <a:rPr lang="en-US" i="1">
                              <a:effectLst/>
                              <a:latin typeface="Cambria Math" panose="02040503050406030204" pitchFamily="18" charset="0"/>
                              <a:ea typeface="Times New Roman" panose="02020603050405020304" pitchFamily="18" charset="0"/>
                              <a:cs typeface="Arial" panose="020B0604020202020204" pitchFamily="34" charset="0"/>
                            </a:rPr>
                          </m:ctrlPr>
                        </m:fPr>
                        <m:num>
                          <m:sSub>
                            <m:sSubPr>
                              <m:ctrlPr>
                                <a:rPr lang="en-US" i="1">
                                  <a:effectLst/>
                                  <a:latin typeface="Cambria Math" panose="02040503050406030204" pitchFamily="18" charset="0"/>
                                  <a:ea typeface="Times New Roman" panose="02020603050405020304" pitchFamily="18" charset="0"/>
                                  <a:cs typeface="Arial" panose="020B0604020202020204" pitchFamily="34" charset="0"/>
                                </a:rPr>
                              </m:ctrlPr>
                            </m:sSubPr>
                            <m:e>
                              <m:r>
                                <a:rPr lang="es-EC" i="1">
                                  <a:effectLst/>
                                  <a:latin typeface="Cambria Math" panose="02040503050406030204" pitchFamily="18" charset="0"/>
                                  <a:ea typeface="Times New Roman" panose="02020603050405020304" pitchFamily="18" charset="0"/>
                                  <a:cs typeface="Arial" panose="020B0604020202020204" pitchFamily="34" charset="0"/>
                                </a:rPr>
                                <m:t>𝑆</m:t>
                              </m:r>
                            </m:e>
                            <m:sub>
                              <m:r>
                                <a:rPr lang="es-EC" i="1">
                                  <a:effectLst/>
                                  <a:latin typeface="Cambria Math" panose="02040503050406030204" pitchFamily="18" charset="0"/>
                                  <a:ea typeface="Times New Roman" panose="02020603050405020304" pitchFamily="18" charset="0"/>
                                  <a:cs typeface="Arial" panose="020B0604020202020204" pitchFamily="34" charset="0"/>
                                </a:rPr>
                                <m:t>𝑦</m:t>
                              </m:r>
                            </m:sub>
                          </m:sSub>
                        </m:num>
                        <m:den>
                          <m:r>
                            <a:rPr lang="es-EC" i="1">
                              <a:effectLst/>
                              <a:latin typeface="Cambria Math" panose="02040503050406030204" pitchFamily="18" charset="0"/>
                              <a:ea typeface="Times New Roman" panose="02020603050405020304" pitchFamily="18" charset="0"/>
                              <a:cs typeface="Arial" panose="020B0604020202020204" pitchFamily="34" charset="0"/>
                            </a:rPr>
                            <m:t>𝑛</m:t>
                          </m:r>
                        </m:den>
                      </m:f>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indent="252095" algn="just">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n-US" i="1">
                              <a:effectLst/>
                              <a:latin typeface="Cambria Math" panose="02040503050406030204" pitchFamily="18" charset="0"/>
                              <a:ea typeface="Times New Roman" panose="02020603050405020304" pitchFamily="18" charset="0"/>
                              <a:cs typeface="Arial" panose="020B0604020202020204" pitchFamily="34" charset="0"/>
                            </a:rPr>
                          </m:ctrlPr>
                        </m:sSubPr>
                        <m:e>
                          <m:r>
                            <a:rPr lang="es-EC" i="1">
                              <a:effectLst/>
                              <a:latin typeface="Cambria Math" panose="02040503050406030204" pitchFamily="18" charset="0"/>
                              <a:ea typeface="Times New Roman" panose="02020603050405020304" pitchFamily="18" charset="0"/>
                              <a:cs typeface="Arial" panose="020B0604020202020204" pitchFamily="34" charset="0"/>
                            </a:rPr>
                            <m:t>𝜎</m:t>
                          </m:r>
                        </m:e>
                        <m:sub>
                          <m:r>
                            <a:rPr lang="es-EC" i="1">
                              <a:effectLst/>
                              <a:latin typeface="Cambria Math" panose="02040503050406030204" pitchFamily="18" charset="0"/>
                              <a:ea typeface="Times New Roman" panose="02020603050405020304" pitchFamily="18" charset="0"/>
                              <a:cs typeface="Arial" panose="020B0604020202020204" pitchFamily="34" charset="0"/>
                            </a:rPr>
                            <m:t>𝑎𝑑𝑚</m:t>
                          </m:r>
                        </m:sub>
                      </m:sSub>
                      <m:r>
                        <a:rPr lang="es-EC" i="1">
                          <a:effectLst/>
                          <a:latin typeface="Cambria Math" panose="02040503050406030204" pitchFamily="18" charset="0"/>
                          <a:ea typeface="Times New Roman" panose="02020603050405020304" pitchFamily="18" charset="0"/>
                          <a:cs typeface="Arial" panose="020B0604020202020204" pitchFamily="34" charset="0"/>
                        </a:rPr>
                        <m:t>=</m:t>
                      </m:r>
                      <m:f>
                        <m:fPr>
                          <m:ctrlPr>
                            <a:rPr lang="en-US" i="1">
                              <a:effectLst/>
                              <a:latin typeface="Cambria Math" panose="02040503050406030204" pitchFamily="18" charset="0"/>
                              <a:ea typeface="Times New Roman" panose="02020603050405020304" pitchFamily="18" charset="0"/>
                              <a:cs typeface="Arial" panose="020B0604020202020204" pitchFamily="34" charset="0"/>
                            </a:rPr>
                          </m:ctrlPr>
                        </m:fPr>
                        <m:num>
                          <m:r>
                            <a:rPr lang="es-EC" i="1">
                              <a:effectLst/>
                              <a:latin typeface="Cambria Math" panose="02040503050406030204" pitchFamily="18" charset="0"/>
                              <a:ea typeface="Times New Roman" panose="02020603050405020304" pitchFamily="18" charset="0"/>
                              <a:cs typeface="Arial" panose="020B0604020202020204" pitchFamily="34" charset="0"/>
                            </a:rPr>
                            <m:t>22.063 </m:t>
                          </m:r>
                          <m:r>
                            <a:rPr lang="es-EC" i="1">
                              <a:effectLst/>
                              <a:latin typeface="Cambria Math" panose="02040503050406030204" pitchFamily="18" charset="0"/>
                              <a:ea typeface="Times New Roman" panose="02020603050405020304" pitchFamily="18" charset="0"/>
                              <a:cs typeface="Arial" panose="020B0604020202020204" pitchFamily="34" charset="0"/>
                            </a:rPr>
                            <m:t>𝑀𝑃𝑎</m:t>
                          </m:r>
                        </m:num>
                        <m:den>
                          <m:r>
                            <a:rPr lang="es-EC" i="1">
                              <a:effectLst/>
                              <a:latin typeface="Cambria Math" panose="02040503050406030204" pitchFamily="18" charset="0"/>
                              <a:ea typeface="Times New Roman" panose="02020603050405020304" pitchFamily="18" charset="0"/>
                              <a:cs typeface="Arial" panose="020B0604020202020204" pitchFamily="34" charset="0"/>
                            </a:rPr>
                            <m:t>4</m:t>
                          </m:r>
                        </m:den>
                      </m:f>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n-US" b="1" i="1">
                              <a:effectLst/>
                              <a:latin typeface="Cambria Math" panose="02040503050406030204" pitchFamily="18" charset="0"/>
                              <a:ea typeface="Times New Roman" panose="02020603050405020304" pitchFamily="18" charset="0"/>
                              <a:cs typeface="Arial" panose="020B0604020202020204" pitchFamily="34" charset="0"/>
                            </a:rPr>
                          </m:ctrlPr>
                        </m:sSubPr>
                        <m:e>
                          <m:r>
                            <a:rPr lang="es-EC" b="1" i="1">
                              <a:effectLst/>
                              <a:latin typeface="Cambria Math" panose="02040503050406030204" pitchFamily="18" charset="0"/>
                              <a:ea typeface="Times New Roman" panose="02020603050405020304" pitchFamily="18" charset="0"/>
                              <a:cs typeface="Arial" panose="020B0604020202020204" pitchFamily="34" charset="0"/>
                            </a:rPr>
                            <m:t>𝝈</m:t>
                          </m:r>
                        </m:e>
                        <m:sub>
                          <m:r>
                            <a:rPr lang="es-EC" b="1" i="1">
                              <a:effectLst/>
                              <a:latin typeface="Cambria Math" panose="02040503050406030204" pitchFamily="18" charset="0"/>
                              <a:ea typeface="Times New Roman" panose="02020603050405020304" pitchFamily="18" charset="0"/>
                              <a:cs typeface="Arial" panose="020B0604020202020204" pitchFamily="34" charset="0"/>
                            </a:rPr>
                            <m:t>𝒂𝒅𝒎</m:t>
                          </m:r>
                        </m:sub>
                      </m:sSub>
                      <m:r>
                        <a:rPr lang="es-EC" b="1" i="1">
                          <a:effectLst/>
                          <a:latin typeface="Cambria Math" panose="02040503050406030204" pitchFamily="18" charset="0"/>
                          <a:ea typeface="Times New Roman" panose="02020603050405020304" pitchFamily="18" charset="0"/>
                          <a:cs typeface="Arial" panose="020B0604020202020204" pitchFamily="34" charset="0"/>
                        </a:rPr>
                        <m:t>=</m:t>
                      </m:r>
                      <m:r>
                        <a:rPr lang="es-EC" b="1" i="1">
                          <a:effectLst/>
                          <a:latin typeface="Cambria Math" panose="02040503050406030204" pitchFamily="18" charset="0"/>
                          <a:ea typeface="Times New Roman" panose="02020603050405020304" pitchFamily="18" charset="0"/>
                          <a:cs typeface="Arial" panose="020B0604020202020204" pitchFamily="34" charset="0"/>
                        </a:rPr>
                        <m:t>𝟓</m:t>
                      </m:r>
                      <m:r>
                        <a:rPr lang="es-EC" b="1" i="1">
                          <a:effectLst/>
                          <a:latin typeface="Cambria Math" panose="02040503050406030204" pitchFamily="18" charset="0"/>
                          <a:ea typeface="Times New Roman" panose="02020603050405020304" pitchFamily="18" charset="0"/>
                          <a:cs typeface="Arial" panose="020B0604020202020204" pitchFamily="34" charset="0"/>
                        </a:rPr>
                        <m:t>.</m:t>
                      </m:r>
                      <m:r>
                        <a:rPr lang="es-EC" b="1" i="1">
                          <a:effectLst/>
                          <a:latin typeface="Cambria Math" panose="02040503050406030204" pitchFamily="18" charset="0"/>
                          <a:ea typeface="Times New Roman" panose="02020603050405020304" pitchFamily="18" charset="0"/>
                          <a:cs typeface="Arial" panose="020B0604020202020204" pitchFamily="34" charset="0"/>
                        </a:rPr>
                        <m:t>𝟓𝟏𝟔</m:t>
                      </m:r>
                      <m:r>
                        <a:rPr lang="es-EC" b="1" i="1">
                          <a:effectLst/>
                          <a:latin typeface="Cambria Math" panose="02040503050406030204" pitchFamily="18" charset="0"/>
                          <a:ea typeface="Times New Roman" panose="02020603050405020304" pitchFamily="18" charset="0"/>
                          <a:cs typeface="Arial" panose="020B0604020202020204" pitchFamily="34" charset="0"/>
                        </a:rPr>
                        <m:t> </m:t>
                      </m:r>
                      <m:r>
                        <a:rPr lang="es-EC" b="1" i="1">
                          <a:effectLst/>
                          <a:latin typeface="Cambria Math" panose="02040503050406030204" pitchFamily="18" charset="0"/>
                          <a:ea typeface="Times New Roman" panose="02020603050405020304" pitchFamily="18" charset="0"/>
                          <a:cs typeface="Arial" panose="020B0604020202020204" pitchFamily="34" charset="0"/>
                        </a:rPr>
                        <m:t>𝑴𝑷𝒂</m:t>
                      </m:r>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8" name="Rectángulo 7"/>
              <p:cNvSpPr>
                <a:spLocks noRot="1" noChangeAspect="1" noMove="1" noResize="1" noEditPoints="1" noAdjustHandles="1" noChangeArrowheads="1" noChangeShapeType="1" noTextEdit="1"/>
              </p:cNvSpPr>
              <p:nvPr/>
            </p:nvSpPr>
            <p:spPr>
              <a:xfrm>
                <a:off x="6587613" y="4385162"/>
                <a:ext cx="3342968" cy="2282869"/>
              </a:xfrm>
              <a:prstGeom prst="rect">
                <a:avLst/>
              </a:prstGeom>
              <a:blipFill rotWithShape="0">
                <a:blip r:embed="rId5" cstate="print"/>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68796534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stretch>
            <a:fillRect/>
          </a:stretch>
        </p:blipFill>
        <p:spPr>
          <a:xfrm>
            <a:off x="208781" y="249954"/>
            <a:ext cx="5738608" cy="3299491"/>
          </a:xfrm>
          <a:prstGeom prst="rect">
            <a:avLst/>
          </a:prstGeom>
          <a:ln w="19050">
            <a:solidFill>
              <a:schemeClr val="tx1"/>
            </a:solidFill>
          </a:ln>
        </p:spPr>
      </p:pic>
      <mc:AlternateContent xmlns:mc="http://schemas.openxmlformats.org/markup-compatibility/2006" xmlns:a14="http://schemas.microsoft.com/office/drawing/2010/main">
        <mc:Choice Requires="a14">
          <p:sp>
            <p:nvSpPr>
              <p:cNvPr id="5" name="Rectángulo 4"/>
              <p:cNvSpPr/>
              <p:nvPr/>
            </p:nvSpPr>
            <p:spPr>
              <a:xfrm>
                <a:off x="2276294" y="3640393"/>
                <a:ext cx="160358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𝐹</m:t>
                      </m:r>
                      <m:r>
                        <a:rPr lang="en-US" i="0">
                          <a:latin typeface="Cambria Math" panose="02040503050406030204" pitchFamily="18" charset="0"/>
                        </a:rPr>
                        <m:t>=1.4715 </m:t>
                      </m:r>
                      <m:r>
                        <a:rPr lang="en-US" i="1">
                          <a:latin typeface="Cambria Math" panose="02040503050406030204" pitchFamily="18" charset="0"/>
                        </a:rPr>
                        <m:t>𝑁</m:t>
                      </m:r>
                    </m:oMath>
                  </m:oMathPara>
                </a14:m>
                <a:endParaRPr lang="en-US" dirty="0"/>
              </a:p>
            </p:txBody>
          </p:sp>
        </mc:Choice>
        <mc:Fallback xmlns="">
          <p:sp>
            <p:nvSpPr>
              <p:cNvPr id="5" name="Rectángulo 4"/>
              <p:cNvSpPr>
                <a:spLocks noRot="1" noChangeAspect="1" noMove="1" noResize="1" noEditPoints="1" noAdjustHandles="1" noChangeArrowheads="1" noChangeShapeType="1" noTextEdit="1"/>
              </p:cNvSpPr>
              <p:nvPr/>
            </p:nvSpPr>
            <p:spPr>
              <a:xfrm>
                <a:off x="2276294" y="3640393"/>
                <a:ext cx="1603581" cy="369332"/>
              </a:xfrm>
              <a:prstGeom prst="rect">
                <a:avLst/>
              </a:prstGeom>
              <a:blipFill rotWithShape="0">
                <a:blip r:embed="rId3" cstate="print"/>
                <a:stretch>
                  <a:fillRect/>
                </a:stretch>
              </a:blipFill>
            </p:spPr>
            <p:txBody>
              <a:bodyPr/>
              <a:lstStyle/>
              <a:p>
                <a:r>
                  <a:rPr lang="en-US">
                    <a:noFill/>
                  </a:rPr>
                  <a:t> </a:t>
                </a:r>
              </a:p>
            </p:txBody>
          </p:sp>
        </mc:Fallback>
      </mc:AlternateContent>
      <p:pic>
        <p:nvPicPr>
          <p:cNvPr id="6" name="Imagen 5"/>
          <p:cNvPicPr/>
          <p:nvPr/>
        </p:nvPicPr>
        <p:blipFill rotWithShape="1">
          <a:blip r:embed="rId4" cstate="print"/>
          <a:srcRect t="11874"/>
          <a:stretch/>
        </p:blipFill>
        <p:spPr>
          <a:xfrm>
            <a:off x="938538" y="4100673"/>
            <a:ext cx="4538030" cy="2635045"/>
          </a:xfrm>
          <a:prstGeom prst="rect">
            <a:avLst/>
          </a:prstGeom>
          <a:ln w="19050">
            <a:solidFill>
              <a:schemeClr val="tx1"/>
            </a:solidFill>
          </a:ln>
        </p:spPr>
      </p:pic>
      <mc:AlternateContent xmlns:mc="http://schemas.openxmlformats.org/markup-compatibility/2006" xmlns:a14="http://schemas.microsoft.com/office/drawing/2010/main">
        <mc:Choice Requires="a14">
          <p:sp>
            <p:nvSpPr>
              <p:cNvPr id="8" name="Rectángulo 7"/>
              <p:cNvSpPr/>
              <p:nvPr/>
            </p:nvSpPr>
            <p:spPr>
              <a:xfrm>
                <a:off x="6794090" y="456431"/>
                <a:ext cx="5122608" cy="4221605"/>
              </a:xfrm>
              <a:prstGeom prst="rect">
                <a:avLst/>
              </a:prstGeom>
            </p:spPr>
            <p:txBody>
              <a:bodyPr wrap="square">
                <a:spAutoFit/>
              </a:bodyPr>
              <a:lstStyle/>
              <a:p>
                <a:pPr indent="252095">
                  <a:lnSpc>
                    <a:spcPct val="150000"/>
                  </a:lnSpc>
                  <a:spcAft>
                    <a:spcPts val="800"/>
                  </a:spcAft>
                </a:pPr>
                <a14:m>
                  <m:oMathPara xmlns:m="http://schemas.openxmlformats.org/officeDocument/2006/math">
                    <m:oMathParaPr>
                      <m:jc m:val="centerGroup"/>
                    </m:oMathParaPr>
                    <m:oMath xmlns:m="http://schemas.openxmlformats.org/officeDocument/2006/math">
                      <m:r>
                        <a:rPr lang="es-EC" b="0" i="1" smtClean="0">
                          <a:latin typeface="Cambria Math" panose="02040503050406030204" pitchFamily="18" charset="0"/>
                          <a:ea typeface="Calibri" panose="020F0502020204030204" pitchFamily="34" charset="0"/>
                          <a:cs typeface="Arial" panose="020B0604020202020204" pitchFamily="34" charset="0"/>
                        </a:rPr>
                        <m:t>𝐴</m:t>
                      </m:r>
                      <m:r>
                        <a:rPr lang="es-EC" i="1">
                          <a:latin typeface="Cambria Math" panose="02040503050406030204" pitchFamily="18" charset="0"/>
                          <a:ea typeface="Calibri" panose="020F0502020204030204" pitchFamily="34" charset="0"/>
                          <a:cs typeface="Arial" panose="020B0604020202020204" pitchFamily="34" charset="0"/>
                        </a:rPr>
                        <m:t>=</m:t>
                      </m:r>
                      <m:f>
                        <m:fPr>
                          <m:ctrlPr>
                            <a:rPr lang="en-US" i="1">
                              <a:effectLst/>
                              <a:latin typeface="Cambria Math" panose="02040503050406030204" pitchFamily="18" charset="0"/>
                              <a:ea typeface="Calibri" panose="020F0502020204030204" pitchFamily="34" charset="0"/>
                              <a:cs typeface="Arial" panose="020B0604020202020204" pitchFamily="34" charset="0"/>
                            </a:rPr>
                          </m:ctrlPr>
                        </m:fPr>
                        <m:num>
                          <m:r>
                            <a:rPr lang="es-EC" i="1">
                              <a:effectLst/>
                              <a:latin typeface="Cambria Math" panose="02040503050406030204" pitchFamily="18" charset="0"/>
                              <a:ea typeface="Calibri" panose="020F0502020204030204" pitchFamily="34" charset="0"/>
                              <a:cs typeface="Arial" panose="020B0604020202020204" pitchFamily="34" charset="0"/>
                            </a:rPr>
                            <m:t>𝛾</m:t>
                          </m:r>
                        </m:num>
                        <m:den>
                          <m:r>
                            <a:rPr lang="es-EC" i="1">
                              <a:effectLst/>
                              <a:latin typeface="Cambria Math" panose="02040503050406030204" pitchFamily="18" charset="0"/>
                              <a:ea typeface="Calibri" panose="020F0502020204030204" pitchFamily="34" charset="0"/>
                              <a:cs typeface="Arial" panose="020B0604020202020204" pitchFamily="34" charset="0"/>
                            </a:rPr>
                            <m:t>360°</m:t>
                          </m:r>
                        </m:den>
                      </m:f>
                      <m:d>
                        <m:dPr>
                          <m:ctrlPr>
                            <a:rPr lang="en-US" i="1">
                              <a:effectLst/>
                              <a:latin typeface="Cambria Math" panose="02040503050406030204" pitchFamily="18" charset="0"/>
                              <a:ea typeface="Calibri" panose="020F0502020204030204" pitchFamily="34" charset="0"/>
                              <a:cs typeface="Arial" panose="020B0604020202020204" pitchFamily="34" charset="0"/>
                            </a:rPr>
                          </m:ctrlPr>
                        </m:dPr>
                        <m:e>
                          <m:r>
                            <a:rPr lang="es-EC" i="1">
                              <a:effectLst/>
                              <a:latin typeface="Cambria Math" panose="02040503050406030204" pitchFamily="18" charset="0"/>
                              <a:ea typeface="Calibri" panose="020F0502020204030204" pitchFamily="34" charset="0"/>
                              <a:cs typeface="Arial" panose="020B0604020202020204" pitchFamily="34" charset="0"/>
                            </a:rPr>
                            <m:t>𝜋</m:t>
                          </m:r>
                          <m:sSubSup>
                            <m:sSubSupPr>
                              <m:ctrlPr>
                                <a:rPr lang="en-US" i="1">
                                  <a:effectLst/>
                                  <a:latin typeface="Cambria Math" panose="02040503050406030204" pitchFamily="18" charset="0"/>
                                  <a:ea typeface="Calibri" panose="020F0502020204030204" pitchFamily="34" charset="0"/>
                                  <a:cs typeface="Arial" panose="020B0604020202020204" pitchFamily="34" charset="0"/>
                                </a:rPr>
                              </m:ctrlPr>
                            </m:sSubSupPr>
                            <m:e>
                              <m:r>
                                <a:rPr lang="es-EC" i="1">
                                  <a:effectLst/>
                                  <a:latin typeface="Cambria Math" panose="02040503050406030204" pitchFamily="18" charset="0"/>
                                  <a:ea typeface="Calibri" panose="020F0502020204030204" pitchFamily="34" charset="0"/>
                                  <a:cs typeface="Arial" panose="020B0604020202020204" pitchFamily="34" charset="0"/>
                                </a:rPr>
                                <m:t>𝑅</m:t>
                              </m:r>
                            </m:e>
                            <m:sub>
                              <m:r>
                                <a:rPr lang="es-EC" i="1">
                                  <a:effectLst/>
                                  <a:latin typeface="Cambria Math" panose="02040503050406030204" pitchFamily="18" charset="0"/>
                                  <a:ea typeface="Calibri" panose="020F0502020204030204" pitchFamily="34" charset="0"/>
                                  <a:cs typeface="Arial" panose="020B0604020202020204" pitchFamily="34" charset="0"/>
                                </a:rPr>
                                <m:t>𝑚𝑎𝑦𝑜𝑟</m:t>
                              </m:r>
                            </m:sub>
                            <m:sup>
                              <m:r>
                                <a:rPr lang="es-EC" i="1">
                                  <a:effectLst/>
                                  <a:latin typeface="Cambria Math" panose="02040503050406030204" pitchFamily="18" charset="0"/>
                                  <a:ea typeface="Calibri" panose="020F0502020204030204" pitchFamily="34" charset="0"/>
                                  <a:cs typeface="Arial" panose="020B0604020202020204" pitchFamily="34" charset="0"/>
                                </a:rPr>
                                <m:t>2</m:t>
                              </m:r>
                            </m:sup>
                          </m:sSubSup>
                          <m:r>
                            <a:rPr lang="es-EC" i="1">
                              <a:effectLst/>
                              <a:latin typeface="Cambria Math" panose="02040503050406030204" pitchFamily="18" charset="0"/>
                              <a:ea typeface="Calibri" panose="020F0502020204030204" pitchFamily="34" charset="0"/>
                              <a:cs typeface="Arial" panose="020B0604020202020204" pitchFamily="34" charset="0"/>
                            </a:rPr>
                            <m:t>−</m:t>
                          </m:r>
                          <m:r>
                            <a:rPr lang="es-EC" i="1">
                              <a:effectLst/>
                              <a:latin typeface="Cambria Math" panose="02040503050406030204" pitchFamily="18" charset="0"/>
                              <a:ea typeface="Calibri" panose="020F0502020204030204" pitchFamily="34" charset="0"/>
                              <a:cs typeface="Arial" panose="020B0604020202020204" pitchFamily="34" charset="0"/>
                            </a:rPr>
                            <m:t>𝜋</m:t>
                          </m:r>
                          <m:sSubSup>
                            <m:sSubSupPr>
                              <m:ctrlPr>
                                <a:rPr lang="en-US" i="1">
                                  <a:effectLst/>
                                  <a:latin typeface="Cambria Math" panose="02040503050406030204" pitchFamily="18" charset="0"/>
                                  <a:ea typeface="Calibri" panose="020F0502020204030204" pitchFamily="34" charset="0"/>
                                  <a:cs typeface="Arial" panose="020B0604020202020204" pitchFamily="34" charset="0"/>
                                </a:rPr>
                              </m:ctrlPr>
                            </m:sSubSupPr>
                            <m:e>
                              <m:r>
                                <a:rPr lang="es-EC" i="1">
                                  <a:effectLst/>
                                  <a:latin typeface="Cambria Math" panose="02040503050406030204" pitchFamily="18" charset="0"/>
                                  <a:ea typeface="Calibri" panose="020F0502020204030204" pitchFamily="34" charset="0"/>
                                  <a:cs typeface="Arial" panose="020B0604020202020204" pitchFamily="34" charset="0"/>
                                </a:rPr>
                                <m:t>𝑅</m:t>
                              </m:r>
                            </m:e>
                            <m:sub>
                              <m:r>
                                <a:rPr lang="es-EC" i="1">
                                  <a:effectLst/>
                                  <a:latin typeface="Cambria Math" panose="02040503050406030204" pitchFamily="18" charset="0"/>
                                  <a:ea typeface="Calibri" panose="020F0502020204030204" pitchFamily="34" charset="0"/>
                                  <a:cs typeface="Arial" panose="020B0604020202020204" pitchFamily="34" charset="0"/>
                                </a:rPr>
                                <m:t>𝑚𝑒𝑛𝑜𝑟</m:t>
                              </m:r>
                            </m:sub>
                            <m:sup>
                              <m:r>
                                <a:rPr lang="es-EC" i="1">
                                  <a:effectLst/>
                                  <a:latin typeface="Cambria Math" panose="02040503050406030204" pitchFamily="18" charset="0"/>
                                  <a:ea typeface="Calibri" panose="020F0502020204030204" pitchFamily="34" charset="0"/>
                                  <a:cs typeface="Arial" panose="020B0604020202020204" pitchFamily="34" charset="0"/>
                                </a:rPr>
                                <m:t>2</m:t>
                              </m:r>
                            </m:sup>
                          </m:sSubSup>
                        </m:e>
                      </m:d>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indent="252095">
                  <a:lnSpc>
                    <a:spcPct val="150000"/>
                  </a:lnSpc>
                  <a:spcAft>
                    <a:spcPts val="8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Arial" panose="020B0604020202020204" pitchFamily="34" charset="0"/>
                        </a:rPr>
                        <m:t>𝐴</m:t>
                      </m:r>
                      <m:r>
                        <a:rPr lang="es-EC" i="1">
                          <a:effectLst/>
                          <a:latin typeface="Cambria Math" panose="02040503050406030204" pitchFamily="18" charset="0"/>
                          <a:ea typeface="Calibri" panose="020F0502020204030204" pitchFamily="34" charset="0"/>
                          <a:cs typeface="Arial" panose="020B0604020202020204" pitchFamily="34" charset="0"/>
                        </a:rPr>
                        <m:t>=</m:t>
                      </m:r>
                      <m:f>
                        <m:fPr>
                          <m:ctrlPr>
                            <a:rPr lang="en-US" i="1">
                              <a:effectLst/>
                              <a:latin typeface="Cambria Math" panose="02040503050406030204" pitchFamily="18" charset="0"/>
                              <a:ea typeface="Calibri" panose="020F0502020204030204" pitchFamily="34" charset="0"/>
                              <a:cs typeface="Arial" panose="020B0604020202020204" pitchFamily="34" charset="0"/>
                            </a:rPr>
                          </m:ctrlPr>
                        </m:fPr>
                        <m:num>
                          <m:r>
                            <a:rPr lang="es-EC" i="1">
                              <a:effectLst/>
                              <a:latin typeface="Cambria Math" panose="02040503050406030204" pitchFamily="18" charset="0"/>
                              <a:ea typeface="Calibri" panose="020F0502020204030204" pitchFamily="34" charset="0"/>
                              <a:cs typeface="Arial" panose="020B0604020202020204" pitchFamily="34" charset="0"/>
                            </a:rPr>
                            <m:t>120°</m:t>
                          </m:r>
                        </m:num>
                        <m:den>
                          <m:r>
                            <a:rPr lang="es-EC" i="1">
                              <a:effectLst/>
                              <a:latin typeface="Cambria Math" panose="02040503050406030204" pitchFamily="18" charset="0"/>
                              <a:ea typeface="Calibri" panose="020F0502020204030204" pitchFamily="34" charset="0"/>
                              <a:cs typeface="Arial" panose="020B0604020202020204" pitchFamily="34" charset="0"/>
                            </a:rPr>
                            <m:t>360°</m:t>
                          </m:r>
                        </m:den>
                      </m:f>
                      <m:d>
                        <m:dPr>
                          <m:ctrlPr>
                            <a:rPr lang="en-US" i="1">
                              <a:effectLst/>
                              <a:latin typeface="Cambria Math" panose="02040503050406030204" pitchFamily="18" charset="0"/>
                              <a:ea typeface="Calibri" panose="020F0502020204030204" pitchFamily="34" charset="0"/>
                              <a:cs typeface="Arial" panose="020B0604020202020204" pitchFamily="34" charset="0"/>
                            </a:rPr>
                          </m:ctrlPr>
                        </m:dPr>
                        <m:e>
                          <m:r>
                            <a:rPr lang="es-EC" i="1">
                              <a:effectLst/>
                              <a:latin typeface="Cambria Math" panose="02040503050406030204" pitchFamily="18" charset="0"/>
                              <a:ea typeface="Calibri" panose="020F0502020204030204" pitchFamily="34" charset="0"/>
                              <a:cs typeface="Arial" panose="020B0604020202020204" pitchFamily="34" charset="0"/>
                            </a:rPr>
                            <m:t>𝜋</m:t>
                          </m:r>
                          <m:sSup>
                            <m:sSupPr>
                              <m:ctrlPr>
                                <a:rPr lang="en-US" i="1">
                                  <a:effectLst/>
                                  <a:latin typeface="Cambria Math" panose="02040503050406030204" pitchFamily="18" charset="0"/>
                                  <a:ea typeface="Calibri" panose="020F0502020204030204" pitchFamily="34" charset="0"/>
                                  <a:cs typeface="Arial" panose="020B0604020202020204" pitchFamily="34" charset="0"/>
                                </a:rPr>
                              </m:ctrlPr>
                            </m:sSupPr>
                            <m:e>
                              <m:d>
                                <m:dPr>
                                  <m:ctrlPr>
                                    <a:rPr lang="en-US" i="1">
                                      <a:effectLst/>
                                      <a:latin typeface="Cambria Math" panose="02040503050406030204" pitchFamily="18" charset="0"/>
                                      <a:ea typeface="Calibri" panose="020F0502020204030204" pitchFamily="34" charset="0"/>
                                      <a:cs typeface="Arial" panose="020B0604020202020204" pitchFamily="34" charset="0"/>
                                    </a:rPr>
                                  </m:ctrlPr>
                                </m:dPr>
                                <m:e>
                                  <m:r>
                                    <a:rPr lang="es-EC" i="1">
                                      <a:effectLst/>
                                      <a:latin typeface="Cambria Math" panose="02040503050406030204" pitchFamily="18" charset="0"/>
                                      <a:ea typeface="Calibri" panose="020F0502020204030204" pitchFamily="34" charset="0"/>
                                      <a:cs typeface="Arial" panose="020B0604020202020204" pitchFamily="34" charset="0"/>
                                    </a:rPr>
                                    <m:t>31</m:t>
                                  </m:r>
                                </m:e>
                              </m:d>
                            </m:e>
                            <m:sup>
                              <m:r>
                                <a:rPr lang="es-EC" i="1">
                                  <a:effectLst/>
                                  <a:latin typeface="Cambria Math" panose="02040503050406030204" pitchFamily="18" charset="0"/>
                                  <a:ea typeface="Calibri" panose="020F0502020204030204" pitchFamily="34" charset="0"/>
                                  <a:cs typeface="Arial" panose="020B0604020202020204" pitchFamily="34" charset="0"/>
                                </a:rPr>
                                <m:t>2</m:t>
                              </m:r>
                            </m:sup>
                          </m:sSup>
                          <m:r>
                            <a:rPr lang="es-EC" i="1">
                              <a:effectLst/>
                              <a:latin typeface="Cambria Math" panose="02040503050406030204" pitchFamily="18" charset="0"/>
                              <a:ea typeface="Calibri" panose="020F0502020204030204" pitchFamily="34" charset="0"/>
                              <a:cs typeface="Arial" panose="020B0604020202020204" pitchFamily="34" charset="0"/>
                            </a:rPr>
                            <m:t>−</m:t>
                          </m:r>
                          <m:r>
                            <a:rPr lang="es-EC" i="1">
                              <a:effectLst/>
                              <a:latin typeface="Cambria Math" panose="02040503050406030204" pitchFamily="18" charset="0"/>
                              <a:ea typeface="Calibri" panose="020F0502020204030204" pitchFamily="34" charset="0"/>
                              <a:cs typeface="Arial" panose="020B0604020202020204" pitchFamily="34" charset="0"/>
                            </a:rPr>
                            <m:t>𝜋</m:t>
                          </m:r>
                          <m:sSup>
                            <m:sSupPr>
                              <m:ctrlPr>
                                <a:rPr lang="en-US" i="1">
                                  <a:effectLst/>
                                  <a:latin typeface="Cambria Math" panose="02040503050406030204" pitchFamily="18" charset="0"/>
                                  <a:ea typeface="Calibri" panose="020F0502020204030204" pitchFamily="34" charset="0"/>
                                  <a:cs typeface="Arial" panose="020B0604020202020204" pitchFamily="34" charset="0"/>
                                </a:rPr>
                              </m:ctrlPr>
                            </m:sSupPr>
                            <m:e>
                              <m:d>
                                <m:dPr>
                                  <m:ctrlPr>
                                    <a:rPr lang="en-US" i="1">
                                      <a:effectLst/>
                                      <a:latin typeface="Cambria Math" panose="02040503050406030204" pitchFamily="18" charset="0"/>
                                      <a:ea typeface="Calibri" panose="020F0502020204030204" pitchFamily="34" charset="0"/>
                                      <a:cs typeface="Arial" panose="020B0604020202020204" pitchFamily="34" charset="0"/>
                                    </a:rPr>
                                  </m:ctrlPr>
                                </m:dPr>
                                <m:e>
                                  <m:r>
                                    <a:rPr lang="es-EC" i="1">
                                      <a:effectLst/>
                                      <a:latin typeface="Cambria Math" panose="02040503050406030204" pitchFamily="18" charset="0"/>
                                      <a:ea typeface="Calibri" panose="020F0502020204030204" pitchFamily="34" charset="0"/>
                                      <a:cs typeface="Arial" panose="020B0604020202020204" pitchFamily="34" charset="0"/>
                                    </a:rPr>
                                    <m:t>26</m:t>
                                  </m:r>
                                </m:e>
                              </m:d>
                            </m:e>
                            <m:sup>
                              <m:r>
                                <a:rPr lang="es-EC" i="1">
                                  <a:effectLst/>
                                  <a:latin typeface="Cambria Math" panose="02040503050406030204" pitchFamily="18" charset="0"/>
                                  <a:ea typeface="Calibri" panose="020F0502020204030204" pitchFamily="34" charset="0"/>
                                  <a:cs typeface="Arial" panose="020B0604020202020204" pitchFamily="34" charset="0"/>
                                </a:rPr>
                                <m:t>2</m:t>
                              </m:r>
                            </m:sup>
                          </m:sSup>
                        </m:e>
                      </m:d>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indent="252095">
                  <a:lnSpc>
                    <a:spcPct val="150000"/>
                  </a:lnSpc>
                  <a:spcAft>
                    <a:spcPts val="8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Arial" panose="020B0604020202020204" pitchFamily="34" charset="0"/>
                        </a:rPr>
                        <m:t>𝐴</m:t>
                      </m:r>
                      <m:r>
                        <a:rPr lang="es-EC" i="1">
                          <a:effectLst/>
                          <a:latin typeface="Cambria Math" panose="02040503050406030204" pitchFamily="18" charset="0"/>
                          <a:ea typeface="Calibri" panose="020F0502020204030204" pitchFamily="34" charset="0"/>
                          <a:cs typeface="Arial" panose="020B0604020202020204" pitchFamily="34" charset="0"/>
                        </a:rPr>
                        <m:t>=298.45 </m:t>
                      </m:r>
                      <m:r>
                        <a:rPr lang="es-EC" i="1">
                          <a:effectLst/>
                          <a:latin typeface="Cambria Math" panose="02040503050406030204" pitchFamily="18" charset="0"/>
                          <a:ea typeface="Calibri" panose="020F0502020204030204" pitchFamily="34" charset="0"/>
                          <a:cs typeface="Arial" panose="020B0604020202020204" pitchFamily="34" charset="0"/>
                        </a:rPr>
                        <m:t>𝑚</m:t>
                      </m:r>
                      <m:sSup>
                        <m:sSupPr>
                          <m:ctrlPr>
                            <a:rPr lang="en-US" i="1">
                              <a:effectLst/>
                              <a:latin typeface="Cambria Math" panose="02040503050406030204" pitchFamily="18" charset="0"/>
                              <a:ea typeface="Calibri" panose="020F0502020204030204" pitchFamily="34" charset="0"/>
                              <a:cs typeface="Arial" panose="020B0604020202020204" pitchFamily="34" charset="0"/>
                            </a:rPr>
                          </m:ctrlPr>
                        </m:sSupPr>
                        <m:e>
                          <m:r>
                            <a:rPr lang="es-EC" i="1">
                              <a:effectLst/>
                              <a:latin typeface="Cambria Math" panose="02040503050406030204" pitchFamily="18" charset="0"/>
                              <a:ea typeface="Calibri" panose="020F0502020204030204" pitchFamily="34" charset="0"/>
                              <a:cs typeface="Arial" panose="020B0604020202020204" pitchFamily="34" charset="0"/>
                            </a:rPr>
                            <m:t>𝑚</m:t>
                          </m:r>
                        </m:e>
                        <m:sup>
                          <m:r>
                            <a:rPr lang="es-EC" i="1">
                              <a:effectLst/>
                              <a:latin typeface="Cambria Math" panose="02040503050406030204" pitchFamily="18" charset="0"/>
                              <a:ea typeface="Calibri" panose="020F0502020204030204" pitchFamily="34" charset="0"/>
                              <a:cs typeface="Arial" panose="020B0604020202020204" pitchFamily="34" charset="0"/>
                            </a:rPr>
                            <m:t>2</m:t>
                          </m:r>
                        </m:sup>
                      </m:sSup>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indent="252095">
                  <a:lnSpc>
                    <a:spcPct val="150000"/>
                  </a:lnSpc>
                  <a:spcAft>
                    <a:spcPts val="800"/>
                  </a:spcAft>
                </a:pPr>
                <a:r>
                  <a:rPr lang="es-EC" dirty="0" smtClean="0">
                    <a:effectLst/>
                    <a:latin typeface="Arial" panose="020B0604020202020204" pitchFamily="34" charset="0"/>
                    <a:ea typeface="Calibri" panose="020F0502020204030204" pitchFamily="34" charset="0"/>
                    <a:cs typeface="Times New Roman" panose="02020603050405020304" pitchFamily="18" charset="0"/>
                  </a:rPr>
                  <a:t>Esfuerzo </a:t>
                </a:r>
                <a:r>
                  <a:rPr lang="es-EC" dirty="0">
                    <a:effectLst/>
                    <a:latin typeface="Arial" panose="020B0604020202020204" pitchFamily="34" charset="0"/>
                    <a:ea typeface="Calibri" panose="020F0502020204030204" pitchFamily="34" charset="0"/>
                    <a:cs typeface="Times New Roman" panose="02020603050405020304" pitchFamily="18" charset="0"/>
                  </a:rPr>
                  <a:t>máximo en la sujeción: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indent="252095">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n-US" i="1">
                              <a:effectLst/>
                              <a:latin typeface="Cambria Math" panose="02040503050406030204" pitchFamily="18" charset="0"/>
                              <a:ea typeface="Times New Roman" panose="02020603050405020304" pitchFamily="18" charset="0"/>
                              <a:cs typeface="Arial" panose="020B0604020202020204" pitchFamily="34" charset="0"/>
                            </a:rPr>
                          </m:ctrlPr>
                        </m:sSubPr>
                        <m:e>
                          <m:r>
                            <a:rPr lang="es-EC" i="1">
                              <a:effectLst/>
                              <a:latin typeface="Cambria Math" panose="02040503050406030204" pitchFamily="18" charset="0"/>
                              <a:ea typeface="Times New Roman" panose="02020603050405020304" pitchFamily="18" charset="0"/>
                              <a:cs typeface="Arial" panose="020B0604020202020204" pitchFamily="34" charset="0"/>
                            </a:rPr>
                            <m:t>𝜎</m:t>
                          </m:r>
                        </m:e>
                        <m:sub>
                          <m:r>
                            <a:rPr lang="es-EC" i="1">
                              <a:effectLst/>
                              <a:latin typeface="Cambria Math" panose="02040503050406030204" pitchFamily="18" charset="0"/>
                              <a:ea typeface="Times New Roman" panose="02020603050405020304" pitchFamily="18" charset="0"/>
                              <a:cs typeface="Arial" panose="020B0604020202020204" pitchFamily="34" charset="0"/>
                            </a:rPr>
                            <m:t>𝑚</m:t>
                          </m:r>
                          <m:r>
                            <a:rPr lang="es-EC" i="1">
                              <a:effectLst/>
                              <a:latin typeface="Cambria Math" panose="02040503050406030204" pitchFamily="18" charset="0"/>
                              <a:ea typeface="Times New Roman" panose="02020603050405020304" pitchFamily="18" charset="0"/>
                              <a:cs typeface="Arial" panose="020B0604020202020204" pitchFamily="34" charset="0"/>
                            </a:rPr>
                            <m:t>á</m:t>
                          </m:r>
                          <m:r>
                            <a:rPr lang="es-EC" i="1">
                              <a:effectLst/>
                              <a:latin typeface="Cambria Math" panose="02040503050406030204" pitchFamily="18" charset="0"/>
                              <a:ea typeface="Times New Roman" panose="02020603050405020304" pitchFamily="18" charset="0"/>
                              <a:cs typeface="Arial" panose="020B0604020202020204" pitchFamily="34" charset="0"/>
                            </a:rPr>
                            <m:t>𝑥</m:t>
                          </m:r>
                        </m:sub>
                      </m:sSub>
                      <m:r>
                        <a:rPr lang="es-EC" i="1">
                          <a:effectLst/>
                          <a:latin typeface="Cambria Math" panose="02040503050406030204" pitchFamily="18" charset="0"/>
                          <a:ea typeface="Times New Roman" panose="02020603050405020304" pitchFamily="18" charset="0"/>
                          <a:cs typeface="Arial" panose="020B0604020202020204" pitchFamily="34" charset="0"/>
                        </a:rPr>
                        <m:t>=</m:t>
                      </m:r>
                      <m:f>
                        <m:fPr>
                          <m:ctrlPr>
                            <a:rPr lang="en-US" i="1">
                              <a:effectLst/>
                              <a:latin typeface="Cambria Math" panose="02040503050406030204" pitchFamily="18" charset="0"/>
                              <a:ea typeface="Times New Roman" panose="02020603050405020304" pitchFamily="18" charset="0"/>
                              <a:cs typeface="Arial" panose="020B0604020202020204" pitchFamily="34" charset="0"/>
                            </a:rPr>
                          </m:ctrlPr>
                        </m:fPr>
                        <m:num>
                          <m:r>
                            <a:rPr lang="es-EC" i="1">
                              <a:effectLst/>
                              <a:latin typeface="Cambria Math" panose="02040503050406030204" pitchFamily="18" charset="0"/>
                              <a:ea typeface="Times New Roman" panose="02020603050405020304" pitchFamily="18" charset="0"/>
                              <a:cs typeface="Arial" panose="020B0604020202020204" pitchFamily="34" charset="0"/>
                            </a:rPr>
                            <m:t>𝐹</m:t>
                          </m:r>
                        </m:num>
                        <m:den>
                          <m:r>
                            <a:rPr lang="es-EC" i="1">
                              <a:effectLst/>
                              <a:latin typeface="Cambria Math" panose="02040503050406030204" pitchFamily="18" charset="0"/>
                              <a:ea typeface="Times New Roman" panose="02020603050405020304" pitchFamily="18" charset="0"/>
                              <a:cs typeface="Arial" panose="020B0604020202020204" pitchFamily="34" charset="0"/>
                            </a:rPr>
                            <m:t>𝐴</m:t>
                          </m:r>
                        </m:den>
                      </m:f>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indent="252095">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n-US" i="1">
                              <a:effectLst/>
                              <a:latin typeface="Cambria Math" panose="02040503050406030204" pitchFamily="18" charset="0"/>
                              <a:ea typeface="Times New Roman" panose="02020603050405020304" pitchFamily="18" charset="0"/>
                              <a:cs typeface="Arial" panose="020B0604020202020204" pitchFamily="34" charset="0"/>
                            </a:rPr>
                          </m:ctrlPr>
                        </m:sSubPr>
                        <m:e>
                          <m:r>
                            <a:rPr lang="es-EC" i="1">
                              <a:effectLst/>
                              <a:latin typeface="Cambria Math" panose="02040503050406030204" pitchFamily="18" charset="0"/>
                              <a:ea typeface="Times New Roman" panose="02020603050405020304" pitchFamily="18" charset="0"/>
                              <a:cs typeface="Arial" panose="020B0604020202020204" pitchFamily="34" charset="0"/>
                            </a:rPr>
                            <m:t>𝜎</m:t>
                          </m:r>
                        </m:e>
                        <m:sub>
                          <m:r>
                            <a:rPr lang="es-EC" i="1">
                              <a:effectLst/>
                              <a:latin typeface="Cambria Math" panose="02040503050406030204" pitchFamily="18" charset="0"/>
                              <a:ea typeface="Times New Roman" panose="02020603050405020304" pitchFamily="18" charset="0"/>
                              <a:cs typeface="Arial" panose="020B0604020202020204" pitchFamily="34" charset="0"/>
                            </a:rPr>
                            <m:t>𝑚</m:t>
                          </m:r>
                          <m:r>
                            <a:rPr lang="es-EC" i="1">
                              <a:effectLst/>
                              <a:latin typeface="Cambria Math" panose="02040503050406030204" pitchFamily="18" charset="0"/>
                              <a:ea typeface="Times New Roman" panose="02020603050405020304" pitchFamily="18" charset="0"/>
                              <a:cs typeface="Arial" panose="020B0604020202020204" pitchFamily="34" charset="0"/>
                            </a:rPr>
                            <m:t>á</m:t>
                          </m:r>
                          <m:r>
                            <a:rPr lang="es-EC" i="1">
                              <a:effectLst/>
                              <a:latin typeface="Cambria Math" panose="02040503050406030204" pitchFamily="18" charset="0"/>
                              <a:ea typeface="Times New Roman" panose="02020603050405020304" pitchFamily="18" charset="0"/>
                              <a:cs typeface="Arial" panose="020B0604020202020204" pitchFamily="34" charset="0"/>
                            </a:rPr>
                            <m:t>𝑥</m:t>
                          </m:r>
                        </m:sub>
                      </m:sSub>
                      <m:r>
                        <a:rPr lang="es-EC" i="1">
                          <a:effectLst/>
                          <a:latin typeface="Cambria Math" panose="02040503050406030204" pitchFamily="18" charset="0"/>
                          <a:ea typeface="Times New Roman" panose="02020603050405020304" pitchFamily="18" charset="0"/>
                          <a:cs typeface="Arial" panose="020B0604020202020204" pitchFamily="34" charset="0"/>
                        </a:rPr>
                        <m:t>=4.94 </m:t>
                      </m:r>
                      <m:r>
                        <a:rPr lang="es-EC" i="1">
                          <a:effectLst/>
                          <a:latin typeface="Cambria Math" panose="02040503050406030204" pitchFamily="18" charset="0"/>
                          <a:ea typeface="Times New Roman" panose="02020603050405020304" pitchFamily="18" charset="0"/>
                          <a:cs typeface="Arial" panose="020B0604020202020204" pitchFamily="34" charset="0"/>
                        </a:rPr>
                        <m:t>𝐾𝑃𝑎</m:t>
                      </m:r>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8" name="Rectángulo 7"/>
              <p:cNvSpPr>
                <a:spLocks noRot="1" noChangeAspect="1" noMove="1" noResize="1" noEditPoints="1" noAdjustHandles="1" noChangeArrowheads="1" noChangeShapeType="1" noTextEdit="1"/>
              </p:cNvSpPr>
              <p:nvPr/>
            </p:nvSpPr>
            <p:spPr>
              <a:xfrm>
                <a:off x="6794090" y="456431"/>
                <a:ext cx="5122608" cy="4221605"/>
              </a:xfrm>
              <a:prstGeom prst="rect">
                <a:avLst/>
              </a:prstGeom>
              <a:blipFill rotWithShape="0">
                <a:blip r:embed="rId5"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ángulo 8"/>
              <p:cNvSpPr/>
              <p:nvPr/>
            </p:nvSpPr>
            <p:spPr>
              <a:xfrm>
                <a:off x="6668090" y="5233529"/>
                <a:ext cx="465685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𝜎</m:t>
                          </m:r>
                        </m:e>
                        <m:sub>
                          <m:r>
                            <a:rPr lang="en-US" i="1">
                              <a:latin typeface="Cambria Math" panose="02040503050406030204" pitchFamily="18" charset="0"/>
                            </a:rPr>
                            <m:t>𝑎𝑑𝑚</m:t>
                          </m:r>
                        </m:sub>
                      </m:sSub>
                      <m:r>
                        <a:rPr lang="en-US" i="0">
                          <a:latin typeface="Cambria Math" panose="02040503050406030204" pitchFamily="18" charset="0"/>
                        </a:rPr>
                        <m:t>&gt;</m:t>
                      </m:r>
                      <m:sSub>
                        <m:sSubPr>
                          <m:ctrlPr>
                            <a:rPr lang="en-US" i="1">
                              <a:latin typeface="Cambria Math" panose="02040503050406030204" pitchFamily="18" charset="0"/>
                            </a:rPr>
                          </m:ctrlPr>
                        </m:sSubPr>
                        <m:e>
                          <m:r>
                            <a:rPr lang="en-US" i="1">
                              <a:latin typeface="Cambria Math" panose="02040503050406030204" pitchFamily="18" charset="0"/>
                            </a:rPr>
                            <m:t>𝜎</m:t>
                          </m:r>
                        </m:e>
                        <m:sub>
                          <m:r>
                            <a:rPr lang="en-US" i="1">
                              <a:latin typeface="Cambria Math" panose="02040503050406030204" pitchFamily="18" charset="0"/>
                            </a:rPr>
                            <m:t>𝑚</m:t>
                          </m:r>
                          <m:r>
                            <a:rPr lang="en-US" i="0">
                              <a:latin typeface="Cambria Math" panose="02040503050406030204" pitchFamily="18" charset="0"/>
                            </a:rPr>
                            <m:t>á</m:t>
                          </m:r>
                          <m:r>
                            <a:rPr lang="en-US" i="1">
                              <a:latin typeface="Cambria Math" panose="02040503050406030204" pitchFamily="18" charset="0"/>
                            </a:rPr>
                            <m:t>𝑥</m:t>
                          </m:r>
                        </m:sub>
                      </m:sSub>
                      <m:r>
                        <a:rPr lang="en-US" i="0">
                          <a:latin typeface="Cambria Math" panose="02040503050406030204" pitchFamily="18" charset="0"/>
                        </a:rPr>
                        <m:t>     →     5.516 </m:t>
                      </m:r>
                      <m:r>
                        <a:rPr lang="en-US" i="1">
                          <a:latin typeface="Cambria Math" panose="02040503050406030204" pitchFamily="18" charset="0"/>
                        </a:rPr>
                        <m:t>𝑀𝑃𝑎</m:t>
                      </m:r>
                      <m:r>
                        <a:rPr lang="en-US" i="0">
                          <a:latin typeface="Cambria Math" panose="02040503050406030204" pitchFamily="18" charset="0"/>
                        </a:rPr>
                        <m:t>&gt;4.94 </m:t>
                      </m:r>
                      <m:r>
                        <a:rPr lang="en-US" i="1">
                          <a:latin typeface="Cambria Math" panose="02040503050406030204" pitchFamily="18" charset="0"/>
                        </a:rPr>
                        <m:t>𝐾𝑃𝑎</m:t>
                      </m:r>
                    </m:oMath>
                  </m:oMathPara>
                </a14:m>
                <a:endParaRPr lang="en-US" dirty="0"/>
              </a:p>
            </p:txBody>
          </p:sp>
        </mc:Choice>
        <mc:Fallback xmlns="">
          <p:sp>
            <p:nvSpPr>
              <p:cNvPr id="9" name="Rectángulo 8"/>
              <p:cNvSpPr>
                <a:spLocks noRot="1" noChangeAspect="1" noMove="1" noResize="1" noEditPoints="1" noAdjustHandles="1" noChangeArrowheads="1" noChangeShapeType="1" noTextEdit="1"/>
              </p:cNvSpPr>
              <p:nvPr/>
            </p:nvSpPr>
            <p:spPr>
              <a:xfrm>
                <a:off x="6668090" y="5233529"/>
                <a:ext cx="4656851" cy="369332"/>
              </a:xfrm>
              <a:prstGeom prst="rect">
                <a:avLst/>
              </a:prstGeom>
              <a:blipFill rotWithShape="0">
                <a:blip r:embed="rId6" cstate="print"/>
                <a:stretch>
                  <a:fillRect b="-1667"/>
                </a:stretch>
              </a:blipFill>
            </p:spPr>
            <p:txBody>
              <a:bodyPr/>
              <a:lstStyle/>
              <a:p>
                <a:r>
                  <a:rPr lang="en-US">
                    <a:noFill/>
                  </a:rPr>
                  <a:t> </a:t>
                </a:r>
              </a:p>
            </p:txBody>
          </p:sp>
        </mc:Fallback>
      </mc:AlternateContent>
    </p:spTree>
    <p:extLst>
      <p:ext uri="{BB962C8B-B14F-4D97-AF65-F5344CB8AC3E}">
        <p14:creationId xmlns:p14="http://schemas.microsoft.com/office/powerpoint/2010/main" val="215002328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CuadroTexto 33"/>
          <p:cNvSpPr txBox="1"/>
          <p:nvPr/>
        </p:nvSpPr>
        <p:spPr>
          <a:xfrm>
            <a:off x="812032" y="809974"/>
            <a:ext cx="10353367" cy="5078313"/>
          </a:xfrm>
          <a:prstGeom prst="rect">
            <a:avLst/>
          </a:prstGeom>
          <a:noFill/>
        </p:spPr>
        <p:txBody>
          <a:bodyPr wrap="square" rtlCol="0">
            <a:spAutoFit/>
          </a:bodyPr>
          <a:lstStyle/>
          <a:p>
            <a:pPr algn="ctr">
              <a:lnSpc>
                <a:spcPct val="150000"/>
              </a:lnSpc>
            </a:pPr>
            <a:r>
              <a:rPr lang="es-EC" sz="7200" dirty="0" smtClean="0">
                <a:latin typeface="Arial" panose="020B0604020202020204" pitchFamily="34" charset="0"/>
                <a:cs typeface="Arial" panose="020B0604020202020204" pitchFamily="34" charset="0"/>
              </a:rPr>
              <a:t>ANÁLISIS ESTÁTICO DEL BRAZO ELECTROMECÁNICO</a:t>
            </a:r>
            <a:endParaRPr lang="en-US" sz="7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836226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3176788" y="503437"/>
            <a:ext cx="5207359" cy="769441"/>
          </a:xfrm>
          <a:prstGeom prst="rect">
            <a:avLst/>
          </a:prstGeom>
        </p:spPr>
        <p:txBody>
          <a:bodyPr wrap="square">
            <a:spAutoFit/>
          </a:bodyPr>
          <a:lstStyle/>
          <a:p>
            <a:r>
              <a:rPr lang="es-EC" sz="4400" i="1" dirty="0" smtClean="0">
                <a:solidFill>
                  <a:prstClr val="black"/>
                </a:solidFill>
                <a:latin typeface="Calibri Light" panose="020F0302020204030204"/>
                <a:ea typeface="+mj-ea"/>
                <a:cs typeface="+mj-cs"/>
              </a:rPr>
              <a:t>Eje soporte del gripper </a:t>
            </a:r>
            <a:endParaRPr lang="es-EC" dirty="0"/>
          </a:p>
        </p:txBody>
      </p:sp>
      <p:pic>
        <p:nvPicPr>
          <p:cNvPr id="4" name="Imagen 3"/>
          <p:cNvPicPr>
            <a:picLocks noChangeAspect="1"/>
          </p:cNvPicPr>
          <p:nvPr/>
        </p:nvPicPr>
        <p:blipFill>
          <a:blip r:embed="rId2" cstate="print"/>
          <a:stretch>
            <a:fillRect/>
          </a:stretch>
        </p:blipFill>
        <p:spPr>
          <a:xfrm>
            <a:off x="221376" y="1487904"/>
            <a:ext cx="5182065" cy="2250379"/>
          </a:xfrm>
          <a:prstGeom prst="rect">
            <a:avLst/>
          </a:prstGeom>
        </p:spPr>
      </p:pic>
      <p:sp>
        <p:nvSpPr>
          <p:cNvPr id="5" name="Rectángulo 4"/>
          <p:cNvSpPr/>
          <p:nvPr/>
        </p:nvSpPr>
        <p:spPr>
          <a:xfrm>
            <a:off x="341859" y="4114228"/>
            <a:ext cx="3518912" cy="369332"/>
          </a:xfrm>
          <a:prstGeom prst="rect">
            <a:avLst/>
          </a:prstGeom>
        </p:spPr>
        <p:txBody>
          <a:bodyPr wrap="none">
            <a:spAutoFit/>
          </a:bodyPr>
          <a:lstStyle/>
          <a:p>
            <a:r>
              <a:rPr lang="es-EC" dirty="0">
                <a:latin typeface="Arial" panose="020B0604020202020204" pitchFamily="34" charset="0"/>
                <a:ea typeface="Calibri" panose="020F0502020204030204" pitchFamily="34" charset="0"/>
              </a:rPr>
              <a:t>Diagrama de cuerpo libre del eje</a:t>
            </a:r>
            <a:endParaRPr lang="es-EC" dirty="0"/>
          </a:p>
        </p:txBody>
      </p:sp>
      <mc:AlternateContent xmlns:mc="http://schemas.openxmlformats.org/markup-compatibility/2006" xmlns:a14="http://schemas.microsoft.com/office/drawing/2010/main">
        <mc:Choice Requires="a14">
          <p:sp>
            <p:nvSpPr>
              <p:cNvPr id="6" name="Rectángulo 5"/>
              <p:cNvSpPr/>
              <p:nvPr/>
            </p:nvSpPr>
            <p:spPr>
              <a:xfrm>
                <a:off x="0" y="4505316"/>
                <a:ext cx="4311585" cy="1739130"/>
              </a:xfrm>
              <a:prstGeom prst="rect">
                <a:avLst/>
              </a:prstGeom>
            </p:spPr>
            <p:txBody>
              <a:bodyPr wrap="square">
                <a:spAutoFit/>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ea typeface="Times New Roman" panose="02020603050405020304" pitchFamily="18" charset="0"/>
                          <a:cs typeface="Times New Roman" panose="02020603050405020304" pitchFamily="18" charset="0"/>
                        </a:rPr>
                        <m:t>𝑃𝑇</m:t>
                      </m:r>
                      <m:r>
                        <a:rPr lang="es-EC"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s-EC"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EC" i="1">
                              <a:effectLst/>
                              <a:latin typeface="Cambria Math" panose="02040503050406030204" pitchFamily="18" charset="0"/>
                              <a:ea typeface="Times New Roman" panose="02020603050405020304" pitchFamily="18" charset="0"/>
                              <a:cs typeface="Times New Roman" panose="02020603050405020304" pitchFamily="18" charset="0"/>
                            </a:rPr>
                            <m:t>𝑊</m:t>
                          </m:r>
                        </m:e>
                        <m:sub>
                          <m:r>
                            <a:rPr lang="es-EC" i="1">
                              <a:effectLst/>
                              <a:latin typeface="Cambria Math" panose="02040503050406030204" pitchFamily="18" charset="0"/>
                              <a:ea typeface="Times New Roman" panose="02020603050405020304" pitchFamily="18" charset="0"/>
                              <a:cs typeface="Times New Roman" panose="02020603050405020304" pitchFamily="18" charset="0"/>
                            </a:rPr>
                            <m:t>𝐺𝑅𝐼𝑃𝑃𝐸𝑅</m:t>
                          </m:r>
                        </m:sub>
                      </m:sSub>
                      <m:r>
                        <a:rPr lang="es-EC"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s-EC"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EC" i="1">
                              <a:effectLst/>
                              <a:latin typeface="Cambria Math" panose="02040503050406030204" pitchFamily="18" charset="0"/>
                              <a:ea typeface="Times New Roman" panose="02020603050405020304" pitchFamily="18" charset="0"/>
                              <a:cs typeface="Times New Roman" panose="02020603050405020304" pitchFamily="18" charset="0"/>
                            </a:rPr>
                            <m:t>𝑊</m:t>
                          </m:r>
                        </m:e>
                        <m:sub>
                          <m:r>
                            <a:rPr lang="es-EC" i="1">
                              <a:effectLst/>
                              <a:latin typeface="Cambria Math" panose="02040503050406030204" pitchFamily="18" charset="0"/>
                              <a:ea typeface="Times New Roman" panose="02020603050405020304" pitchFamily="18" charset="0"/>
                              <a:cs typeface="Times New Roman" panose="02020603050405020304" pitchFamily="18" charset="0"/>
                            </a:rPr>
                            <m:t>𝐵𝑂𝑇𝐸𝐿𝐿𝐴</m:t>
                          </m:r>
                        </m:sub>
                      </m:sSub>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Times New Roman" panose="02020603050405020304" pitchFamily="18" charset="0"/>
                        </a:rPr>
                        <m:t>𝑃𝑇</m:t>
                      </m:r>
                      <m:r>
                        <a:rPr lang="es-EC"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s-EC" i="1">
                              <a:effectLst/>
                              <a:latin typeface="Cambria Math" panose="02040503050406030204" pitchFamily="18" charset="0"/>
                              <a:ea typeface="Calibri" panose="020F0502020204030204" pitchFamily="34" charset="0"/>
                              <a:cs typeface="Times New Roman" panose="02020603050405020304" pitchFamily="18" charset="0"/>
                            </a:rPr>
                          </m:ctrlPr>
                        </m:dPr>
                        <m:e>
                          <m:r>
                            <a:rPr lang="es-EC" i="1">
                              <a:effectLst/>
                              <a:latin typeface="Cambria Math" panose="02040503050406030204" pitchFamily="18" charset="0"/>
                              <a:ea typeface="Calibri" panose="020F0502020204030204" pitchFamily="34" charset="0"/>
                              <a:cs typeface="Times New Roman" panose="02020603050405020304" pitchFamily="18" charset="0"/>
                            </a:rPr>
                            <m:t>0.233+0.150</m:t>
                          </m:r>
                        </m:e>
                      </m:d>
                      <m:r>
                        <a:rPr lang="es-EC" i="1">
                          <a:effectLst/>
                          <a:latin typeface="Cambria Math" panose="02040503050406030204" pitchFamily="18" charset="0"/>
                          <a:ea typeface="Calibri" panose="020F0502020204030204" pitchFamily="34" charset="0"/>
                          <a:cs typeface="Times New Roman" panose="02020603050405020304" pitchFamily="18" charset="0"/>
                        </a:rPr>
                        <m:t>∗9.81</m:t>
                      </m:r>
                      <m:f>
                        <m:fPr>
                          <m:type m:val="skw"/>
                          <m:ctrlPr>
                            <a:rPr lang="es-EC" i="1">
                              <a:effectLst/>
                              <a:latin typeface="Cambria Math" panose="02040503050406030204" pitchFamily="18" charset="0"/>
                              <a:ea typeface="Calibri" panose="020F0502020204030204" pitchFamily="34" charset="0"/>
                              <a:cs typeface="Times New Roman" panose="02020603050405020304" pitchFamily="18" charset="0"/>
                            </a:rPr>
                          </m:ctrlPr>
                        </m:fPr>
                        <m:num>
                          <m:r>
                            <a:rPr lang="es-EC" i="1">
                              <a:effectLst/>
                              <a:latin typeface="Cambria Math" panose="02040503050406030204" pitchFamily="18" charset="0"/>
                              <a:ea typeface="Calibri" panose="020F0502020204030204" pitchFamily="34" charset="0"/>
                              <a:cs typeface="Times New Roman" panose="02020603050405020304" pitchFamily="18" charset="0"/>
                            </a:rPr>
                            <m:t>𝑚</m:t>
                          </m:r>
                        </m:num>
                        <m:den>
                          <m:sSup>
                            <m:sSupPr>
                              <m:ctrlPr>
                                <a:rPr lang="es-EC" i="1">
                                  <a:effectLst/>
                                  <a:latin typeface="Cambria Math" panose="02040503050406030204" pitchFamily="18" charset="0"/>
                                  <a:ea typeface="Calibri" panose="020F0502020204030204" pitchFamily="34" charset="0"/>
                                  <a:cs typeface="Times New Roman" panose="02020603050405020304" pitchFamily="18" charset="0"/>
                                </a:rPr>
                              </m:ctrlPr>
                            </m:sSupPr>
                            <m:e>
                              <m:r>
                                <a:rPr lang="es-EC" i="1">
                                  <a:effectLst/>
                                  <a:latin typeface="Cambria Math" panose="02040503050406030204" pitchFamily="18" charset="0"/>
                                  <a:ea typeface="Calibri" panose="020F0502020204030204" pitchFamily="34" charset="0"/>
                                  <a:cs typeface="Times New Roman" panose="02020603050405020304" pitchFamily="18" charset="0"/>
                                </a:rPr>
                                <m:t>𝑠</m:t>
                              </m:r>
                            </m:e>
                            <m:sup>
                              <m:r>
                                <a:rPr lang="es-EC" i="1">
                                  <a:effectLst/>
                                  <a:latin typeface="Cambria Math" panose="02040503050406030204" pitchFamily="18" charset="0"/>
                                  <a:ea typeface="Calibri" panose="020F0502020204030204" pitchFamily="34" charset="0"/>
                                  <a:cs typeface="Times New Roman" panose="02020603050405020304" pitchFamily="18" charset="0"/>
                                </a:rPr>
                                <m:t>2</m:t>
                              </m:r>
                            </m:sup>
                          </m:sSup>
                        </m:den>
                      </m:f>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14:m>
                  <m:oMathPara xmlns:m="http://schemas.openxmlformats.org/officeDocument/2006/math">
                    <m:oMathParaPr>
                      <m:jc m:val="centerGroup"/>
                    </m:oMathParaPr>
                    <m:oMath xmlns:m="http://schemas.openxmlformats.org/officeDocument/2006/math">
                      <m:r>
                        <a:rPr lang="es-EC" b="1" i="1">
                          <a:effectLst/>
                          <a:latin typeface="Cambria Math" panose="02040503050406030204" pitchFamily="18" charset="0"/>
                          <a:ea typeface="Calibri" panose="020F0502020204030204" pitchFamily="34" charset="0"/>
                          <a:cs typeface="Times New Roman" panose="02020603050405020304" pitchFamily="18" charset="0"/>
                        </a:rPr>
                        <m:t>𝑷𝑻</m:t>
                      </m:r>
                      <m:r>
                        <a:rPr lang="es-EC" b="1" i="1">
                          <a:effectLst/>
                          <a:latin typeface="Cambria Math" panose="02040503050406030204" pitchFamily="18" charset="0"/>
                          <a:ea typeface="Calibri" panose="020F0502020204030204" pitchFamily="34" charset="0"/>
                          <a:cs typeface="Times New Roman" panose="02020603050405020304" pitchFamily="18" charset="0"/>
                        </a:rPr>
                        <m:t>=</m:t>
                      </m:r>
                      <m:r>
                        <a:rPr lang="es-EC" b="1" i="1">
                          <a:effectLst/>
                          <a:latin typeface="Cambria Math" panose="02040503050406030204" pitchFamily="18" charset="0"/>
                          <a:ea typeface="Calibri" panose="020F0502020204030204" pitchFamily="34" charset="0"/>
                          <a:cs typeface="Times New Roman" panose="02020603050405020304" pitchFamily="18" charset="0"/>
                        </a:rPr>
                        <m:t>𝟑</m:t>
                      </m:r>
                      <m:r>
                        <a:rPr lang="es-EC" b="1" i="1">
                          <a:effectLst/>
                          <a:latin typeface="Cambria Math" panose="02040503050406030204" pitchFamily="18" charset="0"/>
                          <a:ea typeface="Calibri" panose="020F0502020204030204" pitchFamily="34" charset="0"/>
                          <a:cs typeface="Times New Roman" panose="02020603050405020304" pitchFamily="18" charset="0"/>
                        </a:rPr>
                        <m:t>.</m:t>
                      </m:r>
                      <m:r>
                        <a:rPr lang="es-EC" b="1" i="1">
                          <a:effectLst/>
                          <a:latin typeface="Cambria Math" panose="02040503050406030204" pitchFamily="18" charset="0"/>
                          <a:ea typeface="Calibri" panose="020F0502020204030204" pitchFamily="34" charset="0"/>
                          <a:cs typeface="Times New Roman" panose="02020603050405020304" pitchFamily="18" charset="0"/>
                        </a:rPr>
                        <m:t>𝟕𝟓</m:t>
                      </m:r>
                      <m:r>
                        <a:rPr lang="es-EC" b="1" i="1">
                          <a:effectLst/>
                          <a:latin typeface="Cambria Math" panose="02040503050406030204" pitchFamily="18" charset="0"/>
                          <a:ea typeface="Calibri" panose="020F0502020204030204" pitchFamily="34" charset="0"/>
                          <a:cs typeface="Times New Roman" panose="02020603050405020304" pitchFamily="18" charset="0"/>
                        </a:rPr>
                        <m:t> </m:t>
                      </m:r>
                      <m:r>
                        <a:rPr lang="es-EC" b="1" i="1">
                          <a:effectLst/>
                          <a:latin typeface="Cambria Math" panose="02040503050406030204" pitchFamily="18" charset="0"/>
                          <a:ea typeface="Calibri" panose="020F0502020204030204" pitchFamily="34" charset="0"/>
                          <a:cs typeface="Times New Roman" panose="02020603050405020304" pitchFamily="18" charset="0"/>
                        </a:rPr>
                        <m:t>𝑵</m:t>
                      </m:r>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Rectángulo 5"/>
              <p:cNvSpPr>
                <a:spLocks noRot="1" noChangeAspect="1" noMove="1" noResize="1" noEditPoints="1" noAdjustHandles="1" noChangeArrowheads="1" noChangeShapeType="1" noTextEdit="1"/>
              </p:cNvSpPr>
              <p:nvPr/>
            </p:nvSpPr>
            <p:spPr>
              <a:xfrm>
                <a:off x="0" y="4505316"/>
                <a:ext cx="4311585" cy="1739130"/>
              </a:xfrm>
              <a:prstGeom prst="rect">
                <a:avLst/>
              </a:prstGeom>
              <a:blipFill rotWithShape="0">
                <a:blip r:embed="rId3"/>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7" name="Rectángulo 6"/>
              <p:cNvSpPr/>
              <p:nvPr/>
            </p:nvSpPr>
            <p:spPr>
              <a:xfrm>
                <a:off x="3350081" y="3953309"/>
                <a:ext cx="3891567" cy="2398221"/>
              </a:xfrm>
              <a:prstGeom prst="rect">
                <a:avLst/>
              </a:prstGeom>
            </p:spPr>
            <p:txBody>
              <a:bodyPr wrap="square">
                <a:spAutoFit/>
              </a:bodyPr>
              <a:lstStyle/>
              <a:p>
                <a:pPr algn="ctr">
                  <a:spcAft>
                    <a:spcPts val="800"/>
                  </a:spcAft>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s-EC" i="1" smtClean="0">
                              <a:latin typeface="Cambria Math" panose="02040503050406030204" pitchFamily="18" charset="0"/>
                              <a:ea typeface="Calibri" panose="020F0502020204030204" pitchFamily="34" charset="0"/>
                              <a:cs typeface="Times New Roman" panose="02020603050405020304" pitchFamily="18" charset="0"/>
                            </a:rPr>
                          </m:ctrlPr>
                        </m:naryPr>
                        <m:sub/>
                        <m:sup/>
                        <m:e>
                          <m:r>
                            <a:rPr lang="es-EC" i="1">
                              <a:effectLst/>
                              <a:latin typeface="Cambria Math" panose="02040503050406030204" pitchFamily="18" charset="0"/>
                              <a:ea typeface="Calibri" panose="020F0502020204030204" pitchFamily="34" charset="0"/>
                              <a:cs typeface="Times New Roman" panose="02020603050405020304" pitchFamily="18" charset="0"/>
                            </a:rPr>
                            <m:t>𝐹𝑦</m:t>
                          </m:r>
                          <m:r>
                            <a:rPr lang="es-EC" i="1">
                              <a:effectLst/>
                              <a:latin typeface="Cambria Math" panose="02040503050406030204" pitchFamily="18" charset="0"/>
                              <a:ea typeface="Calibri" panose="020F0502020204030204" pitchFamily="34" charset="0"/>
                              <a:cs typeface="Times New Roman" panose="02020603050405020304" pitchFamily="18" charset="0"/>
                            </a:rPr>
                            <m:t>=0</m:t>
                          </m:r>
                        </m:e>
                      </m:nary>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14:m>
                  <m:oMathPara xmlns:m="http://schemas.openxmlformats.org/officeDocument/2006/math">
                    <m:oMathParaPr>
                      <m:jc m:val="centerGroup"/>
                    </m:oMathParaPr>
                    <m:oMath xmlns:m="http://schemas.openxmlformats.org/officeDocument/2006/math">
                      <m:r>
                        <a:rPr lang="es-EC" b="1" i="1">
                          <a:effectLst/>
                          <a:latin typeface="Cambria Math" panose="02040503050406030204" pitchFamily="18" charset="0"/>
                          <a:ea typeface="Calibri" panose="020F0502020204030204" pitchFamily="34" charset="0"/>
                          <a:cs typeface="Times New Roman" panose="02020603050405020304" pitchFamily="18" charset="0"/>
                        </a:rPr>
                        <m:t>𝑹𝑨𝒚</m:t>
                      </m:r>
                      <m:r>
                        <a:rPr lang="es-EC" b="1" i="1">
                          <a:effectLst/>
                          <a:latin typeface="Cambria Math" panose="02040503050406030204" pitchFamily="18" charset="0"/>
                          <a:ea typeface="Calibri" panose="020F0502020204030204" pitchFamily="34" charset="0"/>
                          <a:cs typeface="Times New Roman" panose="02020603050405020304" pitchFamily="18" charset="0"/>
                        </a:rPr>
                        <m:t>=</m:t>
                      </m:r>
                      <m:r>
                        <a:rPr lang="es-EC" b="1" i="1">
                          <a:effectLst/>
                          <a:latin typeface="Cambria Math" panose="02040503050406030204" pitchFamily="18" charset="0"/>
                          <a:ea typeface="Calibri" panose="020F0502020204030204" pitchFamily="34" charset="0"/>
                          <a:cs typeface="Times New Roman" panose="02020603050405020304" pitchFamily="18" charset="0"/>
                        </a:rPr>
                        <m:t>𝟑</m:t>
                      </m:r>
                      <m:r>
                        <a:rPr lang="es-EC" b="1" i="1">
                          <a:effectLst/>
                          <a:latin typeface="Cambria Math" panose="02040503050406030204" pitchFamily="18" charset="0"/>
                          <a:ea typeface="Calibri" panose="020F0502020204030204" pitchFamily="34" charset="0"/>
                          <a:cs typeface="Times New Roman" panose="02020603050405020304" pitchFamily="18" charset="0"/>
                        </a:rPr>
                        <m:t>.</m:t>
                      </m:r>
                      <m:r>
                        <a:rPr lang="es-EC" b="1" i="1">
                          <a:effectLst/>
                          <a:latin typeface="Cambria Math" panose="02040503050406030204" pitchFamily="18" charset="0"/>
                          <a:ea typeface="Calibri" panose="020F0502020204030204" pitchFamily="34" charset="0"/>
                          <a:cs typeface="Times New Roman" panose="02020603050405020304" pitchFamily="18" charset="0"/>
                        </a:rPr>
                        <m:t>𝟕𝟓</m:t>
                      </m:r>
                      <m:r>
                        <a:rPr lang="es-EC" b="1" i="1">
                          <a:effectLst/>
                          <a:latin typeface="Cambria Math" panose="02040503050406030204" pitchFamily="18" charset="0"/>
                          <a:ea typeface="Calibri" panose="020F0502020204030204" pitchFamily="34" charset="0"/>
                          <a:cs typeface="Times New Roman" panose="02020603050405020304" pitchFamily="18" charset="0"/>
                        </a:rPr>
                        <m:t> </m:t>
                      </m:r>
                      <m:r>
                        <a:rPr lang="es-EC" b="1" i="1">
                          <a:effectLst/>
                          <a:latin typeface="Cambria Math" panose="02040503050406030204" pitchFamily="18" charset="0"/>
                          <a:ea typeface="Calibri" panose="020F0502020204030204" pitchFamily="34" charset="0"/>
                          <a:cs typeface="Times New Roman" panose="02020603050405020304" pitchFamily="18" charset="0"/>
                        </a:rPr>
                        <m:t>𝑵</m:t>
                      </m:r>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s-EC" i="1">
                              <a:effectLst/>
                              <a:latin typeface="Cambria Math" panose="02040503050406030204" pitchFamily="18" charset="0"/>
                              <a:ea typeface="Calibri" panose="020F0502020204030204" pitchFamily="34" charset="0"/>
                              <a:cs typeface="Times New Roman" panose="02020603050405020304" pitchFamily="18" charset="0"/>
                            </a:rPr>
                          </m:ctrlPr>
                        </m:naryPr>
                        <m:sub/>
                        <m:sup/>
                        <m:e>
                          <m:r>
                            <a:rPr lang="es-EC" i="1">
                              <a:effectLst/>
                              <a:latin typeface="Cambria Math" panose="02040503050406030204" pitchFamily="18" charset="0"/>
                              <a:ea typeface="Calibri" panose="020F0502020204030204" pitchFamily="34" charset="0"/>
                              <a:cs typeface="Times New Roman" panose="02020603050405020304" pitchFamily="18" charset="0"/>
                            </a:rPr>
                            <m:t>𝑀</m:t>
                          </m:r>
                          <m:r>
                            <a:rPr lang="es-EC" b="0" i="1" smtClean="0">
                              <a:effectLst/>
                              <a:latin typeface="Cambria Math" panose="02040503050406030204" pitchFamily="18" charset="0"/>
                              <a:ea typeface="Calibri" panose="020F0502020204030204" pitchFamily="34" charset="0"/>
                              <a:cs typeface="Times New Roman" panose="02020603050405020304" pitchFamily="18" charset="0"/>
                            </a:rPr>
                            <m:t>𝐴</m:t>
                          </m:r>
                          <m:r>
                            <a:rPr lang="es-EC" i="1">
                              <a:effectLst/>
                              <a:latin typeface="Cambria Math" panose="02040503050406030204" pitchFamily="18" charset="0"/>
                              <a:ea typeface="Calibri" panose="020F0502020204030204" pitchFamily="34" charset="0"/>
                              <a:cs typeface="Times New Roman" panose="02020603050405020304" pitchFamily="18" charset="0"/>
                            </a:rPr>
                            <m:t>=0</m:t>
                          </m:r>
                        </m:e>
                      </m:nary>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14:m>
                  <m:oMathPara xmlns:m="http://schemas.openxmlformats.org/officeDocument/2006/math">
                    <m:oMathParaPr>
                      <m:jc m:val="centerGroup"/>
                    </m:oMathParaPr>
                    <m:oMath xmlns:m="http://schemas.openxmlformats.org/officeDocument/2006/math">
                      <m:sSub>
                        <m:sSubPr>
                          <m:ctrlPr>
                            <a:rPr lang="es-EC" b="1" i="1">
                              <a:effectLst/>
                              <a:latin typeface="Cambria Math" panose="02040503050406030204" pitchFamily="18" charset="0"/>
                              <a:ea typeface="Calibri" panose="020F0502020204030204" pitchFamily="34" charset="0"/>
                              <a:cs typeface="Arial" panose="020B0604020202020204" pitchFamily="34" charset="0"/>
                            </a:rPr>
                          </m:ctrlPr>
                        </m:sSubPr>
                        <m:e>
                          <m:r>
                            <a:rPr lang="es-EC" b="1" i="1">
                              <a:effectLst/>
                              <a:latin typeface="Cambria Math" panose="02040503050406030204" pitchFamily="18" charset="0"/>
                              <a:ea typeface="Calibri" panose="020F0502020204030204" pitchFamily="34" charset="0"/>
                              <a:cs typeface="Arial" panose="020B0604020202020204" pitchFamily="34" charset="0"/>
                            </a:rPr>
                            <m:t>𝑴</m:t>
                          </m:r>
                        </m:e>
                        <m:sub>
                          <m:r>
                            <a:rPr lang="es-EC" b="1" i="1">
                              <a:effectLst/>
                              <a:latin typeface="Cambria Math" panose="02040503050406030204" pitchFamily="18" charset="0"/>
                              <a:ea typeface="Calibri" panose="020F0502020204030204" pitchFamily="34" charset="0"/>
                              <a:cs typeface="Arial" panose="020B0604020202020204" pitchFamily="34" charset="0"/>
                            </a:rPr>
                            <m:t>𝟏</m:t>
                          </m:r>
                        </m:sub>
                      </m:sSub>
                      <m:r>
                        <a:rPr lang="es-EC" b="1" i="1">
                          <a:effectLst/>
                          <a:latin typeface="Cambria Math" panose="02040503050406030204" pitchFamily="18" charset="0"/>
                          <a:ea typeface="Calibri" panose="020F0502020204030204" pitchFamily="34" charset="0"/>
                          <a:cs typeface="Times New Roman" panose="02020603050405020304" pitchFamily="18" charset="0"/>
                        </a:rPr>
                        <m:t>=</m:t>
                      </m:r>
                      <m:r>
                        <a:rPr lang="es-EC" b="1" i="1">
                          <a:effectLst/>
                          <a:latin typeface="Cambria Math" panose="02040503050406030204" pitchFamily="18" charset="0"/>
                          <a:ea typeface="Times New Roman" panose="02020603050405020304" pitchFamily="18" charset="0"/>
                          <a:cs typeface="Times New Roman" panose="02020603050405020304" pitchFamily="18" charset="0"/>
                        </a:rPr>
                        <m:t>𝟐𝟏𝟑</m:t>
                      </m:r>
                      <m:r>
                        <a:rPr lang="es-EC" b="1" i="1">
                          <a:effectLst/>
                          <a:latin typeface="Cambria Math" panose="02040503050406030204" pitchFamily="18" charset="0"/>
                          <a:ea typeface="Times New Roman" panose="02020603050405020304" pitchFamily="18" charset="0"/>
                          <a:cs typeface="Times New Roman" panose="02020603050405020304" pitchFamily="18" charset="0"/>
                        </a:rPr>
                        <m:t>.</m:t>
                      </m:r>
                      <m:r>
                        <a:rPr lang="es-EC" b="1" i="1">
                          <a:effectLst/>
                          <a:latin typeface="Cambria Math" panose="02040503050406030204" pitchFamily="18" charset="0"/>
                          <a:ea typeface="Times New Roman" panose="02020603050405020304" pitchFamily="18" charset="0"/>
                          <a:cs typeface="Times New Roman" panose="02020603050405020304" pitchFamily="18" charset="0"/>
                        </a:rPr>
                        <m:t>𝟑𝟖</m:t>
                      </m:r>
                      <m:r>
                        <a:rPr lang="es-EC" b="1" i="1">
                          <a:effectLst/>
                          <a:latin typeface="Cambria Math" panose="02040503050406030204" pitchFamily="18" charset="0"/>
                          <a:ea typeface="Times New Roman" panose="02020603050405020304" pitchFamily="18" charset="0"/>
                          <a:cs typeface="Times New Roman" panose="02020603050405020304" pitchFamily="18" charset="0"/>
                        </a:rPr>
                        <m:t> </m:t>
                      </m:r>
                      <m:r>
                        <a:rPr lang="es-EC" b="1" i="1">
                          <a:effectLst/>
                          <a:latin typeface="Cambria Math" panose="02040503050406030204" pitchFamily="18" charset="0"/>
                          <a:ea typeface="Times New Roman" panose="02020603050405020304" pitchFamily="18" charset="0"/>
                          <a:cs typeface="Times New Roman" panose="02020603050405020304" pitchFamily="18" charset="0"/>
                        </a:rPr>
                        <m:t>𝑵𝒎𝒎</m:t>
                      </m:r>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Rectángulo 6"/>
              <p:cNvSpPr>
                <a:spLocks noRot="1" noChangeAspect="1" noMove="1" noResize="1" noEditPoints="1" noAdjustHandles="1" noChangeArrowheads="1" noChangeShapeType="1" noTextEdit="1"/>
              </p:cNvSpPr>
              <p:nvPr/>
            </p:nvSpPr>
            <p:spPr>
              <a:xfrm>
                <a:off x="3350081" y="3953309"/>
                <a:ext cx="3891567" cy="2398221"/>
              </a:xfrm>
              <a:prstGeom prst="rect">
                <a:avLst/>
              </a:prstGeom>
              <a:blipFill rotWithShape="0">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0" name="Rectángulo 9"/>
              <p:cNvSpPr/>
              <p:nvPr/>
            </p:nvSpPr>
            <p:spPr>
              <a:xfrm>
                <a:off x="5780467" y="1226002"/>
                <a:ext cx="3554569" cy="3257558"/>
              </a:xfrm>
              <a:prstGeom prst="rect">
                <a:avLst/>
              </a:prstGeom>
            </p:spPr>
            <p:txBody>
              <a:bodyPr wrap="square">
                <a:spAutoFit/>
              </a:bodyPr>
              <a:lstStyle/>
              <a:p>
                <a:pPr indent="252095" algn="just">
                  <a:lnSpc>
                    <a:spcPct val="150000"/>
                  </a:lnSpc>
                  <a:spcAft>
                    <a:spcPts val="800"/>
                  </a:spcAft>
                </a:pPr>
                <a:r>
                  <a:rPr lang="es-EC" dirty="0">
                    <a:latin typeface="Arial" panose="020B0604020202020204" pitchFamily="34" charset="0"/>
                    <a:ea typeface="Calibri" panose="020F0502020204030204" pitchFamily="34" charset="0"/>
                    <a:cs typeface="Times New Roman" panose="02020603050405020304" pitchFamily="18" charset="0"/>
                  </a:rPr>
                  <a:t> </a:t>
                </a:r>
                <a:r>
                  <a:rPr lang="es-EC" dirty="0" smtClean="0">
                    <a:latin typeface="Arial" panose="020B0604020202020204" pitchFamily="34" charset="0"/>
                    <a:ea typeface="Calibri" panose="020F0502020204030204" pitchFamily="34" charset="0"/>
                    <a:cs typeface="Times New Roman" panose="02020603050405020304" pitchFamily="18" charset="0"/>
                  </a:rPr>
                  <a:t>Esfuerzo </a:t>
                </a:r>
                <a:r>
                  <a:rPr lang="es-EC" dirty="0">
                    <a:latin typeface="Arial" panose="020B0604020202020204" pitchFamily="34" charset="0"/>
                    <a:ea typeface="Calibri" panose="020F0502020204030204" pitchFamily="34" charset="0"/>
                    <a:cs typeface="Times New Roman" panose="02020603050405020304" pitchFamily="18" charset="0"/>
                  </a:rPr>
                  <a:t>máximo flexionante </a:t>
                </a:r>
                <a:r>
                  <a:rPr lang="es-EC" sz="1600"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indent="252095" algn="just">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𝜎</m:t>
                          </m:r>
                        </m:e>
                        <m:sub>
                          <m:r>
                            <a:rPr lang="es-EC" i="1">
                              <a:effectLst/>
                              <a:latin typeface="Cambria Math" panose="02040503050406030204" pitchFamily="18" charset="0"/>
                              <a:ea typeface="Calibri" panose="020F0502020204030204" pitchFamily="34" charset="0"/>
                              <a:cs typeface="Arial" panose="020B0604020202020204" pitchFamily="34" charset="0"/>
                            </a:rPr>
                            <m:t>𝑥</m:t>
                          </m:r>
                        </m:sub>
                      </m:sSub>
                      <m:r>
                        <a:rPr lang="es-EC" i="1">
                          <a:effectLst/>
                          <a:latin typeface="Cambria Math" panose="02040503050406030204" pitchFamily="18" charset="0"/>
                          <a:ea typeface="Calibri" panose="020F0502020204030204" pitchFamily="34" charset="0"/>
                          <a:cs typeface="Arial" panose="020B0604020202020204" pitchFamily="34" charset="0"/>
                        </a:rPr>
                        <m:t>=</m:t>
                      </m:r>
                      <m:f>
                        <m:fPr>
                          <m:ctrlPr>
                            <a:rPr lang="es-EC" i="1">
                              <a:effectLst/>
                              <a:latin typeface="Cambria Math" panose="02040503050406030204" pitchFamily="18" charset="0"/>
                              <a:ea typeface="Calibri" panose="020F0502020204030204" pitchFamily="34" charset="0"/>
                              <a:cs typeface="Arial" panose="020B0604020202020204" pitchFamily="34" charset="0"/>
                            </a:rPr>
                          </m:ctrlPr>
                        </m:fPr>
                        <m:num>
                          <m:r>
                            <a:rPr lang="es-EC" i="1">
                              <a:effectLst/>
                              <a:latin typeface="Cambria Math" panose="02040503050406030204" pitchFamily="18" charset="0"/>
                              <a:ea typeface="Calibri" panose="020F0502020204030204" pitchFamily="34" charset="0"/>
                              <a:cs typeface="Arial" panose="020B0604020202020204" pitchFamily="34" charset="0"/>
                            </a:rPr>
                            <m:t>32</m:t>
                          </m:r>
                          <m:r>
                            <a:rPr lang="es-EC" i="1">
                              <a:effectLst/>
                              <a:latin typeface="Cambria Math" panose="02040503050406030204" pitchFamily="18" charset="0"/>
                              <a:ea typeface="Calibri" panose="020F0502020204030204" pitchFamily="34" charset="0"/>
                              <a:cs typeface="Arial" panose="020B0604020202020204" pitchFamily="34" charset="0"/>
                            </a:rPr>
                            <m:t>𝑀</m:t>
                          </m:r>
                        </m:num>
                        <m:den>
                          <m:r>
                            <a:rPr lang="es-EC" i="1">
                              <a:effectLst/>
                              <a:latin typeface="Cambria Math" panose="02040503050406030204" pitchFamily="18" charset="0"/>
                              <a:ea typeface="Calibri" panose="020F0502020204030204" pitchFamily="34" charset="0"/>
                              <a:cs typeface="Arial" panose="020B0604020202020204" pitchFamily="34" charset="0"/>
                            </a:rPr>
                            <m:t>𝜋</m:t>
                          </m:r>
                          <m:sSup>
                            <m:sSupPr>
                              <m:ctrlPr>
                                <a:rPr lang="es-EC" i="1">
                                  <a:effectLst/>
                                  <a:latin typeface="Cambria Math" panose="02040503050406030204" pitchFamily="18" charset="0"/>
                                  <a:ea typeface="Calibri" panose="020F0502020204030204" pitchFamily="34" charset="0"/>
                                  <a:cs typeface="Arial" panose="020B0604020202020204" pitchFamily="34" charset="0"/>
                                </a:rPr>
                              </m:ctrlPr>
                            </m:sSupPr>
                            <m:e>
                              <m:r>
                                <a:rPr lang="es-EC" i="1">
                                  <a:effectLst/>
                                  <a:latin typeface="Cambria Math" panose="02040503050406030204" pitchFamily="18" charset="0"/>
                                  <a:ea typeface="Calibri" panose="020F0502020204030204" pitchFamily="34" charset="0"/>
                                  <a:cs typeface="Arial" panose="020B0604020202020204" pitchFamily="34" charset="0"/>
                                </a:rPr>
                                <m:t>𝐷</m:t>
                              </m:r>
                            </m:e>
                            <m:sup>
                              <m:r>
                                <a:rPr lang="es-EC" i="1">
                                  <a:effectLst/>
                                  <a:latin typeface="Cambria Math" panose="02040503050406030204" pitchFamily="18" charset="0"/>
                                  <a:ea typeface="Calibri" panose="020F0502020204030204" pitchFamily="34" charset="0"/>
                                  <a:cs typeface="Arial" panose="020B0604020202020204" pitchFamily="34" charset="0"/>
                                </a:rPr>
                                <m:t>3</m:t>
                              </m:r>
                            </m:sup>
                          </m:sSup>
                        </m:den>
                      </m:f>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indent="252095" algn="just">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𝜎</m:t>
                          </m:r>
                        </m:e>
                        <m:sub>
                          <m:r>
                            <a:rPr lang="es-EC" i="1">
                              <a:effectLst/>
                              <a:latin typeface="Cambria Math" panose="02040503050406030204" pitchFamily="18" charset="0"/>
                              <a:ea typeface="Calibri" panose="020F0502020204030204" pitchFamily="34" charset="0"/>
                              <a:cs typeface="Arial" panose="020B0604020202020204" pitchFamily="34" charset="0"/>
                            </a:rPr>
                            <m:t>𝑥</m:t>
                          </m:r>
                        </m:sub>
                      </m:sSub>
                      <m:r>
                        <a:rPr lang="es-EC" i="1">
                          <a:effectLst/>
                          <a:latin typeface="Cambria Math" panose="02040503050406030204" pitchFamily="18" charset="0"/>
                          <a:ea typeface="Calibri" panose="020F0502020204030204" pitchFamily="34" charset="0"/>
                          <a:cs typeface="Arial" panose="020B0604020202020204" pitchFamily="34" charset="0"/>
                        </a:rPr>
                        <m:t>=</m:t>
                      </m:r>
                      <m:f>
                        <m:fPr>
                          <m:ctrlPr>
                            <a:rPr lang="es-EC" i="1">
                              <a:effectLst/>
                              <a:latin typeface="Cambria Math" panose="02040503050406030204" pitchFamily="18" charset="0"/>
                              <a:ea typeface="Calibri" panose="020F0502020204030204" pitchFamily="34" charset="0"/>
                              <a:cs typeface="Arial" panose="020B0604020202020204" pitchFamily="34" charset="0"/>
                            </a:rPr>
                          </m:ctrlPr>
                        </m:fPr>
                        <m:num>
                          <m:r>
                            <a:rPr lang="es-EC" i="1">
                              <a:effectLst/>
                              <a:latin typeface="Cambria Math" panose="02040503050406030204" pitchFamily="18" charset="0"/>
                              <a:ea typeface="Calibri" panose="020F0502020204030204" pitchFamily="34" charset="0"/>
                              <a:cs typeface="Arial" panose="020B0604020202020204" pitchFamily="34" charset="0"/>
                            </a:rPr>
                            <m:t>32∗213.38</m:t>
                          </m:r>
                          <m:r>
                            <a:rPr lang="es-EC" i="1">
                              <a:effectLst/>
                              <a:latin typeface="Cambria Math" panose="02040503050406030204" pitchFamily="18" charset="0"/>
                              <a:ea typeface="Times New Roman" panose="02020603050405020304" pitchFamily="18" charset="0"/>
                              <a:cs typeface="Arial" panose="020B0604020202020204" pitchFamily="34" charset="0"/>
                            </a:rPr>
                            <m:t> </m:t>
                          </m:r>
                          <m:r>
                            <a:rPr lang="es-EC" i="1">
                              <a:effectLst/>
                              <a:latin typeface="Cambria Math" panose="02040503050406030204" pitchFamily="18" charset="0"/>
                              <a:ea typeface="Times New Roman" panose="02020603050405020304" pitchFamily="18" charset="0"/>
                              <a:cs typeface="Arial" panose="020B0604020202020204" pitchFamily="34" charset="0"/>
                            </a:rPr>
                            <m:t>𝑁𝑚𝑚</m:t>
                          </m:r>
                        </m:num>
                        <m:den>
                          <m:r>
                            <a:rPr lang="es-EC" i="1">
                              <a:effectLst/>
                              <a:latin typeface="Cambria Math" panose="02040503050406030204" pitchFamily="18" charset="0"/>
                              <a:ea typeface="Calibri" panose="020F0502020204030204" pitchFamily="34" charset="0"/>
                              <a:cs typeface="Arial" panose="020B0604020202020204" pitchFamily="34" charset="0"/>
                            </a:rPr>
                            <m:t>𝜋</m:t>
                          </m:r>
                          <m:sSup>
                            <m:sSupPr>
                              <m:ctrlPr>
                                <a:rPr lang="es-EC" i="1">
                                  <a:effectLst/>
                                  <a:latin typeface="Cambria Math" panose="02040503050406030204" pitchFamily="18" charset="0"/>
                                  <a:ea typeface="Calibri" panose="020F0502020204030204" pitchFamily="34" charset="0"/>
                                  <a:cs typeface="Arial" panose="020B0604020202020204" pitchFamily="34" charset="0"/>
                                </a:rPr>
                              </m:ctrlPr>
                            </m:sSupPr>
                            <m:e>
                              <m:r>
                                <a:rPr lang="es-EC" i="1">
                                  <a:effectLst/>
                                  <a:latin typeface="Cambria Math" panose="02040503050406030204" pitchFamily="18" charset="0"/>
                                  <a:ea typeface="Calibri" panose="020F0502020204030204" pitchFamily="34" charset="0"/>
                                  <a:cs typeface="Arial" panose="020B0604020202020204" pitchFamily="34" charset="0"/>
                                </a:rPr>
                                <m:t>𝐷</m:t>
                              </m:r>
                            </m:e>
                            <m:sup>
                              <m:r>
                                <a:rPr lang="es-EC" i="1">
                                  <a:effectLst/>
                                  <a:latin typeface="Cambria Math" panose="02040503050406030204" pitchFamily="18" charset="0"/>
                                  <a:ea typeface="Calibri" panose="020F0502020204030204" pitchFamily="34" charset="0"/>
                                  <a:cs typeface="Arial" panose="020B0604020202020204" pitchFamily="34" charset="0"/>
                                </a:rPr>
                                <m:t>3</m:t>
                              </m:r>
                            </m:sup>
                          </m:sSup>
                        </m:den>
                      </m:f>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indent="252095" algn="just">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𝜎</m:t>
                          </m:r>
                        </m:e>
                        <m:sub>
                          <m:r>
                            <a:rPr lang="es-EC" i="1">
                              <a:effectLst/>
                              <a:latin typeface="Cambria Math" panose="02040503050406030204" pitchFamily="18" charset="0"/>
                              <a:ea typeface="Calibri" panose="020F0502020204030204" pitchFamily="34" charset="0"/>
                              <a:cs typeface="Arial" panose="020B0604020202020204" pitchFamily="34" charset="0"/>
                            </a:rPr>
                            <m:t>𝑥</m:t>
                          </m:r>
                        </m:sub>
                      </m:sSub>
                      <m:r>
                        <a:rPr lang="es-EC" i="1">
                          <a:effectLst/>
                          <a:latin typeface="Cambria Math" panose="02040503050406030204" pitchFamily="18" charset="0"/>
                          <a:ea typeface="Calibri" panose="020F0502020204030204" pitchFamily="34" charset="0"/>
                          <a:cs typeface="Arial" panose="020B0604020202020204" pitchFamily="34" charset="0"/>
                        </a:rPr>
                        <m:t>=</m:t>
                      </m:r>
                      <m:f>
                        <m:fPr>
                          <m:ctrlPr>
                            <a:rPr lang="es-EC" i="1">
                              <a:effectLst/>
                              <a:latin typeface="Cambria Math" panose="02040503050406030204" pitchFamily="18" charset="0"/>
                              <a:ea typeface="Calibri" panose="020F0502020204030204" pitchFamily="34" charset="0"/>
                              <a:cs typeface="Arial" panose="020B0604020202020204" pitchFamily="34" charset="0"/>
                            </a:rPr>
                          </m:ctrlPr>
                        </m:fPr>
                        <m:num>
                          <m:r>
                            <a:rPr lang="es-EC" i="1">
                              <a:effectLst/>
                              <a:latin typeface="Cambria Math" panose="02040503050406030204" pitchFamily="18" charset="0"/>
                              <a:ea typeface="Calibri" panose="020F0502020204030204" pitchFamily="34" charset="0"/>
                              <a:cs typeface="Arial" panose="020B0604020202020204" pitchFamily="34" charset="0"/>
                            </a:rPr>
                            <m:t>2173.48 </m:t>
                          </m:r>
                          <m:r>
                            <a:rPr lang="es-EC" i="1">
                              <a:effectLst/>
                              <a:latin typeface="Cambria Math" panose="02040503050406030204" pitchFamily="18" charset="0"/>
                              <a:ea typeface="Calibri" panose="020F0502020204030204" pitchFamily="34" charset="0"/>
                              <a:cs typeface="Arial" panose="020B0604020202020204" pitchFamily="34" charset="0"/>
                            </a:rPr>
                            <m:t>𝑁𝑚𝑚</m:t>
                          </m:r>
                        </m:num>
                        <m:den>
                          <m:sSup>
                            <m:sSupPr>
                              <m:ctrlPr>
                                <a:rPr lang="es-EC" i="1">
                                  <a:effectLst/>
                                  <a:latin typeface="Cambria Math" panose="02040503050406030204" pitchFamily="18" charset="0"/>
                                  <a:ea typeface="Calibri" panose="020F0502020204030204" pitchFamily="34" charset="0"/>
                                  <a:cs typeface="Arial" panose="020B0604020202020204" pitchFamily="34" charset="0"/>
                                </a:rPr>
                              </m:ctrlPr>
                            </m:sSupPr>
                            <m:e>
                              <m:r>
                                <a:rPr lang="es-EC" i="1">
                                  <a:effectLst/>
                                  <a:latin typeface="Cambria Math" panose="02040503050406030204" pitchFamily="18" charset="0"/>
                                  <a:ea typeface="Calibri" panose="020F0502020204030204" pitchFamily="34" charset="0"/>
                                  <a:cs typeface="Arial" panose="020B0604020202020204" pitchFamily="34" charset="0"/>
                                </a:rPr>
                                <m:t>𝐷</m:t>
                              </m:r>
                            </m:e>
                            <m:sup>
                              <m:r>
                                <a:rPr lang="es-EC" i="1">
                                  <a:effectLst/>
                                  <a:latin typeface="Cambria Math" panose="02040503050406030204" pitchFamily="18" charset="0"/>
                                  <a:ea typeface="Calibri" panose="020F0502020204030204" pitchFamily="34" charset="0"/>
                                  <a:cs typeface="Arial" panose="020B0604020202020204" pitchFamily="34" charset="0"/>
                                </a:rPr>
                                <m:t>3</m:t>
                              </m:r>
                            </m:sup>
                          </m:sSup>
                        </m:den>
                      </m:f>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0" name="Rectángulo 9"/>
              <p:cNvSpPr>
                <a:spLocks noRot="1" noChangeAspect="1" noMove="1" noResize="1" noEditPoints="1" noAdjustHandles="1" noChangeArrowheads="1" noChangeShapeType="1" noTextEdit="1"/>
              </p:cNvSpPr>
              <p:nvPr/>
            </p:nvSpPr>
            <p:spPr>
              <a:xfrm>
                <a:off x="5780467" y="1226002"/>
                <a:ext cx="3554569" cy="3257558"/>
              </a:xfrm>
              <a:prstGeom prst="rect">
                <a:avLst/>
              </a:prstGeom>
              <a:blipFill rotWithShape="0">
                <a:blip r:embed="rId5"/>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1" name="Rectángulo 10"/>
              <p:cNvSpPr/>
              <p:nvPr/>
            </p:nvSpPr>
            <p:spPr>
              <a:xfrm>
                <a:off x="6231281" y="4229143"/>
                <a:ext cx="2953554" cy="2376805"/>
              </a:xfrm>
              <a:prstGeom prst="rect">
                <a:avLst/>
              </a:prstGeom>
            </p:spPr>
            <p:txBody>
              <a:bodyPr wrap="square">
                <a:spAutoFit/>
              </a:bodyPr>
              <a:lstStyle/>
              <a:p>
                <a:pPr indent="252095" algn="just">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ea typeface="Calibri" panose="020F0502020204030204" pitchFamily="34" charset="0"/>
                              <a:cs typeface="Arial" panose="020B0604020202020204" pitchFamily="34" charset="0"/>
                            </a:rPr>
                          </m:ctrlPr>
                        </m:sSubPr>
                        <m:e>
                          <m:r>
                            <a:rPr lang="es-EC" i="1">
                              <a:latin typeface="Cambria Math" panose="02040503050406030204" pitchFamily="18" charset="0"/>
                              <a:ea typeface="Calibri" panose="020F0502020204030204" pitchFamily="34" charset="0"/>
                              <a:cs typeface="Arial" panose="020B0604020202020204" pitchFamily="34" charset="0"/>
                            </a:rPr>
                            <m:t>𝜎</m:t>
                          </m:r>
                        </m:e>
                        <m:sub>
                          <m:r>
                            <a:rPr lang="es-EC" i="1">
                              <a:latin typeface="Cambria Math" panose="02040503050406030204" pitchFamily="18" charset="0"/>
                              <a:ea typeface="Calibri" panose="020F0502020204030204" pitchFamily="34" charset="0"/>
                              <a:cs typeface="Arial" panose="020B0604020202020204" pitchFamily="34" charset="0"/>
                            </a:rPr>
                            <m:t>𝑎𝑑𝑚</m:t>
                          </m:r>
                        </m:sub>
                      </m:sSub>
                      <m:r>
                        <a:rPr lang="es-EC" i="1">
                          <a:latin typeface="Cambria Math" panose="02040503050406030204" pitchFamily="18" charset="0"/>
                          <a:ea typeface="Calibri" panose="020F0502020204030204" pitchFamily="34" charset="0"/>
                          <a:cs typeface="Arial" panose="020B0604020202020204" pitchFamily="34" charset="0"/>
                        </a:rPr>
                        <m:t>=</m:t>
                      </m:r>
                      <m:f>
                        <m:fPr>
                          <m:ctrlPr>
                            <a:rPr lang="es-EC" i="1">
                              <a:latin typeface="Cambria Math" panose="02040503050406030204" pitchFamily="18" charset="0"/>
                              <a:ea typeface="Calibri" panose="020F0502020204030204" pitchFamily="34" charset="0"/>
                              <a:cs typeface="Arial" panose="020B0604020202020204" pitchFamily="34" charset="0"/>
                            </a:rPr>
                          </m:ctrlPr>
                        </m:fPr>
                        <m:num>
                          <m:r>
                            <a:rPr lang="es-EC" i="1">
                              <a:latin typeface="Cambria Math" panose="02040503050406030204" pitchFamily="18" charset="0"/>
                              <a:ea typeface="Calibri" panose="020F0502020204030204" pitchFamily="34" charset="0"/>
                              <a:cs typeface="Arial" panose="020B0604020202020204" pitchFamily="34" charset="0"/>
                            </a:rPr>
                            <m:t>𝑆𝑦</m:t>
                          </m:r>
                        </m:num>
                        <m:den>
                          <m:r>
                            <a:rPr lang="es-EC" i="1">
                              <a:latin typeface="Cambria Math" panose="02040503050406030204" pitchFamily="18" charset="0"/>
                              <a:ea typeface="Calibri" panose="020F0502020204030204" pitchFamily="34" charset="0"/>
                              <a:cs typeface="Arial" panose="020B0604020202020204" pitchFamily="34" charset="0"/>
                            </a:rPr>
                            <m:t>𝑛</m:t>
                          </m:r>
                        </m:den>
                      </m:f>
                    </m:oMath>
                  </m:oMathPara>
                </a14:m>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ea typeface="Calibri" panose="020F0502020204030204" pitchFamily="34" charset="0"/>
                              <a:cs typeface="Arial" panose="020B0604020202020204" pitchFamily="34" charset="0"/>
                            </a:rPr>
                          </m:ctrlPr>
                        </m:sSubPr>
                        <m:e>
                          <m:r>
                            <a:rPr lang="es-EC" i="1">
                              <a:latin typeface="Cambria Math" panose="02040503050406030204" pitchFamily="18" charset="0"/>
                              <a:ea typeface="Calibri" panose="020F0502020204030204" pitchFamily="34" charset="0"/>
                              <a:cs typeface="Arial" panose="020B0604020202020204" pitchFamily="34" charset="0"/>
                            </a:rPr>
                            <m:t>𝜎</m:t>
                          </m:r>
                        </m:e>
                        <m:sub>
                          <m:r>
                            <a:rPr lang="es-EC" i="1">
                              <a:latin typeface="Cambria Math" panose="02040503050406030204" pitchFamily="18" charset="0"/>
                              <a:ea typeface="Calibri" panose="020F0502020204030204" pitchFamily="34" charset="0"/>
                              <a:cs typeface="Arial" panose="020B0604020202020204" pitchFamily="34" charset="0"/>
                            </a:rPr>
                            <m:t>𝑥</m:t>
                          </m:r>
                        </m:sub>
                      </m:sSub>
                      <m:r>
                        <a:rPr lang="es-EC" i="1">
                          <a:latin typeface="Cambria Math" panose="02040503050406030204" pitchFamily="18" charset="0"/>
                          <a:ea typeface="Calibri" panose="020F0502020204030204" pitchFamily="34" charset="0"/>
                          <a:cs typeface="Arial" panose="020B0604020202020204" pitchFamily="34" charset="0"/>
                        </a:rPr>
                        <m:t>=</m:t>
                      </m:r>
                      <m:sSub>
                        <m:sSubPr>
                          <m:ctrlPr>
                            <a:rPr lang="es-EC" i="1">
                              <a:latin typeface="Cambria Math" panose="02040503050406030204" pitchFamily="18" charset="0"/>
                              <a:ea typeface="Calibri" panose="020F0502020204030204" pitchFamily="34" charset="0"/>
                              <a:cs typeface="Arial" panose="020B0604020202020204" pitchFamily="34" charset="0"/>
                            </a:rPr>
                          </m:ctrlPr>
                        </m:sSubPr>
                        <m:e>
                          <m:r>
                            <a:rPr lang="es-EC" i="1">
                              <a:latin typeface="Cambria Math" panose="02040503050406030204" pitchFamily="18" charset="0"/>
                              <a:ea typeface="Calibri" panose="020F0502020204030204" pitchFamily="34" charset="0"/>
                              <a:cs typeface="Arial" panose="020B0604020202020204" pitchFamily="34" charset="0"/>
                            </a:rPr>
                            <m:t>𝜎</m:t>
                          </m:r>
                        </m:e>
                        <m:sub>
                          <m:r>
                            <a:rPr lang="es-EC" i="1">
                              <a:latin typeface="Cambria Math" panose="02040503050406030204" pitchFamily="18" charset="0"/>
                              <a:ea typeface="Calibri" panose="020F0502020204030204" pitchFamily="34" charset="0"/>
                              <a:cs typeface="Arial" panose="020B0604020202020204" pitchFamily="34" charset="0"/>
                            </a:rPr>
                            <m:t>𝑎𝑑𝑚</m:t>
                          </m:r>
                        </m:sub>
                      </m:sSub>
                    </m:oMath>
                  </m:oMathPara>
                </a14:m>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f>
                        <m:fPr>
                          <m:ctrlPr>
                            <a:rPr lang="es-EC" i="1">
                              <a:latin typeface="Cambria Math" panose="02040503050406030204" pitchFamily="18" charset="0"/>
                              <a:ea typeface="Calibri" panose="020F0502020204030204" pitchFamily="34" charset="0"/>
                              <a:cs typeface="Arial" panose="020B0604020202020204" pitchFamily="34" charset="0"/>
                            </a:rPr>
                          </m:ctrlPr>
                        </m:fPr>
                        <m:num>
                          <m:r>
                            <a:rPr lang="es-EC" i="1">
                              <a:latin typeface="Cambria Math" panose="02040503050406030204" pitchFamily="18" charset="0"/>
                              <a:ea typeface="Calibri" panose="020F0502020204030204" pitchFamily="34" charset="0"/>
                              <a:cs typeface="Arial" panose="020B0604020202020204" pitchFamily="34" charset="0"/>
                            </a:rPr>
                            <m:t>2173.48 </m:t>
                          </m:r>
                          <m:r>
                            <a:rPr lang="es-EC" i="1">
                              <a:latin typeface="Cambria Math" panose="02040503050406030204" pitchFamily="18" charset="0"/>
                              <a:ea typeface="Calibri" panose="020F0502020204030204" pitchFamily="34" charset="0"/>
                              <a:cs typeface="Arial" panose="020B0604020202020204" pitchFamily="34" charset="0"/>
                            </a:rPr>
                            <m:t>𝑁𝑚𝑚</m:t>
                          </m:r>
                        </m:num>
                        <m:den>
                          <m:sSup>
                            <m:sSupPr>
                              <m:ctrlPr>
                                <a:rPr lang="es-EC" i="1">
                                  <a:latin typeface="Cambria Math" panose="02040503050406030204" pitchFamily="18" charset="0"/>
                                  <a:ea typeface="Calibri" panose="020F0502020204030204" pitchFamily="34" charset="0"/>
                                  <a:cs typeface="Arial" panose="020B0604020202020204" pitchFamily="34" charset="0"/>
                                </a:rPr>
                              </m:ctrlPr>
                            </m:sSupPr>
                            <m:e>
                              <m:r>
                                <a:rPr lang="es-EC" i="1">
                                  <a:latin typeface="Cambria Math" panose="02040503050406030204" pitchFamily="18" charset="0"/>
                                  <a:ea typeface="Calibri" panose="020F0502020204030204" pitchFamily="34" charset="0"/>
                                  <a:cs typeface="Arial" panose="020B0604020202020204" pitchFamily="34" charset="0"/>
                                </a:rPr>
                                <m:t>𝐷</m:t>
                              </m:r>
                            </m:e>
                            <m:sup>
                              <m:r>
                                <a:rPr lang="es-EC" i="1">
                                  <a:latin typeface="Cambria Math" panose="02040503050406030204" pitchFamily="18" charset="0"/>
                                  <a:ea typeface="Calibri" panose="020F0502020204030204" pitchFamily="34" charset="0"/>
                                  <a:cs typeface="Arial" panose="020B0604020202020204" pitchFamily="34" charset="0"/>
                                </a:rPr>
                                <m:t>3</m:t>
                              </m:r>
                            </m:sup>
                          </m:sSup>
                        </m:den>
                      </m:f>
                      <m:r>
                        <a:rPr lang="es-EC" i="1">
                          <a:latin typeface="Cambria Math" panose="02040503050406030204" pitchFamily="18" charset="0"/>
                          <a:ea typeface="Calibri" panose="020F0502020204030204" pitchFamily="34" charset="0"/>
                          <a:cs typeface="Arial" panose="020B0604020202020204" pitchFamily="34" charset="0"/>
                        </a:rPr>
                        <m:t>=</m:t>
                      </m:r>
                      <m:f>
                        <m:fPr>
                          <m:ctrlPr>
                            <a:rPr lang="es-EC" i="1">
                              <a:latin typeface="Cambria Math" panose="02040503050406030204" pitchFamily="18" charset="0"/>
                              <a:ea typeface="Calibri" panose="020F0502020204030204" pitchFamily="34" charset="0"/>
                              <a:cs typeface="Arial" panose="020B0604020202020204" pitchFamily="34" charset="0"/>
                            </a:rPr>
                          </m:ctrlPr>
                        </m:fPr>
                        <m:num>
                          <m:r>
                            <a:rPr lang="es-EC" i="1">
                              <a:latin typeface="Cambria Math" panose="02040503050406030204" pitchFamily="18" charset="0"/>
                              <a:ea typeface="Calibri" panose="020F0502020204030204" pitchFamily="34" charset="0"/>
                              <a:cs typeface="Arial" panose="020B0604020202020204" pitchFamily="34" charset="0"/>
                            </a:rPr>
                            <m:t>𝑆𝑦</m:t>
                          </m:r>
                        </m:num>
                        <m:den>
                          <m:r>
                            <a:rPr lang="es-EC" i="1">
                              <a:latin typeface="Cambria Math" panose="02040503050406030204" pitchFamily="18" charset="0"/>
                              <a:ea typeface="Calibri" panose="020F0502020204030204" pitchFamily="34" charset="0"/>
                              <a:cs typeface="Arial" panose="020B0604020202020204" pitchFamily="34" charset="0"/>
                            </a:rPr>
                            <m:t>𝑛</m:t>
                          </m:r>
                        </m:den>
                      </m:f>
                    </m:oMath>
                  </m:oMathPara>
                </a14:m>
                <a:endParaRPr lang="es-EC" dirty="0"/>
              </a:p>
            </p:txBody>
          </p:sp>
        </mc:Choice>
        <mc:Fallback xmlns="">
          <p:sp>
            <p:nvSpPr>
              <p:cNvPr id="11" name="Rectángulo 10"/>
              <p:cNvSpPr>
                <a:spLocks noRot="1" noChangeAspect="1" noMove="1" noResize="1" noEditPoints="1" noAdjustHandles="1" noChangeArrowheads="1" noChangeShapeType="1" noTextEdit="1"/>
              </p:cNvSpPr>
              <p:nvPr/>
            </p:nvSpPr>
            <p:spPr>
              <a:xfrm>
                <a:off x="6231281" y="4229143"/>
                <a:ext cx="2953554" cy="2376805"/>
              </a:xfrm>
              <a:prstGeom prst="rect">
                <a:avLst/>
              </a:prstGeom>
              <a:blipFill rotWithShape="0">
                <a:blip r:embed="rId6"/>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2" name="Rectángulo 11"/>
              <p:cNvSpPr/>
              <p:nvPr/>
            </p:nvSpPr>
            <p:spPr>
              <a:xfrm>
                <a:off x="8330524" y="2511597"/>
                <a:ext cx="4013084" cy="3987438"/>
              </a:xfrm>
              <a:prstGeom prst="rect">
                <a:avLst/>
              </a:prstGeom>
            </p:spPr>
            <p:txBody>
              <a:bodyPr wrap="square">
                <a:spAutoFit/>
              </a:bodyPr>
              <a:lstStyle/>
              <a:p>
                <a:pPr indent="252095" algn="just">
                  <a:lnSpc>
                    <a:spcPct val="150000"/>
                  </a:lnSpc>
                  <a:spcAft>
                    <a:spcPts val="800"/>
                  </a:spcAft>
                </a:pP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sSup>
                        <m:sSupPr>
                          <m:ctrlPr>
                            <a:rPr lang="es-EC" i="1">
                              <a:effectLst/>
                              <a:latin typeface="Cambria Math" panose="02040503050406030204" pitchFamily="18" charset="0"/>
                              <a:ea typeface="Calibri" panose="020F0502020204030204" pitchFamily="34" charset="0"/>
                              <a:cs typeface="Arial" panose="020B0604020202020204" pitchFamily="34" charset="0"/>
                            </a:rPr>
                          </m:ctrlPr>
                        </m:sSupPr>
                        <m:e>
                          <m:r>
                            <a:rPr lang="es-EC" i="1">
                              <a:effectLst/>
                              <a:latin typeface="Cambria Math" panose="02040503050406030204" pitchFamily="18" charset="0"/>
                              <a:ea typeface="Calibri" panose="020F0502020204030204" pitchFamily="34" charset="0"/>
                              <a:cs typeface="Arial" panose="020B0604020202020204" pitchFamily="34" charset="0"/>
                            </a:rPr>
                            <m:t>𝐷</m:t>
                          </m:r>
                        </m:e>
                        <m:sup>
                          <m:r>
                            <a:rPr lang="es-EC" i="1">
                              <a:effectLst/>
                              <a:latin typeface="Cambria Math" panose="02040503050406030204" pitchFamily="18" charset="0"/>
                              <a:ea typeface="Calibri" panose="020F0502020204030204" pitchFamily="34" charset="0"/>
                              <a:cs typeface="Arial" panose="020B0604020202020204" pitchFamily="34" charset="0"/>
                            </a:rPr>
                            <m:t>3</m:t>
                          </m:r>
                        </m:sup>
                      </m:sSup>
                      <m:r>
                        <a:rPr lang="es-EC" i="1">
                          <a:effectLst/>
                          <a:latin typeface="Cambria Math" panose="02040503050406030204" pitchFamily="18" charset="0"/>
                          <a:ea typeface="Calibri" panose="020F0502020204030204" pitchFamily="34" charset="0"/>
                          <a:cs typeface="Arial" panose="020B0604020202020204" pitchFamily="34" charset="0"/>
                        </a:rPr>
                        <m:t>=</m:t>
                      </m:r>
                      <m:f>
                        <m:fPr>
                          <m:ctrlPr>
                            <a:rPr lang="es-EC" i="1">
                              <a:effectLst/>
                              <a:latin typeface="Cambria Math" panose="02040503050406030204" pitchFamily="18" charset="0"/>
                              <a:ea typeface="Calibri" panose="020F0502020204030204" pitchFamily="34" charset="0"/>
                              <a:cs typeface="Arial" panose="020B0604020202020204" pitchFamily="34" charset="0"/>
                            </a:rPr>
                          </m:ctrlPr>
                        </m:fPr>
                        <m:num>
                          <m:r>
                            <a:rPr lang="es-EC" i="1">
                              <a:effectLst/>
                              <a:latin typeface="Cambria Math" panose="02040503050406030204" pitchFamily="18" charset="0"/>
                              <a:ea typeface="Calibri" panose="020F0502020204030204" pitchFamily="34" charset="0"/>
                              <a:cs typeface="Arial" panose="020B0604020202020204" pitchFamily="34" charset="0"/>
                            </a:rPr>
                            <m:t>𝑛</m:t>
                          </m:r>
                          <m:r>
                            <a:rPr lang="es-EC" i="1">
                              <a:effectLst/>
                              <a:latin typeface="Cambria Math" panose="02040503050406030204" pitchFamily="18" charset="0"/>
                              <a:ea typeface="Calibri" panose="020F0502020204030204" pitchFamily="34" charset="0"/>
                              <a:cs typeface="Arial" panose="020B0604020202020204" pitchFamily="34" charset="0"/>
                            </a:rPr>
                            <m:t>∗2173.48  </m:t>
                          </m:r>
                          <m:r>
                            <a:rPr lang="es-EC" i="1">
                              <a:effectLst/>
                              <a:latin typeface="Cambria Math" panose="02040503050406030204" pitchFamily="18" charset="0"/>
                              <a:ea typeface="Calibri" panose="020F0502020204030204" pitchFamily="34" charset="0"/>
                              <a:cs typeface="Arial" panose="020B0604020202020204" pitchFamily="34" charset="0"/>
                            </a:rPr>
                            <m:t>𝑁𝑚𝑚</m:t>
                          </m:r>
                        </m:num>
                        <m:den>
                          <m:r>
                            <a:rPr lang="es-EC" i="1">
                              <a:effectLst/>
                              <a:latin typeface="Cambria Math" panose="02040503050406030204" pitchFamily="18" charset="0"/>
                              <a:ea typeface="Calibri" panose="020F0502020204030204" pitchFamily="34" charset="0"/>
                              <a:cs typeface="Arial" panose="020B0604020202020204" pitchFamily="34" charset="0"/>
                            </a:rPr>
                            <m:t>𝑆𝑦</m:t>
                          </m:r>
                        </m:den>
                      </m:f>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Arial" panose="020B0604020202020204" pitchFamily="34" charset="0"/>
                        </a:rPr>
                        <m:t>𝐷</m:t>
                      </m:r>
                      <m:r>
                        <a:rPr lang="es-EC" i="1">
                          <a:effectLst/>
                          <a:latin typeface="Cambria Math" panose="02040503050406030204" pitchFamily="18" charset="0"/>
                          <a:ea typeface="Calibri" panose="020F0502020204030204" pitchFamily="34" charset="0"/>
                          <a:cs typeface="Arial" panose="020B0604020202020204" pitchFamily="34" charset="0"/>
                        </a:rPr>
                        <m:t>=</m:t>
                      </m:r>
                      <m:rad>
                        <m:radPr>
                          <m:ctrlPr>
                            <a:rPr lang="es-EC" i="1">
                              <a:effectLst/>
                              <a:latin typeface="Cambria Math" panose="02040503050406030204" pitchFamily="18" charset="0"/>
                              <a:ea typeface="Calibri" panose="020F0502020204030204" pitchFamily="34" charset="0"/>
                              <a:cs typeface="Arial" panose="020B0604020202020204" pitchFamily="34" charset="0"/>
                            </a:rPr>
                          </m:ctrlPr>
                        </m:radPr>
                        <m:deg>
                          <m:r>
                            <a:rPr lang="es-EC" i="1">
                              <a:effectLst/>
                              <a:latin typeface="Cambria Math" panose="02040503050406030204" pitchFamily="18" charset="0"/>
                              <a:ea typeface="Calibri" panose="020F0502020204030204" pitchFamily="34" charset="0"/>
                              <a:cs typeface="Arial" panose="020B0604020202020204" pitchFamily="34" charset="0"/>
                            </a:rPr>
                            <m:t>3</m:t>
                          </m:r>
                        </m:deg>
                        <m:e>
                          <m:f>
                            <m:fPr>
                              <m:ctrlPr>
                                <a:rPr lang="es-EC" i="1">
                                  <a:effectLst/>
                                  <a:latin typeface="Cambria Math" panose="02040503050406030204" pitchFamily="18" charset="0"/>
                                  <a:ea typeface="Calibri" panose="020F0502020204030204" pitchFamily="34" charset="0"/>
                                  <a:cs typeface="Arial" panose="020B0604020202020204" pitchFamily="34" charset="0"/>
                                </a:rPr>
                              </m:ctrlPr>
                            </m:fPr>
                            <m:num>
                              <m:r>
                                <a:rPr lang="es-EC" i="1">
                                  <a:effectLst/>
                                  <a:latin typeface="Cambria Math" panose="02040503050406030204" pitchFamily="18" charset="0"/>
                                  <a:ea typeface="Calibri" panose="020F0502020204030204" pitchFamily="34" charset="0"/>
                                  <a:cs typeface="Arial" panose="020B0604020202020204" pitchFamily="34" charset="0"/>
                                </a:rPr>
                                <m:t>2∗2173.48 </m:t>
                              </m:r>
                              <m:r>
                                <a:rPr lang="es-EC" i="1">
                                  <a:effectLst/>
                                  <a:latin typeface="Cambria Math" panose="02040503050406030204" pitchFamily="18" charset="0"/>
                                  <a:ea typeface="Calibri" panose="020F0502020204030204" pitchFamily="34" charset="0"/>
                                  <a:cs typeface="Arial" panose="020B0604020202020204" pitchFamily="34" charset="0"/>
                                </a:rPr>
                                <m:t>𝑁𝑚𝑚</m:t>
                              </m:r>
                            </m:num>
                            <m:den>
                              <m:r>
                                <a:rPr lang="es-EC" i="1">
                                  <a:effectLst/>
                                  <a:latin typeface="Cambria Math" panose="02040503050406030204" pitchFamily="18" charset="0"/>
                                  <a:ea typeface="Calibri" panose="020F0502020204030204" pitchFamily="34" charset="0"/>
                                  <a:cs typeface="Arial" panose="020B0604020202020204" pitchFamily="34" charset="0"/>
                                </a:rPr>
                                <m:t>390 </m:t>
                              </m:r>
                              <m:r>
                                <a:rPr lang="es-EC" i="1">
                                  <a:effectLst/>
                                  <a:latin typeface="Cambria Math" panose="02040503050406030204" pitchFamily="18" charset="0"/>
                                  <a:ea typeface="Calibri" panose="020F0502020204030204" pitchFamily="34" charset="0"/>
                                  <a:cs typeface="Arial" panose="020B0604020202020204" pitchFamily="34" charset="0"/>
                                </a:rPr>
                                <m:t>𝑁</m:t>
                              </m:r>
                              <m:r>
                                <a:rPr lang="es-EC" i="1">
                                  <a:effectLst/>
                                  <a:latin typeface="Cambria Math" panose="02040503050406030204" pitchFamily="18" charset="0"/>
                                  <a:ea typeface="Calibri" panose="020F0502020204030204" pitchFamily="34" charset="0"/>
                                  <a:cs typeface="Arial" panose="020B0604020202020204" pitchFamily="34" charset="0"/>
                                </a:rPr>
                                <m:t>/</m:t>
                              </m:r>
                              <m:sSup>
                                <m:sSupPr>
                                  <m:ctrlPr>
                                    <a:rPr lang="es-EC" i="1">
                                      <a:effectLst/>
                                      <a:latin typeface="Cambria Math" panose="02040503050406030204" pitchFamily="18" charset="0"/>
                                      <a:ea typeface="Calibri" panose="020F0502020204030204" pitchFamily="34" charset="0"/>
                                      <a:cs typeface="Arial" panose="020B0604020202020204" pitchFamily="34" charset="0"/>
                                    </a:rPr>
                                  </m:ctrlPr>
                                </m:sSupPr>
                                <m:e>
                                  <m:r>
                                    <a:rPr lang="es-EC" i="1">
                                      <a:effectLst/>
                                      <a:latin typeface="Cambria Math" panose="02040503050406030204" pitchFamily="18" charset="0"/>
                                      <a:ea typeface="Calibri" panose="020F0502020204030204" pitchFamily="34" charset="0"/>
                                      <a:cs typeface="Arial" panose="020B0604020202020204" pitchFamily="34" charset="0"/>
                                    </a:rPr>
                                    <m:t>𝑚𝑚</m:t>
                                  </m:r>
                                </m:e>
                                <m:sup>
                                  <m:r>
                                    <a:rPr lang="es-EC" i="1">
                                      <a:effectLst/>
                                      <a:latin typeface="Cambria Math" panose="02040503050406030204" pitchFamily="18" charset="0"/>
                                      <a:ea typeface="Calibri" panose="020F0502020204030204" pitchFamily="34" charset="0"/>
                                      <a:cs typeface="Arial" panose="020B0604020202020204" pitchFamily="34" charset="0"/>
                                    </a:rPr>
                                    <m:t>2</m:t>
                                  </m:r>
                                </m:sup>
                              </m:sSup>
                            </m:den>
                          </m:f>
                        </m:e>
                      </m:rad>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Arial" panose="020B0604020202020204" pitchFamily="34" charset="0"/>
                        </a:rPr>
                        <m:t>𝐷</m:t>
                      </m:r>
                      <m:r>
                        <a:rPr lang="es-EC" i="1">
                          <a:effectLst/>
                          <a:latin typeface="Cambria Math" panose="02040503050406030204" pitchFamily="18" charset="0"/>
                          <a:ea typeface="Calibri" panose="020F0502020204030204" pitchFamily="34" charset="0"/>
                          <a:cs typeface="Arial" panose="020B0604020202020204" pitchFamily="34" charset="0"/>
                        </a:rPr>
                        <m:t>=</m:t>
                      </m:r>
                      <m:rad>
                        <m:radPr>
                          <m:ctrlPr>
                            <a:rPr lang="es-EC" i="1">
                              <a:effectLst/>
                              <a:latin typeface="Cambria Math" panose="02040503050406030204" pitchFamily="18" charset="0"/>
                              <a:ea typeface="Calibri" panose="020F0502020204030204" pitchFamily="34" charset="0"/>
                              <a:cs typeface="Arial" panose="020B0604020202020204" pitchFamily="34" charset="0"/>
                            </a:rPr>
                          </m:ctrlPr>
                        </m:radPr>
                        <m:deg>
                          <m:r>
                            <a:rPr lang="es-EC" i="1">
                              <a:effectLst/>
                              <a:latin typeface="Cambria Math" panose="02040503050406030204" pitchFamily="18" charset="0"/>
                              <a:ea typeface="Calibri" panose="020F0502020204030204" pitchFamily="34" charset="0"/>
                              <a:cs typeface="Arial" panose="020B0604020202020204" pitchFamily="34" charset="0"/>
                            </a:rPr>
                            <m:t>3</m:t>
                          </m:r>
                        </m:deg>
                        <m:e>
                          <m:r>
                            <a:rPr lang="es-EC" i="1">
                              <a:effectLst/>
                              <a:latin typeface="Cambria Math" panose="02040503050406030204" pitchFamily="18" charset="0"/>
                              <a:ea typeface="Calibri" panose="020F0502020204030204" pitchFamily="34" charset="0"/>
                              <a:cs typeface="Arial" panose="020B0604020202020204" pitchFamily="34" charset="0"/>
                            </a:rPr>
                            <m:t>11.15</m:t>
                          </m:r>
                          <m:sSup>
                            <m:sSupPr>
                              <m:ctrlPr>
                                <a:rPr lang="es-EC" i="1">
                                  <a:effectLst/>
                                  <a:latin typeface="Cambria Math" panose="02040503050406030204" pitchFamily="18" charset="0"/>
                                  <a:ea typeface="Calibri" panose="020F0502020204030204" pitchFamily="34" charset="0"/>
                                  <a:cs typeface="Arial" panose="020B0604020202020204" pitchFamily="34" charset="0"/>
                                </a:rPr>
                              </m:ctrlPr>
                            </m:sSupPr>
                            <m:e>
                              <m:r>
                                <a:rPr lang="es-EC" i="1">
                                  <a:effectLst/>
                                  <a:latin typeface="Cambria Math" panose="02040503050406030204" pitchFamily="18" charset="0"/>
                                  <a:ea typeface="Calibri" panose="020F0502020204030204" pitchFamily="34" charset="0"/>
                                  <a:cs typeface="Arial" panose="020B0604020202020204" pitchFamily="34" charset="0"/>
                                </a:rPr>
                                <m:t> </m:t>
                              </m:r>
                              <m:r>
                                <a:rPr lang="es-EC" i="1">
                                  <a:effectLst/>
                                  <a:latin typeface="Cambria Math" panose="02040503050406030204" pitchFamily="18" charset="0"/>
                                  <a:ea typeface="Calibri" panose="020F0502020204030204" pitchFamily="34" charset="0"/>
                                  <a:cs typeface="Arial" panose="020B0604020202020204" pitchFamily="34" charset="0"/>
                                </a:rPr>
                                <m:t>𝑚𝑚</m:t>
                              </m:r>
                            </m:e>
                            <m:sup>
                              <m:r>
                                <a:rPr lang="es-EC" i="1">
                                  <a:effectLst/>
                                  <a:latin typeface="Cambria Math" panose="02040503050406030204" pitchFamily="18" charset="0"/>
                                  <a:ea typeface="Calibri" panose="020F0502020204030204" pitchFamily="34" charset="0"/>
                                  <a:cs typeface="Arial" panose="020B0604020202020204" pitchFamily="34" charset="0"/>
                                </a:rPr>
                                <m:t>3</m:t>
                              </m:r>
                            </m:sup>
                          </m:sSup>
                        </m:e>
                      </m:rad>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a:rPr lang="es-EC" b="1" i="1">
                          <a:effectLst/>
                          <a:latin typeface="Cambria Math" panose="02040503050406030204" pitchFamily="18" charset="0"/>
                          <a:ea typeface="Calibri" panose="020F0502020204030204" pitchFamily="34" charset="0"/>
                          <a:cs typeface="Arial" panose="020B0604020202020204" pitchFamily="34" charset="0"/>
                        </a:rPr>
                        <m:t>𝑫</m:t>
                      </m:r>
                      <m:r>
                        <a:rPr lang="es-EC" b="1" i="1">
                          <a:effectLst/>
                          <a:latin typeface="Cambria Math" panose="02040503050406030204" pitchFamily="18" charset="0"/>
                          <a:ea typeface="Calibri" panose="020F0502020204030204" pitchFamily="34" charset="0"/>
                          <a:cs typeface="Arial" panose="020B0604020202020204" pitchFamily="34" charset="0"/>
                        </a:rPr>
                        <m:t>=</m:t>
                      </m:r>
                      <m:r>
                        <a:rPr lang="es-EC" b="1" i="1">
                          <a:effectLst/>
                          <a:latin typeface="Cambria Math" panose="02040503050406030204" pitchFamily="18" charset="0"/>
                          <a:ea typeface="Calibri" panose="020F0502020204030204" pitchFamily="34" charset="0"/>
                          <a:cs typeface="Arial" panose="020B0604020202020204" pitchFamily="34" charset="0"/>
                        </a:rPr>
                        <m:t>𝟐</m:t>
                      </m:r>
                      <m:r>
                        <a:rPr lang="es-EC" b="1" i="1">
                          <a:effectLst/>
                          <a:latin typeface="Cambria Math" panose="02040503050406030204" pitchFamily="18" charset="0"/>
                          <a:ea typeface="Calibri" panose="020F0502020204030204" pitchFamily="34" charset="0"/>
                          <a:cs typeface="Arial" panose="020B0604020202020204" pitchFamily="34" charset="0"/>
                        </a:rPr>
                        <m:t>.</m:t>
                      </m:r>
                      <m:r>
                        <a:rPr lang="es-EC" b="1" i="1">
                          <a:effectLst/>
                          <a:latin typeface="Cambria Math" panose="02040503050406030204" pitchFamily="18" charset="0"/>
                          <a:ea typeface="Calibri" panose="020F0502020204030204" pitchFamily="34" charset="0"/>
                          <a:cs typeface="Arial" panose="020B0604020202020204" pitchFamily="34" charset="0"/>
                        </a:rPr>
                        <m:t>𝟐𝟑</m:t>
                      </m:r>
                      <m:r>
                        <a:rPr lang="es-EC" b="1" i="1">
                          <a:effectLst/>
                          <a:latin typeface="Cambria Math" panose="02040503050406030204" pitchFamily="18" charset="0"/>
                          <a:ea typeface="Calibri" panose="020F0502020204030204" pitchFamily="34" charset="0"/>
                          <a:cs typeface="Arial" panose="020B0604020202020204" pitchFamily="34" charset="0"/>
                        </a:rPr>
                        <m:t> </m:t>
                      </m:r>
                      <m:r>
                        <a:rPr lang="es-EC" b="1" i="1">
                          <a:effectLst/>
                          <a:latin typeface="Cambria Math" panose="02040503050406030204" pitchFamily="18" charset="0"/>
                          <a:ea typeface="Calibri" panose="020F0502020204030204" pitchFamily="34" charset="0"/>
                          <a:cs typeface="Arial" panose="020B0604020202020204" pitchFamily="34" charset="0"/>
                        </a:rPr>
                        <m:t>𝒎𝒎</m:t>
                      </m:r>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2" name="Rectángulo 11"/>
              <p:cNvSpPr>
                <a:spLocks noRot="1" noChangeAspect="1" noMove="1" noResize="1" noEditPoints="1" noAdjustHandles="1" noChangeArrowheads="1" noChangeShapeType="1" noTextEdit="1"/>
              </p:cNvSpPr>
              <p:nvPr/>
            </p:nvSpPr>
            <p:spPr>
              <a:xfrm>
                <a:off x="8330524" y="2511597"/>
                <a:ext cx="4013084" cy="3987438"/>
              </a:xfrm>
              <a:prstGeom prst="rect">
                <a:avLst/>
              </a:prstGeom>
              <a:blipFill rotWithShape="0">
                <a:blip r:embed="rId7"/>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64080065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ángulo 1"/>
              <p:cNvSpPr/>
              <p:nvPr/>
            </p:nvSpPr>
            <p:spPr>
              <a:xfrm>
                <a:off x="6040188" y="2199205"/>
                <a:ext cx="4898265" cy="3721724"/>
              </a:xfrm>
              <a:prstGeom prst="rect">
                <a:avLst/>
              </a:prstGeom>
            </p:spPr>
            <p:txBody>
              <a:bodyPr wrap="square">
                <a:spAutoFit/>
              </a:bodyPr>
              <a:lstStyle/>
              <a:p>
                <a:pPr indent="252095" algn="just">
                  <a:lnSpc>
                    <a:spcPct val="150000"/>
                  </a:lnSpc>
                  <a:spcAft>
                    <a:spcPts val="800"/>
                  </a:spcAft>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ea typeface="Calibri" panose="020F0502020204030204" pitchFamily="34" charset="0"/>
                          <a:cs typeface="Arial" panose="020B0604020202020204" pitchFamily="34" charset="0"/>
                        </a:rPr>
                        <m:t>𝐼</m:t>
                      </m:r>
                      <m:r>
                        <a:rPr lang="es-EC" i="1">
                          <a:latin typeface="Cambria Math" panose="02040503050406030204" pitchFamily="18" charset="0"/>
                          <a:ea typeface="Calibri" panose="020F0502020204030204" pitchFamily="34" charset="0"/>
                          <a:cs typeface="Arial" panose="020B0604020202020204" pitchFamily="34" charset="0"/>
                        </a:rPr>
                        <m:t>=</m:t>
                      </m:r>
                      <m:f>
                        <m:fPr>
                          <m:ctrlPr>
                            <a:rPr lang="es-EC" i="1">
                              <a:effectLst/>
                              <a:latin typeface="Cambria Math" panose="02040503050406030204" pitchFamily="18" charset="0"/>
                              <a:ea typeface="Calibri" panose="020F0502020204030204" pitchFamily="34" charset="0"/>
                              <a:cs typeface="Arial" panose="020B0604020202020204" pitchFamily="34" charset="0"/>
                            </a:rPr>
                          </m:ctrlPr>
                        </m:fPr>
                        <m:num>
                          <m:r>
                            <a:rPr lang="es-EC" i="1">
                              <a:effectLst/>
                              <a:latin typeface="Cambria Math" panose="02040503050406030204" pitchFamily="18" charset="0"/>
                              <a:ea typeface="Calibri" panose="020F0502020204030204" pitchFamily="34" charset="0"/>
                              <a:cs typeface="Arial" panose="020B0604020202020204" pitchFamily="34" charset="0"/>
                            </a:rPr>
                            <m:t>𝜋</m:t>
                          </m:r>
                          <m:r>
                            <a:rPr lang="es-EC" i="1">
                              <a:effectLst/>
                              <a:latin typeface="Cambria Math" panose="02040503050406030204" pitchFamily="18" charset="0"/>
                              <a:ea typeface="Calibri" panose="020F0502020204030204" pitchFamily="34" charset="0"/>
                              <a:cs typeface="Arial" panose="020B0604020202020204" pitchFamily="34" charset="0"/>
                            </a:rPr>
                            <m:t>∗</m:t>
                          </m:r>
                          <m:sSup>
                            <m:sSupPr>
                              <m:ctrlPr>
                                <a:rPr lang="es-EC" i="1">
                                  <a:effectLst/>
                                  <a:latin typeface="Cambria Math" panose="02040503050406030204" pitchFamily="18" charset="0"/>
                                  <a:ea typeface="Calibri" panose="020F0502020204030204" pitchFamily="34" charset="0"/>
                                  <a:cs typeface="Arial" panose="020B0604020202020204" pitchFamily="34" charset="0"/>
                                </a:rPr>
                              </m:ctrlPr>
                            </m:sSupPr>
                            <m:e>
                              <m:sSub>
                                <m:sSubPr>
                                  <m:ctrlPr>
                                    <a:rPr lang="es-EC"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𝐷</m:t>
                                  </m:r>
                                </m:e>
                                <m:sub>
                                  <m:r>
                                    <a:rPr lang="es-EC" i="1">
                                      <a:effectLst/>
                                      <a:latin typeface="Cambria Math" panose="02040503050406030204" pitchFamily="18" charset="0"/>
                                      <a:ea typeface="Calibri" panose="020F0502020204030204" pitchFamily="34" charset="0"/>
                                      <a:cs typeface="Arial" panose="020B0604020202020204" pitchFamily="34" charset="0"/>
                                    </a:rPr>
                                    <m:t>𝐸</m:t>
                                  </m:r>
                                </m:sub>
                              </m:sSub>
                            </m:e>
                            <m:sup>
                              <m:r>
                                <a:rPr lang="es-EC" i="1">
                                  <a:effectLst/>
                                  <a:latin typeface="Cambria Math" panose="02040503050406030204" pitchFamily="18" charset="0"/>
                                  <a:ea typeface="Calibri" panose="020F0502020204030204" pitchFamily="34" charset="0"/>
                                  <a:cs typeface="Arial" panose="020B0604020202020204" pitchFamily="34" charset="0"/>
                                </a:rPr>
                                <m:t>4</m:t>
                              </m:r>
                            </m:sup>
                          </m:sSup>
                        </m:num>
                        <m:den>
                          <m:r>
                            <a:rPr lang="es-EC" i="1">
                              <a:effectLst/>
                              <a:latin typeface="Cambria Math" panose="02040503050406030204" pitchFamily="18" charset="0"/>
                              <a:ea typeface="Calibri" panose="020F0502020204030204" pitchFamily="34" charset="0"/>
                              <a:cs typeface="Arial" panose="020B0604020202020204" pitchFamily="34" charset="0"/>
                            </a:rPr>
                            <m:t>64</m:t>
                          </m:r>
                        </m:den>
                      </m:f>
                      <m:r>
                        <a:rPr lang="es-EC" i="1">
                          <a:effectLst/>
                          <a:latin typeface="Cambria Math" panose="02040503050406030204" pitchFamily="18" charset="0"/>
                          <a:ea typeface="Calibri" panose="020F0502020204030204" pitchFamily="34" charset="0"/>
                          <a:cs typeface="Arial" panose="020B0604020202020204" pitchFamily="34" charset="0"/>
                        </a:rPr>
                        <m:t>=</m:t>
                      </m:r>
                      <m:f>
                        <m:fPr>
                          <m:ctrlPr>
                            <a:rPr lang="es-EC" i="1">
                              <a:effectLst/>
                              <a:latin typeface="Cambria Math" panose="02040503050406030204" pitchFamily="18" charset="0"/>
                              <a:ea typeface="Calibri" panose="020F0502020204030204" pitchFamily="34" charset="0"/>
                              <a:cs typeface="Arial" panose="020B0604020202020204" pitchFamily="34" charset="0"/>
                            </a:rPr>
                          </m:ctrlPr>
                        </m:fPr>
                        <m:num>
                          <m:r>
                            <a:rPr lang="es-EC" i="1">
                              <a:effectLst/>
                              <a:latin typeface="Cambria Math" panose="02040503050406030204" pitchFamily="18" charset="0"/>
                              <a:ea typeface="Calibri" panose="020F0502020204030204" pitchFamily="34" charset="0"/>
                              <a:cs typeface="Arial" panose="020B0604020202020204" pitchFamily="34" charset="0"/>
                            </a:rPr>
                            <m:t>𝜋</m:t>
                          </m:r>
                          <m:r>
                            <a:rPr lang="es-EC" i="1">
                              <a:effectLst/>
                              <a:latin typeface="Cambria Math" panose="02040503050406030204" pitchFamily="18" charset="0"/>
                              <a:ea typeface="Calibri" panose="020F0502020204030204" pitchFamily="34" charset="0"/>
                              <a:cs typeface="Arial" panose="020B0604020202020204" pitchFamily="34" charset="0"/>
                            </a:rPr>
                            <m:t>∗</m:t>
                          </m:r>
                          <m:sSup>
                            <m:sSupPr>
                              <m:ctrlPr>
                                <a:rPr lang="es-EC" i="1">
                                  <a:effectLst/>
                                  <a:latin typeface="Cambria Math" panose="02040503050406030204" pitchFamily="18" charset="0"/>
                                  <a:ea typeface="Calibri" panose="020F0502020204030204" pitchFamily="34" charset="0"/>
                                  <a:cs typeface="Arial" panose="020B0604020202020204" pitchFamily="34" charset="0"/>
                                </a:rPr>
                              </m:ctrlPr>
                            </m:sSupPr>
                            <m:e>
                              <m:r>
                                <a:rPr lang="es-EC" i="1">
                                  <a:effectLst/>
                                  <a:latin typeface="Cambria Math" panose="02040503050406030204" pitchFamily="18" charset="0"/>
                                  <a:ea typeface="Calibri" panose="020F0502020204030204" pitchFamily="34" charset="0"/>
                                  <a:cs typeface="Arial" panose="020B0604020202020204" pitchFamily="34" charset="0"/>
                                </a:rPr>
                                <m:t>(6.35</m:t>
                              </m:r>
                              <m:r>
                                <a:rPr lang="es-EC" i="1">
                                  <a:effectLst/>
                                  <a:latin typeface="Cambria Math" panose="02040503050406030204" pitchFamily="18" charset="0"/>
                                  <a:ea typeface="Calibri" panose="020F0502020204030204" pitchFamily="34" charset="0"/>
                                  <a:cs typeface="Arial" panose="020B0604020202020204" pitchFamily="34" charset="0"/>
                                </a:rPr>
                                <m:t>𝑚𝑚</m:t>
                              </m:r>
                              <m:r>
                                <a:rPr lang="es-EC" i="1">
                                  <a:effectLst/>
                                  <a:latin typeface="Cambria Math" panose="02040503050406030204" pitchFamily="18" charset="0"/>
                                  <a:ea typeface="Calibri" panose="020F0502020204030204" pitchFamily="34" charset="0"/>
                                  <a:cs typeface="Arial" panose="020B0604020202020204" pitchFamily="34" charset="0"/>
                                </a:rPr>
                                <m:t>)</m:t>
                              </m:r>
                            </m:e>
                            <m:sup>
                              <m:r>
                                <a:rPr lang="es-EC" i="1">
                                  <a:effectLst/>
                                  <a:latin typeface="Cambria Math" panose="02040503050406030204" pitchFamily="18" charset="0"/>
                                  <a:ea typeface="Calibri" panose="020F0502020204030204" pitchFamily="34" charset="0"/>
                                  <a:cs typeface="Arial" panose="020B0604020202020204" pitchFamily="34" charset="0"/>
                                </a:rPr>
                                <m:t>4</m:t>
                              </m:r>
                            </m:sup>
                          </m:sSup>
                        </m:num>
                        <m:den>
                          <m:r>
                            <a:rPr lang="es-EC" i="1">
                              <a:effectLst/>
                              <a:latin typeface="Cambria Math" panose="02040503050406030204" pitchFamily="18" charset="0"/>
                              <a:ea typeface="Calibri" panose="020F0502020204030204" pitchFamily="34" charset="0"/>
                              <a:cs typeface="Arial" panose="020B0604020202020204" pitchFamily="34" charset="0"/>
                            </a:rPr>
                            <m:t>64</m:t>
                          </m:r>
                        </m:den>
                      </m:f>
                      <m:r>
                        <a:rPr lang="es-EC" i="1">
                          <a:effectLst/>
                          <a:latin typeface="Cambria Math" panose="02040503050406030204" pitchFamily="18" charset="0"/>
                          <a:ea typeface="Calibri" panose="020F0502020204030204" pitchFamily="34" charset="0"/>
                          <a:cs typeface="Arial" panose="020B0604020202020204" pitchFamily="34" charset="0"/>
                        </a:rPr>
                        <m:t>=79.81 </m:t>
                      </m:r>
                      <m:r>
                        <a:rPr lang="es-EC" i="1">
                          <a:effectLst/>
                          <a:latin typeface="Cambria Math" panose="02040503050406030204" pitchFamily="18" charset="0"/>
                          <a:ea typeface="Calibri" panose="020F0502020204030204" pitchFamily="34" charset="0"/>
                          <a:cs typeface="Arial" panose="020B0604020202020204" pitchFamily="34" charset="0"/>
                        </a:rPr>
                        <m:t>𝑚</m:t>
                      </m:r>
                      <m:sSup>
                        <m:sSupPr>
                          <m:ctrlPr>
                            <a:rPr lang="es-EC" i="1">
                              <a:effectLst/>
                              <a:latin typeface="Cambria Math" panose="02040503050406030204" pitchFamily="18" charset="0"/>
                              <a:ea typeface="Calibri" panose="020F0502020204030204" pitchFamily="34" charset="0"/>
                              <a:cs typeface="Arial" panose="020B0604020202020204" pitchFamily="34" charset="0"/>
                            </a:rPr>
                          </m:ctrlPr>
                        </m:sSupPr>
                        <m:e>
                          <m:r>
                            <a:rPr lang="es-EC" i="1">
                              <a:effectLst/>
                              <a:latin typeface="Cambria Math" panose="02040503050406030204" pitchFamily="18" charset="0"/>
                              <a:ea typeface="Calibri" panose="020F0502020204030204" pitchFamily="34" charset="0"/>
                              <a:cs typeface="Arial" panose="020B0604020202020204" pitchFamily="34" charset="0"/>
                            </a:rPr>
                            <m:t>𝑚</m:t>
                          </m:r>
                        </m:e>
                        <m:sup>
                          <m:r>
                            <a:rPr lang="es-EC" i="1">
                              <a:effectLst/>
                              <a:latin typeface="Cambria Math" panose="02040503050406030204" pitchFamily="18" charset="0"/>
                              <a:ea typeface="Calibri" panose="020F0502020204030204" pitchFamily="34" charset="0"/>
                              <a:cs typeface="Arial" panose="020B0604020202020204" pitchFamily="34" charset="0"/>
                            </a:rPr>
                            <m:t>4</m:t>
                          </m:r>
                        </m:sup>
                      </m:sSup>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indent="252095" algn="just">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𝑦</m:t>
                          </m:r>
                        </m:e>
                        <m:sub>
                          <m:r>
                            <a:rPr lang="es-EC" i="1">
                              <a:effectLst/>
                              <a:latin typeface="Cambria Math" panose="02040503050406030204" pitchFamily="18" charset="0"/>
                              <a:ea typeface="Calibri" panose="020F0502020204030204" pitchFamily="34" charset="0"/>
                              <a:cs typeface="Arial" panose="020B0604020202020204" pitchFamily="34" charset="0"/>
                            </a:rPr>
                            <m:t>𝑚</m:t>
                          </m:r>
                          <m:r>
                            <a:rPr lang="es-EC" i="1">
                              <a:effectLst/>
                              <a:latin typeface="Cambria Math" panose="02040503050406030204" pitchFamily="18" charset="0"/>
                              <a:ea typeface="Calibri" panose="020F0502020204030204" pitchFamily="34" charset="0"/>
                              <a:cs typeface="Arial" panose="020B0604020202020204" pitchFamily="34" charset="0"/>
                            </a:rPr>
                            <m:t>á</m:t>
                          </m:r>
                          <m:r>
                            <a:rPr lang="es-EC" i="1">
                              <a:effectLst/>
                              <a:latin typeface="Cambria Math" panose="02040503050406030204" pitchFamily="18" charset="0"/>
                              <a:ea typeface="Calibri" panose="020F0502020204030204" pitchFamily="34" charset="0"/>
                              <a:cs typeface="Arial" panose="020B0604020202020204" pitchFamily="34" charset="0"/>
                            </a:rPr>
                            <m:t>𝑥</m:t>
                          </m:r>
                        </m:sub>
                      </m:sSub>
                      <m:r>
                        <a:rPr lang="es-EC" i="1">
                          <a:effectLst/>
                          <a:latin typeface="Cambria Math" panose="02040503050406030204" pitchFamily="18" charset="0"/>
                          <a:ea typeface="Calibri" panose="020F0502020204030204" pitchFamily="34" charset="0"/>
                          <a:cs typeface="Arial" panose="020B0604020202020204" pitchFamily="34" charset="0"/>
                        </a:rPr>
                        <m:t>=−</m:t>
                      </m:r>
                      <m:f>
                        <m:fPr>
                          <m:ctrlPr>
                            <a:rPr lang="es-EC" i="1">
                              <a:effectLst/>
                              <a:latin typeface="Cambria Math" panose="02040503050406030204" pitchFamily="18" charset="0"/>
                              <a:ea typeface="Calibri" panose="020F0502020204030204" pitchFamily="34" charset="0"/>
                              <a:cs typeface="Arial" panose="020B0604020202020204" pitchFamily="34" charset="0"/>
                            </a:rPr>
                          </m:ctrlPr>
                        </m:fPr>
                        <m:num>
                          <m:r>
                            <a:rPr lang="es-EC" i="1">
                              <a:effectLst/>
                              <a:latin typeface="Cambria Math" panose="02040503050406030204" pitchFamily="18" charset="0"/>
                              <a:ea typeface="Calibri" panose="020F0502020204030204" pitchFamily="34" charset="0"/>
                              <a:cs typeface="Arial" panose="020B0604020202020204" pitchFamily="34" charset="0"/>
                            </a:rPr>
                            <m:t>𝑃𝑇</m:t>
                          </m:r>
                          <m:r>
                            <a:rPr lang="es-EC" i="1">
                              <a:effectLst/>
                              <a:latin typeface="Cambria Math" panose="02040503050406030204" pitchFamily="18" charset="0"/>
                              <a:ea typeface="Calibri" panose="020F0502020204030204" pitchFamily="34" charset="0"/>
                              <a:cs typeface="Arial" panose="020B0604020202020204" pitchFamily="34" charset="0"/>
                            </a:rPr>
                            <m:t>∗</m:t>
                          </m:r>
                          <m:sSup>
                            <m:sSupPr>
                              <m:ctrlPr>
                                <a:rPr lang="es-EC" i="1">
                                  <a:effectLst/>
                                  <a:latin typeface="Cambria Math" panose="02040503050406030204" pitchFamily="18" charset="0"/>
                                  <a:ea typeface="Calibri" panose="020F0502020204030204" pitchFamily="34" charset="0"/>
                                  <a:cs typeface="Arial" panose="020B0604020202020204" pitchFamily="34" charset="0"/>
                                </a:rPr>
                              </m:ctrlPr>
                            </m:sSupPr>
                            <m:e>
                              <m:r>
                                <a:rPr lang="es-EC" i="1">
                                  <a:effectLst/>
                                  <a:latin typeface="Cambria Math" panose="02040503050406030204" pitchFamily="18" charset="0"/>
                                  <a:ea typeface="Calibri" panose="020F0502020204030204" pitchFamily="34" charset="0"/>
                                  <a:cs typeface="Arial" panose="020B0604020202020204" pitchFamily="34" charset="0"/>
                                </a:rPr>
                                <m:t>𝐿</m:t>
                              </m:r>
                            </m:e>
                            <m:sup>
                              <m:r>
                                <a:rPr lang="es-EC" i="1">
                                  <a:effectLst/>
                                  <a:latin typeface="Cambria Math" panose="02040503050406030204" pitchFamily="18" charset="0"/>
                                  <a:ea typeface="Calibri" panose="020F0502020204030204" pitchFamily="34" charset="0"/>
                                  <a:cs typeface="Arial" panose="020B0604020202020204" pitchFamily="34" charset="0"/>
                                </a:rPr>
                                <m:t>3</m:t>
                              </m:r>
                            </m:sup>
                          </m:sSup>
                        </m:num>
                        <m:den>
                          <m:r>
                            <a:rPr lang="es-EC" i="1">
                              <a:effectLst/>
                              <a:latin typeface="Cambria Math" panose="02040503050406030204" pitchFamily="18" charset="0"/>
                              <a:ea typeface="Calibri" panose="020F0502020204030204" pitchFamily="34" charset="0"/>
                              <a:cs typeface="Arial" panose="020B0604020202020204" pitchFamily="34" charset="0"/>
                            </a:rPr>
                            <m:t>3∗</m:t>
                          </m:r>
                          <m:r>
                            <a:rPr lang="es-EC" i="1">
                              <a:effectLst/>
                              <a:latin typeface="Cambria Math" panose="02040503050406030204" pitchFamily="18" charset="0"/>
                              <a:ea typeface="Calibri" panose="020F0502020204030204" pitchFamily="34" charset="0"/>
                              <a:cs typeface="Arial" panose="020B0604020202020204" pitchFamily="34" charset="0"/>
                            </a:rPr>
                            <m:t>𝐸</m:t>
                          </m:r>
                          <m:r>
                            <a:rPr lang="es-EC" i="1">
                              <a:effectLst/>
                              <a:latin typeface="Cambria Math" panose="02040503050406030204" pitchFamily="18" charset="0"/>
                              <a:ea typeface="Calibri" panose="020F0502020204030204" pitchFamily="34" charset="0"/>
                              <a:cs typeface="Arial" panose="020B0604020202020204" pitchFamily="34" charset="0"/>
                            </a:rPr>
                            <m:t>∗</m:t>
                          </m:r>
                          <m:r>
                            <a:rPr lang="es-EC" i="1">
                              <a:effectLst/>
                              <a:latin typeface="Cambria Math" panose="02040503050406030204" pitchFamily="18" charset="0"/>
                              <a:ea typeface="Calibri" panose="020F0502020204030204" pitchFamily="34" charset="0"/>
                              <a:cs typeface="Arial" panose="020B0604020202020204" pitchFamily="34" charset="0"/>
                            </a:rPr>
                            <m:t>𝐼</m:t>
                          </m:r>
                        </m:den>
                      </m:f>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indent="252095" algn="just">
                  <a:lnSpc>
                    <a:spcPct val="200000"/>
                  </a:lnSpc>
                  <a:spcAft>
                    <a:spcPts val="800"/>
                  </a:spcAft>
                </a:pPr>
                <a14:m>
                  <m:oMathPara xmlns:m="http://schemas.openxmlformats.org/officeDocument/2006/math">
                    <m:oMathParaPr>
                      <m:jc m:val="centerGroup"/>
                    </m:oMathParaPr>
                    <m:oMath xmlns:m="http://schemas.openxmlformats.org/officeDocument/2006/math">
                      <m:sSub>
                        <m:sSubPr>
                          <m:ctrlPr>
                            <a:rPr lang="es-EC"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𝑦</m:t>
                          </m:r>
                        </m:e>
                        <m:sub>
                          <m:r>
                            <a:rPr lang="es-EC" i="1">
                              <a:effectLst/>
                              <a:latin typeface="Cambria Math" panose="02040503050406030204" pitchFamily="18" charset="0"/>
                              <a:ea typeface="Calibri" panose="020F0502020204030204" pitchFamily="34" charset="0"/>
                              <a:cs typeface="Arial" panose="020B0604020202020204" pitchFamily="34" charset="0"/>
                            </a:rPr>
                            <m:t>𝑚</m:t>
                          </m:r>
                          <m:r>
                            <a:rPr lang="es-EC" i="1">
                              <a:effectLst/>
                              <a:latin typeface="Cambria Math" panose="02040503050406030204" pitchFamily="18" charset="0"/>
                              <a:ea typeface="Calibri" panose="020F0502020204030204" pitchFamily="34" charset="0"/>
                              <a:cs typeface="Arial" panose="020B0604020202020204" pitchFamily="34" charset="0"/>
                            </a:rPr>
                            <m:t>á</m:t>
                          </m:r>
                          <m:r>
                            <a:rPr lang="es-EC" i="1">
                              <a:effectLst/>
                              <a:latin typeface="Cambria Math" panose="02040503050406030204" pitchFamily="18" charset="0"/>
                              <a:ea typeface="Calibri" panose="020F0502020204030204" pitchFamily="34" charset="0"/>
                              <a:cs typeface="Arial" panose="020B0604020202020204" pitchFamily="34" charset="0"/>
                            </a:rPr>
                            <m:t>𝑥</m:t>
                          </m:r>
                        </m:sub>
                      </m:sSub>
                      <m:r>
                        <a:rPr lang="es-EC" i="1">
                          <a:effectLst/>
                          <a:latin typeface="Cambria Math" panose="02040503050406030204" pitchFamily="18" charset="0"/>
                          <a:ea typeface="Calibri" panose="020F0502020204030204" pitchFamily="34" charset="0"/>
                          <a:cs typeface="Arial" panose="020B0604020202020204" pitchFamily="34" charset="0"/>
                        </a:rPr>
                        <m:t>=−</m:t>
                      </m:r>
                      <m:f>
                        <m:fPr>
                          <m:ctrlPr>
                            <a:rPr lang="es-EC" i="1">
                              <a:effectLst/>
                              <a:latin typeface="Cambria Math" panose="02040503050406030204" pitchFamily="18" charset="0"/>
                              <a:ea typeface="Calibri" panose="020F0502020204030204" pitchFamily="34" charset="0"/>
                              <a:cs typeface="Arial" panose="020B0604020202020204" pitchFamily="34" charset="0"/>
                            </a:rPr>
                          </m:ctrlPr>
                        </m:fPr>
                        <m:num>
                          <m:r>
                            <a:rPr lang="es-EC" i="1">
                              <a:effectLst/>
                              <a:latin typeface="Cambria Math" panose="02040503050406030204" pitchFamily="18" charset="0"/>
                              <a:ea typeface="Calibri" panose="020F0502020204030204" pitchFamily="34" charset="0"/>
                              <a:cs typeface="Arial" panose="020B0604020202020204" pitchFamily="34" charset="0"/>
                            </a:rPr>
                            <m:t>3.75</m:t>
                          </m:r>
                          <m:r>
                            <a:rPr lang="es-EC" i="1">
                              <a:effectLst/>
                              <a:latin typeface="Cambria Math" panose="02040503050406030204" pitchFamily="18" charset="0"/>
                              <a:ea typeface="Calibri" panose="020F0502020204030204" pitchFamily="34" charset="0"/>
                              <a:cs typeface="Arial" panose="020B0604020202020204" pitchFamily="34" charset="0"/>
                            </a:rPr>
                            <m:t>𝑁</m:t>
                          </m:r>
                          <m:r>
                            <a:rPr lang="es-EC" i="1">
                              <a:effectLst/>
                              <a:latin typeface="Cambria Math" panose="02040503050406030204" pitchFamily="18" charset="0"/>
                              <a:ea typeface="Calibri" panose="020F0502020204030204" pitchFamily="34" charset="0"/>
                              <a:cs typeface="Arial" panose="020B0604020202020204" pitchFamily="34" charset="0"/>
                            </a:rPr>
                            <m:t>∗</m:t>
                          </m:r>
                          <m:sSup>
                            <m:sSupPr>
                              <m:ctrlPr>
                                <a:rPr lang="es-EC" i="1">
                                  <a:effectLst/>
                                  <a:latin typeface="Cambria Math" panose="02040503050406030204" pitchFamily="18" charset="0"/>
                                  <a:ea typeface="Calibri" panose="020F0502020204030204" pitchFamily="34" charset="0"/>
                                  <a:cs typeface="Arial" panose="020B0604020202020204" pitchFamily="34" charset="0"/>
                                </a:rPr>
                              </m:ctrlPr>
                            </m:sSupPr>
                            <m:e>
                              <m:r>
                                <a:rPr lang="es-EC" i="1">
                                  <a:effectLst/>
                                  <a:latin typeface="Cambria Math" panose="02040503050406030204" pitchFamily="18" charset="0"/>
                                  <a:ea typeface="Calibri" panose="020F0502020204030204" pitchFamily="34" charset="0"/>
                                  <a:cs typeface="Arial" panose="020B0604020202020204" pitchFamily="34" charset="0"/>
                                </a:rPr>
                                <m:t>(56.85</m:t>
                              </m:r>
                              <m:r>
                                <a:rPr lang="es-EC" i="1">
                                  <a:effectLst/>
                                  <a:latin typeface="Cambria Math" panose="02040503050406030204" pitchFamily="18" charset="0"/>
                                  <a:ea typeface="Calibri" panose="020F0502020204030204" pitchFamily="34" charset="0"/>
                                  <a:cs typeface="Arial" panose="020B0604020202020204" pitchFamily="34" charset="0"/>
                                </a:rPr>
                                <m:t>𝑚𝑚</m:t>
                              </m:r>
                              <m:r>
                                <a:rPr lang="es-EC" i="1">
                                  <a:effectLst/>
                                  <a:latin typeface="Cambria Math" panose="02040503050406030204" pitchFamily="18" charset="0"/>
                                  <a:ea typeface="Calibri" panose="020F0502020204030204" pitchFamily="34" charset="0"/>
                                  <a:cs typeface="Arial" panose="020B0604020202020204" pitchFamily="34" charset="0"/>
                                </a:rPr>
                                <m:t>)</m:t>
                              </m:r>
                            </m:e>
                            <m:sup>
                              <m:r>
                                <a:rPr lang="es-EC" i="1">
                                  <a:effectLst/>
                                  <a:latin typeface="Cambria Math" panose="02040503050406030204" pitchFamily="18" charset="0"/>
                                  <a:ea typeface="Calibri" panose="020F0502020204030204" pitchFamily="34" charset="0"/>
                                  <a:cs typeface="Arial" panose="020B0604020202020204" pitchFamily="34" charset="0"/>
                                </a:rPr>
                                <m:t>3</m:t>
                              </m:r>
                            </m:sup>
                          </m:sSup>
                        </m:num>
                        <m:den>
                          <m:r>
                            <a:rPr lang="es-EC" i="1">
                              <a:effectLst/>
                              <a:latin typeface="Cambria Math" panose="02040503050406030204" pitchFamily="18" charset="0"/>
                              <a:ea typeface="Calibri" panose="020F0502020204030204" pitchFamily="34" charset="0"/>
                              <a:cs typeface="Arial" panose="020B0604020202020204" pitchFamily="34" charset="0"/>
                            </a:rPr>
                            <m:t>3∗205000</m:t>
                          </m:r>
                          <m:r>
                            <a:rPr lang="es-EC" i="1">
                              <a:effectLst/>
                              <a:latin typeface="Cambria Math" panose="02040503050406030204" pitchFamily="18" charset="0"/>
                              <a:ea typeface="Calibri" panose="020F0502020204030204" pitchFamily="34" charset="0"/>
                              <a:cs typeface="Arial" panose="020B0604020202020204" pitchFamily="34" charset="0"/>
                            </a:rPr>
                            <m:t>𝑀𝑃𝑎</m:t>
                          </m:r>
                          <m:r>
                            <a:rPr lang="es-EC" i="1">
                              <a:effectLst/>
                              <a:latin typeface="Cambria Math" panose="02040503050406030204" pitchFamily="18" charset="0"/>
                              <a:ea typeface="Calibri" panose="020F0502020204030204" pitchFamily="34" charset="0"/>
                              <a:cs typeface="Arial" panose="020B0604020202020204" pitchFamily="34" charset="0"/>
                            </a:rPr>
                            <m:t>∗79.81 </m:t>
                          </m:r>
                          <m:sSup>
                            <m:sSupPr>
                              <m:ctrlPr>
                                <a:rPr lang="es-EC" i="1">
                                  <a:effectLst/>
                                  <a:latin typeface="Cambria Math" panose="02040503050406030204" pitchFamily="18" charset="0"/>
                                  <a:ea typeface="Calibri" panose="020F0502020204030204" pitchFamily="34" charset="0"/>
                                  <a:cs typeface="Arial" panose="020B0604020202020204" pitchFamily="34" charset="0"/>
                                </a:rPr>
                              </m:ctrlPr>
                            </m:sSupPr>
                            <m:e>
                              <m:r>
                                <a:rPr lang="es-EC" i="1">
                                  <a:effectLst/>
                                  <a:latin typeface="Cambria Math" panose="02040503050406030204" pitchFamily="18" charset="0"/>
                                  <a:ea typeface="Calibri" panose="020F0502020204030204" pitchFamily="34" charset="0"/>
                                  <a:cs typeface="Arial" panose="020B0604020202020204" pitchFamily="34" charset="0"/>
                                </a:rPr>
                                <m:t>𝑚𝑚</m:t>
                              </m:r>
                            </m:e>
                            <m:sup>
                              <m:r>
                                <a:rPr lang="es-EC" i="1">
                                  <a:effectLst/>
                                  <a:latin typeface="Cambria Math" panose="02040503050406030204" pitchFamily="18" charset="0"/>
                                  <a:ea typeface="Calibri" panose="020F0502020204030204" pitchFamily="34" charset="0"/>
                                  <a:cs typeface="Arial" panose="020B0604020202020204" pitchFamily="34" charset="0"/>
                                </a:rPr>
                                <m:t>4</m:t>
                              </m:r>
                            </m:sup>
                          </m:sSup>
                          <m:r>
                            <a:rPr lang="es-EC" i="1">
                              <a:effectLst/>
                              <a:latin typeface="Cambria Math" panose="02040503050406030204" pitchFamily="18" charset="0"/>
                              <a:ea typeface="Calibri" panose="020F0502020204030204" pitchFamily="34" charset="0"/>
                              <a:cs typeface="Arial" panose="020B0604020202020204" pitchFamily="34" charset="0"/>
                            </a:rPr>
                            <m:t> </m:t>
                          </m:r>
                        </m:den>
                      </m:f>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indent="252095" algn="just">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b="1" i="1">
                              <a:effectLst/>
                              <a:latin typeface="Cambria Math" panose="02040503050406030204" pitchFamily="18" charset="0"/>
                              <a:ea typeface="Calibri" panose="020F0502020204030204" pitchFamily="34" charset="0"/>
                              <a:cs typeface="Arial" panose="020B0604020202020204" pitchFamily="34" charset="0"/>
                            </a:rPr>
                          </m:ctrlPr>
                        </m:sSubPr>
                        <m:e>
                          <m:r>
                            <a:rPr lang="es-EC" b="1" i="1">
                              <a:effectLst/>
                              <a:latin typeface="Cambria Math" panose="02040503050406030204" pitchFamily="18" charset="0"/>
                              <a:ea typeface="Calibri" panose="020F0502020204030204" pitchFamily="34" charset="0"/>
                              <a:cs typeface="Arial" panose="020B0604020202020204" pitchFamily="34" charset="0"/>
                            </a:rPr>
                            <m:t>𝒚</m:t>
                          </m:r>
                        </m:e>
                        <m:sub>
                          <m:r>
                            <a:rPr lang="es-EC" b="1" i="1">
                              <a:effectLst/>
                              <a:latin typeface="Cambria Math" panose="02040503050406030204" pitchFamily="18" charset="0"/>
                              <a:ea typeface="Calibri" panose="020F0502020204030204" pitchFamily="34" charset="0"/>
                              <a:cs typeface="Arial" panose="020B0604020202020204" pitchFamily="34" charset="0"/>
                            </a:rPr>
                            <m:t>𝒎</m:t>
                          </m:r>
                          <m:r>
                            <a:rPr lang="es-EC" b="1" i="1">
                              <a:effectLst/>
                              <a:latin typeface="Cambria Math" panose="02040503050406030204" pitchFamily="18" charset="0"/>
                              <a:ea typeface="Calibri" panose="020F0502020204030204" pitchFamily="34" charset="0"/>
                              <a:cs typeface="Arial" panose="020B0604020202020204" pitchFamily="34" charset="0"/>
                            </a:rPr>
                            <m:t>á</m:t>
                          </m:r>
                          <m:r>
                            <a:rPr lang="es-EC" b="1" i="1">
                              <a:effectLst/>
                              <a:latin typeface="Cambria Math" panose="02040503050406030204" pitchFamily="18" charset="0"/>
                              <a:ea typeface="Calibri" panose="020F0502020204030204" pitchFamily="34" charset="0"/>
                              <a:cs typeface="Arial" panose="020B0604020202020204" pitchFamily="34" charset="0"/>
                            </a:rPr>
                            <m:t>𝒙</m:t>
                          </m:r>
                        </m:sub>
                      </m:sSub>
                      <m:r>
                        <a:rPr lang="es-EC" b="1" i="1">
                          <a:effectLst/>
                          <a:latin typeface="Cambria Math" panose="02040503050406030204" pitchFamily="18" charset="0"/>
                          <a:ea typeface="Calibri" panose="020F0502020204030204" pitchFamily="34" charset="0"/>
                          <a:cs typeface="Arial" panose="020B0604020202020204" pitchFamily="34" charset="0"/>
                        </a:rPr>
                        <m:t>=−</m:t>
                      </m:r>
                      <m:r>
                        <a:rPr lang="es-EC" b="1" i="1">
                          <a:effectLst/>
                          <a:latin typeface="Cambria Math" panose="02040503050406030204" pitchFamily="18" charset="0"/>
                          <a:ea typeface="Calibri" panose="020F0502020204030204" pitchFamily="34" charset="0"/>
                          <a:cs typeface="Arial" panose="020B0604020202020204" pitchFamily="34" charset="0"/>
                        </a:rPr>
                        <m:t>𝟎</m:t>
                      </m:r>
                      <m:r>
                        <a:rPr lang="es-EC" b="1" i="1">
                          <a:effectLst/>
                          <a:latin typeface="Cambria Math" panose="02040503050406030204" pitchFamily="18" charset="0"/>
                          <a:ea typeface="Calibri" panose="020F0502020204030204" pitchFamily="34" charset="0"/>
                          <a:cs typeface="Arial" panose="020B0604020202020204" pitchFamily="34" charset="0"/>
                        </a:rPr>
                        <m:t>.</m:t>
                      </m:r>
                      <m:r>
                        <a:rPr lang="es-EC" b="1" i="1">
                          <a:effectLst/>
                          <a:latin typeface="Cambria Math" panose="02040503050406030204" pitchFamily="18" charset="0"/>
                          <a:ea typeface="Calibri" panose="020F0502020204030204" pitchFamily="34" charset="0"/>
                          <a:cs typeface="Arial" panose="020B0604020202020204" pitchFamily="34" charset="0"/>
                        </a:rPr>
                        <m:t>𝟎𝟏𝟒</m:t>
                      </m:r>
                      <m:r>
                        <a:rPr lang="es-EC" b="1" i="1">
                          <a:effectLst/>
                          <a:latin typeface="Cambria Math" panose="02040503050406030204" pitchFamily="18" charset="0"/>
                          <a:ea typeface="Calibri" panose="020F0502020204030204" pitchFamily="34" charset="0"/>
                          <a:cs typeface="Arial" panose="020B0604020202020204" pitchFamily="34" charset="0"/>
                        </a:rPr>
                        <m:t> </m:t>
                      </m:r>
                      <m:r>
                        <a:rPr lang="es-EC" b="1" i="1">
                          <a:effectLst/>
                          <a:latin typeface="Cambria Math" panose="02040503050406030204" pitchFamily="18" charset="0"/>
                          <a:ea typeface="Calibri" panose="020F0502020204030204" pitchFamily="34" charset="0"/>
                          <a:cs typeface="Arial" panose="020B0604020202020204" pitchFamily="34" charset="0"/>
                        </a:rPr>
                        <m:t>𝒎𝒎</m:t>
                      </m:r>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 name="Rectángulo 1"/>
              <p:cNvSpPr>
                <a:spLocks noRot="1" noChangeAspect="1" noMove="1" noResize="1" noEditPoints="1" noAdjustHandles="1" noChangeArrowheads="1" noChangeShapeType="1" noTextEdit="1"/>
              </p:cNvSpPr>
              <p:nvPr/>
            </p:nvSpPr>
            <p:spPr>
              <a:xfrm>
                <a:off x="6040188" y="2199205"/>
                <a:ext cx="4898265" cy="3721724"/>
              </a:xfrm>
              <a:prstGeom prst="rect">
                <a:avLst/>
              </a:prstGeom>
              <a:blipFill rotWithShape="0">
                <a:blip r:embed="rId2" cstate="print"/>
                <a:stretch>
                  <a:fillRect/>
                </a:stretch>
              </a:blipFill>
            </p:spPr>
            <p:txBody>
              <a:bodyPr/>
              <a:lstStyle/>
              <a:p>
                <a:r>
                  <a:rPr lang="es-EC">
                    <a:noFill/>
                  </a:rPr>
                  <a:t> </a:t>
                </a:r>
              </a:p>
            </p:txBody>
          </p:sp>
        </mc:Fallback>
      </mc:AlternateContent>
      <p:sp>
        <p:nvSpPr>
          <p:cNvPr id="3" name="Rectángulo 2"/>
          <p:cNvSpPr/>
          <p:nvPr/>
        </p:nvSpPr>
        <p:spPr>
          <a:xfrm>
            <a:off x="5885641" y="1412593"/>
            <a:ext cx="5207357" cy="646331"/>
          </a:xfrm>
          <a:prstGeom prst="rect">
            <a:avLst/>
          </a:prstGeom>
        </p:spPr>
        <p:txBody>
          <a:bodyPr wrap="square">
            <a:spAutoFit/>
          </a:bodyPr>
          <a:lstStyle/>
          <a:p>
            <a:r>
              <a:rPr lang="es-EC" dirty="0" smtClean="0">
                <a:latin typeface="Arial" panose="020B0604020202020204" pitchFamily="34" charset="0"/>
                <a:ea typeface="Times New Roman" panose="02020603050405020304" pitchFamily="18" charset="0"/>
              </a:rPr>
              <a:t>Con eje </a:t>
            </a:r>
            <a:r>
              <a:rPr lang="es-EC" dirty="0">
                <a:latin typeface="Arial" panose="020B0604020202020204" pitchFamily="34" charset="0"/>
                <a:ea typeface="Times New Roman" panose="02020603050405020304" pitchFamily="18" charset="0"/>
              </a:rPr>
              <a:t>comercial de ¼ de pulgada (6.35mm), se calcula la deflexión para este diámetro</a:t>
            </a:r>
            <a:endParaRPr lang="es-EC" dirty="0"/>
          </a:p>
        </p:txBody>
      </p:sp>
      <mc:AlternateContent xmlns:mc="http://schemas.openxmlformats.org/markup-compatibility/2006" xmlns:a14="http://schemas.microsoft.com/office/drawing/2010/main">
        <mc:Choice Requires="a14">
          <p:sp>
            <p:nvSpPr>
              <p:cNvPr id="4" name="Rectángulo 3"/>
              <p:cNvSpPr/>
              <p:nvPr/>
            </p:nvSpPr>
            <p:spPr>
              <a:xfrm>
                <a:off x="961622" y="818777"/>
                <a:ext cx="4370231" cy="2480294"/>
              </a:xfrm>
              <a:prstGeom prst="rect">
                <a:avLst/>
              </a:prstGeom>
            </p:spPr>
            <p:txBody>
              <a:bodyPr wrap="square">
                <a:spAutoFit/>
              </a:bodyPr>
              <a:lstStyle/>
              <a:p>
                <a:pPr indent="252095" algn="just">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ea typeface="Calibri" panose="020F0502020204030204" pitchFamily="34" charset="0"/>
                              <a:cs typeface="Arial" panose="020B0604020202020204" pitchFamily="34" charset="0"/>
                            </a:rPr>
                          </m:ctrlPr>
                        </m:sSubPr>
                        <m:e>
                          <m:r>
                            <a:rPr lang="es-EC" i="1">
                              <a:latin typeface="Cambria Math" panose="02040503050406030204" pitchFamily="18" charset="0"/>
                              <a:ea typeface="Calibri" panose="020F0502020204030204" pitchFamily="34" charset="0"/>
                              <a:cs typeface="Arial" panose="020B0604020202020204" pitchFamily="34" charset="0"/>
                            </a:rPr>
                            <m:t>𝑦</m:t>
                          </m:r>
                        </m:e>
                        <m:sub>
                          <m:r>
                            <a:rPr lang="es-EC" i="1">
                              <a:latin typeface="Cambria Math" panose="02040503050406030204" pitchFamily="18" charset="0"/>
                              <a:ea typeface="Calibri" panose="020F0502020204030204" pitchFamily="34" charset="0"/>
                              <a:cs typeface="Arial" panose="020B0604020202020204" pitchFamily="34" charset="0"/>
                            </a:rPr>
                            <m:t>𝑚</m:t>
                          </m:r>
                          <m:r>
                            <a:rPr lang="es-EC" i="1">
                              <a:latin typeface="Cambria Math" panose="02040503050406030204" pitchFamily="18" charset="0"/>
                              <a:ea typeface="Calibri" panose="020F0502020204030204" pitchFamily="34" charset="0"/>
                              <a:cs typeface="Arial" panose="020B0604020202020204" pitchFamily="34" charset="0"/>
                            </a:rPr>
                            <m:t>á</m:t>
                          </m:r>
                          <m:r>
                            <a:rPr lang="es-EC" i="1">
                              <a:latin typeface="Cambria Math" panose="02040503050406030204" pitchFamily="18" charset="0"/>
                              <a:ea typeface="Calibri" panose="020F0502020204030204" pitchFamily="34" charset="0"/>
                              <a:cs typeface="Arial" panose="020B0604020202020204" pitchFamily="34" charset="0"/>
                            </a:rPr>
                            <m:t>𝑥</m:t>
                          </m:r>
                        </m:sub>
                      </m:sSub>
                      <m:r>
                        <a:rPr lang="es-EC" i="1">
                          <a:latin typeface="Cambria Math" panose="02040503050406030204" pitchFamily="18" charset="0"/>
                          <a:ea typeface="Calibri" panose="020F0502020204030204" pitchFamily="34" charset="0"/>
                          <a:cs typeface="Arial" panose="020B0604020202020204" pitchFamily="34" charset="0"/>
                        </a:rPr>
                        <m:t>=−</m:t>
                      </m:r>
                      <m:f>
                        <m:fPr>
                          <m:ctrlPr>
                            <a:rPr lang="es-EC" i="1">
                              <a:latin typeface="Cambria Math" panose="02040503050406030204" pitchFamily="18" charset="0"/>
                              <a:ea typeface="Calibri" panose="020F0502020204030204" pitchFamily="34" charset="0"/>
                              <a:cs typeface="Arial" panose="020B0604020202020204" pitchFamily="34" charset="0"/>
                            </a:rPr>
                          </m:ctrlPr>
                        </m:fPr>
                        <m:num>
                          <m:r>
                            <a:rPr lang="es-EC" i="1">
                              <a:latin typeface="Cambria Math" panose="02040503050406030204" pitchFamily="18" charset="0"/>
                              <a:ea typeface="Calibri" panose="020F0502020204030204" pitchFamily="34" charset="0"/>
                              <a:cs typeface="Arial" panose="020B0604020202020204" pitchFamily="34" charset="0"/>
                            </a:rPr>
                            <m:t>𝐹</m:t>
                          </m:r>
                          <m:r>
                            <a:rPr lang="es-EC" i="1">
                              <a:latin typeface="Cambria Math" panose="02040503050406030204" pitchFamily="18" charset="0"/>
                              <a:ea typeface="Calibri" panose="020F0502020204030204" pitchFamily="34" charset="0"/>
                              <a:cs typeface="Arial" panose="020B0604020202020204" pitchFamily="34" charset="0"/>
                            </a:rPr>
                            <m:t>∗</m:t>
                          </m:r>
                          <m:sSup>
                            <m:sSupPr>
                              <m:ctrlPr>
                                <a:rPr lang="es-EC" i="1">
                                  <a:latin typeface="Cambria Math" panose="02040503050406030204" pitchFamily="18" charset="0"/>
                                  <a:ea typeface="Calibri" panose="020F0502020204030204" pitchFamily="34" charset="0"/>
                                  <a:cs typeface="Arial" panose="020B0604020202020204" pitchFamily="34" charset="0"/>
                                </a:rPr>
                              </m:ctrlPr>
                            </m:sSupPr>
                            <m:e>
                              <m:r>
                                <a:rPr lang="es-EC" i="1">
                                  <a:latin typeface="Cambria Math" panose="02040503050406030204" pitchFamily="18" charset="0"/>
                                  <a:ea typeface="Calibri" panose="020F0502020204030204" pitchFamily="34" charset="0"/>
                                  <a:cs typeface="Arial" panose="020B0604020202020204" pitchFamily="34" charset="0"/>
                                </a:rPr>
                                <m:t>𝐿</m:t>
                              </m:r>
                            </m:e>
                            <m:sup>
                              <m:r>
                                <a:rPr lang="es-EC" i="1">
                                  <a:latin typeface="Cambria Math" panose="02040503050406030204" pitchFamily="18" charset="0"/>
                                  <a:ea typeface="Calibri" panose="020F0502020204030204" pitchFamily="34" charset="0"/>
                                  <a:cs typeface="Arial" panose="020B0604020202020204" pitchFamily="34" charset="0"/>
                                </a:rPr>
                                <m:t>3</m:t>
                              </m:r>
                            </m:sup>
                          </m:sSup>
                        </m:num>
                        <m:den>
                          <m:r>
                            <a:rPr lang="es-EC" i="1">
                              <a:latin typeface="Cambria Math" panose="02040503050406030204" pitchFamily="18" charset="0"/>
                              <a:ea typeface="Calibri" panose="020F0502020204030204" pitchFamily="34" charset="0"/>
                              <a:cs typeface="Arial" panose="020B0604020202020204" pitchFamily="34" charset="0"/>
                            </a:rPr>
                            <m:t>3∗</m:t>
                          </m:r>
                          <m:r>
                            <a:rPr lang="es-EC" i="1">
                              <a:latin typeface="Cambria Math" panose="02040503050406030204" pitchFamily="18" charset="0"/>
                              <a:ea typeface="Calibri" panose="020F0502020204030204" pitchFamily="34" charset="0"/>
                              <a:cs typeface="Arial" panose="020B0604020202020204" pitchFamily="34" charset="0"/>
                            </a:rPr>
                            <m:t>𝐸</m:t>
                          </m:r>
                          <m:r>
                            <a:rPr lang="es-EC" i="1">
                              <a:latin typeface="Cambria Math" panose="02040503050406030204" pitchFamily="18" charset="0"/>
                              <a:ea typeface="Calibri" panose="020F0502020204030204" pitchFamily="34" charset="0"/>
                              <a:cs typeface="Arial" panose="020B0604020202020204" pitchFamily="34" charset="0"/>
                            </a:rPr>
                            <m:t>∗</m:t>
                          </m:r>
                          <m:r>
                            <a:rPr lang="es-EC" i="1">
                              <a:latin typeface="Cambria Math" panose="02040503050406030204" pitchFamily="18" charset="0"/>
                              <a:ea typeface="Calibri" panose="020F0502020204030204" pitchFamily="34" charset="0"/>
                              <a:cs typeface="Arial" panose="020B0604020202020204" pitchFamily="34" charset="0"/>
                            </a:rPr>
                            <m:t>𝐼</m:t>
                          </m:r>
                        </m:den>
                      </m:f>
                    </m:oMath>
                  </m:oMathPara>
                </a14:m>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indent="252095">
                  <a:lnSpc>
                    <a:spcPct val="150000"/>
                  </a:lnSpc>
                  <a:spcAft>
                    <a:spcPts val="800"/>
                  </a:spcAft>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ea typeface="Calibri" panose="020F0502020204030204" pitchFamily="34" charset="0"/>
                          <a:cs typeface="Arial" panose="020B0604020202020204" pitchFamily="34" charset="0"/>
                        </a:rPr>
                        <m:t>𝐸</m:t>
                      </m:r>
                      <m:r>
                        <a:rPr lang="es-EC" i="1">
                          <a:latin typeface="Cambria Math" panose="02040503050406030204" pitchFamily="18" charset="0"/>
                          <a:ea typeface="Calibri" panose="020F0502020204030204" pitchFamily="34" charset="0"/>
                          <a:cs typeface="Arial" panose="020B0604020202020204" pitchFamily="34" charset="0"/>
                        </a:rPr>
                        <m:t>=</m:t>
                      </m:r>
                      <m:r>
                        <a:rPr lang="es-EC" i="1">
                          <a:latin typeface="Cambria Math" panose="02040503050406030204" pitchFamily="18" charset="0"/>
                          <a:ea typeface="Calibri" panose="020F0502020204030204" pitchFamily="34" charset="0"/>
                          <a:cs typeface="Arial" panose="020B0604020202020204" pitchFamily="34" charset="0"/>
                        </a:rPr>
                        <m:t>𝑀</m:t>
                      </m:r>
                      <m:r>
                        <a:rPr lang="es-EC" i="1">
                          <a:latin typeface="Cambria Math" panose="02040503050406030204" pitchFamily="18" charset="0"/>
                          <a:ea typeface="Calibri" panose="020F0502020204030204" pitchFamily="34" charset="0"/>
                          <a:cs typeface="Arial" panose="020B0604020202020204" pitchFamily="34" charset="0"/>
                        </a:rPr>
                        <m:t>ó</m:t>
                      </m:r>
                      <m:r>
                        <a:rPr lang="es-EC" i="1">
                          <a:latin typeface="Cambria Math" panose="02040503050406030204" pitchFamily="18" charset="0"/>
                          <a:ea typeface="Calibri" panose="020F0502020204030204" pitchFamily="34" charset="0"/>
                          <a:cs typeface="Arial" panose="020B0604020202020204" pitchFamily="34" charset="0"/>
                        </a:rPr>
                        <m:t>𝑑𝑢𝑙𝑜</m:t>
                      </m:r>
                      <m:r>
                        <a:rPr lang="es-EC" i="1">
                          <a:latin typeface="Cambria Math" panose="02040503050406030204" pitchFamily="18" charset="0"/>
                          <a:ea typeface="Calibri" panose="020F0502020204030204" pitchFamily="34" charset="0"/>
                          <a:cs typeface="Arial" panose="020B0604020202020204" pitchFamily="34" charset="0"/>
                        </a:rPr>
                        <m:t> </m:t>
                      </m:r>
                      <m:r>
                        <a:rPr lang="es-EC" i="1">
                          <a:latin typeface="Cambria Math" panose="02040503050406030204" pitchFamily="18" charset="0"/>
                          <a:ea typeface="Calibri" panose="020F0502020204030204" pitchFamily="34" charset="0"/>
                          <a:cs typeface="Arial" panose="020B0604020202020204" pitchFamily="34" charset="0"/>
                        </a:rPr>
                        <m:t>𝑑𝑒</m:t>
                      </m:r>
                      <m:r>
                        <a:rPr lang="es-EC" i="1">
                          <a:latin typeface="Cambria Math" panose="02040503050406030204" pitchFamily="18" charset="0"/>
                          <a:ea typeface="Calibri" panose="020F0502020204030204" pitchFamily="34" charset="0"/>
                          <a:cs typeface="Arial" panose="020B0604020202020204" pitchFamily="34" charset="0"/>
                        </a:rPr>
                        <m:t> </m:t>
                      </m:r>
                      <m:r>
                        <a:rPr lang="es-EC" i="1">
                          <a:latin typeface="Cambria Math" panose="02040503050406030204" pitchFamily="18" charset="0"/>
                          <a:ea typeface="Calibri" panose="020F0502020204030204" pitchFamily="34" charset="0"/>
                          <a:cs typeface="Arial" panose="020B0604020202020204" pitchFamily="34" charset="0"/>
                        </a:rPr>
                        <m:t>𝑒𝑙𝑎𝑠𝑡𝑖𝑐𝑖𝑑𝑎𝑑</m:t>
                      </m:r>
                      <m:r>
                        <a:rPr lang="es-EC" i="1">
                          <a:latin typeface="Cambria Math" panose="02040503050406030204" pitchFamily="18" charset="0"/>
                          <a:ea typeface="Calibri" panose="020F0502020204030204" pitchFamily="34" charset="0"/>
                          <a:cs typeface="Arial" panose="020B0604020202020204" pitchFamily="34" charset="0"/>
                        </a:rPr>
                        <m:t> (205 </m:t>
                      </m:r>
                      <m:r>
                        <a:rPr lang="es-EC" i="1">
                          <a:latin typeface="Cambria Math" panose="02040503050406030204" pitchFamily="18" charset="0"/>
                          <a:ea typeface="Calibri" panose="020F0502020204030204" pitchFamily="34" charset="0"/>
                          <a:cs typeface="Arial" panose="020B0604020202020204" pitchFamily="34" charset="0"/>
                        </a:rPr>
                        <m:t>𝐺𝑃𝑎</m:t>
                      </m:r>
                      <m:r>
                        <a:rPr lang="es-EC" i="1">
                          <a:latin typeface="Cambria Math" panose="02040503050406030204" pitchFamily="18" charset="0"/>
                          <a:ea typeface="Calibri" panose="020F0502020204030204" pitchFamily="34" charset="0"/>
                          <a:cs typeface="Arial" panose="020B0604020202020204" pitchFamily="34" charset="0"/>
                        </a:rPr>
                        <m:t>) </m:t>
                      </m:r>
                    </m:oMath>
                  </m:oMathPara>
                </a14:m>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indent="252095" algn="ctr">
                  <a:lnSpc>
                    <a:spcPct val="150000"/>
                  </a:lnSpc>
                  <a:spcAft>
                    <a:spcPts val="800"/>
                  </a:spcAft>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ea typeface="Calibri" panose="020F0502020204030204" pitchFamily="34" charset="0"/>
                          <a:cs typeface="Arial" panose="020B0604020202020204" pitchFamily="34" charset="0"/>
                        </a:rPr>
                        <m:t>    </m:t>
                      </m:r>
                      <m:r>
                        <a:rPr lang="es-EC" i="1">
                          <a:latin typeface="Cambria Math" panose="02040503050406030204" pitchFamily="18" charset="0"/>
                          <a:ea typeface="Calibri" panose="020F0502020204030204" pitchFamily="34" charset="0"/>
                          <a:cs typeface="Arial" panose="020B0604020202020204" pitchFamily="34" charset="0"/>
                        </a:rPr>
                        <m:t>𝐼</m:t>
                      </m:r>
                      <m:r>
                        <a:rPr lang="es-EC" i="1">
                          <a:latin typeface="Cambria Math" panose="02040503050406030204" pitchFamily="18" charset="0"/>
                          <a:ea typeface="Calibri" panose="020F0502020204030204" pitchFamily="34" charset="0"/>
                          <a:cs typeface="Arial" panose="020B0604020202020204" pitchFamily="34" charset="0"/>
                        </a:rPr>
                        <m:t>=</m:t>
                      </m:r>
                      <m:r>
                        <a:rPr lang="es-EC" i="1">
                          <a:latin typeface="Cambria Math" panose="02040503050406030204" pitchFamily="18" charset="0"/>
                          <a:ea typeface="Calibri" panose="020F0502020204030204" pitchFamily="34" charset="0"/>
                          <a:cs typeface="Arial" panose="020B0604020202020204" pitchFamily="34" charset="0"/>
                        </a:rPr>
                        <m:t>𝐼𝑛𝑒𝑟𝑐𝑖𝑎</m:t>
                      </m:r>
                      <m:r>
                        <a:rPr lang="es-EC" i="1">
                          <a:latin typeface="Cambria Math" panose="02040503050406030204" pitchFamily="18" charset="0"/>
                          <a:ea typeface="Calibri" panose="020F0502020204030204" pitchFamily="34" charset="0"/>
                          <a:cs typeface="Arial" panose="020B0604020202020204" pitchFamily="34" charset="0"/>
                        </a:rPr>
                        <m:t> </m:t>
                      </m:r>
                      <m:r>
                        <a:rPr lang="es-EC" i="1">
                          <a:latin typeface="Cambria Math" panose="02040503050406030204" pitchFamily="18" charset="0"/>
                          <a:ea typeface="Calibri" panose="020F0502020204030204" pitchFamily="34" charset="0"/>
                          <a:cs typeface="Arial" panose="020B0604020202020204" pitchFamily="34" charset="0"/>
                        </a:rPr>
                        <m:t>𝑑𝑒</m:t>
                      </m:r>
                      <m:r>
                        <a:rPr lang="es-EC" i="1">
                          <a:latin typeface="Cambria Math" panose="02040503050406030204" pitchFamily="18" charset="0"/>
                          <a:ea typeface="Calibri" panose="020F0502020204030204" pitchFamily="34" charset="0"/>
                          <a:cs typeface="Arial" panose="020B0604020202020204" pitchFamily="34" charset="0"/>
                        </a:rPr>
                        <m:t> </m:t>
                      </m:r>
                      <m:r>
                        <a:rPr lang="es-EC" i="1">
                          <a:latin typeface="Cambria Math" panose="02040503050406030204" pitchFamily="18" charset="0"/>
                          <a:ea typeface="Calibri" panose="020F0502020204030204" pitchFamily="34" charset="0"/>
                          <a:cs typeface="Arial" panose="020B0604020202020204" pitchFamily="34" charset="0"/>
                        </a:rPr>
                        <m:t>𝑙𝑎</m:t>
                      </m:r>
                      <m:r>
                        <a:rPr lang="es-EC" i="1">
                          <a:latin typeface="Cambria Math" panose="02040503050406030204" pitchFamily="18" charset="0"/>
                          <a:ea typeface="Calibri" panose="020F0502020204030204" pitchFamily="34" charset="0"/>
                          <a:cs typeface="Arial" panose="020B0604020202020204" pitchFamily="34" charset="0"/>
                        </a:rPr>
                        <m:t> </m:t>
                      </m:r>
                      <m:r>
                        <a:rPr lang="es-EC" i="1">
                          <a:latin typeface="Cambria Math" panose="02040503050406030204" pitchFamily="18" charset="0"/>
                          <a:ea typeface="Calibri" panose="020F0502020204030204" pitchFamily="34" charset="0"/>
                          <a:cs typeface="Arial" panose="020B0604020202020204" pitchFamily="34" charset="0"/>
                        </a:rPr>
                        <m:t>𝑠𝑒𝑐𝑐𝑖</m:t>
                      </m:r>
                      <m:r>
                        <a:rPr lang="es-EC" i="1">
                          <a:latin typeface="Cambria Math" panose="02040503050406030204" pitchFamily="18" charset="0"/>
                          <a:ea typeface="Calibri" panose="020F0502020204030204" pitchFamily="34" charset="0"/>
                          <a:cs typeface="Arial" panose="020B0604020202020204" pitchFamily="34" charset="0"/>
                        </a:rPr>
                        <m:t>ó</m:t>
                      </m:r>
                      <m:r>
                        <a:rPr lang="es-EC" i="1">
                          <a:latin typeface="Cambria Math" panose="02040503050406030204" pitchFamily="18" charset="0"/>
                          <a:ea typeface="Calibri" panose="020F0502020204030204" pitchFamily="34" charset="0"/>
                          <a:cs typeface="Arial" panose="020B0604020202020204" pitchFamily="34" charset="0"/>
                        </a:rPr>
                        <m:t>𝑛</m:t>
                      </m:r>
                      <m:r>
                        <a:rPr lang="es-EC" i="1">
                          <a:latin typeface="Cambria Math" panose="02040503050406030204" pitchFamily="18" charset="0"/>
                          <a:ea typeface="Calibri" panose="020F0502020204030204" pitchFamily="34" charset="0"/>
                          <a:cs typeface="Arial" panose="020B0604020202020204" pitchFamily="34" charset="0"/>
                        </a:rPr>
                        <m:t> </m:t>
                      </m:r>
                      <m:r>
                        <a:rPr lang="es-EC" i="1">
                          <a:latin typeface="Cambria Math" panose="02040503050406030204" pitchFamily="18" charset="0"/>
                          <a:ea typeface="Calibri" panose="020F0502020204030204" pitchFamily="34" charset="0"/>
                          <a:cs typeface="Arial" panose="020B0604020202020204" pitchFamily="34" charset="0"/>
                        </a:rPr>
                        <m:t>𝑡𝑟𝑎𝑛𝑠𝑣𝑒𝑟𝑠𝑎𝑙</m:t>
                      </m:r>
                      <m:r>
                        <a:rPr lang="es-EC" i="1">
                          <a:latin typeface="Cambria Math" panose="02040503050406030204" pitchFamily="18" charset="0"/>
                          <a:ea typeface="Calibri" panose="020F0502020204030204" pitchFamily="34" charset="0"/>
                          <a:cs typeface="Arial" panose="020B0604020202020204" pitchFamily="34" charset="0"/>
                        </a:rPr>
                        <m:t> </m:t>
                      </m:r>
                    </m:oMath>
                  </m:oMathPara>
                </a14:m>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indent="252095" algn="just">
                  <a:lnSpc>
                    <a:spcPct val="150000"/>
                  </a:lnSpc>
                  <a:spcAft>
                    <a:spcPts val="800"/>
                  </a:spcAft>
                </a:pPr>
                <a:endParaRPr lang="es-EC" dirty="0"/>
              </a:p>
            </p:txBody>
          </p:sp>
        </mc:Choice>
        <mc:Fallback xmlns="">
          <p:sp>
            <p:nvSpPr>
              <p:cNvPr id="4" name="Rectángulo 3"/>
              <p:cNvSpPr>
                <a:spLocks noRot="1" noChangeAspect="1" noMove="1" noResize="1" noEditPoints="1" noAdjustHandles="1" noChangeArrowheads="1" noChangeShapeType="1" noTextEdit="1"/>
              </p:cNvSpPr>
              <p:nvPr/>
            </p:nvSpPr>
            <p:spPr>
              <a:xfrm>
                <a:off x="961622" y="818777"/>
                <a:ext cx="4370231" cy="2480294"/>
              </a:xfrm>
              <a:prstGeom prst="rect">
                <a:avLst/>
              </a:prstGeom>
              <a:blipFill rotWithShape="0">
                <a:blip r:embed="rId3" cstate="print"/>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5" name="Rectángulo 4"/>
              <p:cNvSpPr/>
              <p:nvPr/>
            </p:nvSpPr>
            <p:spPr>
              <a:xfrm>
                <a:off x="961622" y="2769539"/>
                <a:ext cx="4524777" cy="3322641"/>
              </a:xfrm>
              <a:prstGeom prst="rect">
                <a:avLst/>
              </a:prstGeom>
            </p:spPr>
            <p:txBody>
              <a:bodyPr wrap="square">
                <a:spAutoFit/>
              </a:bodyPr>
              <a:lstStyle/>
              <a:p>
                <a:pPr indent="252095" algn="just">
                  <a:lnSpc>
                    <a:spcPct val="150000"/>
                  </a:lnSpc>
                  <a:spcAft>
                    <a:spcPts val="800"/>
                  </a:spcAft>
                </a:pPr>
                <a14:m>
                  <m:oMathPara xmlns:m="http://schemas.openxmlformats.org/officeDocument/2006/math">
                    <m:oMathParaPr>
                      <m:jc m:val="centerGroup"/>
                    </m:oMathParaPr>
                    <m:oMath xmlns:m="http://schemas.openxmlformats.org/officeDocument/2006/math">
                      <m:r>
                        <a:rPr lang="es-EC" sz="1600" i="1">
                          <a:latin typeface="Cambria Math" panose="02040503050406030204" pitchFamily="18" charset="0"/>
                          <a:ea typeface="Calibri" panose="020F0502020204030204" pitchFamily="34" charset="0"/>
                          <a:cs typeface="Arial" panose="020B0604020202020204" pitchFamily="34" charset="0"/>
                        </a:rPr>
                        <m:t>𝐼</m:t>
                      </m:r>
                      <m:r>
                        <a:rPr lang="es-EC" sz="1600" i="1">
                          <a:latin typeface="Cambria Math" panose="02040503050406030204" pitchFamily="18" charset="0"/>
                          <a:ea typeface="Calibri" panose="020F0502020204030204" pitchFamily="34" charset="0"/>
                          <a:cs typeface="Arial" panose="020B0604020202020204" pitchFamily="34" charset="0"/>
                        </a:rPr>
                        <m:t>=</m:t>
                      </m:r>
                      <m:f>
                        <m:fPr>
                          <m:ctrlPr>
                            <a:rPr lang="es-EC" sz="1600" i="1">
                              <a:latin typeface="Cambria Math" panose="02040503050406030204" pitchFamily="18" charset="0"/>
                              <a:ea typeface="Calibri" panose="020F0502020204030204" pitchFamily="34" charset="0"/>
                              <a:cs typeface="Arial" panose="020B0604020202020204" pitchFamily="34" charset="0"/>
                            </a:rPr>
                          </m:ctrlPr>
                        </m:fPr>
                        <m:num>
                          <m:r>
                            <a:rPr lang="es-EC" sz="1600" i="1">
                              <a:latin typeface="Cambria Math" panose="02040503050406030204" pitchFamily="18" charset="0"/>
                              <a:ea typeface="Calibri" panose="020F0502020204030204" pitchFamily="34" charset="0"/>
                              <a:cs typeface="Arial" panose="020B0604020202020204" pitchFamily="34" charset="0"/>
                            </a:rPr>
                            <m:t>𝜋</m:t>
                          </m:r>
                          <m:r>
                            <a:rPr lang="es-EC" sz="1600" i="1">
                              <a:latin typeface="Cambria Math" panose="02040503050406030204" pitchFamily="18" charset="0"/>
                              <a:ea typeface="Calibri" panose="020F0502020204030204" pitchFamily="34" charset="0"/>
                              <a:cs typeface="Arial" panose="020B0604020202020204" pitchFamily="34" charset="0"/>
                            </a:rPr>
                            <m:t>∗</m:t>
                          </m:r>
                          <m:sSup>
                            <m:sSupPr>
                              <m:ctrlPr>
                                <a:rPr lang="es-EC" sz="1600" i="1">
                                  <a:latin typeface="Cambria Math" panose="02040503050406030204" pitchFamily="18" charset="0"/>
                                  <a:ea typeface="Calibri" panose="020F0502020204030204" pitchFamily="34" charset="0"/>
                                  <a:cs typeface="Arial" panose="020B0604020202020204" pitchFamily="34" charset="0"/>
                                </a:rPr>
                              </m:ctrlPr>
                            </m:sSupPr>
                            <m:e>
                              <m:r>
                                <a:rPr lang="es-EC" sz="1600" i="1">
                                  <a:latin typeface="Cambria Math" panose="02040503050406030204" pitchFamily="18" charset="0"/>
                                  <a:ea typeface="Calibri" panose="020F0502020204030204" pitchFamily="34" charset="0"/>
                                  <a:cs typeface="Arial" panose="020B0604020202020204" pitchFamily="34" charset="0"/>
                                </a:rPr>
                                <m:t>𝐷</m:t>
                              </m:r>
                            </m:e>
                            <m:sup>
                              <m:r>
                                <a:rPr lang="es-EC" sz="1600" i="1">
                                  <a:latin typeface="Cambria Math" panose="02040503050406030204" pitchFamily="18" charset="0"/>
                                  <a:ea typeface="Calibri" panose="020F0502020204030204" pitchFamily="34" charset="0"/>
                                  <a:cs typeface="Arial" panose="020B0604020202020204" pitchFamily="34" charset="0"/>
                                </a:rPr>
                                <m:t>4</m:t>
                              </m:r>
                            </m:sup>
                          </m:sSup>
                        </m:num>
                        <m:den>
                          <m:r>
                            <a:rPr lang="es-EC" sz="1600" i="1">
                              <a:latin typeface="Cambria Math" panose="02040503050406030204" pitchFamily="18" charset="0"/>
                              <a:ea typeface="Calibri" panose="020F0502020204030204" pitchFamily="34" charset="0"/>
                              <a:cs typeface="Arial" panose="020B0604020202020204" pitchFamily="34" charset="0"/>
                            </a:rPr>
                            <m:t>64</m:t>
                          </m:r>
                        </m:den>
                      </m:f>
                      <m:r>
                        <a:rPr lang="es-EC" sz="1600" i="1">
                          <a:latin typeface="Cambria Math" panose="02040503050406030204" pitchFamily="18" charset="0"/>
                          <a:ea typeface="Calibri" panose="020F0502020204030204" pitchFamily="34" charset="0"/>
                          <a:cs typeface="Arial" panose="020B0604020202020204" pitchFamily="34" charset="0"/>
                        </a:rPr>
                        <m:t>=</m:t>
                      </m:r>
                      <m:f>
                        <m:fPr>
                          <m:ctrlPr>
                            <a:rPr lang="es-EC" sz="1600" i="1">
                              <a:latin typeface="Cambria Math" panose="02040503050406030204" pitchFamily="18" charset="0"/>
                              <a:ea typeface="Calibri" panose="020F0502020204030204" pitchFamily="34" charset="0"/>
                              <a:cs typeface="Arial" panose="020B0604020202020204" pitchFamily="34" charset="0"/>
                            </a:rPr>
                          </m:ctrlPr>
                        </m:fPr>
                        <m:num>
                          <m:r>
                            <a:rPr lang="es-EC" sz="1600" i="1">
                              <a:latin typeface="Cambria Math" panose="02040503050406030204" pitchFamily="18" charset="0"/>
                              <a:ea typeface="Calibri" panose="020F0502020204030204" pitchFamily="34" charset="0"/>
                              <a:cs typeface="Arial" panose="020B0604020202020204" pitchFamily="34" charset="0"/>
                            </a:rPr>
                            <m:t>𝜋</m:t>
                          </m:r>
                          <m:r>
                            <a:rPr lang="es-EC" sz="1600" i="1">
                              <a:latin typeface="Cambria Math" panose="02040503050406030204" pitchFamily="18" charset="0"/>
                              <a:ea typeface="Calibri" panose="020F0502020204030204" pitchFamily="34" charset="0"/>
                              <a:cs typeface="Arial" panose="020B0604020202020204" pitchFamily="34" charset="0"/>
                            </a:rPr>
                            <m:t>∗</m:t>
                          </m:r>
                          <m:sSup>
                            <m:sSupPr>
                              <m:ctrlPr>
                                <a:rPr lang="es-EC" sz="1600" i="1">
                                  <a:latin typeface="Cambria Math" panose="02040503050406030204" pitchFamily="18" charset="0"/>
                                  <a:ea typeface="Calibri" panose="020F0502020204030204" pitchFamily="34" charset="0"/>
                                  <a:cs typeface="Arial" panose="020B0604020202020204" pitchFamily="34" charset="0"/>
                                </a:rPr>
                              </m:ctrlPr>
                            </m:sSupPr>
                            <m:e>
                              <m:r>
                                <a:rPr lang="es-EC" sz="1600" i="1">
                                  <a:latin typeface="Cambria Math" panose="02040503050406030204" pitchFamily="18" charset="0"/>
                                  <a:ea typeface="Calibri" panose="020F0502020204030204" pitchFamily="34" charset="0"/>
                                  <a:cs typeface="Arial" panose="020B0604020202020204" pitchFamily="34" charset="0"/>
                                </a:rPr>
                                <m:t>(2.23</m:t>
                              </m:r>
                              <m:r>
                                <a:rPr lang="es-EC" sz="1600" i="1">
                                  <a:latin typeface="Cambria Math" panose="02040503050406030204" pitchFamily="18" charset="0"/>
                                  <a:ea typeface="Calibri" panose="020F0502020204030204" pitchFamily="34" charset="0"/>
                                  <a:cs typeface="Arial" panose="020B0604020202020204" pitchFamily="34" charset="0"/>
                                </a:rPr>
                                <m:t>𝑚𝑚</m:t>
                              </m:r>
                              <m:r>
                                <a:rPr lang="es-EC" sz="1600" i="1">
                                  <a:latin typeface="Cambria Math" panose="02040503050406030204" pitchFamily="18" charset="0"/>
                                  <a:ea typeface="Calibri" panose="020F0502020204030204" pitchFamily="34" charset="0"/>
                                  <a:cs typeface="Arial" panose="020B0604020202020204" pitchFamily="34" charset="0"/>
                                </a:rPr>
                                <m:t>)</m:t>
                              </m:r>
                            </m:e>
                            <m:sup>
                              <m:r>
                                <a:rPr lang="es-EC" sz="1600" i="1">
                                  <a:latin typeface="Cambria Math" panose="02040503050406030204" pitchFamily="18" charset="0"/>
                                  <a:ea typeface="Calibri" panose="020F0502020204030204" pitchFamily="34" charset="0"/>
                                  <a:cs typeface="Arial" panose="020B0604020202020204" pitchFamily="34" charset="0"/>
                                </a:rPr>
                                <m:t>4</m:t>
                              </m:r>
                            </m:sup>
                          </m:sSup>
                        </m:num>
                        <m:den>
                          <m:r>
                            <a:rPr lang="es-EC" sz="1600" i="1">
                              <a:latin typeface="Cambria Math" panose="02040503050406030204" pitchFamily="18" charset="0"/>
                              <a:ea typeface="Calibri" panose="020F0502020204030204" pitchFamily="34" charset="0"/>
                              <a:cs typeface="Arial" panose="020B0604020202020204" pitchFamily="34" charset="0"/>
                            </a:rPr>
                            <m:t>64</m:t>
                          </m:r>
                        </m:den>
                      </m:f>
                      <m:r>
                        <a:rPr lang="es-EC" sz="1600" i="1">
                          <a:latin typeface="Cambria Math" panose="02040503050406030204" pitchFamily="18" charset="0"/>
                          <a:ea typeface="Calibri" panose="020F0502020204030204" pitchFamily="34" charset="0"/>
                          <a:cs typeface="Arial" panose="020B0604020202020204" pitchFamily="34" charset="0"/>
                        </a:rPr>
                        <m:t>=</m:t>
                      </m:r>
                      <m:r>
                        <a:rPr lang="es-EC" sz="1600" b="1" i="1">
                          <a:latin typeface="Cambria Math" panose="02040503050406030204" pitchFamily="18" charset="0"/>
                          <a:ea typeface="Calibri" panose="020F0502020204030204" pitchFamily="34" charset="0"/>
                          <a:cs typeface="Arial" panose="020B0604020202020204" pitchFamily="34" charset="0"/>
                        </a:rPr>
                        <m:t>𝟏</m:t>
                      </m:r>
                      <m:r>
                        <a:rPr lang="es-EC" sz="1600" b="1" i="1">
                          <a:latin typeface="Cambria Math" panose="02040503050406030204" pitchFamily="18" charset="0"/>
                          <a:ea typeface="Calibri" panose="020F0502020204030204" pitchFamily="34" charset="0"/>
                          <a:cs typeface="Arial" panose="020B0604020202020204" pitchFamily="34" charset="0"/>
                        </a:rPr>
                        <m:t>.</m:t>
                      </m:r>
                      <m:r>
                        <a:rPr lang="es-EC" sz="1600" b="1" i="1">
                          <a:latin typeface="Cambria Math" panose="02040503050406030204" pitchFamily="18" charset="0"/>
                          <a:ea typeface="Calibri" panose="020F0502020204030204" pitchFamily="34" charset="0"/>
                          <a:cs typeface="Arial" panose="020B0604020202020204" pitchFamily="34" charset="0"/>
                        </a:rPr>
                        <m:t>𝟐𝟏</m:t>
                      </m:r>
                      <m:r>
                        <a:rPr lang="es-EC" sz="1600" b="1" i="1">
                          <a:latin typeface="Cambria Math" panose="02040503050406030204" pitchFamily="18" charset="0"/>
                          <a:ea typeface="Calibri" panose="020F0502020204030204" pitchFamily="34" charset="0"/>
                          <a:cs typeface="Arial" panose="020B0604020202020204" pitchFamily="34" charset="0"/>
                        </a:rPr>
                        <m:t> </m:t>
                      </m:r>
                      <m:r>
                        <a:rPr lang="es-EC" sz="1600" b="1" i="1">
                          <a:latin typeface="Cambria Math" panose="02040503050406030204" pitchFamily="18" charset="0"/>
                          <a:ea typeface="Calibri" panose="020F0502020204030204" pitchFamily="34" charset="0"/>
                          <a:cs typeface="Arial" panose="020B0604020202020204" pitchFamily="34" charset="0"/>
                        </a:rPr>
                        <m:t>𝒎</m:t>
                      </m:r>
                      <m:sSup>
                        <m:sSupPr>
                          <m:ctrlPr>
                            <a:rPr lang="es-EC" sz="1600" b="1" i="1">
                              <a:latin typeface="Cambria Math" panose="02040503050406030204" pitchFamily="18" charset="0"/>
                              <a:ea typeface="Calibri" panose="020F0502020204030204" pitchFamily="34" charset="0"/>
                              <a:cs typeface="Arial" panose="020B0604020202020204" pitchFamily="34" charset="0"/>
                            </a:rPr>
                          </m:ctrlPr>
                        </m:sSupPr>
                        <m:e>
                          <m:r>
                            <a:rPr lang="es-EC" sz="1600" b="1" i="1">
                              <a:latin typeface="Cambria Math" panose="02040503050406030204" pitchFamily="18" charset="0"/>
                              <a:ea typeface="Calibri" panose="020F0502020204030204" pitchFamily="34" charset="0"/>
                              <a:cs typeface="Arial" panose="020B0604020202020204" pitchFamily="34" charset="0"/>
                            </a:rPr>
                            <m:t>𝒎</m:t>
                          </m:r>
                        </m:e>
                        <m:sup>
                          <m:r>
                            <a:rPr lang="es-EC" sz="1600" b="1" i="1">
                              <a:latin typeface="Cambria Math" panose="02040503050406030204" pitchFamily="18" charset="0"/>
                              <a:ea typeface="Calibri" panose="020F0502020204030204" pitchFamily="34" charset="0"/>
                              <a:cs typeface="Arial" panose="020B0604020202020204" pitchFamily="34" charset="0"/>
                            </a:rPr>
                            <m:t>𝟒</m:t>
                          </m:r>
                        </m:sup>
                      </m:sSup>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indent="252095" algn="just">
                  <a:lnSpc>
                    <a:spcPct val="150000"/>
                  </a:lnSpc>
                  <a:spcAft>
                    <a:spcPts val="800"/>
                  </a:spcAft>
                </a:pPr>
                <a:r>
                  <a:rPr lang="es-EC" dirty="0" smtClean="0">
                    <a:latin typeface="Arial" panose="020B0604020202020204" pitchFamily="34" charset="0"/>
                    <a:ea typeface="Times New Roman" panose="02020603050405020304" pitchFamily="18" charset="0"/>
                    <a:cs typeface="Times New Roman" panose="02020603050405020304" pitchFamily="18" charset="0"/>
                  </a:rPr>
                  <a:t>Cálculo de</a:t>
                </a:r>
                <a:r>
                  <a:rPr lang="es-EC" dirty="0" smtClean="0">
                    <a:effectLst/>
                    <a:latin typeface="Arial" panose="020B0604020202020204" pitchFamily="34" charset="0"/>
                    <a:ea typeface="Times New Roman" panose="02020603050405020304" pitchFamily="18" charset="0"/>
                    <a:cs typeface="Times New Roman" panose="02020603050405020304" pitchFamily="18" charset="0"/>
                  </a:rPr>
                  <a:t> </a:t>
                </a:r>
                <a:r>
                  <a:rPr lang="es-EC" dirty="0">
                    <a:effectLst/>
                    <a:latin typeface="Arial" panose="020B0604020202020204" pitchFamily="34" charset="0"/>
                    <a:ea typeface="Times New Roman" panose="02020603050405020304" pitchFamily="18" charset="0"/>
                    <a:cs typeface="Times New Roman" panose="02020603050405020304" pitchFamily="18" charset="0"/>
                  </a:rPr>
                  <a:t>deflexión máxima en el eje de soporte del gripper:</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indent="252095" algn="just">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𝑦</m:t>
                          </m:r>
                        </m:e>
                        <m:sub>
                          <m:r>
                            <a:rPr lang="es-EC" i="1">
                              <a:effectLst/>
                              <a:latin typeface="Cambria Math" panose="02040503050406030204" pitchFamily="18" charset="0"/>
                              <a:ea typeface="Calibri" panose="020F0502020204030204" pitchFamily="34" charset="0"/>
                              <a:cs typeface="Arial" panose="020B0604020202020204" pitchFamily="34" charset="0"/>
                            </a:rPr>
                            <m:t>𝑚</m:t>
                          </m:r>
                          <m:r>
                            <a:rPr lang="es-EC" i="1">
                              <a:effectLst/>
                              <a:latin typeface="Cambria Math" panose="02040503050406030204" pitchFamily="18" charset="0"/>
                              <a:ea typeface="Calibri" panose="020F0502020204030204" pitchFamily="34" charset="0"/>
                              <a:cs typeface="Arial" panose="020B0604020202020204" pitchFamily="34" charset="0"/>
                            </a:rPr>
                            <m:t>á</m:t>
                          </m:r>
                          <m:r>
                            <a:rPr lang="es-EC" i="1">
                              <a:effectLst/>
                              <a:latin typeface="Cambria Math" panose="02040503050406030204" pitchFamily="18" charset="0"/>
                              <a:ea typeface="Calibri" panose="020F0502020204030204" pitchFamily="34" charset="0"/>
                              <a:cs typeface="Arial" panose="020B0604020202020204" pitchFamily="34" charset="0"/>
                            </a:rPr>
                            <m:t>𝑥</m:t>
                          </m:r>
                        </m:sub>
                      </m:sSub>
                      <m:r>
                        <a:rPr lang="es-EC" i="1">
                          <a:effectLst/>
                          <a:latin typeface="Cambria Math" panose="02040503050406030204" pitchFamily="18" charset="0"/>
                          <a:ea typeface="Calibri" panose="020F0502020204030204" pitchFamily="34" charset="0"/>
                          <a:cs typeface="Arial" panose="020B0604020202020204" pitchFamily="34" charset="0"/>
                        </a:rPr>
                        <m:t>=−</m:t>
                      </m:r>
                      <m:f>
                        <m:fPr>
                          <m:ctrlPr>
                            <a:rPr lang="es-EC" i="1">
                              <a:effectLst/>
                              <a:latin typeface="Cambria Math" panose="02040503050406030204" pitchFamily="18" charset="0"/>
                              <a:ea typeface="Calibri" panose="020F0502020204030204" pitchFamily="34" charset="0"/>
                              <a:cs typeface="Arial" panose="020B0604020202020204" pitchFamily="34" charset="0"/>
                            </a:rPr>
                          </m:ctrlPr>
                        </m:fPr>
                        <m:num>
                          <m:r>
                            <a:rPr lang="es-EC" i="1">
                              <a:effectLst/>
                              <a:latin typeface="Cambria Math" panose="02040503050406030204" pitchFamily="18" charset="0"/>
                              <a:ea typeface="Calibri" panose="020F0502020204030204" pitchFamily="34" charset="0"/>
                              <a:cs typeface="Arial" panose="020B0604020202020204" pitchFamily="34" charset="0"/>
                            </a:rPr>
                            <m:t>3.75</m:t>
                          </m:r>
                          <m:r>
                            <a:rPr lang="es-EC" i="1">
                              <a:effectLst/>
                              <a:latin typeface="Cambria Math" panose="02040503050406030204" pitchFamily="18" charset="0"/>
                              <a:ea typeface="Calibri" panose="020F0502020204030204" pitchFamily="34" charset="0"/>
                              <a:cs typeface="Arial" panose="020B0604020202020204" pitchFamily="34" charset="0"/>
                            </a:rPr>
                            <m:t>𝑁</m:t>
                          </m:r>
                          <m:r>
                            <a:rPr lang="es-EC" i="1">
                              <a:effectLst/>
                              <a:latin typeface="Cambria Math" panose="02040503050406030204" pitchFamily="18" charset="0"/>
                              <a:ea typeface="Calibri" panose="020F0502020204030204" pitchFamily="34" charset="0"/>
                              <a:cs typeface="Arial" panose="020B0604020202020204" pitchFamily="34" charset="0"/>
                            </a:rPr>
                            <m:t>∗</m:t>
                          </m:r>
                          <m:sSup>
                            <m:sSupPr>
                              <m:ctrlPr>
                                <a:rPr lang="es-EC" i="1">
                                  <a:effectLst/>
                                  <a:latin typeface="Cambria Math" panose="02040503050406030204" pitchFamily="18" charset="0"/>
                                  <a:ea typeface="Calibri" panose="020F0502020204030204" pitchFamily="34" charset="0"/>
                                  <a:cs typeface="Arial" panose="020B0604020202020204" pitchFamily="34" charset="0"/>
                                </a:rPr>
                              </m:ctrlPr>
                            </m:sSupPr>
                            <m:e>
                              <m:r>
                                <a:rPr lang="es-EC" i="1">
                                  <a:effectLst/>
                                  <a:latin typeface="Cambria Math" panose="02040503050406030204" pitchFamily="18" charset="0"/>
                                  <a:ea typeface="Calibri" panose="020F0502020204030204" pitchFamily="34" charset="0"/>
                                  <a:cs typeface="Arial" panose="020B0604020202020204" pitchFamily="34" charset="0"/>
                                </a:rPr>
                                <m:t>(56.85</m:t>
                              </m:r>
                              <m:r>
                                <a:rPr lang="es-EC" i="1">
                                  <a:effectLst/>
                                  <a:latin typeface="Cambria Math" panose="02040503050406030204" pitchFamily="18" charset="0"/>
                                  <a:ea typeface="Calibri" panose="020F0502020204030204" pitchFamily="34" charset="0"/>
                                  <a:cs typeface="Arial" panose="020B0604020202020204" pitchFamily="34" charset="0"/>
                                </a:rPr>
                                <m:t>𝑚𝑚</m:t>
                              </m:r>
                              <m:r>
                                <a:rPr lang="es-EC" i="1">
                                  <a:effectLst/>
                                  <a:latin typeface="Cambria Math" panose="02040503050406030204" pitchFamily="18" charset="0"/>
                                  <a:ea typeface="Calibri" panose="020F0502020204030204" pitchFamily="34" charset="0"/>
                                  <a:cs typeface="Arial" panose="020B0604020202020204" pitchFamily="34" charset="0"/>
                                </a:rPr>
                                <m:t>)</m:t>
                              </m:r>
                            </m:e>
                            <m:sup>
                              <m:r>
                                <a:rPr lang="es-EC" i="1">
                                  <a:effectLst/>
                                  <a:latin typeface="Cambria Math" panose="02040503050406030204" pitchFamily="18" charset="0"/>
                                  <a:ea typeface="Calibri" panose="020F0502020204030204" pitchFamily="34" charset="0"/>
                                  <a:cs typeface="Arial" panose="020B0604020202020204" pitchFamily="34" charset="0"/>
                                </a:rPr>
                                <m:t>3</m:t>
                              </m:r>
                            </m:sup>
                          </m:sSup>
                        </m:num>
                        <m:den>
                          <m:r>
                            <a:rPr lang="es-EC" i="1">
                              <a:effectLst/>
                              <a:latin typeface="Cambria Math" panose="02040503050406030204" pitchFamily="18" charset="0"/>
                              <a:ea typeface="Calibri" panose="020F0502020204030204" pitchFamily="34" charset="0"/>
                              <a:cs typeface="Arial" panose="020B0604020202020204" pitchFamily="34" charset="0"/>
                            </a:rPr>
                            <m:t>3∗205000</m:t>
                          </m:r>
                          <m:r>
                            <a:rPr lang="es-EC" i="1">
                              <a:effectLst/>
                              <a:latin typeface="Cambria Math" panose="02040503050406030204" pitchFamily="18" charset="0"/>
                              <a:ea typeface="Calibri" panose="020F0502020204030204" pitchFamily="34" charset="0"/>
                              <a:cs typeface="Arial" panose="020B0604020202020204" pitchFamily="34" charset="0"/>
                            </a:rPr>
                            <m:t>𝑀𝑃𝑎</m:t>
                          </m:r>
                          <m:r>
                            <a:rPr lang="es-EC" i="1">
                              <a:effectLst/>
                              <a:latin typeface="Cambria Math" panose="02040503050406030204" pitchFamily="18" charset="0"/>
                              <a:ea typeface="Calibri" panose="020F0502020204030204" pitchFamily="34" charset="0"/>
                              <a:cs typeface="Arial" panose="020B0604020202020204" pitchFamily="34" charset="0"/>
                            </a:rPr>
                            <m:t>∗1.21 </m:t>
                          </m:r>
                          <m:sSup>
                            <m:sSupPr>
                              <m:ctrlPr>
                                <a:rPr lang="es-EC" i="1">
                                  <a:effectLst/>
                                  <a:latin typeface="Cambria Math" panose="02040503050406030204" pitchFamily="18" charset="0"/>
                                  <a:ea typeface="Calibri" panose="020F0502020204030204" pitchFamily="34" charset="0"/>
                                  <a:cs typeface="Arial" panose="020B0604020202020204" pitchFamily="34" charset="0"/>
                                </a:rPr>
                              </m:ctrlPr>
                            </m:sSupPr>
                            <m:e>
                              <m:r>
                                <a:rPr lang="es-EC" i="1">
                                  <a:effectLst/>
                                  <a:latin typeface="Cambria Math" panose="02040503050406030204" pitchFamily="18" charset="0"/>
                                  <a:ea typeface="Calibri" panose="020F0502020204030204" pitchFamily="34" charset="0"/>
                                  <a:cs typeface="Arial" panose="020B0604020202020204" pitchFamily="34" charset="0"/>
                                </a:rPr>
                                <m:t>𝑚𝑚</m:t>
                              </m:r>
                            </m:e>
                            <m:sup>
                              <m:r>
                                <a:rPr lang="es-EC" i="1">
                                  <a:effectLst/>
                                  <a:latin typeface="Cambria Math" panose="02040503050406030204" pitchFamily="18" charset="0"/>
                                  <a:ea typeface="Calibri" panose="020F0502020204030204" pitchFamily="34" charset="0"/>
                                  <a:cs typeface="Arial" panose="020B0604020202020204" pitchFamily="34" charset="0"/>
                                </a:rPr>
                                <m:t>4</m:t>
                              </m:r>
                            </m:sup>
                          </m:sSup>
                          <m:r>
                            <a:rPr lang="es-EC" i="1">
                              <a:effectLst/>
                              <a:latin typeface="Cambria Math" panose="02040503050406030204" pitchFamily="18" charset="0"/>
                              <a:ea typeface="Calibri" panose="020F0502020204030204" pitchFamily="34" charset="0"/>
                              <a:cs typeface="Arial" panose="020B0604020202020204" pitchFamily="34" charset="0"/>
                            </a:rPr>
                            <m:t> </m:t>
                          </m:r>
                        </m:den>
                      </m:f>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indent="252095" algn="just">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b="1" i="1">
                              <a:effectLst/>
                              <a:latin typeface="Cambria Math" panose="02040503050406030204" pitchFamily="18" charset="0"/>
                              <a:ea typeface="Calibri" panose="020F0502020204030204" pitchFamily="34" charset="0"/>
                              <a:cs typeface="Arial" panose="020B0604020202020204" pitchFamily="34" charset="0"/>
                            </a:rPr>
                          </m:ctrlPr>
                        </m:sSubPr>
                        <m:e>
                          <m:r>
                            <a:rPr lang="es-EC" b="1" i="1">
                              <a:effectLst/>
                              <a:latin typeface="Cambria Math" panose="02040503050406030204" pitchFamily="18" charset="0"/>
                              <a:ea typeface="Calibri" panose="020F0502020204030204" pitchFamily="34" charset="0"/>
                              <a:cs typeface="Arial" panose="020B0604020202020204" pitchFamily="34" charset="0"/>
                            </a:rPr>
                            <m:t>𝒚</m:t>
                          </m:r>
                        </m:e>
                        <m:sub>
                          <m:r>
                            <a:rPr lang="es-EC" b="1" i="1">
                              <a:effectLst/>
                              <a:latin typeface="Cambria Math" panose="02040503050406030204" pitchFamily="18" charset="0"/>
                              <a:ea typeface="Calibri" panose="020F0502020204030204" pitchFamily="34" charset="0"/>
                              <a:cs typeface="Arial" panose="020B0604020202020204" pitchFamily="34" charset="0"/>
                            </a:rPr>
                            <m:t>𝒎</m:t>
                          </m:r>
                          <m:r>
                            <a:rPr lang="es-EC" b="1" i="1">
                              <a:effectLst/>
                              <a:latin typeface="Cambria Math" panose="02040503050406030204" pitchFamily="18" charset="0"/>
                              <a:ea typeface="Calibri" panose="020F0502020204030204" pitchFamily="34" charset="0"/>
                              <a:cs typeface="Arial" panose="020B0604020202020204" pitchFamily="34" charset="0"/>
                            </a:rPr>
                            <m:t>á</m:t>
                          </m:r>
                          <m:r>
                            <a:rPr lang="es-EC" b="1" i="1">
                              <a:effectLst/>
                              <a:latin typeface="Cambria Math" panose="02040503050406030204" pitchFamily="18" charset="0"/>
                              <a:ea typeface="Calibri" panose="020F0502020204030204" pitchFamily="34" charset="0"/>
                              <a:cs typeface="Arial" panose="020B0604020202020204" pitchFamily="34" charset="0"/>
                            </a:rPr>
                            <m:t>𝒙</m:t>
                          </m:r>
                        </m:sub>
                      </m:sSub>
                      <m:r>
                        <a:rPr lang="es-EC" b="1" i="1">
                          <a:effectLst/>
                          <a:latin typeface="Cambria Math" panose="02040503050406030204" pitchFamily="18" charset="0"/>
                          <a:ea typeface="Calibri" panose="020F0502020204030204" pitchFamily="34" charset="0"/>
                          <a:cs typeface="Arial" panose="020B0604020202020204" pitchFamily="34" charset="0"/>
                        </a:rPr>
                        <m:t>=−</m:t>
                      </m:r>
                      <m:r>
                        <a:rPr lang="es-EC" b="1" i="1">
                          <a:effectLst/>
                          <a:latin typeface="Cambria Math" panose="02040503050406030204" pitchFamily="18" charset="0"/>
                          <a:ea typeface="Calibri" panose="020F0502020204030204" pitchFamily="34" charset="0"/>
                          <a:cs typeface="Arial" panose="020B0604020202020204" pitchFamily="34" charset="0"/>
                        </a:rPr>
                        <m:t>𝟎</m:t>
                      </m:r>
                      <m:r>
                        <a:rPr lang="es-EC" b="1" i="1">
                          <a:effectLst/>
                          <a:latin typeface="Cambria Math" panose="02040503050406030204" pitchFamily="18" charset="0"/>
                          <a:ea typeface="Calibri" panose="020F0502020204030204" pitchFamily="34" charset="0"/>
                          <a:cs typeface="Arial" panose="020B0604020202020204" pitchFamily="34" charset="0"/>
                        </a:rPr>
                        <m:t>.</m:t>
                      </m:r>
                      <m:r>
                        <a:rPr lang="es-EC" b="1" i="1">
                          <a:effectLst/>
                          <a:latin typeface="Cambria Math" panose="02040503050406030204" pitchFamily="18" charset="0"/>
                          <a:ea typeface="Calibri" panose="020F0502020204030204" pitchFamily="34" charset="0"/>
                          <a:cs typeface="Arial" panose="020B0604020202020204" pitchFamily="34" charset="0"/>
                        </a:rPr>
                        <m:t>𝟗𝟑</m:t>
                      </m:r>
                      <m:r>
                        <a:rPr lang="es-EC" b="1" i="1">
                          <a:effectLst/>
                          <a:latin typeface="Cambria Math" panose="02040503050406030204" pitchFamily="18" charset="0"/>
                          <a:ea typeface="Calibri" panose="020F0502020204030204" pitchFamily="34" charset="0"/>
                          <a:cs typeface="Arial" panose="020B0604020202020204" pitchFamily="34" charset="0"/>
                        </a:rPr>
                        <m:t> </m:t>
                      </m:r>
                      <m:r>
                        <a:rPr lang="es-EC" b="1" i="1">
                          <a:effectLst/>
                          <a:latin typeface="Cambria Math" panose="02040503050406030204" pitchFamily="18" charset="0"/>
                          <a:ea typeface="Calibri" panose="020F0502020204030204" pitchFamily="34" charset="0"/>
                          <a:cs typeface="Arial" panose="020B0604020202020204" pitchFamily="34" charset="0"/>
                        </a:rPr>
                        <m:t>𝒎𝒎</m:t>
                      </m:r>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Rectángulo 4"/>
              <p:cNvSpPr>
                <a:spLocks noRot="1" noChangeAspect="1" noMove="1" noResize="1" noEditPoints="1" noAdjustHandles="1" noChangeArrowheads="1" noChangeShapeType="1" noTextEdit="1"/>
              </p:cNvSpPr>
              <p:nvPr/>
            </p:nvSpPr>
            <p:spPr>
              <a:xfrm>
                <a:off x="961622" y="2769539"/>
                <a:ext cx="4524777" cy="3322641"/>
              </a:xfrm>
              <a:prstGeom prst="rect">
                <a:avLst/>
              </a:prstGeom>
              <a:blipFill rotWithShape="0">
                <a:blip r:embed="rId4" cstate="print"/>
                <a:stretch>
                  <a:fillRect l="-1213" r="-1078"/>
                </a:stretch>
              </a:blipFill>
            </p:spPr>
            <p:txBody>
              <a:bodyPr/>
              <a:lstStyle/>
              <a:p>
                <a:r>
                  <a:rPr lang="es-EC">
                    <a:noFill/>
                  </a:rPr>
                  <a:t> </a:t>
                </a:r>
              </a:p>
            </p:txBody>
          </p:sp>
        </mc:Fallback>
      </mc:AlternateContent>
    </p:spTree>
    <p:extLst>
      <p:ext uri="{BB962C8B-B14F-4D97-AF65-F5344CB8AC3E}">
        <p14:creationId xmlns:p14="http://schemas.microsoft.com/office/powerpoint/2010/main" val="372750398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339662" y="303180"/>
            <a:ext cx="7641466" cy="769441"/>
          </a:xfrm>
          <a:prstGeom prst="rect">
            <a:avLst/>
          </a:prstGeom>
        </p:spPr>
        <p:txBody>
          <a:bodyPr wrap="square">
            <a:spAutoFit/>
          </a:bodyPr>
          <a:lstStyle/>
          <a:p>
            <a:r>
              <a:rPr lang="es-EC" sz="4400" i="1" dirty="0" smtClean="0">
                <a:solidFill>
                  <a:prstClr val="black"/>
                </a:solidFill>
                <a:latin typeface="Calibri Light" panose="020F0302020204030204"/>
                <a:ea typeface="+mj-ea"/>
                <a:cs typeface="+mj-cs"/>
              </a:rPr>
              <a:t>Análisis </a:t>
            </a:r>
            <a:r>
              <a:rPr lang="es-EC" sz="4400" i="1" dirty="0">
                <a:solidFill>
                  <a:prstClr val="black"/>
                </a:solidFill>
                <a:latin typeface="Calibri Light" panose="020F0302020204030204"/>
                <a:ea typeface="+mj-ea"/>
                <a:cs typeface="+mj-cs"/>
              </a:rPr>
              <a:t>para el Eslabón Principal</a:t>
            </a:r>
            <a:endParaRPr lang="es-EC" dirty="0"/>
          </a:p>
        </p:txBody>
      </p:sp>
      <p:sp>
        <p:nvSpPr>
          <p:cNvPr id="4" name="Rectángulo 3"/>
          <p:cNvSpPr/>
          <p:nvPr/>
        </p:nvSpPr>
        <p:spPr>
          <a:xfrm>
            <a:off x="597530" y="5181706"/>
            <a:ext cx="4937570" cy="338554"/>
          </a:xfrm>
          <a:prstGeom prst="rect">
            <a:avLst/>
          </a:prstGeom>
        </p:spPr>
        <p:txBody>
          <a:bodyPr wrap="none">
            <a:spAutoFit/>
          </a:bodyPr>
          <a:lstStyle/>
          <a:p>
            <a:r>
              <a:rPr lang="es-EC" sz="1600" dirty="0">
                <a:latin typeface="Arial" panose="020B0604020202020204" pitchFamily="34" charset="0"/>
                <a:ea typeface="Calibri" panose="020F0502020204030204" pitchFamily="34" charset="0"/>
              </a:rPr>
              <a:t>Dimensiones principales en el sistema de transporte</a:t>
            </a:r>
            <a:endParaRPr lang="es-EC" sz="1600" dirty="0"/>
          </a:p>
        </p:txBody>
      </p:sp>
      <mc:AlternateContent xmlns:mc="http://schemas.openxmlformats.org/markup-compatibility/2006" xmlns:a14="http://schemas.microsoft.com/office/drawing/2010/main">
        <mc:Choice Requires="a14">
          <p:sp>
            <p:nvSpPr>
              <p:cNvPr id="5" name="Rectángulo 4"/>
              <p:cNvSpPr/>
              <p:nvPr/>
            </p:nvSpPr>
            <p:spPr>
              <a:xfrm>
                <a:off x="5535100" y="634679"/>
                <a:ext cx="6200370" cy="2498120"/>
              </a:xfrm>
              <a:prstGeom prst="rect">
                <a:avLst/>
              </a:prstGeom>
            </p:spPr>
            <p:txBody>
              <a:bodyPr wrap="square">
                <a:spAutoFit/>
              </a:bodyPr>
              <a:lstStyle/>
              <a:p>
                <a:pPr indent="252095" algn="just">
                  <a:lnSpc>
                    <a:spcPct val="150000"/>
                  </a:lnSpc>
                  <a:spcAft>
                    <a:spcPts val="800"/>
                  </a:spcAft>
                </a:pPr>
                <a:endParaRPr lang="es-EC" i="1" dirty="0" smtClean="0">
                  <a:latin typeface="Cambria Math" panose="02040503050406030204" pitchFamily="18" charset="0"/>
                  <a:ea typeface="Calibri" panose="020F0502020204030204" pitchFamily="34" charset="0"/>
                  <a:cs typeface="Arial" panose="020B0604020202020204" pitchFamily="34" charset="0"/>
                </a:endParaRPr>
              </a:p>
              <a:p>
                <a:pPr indent="252095" algn="just">
                  <a:lnSpc>
                    <a:spcPct val="150000"/>
                  </a:lnSpc>
                  <a:spcAft>
                    <a:spcPts val="800"/>
                  </a:spcAft>
                </a:pPr>
                <a14:m>
                  <m:oMathPara xmlns:m="http://schemas.openxmlformats.org/officeDocument/2006/math">
                    <m:oMathParaPr>
                      <m:jc m:val="left"/>
                    </m:oMathParaPr>
                    <m:oMath xmlns:m="http://schemas.openxmlformats.org/officeDocument/2006/math">
                      <m:r>
                        <a:rPr lang="es-EC" sz="1600" i="1" smtClean="0">
                          <a:latin typeface="Cambria Math" panose="02040503050406030204" pitchFamily="18" charset="0"/>
                          <a:ea typeface="Calibri" panose="020F0502020204030204" pitchFamily="34" charset="0"/>
                          <a:cs typeface="Arial" panose="020B0604020202020204" pitchFamily="34" charset="0"/>
                        </a:rPr>
                        <m:t>𝐴</m:t>
                      </m:r>
                      <m:r>
                        <a:rPr lang="es-EC" sz="1600" i="1" smtClean="0">
                          <a:latin typeface="Cambria Math" panose="02040503050406030204" pitchFamily="18" charset="0"/>
                          <a:ea typeface="Calibri" panose="020F0502020204030204" pitchFamily="34" charset="0"/>
                          <a:cs typeface="Arial" panose="020B0604020202020204" pitchFamily="34" charset="0"/>
                        </a:rPr>
                        <m:t>=130 </m:t>
                      </m:r>
                      <m:r>
                        <a:rPr lang="es-EC" sz="1600" i="1" smtClean="0">
                          <a:latin typeface="Cambria Math" panose="02040503050406030204" pitchFamily="18" charset="0"/>
                          <a:ea typeface="Calibri" panose="020F0502020204030204" pitchFamily="34" charset="0"/>
                          <a:cs typeface="Arial" panose="020B0604020202020204" pitchFamily="34" charset="0"/>
                        </a:rPr>
                        <m:t>𝑚𝑚</m:t>
                      </m:r>
                      <m:r>
                        <a:rPr lang="es-EC" sz="1600" i="1" smtClean="0">
                          <a:latin typeface="Cambria Math" panose="02040503050406030204" pitchFamily="18" charset="0"/>
                          <a:ea typeface="Calibri" panose="020F0502020204030204" pitchFamily="34" charset="0"/>
                          <a:cs typeface="Arial" panose="020B0604020202020204" pitchFamily="34" charset="0"/>
                        </a:rPr>
                        <m:t> (</m:t>
                      </m:r>
                      <m:r>
                        <a:rPr lang="es-EC" sz="1600" i="1" smtClean="0">
                          <a:latin typeface="Cambria Math" panose="02040503050406030204" pitchFamily="18" charset="0"/>
                          <a:ea typeface="Calibri" panose="020F0502020204030204" pitchFamily="34" charset="0"/>
                          <a:cs typeface="Arial" panose="020B0604020202020204" pitchFamily="34" charset="0"/>
                        </a:rPr>
                        <m:t>𝐷𝑖𝑚𝑒𝑛𝑠𝑖𝑜𝑛𝑎𝑑𝑜</m:t>
                      </m:r>
                      <m:r>
                        <a:rPr lang="es-EC" sz="1600" i="1" smtClean="0">
                          <a:latin typeface="Cambria Math" panose="02040503050406030204" pitchFamily="18" charset="0"/>
                          <a:ea typeface="Calibri" panose="020F0502020204030204" pitchFamily="34" charset="0"/>
                          <a:cs typeface="Arial" panose="020B0604020202020204" pitchFamily="34" charset="0"/>
                        </a:rPr>
                        <m:t> </m:t>
                      </m:r>
                      <m:r>
                        <a:rPr lang="es-EC" sz="1600" i="1" smtClean="0">
                          <a:latin typeface="Cambria Math" panose="02040503050406030204" pitchFamily="18" charset="0"/>
                          <a:ea typeface="Calibri" panose="020F0502020204030204" pitchFamily="34" charset="0"/>
                          <a:cs typeface="Arial" panose="020B0604020202020204" pitchFamily="34" charset="0"/>
                        </a:rPr>
                        <m:t>𝑒𝑛</m:t>
                      </m:r>
                      <m:r>
                        <a:rPr lang="es-EC" sz="1600" i="1" smtClean="0">
                          <a:latin typeface="Cambria Math" panose="02040503050406030204" pitchFamily="18" charset="0"/>
                          <a:ea typeface="Calibri" panose="020F0502020204030204" pitchFamily="34" charset="0"/>
                          <a:cs typeface="Arial" panose="020B0604020202020204" pitchFamily="34" charset="0"/>
                        </a:rPr>
                        <m:t> </m:t>
                      </m:r>
                      <m:r>
                        <a:rPr lang="es-EC" sz="1600" i="1" smtClean="0">
                          <a:latin typeface="Cambria Math" panose="02040503050406030204" pitchFamily="18" charset="0"/>
                          <a:ea typeface="Calibri" panose="020F0502020204030204" pitchFamily="34" charset="0"/>
                          <a:cs typeface="Arial" panose="020B0604020202020204" pitchFamily="34" charset="0"/>
                        </a:rPr>
                        <m:t>𝑒𝑙</m:t>
                      </m:r>
                      <m:r>
                        <a:rPr lang="es-EC" sz="1600" i="1" smtClean="0">
                          <a:latin typeface="Cambria Math" panose="02040503050406030204" pitchFamily="18" charset="0"/>
                          <a:ea typeface="Calibri" panose="020F0502020204030204" pitchFamily="34" charset="0"/>
                          <a:cs typeface="Arial" panose="020B0604020202020204" pitchFamily="34" charset="0"/>
                        </a:rPr>
                        <m:t> </m:t>
                      </m:r>
                      <m:r>
                        <a:rPr lang="es-EC" sz="1600" i="1" smtClean="0">
                          <a:latin typeface="Cambria Math" panose="02040503050406030204" pitchFamily="18" charset="0"/>
                          <a:ea typeface="Calibri" panose="020F0502020204030204" pitchFamily="34" charset="0"/>
                          <a:cs typeface="Arial" panose="020B0604020202020204" pitchFamily="34" charset="0"/>
                        </a:rPr>
                        <m:t>𝑠𝑢𝑏𝑐𝑎𝑝</m:t>
                      </m:r>
                      <m:r>
                        <a:rPr lang="es-EC" sz="1600" i="1" smtClean="0">
                          <a:latin typeface="Cambria Math" panose="02040503050406030204" pitchFamily="18" charset="0"/>
                          <a:ea typeface="Calibri" panose="020F0502020204030204" pitchFamily="34" charset="0"/>
                          <a:cs typeface="Arial" panose="020B0604020202020204" pitchFamily="34" charset="0"/>
                        </a:rPr>
                        <m:t>í</m:t>
                      </m:r>
                      <m:r>
                        <a:rPr lang="es-EC" sz="1600" i="1" smtClean="0">
                          <a:latin typeface="Cambria Math" panose="02040503050406030204" pitchFamily="18" charset="0"/>
                          <a:ea typeface="Calibri" panose="020F0502020204030204" pitchFamily="34" charset="0"/>
                          <a:cs typeface="Arial" panose="020B0604020202020204" pitchFamily="34" charset="0"/>
                        </a:rPr>
                        <m:t>𝑡𝑢𝑙𝑜</m:t>
                      </m:r>
                      <m:r>
                        <a:rPr lang="es-EC" sz="1600" i="1" smtClean="0">
                          <a:latin typeface="Cambria Math" panose="02040503050406030204" pitchFamily="18" charset="0"/>
                          <a:ea typeface="Calibri" panose="020F0502020204030204" pitchFamily="34" charset="0"/>
                          <a:cs typeface="Arial" panose="020B0604020202020204" pitchFamily="34" charset="0"/>
                        </a:rPr>
                        <m:t> 3.2.8.)</m:t>
                      </m:r>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indent="252095" algn="just">
                  <a:lnSpc>
                    <a:spcPct val="150000"/>
                  </a:lnSpc>
                  <a:spcAft>
                    <a:spcPts val="800"/>
                  </a:spcAft>
                </a:pPr>
                <a14:m>
                  <m:oMathPara xmlns:m="http://schemas.openxmlformats.org/officeDocument/2006/math">
                    <m:oMathParaPr>
                      <m:jc m:val="left"/>
                    </m:oMathParaPr>
                    <m:oMath xmlns:m="http://schemas.openxmlformats.org/officeDocument/2006/math">
                      <m:r>
                        <a:rPr lang="es-EC" sz="1600" i="1">
                          <a:effectLst/>
                          <a:latin typeface="Cambria Math" panose="02040503050406030204" pitchFamily="18" charset="0"/>
                          <a:ea typeface="Calibri" panose="020F0502020204030204" pitchFamily="34" charset="0"/>
                          <a:cs typeface="Arial" panose="020B0604020202020204" pitchFamily="34" charset="0"/>
                        </a:rPr>
                        <m:t>h</m:t>
                      </m:r>
                      <m:r>
                        <a:rPr lang="es-EC" sz="1600" i="1">
                          <a:effectLst/>
                          <a:latin typeface="Cambria Math" panose="02040503050406030204" pitchFamily="18" charset="0"/>
                          <a:ea typeface="Calibri" panose="020F0502020204030204" pitchFamily="34" charset="0"/>
                          <a:cs typeface="Arial" panose="020B0604020202020204" pitchFamily="34" charset="0"/>
                        </a:rPr>
                        <m:t>=140 </m:t>
                      </m:r>
                      <m:r>
                        <a:rPr lang="es-EC" sz="1600" i="1">
                          <a:effectLst/>
                          <a:latin typeface="Cambria Math" panose="02040503050406030204" pitchFamily="18" charset="0"/>
                          <a:ea typeface="Calibri" panose="020F0502020204030204" pitchFamily="34" charset="0"/>
                          <a:cs typeface="Arial" panose="020B0604020202020204" pitchFamily="34" charset="0"/>
                        </a:rPr>
                        <m:t>𝑚𝑚</m:t>
                      </m:r>
                      <m:r>
                        <a:rPr lang="es-EC" sz="1600" i="1">
                          <a:effectLst/>
                          <a:latin typeface="Cambria Math" panose="02040503050406030204" pitchFamily="18" charset="0"/>
                          <a:ea typeface="Calibri" panose="020F0502020204030204" pitchFamily="34" charset="0"/>
                          <a:cs typeface="Arial" panose="020B0604020202020204" pitchFamily="34" charset="0"/>
                        </a:rPr>
                        <m:t> </m:t>
                      </m:r>
                      <m:d>
                        <m:dPr>
                          <m:ctrlPr>
                            <a:rPr lang="es-EC" sz="1600" i="1">
                              <a:effectLst/>
                              <a:latin typeface="Cambria Math" panose="02040503050406030204" pitchFamily="18" charset="0"/>
                              <a:ea typeface="Calibri" panose="020F0502020204030204" pitchFamily="34" charset="0"/>
                              <a:cs typeface="Arial" panose="020B0604020202020204" pitchFamily="34" charset="0"/>
                            </a:rPr>
                          </m:ctrlPr>
                        </m:dPr>
                        <m:e>
                          <m:r>
                            <a:rPr lang="es-EC" sz="1600" i="1">
                              <a:effectLst/>
                              <a:latin typeface="Cambria Math" panose="02040503050406030204" pitchFamily="18" charset="0"/>
                              <a:ea typeface="Calibri" panose="020F0502020204030204" pitchFamily="34" charset="0"/>
                              <a:cs typeface="Arial" panose="020B0604020202020204" pitchFamily="34" charset="0"/>
                            </a:rPr>
                            <m:t>𝐴𝑙𝑡𝑢𝑟𝑎</m:t>
                          </m:r>
                          <m:r>
                            <a:rPr lang="es-EC" sz="1600" i="1">
                              <a:effectLst/>
                              <a:latin typeface="Cambria Math" panose="02040503050406030204" pitchFamily="18" charset="0"/>
                              <a:ea typeface="Calibri" panose="020F0502020204030204" pitchFamily="34" charset="0"/>
                              <a:cs typeface="Arial" panose="020B0604020202020204" pitchFamily="34" charset="0"/>
                            </a:rPr>
                            <m:t> </m:t>
                          </m:r>
                          <m:r>
                            <a:rPr lang="es-EC" sz="1600" i="1">
                              <a:effectLst/>
                              <a:latin typeface="Cambria Math" panose="02040503050406030204" pitchFamily="18" charset="0"/>
                              <a:ea typeface="Calibri" panose="020F0502020204030204" pitchFamily="34" charset="0"/>
                              <a:cs typeface="Arial" panose="020B0604020202020204" pitchFamily="34" charset="0"/>
                            </a:rPr>
                            <m:t>𝑖𝑚𝑝𝑢𝑒𝑠𝑡𝑎</m:t>
                          </m:r>
                          <m:r>
                            <a:rPr lang="es-EC" sz="1600" i="1">
                              <a:effectLst/>
                              <a:latin typeface="Cambria Math" panose="02040503050406030204" pitchFamily="18" charset="0"/>
                              <a:ea typeface="Calibri" panose="020F0502020204030204" pitchFamily="34" charset="0"/>
                              <a:cs typeface="Arial" panose="020B0604020202020204" pitchFamily="34" charset="0"/>
                            </a:rPr>
                            <m:t> </m:t>
                          </m:r>
                          <m:r>
                            <a:rPr lang="es-EC" sz="1600" i="1">
                              <a:effectLst/>
                              <a:latin typeface="Cambria Math" panose="02040503050406030204" pitchFamily="18" charset="0"/>
                              <a:ea typeface="Calibri" panose="020F0502020204030204" pitchFamily="34" charset="0"/>
                              <a:cs typeface="Arial" panose="020B0604020202020204" pitchFamily="34" charset="0"/>
                            </a:rPr>
                            <m:t>𝑝𝑜𝑟</m:t>
                          </m:r>
                          <m:r>
                            <a:rPr lang="es-EC" sz="1600" i="1">
                              <a:effectLst/>
                              <a:latin typeface="Cambria Math" panose="02040503050406030204" pitchFamily="18" charset="0"/>
                              <a:ea typeface="Calibri" panose="020F0502020204030204" pitchFamily="34" charset="0"/>
                              <a:cs typeface="Arial" panose="020B0604020202020204" pitchFamily="34" charset="0"/>
                            </a:rPr>
                            <m:t> </m:t>
                          </m:r>
                          <m:r>
                            <a:rPr lang="es-EC" sz="1600" i="1">
                              <a:effectLst/>
                              <a:latin typeface="Cambria Math" panose="02040503050406030204" pitchFamily="18" charset="0"/>
                              <a:ea typeface="Calibri" panose="020F0502020204030204" pitchFamily="34" charset="0"/>
                              <a:cs typeface="Arial" panose="020B0604020202020204" pitchFamily="34" charset="0"/>
                            </a:rPr>
                            <m:t>𝑚𝑜𝑡𝑖𝑣𝑜𝑠</m:t>
                          </m:r>
                          <m:r>
                            <a:rPr lang="es-EC" sz="1600" i="1">
                              <a:effectLst/>
                              <a:latin typeface="Cambria Math" panose="02040503050406030204" pitchFamily="18" charset="0"/>
                              <a:ea typeface="Calibri" panose="020F0502020204030204" pitchFamily="34" charset="0"/>
                              <a:cs typeface="Arial" panose="020B0604020202020204" pitchFamily="34" charset="0"/>
                            </a:rPr>
                            <m:t> </m:t>
                          </m:r>
                          <m:r>
                            <a:rPr lang="es-EC" sz="1600" i="1">
                              <a:effectLst/>
                              <a:latin typeface="Cambria Math" panose="02040503050406030204" pitchFamily="18" charset="0"/>
                              <a:ea typeface="Calibri" panose="020F0502020204030204" pitchFamily="34" charset="0"/>
                              <a:cs typeface="Arial" panose="020B0604020202020204" pitchFamily="34" charset="0"/>
                            </a:rPr>
                            <m:t>𝑑𝑒</m:t>
                          </m:r>
                          <m:r>
                            <a:rPr lang="es-EC" sz="1600" i="1">
                              <a:effectLst/>
                              <a:latin typeface="Cambria Math" panose="02040503050406030204" pitchFamily="18" charset="0"/>
                              <a:ea typeface="Calibri" panose="020F0502020204030204" pitchFamily="34" charset="0"/>
                              <a:cs typeface="Arial" panose="020B0604020202020204" pitchFamily="34" charset="0"/>
                            </a:rPr>
                            <m:t> </m:t>
                          </m:r>
                          <m:r>
                            <a:rPr lang="es-EC" sz="1600" i="1">
                              <a:effectLst/>
                              <a:latin typeface="Cambria Math" panose="02040503050406030204" pitchFamily="18" charset="0"/>
                              <a:ea typeface="Calibri" panose="020F0502020204030204" pitchFamily="34" charset="0"/>
                              <a:cs typeface="Arial" panose="020B0604020202020204" pitchFamily="34" charset="0"/>
                            </a:rPr>
                            <m:t>𝑑𝑖𝑠𝑒</m:t>
                          </m:r>
                          <m:r>
                            <a:rPr lang="es-EC" sz="1600" i="1">
                              <a:effectLst/>
                              <a:latin typeface="Cambria Math" panose="02040503050406030204" pitchFamily="18" charset="0"/>
                              <a:ea typeface="Calibri" panose="020F0502020204030204" pitchFamily="34" charset="0"/>
                              <a:cs typeface="Arial" panose="020B0604020202020204" pitchFamily="34" charset="0"/>
                            </a:rPr>
                            <m:t>ñ</m:t>
                          </m:r>
                          <m:r>
                            <a:rPr lang="es-EC" sz="1600" i="1">
                              <a:effectLst/>
                              <a:latin typeface="Cambria Math" panose="02040503050406030204" pitchFamily="18" charset="0"/>
                              <a:ea typeface="Calibri" panose="020F0502020204030204" pitchFamily="34" charset="0"/>
                              <a:cs typeface="Arial" panose="020B0604020202020204" pitchFamily="34" charset="0"/>
                            </a:rPr>
                            <m:t>𝑜</m:t>
                          </m:r>
                        </m:e>
                      </m:d>
                    </m:oMath>
                  </m:oMathPara>
                </a14:m>
                <a:endParaRPr lang="es-EC" sz="1600" i="1" dirty="0" smtClean="0">
                  <a:effectLst/>
                  <a:latin typeface="Cambria Math" panose="02040503050406030204" pitchFamily="18" charset="0"/>
                  <a:ea typeface="Calibri" panose="020F0502020204030204" pitchFamily="34" charset="0"/>
                  <a:cs typeface="Arial" panose="020B0604020202020204" pitchFamily="34" charset="0"/>
                </a:endParaRPr>
              </a:p>
              <a:p>
                <a:pPr indent="252095" algn="just">
                  <a:lnSpc>
                    <a:spcPct val="150000"/>
                  </a:lnSpc>
                  <a:spcAft>
                    <a:spcPts val="800"/>
                  </a:spcAft>
                </a:pPr>
                <a14:m>
                  <m:oMathPara xmlns:m="http://schemas.openxmlformats.org/officeDocument/2006/math">
                    <m:oMathParaPr>
                      <m:jc m:val="left"/>
                    </m:oMathParaPr>
                    <m:oMath xmlns:m="http://schemas.openxmlformats.org/officeDocument/2006/math">
                      <m:r>
                        <a:rPr lang="es-EC" sz="1600" i="1">
                          <a:effectLst/>
                          <a:latin typeface="Cambria Math" panose="02040503050406030204" pitchFamily="18" charset="0"/>
                          <a:ea typeface="Calibri" panose="020F0502020204030204" pitchFamily="34" charset="0"/>
                          <a:cs typeface="Arial" panose="020B0604020202020204" pitchFamily="34" charset="0"/>
                        </a:rPr>
                        <m:t>𝐿</m:t>
                      </m:r>
                      <m:r>
                        <a:rPr lang="es-EC" sz="1600" i="1">
                          <a:effectLst/>
                          <a:latin typeface="Cambria Math" panose="02040503050406030204" pitchFamily="18" charset="0"/>
                          <a:ea typeface="Calibri" panose="020F0502020204030204" pitchFamily="34" charset="0"/>
                          <a:cs typeface="Arial" panose="020B0604020202020204" pitchFamily="34" charset="0"/>
                        </a:rPr>
                        <m:t>=</m:t>
                      </m:r>
                      <m:r>
                        <a:rPr lang="es-EC" sz="1600" i="1">
                          <a:effectLst/>
                          <a:latin typeface="Cambria Math" panose="02040503050406030204" pitchFamily="18" charset="0"/>
                          <a:ea typeface="Calibri" panose="020F0502020204030204" pitchFamily="34" charset="0"/>
                          <a:cs typeface="Arial" panose="020B0604020202020204" pitchFamily="34" charset="0"/>
                        </a:rPr>
                        <m:t>𝐿𝑜𝑛𝑔𝑖𝑡𝑢𝑑</m:t>
                      </m:r>
                      <m:r>
                        <a:rPr lang="es-EC" sz="1600" i="1">
                          <a:effectLst/>
                          <a:latin typeface="Cambria Math" panose="02040503050406030204" pitchFamily="18" charset="0"/>
                          <a:ea typeface="Calibri" panose="020F0502020204030204" pitchFamily="34" charset="0"/>
                          <a:cs typeface="Arial" panose="020B0604020202020204" pitchFamily="34" charset="0"/>
                        </a:rPr>
                        <m:t> </m:t>
                      </m:r>
                      <m:r>
                        <a:rPr lang="es-EC" sz="1600" i="1">
                          <a:effectLst/>
                          <a:latin typeface="Cambria Math" panose="02040503050406030204" pitchFamily="18" charset="0"/>
                          <a:ea typeface="Calibri" panose="020F0502020204030204" pitchFamily="34" charset="0"/>
                          <a:cs typeface="Arial" panose="020B0604020202020204" pitchFamily="34" charset="0"/>
                        </a:rPr>
                        <m:t>𝑑𝑒𝑙</m:t>
                      </m:r>
                      <m:r>
                        <a:rPr lang="es-EC" sz="1600" i="1">
                          <a:effectLst/>
                          <a:latin typeface="Cambria Math" panose="02040503050406030204" pitchFamily="18" charset="0"/>
                          <a:ea typeface="Calibri" panose="020F0502020204030204" pitchFamily="34" charset="0"/>
                          <a:cs typeface="Arial" panose="020B0604020202020204" pitchFamily="34" charset="0"/>
                        </a:rPr>
                        <m:t> </m:t>
                      </m:r>
                      <m:r>
                        <a:rPr lang="es-EC" sz="1600" i="1">
                          <a:effectLst/>
                          <a:latin typeface="Cambria Math" panose="02040503050406030204" pitchFamily="18" charset="0"/>
                          <a:ea typeface="Calibri" panose="020F0502020204030204" pitchFamily="34" charset="0"/>
                          <a:cs typeface="Arial" panose="020B0604020202020204" pitchFamily="34" charset="0"/>
                        </a:rPr>
                        <m:t>𝐸𝑠𝑙𝑎𝑏</m:t>
                      </m:r>
                      <m:r>
                        <a:rPr lang="es-EC" sz="1600" i="1">
                          <a:effectLst/>
                          <a:latin typeface="Cambria Math" panose="02040503050406030204" pitchFamily="18" charset="0"/>
                          <a:ea typeface="Calibri" panose="020F0502020204030204" pitchFamily="34" charset="0"/>
                          <a:cs typeface="Arial" panose="020B0604020202020204" pitchFamily="34" charset="0"/>
                        </a:rPr>
                        <m:t>ó</m:t>
                      </m:r>
                      <m:r>
                        <a:rPr lang="es-EC" sz="1600" i="1">
                          <a:effectLst/>
                          <a:latin typeface="Cambria Math" panose="02040503050406030204" pitchFamily="18" charset="0"/>
                          <a:ea typeface="Calibri" panose="020F0502020204030204" pitchFamily="34" charset="0"/>
                          <a:cs typeface="Arial" panose="020B0604020202020204" pitchFamily="34" charset="0"/>
                        </a:rPr>
                        <m:t>𝑛</m:t>
                      </m:r>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indent="252095" algn="just">
                  <a:lnSpc>
                    <a:spcPct val="150000"/>
                  </a:lnSpc>
                  <a:spcAft>
                    <a:spcPts val="800"/>
                  </a:spcAft>
                </a:pPr>
                <a14:m>
                  <m:oMathPara xmlns:m="http://schemas.openxmlformats.org/officeDocument/2006/math">
                    <m:oMathParaPr>
                      <m:jc m:val="left"/>
                    </m:oMathParaPr>
                    <m:oMath xmlns:m="http://schemas.openxmlformats.org/officeDocument/2006/math">
                      <m:r>
                        <a:rPr lang="es-EC" sz="1600" i="1">
                          <a:effectLst/>
                          <a:latin typeface="Cambria Math" panose="02040503050406030204" pitchFamily="18" charset="0"/>
                          <a:ea typeface="Calibri" panose="020F0502020204030204" pitchFamily="34" charset="0"/>
                          <a:cs typeface="Arial" panose="020B0604020202020204" pitchFamily="34" charset="0"/>
                        </a:rPr>
                        <m:t>𝐵</m:t>
                      </m:r>
                      <m:r>
                        <a:rPr lang="es-EC" sz="1600" i="1">
                          <a:effectLst/>
                          <a:latin typeface="Cambria Math" panose="02040503050406030204" pitchFamily="18" charset="0"/>
                          <a:ea typeface="Calibri" panose="020F0502020204030204" pitchFamily="34" charset="0"/>
                          <a:cs typeface="Arial" panose="020B0604020202020204" pitchFamily="34" charset="0"/>
                        </a:rPr>
                        <m:t>=</m:t>
                      </m:r>
                      <m:r>
                        <a:rPr lang="es-EC" sz="1600" i="1">
                          <a:effectLst/>
                          <a:latin typeface="Cambria Math" panose="02040503050406030204" pitchFamily="18" charset="0"/>
                          <a:ea typeface="Calibri" panose="020F0502020204030204" pitchFamily="34" charset="0"/>
                          <a:cs typeface="Arial" panose="020B0604020202020204" pitchFamily="34" charset="0"/>
                        </a:rPr>
                        <m:t>𝐷𝑖𝑠𝑡𝑎𝑛𝑐𝑖𝑎</m:t>
                      </m:r>
                      <m:r>
                        <a:rPr lang="es-EC" sz="1600" i="1">
                          <a:effectLst/>
                          <a:latin typeface="Cambria Math" panose="02040503050406030204" pitchFamily="18" charset="0"/>
                          <a:ea typeface="Calibri" panose="020F0502020204030204" pitchFamily="34" charset="0"/>
                          <a:cs typeface="Arial" panose="020B0604020202020204" pitchFamily="34" charset="0"/>
                        </a:rPr>
                        <m:t> </m:t>
                      </m:r>
                      <m:r>
                        <a:rPr lang="es-EC" sz="1600" i="1">
                          <a:effectLst/>
                          <a:latin typeface="Cambria Math" panose="02040503050406030204" pitchFamily="18" charset="0"/>
                          <a:ea typeface="Calibri" panose="020F0502020204030204" pitchFamily="34" charset="0"/>
                          <a:cs typeface="Arial" panose="020B0604020202020204" pitchFamily="34" charset="0"/>
                        </a:rPr>
                        <m:t>𝑑𝑒𝑙</m:t>
                      </m:r>
                      <m:r>
                        <a:rPr lang="es-EC" sz="1600" i="1">
                          <a:effectLst/>
                          <a:latin typeface="Cambria Math" panose="02040503050406030204" pitchFamily="18" charset="0"/>
                          <a:ea typeface="Calibri" panose="020F0502020204030204" pitchFamily="34" charset="0"/>
                          <a:cs typeface="Arial" panose="020B0604020202020204" pitchFamily="34" charset="0"/>
                        </a:rPr>
                        <m:t> </m:t>
                      </m:r>
                      <m:r>
                        <a:rPr lang="es-EC" sz="1600" i="1">
                          <a:effectLst/>
                          <a:latin typeface="Cambria Math" panose="02040503050406030204" pitchFamily="18" charset="0"/>
                          <a:ea typeface="Calibri" panose="020F0502020204030204" pitchFamily="34" charset="0"/>
                          <a:cs typeface="Arial" panose="020B0604020202020204" pitchFamily="34" charset="0"/>
                        </a:rPr>
                        <m:t>𝑐𝑒𝑛𝑡𝑟𝑜</m:t>
                      </m:r>
                      <m:r>
                        <a:rPr lang="es-EC" sz="1600" i="1">
                          <a:effectLst/>
                          <a:latin typeface="Cambria Math" panose="02040503050406030204" pitchFamily="18" charset="0"/>
                          <a:ea typeface="Calibri" panose="020F0502020204030204" pitchFamily="34" charset="0"/>
                          <a:cs typeface="Arial" panose="020B0604020202020204" pitchFamily="34" charset="0"/>
                        </a:rPr>
                        <m:t> </m:t>
                      </m:r>
                      <m:r>
                        <a:rPr lang="es-EC" sz="1600" i="1">
                          <a:effectLst/>
                          <a:latin typeface="Cambria Math" panose="02040503050406030204" pitchFamily="18" charset="0"/>
                          <a:ea typeface="Calibri" panose="020F0502020204030204" pitchFamily="34" charset="0"/>
                          <a:cs typeface="Arial" panose="020B0604020202020204" pitchFamily="34" charset="0"/>
                        </a:rPr>
                        <m:t>𝑑𝑒𝑙</m:t>
                      </m:r>
                      <m:r>
                        <a:rPr lang="es-EC" sz="1600" i="1">
                          <a:effectLst/>
                          <a:latin typeface="Cambria Math" panose="02040503050406030204" pitchFamily="18" charset="0"/>
                          <a:ea typeface="Calibri" panose="020F0502020204030204" pitchFamily="34" charset="0"/>
                          <a:cs typeface="Arial" panose="020B0604020202020204" pitchFamily="34" charset="0"/>
                        </a:rPr>
                        <m:t> </m:t>
                      </m:r>
                      <m:r>
                        <a:rPr lang="es-EC" sz="1600" i="1">
                          <a:effectLst/>
                          <a:latin typeface="Cambria Math" panose="02040503050406030204" pitchFamily="18" charset="0"/>
                          <a:ea typeface="Calibri" panose="020F0502020204030204" pitchFamily="34" charset="0"/>
                          <a:cs typeface="Arial" panose="020B0604020202020204" pitchFamily="34" charset="0"/>
                        </a:rPr>
                        <m:t>𝑏𝑟𝑎𝑧𝑜</m:t>
                      </m:r>
                      <m:r>
                        <a:rPr lang="es-EC" sz="1600" i="1">
                          <a:effectLst/>
                          <a:latin typeface="Cambria Math" panose="02040503050406030204" pitchFamily="18" charset="0"/>
                          <a:ea typeface="Calibri" panose="020F0502020204030204" pitchFamily="34" charset="0"/>
                          <a:cs typeface="Arial" panose="020B0604020202020204" pitchFamily="34" charset="0"/>
                        </a:rPr>
                        <m:t> </m:t>
                      </m:r>
                      <m:r>
                        <a:rPr lang="es-EC" sz="1600" i="1">
                          <a:effectLst/>
                          <a:latin typeface="Cambria Math" panose="02040503050406030204" pitchFamily="18" charset="0"/>
                          <a:ea typeface="Calibri" panose="020F0502020204030204" pitchFamily="34" charset="0"/>
                          <a:cs typeface="Arial" panose="020B0604020202020204" pitchFamily="34" charset="0"/>
                        </a:rPr>
                        <m:t>𝑎𝑙</m:t>
                      </m:r>
                      <m:r>
                        <a:rPr lang="es-EC" sz="1600" i="1">
                          <a:effectLst/>
                          <a:latin typeface="Cambria Math" panose="02040503050406030204" pitchFamily="18" charset="0"/>
                          <a:ea typeface="Calibri" panose="020F0502020204030204" pitchFamily="34" charset="0"/>
                          <a:cs typeface="Arial" panose="020B0604020202020204" pitchFamily="34" charset="0"/>
                        </a:rPr>
                        <m:t> </m:t>
                      </m:r>
                      <m:r>
                        <a:rPr lang="es-EC" sz="1600" i="1">
                          <a:effectLst/>
                          <a:latin typeface="Cambria Math" panose="02040503050406030204" pitchFamily="18" charset="0"/>
                          <a:ea typeface="Calibri" panose="020F0502020204030204" pitchFamily="34" charset="0"/>
                          <a:cs typeface="Arial" panose="020B0604020202020204" pitchFamily="34" charset="0"/>
                        </a:rPr>
                        <m:t>𝑝𝑢𝑛𝑡𝑜</m:t>
                      </m:r>
                      <m:r>
                        <a:rPr lang="es-EC" sz="1600" i="1">
                          <a:effectLst/>
                          <a:latin typeface="Cambria Math" panose="02040503050406030204" pitchFamily="18" charset="0"/>
                          <a:ea typeface="Calibri" panose="020F0502020204030204" pitchFamily="34" charset="0"/>
                          <a:cs typeface="Arial" panose="020B0604020202020204" pitchFamily="34" charset="0"/>
                        </a:rPr>
                        <m:t> </m:t>
                      </m:r>
                      <m:r>
                        <a:rPr lang="es-EC" sz="1600" i="1">
                          <a:effectLst/>
                          <a:latin typeface="Cambria Math" panose="02040503050406030204" pitchFamily="18" charset="0"/>
                          <a:ea typeface="Calibri" panose="020F0502020204030204" pitchFamily="34" charset="0"/>
                          <a:cs typeface="Arial" panose="020B0604020202020204" pitchFamily="34" charset="0"/>
                        </a:rPr>
                        <m:t>𝑖𝑛𝑖𝑐𝑖𝑎𝑙</m:t>
                      </m:r>
                      <m:r>
                        <a:rPr lang="es-EC" sz="1600" i="1">
                          <a:effectLst/>
                          <a:latin typeface="Cambria Math" panose="02040503050406030204" pitchFamily="18" charset="0"/>
                          <a:ea typeface="Calibri" panose="020F0502020204030204" pitchFamily="34" charset="0"/>
                          <a:cs typeface="Arial" panose="020B0604020202020204" pitchFamily="34" charset="0"/>
                        </a:rPr>
                        <m:t> </m:t>
                      </m:r>
                      <m:r>
                        <a:rPr lang="es-EC" sz="1600" i="1">
                          <a:effectLst/>
                          <a:latin typeface="Cambria Math" panose="02040503050406030204" pitchFamily="18" charset="0"/>
                          <a:ea typeface="Calibri" panose="020F0502020204030204" pitchFamily="34" charset="0"/>
                          <a:cs typeface="Arial" panose="020B0604020202020204" pitchFamily="34" charset="0"/>
                        </a:rPr>
                        <m:t>𝑑𝑒𝑙</m:t>
                      </m:r>
                      <m:r>
                        <a:rPr lang="es-EC" sz="1600" i="1">
                          <a:effectLst/>
                          <a:latin typeface="Cambria Math" panose="02040503050406030204" pitchFamily="18" charset="0"/>
                          <a:ea typeface="Calibri" panose="020F0502020204030204" pitchFamily="34" charset="0"/>
                          <a:cs typeface="Arial" panose="020B0604020202020204" pitchFamily="34" charset="0"/>
                        </a:rPr>
                        <m:t> </m:t>
                      </m:r>
                      <m:r>
                        <a:rPr lang="es-EC" sz="1600" i="1">
                          <a:effectLst/>
                          <a:latin typeface="Cambria Math" panose="02040503050406030204" pitchFamily="18" charset="0"/>
                          <a:ea typeface="Calibri" panose="020F0502020204030204" pitchFamily="34" charset="0"/>
                          <a:cs typeface="Arial" panose="020B0604020202020204" pitchFamily="34" charset="0"/>
                        </a:rPr>
                        <m:t>𝑚</m:t>
                      </m:r>
                      <m:r>
                        <a:rPr lang="es-EC" sz="1600" i="1">
                          <a:effectLst/>
                          <a:latin typeface="Cambria Math" panose="02040503050406030204" pitchFamily="18" charset="0"/>
                          <a:ea typeface="Calibri" panose="020F0502020204030204" pitchFamily="34" charset="0"/>
                          <a:cs typeface="Arial" panose="020B0604020202020204" pitchFamily="34" charset="0"/>
                        </a:rPr>
                        <m:t>ó</m:t>
                      </m:r>
                      <m:r>
                        <a:rPr lang="es-EC" sz="1600" i="1">
                          <a:effectLst/>
                          <a:latin typeface="Cambria Math" panose="02040503050406030204" pitchFamily="18" charset="0"/>
                          <a:ea typeface="Calibri" panose="020F0502020204030204" pitchFamily="34" charset="0"/>
                          <a:cs typeface="Arial" panose="020B0604020202020204" pitchFamily="34" charset="0"/>
                        </a:rPr>
                        <m:t>𝑑𝑢𝑙𝑜</m:t>
                      </m:r>
                      <m:r>
                        <a:rPr lang="es-EC" sz="1600" i="1">
                          <a:effectLst/>
                          <a:latin typeface="Cambria Math" panose="02040503050406030204" pitchFamily="18" charset="0"/>
                          <a:ea typeface="Calibri" panose="020F0502020204030204" pitchFamily="34" charset="0"/>
                          <a:cs typeface="Arial" panose="020B0604020202020204" pitchFamily="34" charset="0"/>
                        </a:rPr>
                        <m:t> 2</m:t>
                      </m:r>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Rectángulo 4"/>
              <p:cNvSpPr>
                <a:spLocks noRot="1" noChangeAspect="1" noMove="1" noResize="1" noEditPoints="1" noAdjustHandles="1" noChangeArrowheads="1" noChangeShapeType="1" noTextEdit="1"/>
              </p:cNvSpPr>
              <p:nvPr/>
            </p:nvSpPr>
            <p:spPr>
              <a:xfrm>
                <a:off x="5535100" y="634679"/>
                <a:ext cx="6200370" cy="2498120"/>
              </a:xfrm>
              <a:prstGeom prst="rect">
                <a:avLst/>
              </a:prstGeom>
              <a:blipFill rotWithShape="0">
                <a:blip r:embed="rId2" cstate="print"/>
                <a:stretch>
                  <a:fillRect/>
                </a:stretch>
              </a:blipFill>
            </p:spPr>
            <p:txBody>
              <a:bodyPr/>
              <a:lstStyle/>
              <a:p>
                <a:r>
                  <a:rPr lang="es-EC">
                    <a:noFill/>
                  </a:rPr>
                  <a:t> </a:t>
                </a:r>
              </a:p>
            </p:txBody>
          </p:sp>
        </mc:Fallback>
      </mc:AlternateContent>
      <p:pic>
        <p:nvPicPr>
          <p:cNvPr id="6" name="Imagen 5"/>
          <p:cNvPicPr>
            <a:picLocks noChangeAspect="1"/>
          </p:cNvPicPr>
          <p:nvPr/>
        </p:nvPicPr>
        <p:blipFill rotWithShape="1">
          <a:blip r:embed="rId3" cstate="print"/>
          <a:srcRect l="16773" r="17693"/>
          <a:stretch/>
        </p:blipFill>
        <p:spPr>
          <a:xfrm>
            <a:off x="597530" y="1404120"/>
            <a:ext cx="4997002" cy="3945111"/>
          </a:xfrm>
          <a:prstGeom prst="rect">
            <a:avLst/>
          </a:prstGeom>
        </p:spPr>
      </p:pic>
      <p:pic>
        <p:nvPicPr>
          <p:cNvPr id="9" name="Imagen 8"/>
          <p:cNvPicPr>
            <a:picLocks noChangeAspect="1"/>
          </p:cNvPicPr>
          <p:nvPr/>
        </p:nvPicPr>
        <p:blipFill>
          <a:blip r:embed="rId4" cstate="print"/>
          <a:stretch>
            <a:fillRect/>
          </a:stretch>
        </p:blipFill>
        <p:spPr>
          <a:xfrm>
            <a:off x="5824738" y="2715839"/>
            <a:ext cx="5621094" cy="3317918"/>
          </a:xfrm>
          <a:prstGeom prst="rect">
            <a:avLst/>
          </a:prstGeom>
        </p:spPr>
      </p:pic>
      <p:sp>
        <p:nvSpPr>
          <p:cNvPr id="10" name="Rectángulo 9"/>
          <p:cNvSpPr/>
          <p:nvPr/>
        </p:nvSpPr>
        <p:spPr>
          <a:xfrm>
            <a:off x="6160395" y="6033757"/>
            <a:ext cx="5027338" cy="338554"/>
          </a:xfrm>
          <a:prstGeom prst="rect">
            <a:avLst/>
          </a:prstGeom>
        </p:spPr>
        <p:txBody>
          <a:bodyPr wrap="none">
            <a:spAutoFit/>
          </a:bodyPr>
          <a:lstStyle/>
          <a:p>
            <a:r>
              <a:rPr lang="es-EC" sz="1600" dirty="0">
                <a:latin typeface="Arial" panose="020B0604020202020204" pitchFamily="34" charset="0"/>
                <a:ea typeface="Calibri" panose="020F0502020204030204" pitchFamily="34" charset="0"/>
              </a:rPr>
              <a:t>Diagrama de Distancias en el Brazo Electromecánico</a:t>
            </a:r>
            <a:endParaRPr lang="es-EC" sz="1600" dirty="0"/>
          </a:p>
        </p:txBody>
      </p:sp>
    </p:spTree>
    <p:extLst>
      <p:ext uri="{BB962C8B-B14F-4D97-AF65-F5344CB8AC3E}">
        <p14:creationId xmlns:p14="http://schemas.microsoft.com/office/powerpoint/2010/main" val="4608384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59188" y="181820"/>
            <a:ext cx="3626314" cy="646331"/>
          </a:xfrm>
          <a:prstGeom prst="rect">
            <a:avLst/>
          </a:prstGeom>
        </p:spPr>
        <p:txBody>
          <a:bodyPr wrap="none">
            <a:spAutoFit/>
          </a:bodyPr>
          <a:lstStyle/>
          <a:p>
            <a:pPr algn="just">
              <a:lnSpc>
                <a:spcPct val="150000"/>
              </a:lnSpc>
              <a:spcAft>
                <a:spcPts val="800"/>
              </a:spcAft>
            </a:pPr>
            <a:r>
              <a:rPr lang="es-EC" sz="2400" dirty="0">
                <a:latin typeface="Arial" panose="020B0604020202020204" pitchFamily="34" charset="0"/>
                <a:cs typeface="Arial" panose="020B0604020202020204" pitchFamily="34" charset="0"/>
              </a:rPr>
              <a:t>Sistemas </a:t>
            </a:r>
            <a:r>
              <a:rPr lang="es-EC" sz="2400" dirty="0" smtClean="0">
                <a:latin typeface="Arial" panose="020B0604020202020204" pitchFamily="34" charset="0"/>
                <a:cs typeface="Arial" panose="020B0604020202020204" pitchFamily="34" charset="0"/>
              </a:rPr>
              <a:t>de Dosificación</a:t>
            </a:r>
            <a:endParaRPr lang="es-EC" sz="2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2" name="Imagen 1"/>
          <p:cNvPicPr>
            <a:picLocks noChangeAspect="1"/>
          </p:cNvPicPr>
          <p:nvPr/>
        </p:nvPicPr>
        <p:blipFill rotWithShape="1">
          <a:blip r:embed="rId2" cstate="print"/>
          <a:srcRect b="5230"/>
          <a:stretch/>
        </p:blipFill>
        <p:spPr>
          <a:xfrm>
            <a:off x="510494" y="2656115"/>
            <a:ext cx="10758161" cy="2402568"/>
          </a:xfrm>
          <a:prstGeom prst="rect">
            <a:avLst/>
          </a:prstGeom>
        </p:spPr>
      </p:pic>
      <p:sp>
        <p:nvSpPr>
          <p:cNvPr id="5" name="Rectángulo 4"/>
          <p:cNvSpPr/>
          <p:nvPr/>
        </p:nvSpPr>
        <p:spPr>
          <a:xfrm>
            <a:off x="227516" y="828151"/>
            <a:ext cx="2864027" cy="1871506"/>
          </a:xfrm>
          <a:prstGeom prst="rect">
            <a:avLst/>
          </a:prstGeom>
          <a:ln w="19050">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s-EC" dirty="0" smtClean="0"/>
              <a:t>Se controla el nivel de llenado en un determinado envase</a:t>
            </a:r>
            <a:endParaRPr lang="es-EC" dirty="0"/>
          </a:p>
        </p:txBody>
      </p:sp>
      <p:sp>
        <p:nvSpPr>
          <p:cNvPr id="7" name="Rectángulo 6"/>
          <p:cNvSpPr/>
          <p:nvPr/>
        </p:nvSpPr>
        <p:spPr>
          <a:xfrm>
            <a:off x="9050460" y="828151"/>
            <a:ext cx="2864027" cy="1871506"/>
          </a:xfrm>
          <a:prstGeom prst="rect">
            <a:avLst/>
          </a:prstGeom>
          <a:ln w="19050">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s-EC" dirty="0" smtClean="0"/>
              <a:t>Por lo general, cuenta con una tolva en donde se encuentra el material a dosificar</a:t>
            </a:r>
            <a:endParaRPr lang="es-EC" dirty="0"/>
          </a:p>
        </p:txBody>
      </p:sp>
      <p:sp>
        <p:nvSpPr>
          <p:cNvPr id="8" name="Rectángulo 7"/>
          <p:cNvSpPr/>
          <p:nvPr/>
        </p:nvSpPr>
        <p:spPr>
          <a:xfrm>
            <a:off x="227516" y="4812322"/>
            <a:ext cx="2864027" cy="1871506"/>
          </a:xfrm>
          <a:prstGeom prst="rect">
            <a:avLst/>
          </a:prstGeom>
          <a:ln w="19050">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s-EC" dirty="0" smtClean="0"/>
              <a:t>El nivel de llenado se lo mide mediante sensores Capacitivos, infrarrojos o ultrasónicos.</a:t>
            </a:r>
            <a:endParaRPr lang="es-EC" dirty="0"/>
          </a:p>
        </p:txBody>
      </p:sp>
      <p:sp>
        <p:nvSpPr>
          <p:cNvPr id="9" name="Rectángulo 8"/>
          <p:cNvSpPr/>
          <p:nvPr/>
        </p:nvSpPr>
        <p:spPr>
          <a:xfrm>
            <a:off x="9050460" y="4812322"/>
            <a:ext cx="2864027" cy="1871506"/>
          </a:xfrm>
          <a:prstGeom prst="rect">
            <a:avLst/>
          </a:prstGeom>
          <a:ln w="19050">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s-EC" dirty="0" smtClean="0"/>
              <a:t>Por medio de la gravedad, el producto atraviesa el embudo de la tolva hacia el orificio de salida</a:t>
            </a:r>
            <a:endParaRPr lang="es-EC" dirty="0"/>
          </a:p>
        </p:txBody>
      </p:sp>
    </p:spTree>
    <p:extLst>
      <p:ext uri="{BB962C8B-B14F-4D97-AF65-F5344CB8AC3E}">
        <p14:creationId xmlns:p14="http://schemas.microsoft.com/office/powerpoint/2010/main" val="313087898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ángulo 1"/>
              <p:cNvSpPr/>
              <p:nvPr/>
            </p:nvSpPr>
            <p:spPr>
              <a:xfrm>
                <a:off x="1878168" y="339016"/>
                <a:ext cx="3017949" cy="1646605"/>
              </a:xfrm>
              <a:prstGeom prst="rect">
                <a:avLst/>
              </a:prstGeom>
            </p:spPr>
            <p:txBody>
              <a:bodyPr wrap="square">
                <a:spAutoFit/>
              </a:bodyPr>
              <a:lstStyle/>
              <a:p>
                <a:pPr indent="252095" algn="just">
                  <a:lnSpc>
                    <a:spcPct val="150000"/>
                  </a:lnSpc>
                  <a:spcAft>
                    <a:spcPts val="800"/>
                  </a:spcAft>
                </a:pPr>
                <a:r>
                  <a:rPr lang="es-EC" dirty="0">
                    <a:latin typeface="Arial" panose="020B0604020202020204" pitchFamily="34" charset="0"/>
                    <a:ea typeface="Calibri" panose="020F0502020204030204" pitchFamily="34" charset="0"/>
                    <a:cs typeface="Times New Roman" panose="02020603050405020304" pitchFamily="18" charset="0"/>
                  </a:rPr>
                  <a:t>El valor de </a:t>
                </a:r>
                <a14:m>
                  <m:oMath xmlns:m="http://schemas.openxmlformats.org/officeDocument/2006/math">
                    <m:r>
                      <a:rPr lang="es-EC" i="1">
                        <a:effectLst/>
                        <a:latin typeface="Cambria Math" panose="02040503050406030204" pitchFamily="18" charset="0"/>
                        <a:ea typeface="Calibri" panose="020F0502020204030204" pitchFamily="34" charset="0"/>
                        <a:cs typeface="Arial" panose="020B0604020202020204" pitchFamily="34" charset="0"/>
                      </a:rPr>
                      <m:t>𝑋</m:t>
                    </m:r>
                  </m:oMath>
                </a14:m>
                <a:r>
                  <a:rPr lang="es-EC" dirty="0">
                    <a:effectLst/>
                    <a:latin typeface="Arial" panose="020B0604020202020204" pitchFamily="34" charset="0"/>
                    <a:ea typeface="Times New Roman" panose="02020603050405020304" pitchFamily="18" charset="0"/>
                    <a:cs typeface="Times New Roman" panose="02020603050405020304" pitchFamily="18" charset="0"/>
                  </a:rPr>
                  <a:t> es igual a</a:t>
                </a:r>
                <a:r>
                  <a:rPr lang="es-EC" dirty="0">
                    <a:effectLst/>
                    <a:latin typeface="Arial" panose="020B0604020202020204" pitchFamily="34" charset="0"/>
                    <a:ea typeface="Calibri" panose="020F0502020204030204" pitchFamily="34" charset="0"/>
                    <a:cs typeface="Times New Roman" panose="02020603050405020304" pitchFamily="18" charset="0"/>
                  </a:rPr>
                  <a:t>:</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indent="252095" algn="just">
                  <a:lnSpc>
                    <a:spcPct val="150000"/>
                  </a:lnSpc>
                  <a:spcAft>
                    <a:spcPts val="8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Times New Roman" panose="02020603050405020304" pitchFamily="18" charset="0"/>
                          <a:cs typeface="Arial" panose="020B0604020202020204" pitchFamily="34" charset="0"/>
                        </a:rPr>
                        <m:t>𝑋</m:t>
                      </m:r>
                      <m:r>
                        <a:rPr lang="es-EC" i="1">
                          <a:effectLst/>
                          <a:latin typeface="Cambria Math" panose="02040503050406030204" pitchFamily="18" charset="0"/>
                          <a:ea typeface="Times New Roman" panose="02020603050405020304" pitchFamily="18" charset="0"/>
                          <a:cs typeface="Arial" panose="020B0604020202020204" pitchFamily="34" charset="0"/>
                        </a:rPr>
                        <m:t>=285 </m:t>
                      </m:r>
                      <m:r>
                        <a:rPr lang="es-EC" i="1">
                          <a:effectLst/>
                          <a:latin typeface="Cambria Math" panose="02040503050406030204" pitchFamily="18" charset="0"/>
                          <a:ea typeface="Times New Roman" panose="02020603050405020304" pitchFamily="18" charset="0"/>
                          <a:cs typeface="Arial" panose="020B0604020202020204" pitchFamily="34" charset="0"/>
                        </a:rPr>
                        <m:t>𝑚𝑚</m:t>
                      </m:r>
                      <m:r>
                        <a:rPr lang="es-EC" i="1">
                          <a:effectLst/>
                          <a:latin typeface="Cambria Math" panose="02040503050406030204" pitchFamily="18" charset="0"/>
                          <a:ea typeface="Times New Roman" panose="02020603050405020304" pitchFamily="18" charset="0"/>
                          <a:cs typeface="Arial" panose="020B0604020202020204" pitchFamily="34" charset="0"/>
                        </a:rPr>
                        <m:t>−140 </m:t>
                      </m:r>
                      <m:r>
                        <a:rPr lang="es-EC" i="1">
                          <a:effectLst/>
                          <a:latin typeface="Cambria Math" panose="02040503050406030204" pitchFamily="18" charset="0"/>
                          <a:ea typeface="Times New Roman" panose="02020603050405020304" pitchFamily="18" charset="0"/>
                          <a:cs typeface="Arial" panose="020B0604020202020204" pitchFamily="34" charset="0"/>
                        </a:rPr>
                        <m:t>𝑚𝑚</m:t>
                      </m:r>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indent="252095" algn="just">
                  <a:lnSpc>
                    <a:spcPct val="150000"/>
                  </a:lnSpc>
                  <a:spcAft>
                    <a:spcPts val="800"/>
                  </a:spcAft>
                </a:pPr>
                <a14:m>
                  <m:oMathPara xmlns:m="http://schemas.openxmlformats.org/officeDocument/2006/math">
                    <m:oMathParaPr>
                      <m:jc m:val="centerGroup"/>
                    </m:oMathParaPr>
                    <m:oMath xmlns:m="http://schemas.openxmlformats.org/officeDocument/2006/math">
                      <m:r>
                        <a:rPr lang="es-EC" b="1" i="1">
                          <a:effectLst/>
                          <a:latin typeface="Cambria Math" panose="02040503050406030204" pitchFamily="18" charset="0"/>
                          <a:ea typeface="Times New Roman" panose="02020603050405020304" pitchFamily="18" charset="0"/>
                          <a:cs typeface="Arial" panose="020B0604020202020204" pitchFamily="34" charset="0"/>
                        </a:rPr>
                        <m:t>𝑿</m:t>
                      </m:r>
                      <m:r>
                        <a:rPr lang="es-EC" b="1" i="1">
                          <a:effectLst/>
                          <a:latin typeface="Cambria Math" panose="02040503050406030204" pitchFamily="18" charset="0"/>
                          <a:ea typeface="Times New Roman" panose="02020603050405020304" pitchFamily="18" charset="0"/>
                          <a:cs typeface="Arial" panose="020B0604020202020204" pitchFamily="34" charset="0"/>
                        </a:rPr>
                        <m:t>=</m:t>
                      </m:r>
                      <m:r>
                        <a:rPr lang="es-EC" b="1" i="1">
                          <a:effectLst/>
                          <a:latin typeface="Cambria Math" panose="02040503050406030204" pitchFamily="18" charset="0"/>
                          <a:ea typeface="Times New Roman" panose="02020603050405020304" pitchFamily="18" charset="0"/>
                          <a:cs typeface="Arial" panose="020B0604020202020204" pitchFamily="34" charset="0"/>
                        </a:rPr>
                        <m:t>𝟏𝟒𝟓</m:t>
                      </m:r>
                      <m:r>
                        <a:rPr lang="es-EC" b="1" i="1">
                          <a:effectLst/>
                          <a:latin typeface="Cambria Math" panose="02040503050406030204" pitchFamily="18" charset="0"/>
                          <a:ea typeface="Times New Roman" panose="02020603050405020304" pitchFamily="18" charset="0"/>
                          <a:cs typeface="Arial" panose="020B0604020202020204" pitchFamily="34" charset="0"/>
                        </a:rPr>
                        <m:t> </m:t>
                      </m:r>
                      <m:r>
                        <a:rPr lang="es-EC" b="1" i="1">
                          <a:effectLst/>
                          <a:latin typeface="Cambria Math" panose="02040503050406030204" pitchFamily="18" charset="0"/>
                          <a:ea typeface="Times New Roman" panose="02020603050405020304" pitchFamily="18" charset="0"/>
                          <a:cs typeface="Arial" panose="020B0604020202020204" pitchFamily="34" charset="0"/>
                        </a:rPr>
                        <m:t>𝒎𝒎</m:t>
                      </m:r>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 name="Rectángulo 1"/>
              <p:cNvSpPr>
                <a:spLocks noRot="1" noChangeAspect="1" noMove="1" noResize="1" noEditPoints="1" noAdjustHandles="1" noChangeArrowheads="1" noChangeShapeType="1" noTextEdit="1"/>
              </p:cNvSpPr>
              <p:nvPr/>
            </p:nvSpPr>
            <p:spPr>
              <a:xfrm>
                <a:off x="1878168" y="339016"/>
                <a:ext cx="3017949" cy="1646605"/>
              </a:xfrm>
              <a:prstGeom prst="rect">
                <a:avLst/>
              </a:prstGeom>
              <a:blipFill rotWithShape="0">
                <a:blip r:embed="rId2" cstate="print"/>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3" name="Rectángulo 2"/>
              <p:cNvSpPr/>
              <p:nvPr/>
            </p:nvSpPr>
            <p:spPr>
              <a:xfrm>
                <a:off x="963770" y="2223029"/>
                <a:ext cx="4453943" cy="4137158"/>
              </a:xfrm>
              <a:prstGeom prst="rect">
                <a:avLst/>
              </a:prstGeom>
            </p:spPr>
            <p:txBody>
              <a:bodyPr wrap="square">
                <a:spAutoFit/>
              </a:bodyPr>
              <a:lstStyle/>
              <a:p>
                <a:pPr indent="252095" algn="just">
                  <a:lnSpc>
                    <a:spcPct val="150000"/>
                  </a:lnSpc>
                  <a:spcAft>
                    <a:spcPts val="800"/>
                  </a:spcAft>
                </a:pPr>
                <a14:m>
                  <m:oMathPara xmlns:m="http://schemas.openxmlformats.org/officeDocument/2006/math">
                    <m:oMathParaPr>
                      <m:jc m:val="centerGroup"/>
                    </m:oMathParaPr>
                    <m:oMath xmlns:m="http://schemas.openxmlformats.org/officeDocument/2006/math">
                      <m:sSup>
                        <m:sSupPr>
                          <m:ctrlPr>
                            <a:rPr lang="es-EC" i="1">
                              <a:latin typeface="Cambria Math" panose="02040503050406030204" pitchFamily="18" charset="0"/>
                              <a:ea typeface="Times New Roman" panose="02020603050405020304" pitchFamily="18" charset="0"/>
                              <a:cs typeface="Arial" panose="020B0604020202020204" pitchFamily="34" charset="0"/>
                            </a:rPr>
                          </m:ctrlPr>
                        </m:sSupPr>
                        <m:e>
                          <m:r>
                            <a:rPr lang="es-EC" i="1">
                              <a:effectLst/>
                              <a:latin typeface="Cambria Math" panose="02040503050406030204" pitchFamily="18" charset="0"/>
                              <a:ea typeface="Times New Roman" panose="02020603050405020304" pitchFamily="18" charset="0"/>
                              <a:cs typeface="Arial" panose="020B0604020202020204" pitchFamily="34" charset="0"/>
                            </a:rPr>
                            <m:t>𝐿</m:t>
                          </m:r>
                        </m:e>
                        <m:sup>
                          <m:r>
                            <a:rPr lang="es-EC" i="1">
                              <a:effectLst/>
                              <a:latin typeface="Cambria Math" panose="02040503050406030204" pitchFamily="18" charset="0"/>
                              <a:ea typeface="Times New Roman" panose="02020603050405020304" pitchFamily="18" charset="0"/>
                              <a:cs typeface="Arial" panose="020B0604020202020204" pitchFamily="34" charset="0"/>
                            </a:rPr>
                            <m:t>2</m:t>
                          </m:r>
                        </m:sup>
                      </m:sSup>
                      <m:r>
                        <a:rPr lang="es-EC" i="1">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s-EC" i="1">
                              <a:effectLst/>
                              <a:latin typeface="Cambria Math" panose="02040503050406030204" pitchFamily="18" charset="0"/>
                              <a:ea typeface="Times New Roman" panose="02020603050405020304" pitchFamily="18" charset="0"/>
                              <a:cs typeface="Arial" panose="020B0604020202020204" pitchFamily="34" charset="0"/>
                            </a:rPr>
                          </m:ctrlPr>
                        </m:sSupPr>
                        <m:e>
                          <m:r>
                            <a:rPr lang="es-EC" i="1">
                              <a:effectLst/>
                              <a:latin typeface="Cambria Math" panose="02040503050406030204" pitchFamily="18" charset="0"/>
                              <a:ea typeface="Times New Roman" panose="02020603050405020304" pitchFamily="18" charset="0"/>
                              <a:cs typeface="Arial" panose="020B0604020202020204" pitchFamily="34" charset="0"/>
                            </a:rPr>
                            <m:t>𝐵</m:t>
                          </m:r>
                        </m:e>
                        <m:sup>
                          <m:r>
                            <a:rPr lang="es-EC" i="1">
                              <a:effectLst/>
                              <a:latin typeface="Cambria Math" panose="02040503050406030204" pitchFamily="18" charset="0"/>
                              <a:ea typeface="Times New Roman" panose="02020603050405020304" pitchFamily="18" charset="0"/>
                              <a:cs typeface="Arial" panose="020B0604020202020204" pitchFamily="34" charset="0"/>
                            </a:rPr>
                            <m:t>2</m:t>
                          </m:r>
                        </m:sup>
                      </m:sSup>
                      <m:r>
                        <a:rPr lang="es-EC" i="1">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s-EC" i="1">
                              <a:effectLst/>
                              <a:latin typeface="Cambria Math" panose="02040503050406030204" pitchFamily="18" charset="0"/>
                              <a:ea typeface="Times New Roman" panose="02020603050405020304" pitchFamily="18" charset="0"/>
                              <a:cs typeface="Arial" panose="020B0604020202020204" pitchFamily="34" charset="0"/>
                            </a:rPr>
                          </m:ctrlPr>
                        </m:sSupPr>
                        <m:e>
                          <m:r>
                            <a:rPr lang="es-EC" i="1">
                              <a:effectLst/>
                              <a:latin typeface="Cambria Math" panose="02040503050406030204" pitchFamily="18" charset="0"/>
                              <a:ea typeface="Times New Roman" panose="02020603050405020304" pitchFamily="18" charset="0"/>
                              <a:cs typeface="Arial" panose="020B0604020202020204" pitchFamily="34" charset="0"/>
                            </a:rPr>
                            <m:t>𝑋</m:t>
                          </m:r>
                        </m:e>
                        <m:sup>
                          <m:r>
                            <a:rPr lang="es-EC" i="1">
                              <a:effectLst/>
                              <a:latin typeface="Cambria Math" panose="02040503050406030204" pitchFamily="18" charset="0"/>
                              <a:ea typeface="Times New Roman" panose="02020603050405020304" pitchFamily="18" charset="0"/>
                              <a:cs typeface="Arial" panose="020B0604020202020204" pitchFamily="34" charset="0"/>
                            </a:rPr>
                            <m:t>2</m:t>
                          </m:r>
                        </m:sup>
                      </m:sSup>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indent="252095" algn="just">
                  <a:lnSpc>
                    <a:spcPct val="150000"/>
                  </a:lnSpc>
                  <a:spcAft>
                    <a:spcPts val="800"/>
                  </a:spcAft>
                </a:pPr>
                <a14:m>
                  <m:oMathPara xmlns:m="http://schemas.openxmlformats.org/officeDocument/2006/math">
                    <m:oMathParaPr>
                      <m:jc m:val="centerGroup"/>
                    </m:oMathParaPr>
                    <m:oMath xmlns:m="http://schemas.openxmlformats.org/officeDocument/2006/math">
                      <m:sSup>
                        <m:sSupPr>
                          <m:ctrlPr>
                            <a:rPr lang="es-EC" i="1">
                              <a:effectLst/>
                              <a:latin typeface="Cambria Math" panose="02040503050406030204" pitchFamily="18" charset="0"/>
                              <a:ea typeface="Times New Roman" panose="02020603050405020304" pitchFamily="18" charset="0"/>
                              <a:cs typeface="Arial" panose="020B0604020202020204" pitchFamily="34" charset="0"/>
                            </a:rPr>
                          </m:ctrlPr>
                        </m:sSupPr>
                        <m:e>
                          <m:r>
                            <a:rPr lang="es-EC" i="1">
                              <a:effectLst/>
                              <a:latin typeface="Cambria Math" panose="02040503050406030204" pitchFamily="18" charset="0"/>
                              <a:ea typeface="Times New Roman" panose="02020603050405020304" pitchFamily="18" charset="0"/>
                              <a:cs typeface="Arial" panose="020B0604020202020204" pitchFamily="34" charset="0"/>
                            </a:rPr>
                            <m:t>𝐿</m:t>
                          </m:r>
                        </m:e>
                        <m:sup>
                          <m:r>
                            <a:rPr lang="es-EC" i="1">
                              <a:effectLst/>
                              <a:latin typeface="Cambria Math" panose="02040503050406030204" pitchFamily="18" charset="0"/>
                              <a:ea typeface="Times New Roman" panose="02020603050405020304" pitchFamily="18" charset="0"/>
                              <a:cs typeface="Arial" panose="020B0604020202020204" pitchFamily="34" charset="0"/>
                            </a:rPr>
                            <m:t>2</m:t>
                          </m:r>
                        </m:sup>
                      </m:sSup>
                      <m:r>
                        <a:rPr lang="es-EC" i="1">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s-EC" i="1">
                              <a:effectLst/>
                              <a:latin typeface="Cambria Math" panose="02040503050406030204" pitchFamily="18" charset="0"/>
                              <a:ea typeface="Times New Roman" panose="02020603050405020304" pitchFamily="18" charset="0"/>
                              <a:cs typeface="Arial" panose="020B0604020202020204" pitchFamily="34" charset="0"/>
                            </a:rPr>
                          </m:ctrlPr>
                        </m:sSupPr>
                        <m:e>
                          <m:r>
                            <a:rPr lang="es-EC" i="1">
                              <a:effectLst/>
                              <a:latin typeface="Cambria Math" panose="02040503050406030204" pitchFamily="18" charset="0"/>
                              <a:ea typeface="Times New Roman" panose="02020603050405020304" pitchFamily="18" charset="0"/>
                              <a:cs typeface="Arial" panose="020B0604020202020204" pitchFamily="34" charset="0"/>
                            </a:rPr>
                            <m:t>(620−</m:t>
                          </m:r>
                          <m:r>
                            <a:rPr lang="es-EC" i="1">
                              <a:effectLst/>
                              <a:latin typeface="Cambria Math" panose="02040503050406030204" pitchFamily="18" charset="0"/>
                              <a:ea typeface="Times New Roman" panose="02020603050405020304" pitchFamily="18" charset="0"/>
                              <a:cs typeface="Arial" panose="020B0604020202020204" pitchFamily="34" charset="0"/>
                            </a:rPr>
                            <m:t>𝐵</m:t>
                          </m:r>
                          <m:r>
                            <a:rPr lang="es-EC" i="1">
                              <a:effectLst/>
                              <a:latin typeface="Cambria Math" panose="02040503050406030204" pitchFamily="18" charset="0"/>
                              <a:ea typeface="Times New Roman" panose="02020603050405020304" pitchFamily="18" charset="0"/>
                              <a:cs typeface="Arial" panose="020B0604020202020204" pitchFamily="34" charset="0"/>
                            </a:rPr>
                            <m:t>)</m:t>
                          </m:r>
                        </m:e>
                        <m:sup>
                          <m:r>
                            <a:rPr lang="es-EC" i="1">
                              <a:effectLst/>
                              <a:latin typeface="Cambria Math" panose="02040503050406030204" pitchFamily="18" charset="0"/>
                              <a:ea typeface="Times New Roman" panose="02020603050405020304" pitchFamily="18" charset="0"/>
                              <a:cs typeface="Arial" panose="020B0604020202020204" pitchFamily="34" charset="0"/>
                            </a:rPr>
                            <m:t>2</m:t>
                          </m:r>
                        </m:sup>
                      </m:sSup>
                      <m:r>
                        <a:rPr lang="es-EC" i="1">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s-EC" i="1">
                              <a:effectLst/>
                              <a:latin typeface="Cambria Math" panose="02040503050406030204" pitchFamily="18" charset="0"/>
                              <a:ea typeface="Times New Roman" panose="02020603050405020304" pitchFamily="18" charset="0"/>
                              <a:cs typeface="Arial" panose="020B0604020202020204" pitchFamily="34" charset="0"/>
                            </a:rPr>
                          </m:ctrlPr>
                        </m:sSupPr>
                        <m:e>
                          <m:r>
                            <a:rPr lang="es-EC" i="1">
                              <a:effectLst/>
                              <a:latin typeface="Cambria Math" panose="02040503050406030204" pitchFamily="18" charset="0"/>
                              <a:ea typeface="Times New Roman" panose="02020603050405020304" pitchFamily="18" charset="0"/>
                              <a:cs typeface="Arial" panose="020B0604020202020204" pitchFamily="34" charset="0"/>
                            </a:rPr>
                            <m:t>(</m:t>
                          </m:r>
                          <m:r>
                            <a:rPr lang="es-EC" i="1">
                              <a:effectLst/>
                              <a:latin typeface="Cambria Math" panose="02040503050406030204" pitchFamily="18" charset="0"/>
                              <a:ea typeface="Times New Roman" panose="02020603050405020304" pitchFamily="18" charset="0"/>
                              <a:cs typeface="Arial" panose="020B0604020202020204" pitchFamily="34" charset="0"/>
                            </a:rPr>
                            <m:t>𝑋</m:t>
                          </m:r>
                          <m:r>
                            <a:rPr lang="es-EC" i="1">
                              <a:effectLst/>
                              <a:latin typeface="Cambria Math" panose="02040503050406030204" pitchFamily="18" charset="0"/>
                              <a:ea typeface="Times New Roman" panose="02020603050405020304" pitchFamily="18" charset="0"/>
                              <a:cs typeface="Arial" panose="020B0604020202020204" pitchFamily="34" charset="0"/>
                            </a:rPr>
                            <m:t>+50)</m:t>
                          </m:r>
                        </m:e>
                        <m:sup>
                          <m:r>
                            <a:rPr lang="es-EC" i="1">
                              <a:effectLst/>
                              <a:latin typeface="Cambria Math" panose="02040503050406030204" pitchFamily="18" charset="0"/>
                              <a:ea typeface="Times New Roman" panose="02020603050405020304" pitchFamily="18" charset="0"/>
                              <a:cs typeface="Arial" panose="020B0604020202020204" pitchFamily="34" charset="0"/>
                            </a:rPr>
                            <m:t>2</m:t>
                          </m:r>
                        </m:sup>
                      </m:sSup>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indent="252095" algn="just">
                  <a:lnSpc>
                    <a:spcPct val="150000"/>
                  </a:lnSpc>
                  <a:spcAft>
                    <a:spcPts val="800"/>
                  </a:spcAft>
                </a:pPr>
                <a:r>
                  <a:rPr lang="es-EC" dirty="0">
                    <a:effectLst/>
                    <a:latin typeface="Arial" panose="020B0604020202020204" pitchFamily="34" charset="0"/>
                    <a:ea typeface="Times New Roman" panose="02020603050405020304" pitchFamily="18" charset="0"/>
                    <a:cs typeface="Times New Roman" panose="02020603050405020304" pitchFamily="18" charset="0"/>
                  </a:rPr>
                  <a:t>Se igualan las ecuaciones y se halla B:</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indent="252095" algn="just">
                  <a:lnSpc>
                    <a:spcPct val="150000"/>
                  </a:lnSpc>
                  <a:spcAft>
                    <a:spcPts val="800"/>
                  </a:spcAft>
                </a:pPr>
                <a14:m>
                  <m:oMathPara xmlns:m="http://schemas.openxmlformats.org/officeDocument/2006/math">
                    <m:oMathParaPr>
                      <m:jc m:val="centerGroup"/>
                    </m:oMathParaPr>
                    <m:oMath xmlns:m="http://schemas.openxmlformats.org/officeDocument/2006/math">
                      <m:sSup>
                        <m:sSupPr>
                          <m:ctrlPr>
                            <a:rPr lang="es-EC" i="1">
                              <a:effectLst/>
                              <a:latin typeface="Cambria Math" panose="02040503050406030204" pitchFamily="18" charset="0"/>
                              <a:ea typeface="Times New Roman" panose="02020603050405020304" pitchFamily="18" charset="0"/>
                              <a:cs typeface="Arial" panose="020B0604020202020204" pitchFamily="34" charset="0"/>
                            </a:rPr>
                          </m:ctrlPr>
                        </m:sSupPr>
                        <m:e>
                          <m:r>
                            <a:rPr lang="es-EC" i="1">
                              <a:effectLst/>
                              <a:latin typeface="Cambria Math" panose="02040503050406030204" pitchFamily="18" charset="0"/>
                              <a:ea typeface="Times New Roman" panose="02020603050405020304" pitchFamily="18" charset="0"/>
                              <a:cs typeface="Arial" panose="020B0604020202020204" pitchFamily="34" charset="0"/>
                            </a:rPr>
                            <m:t>𝐵</m:t>
                          </m:r>
                        </m:e>
                        <m:sup>
                          <m:r>
                            <a:rPr lang="es-EC" i="1">
                              <a:effectLst/>
                              <a:latin typeface="Cambria Math" panose="02040503050406030204" pitchFamily="18" charset="0"/>
                              <a:ea typeface="Times New Roman" panose="02020603050405020304" pitchFamily="18" charset="0"/>
                              <a:cs typeface="Arial" panose="020B0604020202020204" pitchFamily="34" charset="0"/>
                            </a:rPr>
                            <m:t>2</m:t>
                          </m:r>
                        </m:sup>
                      </m:sSup>
                      <m:r>
                        <a:rPr lang="es-EC" i="1">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s-EC" i="1">
                              <a:effectLst/>
                              <a:latin typeface="Cambria Math" panose="02040503050406030204" pitchFamily="18" charset="0"/>
                              <a:ea typeface="Times New Roman" panose="02020603050405020304" pitchFamily="18" charset="0"/>
                              <a:cs typeface="Arial" panose="020B0604020202020204" pitchFamily="34" charset="0"/>
                            </a:rPr>
                          </m:ctrlPr>
                        </m:sSupPr>
                        <m:e>
                          <m:r>
                            <a:rPr lang="es-EC" i="1">
                              <a:effectLst/>
                              <a:latin typeface="Cambria Math" panose="02040503050406030204" pitchFamily="18" charset="0"/>
                              <a:ea typeface="Times New Roman" panose="02020603050405020304" pitchFamily="18" charset="0"/>
                              <a:cs typeface="Arial" panose="020B0604020202020204" pitchFamily="34" charset="0"/>
                            </a:rPr>
                            <m:t>145</m:t>
                          </m:r>
                        </m:e>
                        <m:sup>
                          <m:r>
                            <a:rPr lang="es-EC" i="1">
                              <a:effectLst/>
                              <a:latin typeface="Cambria Math" panose="02040503050406030204" pitchFamily="18" charset="0"/>
                              <a:ea typeface="Times New Roman" panose="02020603050405020304" pitchFamily="18" charset="0"/>
                              <a:cs typeface="Arial" panose="020B0604020202020204" pitchFamily="34" charset="0"/>
                            </a:rPr>
                            <m:t>2</m:t>
                          </m:r>
                        </m:sup>
                      </m:sSup>
                      <m:r>
                        <a:rPr lang="es-EC" i="1">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s-EC" i="1">
                              <a:effectLst/>
                              <a:latin typeface="Cambria Math" panose="02040503050406030204" pitchFamily="18" charset="0"/>
                              <a:ea typeface="Times New Roman" panose="02020603050405020304" pitchFamily="18" charset="0"/>
                              <a:cs typeface="Arial" panose="020B0604020202020204" pitchFamily="34" charset="0"/>
                            </a:rPr>
                          </m:ctrlPr>
                        </m:sSupPr>
                        <m:e>
                          <m:r>
                            <a:rPr lang="es-EC" i="1">
                              <a:effectLst/>
                              <a:latin typeface="Cambria Math" panose="02040503050406030204" pitchFamily="18" charset="0"/>
                              <a:ea typeface="Times New Roman" panose="02020603050405020304" pitchFamily="18" charset="0"/>
                              <a:cs typeface="Arial" panose="020B0604020202020204" pitchFamily="34" charset="0"/>
                            </a:rPr>
                            <m:t>(620−</m:t>
                          </m:r>
                          <m:r>
                            <a:rPr lang="es-EC" i="1">
                              <a:effectLst/>
                              <a:latin typeface="Cambria Math" panose="02040503050406030204" pitchFamily="18" charset="0"/>
                              <a:ea typeface="Times New Roman" panose="02020603050405020304" pitchFamily="18" charset="0"/>
                              <a:cs typeface="Arial" panose="020B0604020202020204" pitchFamily="34" charset="0"/>
                            </a:rPr>
                            <m:t>𝐵</m:t>
                          </m:r>
                          <m:r>
                            <a:rPr lang="es-EC" i="1">
                              <a:effectLst/>
                              <a:latin typeface="Cambria Math" panose="02040503050406030204" pitchFamily="18" charset="0"/>
                              <a:ea typeface="Times New Roman" panose="02020603050405020304" pitchFamily="18" charset="0"/>
                              <a:cs typeface="Arial" panose="020B0604020202020204" pitchFamily="34" charset="0"/>
                            </a:rPr>
                            <m:t>)</m:t>
                          </m:r>
                        </m:e>
                        <m:sup>
                          <m:r>
                            <a:rPr lang="es-EC" i="1">
                              <a:effectLst/>
                              <a:latin typeface="Cambria Math" panose="02040503050406030204" pitchFamily="18" charset="0"/>
                              <a:ea typeface="Times New Roman" panose="02020603050405020304" pitchFamily="18" charset="0"/>
                              <a:cs typeface="Arial" panose="020B0604020202020204" pitchFamily="34" charset="0"/>
                            </a:rPr>
                            <m:t>2</m:t>
                          </m:r>
                        </m:sup>
                      </m:sSup>
                      <m:r>
                        <a:rPr lang="es-EC" i="1">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s-EC" i="1">
                              <a:effectLst/>
                              <a:latin typeface="Cambria Math" panose="02040503050406030204" pitchFamily="18" charset="0"/>
                              <a:ea typeface="Times New Roman" panose="02020603050405020304" pitchFamily="18" charset="0"/>
                              <a:cs typeface="Arial" panose="020B0604020202020204" pitchFamily="34" charset="0"/>
                            </a:rPr>
                          </m:ctrlPr>
                        </m:sSupPr>
                        <m:e>
                          <m:r>
                            <a:rPr lang="es-EC" i="1">
                              <a:effectLst/>
                              <a:latin typeface="Cambria Math" panose="02040503050406030204" pitchFamily="18" charset="0"/>
                              <a:ea typeface="Times New Roman" panose="02020603050405020304" pitchFamily="18" charset="0"/>
                              <a:cs typeface="Arial" panose="020B0604020202020204" pitchFamily="34" charset="0"/>
                            </a:rPr>
                            <m:t>(145+50)</m:t>
                          </m:r>
                        </m:e>
                        <m:sup>
                          <m:r>
                            <a:rPr lang="es-EC" i="1">
                              <a:effectLst/>
                              <a:latin typeface="Cambria Math" panose="02040503050406030204" pitchFamily="18" charset="0"/>
                              <a:ea typeface="Times New Roman" panose="02020603050405020304" pitchFamily="18" charset="0"/>
                              <a:cs typeface="Arial" panose="020B0604020202020204" pitchFamily="34" charset="0"/>
                            </a:rPr>
                            <m:t>2</m:t>
                          </m:r>
                        </m:sup>
                      </m:sSup>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indent="252095" algn="just">
                  <a:lnSpc>
                    <a:spcPct val="150000"/>
                  </a:lnSpc>
                  <a:spcAft>
                    <a:spcPts val="800"/>
                  </a:spcAft>
                </a:pPr>
                <a14:m>
                  <m:oMathPara xmlns:m="http://schemas.openxmlformats.org/officeDocument/2006/math">
                    <m:oMathParaPr>
                      <m:jc m:val="centerGroup"/>
                    </m:oMathParaPr>
                    <m:oMath xmlns:m="http://schemas.openxmlformats.org/officeDocument/2006/math">
                      <m:sSup>
                        <m:sSupPr>
                          <m:ctrlPr>
                            <a:rPr lang="es-EC" i="1">
                              <a:effectLst/>
                              <a:latin typeface="Cambria Math" panose="02040503050406030204" pitchFamily="18" charset="0"/>
                              <a:ea typeface="Times New Roman" panose="02020603050405020304" pitchFamily="18" charset="0"/>
                              <a:cs typeface="Arial" panose="020B0604020202020204" pitchFamily="34" charset="0"/>
                            </a:rPr>
                          </m:ctrlPr>
                        </m:sSupPr>
                        <m:e>
                          <m:r>
                            <a:rPr lang="es-EC" i="1">
                              <a:effectLst/>
                              <a:latin typeface="Cambria Math" panose="02040503050406030204" pitchFamily="18" charset="0"/>
                              <a:ea typeface="Times New Roman" panose="02020603050405020304" pitchFamily="18" charset="0"/>
                              <a:cs typeface="Arial" panose="020B0604020202020204" pitchFamily="34" charset="0"/>
                            </a:rPr>
                            <m:t>𝐵</m:t>
                          </m:r>
                        </m:e>
                        <m:sup>
                          <m:r>
                            <a:rPr lang="es-EC" i="1">
                              <a:effectLst/>
                              <a:latin typeface="Cambria Math" panose="02040503050406030204" pitchFamily="18" charset="0"/>
                              <a:ea typeface="Times New Roman" panose="02020603050405020304" pitchFamily="18" charset="0"/>
                              <a:cs typeface="Arial" panose="020B0604020202020204" pitchFamily="34" charset="0"/>
                            </a:rPr>
                            <m:t>2</m:t>
                          </m:r>
                        </m:sup>
                      </m:sSup>
                      <m:r>
                        <a:rPr lang="es-EC" i="1">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s-EC" i="1">
                              <a:effectLst/>
                              <a:latin typeface="Cambria Math" panose="02040503050406030204" pitchFamily="18" charset="0"/>
                              <a:ea typeface="Times New Roman" panose="02020603050405020304" pitchFamily="18" charset="0"/>
                              <a:cs typeface="Arial" panose="020B0604020202020204" pitchFamily="34" charset="0"/>
                            </a:rPr>
                          </m:ctrlPr>
                        </m:sSupPr>
                        <m:e>
                          <m:r>
                            <a:rPr lang="es-EC" i="1">
                              <a:effectLst/>
                              <a:latin typeface="Cambria Math" panose="02040503050406030204" pitchFamily="18" charset="0"/>
                              <a:ea typeface="Times New Roman" panose="02020603050405020304" pitchFamily="18" charset="0"/>
                              <a:cs typeface="Arial" panose="020B0604020202020204" pitchFamily="34" charset="0"/>
                            </a:rPr>
                            <m:t>145</m:t>
                          </m:r>
                        </m:e>
                        <m:sup>
                          <m:r>
                            <a:rPr lang="es-EC" i="1">
                              <a:effectLst/>
                              <a:latin typeface="Cambria Math" panose="02040503050406030204" pitchFamily="18" charset="0"/>
                              <a:ea typeface="Times New Roman" panose="02020603050405020304" pitchFamily="18" charset="0"/>
                              <a:cs typeface="Arial" panose="020B0604020202020204" pitchFamily="34" charset="0"/>
                            </a:rPr>
                            <m:t>2</m:t>
                          </m:r>
                        </m:sup>
                      </m:sSup>
                      <m:r>
                        <a:rPr lang="es-EC" i="1">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s-EC" i="1">
                              <a:effectLst/>
                              <a:latin typeface="Cambria Math" panose="02040503050406030204" pitchFamily="18" charset="0"/>
                              <a:ea typeface="Times New Roman" panose="02020603050405020304" pitchFamily="18" charset="0"/>
                              <a:cs typeface="Arial" panose="020B0604020202020204" pitchFamily="34" charset="0"/>
                            </a:rPr>
                          </m:ctrlPr>
                        </m:sSupPr>
                        <m:e>
                          <m:r>
                            <a:rPr lang="es-EC" i="1">
                              <a:effectLst/>
                              <a:latin typeface="Cambria Math" panose="02040503050406030204" pitchFamily="18" charset="0"/>
                              <a:ea typeface="Times New Roman" panose="02020603050405020304" pitchFamily="18" charset="0"/>
                              <a:cs typeface="Arial" panose="020B0604020202020204" pitchFamily="34" charset="0"/>
                            </a:rPr>
                            <m:t>620</m:t>
                          </m:r>
                        </m:e>
                        <m:sup>
                          <m:r>
                            <a:rPr lang="es-EC" i="1">
                              <a:effectLst/>
                              <a:latin typeface="Cambria Math" panose="02040503050406030204" pitchFamily="18" charset="0"/>
                              <a:ea typeface="Times New Roman" panose="02020603050405020304" pitchFamily="18" charset="0"/>
                              <a:cs typeface="Arial" panose="020B0604020202020204" pitchFamily="34" charset="0"/>
                            </a:rPr>
                            <m:t>2</m:t>
                          </m:r>
                        </m:sup>
                      </m:sSup>
                      <m:r>
                        <a:rPr lang="es-EC" i="1">
                          <a:effectLst/>
                          <a:latin typeface="Cambria Math" panose="02040503050406030204" pitchFamily="18" charset="0"/>
                          <a:ea typeface="Times New Roman" panose="02020603050405020304" pitchFamily="18" charset="0"/>
                          <a:cs typeface="Arial" panose="020B0604020202020204" pitchFamily="34" charset="0"/>
                        </a:rPr>
                        <m:t>−1240</m:t>
                      </m:r>
                      <m:r>
                        <a:rPr lang="es-EC" i="1">
                          <a:effectLst/>
                          <a:latin typeface="Cambria Math" panose="02040503050406030204" pitchFamily="18" charset="0"/>
                          <a:ea typeface="Times New Roman" panose="02020603050405020304" pitchFamily="18" charset="0"/>
                          <a:cs typeface="Arial" panose="020B0604020202020204" pitchFamily="34" charset="0"/>
                        </a:rPr>
                        <m:t>𝐵</m:t>
                      </m:r>
                      <m:r>
                        <a:rPr lang="es-EC" i="1">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s-EC" i="1">
                              <a:effectLst/>
                              <a:latin typeface="Cambria Math" panose="02040503050406030204" pitchFamily="18" charset="0"/>
                              <a:ea typeface="Times New Roman" panose="02020603050405020304" pitchFamily="18" charset="0"/>
                              <a:cs typeface="Arial" panose="020B0604020202020204" pitchFamily="34" charset="0"/>
                            </a:rPr>
                          </m:ctrlPr>
                        </m:sSupPr>
                        <m:e>
                          <m:r>
                            <a:rPr lang="es-EC" i="1">
                              <a:effectLst/>
                              <a:latin typeface="Cambria Math" panose="02040503050406030204" pitchFamily="18" charset="0"/>
                              <a:ea typeface="Times New Roman" panose="02020603050405020304" pitchFamily="18" charset="0"/>
                              <a:cs typeface="Arial" panose="020B0604020202020204" pitchFamily="34" charset="0"/>
                            </a:rPr>
                            <m:t>𝐵</m:t>
                          </m:r>
                        </m:e>
                        <m:sup>
                          <m:r>
                            <a:rPr lang="es-EC" i="1">
                              <a:effectLst/>
                              <a:latin typeface="Cambria Math" panose="02040503050406030204" pitchFamily="18" charset="0"/>
                              <a:ea typeface="Times New Roman" panose="02020603050405020304" pitchFamily="18" charset="0"/>
                              <a:cs typeface="Arial" panose="020B0604020202020204" pitchFamily="34" charset="0"/>
                            </a:rPr>
                            <m:t>2</m:t>
                          </m:r>
                        </m:sup>
                      </m:sSup>
                      <m:r>
                        <a:rPr lang="es-EC" i="1">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s-EC" i="1">
                              <a:effectLst/>
                              <a:latin typeface="Cambria Math" panose="02040503050406030204" pitchFamily="18" charset="0"/>
                              <a:ea typeface="Times New Roman" panose="02020603050405020304" pitchFamily="18" charset="0"/>
                              <a:cs typeface="Arial" panose="020B0604020202020204" pitchFamily="34" charset="0"/>
                            </a:rPr>
                          </m:ctrlPr>
                        </m:sSupPr>
                        <m:e>
                          <m:r>
                            <a:rPr lang="es-EC" i="1">
                              <a:effectLst/>
                              <a:latin typeface="Cambria Math" panose="02040503050406030204" pitchFamily="18" charset="0"/>
                              <a:ea typeface="Times New Roman" panose="02020603050405020304" pitchFamily="18" charset="0"/>
                              <a:cs typeface="Arial" panose="020B0604020202020204" pitchFamily="34" charset="0"/>
                            </a:rPr>
                            <m:t>195</m:t>
                          </m:r>
                        </m:e>
                        <m:sup>
                          <m:r>
                            <a:rPr lang="es-EC" i="1">
                              <a:effectLst/>
                              <a:latin typeface="Cambria Math" panose="02040503050406030204" pitchFamily="18" charset="0"/>
                              <a:ea typeface="Times New Roman" panose="02020603050405020304" pitchFamily="18" charset="0"/>
                              <a:cs typeface="Arial" panose="020B0604020202020204" pitchFamily="34" charset="0"/>
                            </a:rPr>
                            <m:t>2</m:t>
                          </m:r>
                        </m:sup>
                      </m:sSup>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indent="252095" algn="just">
                  <a:lnSpc>
                    <a:spcPct val="150000"/>
                  </a:lnSpc>
                  <a:spcAft>
                    <a:spcPts val="8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Times New Roman" panose="02020603050405020304" pitchFamily="18" charset="0"/>
                          <a:cs typeface="Arial" panose="020B0604020202020204" pitchFamily="34" charset="0"/>
                        </a:rPr>
                        <m:t>𝐵</m:t>
                      </m:r>
                      <m:r>
                        <a:rPr lang="es-EC" i="1">
                          <a:effectLst/>
                          <a:latin typeface="Cambria Math" panose="02040503050406030204" pitchFamily="18" charset="0"/>
                          <a:ea typeface="Times New Roman" panose="02020603050405020304" pitchFamily="18" charset="0"/>
                          <a:cs typeface="Arial" panose="020B0604020202020204" pitchFamily="34" charset="0"/>
                        </a:rPr>
                        <m:t>=</m:t>
                      </m:r>
                      <m:f>
                        <m:fPr>
                          <m:ctrlPr>
                            <a:rPr lang="es-EC" i="1">
                              <a:effectLst/>
                              <a:latin typeface="Cambria Math" panose="02040503050406030204" pitchFamily="18" charset="0"/>
                              <a:ea typeface="Times New Roman" panose="02020603050405020304" pitchFamily="18" charset="0"/>
                              <a:cs typeface="Arial" panose="020B0604020202020204" pitchFamily="34" charset="0"/>
                            </a:rPr>
                          </m:ctrlPr>
                        </m:fPr>
                        <m:num>
                          <m:sSup>
                            <m:sSupPr>
                              <m:ctrlPr>
                                <a:rPr lang="es-EC" i="1">
                                  <a:effectLst/>
                                  <a:latin typeface="Cambria Math" panose="02040503050406030204" pitchFamily="18" charset="0"/>
                                  <a:ea typeface="Times New Roman" panose="02020603050405020304" pitchFamily="18" charset="0"/>
                                  <a:cs typeface="Arial" panose="020B0604020202020204" pitchFamily="34" charset="0"/>
                                </a:rPr>
                              </m:ctrlPr>
                            </m:sSupPr>
                            <m:e>
                              <m:r>
                                <a:rPr lang="es-EC" i="1">
                                  <a:effectLst/>
                                  <a:latin typeface="Cambria Math" panose="02040503050406030204" pitchFamily="18" charset="0"/>
                                  <a:ea typeface="Times New Roman" panose="02020603050405020304" pitchFamily="18" charset="0"/>
                                  <a:cs typeface="Arial" panose="020B0604020202020204" pitchFamily="34" charset="0"/>
                                </a:rPr>
                                <m:t>620</m:t>
                              </m:r>
                            </m:e>
                            <m:sup>
                              <m:r>
                                <a:rPr lang="es-EC" i="1">
                                  <a:effectLst/>
                                  <a:latin typeface="Cambria Math" panose="02040503050406030204" pitchFamily="18" charset="0"/>
                                  <a:ea typeface="Times New Roman" panose="02020603050405020304" pitchFamily="18" charset="0"/>
                                  <a:cs typeface="Arial" panose="020B0604020202020204" pitchFamily="34" charset="0"/>
                                </a:rPr>
                                <m:t>2</m:t>
                              </m:r>
                            </m:sup>
                          </m:sSup>
                          <m:r>
                            <a:rPr lang="es-EC" i="1">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s-EC" i="1">
                                  <a:effectLst/>
                                  <a:latin typeface="Cambria Math" panose="02040503050406030204" pitchFamily="18" charset="0"/>
                                  <a:ea typeface="Times New Roman" panose="02020603050405020304" pitchFamily="18" charset="0"/>
                                  <a:cs typeface="Arial" panose="020B0604020202020204" pitchFamily="34" charset="0"/>
                                </a:rPr>
                              </m:ctrlPr>
                            </m:sSupPr>
                            <m:e>
                              <m:r>
                                <a:rPr lang="es-EC" i="1">
                                  <a:effectLst/>
                                  <a:latin typeface="Cambria Math" panose="02040503050406030204" pitchFamily="18" charset="0"/>
                                  <a:ea typeface="Times New Roman" panose="02020603050405020304" pitchFamily="18" charset="0"/>
                                  <a:cs typeface="Arial" panose="020B0604020202020204" pitchFamily="34" charset="0"/>
                                </a:rPr>
                                <m:t>195</m:t>
                              </m:r>
                            </m:e>
                            <m:sup>
                              <m:r>
                                <a:rPr lang="es-EC" i="1">
                                  <a:effectLst/>
                                  <a:latin typeface="Cambria Math" panose="02040503050406030204" pitchFamily="18" charset="0"/>
                                  <a:ea typeface="Times New Roman" panose="02020603050405020304" pitchFamily="18" charset="0"/>
                                  <a:cs typeface="Arial" panose="020B0604020202020204" pitchFamily="34" charset="0"/>
                                </a:rPr>
                                <m:t>2</m:t>
                              </m:r>
                            </m:sup>
                          </m:sSup>
                          <m:r>
                            <a:rPr lang="es-EC" i="1">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s-EC" i="1">
                                  <a:effectLst/>
                                  <a:latin typeface="Cambria Math" panose="02040503050406030204" pitchFamily="18" charset="0"/>
                                  <a:ea typeface="Times New Roman" panose="02020603050405020304" pitchFamily="18" charset="0"/>
                                  <a:cs typeface="Arial" panose="020B0604020202020204" pitchFamily="34" charset="0"/>
                                </a:rPr>
                              </m:ctrlPr>
                            </m:sSupPr>
                            <m:e>
                              <m:r>
                                <a:rPr lang="es-EC" i="1">
                                  <a:effectLst/>
                                  <a:latin typeface="Cambria Math" panose="02040503050406030204" pitchFamily="18" charset="0"/>
                                  <a:ea typeface="Times New Roman" panose="02020603050405020304" pitchFamily="18" charset="0"/>
                                  <a:cs typeface="Arial" panose="020B0604020202020204" pitchFamily="34" charset="0"/>
                                </a:rPr>
                                <m:t>145</m:t>
                              </m:r>
                            </m:e>
                            <m:sup>
                              <m:r>
                                <a:rPr lang="es-EC" i="1">
                                  <a:effectLst/>
                                  <a:latin typeface="Cambria Math" panose="02040503050406030204" pitchFamily="18" charset="0"/>
                                  <a:ea typeface="Times New Roman" panose="02020603050405020304" pitchFamily="18" charset="0"/>
                                  <a:cs typeface="Arial" panose="020B0604020202020204" pitchFamily="34" charset="0"/>
                                </a:rPr>
                                <m:t>2</m:t>
                              </m:r>
                            </m:sup>
                          </m:sSup>
                        </m:num>
                        <m:den>
                          <m:r>
                            <a:rPr lang="es-EC" i="1">
                              <a:effectLst/>
                              <a:latin typeface="Cambria Math" panose="02040503050406030204" pitchFamily="18" charset="0"/>
                              <a:ea typeface="Times New Roman" panose="02020603050405020304" pitchFamily="18" charset="0"/>
                              <a:cs typeface="Arial" panose="020B0604020202020204" pitchFamily="34" charset="0"/>
                            </a:rPr>
                            <m:t>1240</m:t>
                          </m:r>
                        </m:den>
                      </m:f>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indent="252095" algn="just">
                  <a:lnSpc>
                    <a:spcPct val="150000"/>
                  </a:lnSpc>
                  <a:spcAft>
                    <a:spcPts val="8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Times New Roman" panose="02020603050405020304" pitchFamily="18" charset="0"/>
                          <a:cs typeface="Arial" panose="020B0604020202020204" pitchFamily="34" charset="0"/>
                        </a:rPr>
                        <m:t>𝐵</m:t>
                      </m:r>
                      <m:r>
                        <a:rPr lang="es-EC" i="1">
                          <a:effectLst/>
                          <a:latin typeface="Cambria Math" panose="02040503050406030204" pitchFamily="18" charset="0"/>
                          <a:ea typeface="Times New Roman" panose="02020603050405020304" pitchFamily="18" charset="0"/>
                          <a:cs typeface="Arial" panose="020B0604020202020204" pitchFamily="34" charset="0"/>
                        </a:rPr>
                        <m:t>=323.71 </m:t>
                      </m:r>
                      <m:r>
                        <a:rPr lang="es-EC" i="1">
                          <a:effectLst/>
                          <a:latin typeface="Cambria Math" panose="02040503050406030204" pitchFamily="18" charset="0"/>
                          <a:ea typeface="Times New Roman" panose="02020603050405020304" pitchFamily="18" charset="0"/>
                          <a:cs typeface="Arial" panose="020B0604020202020204" pitchFamily="34" charset="0"/>
                        </a:rPr>
                        <m:t>𝑚𝑚</m:t>
                      </m:r>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Rectángulo 2"/>
              <p:cNvSpPr>
                <a:spLocks noRot="1" noChangeAspect="1" noMove="1" noResize="1" noEditPoints="1" noAdjustHandles="1" noChangeArrowheads="1" noChangeShapeType="1" noTextEdit="1"/>
              </p:cNvSpPr>
              <p:nvPr/>
            </p:nvSpPr>
            <p:spPr>
              <a:xfrm>
                <a:off x="963770" y="2223029"/>
                <a:ext cx="4453943" cy="4137158"/>
              </a:xfrm>
              <a:prstGeom prst="rect">
                <a:avLst/>
              </a:prstGeom>
              <a:blipFill rotWithShape="0">
                <a:blip r:embed="rId3" cstate="print"/>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4" name="Rectángulo 3"/>
              <p:cNvSpPr/>
              <p:nvPr/>
            </p:nvSpPr>
            <p:spPr>
              <a:xfrm>
                <a:off x="6684183" y="307464"/>
                <a:ext cx="4074017" cy="1844992"/>
              </a:xfrm>
              <a:prstGeom prst="rect">
                <a:avLst/>
              </a:prstGeom>
            </p:spPr>
            <p:txBody>
              <a:bodyPr wrap="square">
                <a:spAutoFit/>
              </a:bodyPr>
              <a:lstStyle/>
              <a:p>
                <a:pPr indent="252095" algn="just">
                  <a:lnSpc>
                    <a:spcPct val="150000"/>
                  </a:lnSpc>
                  <a:spcAft>
                    <a:spcPts val="800"/>
                  </a:spcAft>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ea typeface="Times New Roman" panose="02020603050405020304" pitchFamily="18" charset="0"/>
                          <a:cs typeface="Arial" panose="020B0604020202020204" pitchFamily="34" charset="0"/>
                        </a:rPr>
                        <m:t>𝐿</m:t>
                      </m:r>
                      <m:r>
                        <a:rPr lang="es-EC" i="1">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s-EC" i="1">
                              <a:effectLst/>
                              <a:latin typeface="Cambria Math" panose="02040503050406030204" pitchFamily="18" charset="0"/>
                              <a:ea typeface="Times New Roman" panose="02020603050405020304" pitchFamily="18" charset="0"/>
                              <a:cs typeface="Arial" panose="020B0604020202020204" pitchFamily="34" charset="0"/>
                            </a:rPr>
                          </m:ctrlPr>
                        </m:radPr>
                        <m:deg/>
                        <m:e>
                          <m:sSup>
                            <m:sSupPr>
                              <m:ctrlPr>
                                <a:rPr lang="es-EC" i="1">
                                  <a:effectLst/>
                                  <a:latin typeface="Cambria Math" panose="02040503050406030204" pitchFamily="18" charset="0"/>
                                  <a:ea typeface="Times New Roman" panose="02020603050405020304" pitchFamily="18" charset="0"/>
                                  <a:cs typeface="Arial" panose="020B0604020202020204" pitchFamily="34" charset="0"/>
                                </a:rPr>
                              </m:ctrlPr>
                            </m:sSupPr>
                            <m:e>
                              <m:r>
                                <a:rPr lang="es-EC" i="1">
                                  <a:effectLst/>
                                  <a:latin typeface="Cambria Math" panose="02040503050406030204" pitchFamily="18" charset="0"/>
                                  <a:ea typeface="Times New Roman" panose="02020603050405020304" pitchFamily="18" charset="0"/>
                                  <a:cs typeface="Arial" panose="020B0604020202020204" pitchFamily="34" charset="0"/>
                                </a:rPr>
                                <m:t>𝐵</m:t>
                              </m:r>
                            </m:e>
                            <m:sup>
                              <m:r>
                                <a:rPr lang="es-EC" i="1">
                                  <a:effectLst/>
                                  <a:latin typeface="Cambria Math" panose="02040503050406030204" pitchFamily="18" charset="0"/>
                                  <a:ea typeface="Times New Roman" panose="02020603050405020304" pitchFamily="18" charset="0"/>
                                  <a:cs typeface="Arial" panose="020B0604020202020204" pitchFamily="34" charset="0"/>
                                </a:rPr>
                                <m:t>2</m:t>
                              </m:r>
                            </m:sup>
                          </m:sSup>
                          <m:r>
                            <a:rPr lang="es-EC" i="1">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s-EC" i="1">
                                  <a:effectLst/>
                                  <a:latin typeface="Cambria Math" panose="02040503050406030204" pitchFamily="18" charset="0"/>
                                  <a:ea typeface="Times New Roman" panose="02020603050405020304" pitchFamily="18" charset="0"/>
                                  <a:cs typeface="Arial" panose="020B0604020202020204" pitchFamily="34" charset="0"/>
                                </a:rPr>
                              </m:ctrlPr>
                            </m:sSupPr>
                            <m:e>
                              <m:r>
                                <a:rPr lang="es-EC" i="1">
                                  <a:effectLst/>
                                  <a:latin typeface="Cambria Math" panose="02040503050406030204" pitchFamily="18" charset="0"/>
                                  <a:ea typeface="Times New Roman" panose="02020603050405020304" pitchFamily="18" charset="0"/>
                                  <a:cs typeface="Arial" panose="020B0604020202020204" pitchFamily="34" charset="0"/>
                                </a:rPr>
                                <m:t>𝑋</m:t>
                              </m:r>
                            </m:e>
                            <m:sup>
                              <m:r>
                                <a:rPr lang="es-EC" i="1">
                                  <a:effectLst/>
                                  <a:latin typeface="Cambria Math" panose="02040503050406030204" pitchFamily="18" charset="0"/>
                                  <a:ea typeface="Times New Roman" panose="02020603050405020304" pitchFamily="18" charset="0"/>
                                  <a:cs typeface="Arial" panose="020B0604020202020204" pitchFamily="34" charset="0"/>
                                </a:rPr>
                                <m:t>2</m:t>
                              </m:r>
                            </m:sup>
                          </m:sSup>
                        </m:e>
                      </m:rad>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indent="252095" algn="just">
                  <a:lnSpc>
                    <a:spcPct val="150000"/>
                  </a:lnSpc>
                  <a:spcAft>
                    <a:spcPts val="8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Times New Roman" panose="02020603050405020304" pitchFamily="18" charset="0"/>
                          <a:cs typeface="Arial" panose="020B0604020202020204" pitchFamily="34" charset="0"/>
                        </a:rPr>
                        <m:t>𝐿</m:t>
                      </m:r>
                      <m:r>
                        <a:rPr lang="es-EC" i="1">
                          <a:effectLst/>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s-EC" i="1">
                              <a:effectLst/>
                              <a:latin typeface="Cambria Math" panose="02040503050406030204" pitchFamily="18" charset="0"/>
                              <a:ea typeface="Times New Roman" panose="02020603050405020304" pitchFamily="18" charset="0"/>
                              <a:cs typeface="Arial" panose="020B0604020202020204" pitchFamily="34" charset="0"/>
                            </a:rPr>
                          </m:ctrlPr>
                        </m:radPr>
                        <m:deg/>
                        <m:e>
                          <m:sSup>
                            <m:sSupPr>
                              <m:ctrlPr>
                                <a:rPr lang="es-EC" i="1">
                                  <a:effectLst/>
                                  <a:latin typeface="Cambria Math" panose="02040503050406030204" pitchFamily="18" charset="0"/>
                                  <a:ea typeface="Times New Roman" panose="02020603050405020304" pitchFamily="18" charset="0"/>
                                  <a:cs typeface="Arial" panose="020B0604020202020204" pitchFamily="34" charset="0"/>
                                </a:rPr>
                              </m:ctrlPr>
                            </m:sSupPr>
                            <m:e>
                              <m:r>
                                <a:rPr lang="es-EC" i="1">
                                  <a:effectLst/>
                                  <a:latin typeface="Cambria Math" panose="02040503050406030204" pitchFamily="18" charset="0"/>
                                  <a:ea typeface="Times New Roman" panose="02020603050405020304" pitchFamily="18" charset="0"/>
                                  <a:cs typeface="Arial" panose="020B0604020202020204" pitchFamily="34" charset="0"/>
                                </a:rPr>
                                <m:t>323.71</m:t>
                              </m:r>
                            </m:e>
                            <m:sup>
                              <m:r>
                                <a:rPr lang="es-EC" i="1">
                                  <a:effectLst/>
                                  <a:latin typeface="Cambria Math" panose="02040503050406030204" pitchFamily="18" charset="0"/>
                                  <a:ea typeface="Times New Roman" panose="02020603050405020304" pitchFamily="18" charset="0"/>
                                  <a:cs typeface="Arial" panose="020B0604020202020204" pitchFamily="34" charset="0"/>
                                </a:rPr>
                                <m:t>2</m:t>
                              </m:r>
                            </m:sup>
                          </m:sSup>
                          <m:r>
                            <a:rPr lang="es-EC" i="1">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s-EC" i="1">
                                  <a:effectLst/>
                                  <a:latin typeface="Cambria Math" panose="02040503050406030204" pitchFamily="18" charset="0"/>
                                  <a:ea typeface="Times New Roman" panose="02020603050405020304" pitchFamily="18" charset="0"/>
                                  <a:cs typeface="Arial" panose="020B0604020202020204" pitchFamily="34" charset="0"/>
                                </a:rPr>
                              </m:ctrlPr>
                            </m:sSupPr>
                            <m:e>
                              <m:r>
                                <a:rPr lang="es-EC" i="1">
                                  <a:effectLst/>
                                  <a:latin typeface="Cambria Math" panose="02040503050406030204" pitchFamily="18" charset="0"/>
                                  <a:ea typeface="Times New Roman" panose="02020603050405020304" pitchFamily="18" charset="0"/>
                                  <a:cs typeface="Arial" panose="020B0604020202020204" pitchFamily="34" charset="0"/>
                                </a:rPr>
                                <m:t>145</m:t>
                              </m:r>
                            </m:e>
                            <m:sup>
                              <m:r>
                                <a:rPr lang="es-EC" i="1">
                                  <a:effectLst/>
                                  <a:latin typeface="Cambria Math" panose="02040503050406030204" pitchFamily="18" charset="0"/>
                                  <a:ea typeface="Times New Roman" panose="02020603050405020304" pitchFamily="18" charset="0"/>
                                  <a:cs typeface="Arial" panose="020B0604020202020204" pitchFamily="34" charset="0"/>
                                </a:rPr>
                                <m:t>2</m:t>
                              </m:r>
                            </m:sup>
                          </m:sSup>
                        </m:e>
                      </m:rad>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indent="252095" algn="just">
                  <a:lnSpc>
                    <a:spcPct val="150000"/>
                  </a:lnSpc>
                  <a:spcAft>
                    <a:spcPts val="8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Times New Roman" panose="02020603050405020304" pitchFamily="18" charset="0"/>
                          <a:cs typeface="Arial" panose="020B0604020202020204" pitchFamily="34" charset="0"/>
                        </a:rPr>
                        <m:t>𝐿</m:t>
                      </m:r>
                      <m:r>
                        <a:rPr lang="es-EC" i="1">
                          <a:effectLst/>
                          <a:latin typeface="Cambria Math" panose="02040503050406030204" pitchFamily="18" charset="0"/>
                          <a:ea typeface="Times New Roman" panose="02020603050405020304" pitchFamily="18" charset="0"/>
                          <a:cs typeface="Arial" panose="020B0604020202020204" pitchFamily="34" charset="0"/>
                        </a:rPr>
                        <m:t>=354.7        →             </m:t>
                      </m:r>
                      <m:r>
                        <a:rPr lang="es-EC" b="1" i="1">
                          <a:solidFill>
                            <a:srgbClr val="FF0000"/>
                          </a:solidFill>
                          <a:effectLst/>
                          <a:latin typeface="Cambria Math" panose="02040503050406030204" pitchFamily="18" charset="0"/>
                          <a:ea typeface="Times New Roman" panose="02020603050405020304" pitchFamily="18" charset="0"/>
                          <a:cs typeface="Arial" panose="020B0604020202020204" pitchFamily="34" charset="0"/>
                        </a:rPr>
                        <m:t>𝟑𝟓𝟓</m:t>
                      </m:r>
                      <m:r>
                        <a:rPr lang="es-EC" b="1" i="1">
                          <a:solidFill>
                            <a:srgbClr val="FF0000"/>
                          </a:solidFill>
                          <a:effectLst/>
                          <a:latin typeface="Cambria Math" panose="02040503050406030204" pitchFamily="18" charset="0"/>
                          <a:ea typeface="Times New Roman" panose="02020603050405020304" pitchFamily="18" charset="0"/>
                          <a:cs typeface="Arial" panose="020B0604020202020204" pitchFamily="34" charset="0"/>
                        </a:rPr>
                        <m:t> </m:t>
                      </m:r>
                      <m:r>
                        <a:rPr lang="es-EC" b="1" i="1">
                          <a:solidFill>
                            <a:srgbClr val="FF0000"/>
                          </a:solidFill>
                          <a:effectLst/>
                          <a:latin typeface="Cambria Math" panose="02040503050406030204" pitchFamily="18" charset="0"/>
                          <a:ea typeface="Times New Roman" panose="02020603050405020304" pitchFamily="18" charset="0"/>
                          <a:cs typeface="Arial" panose="020B0604020202020204" pitchFamily="34" charset="0"/>
                        </a:rPr>
                        <m:t>𝒎𝒎</m:t>
                      </m:r>
                      <m:r>
                        <a:rPr lang="es-EC" i="1">
                          <a:effectLst/>
                          <a:latin typeface="Cambria Math" panose="02040503050406030204" pitchFamily="18" charset="0"/>
                          <a:ea typeface="Times New Roman" panose="02020603050405020304" pitchFamily="18" charset="0"/>
                          <a:cs typeface="Arial" panose="020B0604020202020204" pitchFamily="34" charset="0"/>
                        </a:rPr>
                        <m:t>        </m:t>
                      </m:r>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Rectángulo 3"/>
              <p:cNvSpPr>
                <a:spLocks noRot="1" noChangeAspect="1" noMove="1" noResize="1" noEditPoints="1" noAdjustHandles="1" noChangeArrowheads="1" noChangeShapeType="1" noTextEdit="1"/>
              </p:cNvSpPr>
              <p:nvPr/>
            </p:nvSpPr>
            <p:spPr>
              <a:xfrm>
                <a:off x="6684183" y="307464"/>
                <a:ext cx="4074017" cy="1844992"/>
              </a:xfrm>
              <a:prstGeom prst="rect">
                <a:avLst/>
              </a:prstGeom>
              <a:blipFill rotWithShape="0">
                <a:blip r:embed="rId4" cstate="print"/>
                <a:stretch>
                  <a:fillRect/>
                </a:stretch>
              </a:blipFill>
            </p:spPr>
            <p:txBody>
              <a:bodyPr/>
              <a:lstStyle/>
              <a:p>
                <a:r>
                  <a:rPr lang="es-EC">
                    <a:noFill/>
                  </a:rPr>
                  <a:t> </a:t>
                </a:r>
              </a:p>
            </p:txBody>
          </p:sp>
        </mc:Fallback>
      </mc:AlternateContent>
      <p:pic>
        <p:nvPicPr>
          <p:cNvPr id="5" name="Imagen 4"/>
          <p:cNvPicPr/>
          <p:nvPr/>
        </p:nvPicPr>
        <p:blipFill rotWithShape="1">
          <a:blip r:embed="rId5" cstate="print"/>
          <a:srcRect t="2117" b="3434"/>
          <a:stretch/>
        </p:blipFill>
        <p:spPr bwMode="auto">
          <a:xfrm>
            <a:off x="5962158" y="2223029"/>
            <a:ext cx="5551555" cy="3608213"/>
          </a:xfrm>
          <a:prstGeom prst="rect">
            <a:avLst/>
          </a:prstGeom>
          <a:ln w="19050"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6" name="Rectángulo 5"/>
          <p:cNvSpPr/>
          <p:nvPr/>
        </p:nvSpPr>
        <p:spPr>
          <a:xfrm>
            <a:off x="6717670" y="5901815"/>
            <a:ext cx="4040530" cy="369332"/>
          </a:xfrm>
          <a:prstGeom prst="rect">
            <a:avLst/>
          </a:prstGeom>
        </p:spPr>
        <p:txBody>
          <a:bodyPr wrap="none">
            <a:spAutoFit/>
          </a:bodyPr>
          <a:lstStyle/>
          <a:p>
            <a:r>
              <a:rPr lang="es-EC" dirty="0">
                <a:latin typeface="Arial" panose="020B0604020202020204" pitchFamily="34" charset="0"/>
                <a:ea typeface="Calibri" panose="020F0502020204030204" pitchFamily="34" charset="0"/>
              </a:rPr>
              <a:t>Vista Isométrica del Eslabón Principal</a:t>
            </a:r>
            <a:endParaRPr lang="es-EC" dirty="0"/>
          </a:p>
        </p:txBody>
      </p:sp>
    </p:spTree>
    <p:extLst>
      <p:ext uri="{BB962C8B-B14F-4D97-AF65-F5344CB8AC3E}">
        <p14:creationId xmlns:p14="http://schemas.microsoft.com/office/powerpoint/2010/main" val="125315288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p:nvPr/>
        </p:nvPicPr>
        <p:blipFill rotWithShape="1">
          <a:blip r:embed="rId2" cstate="print"/>
          <a:srcRect l="1805" t="4413" r="2855" b="17830"/>
          <a:stretch/>
        </p:blipFill>
        <p:spPr bwMode="auto">
          <a:xfrm>
            <a:off x="634310" y="600803"/>
            <a:ext cx="5470275" cy="2245428"/>
          </a:xfrm>
          <a:prstGeom prst="rect">
            <a:avLst/>
          </a:prstGeom>
          <a:ln w="19050"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3" name="Rectángulo 2"/>
          <p:cNvSpPr/>
          <p:nvPr/>
        </p:nvSpPr>
        <p:spPr>
          <a:xfrm>
            <a:off x="1347098" y="2846231"/>
            <a:ext cx="4044697" cy="369332"/>
          </a:xfrm>
          <a:prstGeom prst="rect">
            <a:avLst/>
          </a:prstGeom>
        </p:spPr>
        <p:txBody>
          <a:bodyPr wrap="none">
            <a:spAutoFit/>
          </a:bodyPr>
          <a:lstStyle/>
          <a:p>
            <a:r>
              <a:rPr lang="es-EC" dirty="0">
                <a:latin typeface="Arial" panose="020B0604020202020204" pitchFamily="34" charset="0"/>
                <a:ea typeface="Calibri" panose="020F0502020204030204" pitchFamily="34" charset="0"/>
              </a:rPr>
              <a:t>Diagrama de cuerpo libre del Eslabón</a:t>
            </a:r>
            <a:endParaRPr lang="es-EC" dirty="0"/>
          </a:p>
        </p:txBody>
      </p:sp>
      <mc:AlternateContent xmlns:mc="http://schemas.openxmlformats.org/markup-compatibility/2006" xmlns:a14="http://schemas.microsoft.com/office/drawing/2010/main">
        <mc:Choice Requires="a14">
          <p:sp>
            <p:nvSpPr>
              <p:cNvPr id="4" name="Rectángulo 3"/>
              <p:cNvSpPr/>
              <p:nvPr/>
            </p:nvSpPr>
            <p:spPr>
              <a:xfrm>
                <a:off x="6538175" y="600803"/>
                <a:ext cx="4795233" cy="1573444"/>
              </a:xfrm>
              <a:prstGeom prst="rect">
                <a:avLst/>
              </a:prstGeom>
            </p:spPr>
            <p:txBody>
              <a:bodyPr wrap="square">
                <a:spAutoFit/>
              </a:bodyPr>
              <a:lstStyle/>
              <a:p>
                <a:pPr>
                  <a:lnSpc>
                    <a:spcPct val="150000"/>
                  </a:lnSpc>
                  <a:spcAft>
                    <a:spcPts val="800"/>
                  </a:spcAft>
                </a:pPr>
                <a14:m>
                  <m:oMath xmlns:m="http://schemas.openxmlformats.org/officeDocument/2006/math">
                    <m:r>
                      <a:rPr lang="es-EC" i="1">
                        <a:latin typeface="Cambria Math" panose="02040503050406030204" pitchFamily="18" charset="0"/>
                        <a:ea typeface="Calibri" panose="020F0502020204030204" pitchFamily="34" charset="0"/>
                        <a:cs typeface="Times New Roman" panose="02020603050405020304" pitchFamily="18" charset="0"/>
                      </a:rPr>
                      <m:t>𝐿</m:t>
                    </m:r>
                    <m:r>
                      <a:rPr lang="es-EC" i="1">
                        <a:latin typeface="Cambria Math" panose="02040503050406030204" pitchFamily="18" charset="0"/>
                        <a:ea typeface="Calibri" panose="020F0502020204030204" pitchFamily="34" charset="0"/>
                        <a:cs typeface="Times New Roman" panose="02020603050405020304" pitchFamily="18" charset="0"/>
                      </a:rPr>
                      <m:t>1=355 </m:t>
                    </m:r>
                    <m:r>
                      <a:rPr lang="es-EC" i="1">
                        <a:latin typeface="Cambria Math" panose="02040503050406030204" pitchFamily="18" charset="0"/>
                        <a:ea typeface="Calibri" panose="020F0502020204030204" pitchFamily="34" charset="0"/>
                        <a:cs typeface="Times New Roman" panose="02020603050405020304" pitchFamily="18" charset="0"/>
                      </a:rPr>
                      <m:t>𝑚𝑚</m:t>
                    </m:r>
                    <m:r>
                      <a:rPr lang="es-EC" i="1">
                        <a:latin typeface="Cambria Math" panose="02040503050406030204" pitchFamily="18" charset="0"/>
                        <a:ea typeface="Calibri" panose="020F0502020204030204" pitchFamily="34" charset="0"/>
                        <a:cs typeface="Times New Roman" panose="02020603050405020304" pitchFamily="18" charset="0"/>
                      </a:rPr>
                      <m:t> </m:t>
                    </m:r>
                  </m:oMath>
                </a14:m>
                <a:r>
                  <a:rPr lang="es-EC" dirty="0">
                    <a:effectLst/>
                    <a:latin typeface="Calibri" panose="020F0502020204030204" pitchFamily="34" charset="0"/>
                    <a:ea typeface="Times New Roman" panose="02020603050405020304" pitchFamily="18" charset="0"/>
                    <a:cs typeface="Times New Roman" panose="02020603050405020304" pitchFamily="18" charset="0"/>
                  </a:rPr>
                  <a:t>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14:m>
                  <m:oMath xmlns:m="http://schemas.openxmlformats.org/officeDocument/2006/math">
                    <m:r>
                      <a:rPr lang="es-EC" i="1">
                        <a:effectLst/>
                        <a:latin typeface="Cambria Math" panose="02040503050406030204" pitchFamily="18" charset="0"/>
                        <a:ea typeface="Calibri" panose="020F0502020204030204" pitchFamily="34" charset="0"/>
                        <a:cs typeface="Times New Roman" panose="02020603050405020304" pitchFamily="18" charset="0"/>
                      </a:rPr>
                      <m:t>𝐿</m:t>
                    </m:r>
                    <m:r>
                      <a:rPr lang="es-EC" i="1">
                        <a:effectLst/>
                        <a:latin typeface="Cambria Math" panose="02040503050406030204" pitchFamily="18" charset="0"/>
                        <a:ea typeface="Calibri" panose="020F0502020204030204" pitchFamily="34" charset="0"/>
                        <a:cs typeface="Times New Roman" panose="02020603050405020304" pitchFamily="18" charset="0"/>
                      </a:rPr>
                      <m:t>2=177.5 </m:t>
                    </m:r>
                    <m:r>
                      <a:rPr lang="es-EC" i="1">
                        <a:effectLst/>
                        <a:latin typeface="Cambria Math" panose="02040503050406030204" pitchFamily="18" charset="0"/>
                        <a:ea typeface="Calibri" panose="020F0502020204030204" pitchFamily="34" charset="0"/>
                        <a:cs typeface="Times New Roman" panose="02020603050405020304" pitchFamily="18" charset="0"/>
                      </a:rPr>
                      <m:t>𝑚𝑚</m:t>
                    </m:r>
                    <m:r>
                      <a:rPr lang="es-EC" i="1">
                        <a:effectLst/>
                        <a:latin typeface="Cambria Math" panose="02040503050406030204" pitchFamily="18" charset="0"/>
                        <a:ea typeface="Calibri" panose="020F0502020204030204" pitchFamily="34" charset="0"/>
                        <a:cs typeface="Times New Roman" panose="02020603050405020304" pitchFamily="18" charset="0"/>
                      </a:rPr>
                      <m:t> </m:t>
                    </m:r>
                  </m:oMath>
                </a14:m>
                <a:r>
                  <a:rPr lang="es-EC" dirty="0">
                    <a:effectLst/>
                    <a:latin typeface="Calibri" panose="020F0502020204030204" pitchFamily="34" charset="0"/>
                    <a:ea typeface="Times New Roman" panose="02020603050405020304" pitchFamily="18" charset="0"/>
                    <a:cs typeface="Times New Roman" panose="02020603050405020304" pitchFamily="18" charset="0"/>
                  </a:rPr>
                  <a:t>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14:m>
                  <m:oMath xmlns:m="http://schemas.openxmlformats.org/officeDocument/2006/math">
                    <m:sSub>
                      <m:sSubPr>
                        <m:ctrlPr>
                          <a:rPr lang="es-EC"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C" i="1">
                            <a:effectLst/>
                            <a:latin typeface="Cambria Math" panose="02040503050406030204" pitchFamily="18" charset="0"/>
                            <a:ea typeface="Calibri" panose="020F0502020204030204" pitchFamily="34" charset="0"/>
                            <a:cs typeface="Times New Roman" panose="02020603050405020304" pitchFamily="18" charset="0"/>
                          </a:rPr>
                          <m:t>𝑊</m:t>
                        </m:r>
                      </m:e>
                      <m:sub>
                        <m:r>
                          <a:rPr lang="es-EC" i="1">
                            <a:effectLst/>
                            <a:latin typeface="Cambria Math" panose="02040503050406030204" pitchFamily="18" charset="0"/>
                            <a:ea typeface="Calibri" panose="020F0502020204030204" pitchFamily="34" charset="0"/>
                            <a:cs typeface="Times New Roman" panose="02020603050405020304" pitchFamily="18" charset="0"/>
                          </a:rPr>
                          <m:t>𝐸𝑆𝐿𝐴𝐵𝑂𝑁</m:t>
                        </m:r>
                      </m:sub>
                    </m:sSub>
                    <m:r>
                      <a:rPr lang="es-EC" i="1">
                        <a:effectLst/>
                        <a:latin typeface="Cambria Math" panose="02040503050406030204" pitchFamily="18" charset="0"/>
                        <a:ea typeface="Calibri" panose="020F0502020204030204" pitchFamily="34" charset="0"/>
                        <a:cs typeface="Times New Roman" panose="02020603050405020304" pitchFamily="18" charset="0"/>
                      </a:rPr>
                      <m:t>=0.207 </m:t>
                    </m:r>
                    <m:r>
                      <a:rPr lang="es-EC" i="1">
                        <a:effectLst/>
                        <a:latin typeface="Cambria Math" panose="02040503050406030204" pitchFamily="18" charset="0"/>
                        <a:ea typeface="Calibri" panose="020F0502020204030204" pitchFamily="34" charset="0"/>
                        <a:cs typeface="Times New Roman" panose="02020603050405020304" pitchFamily="18" charset="0"/>
                      </a:rPr>
                      <m:t>𝐾𝑔</m:t>
                    </m:r>
                    <m:r>
                      <a:rPr lang="es-EC" i="1">
                        <a:effectLst/>
                        <a:latin typeface="Cambria Math" panose="02040503050406030204" pitchFamily="18" charset="0"/>
                        <a:ea typeface="Calibri" panose="020F0502020204030204" pitchFamily="34" charset="0"/>
                        <a:cs typeface="Times New Roman" panose="02020603050405020304" pitchFamily="18" charset="0"/>
                      </a:rPr>
                      <m:t>∗9.81 </m:t>
                    </m:r>
                    <m:f>
                      <m:fPr>
                        <m:type m:val="skw"/>
                        <m:ctrlPr>
                          <a:rPr lang="es-EC" i="1">
                            <a:effectLst/>
                            <a:latin typeface="Cambria Math" panose="02040503050406030204" pitchFamily="18" charset="0"/>
                            <a:ea typeface="Calibri" panose="020F0502020204030204" pitchFamily="34" charset="0"/>
                            <a:cs typeface="Times New Roman" panose="02020603050405020304" pitchFamily="18" charset="0"/>
                          </a:rPr>
                        </m:ctrlPr>
                      </m:fPr>
                      <m:num>
                        <m:r>
                          <a:rPr lang="es-EC" i="1">
                            <a:effectLst/>
                            <a:latin typeface="Cambria Math" panose="02040503050406030204" pitchFamily="18" charset="0"/>
                            <a:ea typeface="Calibri" panose="020F0502020204030204" pitchFamily="34" charset="0"/>
                            <a:cs typeface="Times New Roman" panose="02020603050405020304" pitchFamily="18" charset="0"/>
                          </a:rPr>
                          <m:t>𝑚</m:t>
                        </m:r>
                      </m:num>
                      <m:den>
                        <m:sSup>
                          <m:sSupPr>
                            <m:ctrlPr>
                              <a:rPr lang="es-EC" i="1">
                                <a:effectLst/>
                                <a:latin typeface="Cambria Math" panose="02040503050406030204" pitchFamily="18" charset="0"/>
                                <a:ea typeface="Calibri" panose="020F0502020204030204" pitchFamily="34" charset="0"/>
                                <a:cs typeface="Times New Roman" panose="02020603050405020304" pitchFamily="18" charset="0"/>
                              </a:rPr>
                            </m:ctrlPr>
                          </m:sSupPr>
                          <m:e>
                            <m:r>
                              <a:rPr lang="es-EC" i="1">
                                <a:effectLst/>
                                <a:latin typeface="Cambria Math" panose="02040503050406030204" pitchFamily="18" charset="0"/>
                                <a:ea typeface="Calibri" panose="020F0502020204030204" pitchFamily="34" charset="0"/>
                                <a:cs typeface="Times New Roman" panose="02020603050405020304" pitchFamily="18" charset="0"/>
                              </a:rPr>
                              <m:t>𝑠</m:t>
                            </m:r>
                          </m:e>
                          <m:sup>
                            <m:r>
                              <a:rPr lang="es-EC" i="1">
                                <a:effectLst/>
                                <a:latin typeface="Cambria Math" panose="02040503050406030204" pitchFamily="18" charset="0"/>
                                <a:ea typeface="Calibri" panose="020F0502020204030204" pitchFamily="34" charset="0"/>
                                <a:cs typeface="Times New Roman" panose="02020603050405020304" pitchFamily="18" charset="0"/>
                              </a:rPr>
                              <m:t>2</m:t>
                            </m:r>
                          </m:sup>
                        </m:sSup>
                      </m:den>
                    </m:f>
                    <m:r>
                      <a:rPr lang="es-EC" i="1">
                        <a:effectLst/>
                        <a:latin typeface="Cambria Math" panose="02040503050406030204" pitchFamily="18" charset="0"/>
                        <a:ea typeface="Calibri" panose="020F0502020204030204" pitchFamily="34" charset="0"/>
                        <a:cs typeface="Times New Roman" panose="02020603050405020304" pitchFamily="18" charset="0"/>
                      </a:rPr>
                      <m:t>=2.031 </m:t>
                    </m:r>
                    <m:r>
                      <a:rPr lang="es-EC" i="1">
                        <a:effectLst/>
                        <a:latin typeface="Cambria Math" panose="02040503050406030204" pitchFamily="18" charset="0"/>
                        <a:ea typeface="Calibri" panose="020F0502020204030204" pitchFamily="34" charset="0"/>
                        <a:cs typeface="Times New Roman" panose="02020603050405020304" pitchFamily="18" charset="0"/>
                      </a:rPr>
                      <m:t>𝑁</m:t>
                    </m:r>
                  </m:oMath>
                </a14:m>
                <a:r>
                  <a:rPr lang="es-EC" dirty="0">
                    <a:effectLst/>
                    <a:latin typeface="Calibri" panose="020F0502020204030204" pitchFamily="34" charset="0"/>
                    <a:ea typeface="Times New Roman" panose="02020603050405020304" pitchFamily="18" charset="0"/>
                    <a:cs typeface="Times New Roman" panose="02020603050405020304" pitchFamily="18" charset="0"/>
                  </a:rPr>
                  <a:t>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Rectángulo 3"/>
              <p:cNvSpPr>
                <a:spLocks noRot="1" noChangeAspect="1" noMove="1" noResize="1" noEditPoints="1" noAdjustHandles="1" noChangeArrowheads="1" noChangeShapeType="1" noTextEdit="1"/>
              </p:cNvSpPr>
              <p:nvPr/>
            </p:nvSpPr>
            <p:spPr>
              <a:xfrm>
                <a:off x="6538175" y="600803"/>
                <a:ext cx="4795233" cy="1573444"/>
              </a:xfrm>
              <a:prstGeom prst="rect">
                <a:avLst/>
              </a:prstGeom>
              <a:blipFill rotWithShape="0">
                <a:blip r:embed="rId3" cstate="print"/>
                <a:stretch>
                  <a:fillRect b="-39147"/>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5" name="Rectángulo 4"/>
              <p:cNvSpPr/>
              <p:nvPr/>
            </p:nvSpPr>
            <p:spPr>
              <a:xfrm>
                <a:off x="442175" y="3030897"/>
                <a:ext cx="6096000" cy="3273460"/>
              </a:xfrm>
              <a:prstGeom prst="rect">
                <a:avLst/>
              </a:prstGeom>
            </p:spPr>
            <p:txBody>
              <a:bodyPr>
                <a:spAutoFit/>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s-EC" i="1">
                              <a:latin typeface="Cambria Math" panose="02040503050406030204" pitchFamily="18" charset="0"/>
                              <a:ea typeface="Calibri" panose="020F0502020204030204" pitchFamily="34" charset="0"/>
                              <a:cs typeface="Times New Roman" panose="02020603050405020304" pitchFamily="18" charset="0"/>
                            </a:rPr>
                          </m:ctrlPr>
                        </m:naryPr>
                        <m:sub/>
                        <m:sup/>
                        <m:e>
                          <m:r>
                            <a:rPr lang="es-EC" i="1">
                              <a:effectLst/>
                              <a:latin typeface="Cambria Math" panose="02040503050406030204" pitchFamily="18" charset="0"/>
                              <a:ea typeface="Calibri" panose="020F0502020204030204" pitchFamily="34" charset="0"/>
                              <a:cs typeface="Times New Roman" panose="02020603050405020304" pitchFamily="18" charset="0"/>
                            </a:rPr>
                            <m:t>𝐹𝑦</m:t>
                          </m:r>
                          <m:r>
                            <a:rPr lang="es-EC" i="1">
                              <a:effectLst/>
                              <a:latin typeface="Cambria Math" panose="02040503050406030204" pitchFamily="18" charset="0"/>
                              <a:ea typeface="Calibri" panose="020F0502020204030204" pitchFamily="34" charset="0"/>
                              <a:cs typeface="Times New Roman" panose="02020603050405020304" pitchFamily="18" charset="0"/>
                            </a:rPr>
                            <m:t>=0</m:t>
                          </m:r>
                        </m:e>
                      </m:nary>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Times New Roman" panose="02020603050405020304" pitchFamily="18" charset="0"/>
                        </a:rPr>
                        <m:t>𝑅𝐴𝑦</m:t>
                      </m:r>
                      <m:r>
                        <a:rPr lang="es-EC"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s-EC"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C" i="1">
                              <a:effectLst/>
                              <a:latin typeface="Cambria Math" panose="02040503050406030204" pitchFamily="18" charset="0"/>
                              <a:ea typeface="Calibri" panose="020F0502020204030204" pitchFamily="34" charset="0"/>
                              <a:cs typeface="Times New Roman" panose="02020603050405020304" pitchFamily="18" charset="0"/>
                            </a:rPr>
                            <m:t>𝑊</m:t>
                          </m:r>
                        </m:e>
                        <m:sub>
                          <m:r>
                            <a:rPr lang="es-EC" i="1">
                              <a:effectLst/>
                              <a:latin typeface="Cambria Math" panose="02040503050406030204" pitchFamily="18" charset="0"/>
                              <a:ea typeface="Calibri" panose="020F0502020204030204" pitchFamily="34" charset="0"/>
                              <a:cs typeface="Times New Roman" panose="02020603050405020304" pitchFamily="18" charset="0"/>
                            </a:rPr>
                            <m:t>𝐸𝑆𝐿𝐴𝐵𝑂𝑁</m:t>
                          </m:r>
                        </m:sub>
                      </m:sSub>
                      <m:r>
                        <a:rPr lang="es-EC" i="1">
                          <a:effectLst/>
                          <a:latin typeface="Cambria Math" panose="02040503050406030204" pitchFamily="18" charset="0"/>
                          <a:ea typeface="Calibri" panose="020F0502020204030204" pitchFamily="34" charset="0"/>
                          <a:cs typeface="Times New Roman" panose="02020603050405020304" pitchFamily="18" charset="0"/>
                        </a:rPr>
                        <m:t>−</m:t>
                      </m:r>
                      <m:r>
                        <a:rPr lang="es-EC" i="1">
                          <a:effectLst/>
                          <a:latin typeface="Cambria Math" panose="02040503050406030204" pitchFamily="18" charset="0"/>
                          <a:ea typeface="Calibri" panose="020F0502020204030204" pitchFamily="34" charset="0"/>
                          <a:cs typeface="Times New Roman" panose="02020603050405020304" pitchFamily="18" charset="0"/>
                        </a:rPr>
                        <m:t>𝑃𝑇</m:t>
                      </m:r>
                      <m:r>
                        <a:rPr lang="es-EC" i="1">
                          <a:effectLst/>
                          <a:latin typeface="Cambria Math" panose="02040503050406030204" pitchFamily="18" charset="0"/>
                          <a:ea typeface="Calibri" panose="020F0502020204030204" pitchFamily="34" charset="0"/>
                          <a:cs typeface="Times New Roman" panose="02020603050405020304" pitchFamily="18" charset="0"/>
                        </a:rPr>
                        <m:t>=0</m:t>
                      </m:r>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Times New Roman" panose="02020603050405020304" pitchFamily="18" charset="0"/>
                        </a:rPr>
                        <m:t>𝑅𝐴𝑦</m:t>
                      </m:r>
                      <m:r>
                        <a:rPr lang="es-EC" i="1">
                          <a:effectLst/>
                          <a:latin typeface="Cambria Math" panose="02040503050406030204" pitchFamily="18" charset="0"/>
                          <a:ea typeface="Calibri" panose="020F0502020204030204" pitchFamily="34" charset="0"/>
                          <a:cs typeface="Times New Roman" panose="02020603050405020304" pitchFamily="18" charset="0"/>
                        </a:rPr>
                        <m:t>=</m:t>
                      </m:r>
                      <m:r>
                        <a:rPr lang="es-EC" i="1">
                          <a:effectLst/>
                          <a:latin typeface="Cambria Math" panose="02040503050406030204" pitchFamily="18" charset="0"/>
                          <a:ea typeface="Calibri" panose="020F0502020204030204" pitchFamily="34" charset="0"/>
                          <a:cs typeface="Times New Roman" panose="02020603050405020304" pitchFamily="18" charset="0"/>
                        </a:rPr>
                        <m:t>𝑃𝑇</m:t>
                      </m:r>
                      <m:r>
                        <a:rPr lang="es-EC"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s-EC"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C" i="1">
                              <a:effectLst/>
                              <a:latin typeface="Cambria Math" panose="02040503050406030204" pitchFamily="18" charset="0"/>
                              <a:ea typeface="Calibri" panose="020F0502020204030204" pitchFamily="34" charset="0"/>
                              <a:cs typeface="Times New Roman" panose="02020603050405020304" pitchFamily="18" charset="0"/>
                            </a:rPr>
                            <m:t>𝑊</m:t>
                          </m:r>
                        </m:e>
                        <m:sub>
                          <m:r>
                            <a:rPr lang="es-EC" i="1">
                              <a:effectLst/>
                              <a:latin typeface="Cambria Math" panose="02040503050406030204" pitchFamily="18" charset="0"/>
                              <a:ea typeface="Calibri" panose="020F0502020204030204" pitchFamily="34" charset="0"/>
                              <a:cs typeface="Times New Roman" panose="02020603050405020304" pitchFamily="18" charset="0"/>
                            </a:rPr>
                            <m:t>𝐸𝑆𝐿𝐴𝐵𝑂𝑁</m:t>
                          </m:r>
                        </m:sub>
                      </m:sSub>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Times New Roman" panose="02020603050405020304" pitchFamily="18" charset="0"/>
                        </a:rPr>
                        <m:t>𝑅𝐴𝑦</m:t>
                      </m:r>
                      <m:r>
                        <a:rPr lang="es-EC" i="1">
                          <a:effectLst/>
                          <a:latin typeface="Cambria Math" panose="02040503050406030204" pitchFamily="18" charset="0"/>
                          <a:ea typeface="Calibri" panose="020F0502020204030204" pitchFamily="34" charset="0"/>
                          <a:cs typeface="Times New Roman" panose="02020603050405020304" pitchFamily="18" charset="0"/>
                        </a:rPr>
                        <m:t>=3.75 </m:t>
                      </m:r>
                      <m:r>
                        <a:rPr lang="es-EC" i="1">
                          <a:effectLst/>
                          <a:latin typeface="Cambria Math" panose="02040503050406030204" pitchFamily="18" charset="0"/>
                          <a:ea typeface="Calibri" panose="020F0502020204030204" pitchFamily="34" charset="0"/>
                          <a:cs typeface="Times New Roman" panose="02020603050405020304" pitchFamily="18" charset="0"/>
                        </a:rPr>
                        <m:t>𝑁</m:t>
                      </m:r>
                      <m:r>
                        <a:rPr lang="es-EC" i="1">
                          <a:effectLst/>
                          <a:latin typeface="Cambria Math" panose="02040503050406030204" pitchFamily="18" charset="0"/>
                          <a:ea typeface="Calibri" panose="020F0502020204030204" pitchFamily="34" charset="0"/>
                          <a:cs typeface="Times New Roman" panose="02020603050405020304" pitchFamily="18" charset="0"/>
                        </a:rPr>
                        <m:t>+2.031 </m:t>
                      </m:r>
                      <m:r>
                        <a:rPr lang="es-EC" i="1">
                          <a:effectLst/>
                          <a:latin typeface="Cambria Math" panose="02040503050406030204" pitchFamily="18" charset="0"/>
                          <a:ea typeface="Calibri" panose="020F0502020204030204" pitchFamily="34" charset="0"/>
                          <a:cs typeface="Times New Roman" panose="02020603050405020304" pitchFamily="18" charset="0"/>
                        </a:rPr>
                        <m:t>𝑁</m:t>
                      </m:r>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s-EC" b="1" i="1">
                          <a:effectLst/>
                          <a:latin typeface="Cambria Math" panose="02040503050406030204" pitchFamily="18" charset="0"/>
                          <a:ea typeface="Calibri" panose="020F0502020204030204" pitchFamily="34" charset="0"/>
                          <a:cs typeface="Times New Roman" panose="02020603050405020304" pitchFamily="18" charset="0"/>
                        </a:rPr>
                        <m:t>𝑹𝑨𝒚</m:t>
                      </m:r>
                      <m:r>
                        <a:rPr lang="es-EC" b="1" i="1">
                          <a:effectLst/>
                          <a:latin typeface="Cambria Math" panose="02040503050406030204" pitchFamily="18" charset="0"/>
                          <a:ea typeface="Calibri" panose="020F0502020204030204" pitchFamily="34" charset="0"/>
                          <a:cs typeface="Times New Roman" panose="02020603050405020304" pitchFamily="18" charset="0"/>
                        </a:rPr>
                        <m:t>=</m:t>
                      </m:r>
                      <m:r>
                        <a:rPr lang="es-EC" b="1" i="1">
                          <a:effectLst/>
                          <a:latin typeface="Cambria Math" panose="02040503050406030204" pitchFamily="18" charset="0"/>
                          <a:ea typeface="Calibri" panose="020F0502020204030204" pitchFamily="34" charset="0"/>
                          <a:cs typeface="Times New Roman" panose="02020603050405020304" pitchFamily="18" charset="0"/>
                        </a:rPr>
                        <m:t>𝟓</m:t>
                      </m:r>
                      <m:r>
                        <a:rPr lang="es-EC" b="1" i="1">
                          <a:effectLst/>
                          <a:latin typeface="Cambria Math" panose="02040503050406030204" pitchFamily="18" charset="0"/>
                          <a:ea typeface="Calibri" panose="020F0502020204030204" pitchFamily="34" charset="0"/>
                          <a:cs typeface="Times New Roman" panose="02020603050405020304" pitchFamily="18" charset="0"/>
                        </a:rPr>
                        <m:t>.</m:t>
                      </m:r>
                      <m:r>
                        <a:rPr lang="es-EC" b="1" i="1">
                          <a:effectLst/>
                          <a:latin typeface="Cambria Math" panose="02040503050406030204" pitchFamily="18" charset="0"/>
                          <a:ea typeface="Calibri" panose="020F0502020204030204" pitchFamily="34" charset="0"/>
                          <a:cs typeface="Times New Roman" panose="02020603050405020304" pitchFamily="18" charset="0"/>
                        </a:rPr>
                        <m:t>𝟕𝟖</m:t>
                      </m:r>
                      <m:r>
                        <a:rPr lang="es-EC" b="1" i="1">
                          <a:effectLst/>
                          <a:latin typeface="Cambria Math" panose="02040503050406030204" pitchFamily="18" charset="0"/>
                          <a:ea typeface="Calibri" panose="020F0502020204030204" pitchFamily="34" charset="0"/>
                          <a:cs typeface="Times New Roman" panose="02020603050405020304" pitchFamily="18" charset="0"/>
                        </a:rPr>
                        <m:t> </m:t>
                      </m:r>
                      <m:r>
                        <a:rPr lang="es-EC" b="1" i="1">
                          <a:effectLst/>
                          <a:latin typeface="Cambria Math" panose="02040503050406030204" pitchFamily="18" charset="0"/>
                          <a:ea typeface="Calibri" panose="020F0502020204030204" pitchFamily="34" charset="0"/>
                          <a:cs typeface="Times New Roman" panose="02020603050405020304" pitchFamily="18" charset="0"/>
                        </a:rPr>
                        <m:t>𝑵</m:t>
                      </m:r>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Rectángulo 4"/>
              <p:cNvSpPr>
                <a:spLocks noRot="1" noChangeAspect="1" noMove="1" noResize="1" noEditPoints="1" noAdjustHandles="1" noChangeArrowheads="1" noChangeShapeType="1" noTextEdit="1"/>
              </p:cNvSpPr>
              <p:nvPr/>
            </p:nvSpPr>
            <p:spPr>
              <a:xfrm>
                <a:off x="442175" y="3030897"/>
                <a:ext cx="6096000" cy="3273460"/>
              </a:xfrm>
              <a:prstGeom prst="rect">
                <a:avLst/>
              </a:prstGeom>
              <a:blipFill rotWithShape="0">
                <a:blip r:embed="rId4" cstate="print"/>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6" name="Rectángulo 5"/>
              <p:cNvSpPr/>
              <p:nvPr/>
            </p:nvSpPr>
            <p:spPr>
              <a:xfrm>
                <a:off x="5714801" y="2066151"/>
                <a:ext cx="6096000" cy="3273460"/>
              </a:xfrm>
              <a:prstGeom prst="rect">
                <a:avLst/>
              </a:prstGeom>
            </p:spPr>
            <p:txBody>
              <a:bodyPr>
                <a:spAutoFit/>
              </a:bodyPr>
              <a:lstStyle/>
              <a:p>
                <a:pPr algn="ctr">
                  <a:lnSpc>
                    <a:spcPct val="150000"/>
                  </a:lnSpc>
                  <a:spcAft>
                    <a:spcPts val="800"/>
                  </a:spcAft>
                  <a:tabLst>
                    <a:tab pos="405765" algn="l"/>
                    <a:tab pos="2609850" algn="ctr"/>
                  </a:tabLst>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s-EC" i="1">
                              <a:latin typeface="Cambria Math" panose="02040503050406030204" pitchFamily="18" charset="0"/>
                              <a:ea typeface="Calibri" panose="020F0502020204030204" pitchFamily="34" charset="0"/>
                              <a:cs typeface="Times New Roman" panose="02020603050405020304" pitchFamily="18" charset="0"/>
                            </a:rPr>
                          </m:ctrlPr>
                        </m:naryPr>
                        <m:sub/>
                        <m:sup/>
                        <m:e>
                          <m:sSub>
                            <m:sSubPr>
                              <m:ctrlPr>
                                <a:rPr lang="es-EC"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C" i="1">
                                  <a:effectLst/>
                                  <a:latin typeface="Cambria Math" panose="02040503050406030204" pitchFamily="18" charset="0"/>
                                  <a:ea typeface="Calibri" panose="020F0502020204030204" pitchFamily="34" charset="0"/>
                                  <a:cs typeface="Times New Roman" panose="02020603050405020304" pitchFamily="18" charset="0"/>
                                </a:rPr>
                                <m:t>𝑀</m:t>
                              </m:r>
                            </m:e>
                            <m:sub>
                              <m:r>
                                <a:rPr lang="es-EC" i="1">
                                  <a:effectLst/>
                                  <a:latin typeface="Cambria Math" panose="02040503050406030204" pitchFamily="18" charset="0"/>
                                  <a:ea typeface="Calibri" panose="020F0502020204030204" pitchFamily="34" charset="0"/>
                                  <a:cs typeface="Times New Roman" panose="02020603050405020304" pitchFamily="18" charset="0"/>
                                </a:rPr>
                                <m:t>𝐴</m:t>
                              </m:r>
                            </m:sub>
                          </m:sSub>
                          <m:r>
                            <a:rPr lang="es-EC" i="1">
                              <a:effectLst/>
                              <a:latin typeface="Cambria Math" panose="02040503050406030204" pitchFamily="18" charset="0"/>
                              <a:ea typeface="Calibri" panose="020F0502020204030204" pitchFamily="34" charset="0"/>
                              <a:cs typeface="Times New Roman" panose="02020603050405020304" pitchFamily="18" charset="0"/>
                            </a:rPr>
                            <m:t>=0</m:t>
                          </m:r>
                        </m:e>
                      </m:nary>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𝑀</m:t>
                          </m:r>
                        </m:e>
                        <m:sub>
                          <m:r>
                            <a:rPr lang="es-EC" i="1">
                              <a:effectLst/>
                              <a:latin typeface="Cambria Math" panose="02040503050406030204" pitchFamily="18" charset="0"/>
                              <a:ea typeface="Calibri" panose="020F0502020204030204" pitchFamily="34" charset="0"/>
                              <a:cs typeface="Arial" panose="020B0604020202020204" pitchFamily="34" charset="0"/>
                            </a:rPr>
                            <m:t>𝐵</m:t>
                          </m:r>
                        </m:sub>
                      </m:sSub>
                      <m:r>
                        <a:rPr lang="es-EC" i="1">
                          <a:effectLst/>
                          <a:latin typeface="Cambria Math" panose="02040503050406030204" pitchFamily="18" charset="0"/>
                          <a:ea typeface="Calibri" panose="020F0502020204030204" pitchFamily="34" charset="0"/>
                          <a:cs typeface="Times New Roman" panose="02020603050405020304" pitchFamily="18" charset="0"/>
                        </a:rPr>
                        <m:t>−</m:t>
                      </m:r>
                      <m:r>
                        <a:rPr lang="es-EC" i="1">
                          <a:effectLst/>
                          <a:latin typeface="Cambria Math" panose="02040503050406030204" pitchFamily="18" charset="0"/>
                          <a:ea typeface="Calibri" panose="020F0502020204030204" pitchFamily="34" charset="0"/>
                          <a:cs typeface="Times New Roman" panose="02020603050405020304" pitchFamily="18" charset="0"/>
                        </a:rPr>
                        <m:t>𝑃𝑇</m:t>
                      </m:r>
                      <m:r>
                        <a:rPr lang="es-EC" i="1">
                          <a:effectLst/>
                          <a:latin typeface="Cambria Math" panose="02040503050406030204" pitchFamily="18" charset="0"/>
                          <a:ea typeface="Calibri" panose="020F0502020204030204" pitchFamily="34" charset="0"/>
                          <a:cs typeface="Times New Roman" panose="02020603050405020304" pitchFamily="18" charset="0"/>
                        </a:rPr>
                        <m:t>∗</m:t>
                      </m:r>
                      <m:r>
                        <a:rPr lang="es-EC" i="1">
                          <a:effectLst/>
                          <a:latin typeface="Cambria Math" panose="02040503050406030204" pitchFamily="18" charset="0"/>
                          <a:ea typeface="Calibri" panose="020F0502020204030204" pitchFamily="34" charset="0"/>
                          <a:cs typeface="Times New Roman" panose="02020603050405020304" pitchFamily="18" charset="0"/>
                        </a:rPr>
                        <m:t>𝐿</m:t>
                      </m:r>
                      <m:r>
                        <a:rPr lang="es-EC" i="1">
                          <a:effectLst/>
                          <a:latin typeface="Cambria Math" panose="02040503050406030204" pitchFamily="18" charset="0"/>
                          <a:ea typeface="Calibri" panose="020F0502020204030204" pitchFamily="34" charset="0"/>
                          <a:cs typeface="Times New Roman" panose="02020603050405020304" pitchFamily="18" charset="0"/>
                        </a:rPr>
                        <m:t>1−</m:t>
                      </m:r>
                      <m:sSub>
                        <m:sSubPr>
                          <m:ctrlPr>
                            <a:rPr lang="es-EC"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C" i="1">
                              <a:effectLst/>
                              <a:latin typeface="Cambria Math" panose="02040503050406030204" pitchFamily="18" charset="0"/>
                              <a:ea typeface="Calibri" panose="020F0502020204030204" pitchFamily="34" charset="0"/>
                              <a:cs typeface="Times New Roman" panose="02020603050405020304" pitchFamily="18" charset="0"/>
                            </a:rPr>
                            <m:t>𝑊</m:t>
                          </m:r>
                        </m:e>
                        <m:sub>
                          <m:r>
                            <a:rPr lang="es-EC" i="1">
                              <a:effectLst/>
                              <a:latin typeface="Cambria Math" panose="02040503050406030204" pitchFamily="18" charset="0"/>
                              <a:ea typeface="Calibri" panose="020F0502020204030204" pitchFamily="34" charset="0"/>
                              <a:cs typeface="Times New Roman" panose="02020603050405020304" pitchFamily="18" charset="0"/>
                            </a:rPr>
                            <m:t>𝐸𝑆𝐿𝐴𝐵𝑂𝑁</m:t>
                          </m:r>
                        </m:sub>
                      </m:sSub>
                      <m:r>
                        <a:rPr lang="es-EC" i="1">
                          <a:effectLst/>
                          <a:latin typeface="Cambria Math" panose="02040503050406030204" pitchFamily="18" charset="0"/>
                          <a:ea typeface="Calibri" panose="020F0502020204030204" pitchFamily="34" charset="0"/>
                          <a:cs typeface="Times New Roman" panose="02020603050405020304" pitchFamily="18" charset="0"/>
                        </a:rPr>
                        <m:t>∗</m:t>
                      </m:r>
                      <m:r>
                        <a:rPr lang="es-EC" i="1">
                          <a:effectLst/>
                          <a:latin typeface="Cambria Math" panose="02040503050406030204" pitchFamily="18" charset="0"/>
                          <a:ea typeface="Calibri" panose="020F0502020204030204" pitchFamily="34" charset="0"/>
                          <a:cs typeface="Times New Roman" panose="02020603050405020304" pitchFamily="18" charset="0"/>
                        </a:rPr>
                        <m:t>𝐿</m:t>
                      </m:r>
                      <m:r>
                        <a:rPr lang="es-EC" i="1">
                          <a:effectLst/>
                          <a:latin typeface="Cambria Math" panose="02040503050406030204" pitchFamily="18" charset="0"/>
                          <a:ea typeface="Calibri" panose="020F0502020204030204" pitchFamily="34" charset="0"/>
                          <a:cs typeface="Times New Roman" panose="02020603050405020304" pitchFamily="18" charset="0"/>
                        </a:rPr>
                        <m:t>2=0</m:t>
                      </m:r>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𝑀</m:t>
                          </m:r>
                        </m:e>
                        <m:sub>
                          <m:r>
                            <a:rPr lang="es-EC" i="1">
                              <a:effectLst/>
                              <a:latin typeface="Cambria Math" panose="02040503050406030204" pitchFamily="18" charset="0"/>
                              <a:ea typeface="Calibri" panose="020F0502020204030204" pitchFamily="34" charset="0"/>
                              <a:cs typeface="Arial" panose="020B0604020202020204" pitchFamily="34" charset="0"/>
                            </a:rPr>
                            <m:t>𝐵</m:t>
                          </m:r>
                        </m:sub>
                      </m:sSub>
                      <m:r>
                        <a:rPr lang="es-EC" i="1">
                          <a:effectLst/>
                          <a:latin typeface="Cambria Math" panose="02040503050406030204" pitchFamily="18" charset="0"/>
                          <a:ea typeface="Calibri" panose="020F0502020204030204" pitchFamily="34" charset="0"/>
                          <a:cs typeface="Times New Roman" panose="02020603050405020304" pitchFamily="18" charset="0"/>
                        </a:rPr>
                        <m:t>=</m:t>
                      </m:r>
                      <m:r>
                        <a:rPr lang="es-EC" i="1">
                          <a:effectLst/>
                          <a:latin typeface="Cambria Math" panose="02040503050406030204" pitchFamily="18" charset="0"/>
                          <a:ea typeface="Calibri" panose="020F0502020204030204" pitchFamily="34" charset="0"/>
                          <a:cs typeface="Times New Roman" panose="02020603050405020304" pitchFamily="18" charset="0"/>
                        </a:rPr>
                        <m:t>𝑃𝑇</m:t>
                      </m:r>
                      <m:r>
                        <a:rPr lang="es-EC" i="1">
                          <a:effectLst/>
                          <a:latin typeface="Cambria Math" panose="02040503050406030204" pitchFamily="18" charset="0"/>
                          <a:ea typeface="Calibri" panose="020F0502020204030204" pitchFamily="34" charset="0"/>
                          <a:cs typeface="Times New Roman" panose="02020603050405020304" pitchFamily="18" charset="0"/>
                        </a:rPr>
                        <m:t>∗</m:t>
                      </m:r>
                      <m:r>
                        <a:rPr lang="es-EC" i="1">
                          <a:effectLst/>
                          <a:latin typeface="Cambria Math" panose="02040503050406030204" pitchFamily="18" charset="0"/>
                          <a:ea typeface="Calibri" panose="020F0502020204030204" pitchFamily="34" charset="0"/>
                          <a:cs typeface="Times New Roman" panose="02020603050405020304" pitchFamily="18" charset="0"/>
                        </a:rPr>
                        <m:t>𝐿</m:t>
                      </m:r>
                      <m:r>
                        <a:rPr lang="es-EC" i="1">
                          <a:effectLst/>
                          <a:latin typeface="Cambria Math" panose="02040503050406030204" pitchFamily="18" charset="0"/>
                          <a:ea typeface="Calibri" panose="020F0502020204030204" pitchFamily="34" charset="0"/>
                          <a:cs typeface="Times New Roman" panose="02020603050405020304" pitchFamily="18" charset="0"/>
                        </a:rPr>
                        <m:t>1+</m:t>
                      </m:r>
                      <m:sSub>
                        <m:sSubPr>
                          <m:ctrlPr>
                            <a:rPr lang="es-EC"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C" i="1">
                              <a:effectLst/>
                              <a:latin typeface="Cambria Math" panose="02040503050406030204" pitchFamily="18" charset="0"/>
                              <a:ea typeface="Calibri" panose="020F0502020204030204" pitchFamily="34" charset="0"/>
                              <a:cs typeface="Times New Roman" panose="02020603050405020304" pitchFamily="18" charset="0"/>
                            </a:rPr>
                            <m:t>𝑊</m:t>
                          </m:r>
                        </m:e>
                        <m:sub>
                          <m:r>
                            <a:rPr lang="es-EC" i="1">
                              <a:effectLst/>
                              <a:latin typeface="Cambria Math" panose="02040503050406030204" pitchFamily="18" charset="0"/>
                              <a:ea typeface="Calibri" panose="020F0502020204030204" pitchFamily="34" charset="0"/>
                              <a:cs typeface="Times New Roman" panose="02020603050405020304" pitchFamily="18" charset="0"/>
                            </a:rPr>
                            <m:t>𝐸𝑆𝐿𝐴𝐵𝑂𝑁</m:t>
                          </m:r>
                        </m:sub>
                      </m:sSub>
                      <m:r>
                        <a:rPr lang="es-EC" i="1">
                          <a:effectLst/>
                          <a:latin typeface="Cambria Math" panose="02040503050406030204" pitchFamily="18" charset="0"/>
                          <a:ea typeface="Calibri" panose="020F0502020204030204" pitchFamily="34" charset="0"/>
                          <a:cs typeface="Times New Roman" panose="02020603050405020304" pitchFamily="18" charset="0"/>
                        </a:rPr>
                        <m:t>∗</m:t>
                      </m:r>
                      <m:r>
                        <a:rPr lang="es-EC" i="1">
                          <a:effectLst/>
                          <a:latin typeface="Cambria Math" panose="02040503050406030204" pitchFamily="18" charset="0"/>
                          <a:ea typeface="Calibri" panose="020F0502020204030204" pitchFamily="34" charset="0"/>
                          <a:cs typeface="Times New Roman" panose="02020603050405020304" pitchFamily="18" charset="0"/>
                        </a:rPr>
                        <m:t>𝐿</m:t>
                      </m:r>
                      <m:r>
                        <a:rPr lang="es-EC" i="1">
                          <a:effectLst/>
                          <a:latin typeface="Cambria Math" panose="02040503050406030204" pitchFamily="18" charset="0"/>
                          <a:ea typeface="Calibri" panose="020F0502020204030204" pitchFamily="34" charset="0"/>
                          <a:cs typeface="Times New Roman" panose="02020603050405020304" pitchFamily="18" charset="0"/>
                        </a:rPr>
                        <m:t>2</m:t>
                      </m:r>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𝑀</m:t>
                          </m:r>
                        </m:e>
                        <m:sub>
                          <m:r>
                            <a:rPr lang="es-EC" i="1">
                              <a:effectLst/>
                              <a:latin typeface="Cambria Math" panose="02040503050406030204" pitchFamily="18" charset="0"/>
                              <a:ea typeface="Calibri" panose="020F0502020204030204" pitchFamily="34" charset="0"/>
                              <a:cs typeface="Arial" panose="020B0604020202020204" pitchFamily="34" charset="0"/>
                            </a:rPr>
                            <m:t>𝐵</m:t>
                          </m:r>
                        </m:sub>
                      </m:sSub>
                      <m:r>
                        <a:rPr lang="es-EC" i="1">
                          <a:effectLst/>
                          <a:latin typeface="Cambria Math" panose="02040503050406030204" pitchFamily="18" charset="0"/>
                          <a:ea typeface="Calibri" panose="020F0502020204030204" pitchFamily="34" charset="0"/>
                          <a:cs typeface="Times New Roman" panose="02020603050405020304" pitchFamily="18" charset="0"/>
                        </a:rPr>
                        <m:t>=3.75 </m:t>
                      </m:r>
                      <m:r>
                        <a:rPr lang="es-EC" i="1">
                          <a:effectLst/>
                          <a:latin typeface="Cambria Math" panose="02040503050406030204" pitchFamily="18" charset="0"/>
                          <a:ea typeface="Calibri" panose="020F0502020204030204" pitchFamily="34" charset="0"/>
                          <a:cs typeface="Times New Roman" panose="02020603050405020304" pitchFamily="18" charset="0"/>
                        </a:rPr>
                        <m:t>𝑁</m:t>
                      </m:r>
                      <m:r>
                        <a:rPr lang="es-EC" i="1">
                          <a:effectLst/>
                          <a:latin typeface="Cambria Math" panose="02040503050406030204" pitchFamily="18" charset="0"/>
                          <a:ea typeface="Calibri" panose="020F0502020204030204" pitchFamily="34" charset="0"/>
                          <a:cs typeface="Times New Roman" panose="02020603050405020304" pitchFamily="18" charset="0"/>
                        </a:rPr>
                        <m:t>∗355</m:t>
                      </m:r>
                      <m:r>
                        <a:rPr lang="es-EC" i="1">
                          <a:effectLst/>
                          <a:latin typeface="Cambria Math" panose="02040503050406030204" pitchFamily="18" charset="0"/>
                          <a:ea typeface="Calibri" panose="020F0502020204030204" pitchFamily="34" charset="0"/>
                          <a:cs typeface="Times New Roman" panose="02020603050405020304" pitchFamily="18" charset="0"/>
                        </a:rPr>
                        <m:t>𝑚𝑚</m:t>
                      </m:r>
                      <m:r>
                        <a:rPr lang="es-EC" i="1">
                          <a:effectLst/>
                          <a:latin typeface="Cambria Math" panose="02040503050406030204" pitchFamily="18" charset="0"/>
                          <a:ea typeface="Calibri" panose="020F0502020204030204" pitchFamily="34" charset="0"/>
                          <a:cs typeface="Times New Roman" panose="02020603050405020304" pitchFamily="18" charset="0"/>
                        </a:rPr>
                        <m:t>+2.031 </m:t>
                      </m:r>
                      <m:r>
                        <a:rPr lang="es-EC" i="1">
                          <a:effectLst/>
                          <a:latin typeface="Cambria Math" panose="02040503050406030204" pitchFamily="18" charset="0"/>
                          <a:ea typeface="Calibri" panose="020F0502020204030204" pitchFamily="34" charset="0"/>
                          <a:cs typeface="Times New Roman" panose="02020603050405020304" pitchFamily="18" charset="0"/>
                        </a:rPr>
                        <m:t>𝑁</m:t>
                      </m:r>
                      <m:r>
                        <a:rPr lang="es-EC" i="1">
                          <a:effectLst/>
                          <a:latin typeface="Cambria Math" panose="02040503050406030204" pitchFamily="18" charset="0"/>
                          <a:ea typeface="Calibri" panose="020F0502020204030204" pitchFamily="34" charset="0"/>
                          <a:cs typeface="Times New Roman" panose="02020603050405020304" pitchFamily="18" charset="0"/>
                        </a:rPr>
                        <m:t>∗177.5</m:t>
                      </m:r>
                      <m:r>
                        <a:rPr lang="es-EC" i="1">
                          <a:effectLst/>
                          <a:latin typeface="Cambria Math" panose="02040503050406030204" pitchFamily="18" charset="0"/>
                          <a:ea typeface="Calibri" panose="020F0502020204030204" pitchFamily="34" charset="0"/>
                          <a:cs typeface="Times New Roman" panose="02020603050405020304" pitchFamily="18" charset="0"/>
                        </a:rPr>
                        <m:t>𝑚𝑚</m:t>
                      </m:r>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b="1" i="1">
                              <a:effectLst/>
                              <a:latin typeface="Cambria Math" panose="02040503050406030204" pitchFamily="18" charset="0"/>
                              <a:ea typeface="Calibri" panose="020F0502020204030204" pitchFamily="34" charset="0"/>
                              <a:cs typeface="Arial" panose="020B0604020202020204" pitchFamily="34" charset="0"/>
                            </a:rPr>
                          </m:ctrlPr>
                        </m:sSubPr>
                        <m:e>
                          <m:r>
                            <a:rPr lang="es-EC" b="1" i="1">
                              <a:effectLst/>
                              <a:latin typeface="Cambria Math" panose="02040503050406030204" pitchFamily="18" charset="0"/>
                              <a:ea typeface="Calibri" panose="020F0502020204030204" pitchFamily="34" charset="0"/>
                              <a:cs typeface="Arial" panose="020B0604020202020204" pitchFamily="34" charset="0"/>
                            </a:rPr>
                            <m:t>𝑴</m:t>
                          </m:r>
                        </m:e>
                        <m:sub>
                          <m:r>
                            <a:rPr lang="es-EC" b="1" i="1">
                              <a:effectLst/>
                              <a:latin typeface="Cambria Math" panose="02040503050406030204" pitchFamily="18" charset="0"/>
                              <a:ea typeface="Calibri" panose="020F0502020204030204" pitchFamily="34" charset="0"/>
                              <a:cs typeface="Arial" panose="020B0604020202020204" pitchFamily="34" charset="0"/>
                            </a:rPr>
                            <m:t>𝑩</m:t>
                          </m:r>
                        </m:sub>
                      </m:sSub>
                      <m:r>
                        <a:rPr lang="es-EC" b="1" i="1">
                          <a:effectLst/>
                          <a:latin typeface="Cambria Math" panose="02040503050406030204" pitchFamily="18" charset="0"/>
                          <a:ea typeface="Calibri" panose="020F0502020204030204" pitchFamily="34" charset="0"/>
                          <a:cs typeface="Times New Roman" panose="02020603050405020304" pitchFamily="18" charset="0"/>
                        </a:rPr>
                        <m:t>=</m:t>
                      </m:r>
                      <m:r>
                        <a:rPr lang="es-EC" b="1" i="1">
                          <a:effectLst/>
                          <a:latin typeface="Cambria Math" panose="02040503050406030204" pitchFamily="18" charset="0"/>
                          <a:ea typeface="Calibri" panose="020F0502020204030204" pitchFamily="34" charset="0"/>
                          <a:cs typeface="Times New Roman" panose="02020603050405020304" pitchFamily="18" charset="0"/>
                        </a:rPr>
                        <m:t>𝟏𝟔𝟗𝟏</m:t>
                      </m:r>
                      <m:r>
                        <a:rPr lang="es-EC" b="1" i="1">
                          <a:effectLst/>
                          <a:latin typeface="Cambria Math" panose="02040503050406030204" pitchFamily="18" charset="0"/>
                          <a:ea typeface="Calibri" panose="020F0502020204030204" pitchFamily="34" charset="0"/>
                          <a:cs typeface="Times New Roman" panose="02020603050405020304" pitchFamily="18" charset="0"/>
                        </a:rPr>
                        <m:t>.</m:t>
                      </m:r>
                      <m:r>
                        <a:rPr lang="es-EC" b="1" i="1">
                          <a:effectLst/>
                          <a:latin typeface="Cambria Math" panose="02040503050406030204" pitchFamily="18" charset="0"/>
                          <a:ea typeface="Calibri" panose="020F0502020204030204" pitchFamily="34" charset="0"/>
                          <a:cs typeface="Times New Roman" panose="02020603050405020304" pitchFamily="18" charset="0"/>
                        </a:rPr>
                        <m:t>𝟒</m:t>
                      </m:r>
                      <m:r>
                        <a:rPr lang="es-EC" b="1" i="1">
                          <a:effectLst/>
                          <a:latin typeface="Cambria Math" panose="02040503050406030204" pitchFamily="18" charset="0"/>
                          <a:ea typeface="Calibri" panose="020F0502020204030204" pitchFamily="34" charset="0"/>
                          <a:cs typeface="Times New Roman" panose="02020603050405020304" pitchFamily="18" charset="0"/>
                        </a:rPr>
                        <m:t> </m:t>
                      </m:r>
                      <m:r>
                        <a:rPr lang="es-EC" b="1" i="1">
                          <a:effectLst/>
                          <a:latin typeface="Cambria Math" panose="02040503050406030204" pitchFamily="18" charset="0"/>
                          <a:ea typeface="Calibri" panose="020F0502020204030204" pitchFamily="34" charset="0"/>
                          <a:cs typeface="Times New Roman" panose="02020603050405020304" pitchFamily="18" charset="0"/>
                        </a:rPr>
                        <m:t>𝑵𝒎𝒎</m:t>
                      </m:r>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Rectángulo 5"/>
              <p:cNvSpPr>
                <a:spLocks noRot="1" noChangeAspect="1" noMove="1" noResize="1" noEditPoints="1" noAdjustHandles="1" noChangeArrowheads="1" noChangeShapeType="1" noTextEdit="1"/>
              </p:cNvSpPr>
              <p:nvPr/>
            </p:nvSpPr>
            <p:spPr>
              <a:xfrm>
                <a:off x="5714801" y="2066151"/>
                <a:ext cx="6096000" cy="3273460"/>
              </a:xfrm>
              <a:prstGeom prst="rect">
                <a:avLst/>
              </a:prstGeom>
              <a:blipFill rotWithShape="0">
                <a:blip r:embed="rId5" cstate="print"/>
                <a:stretch>
                  <a:fillRect/>
                </a:stretch>
              </a:blipFill>
            </p:spPr>
            <p:txBody>
              <a:bodyPr/>
              <a:lstStyle/>
              <a:p>
                <a:r>
                  <a:rPr lang="es-EC">
                    <a:noFill/>
                  </a:rPr>
                  <a:t> </a:t>
                </a:r>
              </a:p>
            </p:txBody>
          </p:sp>
        </mc:Fallback>
      </mc:AlternateContent>
      <p:sp>
        <p:nvSpPr>
          <p:cNvPr id="7" name="Rectángulo 6"/>
          <p:cNvSpPr/>
          <p:nvPr/>
        </p:nvSpPr>
        <p:spPr>
          <a:xfrm>
            <a:off x="5714801" y="5149682"/>
            <a:ext cx="6096000" cy="1154675"/>
          </a:xfrm>
          <a:prstGeom prst="rect">
            <a:avLst/>
          </a:prstGeom>
        </p:spPr>
        <p:txBody>
          <a:bodyPr>
            <a:spAutoFit/>
          </a:bodyPr>
          <a:lstStyle/>
          <a:p>
            <a:pPr>
              <a:lnSpc>
                <a:spcPct val="150000"/>
              </a:lnSpc>
            </a:pPr>
            <a:r>
              <a:rPr lang="es-EC" sz="1600" dirty="0">
                <a:latin typeface="Arial" panose="020B0604020202020204" pitchFamily="34" charset="0"/>
                <a:cs typeface="Arial" panose="020B0604020202020204" pitchFamily="34" charset="0"/>
              </a:rPr>
              <a:t>Este valor del momento </a:t>
            </a:r>
            <a:r>
              <a:rPr lang="es-EC" sz="1600" dirty="0" smtClean="0">
                <a:latin typeface="Arial" panose="020B0604020202020204" pitchFamily="34" charset="0"/>
                <a:ea typeface="Calibri" panose="020F0502020204030204" pitchFamily="34" charset="0"/>
                <a:cs typeface="Arial" panose="020B0604020202020204" pitchFamily="34" charset="0"/>
              </a:rPr>
              <a:t>posteriormente servirá </a:t>
            </a:r>
            <a:r>
              <a:rPr lang="es-EC" sz="1600" dirty="0">
                <a:latin typeface="Arial" panose="020B0604020202020204" pitchFamily="34" charset="0"/>
                <a:ea typeface="Calibri" panose="020F0502020204030204" pitchFamily="34" charset="0"/>
                <a:cs typeface="Arial" panose="020B0604020202020204" pitchFamily="34" charset="0"/>
              </a:rPr>
              <a:t>dimensionar el motor el cual deberá tener el torque adecuado para vencer la inercia del brazo</a:t>
            </a:r>
            <a:endParaRPr lang="es-EC"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50519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cstate="print"/>
          <a:stretch>
            <a:fillRect/>
          </a:stretch>
        </p:blipFill>
        <p:spPr>
          <a:xfrm>
            <a:off x="408111" y="1551626"/>
            <a:ext cx="4587384" cy="1997239"/>
          </a:xfrm>
          <a:prstGeom prst="rect">
            <a:avLst/>
          </a:prstGeom>
        </p:spPr>
      </p:pic>
      <p:sp>
        <p:nvSpPr>
          <p:cNvPr id="4" name="Rectángulo 3"/>
          <p:cNvSpPr/>
          <p:nvPr/>
        </p:nvSpPr>
        <p:spPr>
          <a:xfrm>
            <a:off x="1359125" y="815303"/>
            <a:ext cx="2888343" cy="507831"/>
          </a:xfrm>
          <a:prstGeom prst="rect">
            <a:avLst/>
          </a:prstGeom>
        </p:spPr>
        <p:txBody>
          <a:bodyPr wrap="square">
            <a:spAutoFit/>
          </a:bodyPr>
          <a:lstStyle/>
          <a:p>
            <a:pPr indent="252095" algn="just">
              <a:lnSpc>
                <a:spcPct val="150000"/>
              </a:lnSpc>
              <a:spcAft>
                <a:spcPts val="800"/>
              </a:spcAft>
            </a:pPr>
            <a:r>
              <a:rPr lang="es-EC" dirty="0">
                <a:latin typeface="Arial" panose="020B0604020202020204" pitchFamily="34" charset="0"/>
                <a:ea typeface="Calibri" panose="020F0502020204030204" pitchFamily="34" charset="0"/>
                <a:cs typeface="Times New Roman" panose="02020603050405020304" pitchFamily="18" charset="0"/>
              </a:rPr>
              <a:t>El esfuerzo </a:t>
            </a:r>
            <a:r>
              <a:rPr lang="es-EC" dirty="0" smtClean="0">
                <a:latin typeface="Arial" panose="020B0604020202020204" pitchFamily="34" charset="0"/>
                <a:ea typeface="Calibri" panose="020F0502020204030204" pitchFamily="34" charset="0"/>
                <a:cs typeface="Times New Roman" panose="02020603050405020304" pitchFamily="18" charset="0"/>
              </a:rPr>
              <a:t>flexionante</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ángulo 5"/>
          <p:cNvSpPr/>
          <p:nvPr/>
        </p:nvSpPr>
        <p:spPr>
          <a:xfrm>
            <a:off x="774534" y="3210135"/>
            <a:ext cx="4057521" cy="369332"/>
          </a:xfrm>
          <a:prstGeom prst="rect">
            <a:avLst/>
          </a:prstGeom>
        </p:spPr>
        <p:txBody>
          <a:bodyPr wrap="none">
            <a:spAutoFit/>
          </a:bodyPr>
          <a:lstStyle/>
          <a:p>
            <a:r>
              <a:rPr lang="es-EC" dirty="0">
                <a:latin typeface="Arial" panose="020B0604020202020204" pitchFamily="34" charset="0"/>
                <a:ea typeface="Calibri" panose="020F0502020204030204" pitchFamily="34" charset="0"/>
              </a:rPr>
              <a:t>Sección transversal </a:t>
            </a:r>
            <a:r>
              <a:rPr lang="es-EC" dirty="0" smtClean="0">
                <a:latin typeface="Arial" panose="020B0604020202020204" pitchFamily="34" charset="0"/>
                <a:ea typeface="Calibri" panose="020F0502020204030204" pitchFamily="34" charset="0"/>
              </a:rPr>
              <a:t>eslabón principal </a:t>
            </a:r>
            <a:endParaRPr lang="es-EC" dirty="0"/>
          </a:p>
        </p:txBody>
      </p:sp>
      <mc:AlternateContent xmlns:mc="http://schemas.openxmlformats.org/markup-compatibility/2006" xmlns:a14="http://schemas.microsoft.com/office/drawing/2010/main">
        <mc:Choice Requires="a14">
          <p:sp>
            <p:nvSpPr>
              <p:cNvPr id="7" name="Rectángulo 6"/>
              <p:cNvSpPr/>
              <p:nvPr/>
            </p:nvSpPr>
            <p:spPr>
              <a:xfrm>
                <a:off x="2171456" y="3947905"/>
                <a:ext cx="1263679" cy="6127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𝜎</m:t>
                      </m:r>
                      <m:r>
                        <a:rPr lang="es-EC" i="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6</m:t>
                          </m:r>
                          <m:sSub>
                            <m:sSubPr>
                              <m:ctrlPr>
                                <a:rPr lang="es-EC" i="1">
                                  <a:latin typeface="Cambria Math" panose="02040503050406030204" pitchFamily="18" charset="0"/>
                                </a:rPr>
                              </m:ctrlPr>
                            </m:sSubPr>
                            <m:e>
                              <m:r>
                                <a:rPr lang="es-EC" i="1">
                                  <a:latin typeface="Cambria Math" panose="02040503050406030204" pitchFamily="18" charset="0"/>
                                </a:rPr>
                                <m:t>𝑀</m:t>
                              </m:r>
                            </m:e>
                            <m:sub>
                              <m:r>
                                <a:rPr lang="es-EC" i="1">
                                  <a:latin typeface="Cambria Math" panose="02040503050406030204" pitchFamily="18" charset="0"/>
                                </a:rPr>
                                <m:t>𝐵</m:t>
                              </m:r>
                            </m:sub>
                          </m:sSub>
                        </m:num>
                        <m:den>
                          <m:r>
                            <a:rPr lang="es-EC" i="1">
                              <a:latin typeface="Cambria Math" panose="02040503050406030204" pitchFamily="18" charset="0"/>
                            </a:rPr>
                            <m:t>𝑏</m:t>
                          </m:r>
                          <m:r>
                            <a:rPr lang="es-EC" i="0">
                              <a:latin typeface="Cambria Math" panose="02040503050406030204" pitchFamily="18" charset="0"/>
                            </a:rPr>
                            <m:t>∗</m:t>
                          </m:r>
                          <m:sSup>
                            <m:sSupPr>
                              <m:ctrlPr>
                                <a:rPr lang="es-EC" i="1">
                                  <a:latin typeface="Cambria Math" panose="02040503050406030204" pitchFamily="18" charset="0"/>
                                </a:rPr>
                              </m:ctrlPr>
                            </m:sSupPr>
                            <m:e>
                              <m:r>
                                <a:rPr lang="es-EC" i="1">
                                  <a:latin typeface="Cambria Math" panose="02040503050406030204" pitchFamily="18" charset="0"/>
                                </a:rPr>
                                <m:t>h</m:t>
                              </m:r>
                            </m:e>
                            <m:sup>
                              <m:r>
                                <a:rPr lang="es-EC" i="0">
                                  <a:latin typeface="Cambria Math" panose="02040503050406030204" pitchFamily="18" charset="0"/>
                                </a:rPr>
                                <m:t>2</m:t>
                              </m:r>
                            </m:sup>
                          </m:sSup>
                        </m:den>
                      </m:f>
                    </m:oMath>
                  </m:oMathPara>
                </a14:m>
                <a:endParaRPr lang="es-EC" dirty="0"/>
              </a:p>
            </p:txBody>
          </p:sp>
        </mc:Choice>
        <mc:Fallback xmlns="">
          <p:sp>
            <p:nvSpPr>
              <p:cNvPr id="7" name="Rectángulo 6"/>
              <p:cNvSpPr>
                <a:spLocks noRot="1" noChangeAspect="1" noMove="1" noResize="1" noEditPoints="1" noAdjustHandles="1" noChangeArrowheads="1" noChangeShapeType="1" noTextEdit="1"/>
              </p:cNvSpPr>
              <p:nvPr/>
            </p:nvSpPr>
            <p:spPr>
              <a:xfrm>
                <a:off x="2171456" y="3947905"/>
                <a:ext cx="1263679" cy="612732"/>
              </a:xfrm>
              <a:prstGeom prst="rect">
                <a:avLst/>
              </a:prstGeom>
              <a:blipFill rotWithShape="0">
                <a:blip r:embed="rId3" cstate="print"/>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8" name="Rectángulo 7"/>
              <p:cNvSpPr/>
              <p:nvPr/>
            </p:nvSpPr>
            <p:spPr>
              <a:xfrm>
                <a:off x="1359125" y="4714187"/>
                <a:ext cx="2685356" cy="1576778"/>
              </a:xfrm>
              <a:prstGeom prst="rect">
                <a:avLst/>
              </a:prstGeom>
            </p:spPr>
            <p:txBody>
              <a:bodyPr wrap="square">
                <a:spAutoFit/>
              </a:bodyPr>
              <a:lstStyle/>
              <a:p>
                <a:pPr indent="252095" algn="just">
                  <a:lnSpc>
                    <a:spcPct val="150000"/>
                  </a:lnSpc>
                  <a:spcAft>
                    <a:spcPts val="800"/>
                  </a:spcAft>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ea typeface="Calibri" panose="020F0502020204030204" pitchFamily="34" charset="0"/>
                          <a:cs typeface="Arial" panose="020B0604020202020204" pitchFamily="34" charset="0"/>
                        </a:rPr>
                        <m:t>𝜎</m:t>
                      </m:r>
                      <m:r>
                        <a:rPr lang="es-EC" i="1">
                          <a:latin typeface="Cambria Math" panose="02040503050406030204" pitchFamily="18" charset="0"/>
                          <a:ea typeface="Calibri" panose="020F0502020204030204" pitchFamily="34" charset="0"/>
                          <a:cs typeface="Arial" panose="020B0604020202020204" pitchFamily="34" charset="0"/>
                        </a:rPr>
                        <m:t>=</m:t>
                      </m:r>
                      <m:f>
                        <m:fPr>
                          <m:ctrlPr>
                            <a:rPr lang="es-EC" i="1">
                              <a:effectLst/>
                              <a:latin typeface="Cambria Math" panose="02040503050406030204" pitchFamily="18" charset="0"/>
                              <a:ea typeface="Calibri" panose="020F0502020204030204" pitchFamily="34" charset="0"/>
                              <a:cs typeface="Arial" panose="020B0604020202020204" pitchFamily="34" charset="0"/>
                            </a:rPr>
                          </m:ctrlPr>
                        </m:fPr>
                        <m:num>
                          <m:r>
                            <a:rPr lang="es-EC" i="1">
                              <a:effectLst/>
                              <a:latin typeface="Cambria Math" panose="02040503050406030204" pitchFamily="18" charset="0"/>
                              <a:ea typeface="Calibri" panose="020F0502020204030204" pitchFamily="34" charset="0"/>
                              <a:cs typeface="Arial" panose="020B0604020202020204" pitchFamily="34" charset="0"/>
                            </a:rPr>
                            <m:t>6∗</m:t>
                          </m:r>
                          <m:r>
                            <a:rPr lang="es-EC" i="1">
                              <a:effectLst/>
                              <a:latin typeface="Cambria Math" panose="02040503050406030204" pitchFamily="18" charset="0"/>
                              <a:ea typeface="Calibri" panose="020F0502020204030204" pitchFamily="34" charset="0"/>
                              <a:cs typeface="Times New Roman" panose="02020603050405020304" pitchFamily="18" charset="0"/>
                            </a:rPr>
                            <m:t>1691.4 </m:t>
                          </m:r>
                          <m:r>
                            <a:rPr lang="es-EC" i="1">
                              <a:effectLst/>
                              <a:latin typeface="Cambria Math" panose="02040503050406030204" pitchFamily="18" charset="0"/>
                              <a:ea typeface="Calibri" panose="020F0502020204030204" pitchFamily="34" charset="0"/>
                              <a:cs typeface="Times New Roman" panose="02020603050405020304" pitchFamily="18" charset="0"/>
                            </a:rPr>
                            <m:t>𝑁𝑚𝑚</m:t>
                          </m:r>
                        </m:num>
                        <m:den>
                          <m:r>
                            <a:rPr lang="es-EC" i="1">
                              <a:effectLst/>
                              <a:latin typeface="Cambria Math" panose="02040503050406030204" pitchFamily="18" charset="0"/>
                              <a:ea typeface="Calibri" panose="020F0502020204030204" pitchFamily="34" charset="0"/>
                              <a:cs typeface="Arial" panose="020B0604020202020204" pitchFamily="34" charset="0"/>
                            </a:rPr>
                            <m:t>9</m:t>
                          </m:r>
                          <m:r>
                            <a:rPr lang="es-EC" i="1">
                              <a:effectLst/>
                              <a:latin typeface="Cambria Math" panose="02040503050406030204" pitchFamily="18" charset="0"/>
                              <a:ea typeface="Calibri" panose="020F0502020204030204" pitchFamily="34" charset="0"/>
                              <a:cs typeface="Arial" panose="020B0604020202020204" pitchFamily="34" charset="0"/>
                            </a:rPr>
                            <m:t>𝑚𝑚</m:t>
                          </m:r>
                          <m:r>
                            <a:rPr lang="es-EC" i="1">
                              <a:effectLst/>
                              <a:latin typeface="Cambria Math" panose="02040503050406030204" pitchFamily="18" charset="0"/>
                              <a:ea typeface="Calibri" panose="020F0502020204030204" pitchFamily="34" charset="0"/>
                              <a:cs typeface="Arial" panose="020B0604020202020204" pitchFamily="34" charset="0"/>
                            </a:rPr>
                            <m:t>∗</m:t>
                          </m:r>
                          <m:sSup>
                            <m:sSupPr>
                              <m:ctrlPr>
                                <a:rPr lang="es-EC" i="1">
                                  <a:effectLst/>
                                  <a:latin typeface="Cambria Math" panose="02040503050406030204" pitchFamily="18" charset="0"/>
                                  <a:ea typeface="Calibri" panose="020F0502020204030204" pitchFamily="34" charset="0"/>
                                  <a:cs typeface="Arial" panose="020B0604020202020204" pitchFamily="34" charset="0"/>
                                </a:rPr>
                              </m:ctrlPr>
                            </m:sSupPr>
                            <m:e>
                              <m:r>
                                <a:rPr lang="es-EC" i="1">
                                  <a:effectLst/>
                                  <a:latin typeface="Cambria Math" panose="02040503050406030204" pitchFamily="18" charset="0"/>
                                  <a:ea typeface="Calibri" panose="020F0502020204030204" pitchFamily="34" charset="0"/>
                                  <a:cs typeface="Arial" panose="020B0604020202020204" pitchFamily="34" charset="0"/>
                                </a:rPr>
                                <m:t>(50</m:t>
                              </m:r>
                              <m:r>
                                <a:rPr lang="es-EC" i="1">
                                  <a:effectLst/>
                                  <a:latin typeface="Cambria Math" panose="02040503050406030204" pitchFamily="18" charset="0"/>
                                  <a:ea typeface="Calibri" panose="020F0502020204030204" pitchFamily="34" charset="0"/>
                                  <a:cs typeface="Arial" panose="020B0604020202020204" pitchFamily="34" charset="0"/>
                                </a:rPr>
                                <m:t>𝑚𝑚</m:t>
                              </m:r>
                              <m:r>
                                <a:rPr lang="es-EC" i="1">
                                  <a:effectLst/>
                                  <a:latin typeface="Cambria Math" panose="02040503050406030204" pitchFamily="18" charset="0"/>
                                  <a:ea typeface="Calibri" panose="020F0502020204030204" pitchFamily="34" charset="0"/>
                                  <a:cs typeface="Arial" panose="020B0604020202020204" pitchFamily="34" charset="0"/>
                                </a:rPr>
                                <m:t>)</m:t>
                              </m:r>
                            </m:e>
                            <m:sup>
                              <m:r>
                                <a:rPr lang="es-EC" i="1">
                                  <a:effectLst/>
                                  <a:latin typeface="Cambria Math" panose="02040503050406030204" pitchFamily="18" charset="0"/>
                                  <a:ea typeface="Calibri" panose="020F0502020204030204" pitchFamily="34" charset="0"/>
                                  <a:cs typeface="Arial" panose="020B0604020202020204" pitchFamily="34" charset="0"/>
                                </a:rPr>
                                <m:t>2</m:t>
                              </m:r>
                            </m:sup>
                          </m:sSup>
                        </m:den>
                      </m:f>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indent="252095" algn="just">
                  <a:lnSpc>
                    <a:spcPct val="150000"/>
                  </a:lnSpc>
                  <a:spcAft>
                    <a:spcPts val="800"/>
                  </a:spcAft>
                </a:pPr>
                <a14:m>
                  <m:oMathPara xmlns:m="http://schemas.openxmlformats.org/officeDocument/2006/math">
                    <m:oMathParaPr>
                      <m:jc m:val="centerGroup"/>
                    </m:oMathParaPr>
                    <m:oMath xmlns:m="http://schemas.openxmlformats.org/officeDocument/2006/math">
                      <m:r>
                        <a:rPr lang="es-EC" b="1" i="1">
                          <a:effectLst/>
                          <a:latin typeface="Cambria Math" panose="02040503050406030204" pitchFamily="18" charset="0"/>
                          <a:ea typeface="Calibri" panose="020F0502020204030204" pitchFamily="34" charset="0"/>
                          <a:cs typeface="Arial" panose="020B0604020202020204" pitchFamily="34" charset="0"/>
                        </a:rPr>
                        <m:t>𝝈</m:t>
                      </m:r>
                      <m:r>
                        <a:rPr lang="es-EC" b="1" i="1">
                          <a:effectLst/>
                          <a:latin typeface="Cambria Math" panose="02040503050406030204" pitchFamily="18" charset="0"/>
                          <a:ea typeface="Calibri" panose="020F0502020204030204" pitchFamily="34" charset="0"/>
                          <a:cs typeface="Arial" panose="020B0604020202020204" pitchFamily="34" charset="0"/>
                        </a:rPr>
                        <m:t>=</m:t>
                      </m:r>
                      <m:r>
                        <a:rPr lang="es-EC" b="1" i="1">
                          <a:effectLst/>
                          <a:latin typeface="Cambria Math" panose="02040503050406030204" pitchFamily="18" charset="0"/>
                          <a:ea typeface="Calibri" panose="020F0502020204030204" pitchFamily="34" charset="0"/>
                          <a:cs typeface="Arial" panose="020B0604020202020204" pitchFamily="34" charset="0"/>
                        </a:rPr>
                        <m:t>𝟎</m:t>
                      </m:r>
                      <m:r>
                        <a:rPr lang="es-EC" b="1" i="1">
                          <a:effectLst/>
                          <a:latin typeface="Cambria Math" panose="02040503050406030204" pitchFamily="18" charset="0"/>
                          <a:ea typeface="Calibri" panose="020F0502020204030204" pitchFamily="34" charset="0"/>
                          <a:cs typeface="Arial" panose="020B0604020202020204" pitchFamily="34" charset="0"/>
                        </a:rPr>
                        <m:t>.</m:t>
                      </m:r>
                      <m:r>
                        <a:rPr lang="es-EC" b="1" i="1">
                          <a:effectLst/>
                          <a:latin typeface="Cambria Math" panose="02040503050406030204" pitchFamily="18" charset="0"/>
                          <a:ea typeface="Calibri" panose="020F0502020204030204" pitchFamily="34" charset="0"/>
                          <a:cs typeface="Arial" panose="020B0604020202020204" pitchFamily="34" charset="0"/>
                        </a:rPr>
                        <m:t>𝟒𝟓</m:t>
                      </m:r>
                      <m:r>
                        <a:rPr lang="es-EC" b="1" i="1">
                          <a:effectLst/>
                          <a:latin typeface="Cambria Math" panose="02040503050406030204" pitchFamily="18" charset="0"/>
                          <a:ea typeface="Calibri" panose="020F0502020204030204" pitchFamily="34" charset="0"/>
                          <a:cs typeface="Arial" panose="020B0604020202020204" pitchFamily="34" charset="0"/>
                        </a:rPr>
                        <m:t> </m:t>
                      </m:r>
                      <m:r>
                        <a:rPr lang="es-EC" b="1" i="1">
                          <a:effectLst/>
                          <a:latin typeface="Cambria Math" panose="02040503050406030204" pitchFamily="18" charset="0"/>
                          <a:ea typeface="Calibri" panose="020F0502020204030204" pitchFamily="34" charset="0"/>
                          <a:cs typeface="Arial" panose="020B0604020202020204" pitchFamily="34" charset="0"/>
                        </a:rPr>
                        <m:t>𝑵</m:t>
                      </m:r>
                      <m:r>
                        <a:rPr lang="es-EC" b="1" i="1">
                          <a:effectLst/>
                          <a:latin typeface="Cambria Math" panose="02040503050406030204" pitchFamily="18" charset="0"/>
                          <a:ea typeface="Calibri" panose="020F0502020204030204" pitchFamily="34" charset="0"/>
                          <a:cs typeface="Arial" panose="020B0604020202020204" pitchFamily="34" charset="0"/>
                        </a:rPr>
                        <m:t>/</m:t>
                      </m:r>
                      <m:sSup>
                        <m:sSupPr>
                          <m:ctrlPr>
                            <a:rPr lang="es-EC" b="1" i="1">
                              <a:effectLst/>
                              <a:latin typeface="Cambria Math" panose="02040503050406030204" pitchFamily="18" charset="0"/>
                              <a:ea typeface="Calibri" panose="020F0502020204030204" pitchFamily="34" charset="0"/>
                              <a:cs typeface="Arial" panose="020B0604020202020204" pitchFamily="34" charset="0"/>
                            </a:rPr>
                          </m:ctrlPr>
                        </m:sSupPr>
                        <m:e>
                          <m:r>
                            <a:rPr lang="es-EC" b="1" i="1">
                              <a:effectLst/>
                              <a:latin typeface="Cambria Math" panose="02040503050406030204" pitchFamily="18" charset="0"/>
                              <a:ea typeface="Calibri" panose="020F0502020204030204" pitchFamily="34" charset="0"/>
                              <a:cs typeface="Arial" panose="020B0604020202020204" pitchFamily="34" charset="0"/>
                            </a:rPr>
                            <m:t>𝒎𝒎</m:t>
                          </m:r>
                        </m:e>
                        <m:sup>
                          <m:r>
                            <a:rPr lang="es-EC" b="1" i="1">
                              <a:effectLst/>
                              <a:latin typeface="Cambria Math" panose="02040503050406030204" pitchFamily="18" charset="0"/>
                              <a:ea typeface="Calibri" panose="020F0502020204030204" pitchFamily="34" charset="0"/>
                              <a:cs typeface="Arial" panose="020B0604020202020204" pitchFamily="34" charset="0"/>
                            </a:rPr>
                            <m:t>𝟐</m:t>
                          </m:r>
                        </m:sup>
                      </m:sSup>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8" name="Rectángulo 7"/>
              <p:cNvSpPr>
                <a:spLocks noRot="1" noChangeAspect="1" noMove="1" noResize="1" noEditPoints="1" noAdjustHandles="1" noChangeArrowheads="1" noChangeShapeType="1" noTextEdit="1"/>
              </p:cNvSpPr>
              <p:nvPr/>
            </p:nvSpPr>
            <p:spPr>
              <a:xfrm>
                <a:off x="1359125" y="4714187"/>
                <a:ext cx="2685356" cy="1576778"/>
              </a:xfrm>
              <a:prstGeom prst="rect">
                <a:avLst/>
              </a:prstGeom>
              <a:blipFill rotWithShape="0">
                <a:blip r:embed="rId4" cstate="print"/>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0" name="Rectángulo 9"/>
              <p:cNvSpPr/>
              <p:nvPr/>
            </p:nvSpPr>
            <p:spPr>
              <a:xfrm>
                <a:off x="6724005" y="1528527"/>
                <a:ext cx="3089505" cy="1646605"/>
              </a:xfrm>
              <a:prstGeom prst="rect">
                <a:avLst/>
              </a:prstGeom>
            </p:spPr>
            <p:txBody>
              <a:bodyPr wrap="square">
                <a:spAutoFit/>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𝑇</m:t>
                          </m:r>
                        </m:e>
                        <m:sub>
                          <m:r>
                            <a:rPr lang="es-EC" i="1">
                              <a:effectLst/>
                              <a:latin typeface="Cambria Math" panose="02040503050406030204" pitchFamily="18" charset="0"/>
                              <a:ea typeface="Calibri" panose="020F0502020204030204" pitchFamily="34" charset="0"/>
                              <a:cs typeface="Arial" panose="020B0604020202020204" pitchFamily="34" charset="0"/>
                            </a:rPr>
                            <m:t>𝐵</m:t>
                          </m:r>
                        </m:sub>
                      </m:sSub>
                      <m:r>
                        <a:rPr lang="es-EC" i="1">
                          <a:effectLst/>
                          <a:latin typeface="Cambria Math" panose="02040503050406030204" pitchFamily="18" charset="0"/>
                          <a:ea typeface="Calibri" panose="020F0502020204030204" pitchFamily="34" charset="0"/>
                          <a:cs typeface="Times New Roman" panose="02020603050405020304" pitchFamily="18" charset="0"/>
                        </a:rPr>
                        <m:t>=</m:t>
                      </m:r>
                      <m:r>
                        <a:rPr lang="es-EC" i="1">
                          <a:effectLst/>
                          <a:latin typeface="Cambria Math" panose="02040503050406030204" pitchFamily="18" charset="0"/>
                          <a:ea typeface="Calibri" panose="020F0502020204030204" pitchFamily="34" charset="0"/>
                          <a:cs typeface="Times New Roman" panose="02020603050405020304" pitchFamily="18" charset="0"/>
                        </a:rPr>
                        <m:t>𝑃𝑇</m:t>
                      </m:r>
                      <m:r>
                        <a:rPr lang="es-EC" i="1">
                          <a:effectLst/>
                          <a:latin typeface="Cambria Math" panose="02040503050406030204" pitchFamily="18" charset="0"/>
                          <a:ea typeface="Calibri" panose="020F0502020204030204" pitchFamily="34" charset="0"/>
                          <a:cs typeface="Times New Roman" panose="02020603050405020304" pitchFamily="18" charset="0"/>
                        </a:rPr>
                        <m:t>∗61.35</m:t>
                      </m:r>
                      <m:r>
                        <a:rPr lang="es-EC" i="1">
                          <a:effectLst/>
                          <a:latin typeface="Cambria Math" panose="02040503050406030204" pitchFamily="18" charset="0"/>
                          <a:ea typeface="Calibri" panose="020F0502020204030204" pitchFamily="34" charset="0"/>
                          <a:cs typeface="Times New Roman" panose="02020603050405020304" pitchFamily="18" charset="0"/>
                        </a:rPr>
                        <m:t>𝑚𝑚</m:t>
                      </m:r>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𝑇</m:t>
                          </m:r>
                        </m:e>
                        <m:sub>
                          <m:r>
                            <a:rPr lang="es-EC" i="1">
                              <a:effectLst/>
                              <a:latin typeface="Cambria Math" panose="02040503050406030204" pitchFamily="18" charset="0"/>
                              <a:ea typeface="Calibri" panose="020F0502020204030204" pitchFamily="34" charset="0"/>
                              <a:cs typeface="Arial" panose="020B0604020202020204" pitchFamily="34" charset="0"/>
                            </a:rPr>
                            <m:t>𝐵</m:t>
                          </m:r>
                        </m:sub>
                      </m:sSub>
                      <m:r>
                        <a:rPr lang="es-EC" i="1">
                          <a:effectLst/>
                          <a:latin typeface="Cambria Math" panose="02040503050406030204" pitchFamily="18" charset="0"/>
                          <a:ea typeface="Calibri" panose="020F0502020204030204" pitchFamily="34" charset="0"/>
                          <a:cs typeface="Times New Roman" panose="02020603050405020304" pitchFamily="18" charset="0"/>
                        </a:rPr>
                        <m:t>=3.75 </m:t>
                      </m:r>
                      <m:r>
                        <a:rPr lang="es-EC" i="1">
                          <a:effectLst/>
                          <a:latin typeface="Cambria Math" panose="02040503050406030204" pitchFamily="18" charset="0"/>
                          <a:ea typeface="Calibri" panose="020F0502020204030204" pitchFamily="34" charset="0"/>
                          <a:cs typeface="Times New Roman" panose="02020603050405020304" pitchFamily="18" charset="0"/>
                        </a:rPr>
                        <m:t>𝑁</m:t>
                      </m:r>
                      <m:r>
                        <a:rPr lang="es-EC" i="1">
                          <a:effectLst/>
                          <a:latin typeface="Cambria Math" panose="02040503050406030204" pitchFamily="18" charset="0"/>
                          <a:ea typeface="Calibri" panose="020F0502020204030204" pitchFamily="34" charset="0"/>
                          <a:cs typeface="Times New Roman" panose="02020603050405020304" pitchFamily="18" charset="0"/>
                        </a:rPr>
                        <m:t>∗61.35</m:t>
                      </m:r>
                      <m:r>
                        <a:rPr lang="es-EC" i="1">
                          <a:effectLst/>
                          <a:latin typeface="Cambria Math" panose="02040503050406030204" pitchFamily="18" charset="0"/>
                          <a:ea typeface="Calibri" panose="020F0502020204030204" pitchFamily="34" charset="0"/>
                          <a:cs typeface="Times New Roman" panose="02020603050405020304" pitchFamily="18" charset="0"/>
                        </a:rPr>
                        <m:t>𝑚𝑚</m:t>
                      </m:r>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b="1" i="1">
                              <a:effectLst/>
                              <a:latin typeface="Cambria Math" panose="02040503050406030204" pitchFamily="18" charset="0"/>
                              <a:ea typeface="Calibri" panose="020F0502020204030204" pitchFamily="34" charset="0"/>
                              <a:cs typeface="Arial" panose="020B0604020202020204" pitchFamily="34" charset="0"/>
                            </a:rPr>
                          </m:ctrlPr>
                        </m:sSubPr>
                        <m:e>
                          <m:r>
                            <a:rPr lang="es-EC" b="1" i="1">
                              <a:effectLst/>
                              <a:latin typeface="Cambria Math" panose="02040503050406030204" pitchFamily="18" charset="0"/>
                              <a:ea typeface="Calibri" panose="020F0502020204030204" pitchFamily="34" charset="0"/>
                              <a:cs typeface="Arial" panose="020B0604020202020204" pitchFamily="34" charset="0"/>
                            </a:rPr>
                            <m:t>𝑻</m:t>
                          </m:r>
                        </m:e>
                        <m:sub>
                          <m:r>
                            <a:rPr lang="es-EC" b="1" i="1">
                              <a:effectLst/>
                              <a:latin typeface="Cambria Math" panose="02040503050406030204" pitchFamily="18" charset="0"/>
                              <a:ea typeface="Calibri" panose="020F0502020204030204" pitchFamily="34" charset="0"/>
                              <a:cs typeface="Arial" panose="020B0604020202020204" pitchFamily="34" charset="0"/>
                            </a:rPr>
                            <m:t>𝑩</m:t>
                          </m:r>
                        </m:sub>
                      </m:sSub>
                      <m:r>
                        <a:rPr lang="es-EC" b="1" i="1">
                          <a:effectLst/>
                          <a:latin typeface="Cambria Math" panose="02040503050406030204" pitchFamily="18" charset="0"/>
                          <a:ea typeface="Calibri" panose="020F0502020204030204" pitchFamily="34" charset="0"/>
                          <a:cs typeface="Times New Roman" panose="02020603050405020304" pitchFamily="18" charset="0"/>
                        </a:rPr>
                        <m:t>=</m:t>
                      </m:r>
                      <m:r>
                        <a:rPr lang="es-EC" b="1" i="1">
                          <a:effectLst/>
                          <a:latin typeface="Cambria Math" panose="02040503050406030204" pitchFamily="18" charset="0"/>
                          <a:ea typeface="Calibri" panose="020F0502020204030204" pitchFamily="34" charset="0"/>
                          <a:cs typeface="Times New Roman" panose="02020603050405020304" pitchFamily="18" charset="0"/>
                        </a:rPr>
                        <m:t>𝟐𝟑𝟎</m:t>
                      </m:r>
                      <m:r>
                        <a:rPr lang="es-EC" b="1" i="1">
                          <a:effectLst/>
                          <a:latin typeface="Cambria Math" panose="02040503050406030204" pitchFamily="18" charset="0"/>
                          <a:ea typeface="Calibri" panose="020F0502020204030204" pitchFamily="34" charset="0"/>
                          <a:cs typeface="Times New Roman" panose="02020603050405020304" pitchFamily="18" charset="0"/>
                        </a:rPr>
                        <m:t>.</m:t>
                      </m:r>
                      <m:r>
                        <a:rPr lang="es-EC" b="1" i="1">
                          <a:effectLst/>
                          <a:latin typeface="Cambria Math" panose="02040503050406030204" pitchFamily="18" charset="0"/>
                          <a:ea typeface="Calibri" panose="020F0502020204030204" pitchFamily="34" charset="0"/>
                          <a:cs typeface="Times New Roman" panose="02020603050405020304" pitchFamily="18" charset="0"/>
                        </a:rPr>
                        <m:t>𝟎𝟔</m:t>
                      </m:r>
                      <m:r>
                        <a:rPr lang="es-EC" b="1" i="1">
                          <a:effectLst/>
                          <a:latin typeface="Cambria Math" panose="02040503050406030204" pitchFamily="18" charset="0"/>
                          <a:ea typeface="Calibri" panose="020F0502020204030204" pitchFamily="34" charset="0"/>
                          <a:cs typeface="Times New Roman" panose="02020603050405020304" pitchFamily="18" charset="0"/>
                        </a:rPr>
                        <m:t> </m:t>
                      </m:r>
                      <m:r>
                        <a:rPr lang="es-EC" b="1" i="1">
                          <a:effectLst/>
                          <a:latin typeface="Cambria Math" panose="02040503050406030204" pitchFamily="18" charset="0"/>
                          <a:ea typeface="Calibri" panose="020F0502020204030204" pitchFamily="34" charset="0"/>
                          <a:cs typeface="Times New Roman" panose="02020603050405020304" pitchFamily="18" charset="0"/>
                        </a:rPr>
                        <m:t>𝑵𝒎𝒎</m:t>
                      </m:r>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0" name="Rectángulo 9"/>
              <p:cNvSpPr>
                <a:spLocks noRot="1" noChangeAspect="1" noMove="1" noResize="1" noEditPoints="1" noAdjustHandles="1" noChangeArrowheads="1" noChangeShapeType="1" noTextEdit="1"/>
              </p:cNvSpPr>
              <p:nvPr/>
            </p:nvSpPr>
            <p:spPr>
              <a:xfrm>
                <a:off x="6724005" y="1528527"/>
                <a:ext cx="3089505" cy="1646605"/>
              </a:xfrm>
              <a:prstGeom prst="rect">
                <a:avLst/>
              </a:prstGeom>
              <a:blipFill rotWithShape="0">
                <a:blip r:embed="rId5" cstate="print"/>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1" name="Rectángulo 10"/>
              <p:cNvSpPr/>
              <p:nvPr/>
            </p:nvSpPr>
            <p:spPr>
              <a:xfrm>
                <a:off x="6920825" y="3394801"/>
                <a:ext cx="2695866" cy="7146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s-EC" i="1">
                              <a:latin typeface="Cambria Math" panose="02040503050406030204" pitchFamily="18" charset="0"/>
                            </a:rPr>
                            <m:t>𝜏</m:t>
                          </m:r>
                        </m:e>
                        <m:sub>
                          <m:r>
                            <a:rPr lang="es-EC" i="1">
                              <a:latin typeface="Cambria Math" panose="02040503050406030204" pitchFamily="18" charset="0"/>
                            </a:rPr>
                            <m:t>𝑚</m:t>
                          </m:r>
                          <m:r>
                            <a:rPr lang="es-EC" i="0">
                              <a:latin typeface="Cambria Math" panose="02040503050406030204" pitchFamily="18" charset="0"/>
                            </a:rPr>
                            <m:t>á</m:t>
                          </m:r>
                          <m:r>
                            <a:rPr lang="es-EC" i="1">
                              <a:latin typeface="Cambria Math" panose="02040503050406030204" pitchFamily="18" charset="0"/>
                            </a:rPr>
                            <m:t>𝑥</m:t>
                          </m:r>
                        </m:sub>
                      </m:sSub>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𝑇</m:t>
                          </m:r>
                        </m:num>
                        <m:den>
                          <m:r>
                            <a:rPr lang="es-EC" i="1">
                              <a:latin typeface="Cambria Math" panose="02040503050406030204" pitchFamily="18" charset="0"/>
                            </a:rPr>
                            <m:t>𝑏</m:t>
                          </m:r>
                          <m:r>
                            <a:rPr lang="es-EC" i="0">
                              <a:latin typeface="Cambria Math" panose="02040503050406030204" pitchFamily="18" charset="0"/>
                            </a:rPr>
                            <m:t>∗</m:t>
                          </m:r>
                          <m:sSup>
                            <m:sSupPr>
                              <m:ctrlPr>
                                <a:rPr lang="es-EC" i="1">
                                  <a:latin typeface="Cambria Math" panose="02040503050406030204" pitchFamily="18" charset="0"/>
                                </a:rPr>
                              </m:ctrlPr>
                            </m:sSupPr>
                            <m:e>
                              <m:r>
                                <a:rPr lang="es-EC" i="1">
                                  <a:latin typeface="Cambria Math" panose="02040503050406030204" pitchFamily="18" charset="0"/>
                                </a:rPr>
                                <m:t>𝑐</m:t>
                              </m:r>
                            </m:e>
                            <m:sup>
                              <m:r>
                                <a:rPr lang="es-EC" i="0">
                                  <a:latin typeface="Cambria Math" panose="02040503050406030204" pitchFamily="18" charset="0"/>
                                </a:rPr>
                                <m:t>2</m:t>
                              </m:r>
                            </m:sup>
                          </m:sSup>
                        </m:den>
                      </m:f>
                      <m:d>
                        <m:dPr>
                          <m:ctrlPr>
                            <a:rPr lang="es-EC" i="1">
                              <a:latin typeface="Cambria Math" panose="02040503050406030204" pitchFamily="18" charset="0"/>
                            </a:rPr>
                          </m:ctrlPr>
                        </m:dPr>
                        <m:e>
                          <m:r>
                            <a:rPr lang="es-EC" i="0">
                              <a:latin typeface="Cambria Math" panose="02040503050406030204" pitchFamily="18" charset="0"/>
                            </a:rPr>
                            <m:t>3+</m:t>
                          </m:r>
                          <m:f>
                            <m:fPr>
                              <m:ctrlPr>
                                <a:rPr lang="es-EC" i="1">
                                  <a:latin typeface="Cambria Math" panose="02040503050406030204" pitchFamily="18" charset="0"/>
                                </a:rPr>
                              </m:ctrlPr>
                            </m:fPr>
                            <m:num>
                              <m:r>
                                <a:rPr lang="es-EC" i="0">
                                  <a:latin typeface="Cambria Math" panose="02040503050406030204" pitchFamily="18" charset="0"/>
                                </a:rPr>
                                <m:t>1.8</m:t>
                              </m:r>
                            </m:num>
                            <m:den>
                              <m:f>
                                <m:fPr>
                                  <m:type m:val="lin"/>
                                  <m:ctrlPr>
                                    <a:rPr lang="es-EC" i="1">
                                      <a:latin typeface="Cambria Math" panose="02040503050406030204" pitchFamily="18" charset="0"/>
                                    </a:rPr>
                                  </m:ctrlPr>
                                </m:fPr>
                                <m:num>
                                  <m:r>
                                    <a:rPr lang="es-EC" i="1">
                                      <a:latin typeface="Cambria Math" panose="02040503050406030204" pitchFamily="18" charset="0"/>
                                    </a:rPr>
                                    <m:t>𝑏</m:t>
                                  </m:r>
                                </m:num>
                                <m:den>
                                  <m:r>
                                    <a:rPr lang="es-EC" i="1">
                                      <a:latin typeface="Cambria Math" panose="02040503050406030204" pitchFamily="18" charset="0"/>
                                    </a:rPr>
                                    <m:t>𝑐</m:t>
                                  </m:r>
                                </m:den>
                              </m:f>
                            </m:den>
                          </m:f>
                          <m:r>
                            <a:rPr lang="es-EC" i="0">
                              <a:latin typeface="Cambria Math" panose="02040503050406030204" pitchFamily="18" charset="0"/>
                            </a:rPr>
                            <m:t> </m:t>
                          </m:r>
                        </m:e>
                      </m:d>
                    </m:oMath>
                  </m:oMathPara>
                </a14:m>
                <a:endParaRPr lang="es-EC" dirty="0"/>
              </a:p>
            </p:txBody>
          </p:sp>
        </mc:Choice>
        <mc:Fallback xmlns="">
          <p:sp>
            <p:nvSpPr>
              <p:cNvPr id="11" name="Rectángulo 10"/>
              <p:cNvSpPr>
                <a:spLocks noRot="1" noChangeAspect="1" noMove="1" noResize="1" noEditPoints="1" noAdjustHandles="1" noChangeArrowheads="1" noChangeShapeType="1" noTextEdit="1"/>
              </p:cNvSpPr>
              <p:nvPr/>
            </p:nvSpPr>
            <p:spPr>
              <a:xfrm>
                <a:off x="6920825" y="3394801"/>
                <a:ext cx="2695866" cy="714683"/>
              </a:xfrm>
              <a:prstGeom prst="rect">
                <a:avLst/>
              </a:prstGeom>
              <a:blipFill rotWithShape="0">
                <a:blip r:embed="rId6" cstate="print"/>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2" name="Rectángulo 11"/>
              <p:cNvSpPr/>
              <p:nvPr/>
            </p:nvSpPr>
            <p:spPr>
              <a:xfrm>
                <a:off x="5341257" y="4181860"/>
                <a:ext cx="6096000" cy="2173993"/>
              </a:xfrm>
              <a:prstGeom prst="rect">
                <a:avLst/>
              </a:prstGeom>
            </p:spPr>
            <p:txBody>
              <a:bodyPr>
                <a:spAutoFit/>
              </a:bodyPr>
              <a:lstStyle/>
              <a:p>
                <a:pPr indent="252095" algn="just">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𝜏</m:t>
                          </m:r>
                        </m:e>
                        <m:sub>
                          <m:r>
                            <a:rPr lang="es-EC" i="1">
                              <a:effectLst/>
                              <a:latin typeface="Cambria Math" panose="02040503050406030204" pitchFamily="18" charset="0"/>
                              <a:ea typeface="Calibri" panose="020F0502020204030204" pitchFamily="34" charset="0"/>
                              <a:cs typeface="Arial" panose="020B0604020202020204" pitchFamily="34" charset="0"/>
                            </a:rPr>
                            <m:t>𝑚</m:t>
                          </m:r>
                          <m:r>
                            <a:rPr lang="es-EC" i="1">
                              <a:effectLst/>
                              <a:latin typeface="Cambria Math" panose="02040503050406030204" pitchFamily="18" charset="0"/>
                              <a:ea typeface="Calibri" panose="020F0502020204030204" pitchFamily="34" charset="0"/>
                              <a:cs typeface="Arial" panose="020B0604020202020204" pitchFamily="34" charset="0"/>
                            </a:rPr>
                            <m:t>á</m:t>
                          </m:r>
                          <m:r>
                            <a:rPr lang="es-EC" i="1">
                              <a:effectLst/>
                              <a:latin typeface="Cambria Math" panose="02040503050406030204" pitchFamily="18" charset="0"/>
                              <a:ea typeface="Calibri" panose="020F0502020204030204" pitchFamily="34" charset="0"/>
                              <a:cs typeface="Arial" panose="020B0604020202020204" pitchFamily="34" charset="0"/>
                            </a:rPr>
                            <m:t>𝑥</m:t>
                          </m:r>
                        </m:sub>
                      </m:sSub>
                      <m:r>
                        <a:rPr lang="es-EC" i="1">
                          <a:effectLst/>
                          <a:latin typeface="Cambria Math" panose="02040503050406030204" pitchFamily="18" charset="0"/>
                          <a:ea typeface="Calibri" panose="020F0502020204030204" pitchFamily="34" charset="0"/>
                          <a:cs typeface="Arial" panose="020B0604020202020204" pitchFamily="34" charset="0"/>
                        </a:rPr>
                        <m:t>=</m:t>
                      </m:r>
                      <m:f>
                        <m:fPr>
                          <m:ctrlPr>
                            <a:rPr lang="es-EC" i="1">
                              <a:effectLst/>
                              <a:latin typeface="Cambria Math" panose="02040503050406030204" pitchFamily="18" charset="0"/>
                              <a:ea typeface="Calibri" panose="020F0502020204030204" pitchFamily="34" charset="0"/>
                              <a:cs typeface="Arial" panose="020B0604020202020204" pitchFamily="34" charset="0"/>
                            </a:rPr>
                          </m:ctrlPr>
                        </m:fPr>
                        <m:num>
                          <m:r>
                            <a:rPr lang="es-EC" i="1">
                              <a:effectLst/>
                              <a:latin typeface="Cambria Math" panose="02040503050406030204" pitchFamily="18" charset="0"/>
                              <a:ea typeface="Calibri" panose="020F0502020204030204" pitchFamily="34" charset="0"/>
                              <a:cs typeface="Arial" panose="020B0604020202020204" pitchFamily="34" charset="0"/>
                            </a:rPr>
                            <m:t>230.06 </m:t>
                          </m:r>
                          <m:r>
                            <a:rPr lang="es-EC" i="1">
                              <a:effectLst/>
                              <a:latin typeface="Cambria Math" panose="02040503050406030204" pitchFamily="18" charset="0"/>
                              <a:ea typeface="Calibri" panose="020F0502020204030204" pitchFamily="34" charset="0"/>
                              <a:cs typeface="Arial" panose="020B0604020202020204" pitchFamily="34" charset="0"/>
                            </a:rPr>
                            <m:t>𝑁𝑚𝑚</m:t>
                          </m:r>
                        </m:num>
                        <m:den>
                          <m:r>
                            <a:rPr lang="es-EC" i="1">
                              <a:effectLst/>
                              <a:latin typeface="Cambria Math" panose="02040503050406030204" pitchFamily="18" charset="0"/>
                              <a:ea typeface="Calibri" panose="020F0502020204030204" pitchFamily="34" charset="0"/>
                              <a:cs typeface="Arial" panose="020B0604020202020204" pitchFamily="34" charset="0"/>
                            </a:rPr>
                            <m:t>50</m:t>
                          </m:r>
                          <m:r>
                            <a:rPr lang="es-EC" i="1">
                              <a:effectLst/>
                              <a:latin typeface="Cambria Math" panose="02040503050406030204" pitchFamily="18" charset="0"/>
                              <a:ea typeface="Calibri" panose="020F0502020204030204" pitchFamily="34" charset="0"/>
                              <a:cs typeface="Arial" panose="020B0604020202020204" pitchFamily="34" charset="0"/>
                            </a:rPr>
                            <m:t>𝑚𝑚</m:t>
                          </m:r>
                          <m:r>
                            <a:rPr lang="es-EC" i="1">
                              <a:effectLst/>
                              <a:latin typeface="Cambria Math" panose="02040503050406030204" pitchFamily="18" charset="0"/>
                              <a:ea typeface="Calibri" panose="020F0502020204030204" pitchFamily="34" charset="0"/>
                              <a:cs typeface="Arial" panose="020B0604020202020204" pitchFamily="34" charset="0"/>
                            </a:rPr>
                            <m:t>∗(</m:t>
                          </m:r>
                          <m:sSup>
                            <m:sSupPr>
                              <m:ctrlPr>
                                <a:rPr lang="es-EC" i="1">
                                  <a:effectLst/>
                                  <a:latin typeface="Cambria Math" panose="02040503050406030204" pitchFamily="18" charset="0"/>
                                  <a:ea typeface="Calibri" panose="020F0502020204030204" pitchFamily="34" charset="0"/>
                                  <a:cs typeface="Arial" panose="020B0604020202020204" pitchFamily="34" charset="0"/>
                                </a:rPr>
                              </m:ctrlPr>
                            </m:sSupPr>
                            <m:e>
                              <m:r>
                                <a:rPr lang="es-EC" i="1">
                                  <a:effectLst/>
                                  <a:latin typeface="Cambria Math" panose="02040503050406030204" pitchFamily="18" charset="0"/>
                                  <a:ea typeface="Calibri" panose="020F0502020204030204" pitchFamily="34" charset="0"/>
                                  <a:cs typeface="Arial" panose="020B0604020202020204" pitchFamily="34" charset="0"/>
                                </a:rPr>
                                <m:t>9</m:t>
                              </m:r>
                              <m:r>
                                <a:rPr lang="es-EC" i="1">
                                  <a:effectLst/>
                                  <a:latin typeface="Cambria Math" panose="02040503050406030204" pitchFamily="18" charset="0"/>
                                  <a:ea typeface="Calibri" panose="020F0502020204030204" pitchFamily="34" charset="0"/>
                                  <a:cs typeface="Arial" panose="020B0604020202020204" pitchFamily="34" charset="0"/>
                                </a:rPr>
                                <m:t>𝑚𝑚</m:t>
                              </m:r>
                              <m:r>
                                <a:rPr lang="es-EC" i="1">
                                  <a:effectLst/>
                                  <a:latin typeface="Cambria Math" panose="02040503050406030204" pitchFamily="18" charset="0"/>
                                  <a:ea typeface="Calibri" panose="020F0502020204030204" pitchFamily="34" charset="0"/>
                                  <a:cs typeface="Arial" panose="020B0604020202020204" pitchFamily="34" charset="0"/>
                                </a:rPr>
                                <m:t>)</m:t>
                              </m:r>
                            </m:e>
                            <m:sup>
                              <m:r>
                                <a:rPr lang="es-EC" i="1">
                                  <a:effectLst/>
                                  <a:latin typeface="Cambria Math" panose="02040503050406030204" pitchFamily="18" charset="0"/>
                                  <a:ea typeface="Calibri" panose="020F0502020204030204" pitchFamily="34" charset="0"/>
                                  <a:cs typeface="Arial" panose="020B0604020202020204" pitchFamily="34" charset="0"/>
                                </a:rPr>
                                <m:t>2</m:t>
                              </m:r>
                            </m:sup>
                          </m:sSup>
                        </m:den>
                      </m:f>
                      <m:d>
                        <m:dPr>
                          <m:ctrlPr>
                            <a:rPr lang="es-EC" i="1">
                              <a:effectLst/>
                              <a:latin typeface="Cambria Math" panose="02040503050406030204" pitchFamily="18" charset="0"/>
                              <a:ea typeface="Calibri" panose="020F0502020204030204" pitchFamily="34" charset="0"/>
                              <a:cs typeface="Arial" panose="020B0604020202020204" pitchFamily="34" charset="0"/>
                            </a:rPr>
                          </m:ctrlPr>
                        </m:dPr>
                        <m:e>
                          <m:r>
                            <a:rPr lang="es-EC" i="1">
                              <a:effectLst/>
                              <a:latin typeface="Cambria Math" panose="02040503050406030204" pitchFamily="18" charset="0"/>
                              <a:ea typeface="Calibri" panose="020F0502020204030204" pitchFamily="34" charset="0"/>
                              <a:cs typeface="Arial" panose="020B0604020202020204" pitchFamily="34" charset="0"/>
                            </a:rPr>
                            <m:t>3+</m:t>
                          </m:r>
                          <m:f>
                            <m:fPr>
                              <m:ctrlPr>
                                <a:rPr lang="es-EC" i="1">
                                  <a:effectLst/>
                                  <a:latin typeface="Cambria Math" panose="02040503050406030204" pitchFamily="18" charset="0"/>
                                  <a:ea typeface="Calibri" panose="020F0502020204030204" pitchFamily="34" charset="0"/>
                                  <a:cs typeface="Arial" panose="020B0604020202020204" pitchFamily="34" charset="0"/>
                                </a:rPr>
                              </m:ctrlPr>
                            </m:fPr>
                            <m:num>
                              <m:r>
                                <a:rPr lang="es-EC" i="1">
                                  <a:effectLst/>
                                  <a:latin typeface="Cambria Math" panose="02040503050406030204" pitchFamily="18" charset="0"/>
                                  <a:ea typeface="Calibri" panose="020F0502020204030204" pitchFamily="34" charset="0"/>
                                  <a:cs typeface="Arial" panose="020B0604020202020204" pitchFamily="34" charset="0"/>
                                </a:rPr>
                                <m:t>1.8</m:t>
                              </m:r>
                            </m:num>
                            <m:den>
                              <m:r>
                                <a:rPr lang="es-EC" i="1">
                                  <a:effectLst/>
                                  <a:latin typeface="Cambria Math" panose="02040503050406030204" pitchFamily="18" charset="0"/>
                                  <a:ea typeface="Calibri" panose="020F0502020204030204" pitchFamily="34" charset="0"/>
                                  <a:cs typeface="Arial" panose="020B0604020202020204" pitchFamily="34" charset="0"/>
                                </a:rPr>
                                <m:t>50</m:t>
                              </m:r>
                              <m:r>
                                <a:rPr lang="es-EC" i="1">
                                  <a:effectLst/>
                                  <a:latin typeface="Cambria Math" panose="02040503050406030204" pitchFamily="18" charset="0"/>
                                  <a:ea typeface="Calibri" panose="020F0502020204030204" pitchFamily="34" charset="0"/>
                                  <a:cs typeface="Arial" panose="020B0604020202020204" pitchFamily="34" charset="0"/>
                                </a:rPr>
                                <m:t>𝑚𝑚</m:t>
                              </m:r>
                              <m:r>
                                <a:rPr lang="es-EC" i="1">
                                  <a:effectLst/>
                                  <a:latin typeface="Cambria Math" panose="02040503050406030204" pitchFamily="18" charset="0"/>
                                  <a:ea typeface="Calibri" panose="020F0502020204030204" pitchFamily="34" charset="0"/>
                                  <a:cs typeface="Arial" panose="020B0604020202020204" pitchFamily="34" charset="0"/>
                                </a:rPr>
                                <m:t>/9</m:t>
                              </m:r>
                              <m:r>
                                <a:rPr lang="es-EC" i="1">
                                  <a:effectLst/>
                                  <a:latin typeface="Cambria Math" panose="02040503050406030204" pitchFamily="18" charset="0"/>
                                  <a:ea typeface="Calibri" panose="020F0502020204030204" pitchFamily="34" charset="0"/>
                                  <a:cs typeface="Arial" panose="020B0604020202020204" pitchFamily="34" charset="0"/>
                                </a:rPr>
                                <m:t>𝑚𝑚</m:t>
                              </m:r>
                            </m:den>
                          </m:f>
                          <m:r>
                            <a:rPr lang="es-EC" i="1">
                              <a:effectLst/>
                              <a:latin typeface="Cambria Math" panose="02040503050406030204" pitchFamily="18" charset="0"/>
                              <a:ea typeface="Calibri" panose="020F0502020204030204" pitchFamily="34" charset="0"/>
                              <a:cs typeface="Arial" panose="020B0604020202020204" pitchFamily="34" charset="0"/>
                            </a:rPr>
                            <m:t> </m:t>
                          </m:r>
                        </m:e>
                      </m:d>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𝜏</m:t>
                          </m:r>
                        </m:e>
                        <m:sub>
                          <m:r>
                            <a:rPr lang="es-EC" i="1">
                              <a:effectLst/>
                              <a:latin typeface="Cambria Math" panose="02040503050406030204" pitchFamily="18" charset="0"/>
                              <a:ea typeface="Calibri" panose="020F0502020204030204" pitchFamily="34" charset="0"/>
                              <a:cs typeface="Arial" panose="020B0604020202020204" pitchFamily="34" charset="0"/>
                            </a:rPr>
                            <m:t>𝑚</m:t>
                          </m:r>
                          <m:r>
                            <a:rPr lang="es-EC" i="1">
                              <a:effectLst/>
                              <a:latin typeface="Cambria Math" panose="02040503050406030204" pitchFamily="18" charset="0"/>
                              <a:ea typeface="Calibri" panose="020F0502020204030204" pitchFamily="34" charset="0"/>
                              <a:cs typeface="Arial" panose="020B0604020202020204" pitchFamily="34" charset="0"/>
                            </a:rPr>
                            <m:t>á</m:t>
                          </m:r>
                          <m:r>
                            <a:rPr lang="es-EC" i="1">
                              <a:effectLst/>
                              <a:latin typeface="Cambria Math" panose="02040503050406030204" pitchFamily="18" charset="0"/>
                              <a:ea typeface="Calibri" panose="020F0502020204030204" pitchFamily="34" charset="0"/>
                              <a:cs typeface="Arial" panose="020B0604020202020204" pitchFamily="34" charset="0"/>
                            </a:rPr>
                            <m:t>𝑥</m:t>
                          </m:r>
                        </m:sub>
                      </m:sSub>
                      <m:r>
                        <a:rPr lang="es-EC" i="1">
                          <a:effectLst/>
                          <a:latin typeface="Cambria Math" panose="02040503050406030204" pitchFamily="18" charset="0"/>
                          <a:ea typeface="Calibri" panose="020F0502020204030204" pitchFamily="34" charset="0"/>
                          <a:cs typeface="Arial" panose="020B0604020202020204" pitchFamily="34" charset="0"/>
                        </a:rPr>
                        <m:t>=0.05</m:t>
                      </m:r>
                      <m:r>
                        <a:rPr lang="es-EC" i="1">
                          <a:effectLst/>
                          <a:latin typeface="Cambria Math" panose="02040503050406030204" pitchFamily="18" charset="0"/>
                          <a:ea typeface="Calibri" panose="020F0502020204030204" pitchFamily="34" charset="0"/>
                          <a:cs typeface="Arial" panose="020B0604020202020204" pitchFamily="34" charset="0"/>
                        </a:rPr>
                        <m:t>𝑁</m:t>
                      </m:r>
                      <m:r>
                        <a:rPr lang="es-EC" i="1">
                          <a:effectLst/>
                          <a:latin typeface="Cambria Math" panose="02040503050406030204" pitchFamily="18" charset="0"/>
                          <a:ea typeface="Calibri" panose="020F0502020204030204" pitchFamily="34" charset="0"/>
                          <a:cs typeface="Arial" panose="020B0604020202020204" pitchFamily="34" charset="0"/>
                        </a:rPr>
                        <m:t>/</m:t>
                      </m:r>
                      <m:sSup>
                        <m:sSupPr>
                          <m:ctrlPr>
                            <a:rPr lang="es-EC" i="1">
                              <a:effectLst/>
                              <a:latin typeface="Cambria Math" panose="02040503050406030204" pitchFamily="18" charset="0"/>
                              <a:ea typeface="Calibri" panose="020F0502020204030204" pitchFamily="34" charset="0"/>
                              <a:cs typeface="Arial" panose="020B0604020202020204" pitchFamily="34" charset="0"/>
                            </a:rPr>
                          </m:ctrlPr>
                        </m:sSupPr>
                        <m:e>
                          <m:r>
                            <a:rPr lang="es-EC" i="1">
                              <a:effectLst/>
                              <a:latin typeface="Cambria Math" panose="02040503050406030204" pitchFamily="18" charset="0"/>
                              <a:ea typeface="Calibri" panose="020F0502020204030204" pitchFamily="34" charset="0"/>
                              <a:cs typeface="Arial" panose="020B0604020202020204" pitchFamily="34" charset="0"/>
                            </a:rPr>
                            <m:t>𝑚𝑚</m:t>
                          </m:r>
                        </m:e>
                        <m:sup>
                          <m:r>
                            <a:rPr lang="es-EC" i="1">
                              <a:effectLst/>
                              <a:latin typeface="Cambria Math" panose="02040503050406030204" pitchFamily="18" charset="0"/>
                              <a:ea typeface="Calibri" panose="020F0502020204030204" pitchFamily="34" charset="0"/>
                              <a:cs typeface="Arial" panose="020B0604020202020204" pitchFamily="34" charset="0"/>
                            </a:rPr>
                            <m:t>2</m:t>
                          </m:r>
                        </m:sup>
                      </m:sSup>
                      <m:r>
                        <a:rPr lang="es-EC" i="1">
                          <a:effectLst/>
                          <a:latin typeface="Cambria Math" panose="02040503050406030204" pitchFamily="18" charset="0"/>
                          <a:ea typeface="Calibri" panose="020F0502020204030204" pitchFamily="34" charset="0"/>
                          <a:cs typeface="Arial" panose="020B0604020202020204" pitchFamily="34" charset="0"/>
                        </a:rPr>
                        <m:t>(3.324)</m:t>
                      </m:r>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indent="252095" algn="just">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b="1" i="1">
                              <a:effectLst/>
                              <a:latin typeface="Cambria Math" panose="02040503050406030204" pitchFamily="18" charset="0"/>
                              <a:ea typeface="Calibri" panose="020F0502020204030204" pitchFamily="34" charset="0"/>
                              <a:cs typeface="Arial" panose="020B0604020202020204" pitchFamily="34" charset="0"/>
                            </a:rPr>
                          </m:ctrlPr>
                        </m:sSubPr>
                        <m:e>
                          <m:r>
                            <a:rPr lang="es-EC" b="1" i="1">
                              <a:effectLst/>
                              <a:latin typeface="Cambria Math" panose="02040503050406030204" pitchFamily="18" charset="0"/>
                              <a:ea typeface="Calibri" panose="020F0502020204030204" pitchFamily="34" charset="0"/>
                              <a:cs typeface="Arial" panose="020B0604020202020204" pitchFamily="34" charset="0"/>
                            </a:rPr>
                            <m:t>𝝉</m:t>
                          </m:r>
                        </m:e>
                        <m:sub>
                          <m:r>
                            <a:rPr lang="es-EC" b="1" i="1">
                              <a:effectLst/>
                              <a:latin typeface="Cambria Math" panose="02040503050406030204" pitchFamily="18" charset="0"/>
                              <a:ea typeface="Calibri" panose="020F0502020204030204" pitchFamily="34" charset="0"/>
                              <a:cs typeface="Arial" panose="020B0604020202020204" pitchFamily="34" charset="0"/>
                            </a:rPr>
                            <m:t>𝒎</m:t>
                          </m:r>
                          <m:r>
                            <a:rPr lang="es-EC" b="1" i="1">
                              <a:effectLst/>
                              <a:latin typeface="Cambria Math" panose="02040503050406030204" pitchFamily="18" charset="0"/>
                              <a:ea typeface="Calibri" panose="020F0502020204030204" pitchFamily="34" charset="0"/>
                              <a:cs typeface="Arial" panose="020B0604020202020204" pitchFamily="34" charset="0"/>
                            </a:rPr>
                            <m:t>á</m:t>
                          </m:r>
                          <m:r>
                            <a:rPr lang="es-EC" b="1" i="1">
                              <a:effectLst/>
                              <a:latin typeface="Cambria Math" panose="02040503050406030204" pitchFamily="18" charset="0"/>
                              <a:ea typeface="Calibri" panose="020F0502020204030204" pitchFamily="34" charset="0"/>
                              <a:cs typeface="Arial" panose="020B0604020202020204" pitchFamily="34" charset="0"/>
                            </a:rPr>
                            <m:t>𝒙</m:t>
                          </m:r>
                        </m:sub>
                      </m:sSub>
                      <m:r>
                        <a:rPr lang="es-EC" b="1" i="1">
                          <a:effectLst/>
                          <a:latin typeface="Cambria Math" panose="02040503050406030204" pitchFamily="18" charset="0"/>
                          <a:ea typeface="Calibri" panose="020F0502020204030204" pitchFamily="34" charset="0"/>
                          <a:cs typeface="Arial" panose="020B0604020202020204" pitchFamily="34" charset="0"/>
                        </a:rPr>
                        <m:t>=</m:t>
                      </m:r>
                      <m:r>
                        <a:rPr lang="es-EC" b="1" i="1">
                          <a:effectLst/>
                          <a:latin typeface="Cambria Math" panose="02040503050406030204" pitchFamily="18" charset="0"/>
                          <a:ea typeface="Calibri" panose="020F0502020204030204" pitchFamily="34" charset="0"/>
                          <a:cs typeface="Arial" panose="020B0604020202020204" pitchFamily="34" charset="0"/>
                        </a:rPr>
                        <m:t>𝟎</m:t>
                      </m:r>
                      <m:r>
                        <a:rPr lang="es-EC" b="1" i="1">
                          <a:effectLst/>
                          <a:latin typeface="Cambria Math" panose="02040503050406030204" pitchFamily="18" charset="0"/>
                          <a:ea typeface="Calibri" panose="020F0502020204030204" pitchFamily="34" charset="0"/>
                          <a:cs typeface="Arial" panose="020B0604020202020204" pitchFamily="34" charset="0"/>
                        </a:rPr>
                        <m:t>.</m:t>
                      </m:r>
                      <m:r>
                        <a:rPr lang="es-EC" b="1" i="1">
                          <a:effectLst/>
                          <a:latin typeface="Cambria Math" panose="02040503050406030204" pitchFamily="18" charset="0"/>
                          <a:ea typeface="Calibri" panose="020F0502020204030204" pitchFamily="34" charset="0"/>
                          <a:cs typeface="Arial" panose="020B0604020202020204" pitchFamily="34" charset="0"/>
                        </a:rPr>
                        <m:t>𝟎𝟏𝟔𝟐</m:t>
                      </m:r>
                      <m:r>
                        <a:rPr lang="es-EC" b="1" i="1">
                          <a:effectLst/>
                          <a:latin typeface="Cambria Math" panose="02040503050406030204" pitchFamily="18" charset="0"/>
                          <a:ea typeface="Calibri" panose="020F0502020204030204" pitchFamily="34" charset="0"/>
                          <a:cs typeface="Arial" panose="020B0604020202020204" pitchFamily="34" charset="0"/>
                        </a:rPr>
                        <m:t> </m:t>
                      </m:r>
                      <m:r>
                        <a:rPr lang="es-EC" b="1" i="1">
                          <a:effectLst/>
                          <a:latin typeface="Cambria Math" panose="02040503050406030204" pitchFamily="18" charset="0"/>
                          <a:ea typeface="Calibri" panose="020F0502020204030204" pitchFamily="34" charset="0"/>
                          <a:cs typeface="Arial" panose="020B0604020202020204" pitchFamily="34" charset="0"/>
                        </a:rPr>
                        <m:t>𝑵</m:t>
                      </m:r>
                      <m:r>
                        <a:rPr lang="es-EC" b="1" i="1">
                          <a:effectLst/>
                          <a:latin typeface="Cambria Math" panose="02040503050406030204" pitchFamily="18" charset="0"/>
                          <a:ea typeface="Calibri" panose="020F0502020204030204" pitchFamily="34" charset="0"/>
                          <a:cs typeface="Arial" panose="020B0604020202020204" pitchFamily="34" charset="0"/>
                        </a:rPr>
                        <m:t>/</m:t>
                      </m:r>
                      <m:sSup>
                        <m:sSupPr>
                          <m:ctrlPr>
                            <a:rPr lang="es-EC" b="1" i="1">
                              <a:effectLst/>
                              <a:latin typeface="Cambria Math" panose="02040503050406030204" pitchFamily="18" charset="0"/>
                              <a:ea typeface="Calibri" panose="020F0502020204030204" pitchFamily="34" charset="0"/>
                              <a:cs typeface="Arial" panose="020B0604020202020204" pitchFamily="34" charset="0"/>
                            </a:rPr>
                          </m:ctrlPr>
                        </m:sSupPr>
                        <m:e>
                          <m:r>
                            <a:rPr lang="es-EC" b="1" i="1">
                              <a:effectLst/>
                              <a:latin typeface="Cambria Math" panose="02040503050406030204" pitchFamily="18" charset="0"/>
                              <a:ea typeface="Calibri" panose="020F0502020204030204" pitchFamily="34" charset="0"/>
                              <a:cs typeface="Arial" panose="020B0604020202020204" pitchFamily="34" charset="0"/>
                            </a:rPr>
                            <m:t>𝒎𝒎</m:t>
                          </m:r>
                        </m:e>
                        <m:sup>
                          <m:r>
                            <a:rPr lang="es-EC" b="1" i="1">
                              <a:effectLst/>
                              <a:latin typeface="Cambria Math" panose="02040503050406030204" pitchFamily="18" charset="0"/>
                              <a:ea typeface="Calibri" panose="020F0502020204030204" pitchFamily="34" charset="0"/>
                              <a:cs typeface="Arial" panose="020B0604020202020204" pitchFamily="34" charset="0"/>
                            </a:rPr>
                            <m:t>𝟐</m:t>
                          </m:r>
                        </m:sup>
                      </m:sSup>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2" name="Rectángulo 11"/>
              <p:cNvSpPr>
                <a:spLocks noRot="1" noChangeAspect="1" noMove="1" noResize="1" noEditPoints="1" noAdjustHandles="1" noChangeArrowheads="1" noChangeShapeType="1" noTextEdit="1"/>
              </p:cNvSpPr>
              <p:nvPr/>
            </p:nvSpPr>
            <p:spPr>
              <a:xfrm>
                <a:off x="5341257" y="4181860"/>
                <a:ext cx="6096000" cy="2173993"/>
              </a:xfrm>
              <a:prstGeom prst="rect">
                <a:avLst/>
              </a:prstGeom>
              <a:blipFill rotWithShape="0">
                <a:blip r:embed="rId7" cstate="print"/>
                <a:stretch>
                  <a:fillRect/>
                </a:stretch>
              </a:blipFill>
            </p:spPr>
            <p:txBody>
              <a:bodyPr/>
              <a:lstStyle/>
              <a:p>
                <a:r>
                  <a:rPr lang="es-EC">
                    <a:noFill/>
                  </a:rPr>
                  <a:t> </a:t>
                </a:r>
              </a:p>
            </p:txBody>
          </p:sp>
        </mc:Fallback>
      </mc:AlternateContent>
      <p:sp>
        <p:nvSpPr>
          <p:cNvPr id="13" name="Rectángulo 12"/>
          <p:cNvSpPr/>
          <p:nvPr/>
        </p:nvSpPr>
        <p:spPr>
          <a:xfrm>
            <a:off x="7354358" y="884553"/>
            <a:ext cx="2095445" cy="369332"/>
          </a:xfrm>
          <a:prstGeom prst="rect">
            <a:avLst/>
          </a:prstGeom>
        </p:spPr>
        <p:txBody>
          <a:bodyPr wrap="none">
            <a:spAutoFit/>
          </a:bodyPr>
          <a:lstStyle/>
          <a:p>
            <a:r>
              <a:rPr lang="es-EC" dirty="0">
                <a:latin typeface="Arial" panose="020B0604020202020204" pitchFamily="34" charset="0"/>
                <a:ea typeface="Calibri" panose="020F0502020204030204" pitchFamily="34" charset="0"/>
              </a:rPr>
              <a:t>E</a:t>
            </a:r>
            <a:r>
              <a:rPr lang="es-EC" dirty="0" smtClean="0">
                <a:latin typeface="Arial" panose="020B0604020202020204" pitchFamily="34" charset="0"/>
                <a:ea typeface="Calibri" panose="020F0502020204030204" pitchFamily="34" charset="0"/>
              </a:rPr>
              <a:t>sfuerzo </a:t>
            </a:r>
            <a:r>
              <a:rPr lang="es-EC" dirty="0">
                <a:latin typeface="Arial" panose="020B0604020202020204" pitchFamily="34" charset="0"/>
                <a:ea typeface="Calibri" panose="020F0502020204030204" pitchFamily="34" charset="0"/>
              </a:rPr>
              <a:t>torsional </a:t>
            </a:r>
            <a:endParaRPr lang="es-EC" dirty="0"/>
          </a:p>
        </p:txBody>
      </p:sp>
    </p:spTree>
    <p:extLst>
      <p:ext uri="{BB962C8B-B14F-4D97-AF65-F5344CB8AC3E}">
        <p14:creationId xmlns:p14="http://schemas.microsoft.com/office/powerpoint/2010/main" val="292632662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ángulo 1"/>
              <p:cNvSpPr/>
              <p:nvPr/>
            </p:nvSpPr>
            <p:spPr>
              <a:xfrm>
                <a:off x="348343" y="1161694"/>
                <a:ext cx="5617029" cy="2821926"/>
              </a:xfrm>
              <a:prstGeom prst="rect">
                <a:avLst/>
              </a:prstGeom>
            </p:spPr>
            <p:txBody>
              <a:bodyPr wrap="square">
                <a:spAutoFit/>
              </a:bodyPr>
              <a:lstStyle/>
              <a:p>
                <a:pPr indent="252095" algn="just">
                  <a:lnSpc>
                    <a:spcPct val="150000"/>
                  </a:lnSpc>
                  <a:spcAft>
                    <a:spcPts val="800"/>
                  </a:spcAft>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ea typeface="Calibri" panose="020F0502020204030204" pitchFamily="34" charset="0"/>
                          <a:cs typeface="Arial" panose="020B0604020202020204" pitchFamily="34" charset="0"/>
                        </a:rPr>
                        <m:t>𝜎</m:t>
                      </m:r>
                      <m:r>
                        <a:rPr lang="es-EC" i="1">
                          <a:latin typeface="Cambria Math" panose="02040503050406030204" pitchFamily="18" charset="0"/>
                          <a:ea typeface="Calibri" panose="020F0502020204030204" pitchFamily="34" charset="0"/>
                          <a:cs typeface="Arial" panose="020B0604020202020204" pitchFamily="34" charset="0"/>
                        </a:rPr>
                        <m:t>´=</m:t>
                      </m:r>
                      <m:sSup>
                        <m:sSupPr>
                          <m:ctrlPr>
                            <a:rPr lang="es-EC" i="1">
                              <a:effectLst/>
                              <a:latin typeface="Cambria Math" panose="02040503050406030204" pitchFamily="18" charset="0"/>
                              <a:ea typeface="Calibri" panose="020F0502020204030204" pitchFamily="34" charset="0"/>
                              <a:cs typeface="Arial" panose="020B0604020202020204" pitchFamily="34" charset="0"/>
                            </a:rPr>
                          </m:ctrlPr>
                        </m:sSupPr>
                        <m:e>
                          <m:d>
                            <m:dPr>
                              <m:ctrlPr>
                                <a:rPr lang="es-EC" i="1">
                                  <a:effectLst/>
                                  <a:latin typeface="Cambria Math" panose="02040503050406030204" pitchFamily="18" charset="0"/>
                                  <a:ea typeface="Calibri" panose="020F0502020204030204" pitchFamily="34" charset="0"/>
                                  <a:cs typeface="Arial" panose="020B0604020202020204" pitchFamily="34" charset="0"/>
                                </a:rPr>
                              </m:ctrlPr>
                            </m:dPr>
                            <m:e>
                              <m:sSup>
                                <m:sSupPr>
                                  <m:ctrlPr>
                                    <a:rPr lang="es-EC" i="1">
                                      <a:effectLst/>
                                      <a:latin typeface="Cambria Math" panose="02040503050406030204" pitchFamily="18" charset="0"/>
                                      <a:ea typeface="Calibri" panose="020F0502020204030204" pitchFamily="34" charset="0"/>
                                      <a:cs typeface="Arial" panose="020B0604020202020204" pitchFamily="34" charset="0"/>
                                    </a:rPr>
                                  </m:ctrlPr>
                                </m:sSupPr>
                                <m:e>
                                  <m:r>
                                    <a:rPr lang="es-EC" i="1">
                                      <a:effectLst/>
                                      <a:latin typeface="Cambria Math" panose="02040503050406030204" pitchFamily="18" charset="0"/>
                                      <a:ea typeface="Calibri" panose="020F0502020204030204" pitchFamily="34" charset="0"/>
                                      <a:cs typeface="Arial" panose="020B0604020202020204" pitchFamily="34" charset="0"/>
                                    </a:rPr>
                                    <m:t>𝜎</m:t>
                                  </m:r>
                                </m:e>
                                <m:sup>
                                  <m:r>
                                    <a:rPr lang="es-EC" i="1">
                                      <a:effectLst/>
                                      <a:latin typeface="Cambria Math" panose="02040503050406030204" pitchFamily="18" charset="0"/>
                                      <a:ea typeface="Calibri" panose="020F0502020204030204" pitchFamily="34" charset="0"/>
                                      <a:cs typeface="Arial" panose="020B0604020202020204" pitchFamily="34" charset="0"/>
                                    </a:rPr>
                                    <m:t>2</m:t>
                                  </m:r>
                                </m:sup>
                              </m:sSup>
                              <m:r>
                                <a:rPr lang="es-EC" i="1">
                                  <a:effectLst/>
                                  <a:latin typeface="Cambria Math" panose="02040503050406030204" pitchFamily="18" charset="0"/>
                                  <a:ea typeface="Calibri" panose="020F0502020204030204" pitchFamily="34" charset="0"/>
                                  <a:cs typeface="Arial" panose="020B0604020202020204" pitchFamily="34" charset="0"/>
                                </a:rPr>
                                <m:t>+3∗</m:t>
                              </m:r>
                              <m:sSup>
                                <m:sSupPr>
                                  <m:ctrlPr>
                                    <a:rPr lang="es-EC" i="1">
                                      <a:effectLst/>
                                      <a:latin typeface="Cambria Math" panose="02040503050406030204" pitchFamily="18" charset="0"/>
                                      <a:ea typeface="Calibri" panose="020F0502020204030204" pitchFamily="34" charset="0"/>
                                      <a:cs typeface="Arial" panose="020B0604020202020204" pitchFamily="34" charset="0"/>
                                    </a:rPr>
                                  </m:ctrlPr>
                                </m:sSupPr>
                                <m:e>
                                  <m:sSub>
                                    <m:sSubPr>
                                      <m:ctrlPr>
                                        <a:rPr lang="es-EC"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𝜏</m:t>
                                      </m:r>
                                    </m:e>
                                    <m:sub>
                                      <m:r>
                                        <a:rPr lang="es-EC" i="1">
                                          <a:effectLst/>
                                          <a:latin typeface="Cambria Math" panose="02040503050406030204" pitchFamily="18" charset="0"/>
                                          <a:ea typeface="Calibri" panose="020F0502020204030204" pitchFamily="34" charset="0"/>
                                          <a:cs typeface="Arial" panose="020B0604020202020204" pitchFamily="34" charset="0"/>
                                        </a:rPr>
                                        <m:t>𝑚</m:t>
                                      </m:r>
                                      <m:r>
                                        <a:rPr lang="es-EC" i="1">
                                          <a:effectLst/>
                                          <a:latin typeface="Cambria Math" panose="02040503050406030204" pitchFamily="18" charset="0"/>
                                          <a:ea typeface="Calibri" panose="020F0502020204030204" pitchFamily="34" charset="0"/>
                                          <a:cs typeface="Arial" panose="020B0604020202020204" pitchFamily="34" charset="0"/>
                                        </a:rPr>
                                        <m:t>á</m:t>
                                      </m:r>
                                      <m:r>
                                        <a:rPr lang="es-EC" i="1">
                                          <a:effectLst/>
                                          <a:latin typeface="Cambria Math" panose="02040503050406030204" pitchFamily="18" charset="0"/>
                                          <a:ea typeface="Calibri" panose="020F0502020204030204" pitchFamily="34" charset="0"/>
                                          <a:cs typeface="Arial" panose="020B0604020202020204" pitchFamily="34" charset="0"/>
                                        </a:rPr>
                                        <m:t>𝑥</m:t>
                                      </m:r>
                                    </m:sub>
                                  </m:sSub>
                                </m:e>
                                <m:sup>
                                  <m:r>
                                    <a:rPr lang="es-EC" i="1">
                                      <a:effectLst/>
                                      <a:latin typeface="Cambria Math" panose="02040503050406030204" pitchFamily="18" charset="0"/>
                                      <a:ea typeface="Calibri" panose="020F0502020204030204" pitchFamily="34" charset="0"/>
                                      <a:cs typeface="Arial" panose="020B0604020202020204" pitchFamily="34" charset="0"/>
                                    </a:rPr>
                                    <m:t>2</m:t>
                                  </m:r>
                                </m:sup>
                              </m:sSup>
                            </m:e>
                          </m:d>
                        </m:e>
                        <m:sup>
                          <m:r>
                            <a:rPr lang="es-EC" i="1">
                              <a:effectLst/>
                              <a:latin typeface="Cambria Math" panose="02040503050406030204" pitchFamily="18" charset="0"/>
                              <a:ea typeface="Calibri" panose="020F0502020204030204" pitchFamily="34" charset="0"/>
                              <a:cs typeface="Arial" panose="020B0604020202020204" pitchFamily="34" charset="0"/>
                            </a:rPr>
                            <m:t>1/2</m:t>
                          </m:r>
                        </m:sup>
                      </m:sSup>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indent="252095" algn="just">
                  <a:lnSpc>
                    <a:spcPct val="150000"/>
                  </a:lnSpc>
                  <a:spcAft>
                    <a:spcPts val="8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Arial" panose="020B0604020202020204" pitchFamily="34" charset="0"/>
                        </a:rPr>
                        <m:t>𝜎</m:t>
                      </m:r>
                      <m:r>
                        <a:rPr lang="es-EC" i="1">
                          <a:effectLst/>
                          <a:latin typeface="Cambria Math" panose="02040503050406030204" pitchFamily="18" charset="0"/>
                          <a:ea typeface="Calibri" panose="020F0502020204030204" pitchFamily="34" charset="0"/>
                          <a:cs typeface="Arial" panose="020B0604020202020204" pitchFamily="34" charset="0"/>
                        </a:rPr>
                        <m:t>´=</m:t>
                      </m:r>
                      <m:sSup>
                        <m:sSupPr>
                          <m:ctrlPr>
                            <a:rPr lang="es-EC" i="1">
                              <a:effectLst/>
                              <a:latin typeface="Cambria Math" panose="02040503050406030204" pitchFamily="18" charset="0"/>
                              <a:ea typeface="Calibri" panose="020F0502020204030204" pitchFamily="34" charset="0"/>
                              <a:cs typeface="Arial" panose="020B0604020202020204" pitchFamily="34" charset="0"/>
                            </a:rPr>
                          </m:ctrlPr>
                        </m:sSupPr>
                        <m:e>
                          <m:d>
                            <m:dPr>
                              <m:ctrlPr>
                                <a:rPr lang="es-EC" i="1">
                                  <a:effectLst/>
                                  <a:latin typeface="Cambria Math" panose="02040503050406030204" pitchFamily="18" charset="0"/>
                                  <a:ea typeface="Calibri" panose="020F0502020204030204" pitchFamily="34" charset="0"/>
                                  <a:cs typeface="Arial" panose="020B0604020202020204" pitchFamily="34" charset="0"/>
                                </a:rPr>
                              </m:ctrlPr>
                            </m:dPr>
                            <m:e>
                              <m:sSup>
                                <m:sSupPr>
                                  <m:ctrlPr>
                                    <a:rPr lang="es-EC" i="1">
                                      <a:effectLst/>
                                      <a:latin typeface="Cambria Math" panose="02040503050406030204" pitchFamily="18" charset="0"/>
                                      <a:ea typeface="Calibri" panose="020F0502020204030204" pitchFamily="34" charset="0"/>
                                      <a:cs typeface="Arial" panose="020B0604020202020204" pitchFamily="34" charset="0"/>
                                    </a:rPr>
                                  </m:ctrlPr>
                                </m:sSupPr>
                                <m:e>
                                  <m:d>
                                    <m:dPr>
                                      <m:ctrlPr>
                                        <a:rPr lang="es-EC" i="1">
                                          <a:effectLst/>
                                          <a:latin typeface="Cambria Math" panose="02040503050406030204" pitchFamily="18" charset="0"/>
                                          <a:ea typeface="Calibri" panose="020F0502020204030204" pitchFamily="34" charset="0"/>
                                          <a:cs typeface="Arial" panose="020B0604020202020204" pitchFamily="34" charset="0"/>
                                        </a:rPr>
                                      </m:ctrlPr>
                                    </m:dPr>
                                    <m:e>
                                      <m:r>
                                        <a:rPr lang="es-EC" i="1">
                                          <a:effectLst/>
                                          <a:latin typeface="Cambria Math" panose="02040503050406030204" pitchFamily="18" charset="0"/>
                                          <a:ea typeface="Calibri" panose="020F0502020204030204" pitchFamily="34" charset="0"/>
                                          <a:cs typeface="Arial" panose="020B0604020202020204" pitchFamily="34" charset="0"/>
                                        </a:rPr>
                                        <m:t>0.45 </m:t>
                                      </m:r>
                                      <m:f>
                                        <m:fPr>
                                          <m:type m:val="skw"/>
                                          <m:ctrlPr>
                                            <a:rPr lang="es-EC" i="1">
                                              <a:effectLst/>
                                              <a:latin typeface="Cambria Math" panose="02040503050406030204" pitchFamily="18" charset="0"/>
                                              <a:ea typeface="Calibri" panose="020F0502020204030204" pitchFamily="34" charset="0"/>
                                              <a:cs typeface="Arial" panose="020B0604020202020204" pitchFamily="34" charset="0"/>
                                            </a:rPr>
                                          </m:ctrlPr>
                                        </m:fPr>
                                        <m:num>
                                          <m:r>
                                            <a:rPr lang="es-EC" i="1">
                                              <a:effectLst/>
                                              <a:latin typeface="Cambria Math" panose="02040503050406030204" pitchFamily="18" charset="0"/>
                                              <a:ea typeface="Calibri" panose="020F0502020204030204" pitchFamily="34" charset="0"/>
                                              <a:cs typeface="Arial" panose="020B0604020202020204" pitchFamily="34" charset="0"/>
                                            </a:rPr>
                                            <m:t>𝑁</m:t>
                                          </m:r>
                                        </m:num>
                                        <m:den>
                                          <m:sSup>
                                            <m:sSupPr>
                                              <m:ctrlPr>
                                                <a:rPr lang="es-EC" i="1">
                                                  <a:effectLst/>
                                                  <a:latin typeface="Cambria Math" panose="02040503050406030204" pitchFamily="18" charset="0"/>
                                                  <a:ea typeface="Calibri" panose="020F0502020204030204" pitchFamily="34" charset="0"/>
                                                  <a:cs typeface="Arial" panose="020B0604020202020204" pitchFamily="34" charset="0"/>
                                                </a:rPr>
                                              </m:ctrlPr>
                                            </m:sSupPr>
                                            <m:e>
                                              <m:r>
                                                <a:rPr lang="es-EC" i="1">
                                                  <a:effectLst/>
                                                  <a:latin typeface="Cambria Math" panose="02040503050406030204" pitchFamily="18" charset="0"/>
                                                  <a:ea typeface="Calibri" panose="020F0502020204030204" pitchFamily="34" charset="0"/>
                                                  <a:cs typeface="Arial" panose="020B0604020202020204" pitchFamily="34" charset="0"/>
                                                </a:rPr>
                                                <m:t>𝑚𝑚</m:t>
                                              </m:r>
                                            </m:e>
                                            <m:sup>
                                              <m:r>
                                                <a:rPr lang="es-EC" i="1">
                                                  <a:effectLst/>
                                                  <a:latin typeface="Cambria Math" panose="02040503050406030204" pitchFamily="18" charset="0"/>
                                                  <a:ea typeface="Calibri" panose="020F0502020204030204" pitchFamily="34" charset="0"/>
                                                  <a:cs typeface="Arial" panose="020B0604020202020204" pitchFamily="34" charset="0"/>
                                                </a:rPr>
                                                <m:t>2</m:t>
                                              </m:r>
                                            </m:sup>
                                          </m:sSup>
                                        </m:den>
                                      </m:f>
                                    </m:e>
                                  </m:d>
                                </m:e>
                                <m:sup>
                                  <m:r>
                                    <a:rPr lang="es-EC" i="1">
                                      <a:effectLst/>
                                      <a:latin typeface="Cambria Math" panose="02040503050406030204" pitchFamily="18" charset="0"/>
                                      <a:ea typeface="Calibri" panose="020F0502020204030204" pitchFamily="34" charset="0"/>
                                      <a:cs typeface="Arial" panose="020B0604020202020204" pitchFamily="34" charset="0"/>
                                    </a:rPr>
                                    <m:t>2</m:t>
                                  </m:r>
                                </m:sup>
                              </m:sSup>
                              <m:r>
                                <a:rPr lang="es-EC" i="1">
                                  <a:effectLst/>
                                  <a:latin typeface="Cambria Math" panose="02040503050406030204" pitchFamily="18" charset="0"/>
                                  <a:ea typeface="Calibri" panose="020F0502020204030204" pitchFamily="34" charset="0"/>
                                  <a:cs typeface="Arial" panose="020B0604020202020204" pitchFamily="34" charset="0"/>
                                </a:rPr>
                                <m:t>+3∗</m:t>
                              </m:r>
                              <m:sSup>
                                <m:sSupPr>
                                  <m:ctrlPr>
                                    <a:rPr lang="es-EC" i="1">
                                      <a:effectLst/>
                                      <a:latin typeface="Cambria Math" panose="02040503050406030204" pitchFamily="18" charset="0"/>
                                      <a:ea typeface="Calibri" panose="020F0502020204030204" pitchFamily="34" charset="0"/>
                                      <a:cs typeface="Arial" panose="020B0604020202020204" pitchFamily="34" charset="0"/>
                                    </a:rPr>
                                  </m:ctrlPr>
                                </m:sSupPr>
                                <m:e>
                                  <m:d>
                                    <m:dPr>
                                      <m:ctrlPr>
                                        <a:rPr lang="es-EC" i="1">
                                          <a:effectLst/>
                                          <a:latin typeface="Cambria Math" panose="02040503050406030204" pitchFamily="18" charset="0"/>
                                          <a:ea typeface="Calibri" panose="020F0502020204030204" pitchFamily="34" charset="0"/>
                                          <a:cs typeface="Arial" panose="020B0604020202020204" pitchFamily="34" charset="0"/>
                                        </a:rPr>
                                      </m:ctrlPr>
                                    </m:dPr>
                                    <m:e>
                                      <m:r>
                                        <a:rPr lang="es-EC" i="1">
                                          <a:effectLst/>
                                          <a:latin typeface="Cambria Math" panose="02040503050406030204" pitchFamily="18" charset="0"/>
                                          <a:ea typeface="Calibri" panose="020F0502020204030204" pitchFamily="34" charset="0"/>
                                          <a:cs typeface="Arial" panose="020B0604020202020204" pitchFamily="34" charset="0"/>
                                        </a:rPr>
                                        <m:t>0.0162</m:t>
                                      </m:r>
                                      <m:f>
                                        <m:fPr>
                                          <m:type m:val="skw"/>
                                          <m:ctrlPr>
                                            <a:rPr lang="es-EC" i="1">
                                              <a:effectLst/>
                                              <a:latin typeface="Cambria Math" panose="02040503050406030204" pitchFamily="18" charset="0"/>
                                              <a:ea typeface="Calibri" panose="020F0502020204030204" pitchFamily="34" charset="0"/>
                                              <a:cs typeface="Arial" panose="020B0604020202020204" pitchFamily="34" charset="0"/>
                                            </a:rPr>
                                          </m:ctrlPr>
                                        </m:fPr>
                                        <m:num>
                                          <m:r>
                                            <a:rPr lang="es-EC" i="1">
                                              <a:effectLst/>
                                              <a:latin typeface="Cambria Math" panose="02040503050406030204" pitchFamily="18" charset="0"/>
                                              <a:ea typeface="Calibri" panose="020F0502020204030204" pitchFamily="34" charset="0"/>
                                              <a:cs typeface="Arial" panose="020B0604020202020204" pitchFamily="34" charset="0"/>
                                            </a:rPr>
                                            <m:t>𝑁</m:t>
                                          </m:r>
                                        </m:num>
                                        <m:den>
                                          <m:sSup>
                                            <m:sSupPr>
                                              <m:ctrlPr>
                                                <a:rPr lang="es-EC" i="1">
                                                  <a:effectLst/>
                                                  <a:latin typeface="Cambria Math" panose="02040503050406030204" pitchFamily="18" charset="0"/>
                                                  <a:ea typeface="Calibri" panose="020F0502020204030204" pitchFamily="34" charset="0"/>
                                                  <a:cs typeface="Arial" panose="020B0604020202020204" pitchFamily="34" charset="0"/>
                                                </a:rPr>
                                              </m:ctrlPr>
                                            </m:sSupPr>
                                            <m:e>
                                              <m:r>
                                                <a:rPr lang="es-EC" i="1">
                                                  <a:effectLst/>
                                                  <a:latin typeface="Cambria Math" panose="02040503050406030204" pitchFamily="18" charset="0"/>
                                                  <a:ea typeface="Calibri" panose="020F0502020204030204" pitchFamily="34" charset="0"/>
                                                  <a:cs typeface="Arial" panose="020B0604020202020204" pitchFamily="34" charset="0"/>
                                                </a:rPr>
                                                <m:t>𝑚𝑚</m:t>
                                              </m:r>
                                            </m:e>
                                            <m:sup>
                                              <m:r>
                                                <a:rPr lang="es-EC" i="1">
                                                  <a:effectLst/>
                                                  <a:latin typeface="Cambria Math" panose="02040503050406030204" pitchFamily="18" charset="0"/>
                                                  <a:ea typeface="Calibri" panose="020F0502020204030204" pitchFamily="34" charset="0"/>
                                                  <a:cs typeface="Arial" panose="020B0604020202020204" pitchFamily="34" charset="0"/>
                                                </a:rPr>
                                                <m:t>2</m:t>
                                              </m:r>
                                            </m:sup>
                                          </m:sSup>
                                        </m:den>
                                      </m:f>
                                    </m:e>
                                  </m:d>
                                </m:e>
                                <m:sup>
                                  <m:r>
                                    <a:rPr lang="es-EC" i="1">
                                      <a:effectLst/>
                                      <a:latin typeface="Cambria Math" panose="02040503050406030204" pitchFamily="18" charset="0"/>
                                      <a:ea typeface="Calibri" panose="020F0502020204030204" pitchFamily="34" charset="0"/>
                                      <a:cs typeface="Arial" panose="020B0604020202020204" pitchFamily="34" charset="0"/>
                                    </a:rPr>
                                    <m:t>2</m:t>
                                  </m:r>
                                </m:sup>
                              </m:sSup>
                            </m:e>
                          </m:d>
                        </m:e>
                        <m:sup>
                          <m:r>
                            <a:rPr lang="es-EC" i="1">
                              <a:effectLst/>
                              <a:latin typeface="Cambria Math" panose="02040503050406030204" pitchFamily="18" charset="0"/>
                              <a:ea typeface="Calibri" panose="020F0502020204030204" pitchFamily="34" charset="0"/>
                              <a:cs typeface="Arial" panose="020B0604020202020204" pitchFamily="34" charset="0"/>
                            </a:rPr>
                            <m:t>1/2</m:t>
                          </m:r>
                        </m:sup>
                      </m:sSup>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indent="252095" algn="just">
                  <a:lnSpc>
                    <a:spcPct val="150000"/>
                  </a:lnSpc>
                  <a:spcAft>
                    <a:spcPts val="8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Arial" panose="020B0604020202020204" pitchFamily="34" charset="0"/>
                        </a:rPr>
                        <m:t>𝜎</m:t>
                      </m:r>
                      <m:r>
                        <a:rPr lang="es-EC" i="1">
                          <a:effectLst/>
                          <a:latin typeface="Cambria Math" panose="02040503050406030204" pitchFamily="18" charset="0"/>
                          <a:ea typeface="Calibri" panose="020F0502020204030204" pitchFamily="34" charset="0"/>
                          <a:cs typeface="Arial" panose="020B0604020202020204" pitchFamily="34" charset="0"/>
                        </a:rPr>
                        <m:t>´=</m:t>
                      </m:r>
                      <m:sSup>
                        <m:sSupPr>
                          <m:ctrlPr>
                            <a:rPr lang="es-EC" i="1">
                              <a:effectLst/>
                              <a:latin typeface="Cambria Math" panose="02040503050406030204" pitchFamily="18" charset="0"/>
                              <a:ea typeface="Calibri" panose="020F0502020204030204" pitchFamily="34" charset="0"/>
                              <a:cs typeface="Arial" panose="020B0604020202020204" pitchFamily="34" charset="0"/>
                            </a:rPr>
                          </m:ctrlPr>
                        </m:sSupPr>
                        <m:e>
                          <m:d>
                            <m:dPr>
                              <m:ctrlPr>
                                <a:rPr lang="es-EC" i="1">
                                  <a:effectLst/>
                                  <a:latin typeface="Cambria Math" panose="02040503050406030204" pitchFamily="18" charset="0"/>
                                  <a:ea typeface="Calibri" panose="020F0502020204030204" pitchFamily="34" charset="0"/>
                                  <a:cs typeface="Arial" panose="020B0604020202020204" pitchFamily="34" charset="0"/>
                                </a:rPr>
                              </m:ctrlPr>
                            </m:dPr>
                            <m:e>
                              <m:r>
                                <a:rPr lang="es-EC" i="1">
                                  <a:effectLst/>
                                  <a:latin typeface="Cambria Math" panose="02040503050406030204" pitchFamily="18" charset="0"/>
                                  <a:ea typeface="Calibri" panose="020F0502020204030204" pitchFamily="34" charset="0"/>
                                  <a:cs typeface="Arial" panose="020B0604020202020204" pitchFamily="34" charset="0"/>
                                </a:rPr>
                                <m:t>0.20</m:t>
                              </m:r>
                            </m:e>
                          </m:d>
                        </m:e>
                        <m:sup>
                          <m:r>
                            <a:rPr lang="es-EC" i="1">
                              <a:effectLst/>
                              <a:latin typeface="Cambria Math" panose="02040503050406030204" pitchFamily="18" charset="0"/>
                              <a:ea typeface="Calibri" panose="020F0502020204030204" pitchFamily="34" charset="0"/>
                              <a:cs typeface="Arial" panose="020B0604020202020204" pitchFamily="34" charset="0"/>
                            </a:rPr>
                            <m:t>1/2</m:t>
                          </m:r>
                        </m:sup>
                      </m:sSup>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indent="252095" algn="just">
                  <a:lnSpc>
                    <a:spcPct val="150000"/>
                  </a:lnSpc>
                  <a:spcAft>
                    <a:spcPts val="800"/>
                  </a:spcAft>
                </a:pPr>
                <a14:m>
                  <m:oMathPara xmlns:m="http://schemas.openxmlformats.org/officeDocument/2006/math">
                    <m:oMathParaPr>
                      <m:jc m:val="centerGroup"/>
                    </m:oMathParaPr>
                    <m:oMath xmlns:m="http://schemas.openxmlformats.org/officeDocument/2006/math">
                      <m:r>
                        <a:rPr lang="es-EC" b="1" i="1">
                          <a:effectLst/>
                          <a:latin typeface="Cambria Math" panose="02040503050406030204" pitchFamily="18" charset="0"/>
                          <a:ea typeface="Calibri" panose="020F0502020204030204" pitchFamily="34" charset="0"/>
                          <a:cs typeface="Arial" panose="020B0604020202020204" pitchFamily="34" charset="0"/>
                        </a:rPr>
                        <m:t>𝝈</m:t>
                      </m:r>
                      <m:r>
                        <a:rPr lang="es-EC" b="1" i="1">
                          <a:effectLst/>
                          <a:latin typeface="Cambria Math" panose="02040503050406030204" pitchFamily="18" charset="0"/>
                          <a:ea typeface="Calibri" panose="020F0502020204030204" pitchFamily="34" charset="0"/>
                          <a:cs typeface="Arial" panose="020B0604020202020204" pitchFamily="34" charset="0"/>
                        </a:rPr>
                        <m:t>´=</m:t>
                      </m:r>
                      <m:r>
                        <a:rPr lang="es-EC" b="1" i="1">
                          <a:effectLst/>
                          <a:latin typeface="Cambria Math" panose="02040503050406030204" pitchFamily="18" charset="0"/>
                          <a:ea typeface="Calibri" panose="020F0502020204030204" pitchFamily="34" charset="0"/>
                          <a:cs typeface="Arial" panose="020B0604020202020204" pitchFamily="34" charset="0"/>
                        </a:rPr>
                        <m:t>𝟎</m:t>
                      </m:r>
                      <m:r>
                        <a:rPr lang="es-EC" b="1" i="1">
                          <a:effectLst/>
                          <a:latin typeface="Cambria Math" panose="02040503050406030204" pitchFamily="18" charset="0"/>
                          <a:ea typeface="Calibri" panose="020F0502020204030204" pitchFamily="34" charset="0"/>
                          <a:cs typeface="Arial" panose="020B0604020202020204" pitchFamily="34" charset="0"/>
                        </a:rPr>
                        <m:t>.</m:t>
                      </m:r>
                      <m:r>
                        <a:rPr lang="es-EC" b="1" i="1">
                          <a:effectLst/>
                          <a:latin typeface="Cambria Math" panose="02040503050406030204" pitchFamily="18" charset="0"/>
                          <a:ea typeface="Calibri" panose="020F0502020204030204" pitchFamily="34" charset="0"/>
                          <a:cs typeface="Arial" panose="020B0604020202020204" pitchFamily="34" charset="0"/>
                        </a:rPr>
                        <m:t>𝟒𝟓</m:t>
                      </m:r>
                      <m:r>
                        <a:rPr lang="es-EC" b="1" i="1">
                          <a:effectLst/>
                          <a:latin typeface="Cambria Math" panose="02040503050406030204" pitchFamily="18" charset="0"/>
                          <a:ea typeface="Calibri" panose="020F0502020204030204" pitchFamily="34" charset="0"/>
                          <a:cs typeface="Arial" panose="020B0604020202020204" pitchFamily="34" charset="0"/>
                        </a:rPr>
                        <m:t> </m:t>
                      </m:r>
                      <m:r>
                        <a:rPr lang="es-EC" b="1" i="1">
                          <a:effectLst/>
                          <a:latin typeface="Cambria Math" panose="02040503050406030204" pitchFamily="18" charset="0"/>
                          <a:ea typeface="Calibri" panose="020F0502020204030204" pitchFamily="34" charset="0"/>
                          <a:cs typeface="Arial" panose="020B0604020202020204" pitchFamily="34" charset="0"/>
                        </a:rPr>
                        <m:t>𝑵</m:t>
                      </m:r>
                      <m:r>
                        <a:rPr lang="es-EC" b="1" i="1">
                          <a:effectLst/>
                          <a:latin typeface="Cambria Math" panose="02040503050406030204" pitchFamily="18" charset="0"/>
                          <a:ea typeface="Calibri" panose="020F0502020204030204" pitchFamily="34" charset="0"/>
                          <a:cs typeface="Arial" panose="020B0604020202020204" pitchFamily="34" charset="0"/>
                        </a:rPr>
                        <m:t>/</m:t>
                      </m:r>
                      <m:sSup>
                        <m:sSupPr>
                          <m:ctrlPr>
                            <a:rPr lang="es-EC" b="1" i="1">
                              <a:effectLst/>
                              <a:latin typeface="Cambria Math" panose="02040503050406030204" pitchFamily="18" charset="0"/>
                              <a:ea typeface="Calibri" panose="020F0502020204030204" pitchFamily="34" charset="0"/>
                              <a:cs typeface="Arial" panose="020B0604020202020204" pitchFamily="34" charset="0"/>
                            </a:rPr>
                          </m:ctrlPr>
                        </m:sSupPr>
                        <m:e>
                          <m:r>
                            <a:rPr lang="es-EC" b="1" i="1">
                              <a:effectLst/>
                              <a:latin typeface="Cambria Math" panose="02040503050406030204" pitchFamily="18" charset="0"/>
                              <a:ea typeface="Calibri" panose="020F0502020204030204" pitchFamily="34" charset="0"/>
                              <a:cs typeface="Arial" panose="020B0604020202020204" pitchFamily="34" charset="0"/>
                            </a:rPr>
                            <m:t>𝒎𝒎</m:t>
                          </m:r>
                        </m:e>
                        <m:sup>
                          <m:r>
                            <a:rPr lang="es-EC" b="1" i="1">
                              <a:effectLst/>
                              <a:latin typeface="Cambria Math" panose="02040503050406030204" pitchFamily="18" charset="0"/>
                              <a:ea typeface="Calibri" panose="020F0502020204030204" pitchFamily="34" charset="0"/>
                              <a:cs typeface="Arial" panose="020B0604020202020204" pitchFamily="34" charset="0"/>
                            </a:rPr>
                            <m:t>𝟐</m:t>
                          </m:r>
                        </m:sup>
                      </m:sSup>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 name="Rectángulo 1"/>
              <p:cNvSpPr>
                <a:spLocks noRot="1" noChangeAspect="1" noMove="1" noResize="1" noEditPoints="1" noAdjustHandles="1" noChangeArrowheads="1" noChangeShapeType="1" noTextEdit="1"/>
              </p:cNvSpPr>
              <p:nvPr/>
            </p:nvSpPr>
            <p:spPr>
              <a:xfrm>
                <a:off x="348343" y="1161694"/>
                <a:ext cx="5617029" cy="2821926"/>
              </a:xfrm>
              <a:prstGeom prst="rect">
                <a:avLst/>
              </a:prstGeom>
              <a:blipFill rotWithShape="0">
                <a:blip r:embed="rId2" cstate="print"/>
                <a:stretch>
                  <a:fillRect/>
                </a:stretch>
              </a:blipFill>
            </p:spPr>
            <p:txBody>
              <a:bodyPr/>
              <a:lstStyle/>
              <a:p>
                <a:r>
                  <a:rPr lang="es-EC">
                    <a:noFill/>
                  </a:rPr>
                  <a:t> </a:t>
                </a:r>
              </a:p>
            </p:txBody>
          </p:sp>
        </mc:Fallback>
      </mc:AlternateContent>
      <p:sp>
        <p:nvSpPr>
          <p:cNvPr id="3" name="Rectángulo 2"/>
          <p:cNvSpPr/>
          <p:nvPr/>
        </p:nvSpPr>
        <p:spPr>
          <a:xfrm>
            <a:off x="1846389" y="617248"/>
            <a:ext cx="2428870" cy="369332"/>
          </a:xfrm>
          <a:prstGeom prst="rect">
            <a:avLst/>
          </a:prstGeom>
        </p:spPr>
        <p:txBody>
          <a:bodyPr wrap="none">
            <a:spAutoFit/>
          </a:bodyPr>
          <a:lstStyle/>
          <a:p>
            <a:r>
              <a:rPr lang="es-EC" dirty="0">
                <a:latin typeface="Arial" panose="020B0604020202020204" pitchFamily="34" charset="0"/>
                <a:ea typeface="Calibri" panose="020F0502020204030204" pitchFamily="34" charset="0"/>
              </a:rPr>
              <a:t>E</a:t>
            </a:r>
            <a:r>
              <a:rPr lang="es-EC" dirty="0" smtClean="0">
                <a:latin typeface="Arial" panose="020B0604020202020204" pitchFamily="34" charset="0"/>
                <a:ea typeface="Calibri" panose="020F0502020204030204" pitchFamily="34" charset="0"/>
              </a:rPr>
              <a:t>nergía </a:t>
            </a:r>
            <a:r>
              <a:rPr lang="es-EC" dirty="0">
                <a:latin typeface="Arial" panose="020B0604020202020204" pitchFamily="34" charset="0"/>
                <a:ea typeface="Calibri" panose="020F0502020204030204" pitchFamily="34" charset="0"/>
              </a:rPr>
              <a:t>de distorsión </a:t>
            </a:r>
            <a:endParaRPr lang="es-EC" dirty="0"/>
          </a:p>
        </p:txBody>
      </p:sp>
      <p:pic>
        <p:nvPicPr>
          <p:cNvPr id="5" name="Imagen 4"/>
          <p:cNvPicPr>
            <a:picLocks noChangeAspect="1"/>
          </p:cNvPicPr>
          <p:nvPr/>
        </p:nvPicPr>
        <p:blipFill>
          <a:blip r:embed="rId3" cstate="print"/>
          <a:stretch>
            <a:fillRect/>
          </a:stretch>
        </p:blipFill>
        <p:spPr>
          <a:xfrm>
            <a:off x="420915" y="3983620"/>
            <a:ext cx="5965372" cy="2412628"/>
          </a:xfrm>
          <a:prstGeom prst="rect">
            <a:avLst/>
          </a:prstGeom>
        </p:spPr>
      </p:pic>
      <p:sp>
        <p:nvSpPr>
          <p:cNvPr id="6" name="Rectángulo 5"/>
          <p:cNvSpPr/>
          <p:nvPr/>
        </p:nvSpPr>
        <p:spPr>
          <a:xfrm>
            <a:off x="1218836" y="6026916"/>
            <a:ext cx="4369530" cy="369332"/>
          </a:xfrm>
          <a:prstGeom prst="rect">
            <a:avLst/>
          </a:prstGeom>
        </p:spPr>
        <p:txBody>
          <a:bodyPr wrap="none">
            <a:spAutoFit/>
          </a:bodyPr>
          <a:lstStyle/>
          <a:p>
            <a:r>
              <a:rPr lang="es-EC" i="1" dirty="0">
                <a:latin typeface="Arial" panose="020B0604020202020204" pitchFamily="34" charset="0"/>
                <a:ea typeface="Calibri" panose="020F0502020204030204" pitchFamily="34" charset="0"/>
              </a:rPr>
              <a:t>Características y propiedades de Acrílico</a:t>
            </a:r>
            <a:endParaRPr lang="es-EC" dirty="0"/>
          </a:p>
        </p:txBody>
      </p:sp>
      <mc:AlternateContent xmlns:mc="http://schemas.openxmlformats.org/markup-compatibility/2006" xmlns:a14="http://schemas.microsoft.com/office/drawing/2010/main">
        <mc:Choice Requires="a14">
          <p:sp>
            <p:nvSpPr>
              <p:cNvPr id="7" name="Rectángulo 6"/>
              <p:cNvSpPr/>
              <p:nvPr/>
            </p:nvSpPr>
            <p:spPr>
              <a:xfrm>
                <a:off x="7721781" y="223360"/>
                <a:ext cx="2523849" cy="2500043"/>
              </a:xfrm>
              <a:prstGeom prst="rect">
                <a:avLst/>
              </a:prstGeom>
            </p:spPr>
            <p:txBody>
              <a:bodyPr wrap="square">
                <a:spAutoFit/>
              </a:bodyPr>
              <a:lstStyle/>
              <a:p>
                <a:pPr indent="252095" algn="just">
                  <a:lnSpc>
                    <a:spcPct val="150000"/>
                  </a:lnSpc>
                  <a:spcAft>
                    <a:spcPts val="800"/>
                  </a:spcAft>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ea typeface="Calibri" panose="020F0502020204030204" pitchFamily="34" charset="0"/>
                          <a:cs typeface="Arial" panose="020B0604020202020204" pitchFamily="34" charset="0"/>
                        </a:rPr>
                        <m:t>𝑛</m:t>
                      </m:r>
                      <m:r>
                        <a:rPr lang="es-EC" i="1">
                          <a:latin typeface="Cambria Math" panose="02040503050406030204" pitchFamily="18" charset="0"/>
                          <a:ea typeface="Calibri" panose="020F0502020204030204" pitchFamily="34" charset="0"/>
                          <a:cs typeface="Arial" panose="020B0604020202020204" pitchFamily="34" charset="0"/>
                        </a:rPr>
                        <m:t>=</m:t>
                      </m:r>
                      <m:f>
                        <m:fPr>
                          <m:ctrlPr>
                            <a:rPr lang="es-EC" i="1">
                              <a:effectLst/>
                              <a:latin typeface="Cambria Math" panose="02040503050406030204" pitchFamily="18" charset="0"/>
                              <a:ea typeface="Calibri" panose="020F0502020204030204" pitchFamily="34" charset="0"/>
                              <a:cs typeface="Arial" panose="020B0604020202020204" pitchFamily="34" charset="0"/>
                            </a:rPr>
                          </m:ctrlPr>
                        </m:fPr>
                        <m:num>
                          <m:r>
                            <a:rPr lang="es-EC" i="1">
                              <a:effectLst/>
                              <a:latin typeface="Cambria Math" panose="02040503050406030204" pitchFamily="18" charset="0"/>
                              <a:ea typeface="Calibri" panose="020F0502020204030204" pitchFamily="34" charset="0"/>
                              <a:cs typeface="Arial" panose="020B0604020202020204" pitchFamily="34" charset="0"/>
                            </a:rPr>
                            <m:t>𝑆𝑦</m:t>
                          </m:r>
                        </m:num>
                        <m:den>
                          <m:r>
                            <a:rPr lang="es-EC" i="1">
                              <a:effectLst/>
                              <a:latin typeface="Cambria Math" panose="02040503050406030204" pitchFamily="18" charset="0"/>
                              <a:ea typeface="Calibri" panose="020F0502020204030204" pitchFamily="34" charset="0"/>
                              <a:cs typeface="Arial" panose="020B0604020202020204" pitchFamily="34" charset="0"/>
                            </a:rPr>
                            <m:t>𝜎</m:t>
                          </m:r>
                          <m:r>
                            <a:rPr lang="es-EC" i="1">
                              <a:effectLst/>
                              <a:latin typeface="Cambria Math" panose="02040503050406030204" pitchFamily="18" charset="0"/>
                              <a:ea typeface="Calibri" panose="020F0502020204030204" pitchFamily="34" charset="0"/>
                              <a:cs typeface="Arial" panose="020B0604020202020204" pitchFamily="34" charset="0"/>
                            </a:rPr>
                            <m:t>´</m:t>
                          </m:r>
                        </m:den>
                      </m:f>
                      <m:r>
                        <a:rPr lang="es-EC" i="1">
                          <a:effectLst/>
                          <a:latin typeface="Cambria Math" panose="02040503050406030204" pitchFamily="18" charset="0"/>
                          <a:ea typeface="Calibri" panose="020F0502020204030204" pitchFamily="34" charset="0"/>
                          <a:cs typeface="Arial" panose="020B0604020202020204" pitchFamily="34" charset="0"/>
                        </a:rPr>
                        <m:t> </m:t>
                      </m:r>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indent="252095" algn="just">
                  <a:lnSpc>
                    <a:spcPct val="150000"/>
                  </a:lnSpc>
                  <a:spcAft>
                    <a:spcPts val="8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Arial" panose="020B0604020202020204" pitchFamily="34" charset="0"/>
                        </a:rPr>
                        <m:t>𝑛</m:t>
                      </m:r>
                      <m:r>
                        <a:rPr lang="es-EC" i="1">
                          <a:effectLst/>
                          <a:latin typeface="Cambria Math" panose="02040503050406030204" pitchFamily="18" charset="0"/>
                          <a:ea typeface="Calibri" panose="020F0502020204030204" pitchFamily="34" charset="0"/>
                          <a:cs typeface="Arial" panose="020B0604020202020204" pitchFamily="34" charset="0"/>
                        </a:rPr>
                        <m:t>=</m:t>
                      </m:r>
                      <m:f>
                        <m:fPr>
                          <m:ctrlPr>
                            <a:rPr lang="es-EC" i="1">
                              <a:effectLst/>
                              <a:latin typeface="Cambria Math" panose="02040503050406030204" pitchFamily="18" charset="0"/>
                              <a:ea typeface="Calibri" panose="020F0502020204030204" pitchFamily="34" charset="0"/>
                              <a:cs typeface="Arial" panose="020B0604020202020204" pitchFamily="34" charset="0"/>
                            </a:rPr>
                          </m:ctrlPr>
                        </m:fPr>
                        <m:num>
                          <m:r>
                            <a:rPr lang="es-EC" i="1">
                              <a:effectLst/>
                              <a:latin typeface="Cambria Math" panose="02040503050406030204" pitchFamily="18" charset="0"/>
                              <a:ea typeface="Calibri" panose="020F0502020204030204" pitchFamily="34" charset="0"/>
                              <a:cs typeface="Arial" panose="020B0604020202020204" pitchFamily="34" charset="0"/>
                            </a:rPr>
                            <m:t>70 </m:t>
                          </m:r>
                          <m:r>
                            <a:rPr lang="es-EC" i="1">
                              <a:effectLst/>
                              <a:latin typeface="Cambria Math" panose="02040503050406030204" pitchFamily="18" charset="0"/>
                              <a:ea typeface="Calibri" panose="020F0502020204030204" pitchFamily="34" charset="0"/>
                              <a:cs typeface="Arial" panose="020B0604020202020204" pitchFamily="34" charset="0"/>
                            </a:rPr>
                            <m:t>𝑁</m:t>
                          </m:r>
                          <m:r>
                            <a:rPr lang="es-EC" i="1">
                              <a:effectLst/>
                              <a:latin typeface="Cambria Math" panose="02040503050406030204" pitchFamily="18" charset="0"/>
                              <a:ea typeface="Calibri" panose="020F0502020204030204" pitchFamily="34" charset="0"/>
                              <a:cs typeface="Arial" panose="020B0604020202020204" pitchFamily="34" charset="0"/>
                            </a:rPr>
                            <m:t>/</m:t>
                          </m:r>
                          <m:sSup>
                            <m:sSupPr>
                              <m:ctrlPr>
                                <a:rPr lang="es-EC" i="1">
                                  <a:effectLst/>
                                  <a:latin typeface="Cambria Math" panose="02040503050406030204" pitchFamily="18" charset="0"/>
                                  <a:ea typeface="Calibri" panose="020F0502020204030204" pitchFamily="34" charset="0"/>
                                  <a:cs typeface="Arial" panose="020B0604020202020204" pitchFamily="34" charset="0"/>
                                </a:rPr>
                              </m:ctrlPr>
                            </m:sSupPr>
                            <m:e>
                              <m:r>
                                <a:rPr lang="es-EC" i="1">
                                  <a:effectLst/>
                                  <a:latin typeface="Cambria Math" panose="02040503050406030204" pitchFamily="18" charset="0"/>
                                  <a:ea typeface="Calibri" panose="020F0502020204030204" pitchFamily="34" charset="0"/>
                                  <a:cs typeface="Arial" panose="020B0604020202020204" pitchFamily="34" charset="0"/>
                                </a:rPr>
                                <m:t>𝑚𝑚</m:t>
                              </m:r>
                            </m:e>
                            <m:sup>
                              <m:r>
                                <a:rPr lang="es-EC" i="1">
                                  <a:effectLst/>
                                  <a:latin typeface="Cambria Math" panose="02040503050406030204" pitchFamily="18" charset="0"/>
                                  <a:ea typeface="Calibri" panose="020F0502020204030204" pitchFamily="34" charset="0"/>
                                  <a:cs typeface="Arial" panose="020B0604020202020204" pitchFamily="34" charset="0"/>
                                </a:rPr>
                                <m:t>2</m:t>
                              </m:r>
                            </m:sup>
                          </m:sSup>
                        </m:num>
                        <m:den>
                          <m:r>
                            <a:rPr lang="es-EC" i="1">
                              <a:effectLst/>
                              <a:latin typeface="Cambria Math" panose="02040503050406030204" pitchFamily="18" charset="0"/>
                              <a:ea typeface="Calibri" panose="020F0502020204030204" pitchFamily="34" charset="0"/>
                              <a:cs typeface="Arial" panose="020B0604020202020204" pitchFamily="34" charset="0"/>
                            </a:rPr>
                            <m:t>0.45 </m:t>
                          </m:r>
                          <m:r>
                            <a:rPr lang="es-EC" i="1">
                              <a:effectLst/>
                              <a:latin typeface="Cambria Math" panose="02040503050406030204" pitchFamily="18" charset="0"/>
                              <a:ea typeface="Calibri" panose="020F0502020204030204" pitchFamily="34" charset="0"/>
                              <a:cs typeface="Arial" panose="020B0604020202020204" pitchFamily="34" charset="0"/>
                            </a:rPr>
                            <m:t>𝑁</m:t>
                          </m:r>
                          <m:r>
                            <a:rPr lang="es-EC" i="1">
                              <a:effectLst/>
                              <a:latin typeface="Cambria Math" panose="02040503050406030204" pitchFamily="18" charset="0"/>
                              <a:ea typeface="Calibri" panose="020F0502020204030204" pitchFamily="34" charset="0"/>
                              <a:cs typeface="Arial" panose="020B0604020202020204" pitchFamily="34" charset="0"/>
                            </a:rPr>
                            <m:t>/</m:t>
                          </m:r>
                          <m:sSup>
                            <m:sSupPr>
                              <m:ctrlPr>
                                <a:rPr lang="es-EC" i="1">
                                  <a:effectLst/>
                                  <a:latin typeface="Cambria Math" panose="02040503050406030204" pitchFamily="18" charset="0"/>
                                  <a:ea typeface="Calibri" panose="020F0502020204030204" pitchFamily="34" charset="0"/>
                                  <a:cs typeface="Arial" panose="020B0604020202020204" pitchFamily="34" charset="0"/>
                                </a:rPr>
                              </m:ctrlPr>
                            </m:sSupPr>
                            <m:e>
                              <m:r>
                                <a:rPr lang="es-EC" i="1">
                                  <a:effectLst/>
                                  <a:latin typeface="Cambria Math" panose="02040503050406030204" pitchFamily="18" charset="0"/>
                                  <a:ea typeface="Calibri" panose="020F0502020204030204" pitchFamily="34" charset="0"/>
                                  <a:cs typeface="Arial" panose="020B0604020202020204" pitchFamily="34" charset="0"/>
                                </a:rPr>
                                <m:t>𝑚𝑚</m:t>
                              </m:r>
                            </m:e>
                            <m:sup>
                              <m:r>
                                <a:rPr lang="es-EC" i="1">
                                  <a:effectLst/>
                                  <a:latin typeface="Cambria Math" panose="02040503050406030204" pitchFamily="18" charset="0"/>
                                  <a:ea typeface="Calibri" panose="020F0502020204030204" pitchFamily="34" charset="0"/>
                                  <a:cs typeface="Arial" panose="020B0604020202020204" pitchFamily="34" charset="0"/>
                                </a:rPr>
                                <m:t>2</m:t>
                              </m:r>
                            </m:sup>
                          </m:sSup>
                          <m:r>
                            <a:rPr lang="es-EC" i="1">
                              <a:effectLst/>
                              <a:latin typeface="Cambria Math" panose="02040503050406030204" pitchFamily="18" charset="0"/>
                              <a:ea typeface="Calibri" panose="020F0502020204030204" pitchFamily="34" charset="0"/>
                              <a:cs typeface="Arial" panose="020B0604020202020204" pitchFamily="34" charset="0"/>
                            </a:rPr>
                            <m:t> </m:t>
                          </m:r>
                        </m:den>
                      </m:f>
                      <m:r>
                        <a:rPr lang="es-EC" i="1">
                          <a:effectLst/>
                          <a:latin typeface="Cambria Math" panose="02040503050406030204" pitchFamily="18" charset="0"/>
                          <a:ea typeface="Calibri" panose="020F0502020204030204" pitchFamily="34" charset="0"/>
                          <a:cs typeface="Arial" panose="020B0604020202020204" pitchFamily="34" charset="0"/>
                        </a:rPr>
                        <m:t> </m:t>
                      </m:r>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indent="252095" algn="just">
                  <a:lnSpc>
                    <a:spcPct val="150000"/>
                  </a:lnSpc>
                  <a:spcAft>
                    <a:spcPts val="800"/>
                  </a:spcAft>
                </a:pPr>
                <a14:m>
                  <m:oMathPara xmlns:m="http://schemas.openxmlformats.org/officeDocument/2006/math">
                    <m:oMathParaPr>
                      <m:jc m:val="centerGroup"/>
                    </m:oMathParaPr>
                    <m:oMath xmlns:m="http://schemas.openxmlformats.org/officeDocument/2006/math">
                      <m:r>
                        <a:rPr lang="es-EC" b="1" i="1">
                          <a:effectLst/>
                          <a:latin typeface="Cambria Math" panose="02040503050406030204" pitchFamily="18" charset="0"/>
                          <a:ea typeface="Calibri" panose="020F0502020204030204" pitchFamily="34" charset="0"/>
                          <a:cs typeface="Arial" panose="020B0604020202020204" pitchFamily="34" charset="0"/>
                        </a:rPr>
                        <m:t>𝒏</m:t>
                      </m:r>
                      <m:r>
                        <a:rPr lang="es-EC" b="1" i="1">
                          <a:effectLst/>
                          <a:latin typeface="Cambria Math" panose="02040503050406030204" pitchFamily="18" charset="0"/>
                          <a:ea typeface="Calibri" panose="020F0502020204030204" pitchFamily="34" charset="0"/>
                          <a:cs typeface="Arial" panose="020B0604020202020204" pitchFamily="34" charset="0"/>
                        </a:rPr>
                        <m:t>=</m:t>
                      </m:r>
                      <m:r>
                        <a:rPr lang="es-EC" b="1" i="1">
                          <a:effectLst/>
                          <a:latin typeface="Cambria Math" panose="02040503050406030204" pitchFamily="18" charset="0"/>
                          <a:ea typeface="Calibri" panose="020F0502020204030204" pitchFamily="34" charset="0"/>
                          <a:cs typeface="Arial" panose="020B0604020202020204" pitchFamily="34" charset="0"/>
                        </a:rPr>
                        <m:t>𝟏𝟓𝟓</m:t>
                      </m:r>
                      <m:r>
                        <a:rPr lang="es-EC" b="1" i="1">
                          <a:effectLst/>
                          <a:latin typeface="Cambria Math" panose="02040503050406030204" pitchFamily="18" charset="0"/>
                          <a:ea typeface="Calibri" panose="020F0502020204030204" pitchFamily="34" charset="0"/>
                          <a:cs typeface="Arial" panose="020B0604020202020204" pitchFamily="34" charset="0"/>
                        </a:rPr>
                        <m:t>.</m:t>
                      </m:r>
                      <m:r>
                        <a:rPr lang="es-EC" b="1" i="1">
                          <a:effectLst/>
                          <a:latin typeface="Cambria Math" panose="02040503050406030204" pitchFamily="18" charset="0"/>
                          <a:ea typeface="Calibri" panose="020F0502020204030204" pitchFamily="34" charset="0"/>
                          <a:cs typeface="Arial" panose="020B0604020202020204" pitchFamily="34" charset="0"/>
                        </a:rPr>
                        <m:t>𝟓𝟓</m:t>
                      </m:r>
                      <m:r>
                        <a:rPr lang="es-EC" b="1" i="1">
                          <a:effectLst/>
                          <a:latin typeface="Cambria Math" panose="02040503050406030204" pitchFamily="18" charset="0"/>
                          <a:ea typeface="Calibri" panose="020F0502020204030204" pitchFamily="34" charset="0"/>
                          <a:cs typeface="Arial" panose="020B0604020202020204" pitchFamily="34" charset="0"/>
                        </a:rPr>
                        <m:t> </m:t>
                      </m:r>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Rectángulo 6"/>
              <p:cNvSpPr>
                <a:spLocks noRot="1" noChangeAspect="1" noMove="1" noResize="1" noEditPoints="1" noAdjustHandles="1" noChangeArrowheads="1" noChangeShapeType="1" noTextEdit="1"/>
              </p:cNvSpPr>
              <p:nvPr/>
            </p:nvSpPr>
            <p:spPr>
              <a:xfrm>
                <a:off x="7721781" y="223360"/>
                <a:ext cx="2523849" cy="2500043"/>
              </a:xfrm>
              <a:prstGeom prst="rect">
                <a:avLst/>
              </a:prstGeom>
              <a:blipFill rotWithShape="0">
                <a:blip r:embed="rId4" cstate="print"/>
                <a:stretch>
                  <a:fillRect/>
                </a:stretch>
              </a:blipFill>
            </p:spPr>
            <p:txBody>
              <a:bodyPr/>
              <a:lstStyle/>
              <a:p>
                <a:r>
                  <a:rPr lang="es-EC">
                    <a:noFill/>
                  </a:rPr>
                  <a:t> </a:t>
                </a:r>
              </a:p>
            </p:txBody>
          </p:sp>
        </mc:Fallback>
      </mc:AlternateContent>
      <p:pic>
        <p:nvPicPr>
          <p:cNvPr id="9" name="Imagen 8"/>
          <p:cNvPicPr>
            <a:picLocks noChangeAspect="1"/>
          </p:cNvPicPr>
          <p:nvPr/>
        </p:nvPicPr>
        <p:blipFill>
          <a:blip r:embed="rId5" cstate="print"/>
          <a:stretch>
            <a:fillRect/>
          </a:stretch>
        </p:blipFill>
        <p:spPr>
          <a:xfrm>
            <a:off x="6284687" y="4915452"/>
            <a:ext cx="5529403" cy="1480796"/>
          </a:xfrm>
          <a:prstGeom prst="rect">
            <a:avLst/>
          </a:prstGeom>
        </p:spPr>
      </p:pic>
      <p:sp>
        <p:nvSpPr>
          <p:cNvPr id="10" name="Rectángulo 9"/>
          <p:cNvSpPr/>
          <p:nvPr/>
        </p:nvSpPr>
        <p:spPr>
          <a:xfrm>
            <a:off x="7429432" y="6026916"/>
            <a:ext cx="3108543" cy="369332"/>
          </a:xfrm>
          <a:prstGeom prst="rect">
            <a:avLst/>
          </a:prstGeom>
        </p:spPr>
        <p:txBody>
          <a:bodyPr wrap="none">
            <a:spAutoFit/>
          </a:bodyPr>
          <a:lstStyle/>
          <a:p>
            <a:r>
              <a:rPr lang="es-EC" dirty="0">
                <a:latin typeface="Arial" panose="020B0604020202020204" pitchFamily="34" charset="0"/>
                <a:ea typeface="Calibri" panose="020F0502020204030204" pitchFamily="34" charset="0"/>
              </a:rPr>
              <a:t>Características Motor NEMA</a:t>
            </a:r>
            <a:endParaRPr lang="es-EC" dirty="0"/>
          </a:p>
        </p:txBody>
      </p:sp>
      <p:pic>
        <p:nvPicPr>
          <p:cNvPr id="11" name="Imagen 10" descr="http://ecx.images-amazon.com/images/I/415oJT5Y12L.jpg"/>
          <p:cNvPicPr/>
          <p:nvPr/>
        </p:nvPicPr>
        <p:blipFill rotWithShape="1">
          <a:blip r:embed="rId6" cstate="print">
            <a:extLst>
              <a:ext uri="{28A0092B-C50C-407E-A947-70E740481C1C}">
                <a14:useLocalDpi xmlns:a14="http://schemas.microsoft.com/office/drawing/2010/main" val="0"/>
              </a:ext>
            </a:extLst>
          </a:blip>
          <a:srcRect t="8595" b="10403"/>
          <a:stretch/>
        </p:blipFill>
        <p:spPr bwMode="auto">
          <a:xfrm>
            <a:off x="7858846" y="2887810"/>
            <a:ext cx="2249713" cy="1894114"/>
          </a:xfrm>
          <a:prstGeom prst="rect">
            <a:avLst/>
          </a:prstGeom>
          <a:noFill/>
          <a:ln w="19050"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897704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500388" y="312937"/>
            <a:ext cx="8850112" cy="769441"/>
          </a:xfrm>
          <a:prstGeom prst="rect">
            <a:avLst/>
          </a:prstGeom>
        </p:spPr>
        <p:txBody>
          <a:bodyPr wrap="square">
            <a:spAutoFit/>
          </a:bodyPr>
          <a:lstStyle/>
          <a:p>
            <a:r>
              <a:rPr lang="es-EC" sz="4400" i="1" dirty="0">
                <a:solidFill>
                  <a:prstClr val="black"/>
                </a:solidFill>
                <a:latin typeface="Calibri Light" panose="020F0302020204030204"/>
                <a:ea typeface="+mj-ea"/>
                <a:cs typeface="+mj-cs"/>
              </a:rPr>
              <a:t>Análisis para el Acople de Transmisión</a:t>
            </a:r>
            <a:endParaRPr lang="es-EC" dirty="0"/>
          </a:p>
        </p:txBody>
      </p:sp>
      <mc:AlternateContent xmlns:mc="http://schemas.openxmlformats.org/markup-compatibility/2006" xmlns:a14="http://schemas.microsoft.com/office/drawing/2010/main">
        <mc:Choice Requires="a14">
          <p:sp>
            <p:nvSpPr>
              <p:cNvPr id="3" name="Rectángulo 2"/>
              <p:cNvSpPr/>
              <p:nvPr/>
            </p:nvSpPr>
            <p:spPr>
              <a:xfrm>
                <a:off x="648231" y="1373321"/>
                <a:ext cx="8855245" cy="646331"/>
              </a:xfrm>
              <a:prstGeom prst="rect">
                <a:avLst/>
              </a:prstGeom>
            </p:spPr>
            <p:txBody>
              <a:bodyPr wrap="none">
                <a:spAutoFit/>
              </a:bodyPr>
              <a:lstStyle/>
              <a:p>
                <a:r>
                  <a:rPr lang="es-EC" dirty="0" smtClean="0">
                    <a:latin typeface="Arial" panose="020B0604020202020204" pitchFamily="34" charset="0"/>
                    <a:ea typeface="Times New Roman" panose="02020603050405020304" pitchFamily="18" charset="0"/>
                  </a:rPr>
                  <a:t>Cálculo del </a:t>
                </a:r>
                <a:r>
                  <a:rPr lang="es-EC" dirty="0">
                    <a:latin typeface="Arial" panose="020B0604020202020204" pitchFamily="34" charset="0"/>
                    <a:ea typeface="Times New Roman" panose="02020603050405020304" pitchFamily="18" charset="0"/>
                  </a:rPr>
                  <a:t>esfuerzo admisible del perno </a:t>
                </a:r>
                <a14:m>
                  <m:oMath xmlns:m="http://schemas.openxmlformats.org/officeDocument/2006/math">
                    <m:sSub>
                      <m:sSubPr>
                        <m:ctrlPr>
                          <a:rPr lang="es-EC" i="1">
                            <a:effectLst/>
                            <a:latin typeface="Cambria Math" panose="02040503050406030204" pitchFamily="18" charset="0"/>
                            <a:ea typeface="Times New Roman" panose="02020603050405020304" pitchFamily="18" charset="0"/>
                            <a:cs typeface="Arial" panose="020B0604020202020204" pitchFamily="34" charset="0"/>
                          </a:rPr>
                        </m:ctrlPr>
                      </m:sSubPr>
                      <m:e>
                        <m:r>
                          <a:rPr lang="es-EC" i="1">
                            <a:effectLst/>
                            <a:latin typeface="Cambria Math" panose="02040503050406030204" pitchFamily="18" charset="0"/>
                            <a:ea typeface="Times New Roman" panose="02020603050405020304" pitchFamily="18" charset="0"/>
                            <a:cs typeface="Arial" panose="020B0604020202020204" pitchFamily="34" charset="0"/>
                          </a:rPr>
                          <m:t>𝜎</m:t>
                        </m:r>
                      </m:e>
                      <m:sub>
                        <m:r>
                          <a:rPr lang="es-EC" i="1">
                            <a:effectLst/>
                            <a:latin typeface="Cambria Math" panose="02040503050406030204" pitchFamily="18" charset="0"/>
                            <a:ea typeface="Times New Roman" panose="02020603050405020304" pitchFamily="18" charset="0"/>
                            <a:cs typeface="Arial" panose="020B0604020202020204" pitchFamily="34" charset="0"/>
                          </a:rPr>
                          <m:t>𝑎𝑑𝑚</m:t>
                        </m:r>
                      </m:sub>
                    </m:sSub>
                  </m:oMath>
                </a14:m>
                <a:r>
                  <a:rPr lang="es-EC" dirty="0">
                    <a:latin typeface="Arial" panose="020B0604020202020204" pitchFamily="34" charset="0"/>
                    <a:ea typeface="Times New Roman" panose="02020603050405020304" pitchFamily="18" charset="0"/>
                  </a:rPr>
                  <a:t>, acero AISI </a:t>
                </a:r>
                <a:r>
                  <a:rPr lang="es-EC" dirty="0" smtClean="0">
                    <a:latin typeface="Arial" panose="020B0604020202020204" pitchFamily="34" charset="0"/>
                    <a:ea typeface="Times New Roman" panose="02020603050405020304" pitchFamily="18" charset="0"/>
                  </a:rPr>
                  <a:t>1015, diámetro 3.175mm, </a:t>
                </a:r>
              </a:p>
              <a:p>
                <a:r>
                  <a:rPr lang="es-EC" dirty="0" smtClean="0">
                    <a:latin typeface="Arial" panose="020B0604020202020204" pitchFamily="34" charset="0"/>
                    <a:ea typeface="Times New Roman" panose="02020603050405020304" pitchFamily="18" charset="0"/>
                  </a:rPr>
                  <a:t>Teoría de energía de distorsión  </a:t>
                </a:r>
                <a:endParaRPr lang="es-EC" dirty="0"/>
              </a:p>
            </p:txBody>
          </p:sp>
        </mc:Choice>
        <mc:Fallback xmlns="">
          <p:sp>
            <p:nvSpPr>
              <p:cNvPr id="3" name="Rectángulo 2"/>
              <p:cNvSpPr>
                <a:spLocks noRot="1" noChangeAspect="1" noMove="1" noResize="1" noEditPoints="1" noAdjustHandles="1" noChangeArrowheads="1" noChangeShapeType="1" noTextEdit="1"/>
              </p:cNvSpPr>
              <p:nvPr/>
            </p:nvSpPr>
            <p:spPr>
              <a:xfrm>
                <a:off x="648231" y="1373321"/>
                <a:ext cx="8855245" cy="646331"/>
              </a:xfrm>
              <a:prstGeom prst="rect">
                <a:avLst/>
              </a:prstGeom>
              <a:blipFill rotWithShape="0">
                <a:blip r:embed="rId2" cstate="print"/>
                <a:stretch>
                  <a:fillRect l="-551" t="-4717" b="-13208"/>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4" name="Rectángulo 3"/>
              <p:cNvSpPr/>
              <p:nvPr/>
            </p:nvSpPr>
            <p:spPr>
              <a:xfrm>
                <a:off x="648231" y="2104290"/>
                <a:ext cx="170431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𝑆𝑦</m:t>
                      </m:r>
                      <m:r>
                        <a:rPr lang="es-EC" i="0">
                          <a:latin typeface="Cambria Math" panose="02040503050406030204" pitchFamily="18" charset="0"/>
                        </a:rPr>
                        <m:t>=320 </m:t>
                      </m:r>
                      <m:r>
                        <a:rPr lang="es-EC" i="1">
                          <a:latin typeface="Cambria Math" panose="02040503050406030204" pitchFamily="18" charset="0"/>
                        </a:rPr>
                        <m:t>𝑀𝑃𝑎</m:t>
                      </m:r>
                    </m:oMath>
                  </m:oMathPara>
                </a14:m>
                <a:endParaRPr lang="es-EC" dirty="0"/>
              </a:p>
            </p:txBody>
          </p:sp>
        </mc:Choice>
        <mc:Fallback xmlns="">
          <p:sp>
            <p:nvSpPr>
              <p:cNvPr id="4" name="Rectángulo 3"/>
              <p:cNvSpPr>
                <a:spLocks noRot="1" noChangeAspect="1" noMove="1" noResize="1" noEditPoints="1" noAdjustHandles="1" noChangeArrowheads="1" noChangeShapeType="1" noTextEdit="1"/>
              </p:cNvSpPr>
              <p:nvPr/>
            </p:nvSpPr>
            <p:spPr>
              <a:xfrm>
                <a:off x="648231" y="2104290"/>
                <a:ext cx="1704313" cy="369332"/>
              </a:xfrm>
              <a:prstGeom prst="rect">
                <a:avLst/>
              </a:prstGeom>
              <a:blipFill rotWithShape="0">
                <a:blip r:embed="rId3" cstate="print"/>
                <a:stretch>
                  <a:fillRect b="-11475"/>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6" name="Rectángulo 5"/>
              <p:cNvSpPr/>
              <p:nvPr/>
            </p:nvSpPr>
            <p:spPr>
              <a:xfrm>
                <a:off x="654078" y="2473622"/>
                <a:ext cx="3860800" cy="1646605"/>
              </a:xfrm>
              <a:prstGeom prst="rect">
                <a:avLst/>
              </a:prstGeom>
            </p:spPr>
            <p:txBody>
              <a:bodyPr wrap="square">
                <a:spAutoFit/>
              </a:bodyPr>
              <a:lstStyle/>
              <a:p>
                <a:pPr marL="1348740" indent="449580">
                  <a:lnSpc>
                    <a:spcPct val="150000"/>
                  </a:lnSpc>
                  <a:spcAft>
                    <a:spcPts val="800"/>
                  </a:spcAft>
                </a:pPr>
                <a14:m>
                  <m:oMath xmlns:m="http://schemas.openxmlformats.org/officeDocument/2006/math">
                    <m:r>
                      <a:rPr lang="es-EC" i="1" smtClean="0">
                        <a:latin typeface="Cambria Math" panose="02040503050406030204" pitchFamily="18" charset="0"/>
                      </a:rPr>
                      <m:t>𝑆𝑠𝑦</m:t>
                    </m:r>
                    <m:r>
                      <a:rPr lang="es-EC" i="1" smtClean="0">
                        <a:latin typeface="Cambria Math" panose="02040503050406030204" pitchFamily="18" charset="0"/>
                      </a:rPr>
                      <m:t>=0.577∗</m:t>
                    </m:r>
                    <m:r>
                      <a:rPr lang="es-EC" i="1" smtClean="0">
                        <a:latin typeface="Cambria Math" panose="02040503050406030204" pitchFamily="18" charset="0"/>
                      </a:rPr>
                      <m:t>𝑆𝑦</m:t>
                    </m:r>
                  </m:oMath>
                </a14:m>
                <a:r>
                  <a:rPr lang="es-EC" dirty="0"/>
                  <a:t>      </a:t>
                </a:r>
              </a:p>
              <a:p>
                <a:pPr algn="just">
                  <a:lnSpc>
                    <a:spcPct val="150000"/>
                  </a:lnSpc>
                  <a:spcAft>
                    <a:spcPts val="800"/>
                  </a:spcAft>
                </a:pPr>
                <a14:m>
                  <m:oMath xmlns:m="http://schemas.openxmlformats.org/officeDocument/2006/math">
                    <m:r>
                      <a:rPr lang="es-EC" i="1">
                        <a:effectLst/>
                        <a:latin typeface="Cambria Math" panose="02040503050406030204" pitchFamily="18" charset="0"/>
                        <a:ea typeface="Times New Roman" panose="02020603050405020304" pitchFamily="18" charset="0"/>
                        <a:cs typeface="Arial" panose="020B0604020202020204" pitchFamily="34" charset="0"/>
                      </a:rPr>
                      <m:t>𝑆𝑠𝑦</m:t>
                    </m:r>
                    <m:r>
                      <a:rPr lang="es-EC" i="1">
                        <a:effectLst/>
                        <a:latin typeface="Cambria Math" panose="02040503050406030204" pitchFamily="18" charset="0"/>
                        <a:ea typeface="Times New Roman" panose="02020603050405020304" pitchFamily="18" charset="0"/>
                        <a:cs typeface="Arial" panose="020B0604020202020204" pitchFamily="34" charset="0"/>
                      </a:rPr>
                      <m:t>=0.577∗320 </m:t>
                    </m:r>
                    <m:r>
                      <a:rPr lang="es-EC" i="1">
                        <a:effectLst/>
                        <a:latin typeface="Cambria Math" panose="02040503050406030204" pitchFamily="18" charset="0"/>
                        <a:ea typeface="Times New Roman" panose="02020603050405020304" pitchFamily="18" charset="0"/>
                        <a:cs typeface="Arial" panose="020B0604020202020204" pitchFamily="34" charset="0"/>
                      </a:rPr>
                      <m:t>𝑀𝑃𝑎</m:t>
                    </m:r>
                  </m:oMath>
                </a14:m>
                <a:r>
                  <a:rPr lang="es-EC" sz="1600"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left"/>
                    </m:oMathParaPr>
                    <m:oMath xmlns:m="http://schemas.openxmlformats.org/officeDocument/2006/math">
                      <m:r>
                        <a:rPr lang="es-EC" i="1">
                          <a:effectLst/>
                          <a:latin typeface="Cambria Math" panose="02040503050406030204" pitchFamily="18" charset="0"/>
                          <a:ea typeface="Times New Roman" panose="02020603050405020304" pitchFamily="18" charset="0"/>
                          <a:cs typeface="Arial" panose="020B0604020202020204" pitchFamily="34" charset="0"/>
                        </a:rPr>
                        <m:t>𝑆𝑠𝑦</m:t>
                      </m:r>
                      <m:r>
                        <a:rPr lang="es-EC" i="1">
                          <a:effectLst/>
                          <a:latin typeface="Cambria Math" panose="02040503050406030204" pitchFamily="18" charset="0"/>
                          <a:ea typeface="Times New Roman" panose="02020603050405020304" pitchFamily="18" charset="0"/>
                          <a:cs typeface="Arial" panose="020B0604020202020204" pitchFamily="34" charset="0"/>
                        </a:rPr>
                        <m:t>=184.64 </m:t>
                      </m:r>
                      <m:r>
                        <a:rPr lang="es-EC" i="1">
                          <a:effectLst/>
                          <a:latin typeface="Cambria Math" panose="02040503050406030204" pitchFamily="18" charset="0"/>
                          <a:ea typeface="Times New Roman" panose="02020603050405020304" pitchFamily="18" charset="0"/>
                          <a:cs typeface="Arial" panose="020B0604020202020204" pitchFamily="34" charset="0"/>
                        </a:rPr>
                        <m:t>𝑀𝑃𝑎</m:t>
                      </m:r>
                      <m:r>
                        <a:rPr lang="es-EC" i="1">
                          <a:effectLst/>
                          <a:latin typeface="Cambria Math" panose="02040503050406030204" pitchFamily="18" charset="0"/>
                          <a:ea typeface="Times New Roman" panose="02020603050405020304" pitchFamily="18" charset="0"/>
                          <a:cs typeface="Arial" panose="020B0604020202020204" pitchFamily="34" charset="0"/>
                        </a:rPr>
                        <m:t> </m:t>
                      </m:r>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Rectángulo 5"/>
              <p:cNvSpPr>
                <a:spLocks noRot="1" noChangeAspect="1" noMove="1" noResize="1" noEditPoints="1" noAdjustHandles="1" noChangeArrowheads="1" noChangeShapeType="1" noTextEdit="1"/>
              </p:cNvSpPr>
              <p:nvPr/>
            </p:nvSpPr>
            <p:spPr>
              <a:xfrm>
                <a:off x="654078" y="2473622"/>
                <a:ext cx="3860800" cy="1646605"/>
              </a:xfrm>
              <a:prstGeom prst="rect">
                <a:avLst/>
              </a:prstGeom>
              <a:blipFill rotWithShape="0">
                <a:blip r:embed="rId4" cstate="print"/>
                <a:stretch>
                  <a:fillRect l="-315"/>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7" name="Rectángulo 6"/>
              <p:cNvSpPr/>
              <p:nvPr/>
            </p:nvSpPr>
            <p:spPr>
              <a:xfrm>
                <a:off x="967253" y="3935561"/>
                <a:ext cx="3222756" cy="2271519"/>
              </a:xfrm>
              <a:prstGeom prst="rect">
                <a:avLst/>
              </a:prstGeom>
            </p:spPr>
            <p:txBody>
              <a:bodyPr wrap="square">
                <a:spAutoFit/>
              </a:bodyPr>
              <a:lstStyle/>
              <a:p>
                <a:pPr algn="just">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ea typeface="Times New Roman" panose="02020603050405020304" pitchFamily="18" charset="0"/>
                              <a:cs typeface="Arial" panose="020B0604020202020204" pitchFamily="34" charset="0"/>
                            </a:rPr>
                          </m:ctrlPr>
                        </m:sSubPr>
                        <m:e>
                          <m:r>
                            <a:rPr lang="es-EC" i="1">
                              <a:effectLst/>
                              <a:latin typeface="Cambria Math" panose="02040503050406030204" pitchFamily="18" charset="0"/>
                              <a:ea typeface="Times New Roman" panose="02020603050405020304" pitchFamily="18" charset="0"/>
                              <a:cs typeface="Arial" panose="020B0604020202020204" pitchFamily="34" charset="0"/>
                            </a:rPr>
                            <m:t>𝜎</m:t>
                          </m:r>
                        </m:e>
                        <m:sub>
                          <m:r>
                            <a:rPr lang="es-EC" i="1">
                              <a:effectLst/>
                              <a:latin typeface="Cambria Math" panose="02040503050406030204" pitchFamily="18" charset="0"/>
                              <a:ea typeface="Times New Roman" panose="02020603050405020304" pitchFamily="18" charset="0"/>
                              <a:cs typeface="Arial" panose="020B0604020202020204" pitchFamily="34" charset="0"/>
                            </a:rPr>
                            <m:t>𝑎𝑑𝑚</m:t>
                          </m:r>
                        </m:sub>
                      </m:sSub>
                      <m:r>
                        <a:rPr lang="es-EC" i="1">
                          <a:effectLst/>
                          <a:latin typeface="Cambria Math" panose="02040503050406030204" pitchFamily="18" charset="0"/>
                          <a:ea typeface="Times New Roman" panose="02020603050405020304" pitchFamily="18" charset="0"/>
                          <a:cs typeface="Arial" panose="020B0604020202020204" pitchFamily="34" charset="0"/>
                        </a:rPr>
                        <m:t>=</m:t>
                      </m:r>
                      <m:f>
                        <m:fPr>
                          <m:ctrlPr>
                            <a:rPr lang="es-EC" i="1">
                              <a:effectLst/>
                              <a:latin typeface="Cambria Math" panose="02040503050406030204" pitchFamily="18" charset="0"/>
                              <a:ea typeface="Times New Roman" panose="02020603050405020304" pitchFamily="18" charset="0"/>
                              <a:cs typeface="Arial" panose="020B0604020202020204" pitchFamily="34" charset="0"/>
                            </a:rPr>
                          </m:ctrlPr>
                        </m:fPr>
                        <m:num>
                          <m:r>
                            <a:rPr lang="es-EC" i="1">
                              <a:effectLst/>
                              <a:latin typeface="Cambria Math" panose="02040503050406030204" pitchFamily="18" charset="0"/>
                              <a:ea typeface="Times New Roman" panose="02020603050405020304" pitchFamily="18" charset="0"/>
                              <a:cs typeface="Arial" panose="020B0604020202020204" pitchFamily="34" charset="0"/>
                            </a:rPr>
                            <m:t>𝑆𝑠𝑦</m:t>
                          </m:r>
                        </m:num>
                        <m:den>
                          <m:r>
                            <a:rPr lang="es-EC" i="1">
                              <a:effectLst/>
                              <a:latin typeface="Cambria Math" panose="02040503050406030204" pitchFamily="18" charset="0"/>
                              <a:ea typeface="Times New Roman" panose="02020603050405020304" pitchFamily="18" charset="0"/>
                              <a:cs typeface="Arial" panose="020B0604020202020204" pitchFamily="34" charset="0"/>
                            </a:rPr>
                            <m:t>𝑛</m:t>
                          </m:r>
                        </m:den>
                      </m:f>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i="1">
                              <a:effectLst/>
                              <a:latin typeface="Cambria Math" panose="02040503050406030204" pitchFamily="18" charset="0"/>
                              <a:ea typeface="Times New Roman" panose="02020603050405020304" pitchFamily="18" charset="0"/>
                              <a:cs typeface="Arial" panose="020B0604020202020204" pitchFamily="34" charset="0"/>
                            </a:rPr>
                          </m:ctrlPr>
                        </m:sSubPr>
                        <m:e>
                          <m:r>
                            <a:rPr lang="es-EC" i="1">
                              <a:effectLst/>
                              <a:latin typeface="Cambria Math" panose="02040503050406030204" pitchFamily="18" charset="0"/>
                              <a:ea typeface="Times New Roman" panose="02020603050405020304" pitchFamily="18" charset="0"/>
                              <a:cs typeface="Arial" panose="020B0604020202020204" pitchFamily="34" charset="0"/>
                            </a:rPr>
                            <m:t>𝜎</m:t>
                          </m:r>
                        </m:e>
                        <m:sub>
                          <m:r>
                            <a:rPr lang="es-EC" i="1">
                              <a:effectLst/>
                              <a:latin typeface="Cambria Math" panose="02040503050406030204" pitchFamily="18" charset="0"/>
                              <a:ea typeface="Times New Roman" panose="02020603050405020304" pitchFamily="18" charset="0"/>
                              <a:cs typeface="Arial" panose="020B0604020202020204" pitchFamily="34" charset="0"/>
                            </a:rPr>
                            <m:t>𝑎𝑑𝑚</m:t>
                          </m:r>
                        </m:sub>
                      </m:sSub>
                      <m:r>
                        <a:rPr lang="es-EC" i="1">
                          <a:effectLst/>
                          <a:latin typeface="Cambria Math" panose="02040503050406030204" pitchFamily="18" charset="0"/>
                          <a:ea typeface="Times New Roman" panose="02020603050405020304" pitchFamily="18" charset="0"/>
                          <a:cs typeface="Arial" panose="020B0604020202020204" pitchFamily="34" charset="0"/>
                        </a:rPr>
                        <m:t>=</m:t>
                      </m:r>
                      <m:f>
                        <m:fPr>
                          <m:ctrlPr>
                            <a:rPr lang="es-EC" i="1">
                              <a:effectLst/>
                              <a:latin typeface="Cambria Math" panose="02040503050406030204" pitchFamily="18" charset="0"/>
                              <a:ea typeface="Times New Roman" panose="02020603050405020304" pitchFamily="18" charset="0"/>
                              <a:cs typeface="Arial" panose="020B0604020202020204" pitchFamily="34" charset="0"/>
                            </a:rPr>
                          </m:ctrlPr>
                        </m:fPr>
                        <m:num>
                          <m:r>
                            <a:rPr lang="es-EC" i="1">
                              <a:effectLst/>
                              <a:latin typeface="Cambria Math" panose="02040503050406030204" pitchFamily="18" charset="0"/>
                              <a:ea typeface="Times New Roman" panose="02020603050405020304" pitchFamily="18" charset="0"/>
                              <a:cs typeface="Arial" panose="020B0604020202020204" pitchFamily="34" charset="0"/>
                            </a:rPr>
                            <m:t>184.64 </m:t>
                          </m:r>
                          <m:r>
                            <a:rPr lang="es-EC" i="1">
                              <a:effectLst/>
                              <a:latin typeface="Cambria Math" panose="02040503050406030204" pitchFamily="18" charset="0"/>
                              <a:ea typeface="Times New Roman" panose="02020603050405020304" pitchFamily="18" charset="0"/>
                              <a:cs typeface="Arial" panose="020B0604020202020204" pitchFamily="34" charset="0"/>
                            </a:rPr>
                            <m:t>𝑀𝑃𝑎</m:t>
                          </m:r>
                        </m:num>
                        <m:den>
                          <m:r>
                            <a:rPr lang="es-EC" i="1">
                              <a:effectLst/>
                              <a:latin typeface="Cambria Math" panose="02040503050406030204" pitchFamily="18" charset="0"/>
                              <a:ea typeface="Times New Roman" panose="02020603050405020304" pitchFamily="18" charset="0"/>
                              <a:cs typeface="Arial" panose="020B0604020202020204" pitchFamily="34" charset="0"/>
                            </a:rPr>
                            <m:t>2</m:t>
                          </m:r>
                        </m:den>
                      </m:f>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b="1" i="1">
                              <a:effectLst/>
                              <a:latin typeface="Cambria Math" panose="02040503050406030204" pitchFamily="18" charset="0"/>
                              <a:ea typeface="Times New Roman" panose="02020603050405020304" pitchFamily="18" charset="0"/>
                              <a:cs typeface="Arial" panose="020B0604020202020204" pitchFamily="34" charset="0"/>
                            </a:rPr>
                          </m:ctrlPr>
                        </m:sSubPr>
                        <m:e>
                          <m:r>
                            <a:rPr lang="es-EC" b="1" i="1">
                              <a:effectLst/>
                              <a:latin typeface="Cambria Math" panose="02040503050406030204" pitchFamily="18" charset="0"/>
                              <a:ea typeface="Times New Roman" panose="02020603050405020304" pitchFamily="18" charset="0"/>
                              <a:cs typeface="Arial" panose="020B0604020202020204" pitchFamily="34" charset="0"/>
                            </a:rPr>
                            <m:t>𝝈</m:t>
                          </m:r>
                        </m:e>
                        <m:sub>
                          <m:r>
                            <a:rPr lang="es-EC" b="1" i="1">
                              <a:effectLst/>
                              <a:latin typeface="Cambria Math" panose="02040503050406030204" pitchFamily="18" charset="0"/>
                              <a:ea typeface="Times New Roman" panose="02020603050405020304" pitchFamily="18" charset="0"/>
                              <a:cs typeface="Arial" panose="020B0604020202020204" pitchFamily="34" charset="0"/>
                            </a:rPr>
                            <m:t>𝒂𝒅𝒎</m:t>
                          </m:r>
                        </m:sub>
                      </m:sSub>
                      <m:r>
                        <a:rPr lang="es-EC" b="1" i="1">
                          <a:effectLst/>
                          <a:latin typeface="Cambria Math" panose="02040503050406030204" pitchFamily="18" charset="0"/>
                          <a:ea typeface="Times New Roman" panose="02020603050405020304" pitchFamily="18" charset="0"/>
                          <a:cs typeface="Arial" panose="020B0604020202020204" pitchFamily="34" charset="0"/>
                        </a:rPr>
                        <m:t>=</m:t>
                      </m:r>
                      <m:r>
                        <a:rPr lang="es-EC" b="1" i="1">
                          <a:effectLst/>
                          <a:latin typeface="Cambria Math" panose="02040503050406030204" pitchFamily="18" charset="0"/>
                          <a:ea typeface="Times New Roman" panose="02020603050405020304" pitchFamily="18" charset="0"/>
                          <a:cs typeface="Arial" panose="020B0604020202020204" pitchFamily="34" charset="0"/>
                        </a:rPr>
                        <m:t>𝟗𝟐</m:t>
                      </m:r>
                      <m:r>
                        <a:rPr lang="es-EC" b="1" i="1">
                          <a:effectLst/>
                          <a:latin typeface="Cambria Math" panose="02040503050406030204" pitchFamily="18" charset="0"/>
                          <a:ea typeface="Times New Roman" panose="02020603050405020304" pitchFamily="18" charset="0"/>
                          <a:cs typeface="Arial" panose="020B0604020202020204" pitchFamily="34" charset="0"/>
                        </a:rPr>
                        <m:t>.</m:t>
                      </m:r>
                      <m:r>
                        <a:rPr lang="es-EC" b="1" i="1">
                          <a:effectLst/>
                          <a:latin typeface="Cambria Math" panose="02040503050406030204" pitchFamily="18" charset="0"/>
                          <a:ea typeface="Times New Roman" panose="02020603050405020304" pitchFamily="18" charset="0"/>
                          <a:cs typeface="Arial" panose="020B0604020202020204" pitchFamily="34" charset="0"/>
                        </a:rPr>
                        <m:t>𝟑𝟐</m:t>
                      </m:r>
                      <m:r>
                        <a:rPr lang="es-EC" b="1" i="1">
                          <a:effectLst/>
                          <a:latin typeface="Cambria Math" panose="02040503050406030204" pitchFamily="18" charset="0"/>
                          <a:ea typeface="Times New Roman" panose="02020603050405020304" pitchFamily="18" charset="0"/>
                          <a:cs typeface="Arial" panose="020B0604020202020204" pitchFamily="34" charset="0"/>
                        </a:rPr>
                        <m:t> </m:t>
                      </m:r>
                      <m:r>
                        <a:rPr lang="es-EC" b="1" i="1">
                          <a:effectLst/>
                          <a:latin typeface="Cambria Math" panose="02040503050406030204" pitchFamily="18" charset="0"/>
                          <a:ea typeface="Times New Roman" panose="02020603050405020304" pitchFamily="18" charset="0"/>
                          <a:cs typeface="Arial" panose="020B0604020202020204" pitchFamily="34" charset="0"/>
                        </a:rPr>
                        <m:t>𝑴𝑷𝒂</m:t>
                      </m:r>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Rectángulo 6"/>
              <p:cNvSpPr>
                <a:spLocks noRot="1" noChangeAspect="1" noMove="1" noResize="1" noEditPoints="1" noAdjustHandles="1" noChangeArrowheads="1" noChangeShapeType="1" noTextEdit="1"/>
              </p:cNvSpPr>
              <p:nvPr/>
            </p:nvSpPr>
            <p:spPr>
              <a:xfrm>
                <a:off x="967253" y="3935561"/>
                <a:ext cx="3222756" cy="2271519"/>
              </a:xfrm>
              <a:prstGeom prst="rect">
                <a:avLst/>
              </a:prstGeom>
              <a:blipFill rotWithShape="0">
                <a:blip r:embed="rId5" cstate="print"/>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8" name="Rectángulo 7"/>
              <p:cNvSpPr/>
              <p:nvPr/>
            </p:nvSpPr>
            <p:spPr>
              <a:xfrm>
                <a:off x="7098063" y="1971241"/>
                <a:ext cx="2418058" cy="1594988"/>
              </a:xfrm>
              <a:prstGeom prst="rect">
                <a:avLst/>
              </a:prstGeom>
            </p:spPr>
            <p:txBody>
              <a:bodyPr wrap="square">
                <a:spAutoFit/>
              </a:bodyPr>
              <a:lstStyle/>
              <a:p>
                <a:pPr indent="252095" algn="just">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i="1">
                              <a:effectLst/>
                              <a:latin typeface="Cambria Math" panose="02040503050406030204" pitchFamily="18" charset="0"/>
                              <a:ea typeface="Times New Roman" panose="02020603050405020304" pitchFamily="18" charset="0"/>
                              <a:cs typeface="Arial" panose="020B0604020202020204" pitchFamily="34" charset="0"/>
                            </a:rPr>
                          </m:ctrlPr>
                        </m:sSubPr>
                        <m:e>
                          <m:r>
                            <a:rPr lang="es-EC" i="1">
                              <a:effectLst/>
                              <a:latin typeface="Cambria Math" panose="02040503050406030204" pitchFamily="18" charset="0"/>
                              <a:ea typeface="Times New Roman" panose="02020603050405020304" pitchFamily="18" charset="0"/>
                              <a:cs typeface="Arial" panose="020B0604020202020204" pitchFamily="34" charset="0"/>
                            </a:rPr>
                            <m:t>𝜎</m:t>
                          </m:r>
                        </m:e>
                        <m:sub>
                          <m:r>
                            <a:rPr lang="es-EC" i="1">
                              <a:effectLst/>
                              <a:latin typeface="Cambria Math" panose="02040503050406030204" pitchFamily="18" charset="0"/>
                              <a:ea typeface="Times New Roman" panose="02020603050405020304" pitchFamily="18" charset="0"/>
                              <a:cs typeface="Arial" panose="020B0604020202020204" pitchFamily="34" charset="0"/>
                            </a:rPr>
                            <m:t>𝑚</m:t>
                          </m:r>
                          <m:r>
                            <a:rPr lang="es-EC" i="1">
                              <a:effectLst/>
                              <a:latin typeface="Cambria Math" panose="02040503050406030204" pitchFamily="18" charset="0"/>
                              <a:ea typeface="Times New Roman" panose="02020603050405020304" pitchFamily="18" charset="0"/>
                              <a:cs typeface="Arial" panose="020B0604020202020204" pitchFamily="34" charset="0"/>
                            </a:rPr>
                            <m:t>á</m:t>
                          </m:r>
                          <m:r>
                            <a:rPr lang="es-EC" i="1">
                              <a:effectLst/>
                              <a:latin typeface="Cambria Math" panose="02040503050406030204" pitchFamily="18" charset="0"/>
                              <a:ea typeface="Times New Roman" panose="02020603050405020304" pitchFamily="18" charset="0"/>
                              <a:cs typeface="Arial" panose="020B0604020202020204" pitchFamily="34" charset="0"/>
                            </a:rPr>
                            <m:t>𝑥</m:t>
                          </m:r>
                        </m:sub>
                      </m:sSub>
                      <m:r>
                        <a:rPr lang="es-EC"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s-EC" i="1">
                              <a:effectLst/>
                              <a:latin typeface="Cambria Math" panose="02040503050406030204" pitchFamily="18" charset="0"/>
                              <a:ea typeface="Times New Roman" panose="02020603050405020304" pitchFamily="18" charset="0"/>
                              <a:cs typeface="Arial" panose="020B0604020202020204" pitchFamily="34" charset="0"/>
                            </a:rPr>
                          </m:ctrlPr>
                        </m:sSubPr>
                        <m:e>
                          <m:r>
                            <a:rPr lang="es-EC" i="1">
                              <a:effectLst/>
                              <a:latin typeface="Cambria Math" panose="02040503050406030204" pitchFamily="18" charset="0"/>
                              <a:ea typeface="Times New Roman" panose="02020603050405020304" pitchFamily="18" charset="0"/>
                              <a:cs typeface="Arial" panose="020B0604020202020204" pitchFamily="34" charset="0"/>
                            </a:rPr>
                            <m:t>𝜏</m:t>
                          </m:r>
                        </m:e>
                        <m:sub>
                          <m:r>
                            <a:rPr lang="es-EC" i="1">
                              <a:effectLst/>
                              <a:latin typeface="Cambria Math" panose="02040503050406030204" pitchFamily="18" charset="0"/>
                              <a:ea typeface="Times New Roman" panose="02020603050405020304" pitchFamily="18" charset="0"/>
                              <a:cs typeface="Arial" panose="020B0604020202020204" pitchFamily="34" charset="0"/>
                            </a:rPr>
                            <m:t>𝑥𝑦</m:t>
                          </m:r>
                        </m:sub>
                      </m:sSub>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i="1">
                              <a:effectLst/>
                              <a:latin typeface="Cambria Math" panose="02040503050406030204" pitchFamily="18" charset="0"/>
                              <a:ea typeface="Times New Roman" panose="02020603050405020304" pitchFamily="18" charset="0"/>
                              <a:cs typeface="Arial" panose="020B0604020202020204" pitchFamily="34" charset="0"/>
                            </a:rPr>
                          </m:ctrlPr>
                        </m:sSubPr>
                        <m:e>
                          <m:r>
                            <a:rPr lang="es-EC" i="1">
                              <a:effectLst/>
                              <a:latin typeface="Cambria Math" panose="02040503050406030204" pitchFamily="18" charset="0"/>
                              <a:ea typeface="Times New Roman" panose="02020603050405020304" pitchFamily="18" charset="0"/>
                              <a:cs typeface="Arial" panose="020B0604020202020204" pitchFamily="34" charset="0"/>
                            </a:rPr>
                            <m:t>𝜏</m:t>
                          </m:r>
                        </m:e>
                        <m:sub>
                          <m:r>
                            <a:rPr lang="es-EC" i="1">
                              <a:effectLst/>
                              <a:latin typeface="Cambria Math" panose="02040503050406030204" pitchFamily="18" charset="0"/>
                              <a:ea typeface="Times New Roman" panose="02020603050405020304" pitchFamily="18" charset="0"/>
                              <a:cs typeface="Arial" panose="020B0604020202020204" pitchFamily="34" charset="0"/>
                            </a:rPr>
                            <m:t>𝑥𝑦</m:t>
                          </m:r>
                        </m:sub>
                      </m:sSub>
                      <m:r>
                        <a:rPr lang="es-EC" i="1">
                          <a:effectLst/>
                          <a:latin typeface="Cambria Math" panose="02040503050406030204" pitchFamily="18" charset="0"/>
                          <a:ea typeface="Times New Roman" panose="02020603050405020304" pitchFamily="18" charset="0"/>
                          <a:cs typeface="Arial" panose="020B0604020202020204" pitchFamily="34" charset="0"/>
                        </a:rPr>
                        <m:t>=</m:t>
                      </m:r>
                      <m:f>
                        <m:fPr>
                          <m:ctrlPr>
                            <a:rPr lang="es-EC" i="1">
                              <a:effectLst/>
                              <a:latin typeface="Cambria Math" panose="02040503050406030204" pitchFamily="18" charset="0"/>
                              <a:ea typeface="Times New Roman" panose="02020603050405020304" pitchFamily="18" charset="0"/>
                              <a:cs typeface="Arial" panose="020B0604020202020204" pitchFamily="34" charset="0"/>
                            </a:rPr>
                          </m:ctrlPr>
                        </m:fPr>
                        <m:num>
                          <m:r>
                            <a:rPr lang="es-EC" i="1">
                              <a:effectLst/>
                              <a:latin typeface="Cambria Math" panose="02040503050406030204" pitchFamily="18" charset="0"/>
                              <a:ea typeface="Times New Roman" panose="02020603050405020304" pitchFamily="18" charset="0"/>
                              <a:cs typeface="Arial" panose="020B0604020202020204" pitchFamily="34" charset="0"/>
                            </a:rPr>
                            <m:t>4 </m:t>
                          </m:r>
                          <m:r>
                            <a:rPr lang="es-EC" i="1">
                              <a:effectLst/>
                              <a:latin typeface="Cambria Math" panose="02040503050406030204" pitchFamily="18" charset="0"/>
                              <a:ea typeface="Times New Roman" panose="02020603050405020304" pitchFamily="18" charset="0"/>
                              <a:cs typeface="Arial" panose="020B0604020202020204" pitchFamily="34" charset="0"/>
                            </a:rPr>
                            <m:t>𝐹</m:t>
                          </m:r>
                        </m:num>
                        <m:den>
                          <m:r>
                            <a:rPr lang="es-EC" i="1">
                              <a:effectLst/>
                              <a:latin typeface="Cambria Math" panose="02040503050406030204" pitchFamily="18" charset="0"/>
                              <a:ea typeface="Times New Roman" panose="02020603050405020304" pitchFamily="18" charset="0"/>
                              <a:cs typeface="Arial" panose="020B0604020202020204" pitchFamily="34" charset="0"/>
                            </a:rPr>
                            <m:t>3</m:t>
                          </m:r>
                          <m:r>
                            <a:rPr lang="es-EC" i="1">
                              <a:effectLst/>
                              <a:latin typeface="Cambria Math" panose="02040503050406030204" pitchFamily="18" charset="0"/>
                              <a:ea typeface="Times New Roman" panose="02020603050405020304" pitchFamily="18" charset="0"/>
                              <a:cs typeface="Arial" panose="020B0604020202020204" pitchFamily="34" charset="0"/>
                            </a:rPr>
                            <m:t>𝜋</m:t>
                          </m:r>
                          <m:sSup>
                            <m:sSupPr>
                              <m:ctrlPr>
                                <a:rPr lang="es-EC" i="1">
                                  <a:effectLst/>
                                  <a:latin typeface="Cambria Math" panose="02040503050406030204" pitchFamily="18" charset="0"/>
                                  <a:ea typeface="Times New Roman" panose="02020603050405020304" pitchFamily="18" charset="0"/>
                                  <a:cs typeface="Arial" panose="020B0604020202020204" pitchFamily="34" charset="0"/>
                                </a:rPr>
                              </m:ctrlPr>
                            </m:sSupPr>
                            <m:e>
                              <m:r>
                                <a:rPr lang="es-EC" i="1">
                                  <a:effectLst/>
                                  <a:latin typeface="Cambria Math" panose="02040503050406030204" pitchFamily="18" charset="0"/>
                                  <a:ea typeface="Times New Roman" panose="02020603050405020304" pitchFamily="18" charset="0"/>
                                  <a:cs typeface="Arial" panose="020B0604020202020204" pitchFamily="34" charset="0"/>
                                </a:rPr>
                                <m:t>𝐷</m:t>
                              </m:r>
                            </m:e>
                            <m:sup>
                              <m:r>
                                <a:rPr lang="es-EC" i="1">
                                  <a:effectLst/>
                                  <a:latin typeface="Cambria Math" panose="02040503050406030204" pitchFamily="18" charset="0"/>
                                  <a:ea typeface="Times New Roman" panose="02020603050405020304" pitchFamily="18" charset="0"/>
                                  <a:cs typeface="Arial" panose="020B0604020202020204" pitchFamily="34" charset="0"/>
                                </a:rPr>
                                <m:t>2</m:t>
                              </m:r>
                            </m:sup>
                          </m:sSup>
                          <m:r>
                            <a:rPr lang="es-EC" i="1">
                              <a:effectLst/>
                              <a:latin typeface="Cambria Math" panose="02040503050406030204" pitchFamily="18" charset="0"/>
                              <a:ea typeface="Times New Roman" panose="02020603050405020304" pitchFamily="18" charset="0"/>
                              <a:cs typeface="Arial" panose="020B0604020202020204" pitchFamily="34" charset="0"/>
                            </a:rPr>
                            <m:t>/4</m:t>
                          </m:r>
                        </m:den>
                      </m:f>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8" name="Rectángulo 7"/>
              <p:cNvSpPr>
                <a:spLocks noRot="1" noChangeAspect="1" noMove="1" noResize="1" noEditPoints="1" noAdjustHandles="1" noChangeArrowheads="1" noChangeShapeType="1" noTextEdit="1"/>
              </p:cNvSpPr>
              <p:nvPr/>
            </p:nvSpPr>
            <p:spPr>
              <a:xfrm>
                <a:off x="7098063" y="1971241"/>
                <a:ext cx="2418058" cy="1594988"/>
              </a:xfrm>
              <a:prstGeom prst="rect">
                <a:avLst/>
              </a:prstGeom>
              <a:blipFill rotWithShape="0">
                <a:blip r:embed="rId6" cstate="print"/>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9" name="Rectángulo 8"/>
              <p:cNvSpPr/>
              <p:nvPr/>
            </p:nvSpPr>
            <p:spPr>
              <a:xfrm>
                <a:off x="5792492" y="3566229"/>
                <a:ext cx="6096000" cy="3130024"/>
              </a:xfrm>
              <a:prstGeom prst="rect">
                <a:avLst/>
              </a:prstGeom>
            </p:spPr>
            <p:txBody>
              <a:bodyPr>
                <a:spAutoFit/>
              </a:bodyPr>
              <a:lstStyle/>
              <a:p>
                <a:pPr indent="252095" algn="just">
                  <a:lnSpc>
                    <a:spcPct val="150000"/>
                  </a:lnSpc>
                  <a:spcAft>
                    <a:spcPts val="800"/>
                  </a:spcAft>
                </a:pPr>
                <a:r>
                  <a:rPr lang="es-EC" dirty="0" smtClean="0">
                    <a:latin typeface="Arial" panose="020B0604020202020204" pitchFamily="34" charset="0"/>
                    <a:ea typeface="Times New Roman" panose="02020603050405020304" pitchFamily="18" charset="0"/>
                    <a:cs typeface="Times New Roman" panose="02020603050405020304" pitchFamily="18" charset="0"/>
                  </a:rPr>
                  <a:t>Esfuerzo </a:t>
                </a:r>
                <a:r>
                  <a:rPr lang="es-EC" dirty="0">
                    <a:latin typeface="Arial" panose="020B0604020202020204" pitchFamily="34" charset="0"/>
                    <a:ea typeface="Times New Roman" panose="02020603050405020304" pitchFamily="18" charset="0"/>
                    <a:cs typeface="Times New Roman" panose="02020603050405020304" pitchFamily="18" charset="0"/>
                  </a:rPr>
                  <a:t>máximo:</a:t>
                </a:r>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ea typeface="Times New Roman" panose="02020603050405020304" pitchFamily="18" charset="0"/>
                              <a:cs typeface="Arial" panose="020B0604020202020204" pitchFamily="34" charset="0"/>
                            </a:rPr>
                          </m:ctrlPr>
                        </m:sSubPr>
                        <m:e>
                          <m:r>
                            <a:rPr lang="es-EC" i="1">
                              <a:latin typeface="Cambria Math" panose="02040503050406030204" pitchFamily="18" charset="0"/>
                              <a:ea typeface="Times New Roman" panose="02020603050405020304" pitchFamily="18" charset="0"/>
                              <a:cs typeface="Arial" panose="020B0604020202020204" pitchFamily="34" charset="0"/>
                            </a:rPr>
                            <m:t>𝜎</m:t>
                          </m:r>
                        </m:e>
                        <m:sub>
                          <m:r>
                            <a:rPr lang="es-EC" i="1">
                              <a:latin typeface="Cambria Math" panose="02040503050406030204" pitchFamily="18" charset="0"/>
                              <a:ea typeface="Times New Roman" panose="02020603050405020304" pitchFamily="18" charset="0"/>
                              <a:cs typeface="Arial" panose="020B0604020202020204" pitchFamily="34" charset="0"/>
                            </a:rPr>
                            <m:t>𝑚</m:t>
                          </m:r>
                          <m:r>
                            <a:rPr lang="es-EC" i="1">
                              <a:latin typeface="Cambria Math" panose="02040503050406030204" pitchFamily="18" charset="0"/>
                              <a:ea typeface="Times New Roman" panose="02020603050405020304" pitchFamily="18" charset="0"/>
                              <a:cs typeface="Arial" panose="020B0604020202020204" pitchFamily="34" charset="0"/>
                            </a:rPr>
                            <m:t>á</m:t>
                          </m:r>
                          <m:r>
                            <a:rPr lang="es-EC" i="1">
                              <a:latin typeface="Cambria Math" panose="02040503050406030204" pitchFamily="18" charset="0"/>
                              <a:ea typeface="Times New Roman" panose="02020603050405020304" pitchFamily="18" charset="0"/>
                              <a:cs typeface="Arial" panose="020B0604020202020204" pitchFamily="34" charset="0"/>
                            </a:rPr>
                            <m:t>𝑥</m:t>
                          </m:r>
                        </m:sub>
                      </m:sSub>
                      <m:r>
                        <a:rPr lang="es-EC" i="1">
                          <a:latin typeface="Cambria Math" panose="02040503050406030204" pitchFamily="18" charset="0"/>
                          <a:ea typeface="Times New Roman" panose="02020603050405020304" pitchFamily="18" charset="0"/>
                          <a:cs typeface="Arial" panose="020B0604020202020204" pitchFamily="34" charset="0"/>
                        </a:rPr>
                        <m:t>=</m:t>
                      </m:r>
                      <m:f>
                        <m:fPr>
                          <m:ctrlPr>
                            <a:rPr lang="es-EC" i="1">
                              <a:latin typeface="Cambria Math" panose="02040503050406030204" pitchFamily="18" charset="0"/>
                              <a:ea typeface="Times New Roman" panose="02020603050405020304" pitchFamily="18" charset="0"/>
                              <a:cs typeface="Arial" panose="020B0604020202020204" pitchFamily="34" charset="0"/>
                            </a:rPr>
                          </m:ctrlPr>
                        </m:fPr>
                        <m:num>
                          <m:r>
                            <a:rPr lang="es-EC" i="1">
                              <a:latin typeface="Cambria Math" panose="02040503050406030204" pitchFamily="18" charset="0"/>
                              <a:ea typeface="Times New Roman" panose="02020603050405020304" pitchFamily="18" charset="0"/>
                              <a:cs typeface="Arial" panose="020B0604020202020204" pitchFamily="34" charset="0"/>
                            </a:rPr>
                            <m:t>4∗5.78 </m:t>
                          </m:r>
                          <m:r>
                            <a:rPr lang="es-EC" i="1">
                              <a:latin typeface="Cambria Math" panose="02040503050406030204" pitchFamily="18" charset="0"/>
                              <a:ea typeface="Times New Roman" panose="02020603050405020304" pitchFamily="18" charset="0"/>
                              <a:cs typeface="Arial" panose="020B0604020202020204" pitchFamily="34" charset="0"/>
                            </a:rPr>
                            <m:t>𝑁</m:t>
                          </m:r>
                        </m:num>
                        <m:den>
                          <m:r>
                            <a:rPr lang="es-EC" i="1">
                              <a:latin typeface="Cambria Math" panose="02040503050406030204" pitchFamily="18" charset="0"/>
                              <a:ea typeface="Times New Roman" panose="02020603050405020304" pitchFamily="18" charset="0"/>
                              <a:cs typeface="Arial" panose="020B0604020202020204" pitchFamily="34" charset="0"/>
                            </a:rPr>
                            <m:t>3</m:t>
                          </m:r>
                          <m:r>
                            <a:rPr lang="es-EC" i="1">
                              <a:latin typeface="Cambria Math" panose="02040503050406030204" pitchFamily="18" charset="0"/>
                              <a:ea typeface="Times New Roman" panose="02020603050405020304" pitchFamily="18" charset="0"/>
                              <a:cs typeface="Arial" panose="020B0604020202020204" pitchFamily="34" charset="0"/>
                            </a:rPr>
                            <m:t>𝜋</m:t>
                          </m:r>
                          <m:sSup>
                            <m:sSupPr>
                              <m:ctrlPr>
                                <a:rPr lang="es-EC" i="1">
                                  <a:latin typeface="Cambria Math" panose="02040503050406030204" pitchFamily="18" charset="0"/>
                                  <a:ea typeface="Times New Roman" panose="02020603050405020304" pitchFamily="18" charset="0"/>
                                  <a:cs typeface="Arial" panose="020B0604020202020204" pitchFamily="34" charset="0"/>
                                </a:rPr>
                              </m:ctrlPr>
                            </m:sSupPr>
                            <m:e>
                              <m:r>
                                <a:rPr lang="es-EC" i="1">
                                  <a:latin typeface="Cambria Math" panose="02040503050406030204" pitchFamily="18" charset="0"/>
                                  <a:ea typeface="Times New Roman" panose="02020603050405020304" pitchFamily="18" charset="0"/>
                                  <a:cs typeface="Arial" panose="020B0604020202020204" pitchFamily="34" charset="0"/>
                                </a:rPr>
                                <m:t>(3.175</m:t>
                              </m:r>
                              <m:r>
                                <a:rPr lang="es-EC" i="1">
                                  <a:latin typeface="Cambria Math" panose="02040503050406030204" pitchFamily="18" charset="0"/>
                                  <a:ea typeface="Times New Roman" panose="02020603050405020304" pitchFamily="18" charset="0"/>
                                  <a:cs typeface="Arial" panose="020B0604020202020204" pitchFamily="34" charset="0"/>
                                </a:rPr>
                                <m:t>𝑚𝑚</m:t>
                              </m:r>
                              <m:r>
                                <a:rPr lang="es-EC" i="1">
                                  <a:latin typeface="Cambria Math" panose="02040503050406030204" pitchFamily="18" charset="0"/>
                                  <a:ea typeface="Times New Roman" panose="02020603050405020304" pitchFamily="18" charset="0"/>
                                  <a:cs typeface="Arial" panose="020B0604020202020204" pitchFamily="34" charset="0"/>
                                </a:rPr>
                                <m:t>)</m:t>
                              </m:r>
                            </m:e>
                            <m:sup>
                              <m:r>
                                <a:rPr lang="es-EC" i="1">
                                  <a:latin typeface="Cambria Math" panose="02040503050406030204" pitchFamily="18" charset="0"/>
                                  <a:ea typeface="Times New Roman" panose="02020603050405020304" pitchFamily="18" charset="0"/>
                                  <a:cs typeface="Arial" panose="020B0604020202020204" pitchFamily="34" charset="0"/>
                                </a:rPr>
                                <m:t>2</m:t>
                              </m:r>
                            </m:sup>
                          </m:sSup>
                          <m:r>
                            <a:rPr lang="es-EC" i="1">
                              <a:latin typeface="Cambria Math" panose="02040503050406030204" pitchFamily="18" charset="0"/>
                              <a:ea typeface="Times New Roman" panose="02020603050405020304" pitchFamily="18" charset="0"/>
                              <a:cs typeface="Arial" panose="020B0604020202020204" pitchFamily="34" charset="0"/>
                            </a:rPr>
                            <m:t>/4</m:t>
                          </m:r>
                        </m:den>
                      </m:f>
                    </m:oMath>
                  </m:oMathPara>
                </a14:m>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b="1" i="1">
                              <a:latin typeface="Cambria Math" panose="02040503050406030204" pitchFamily="18" charset="0"/>
                              <a:ea typeface="Times New Roman" panose="02020603050405020304" pitchFamily="18" charset="0"/>
                              <a:cs typeface="Arial" panose="020B0604020202020204" pitchFamily="34" charset="0"/>
                            </a:rPr>
                          </m:ctrlPr>
                        </m:sSubPr>
                        <m:e>
                          <m:r>
                            <a:rPr lang="es-EC" b="1" i="1">
                              <a:latin typeface="Cambria Math" panose="02040503050406030204" pitchFamily="18" charset="0"/>
                              <a:ea typeface="Times New Roman" panose="02020603050405020304" pitchFamily="18" charset="0"/>
                              <a:cs typeface="Arial" panose="020B0604020202020204" pitchFamily="34" charset="0"/>
                            </a:rPr>
                            <m:t>𝝈</m:t>
                          </m:r>
                        </m:e>
                        <m:sub>
                          <m:r>
                            <a:rPr lang="es-EC" b="1" i="1">
                              <a:latin typeface="Cambria Math" panose="02040503050406030204" pitchFamily="18" charset="0"/>
                              <a:ea typeface="Times New Roman" panose="02020603050405020304" pitchFamily="18" charset="0"/>
                              <a:cs typeface="Arial" panose="020B0604020202020204" pitchFamily="34" charset="0"/>
                            </a:rPr>
                            <m:t>𝒎</m:t>
                          </m:r>
                          <m:r>
                            <a:rPr lang="es-EC" b="1" i="1">
                              <a:latin typeface="Cambria Math" panose="02040503050406030204" pitchFamily="18" charset="0"/>
                              <a:ea typeface="Times New Roman" panose="02020603050405020304" pitchFamily="18" charset="0"/>
                              <a:cs typeface="Arial" panose="020B0604020202020204" pitchFamily="34" charset="0"/>
                            </a:rPr>
                            <m:t>á</m:t>
                          </m:r>
                          <m:r>
                            <a:rPr lang="es-EC" b="1" i="1">
                              <a:latin typeface="Cambria Math" panose="02040503050406030204" pitchFamily="18" charset="0"/>
                              <a:ea typeface="Times New Roman" panose="02020603050405020304" pitchFamily="18" charset="0"/>
                              <a:cs typeface="Arial" panose="020B0604020202020204" pitchFamily="34" charset="0"/>
                            </a:rPr>
                            <m:t>𝒙</m:t>
                          </m:r>
                        </m:sub>
                      </m:sSub>
                      <m:r>
                        <a:rPr lang="es-EC" b="1" i="1">
                          <a:latin typeface="Cambria Math" panose="02040503050406030204" pitchFamily="18" charset="0"/>
                          <a:ea typeface="Times New Roman" panose="02020603050405020304" pitchFamily="18" charset="0"/>
                          <a:cs typeface="Arial" panose="020B0604020202020204" pitchFamily="34" charset="0"/>
                        </a:rPr>
                        <m:t>=</m:t>
                      </m:r>
                      <m:r>
                        <a:rPr lang="es-EC" b="1" i="1">
                          <a:latin typeface="Cambria Math" panose="02040503050406030204" pitchFamily="18" charset="0"/>
                          <a:ea typeface="Times New Roman" panose="02020603050405020304" pitchFamily="18" charset="0"/>
                          <a:cs typeface="Arial" panose="020B0604020202020204" pitchFamily="34" charset="0"/>
                        </a:rPr>
                        <m:t>𝟎</m:t>
                      </m:r>
                      <m:r>
                        <a:rPr lang="es-EC" b="1" i="1">
                          <a:latin typeface="Cambria Math" panose="02040503050406030204" pitchFamily="18" charset="0"/>
                          <a:ea typeface="Times New Roman" panose="02020603050405020304" pitchFamily="18" charset="0"/>
                          <a:cs typeface="Arial" panose="020B0604020202020204" pitchFamily="34" charset="0"/>
                        </a:rPr>
                        <m:t>.</m:t>
                      </m:r>
                      <m:r>
                        <a:rPr lang="es-EC" b="1" i="1">
                          <a:latin typeface="Cambria Math" panose="02040503050406030204" pitchFamily="18" charset="0"/>
                          <a:ea typeface="Times New Roman" panose="02020603050405020304" pitchFamily="18" charset="0"/>
                          <a:cs typeface="Arial" panose="020B0604020202020204" pitchFamily="34" charset="0"/>
                        </a:rPr>
                        <m:t>𝟗𝟕𝟑</m:t>
                      </m:r>
                      <m:r>
                        <a:rPr lang="es-EC" b="1" i="1">
                          <a:latin typeface="Cambria Math" panose="02040503050406030204" pitchFamily="18" charset="0"/>
                          <a:ea typeface="Times New Roman" panose="02020603050405020304" pitchFamily="18" charset="0"/>
                          <a:cs typeface="Arial" panose="020B0604020202020204" pitchFamily="34" charset="0"/>
                        </a:rPr>
                        <m:t> </m:t>
                      </m:r>
                      <m:r>
                        <a:rPr lang="es-EC" b="1" i="1">
                          <a:latin typeface="Cambria Math" panose="02040503050406030204" pitchFamily="18" charset="0"/>
                          <a:ea typeface="Times New Roman" panose="02020603050405020304" pitchFamily="18" charset="0"/>
                          <a:cs typeface="Arial" panose="020B0604020202020204" pitchFamily="34" charset="0"/>
                        </a:rPr>
                        <m:t>𝑴𝑷𝒂</m:t>
                      </m:r>
                    </m:oMath>
                  </m:oMathPara>
                </a14:m>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a:rPr lang="es-EC" b="1" i="1">
                          <a:latin typeface="Cambria Math" panose="02040503050406030204" pitchFamily="18" charset="0"/>
                          <a:ea typeface="Times New Roman" panose="02020603050405020304" pitchFamily="18" charset="0"/>
                          <a:cs typeface="Arial" panose="020B0604020202020204" pitchFamily="34" charset="0"/>
                        </a:rPr>
                        <m:t>𝟗𝟐</m:t>
                      </m:r>
                      <m:r>
                        <a:rPr lang="es-EC" b="1" i="1">
                          <a:latin typeface="Cambria Math" panose="02040503050406030204" pitchFamily="18" charset="0"/>
                          <a:ea typeface="Times New Roman" panose="02020603050405020304" pitchFamily="18" charset="0"/>
                          <a:cs typeface="Arial" panose="020B0604020202020204" pitchFamily="34" charset="0"/>
                        </a:rPr>
                        <m:t>.</m:t>
                      </m:r>
                      <m:r>
                        <a:rPr lang="es-EC" b="1" i="1">
                          <a:latin typeface="Cambria Math" panose="02040503050406030204" pitchFamily="18" charset="0"/>
                          <a:ea typeface="Times New Roman" panose="02020603050405020304" pitchFamily="18" charset="0"/>
                          <a:cs typeface="Arial" panose="020B0604020202020204" pitchFamily="34" charset="0"/>
                        </a:rPr>
                        <m:t>𝟑𝟐</m:t>
                      </m:r>
                      <m:r>
                        <a:rPr lang="es-EC" b="1" i="1">
                          <a:latin typeface="Cambria Math" panose="02040503050406030204" pitchFamily="18" charset="0"/>
                          <a:ea typeface="Times New Roman" panose="02020603050405020304" pitchFamily="18" charset="0"/>
                          <a:cs typeface="Arial" panose="020B0604020202020204" pitchFamily="34" charset="0"/>
                        </a:rPr>
                        <m:t> </m:t>
                      </m:r>
                      <m:r>
                        <a:rPr lang="es-EC" b="1" i="1">
                          <a:latin typeface="Cambria Math" panose="02040503050406030204" pitchFamily="18" charset="0"/>
                          <a:ea typeface="Times New Roman" panose="02020603050405020304" pitchFamily="18" charset="0"/>
                          <a:cs typeface="Arial" panose="020B0604020202020204" pitchFamily="34" charset="0"/>
                        </a:rPr>
                        <m:t>𝑴𝑷𝒂</m:t>
                      </m:r>
                      <m:r>
                        <a:rPr lang="es-EC" b="1" i="1">
                          <a:latin typeface="Cambria Math" panose="02040503050406030204" pitchFamily="18" charset="0"/>
                          <a:ea typeface="Times New Roman" panose="02020603050405020304" pitchFamily="18" charset="0"/>
                          <a:cs typeface="Arial" panose="020B0604020202020204" pitchFamily="34" charset="0"/>
                        </a:rPr>
                        <m:t>&gt;</m:t>
                      </m:r>
                      <m:r>
                        <a:rPr lang="es-EC" b="1" i="1">
                          <a:latin typeface="Cambria Math" panose="02040503050406030204" pitchFamily="18" charset="0"/>
                          <a:ea typeface="Times New Roman" panose="02020603050405020304" pitchFamily="18" charset="0"/>
                          <a:cs typeface="Arial" panose="020B0604020202020204" pitchFamily="34" charset="0"/>
                        </a:rPr>
                        <m:t>𝟎</m:t>
                      </m:r>
                      <m:r>
                        <a:rPr lang="es-EC" b="1" i="1">
                          <a:latin typeface="Cambria Math" panose="02040503050406030204" pitchFamily="18" charset="0"/>
                          <a:ea typeface="Times New Roman" panose="02020603050405020304" pitchFamily="18" charset="0"/>
                          <a:cs typeface="Arial" panose="020B0604020202020204" pitchFamily="34" charset="0"/>
                        </a:rPr>
                        <m:t>.</m:t>
                      </m:r>
                      <m:r>
                        <a:rPr lang="es-EC" b="1" i="1">
                          <a:latin typeface="Cambria Math" panose="02040503050406030204" pitchFamily="18" charset="0"/>
                          <a:ea typeface="Times New Roman" panose="02020603050405020304" pitchFamily="18" charset="0"/>
                          <a:cs typeface="Arial" panose="020B0604020202020204" pitchFamily="34" charset="0"/>
                        </a:rPr>
                        <m:t>𝟗𝟕𝟑</m:t>
                      </m:r>
                      <m:r>
                        <a:rPr lang="es-EC" b="1" i="1">
                          <a:latin typeface="Cambria Math" panose="02040503050406030204" pitchFamily="18" charset="0"/>
                          <a:ea typeface="Times New Roman" panose="02020603050405020304" pitchFamily="18" charset="0"/>
                          <a:cs typeface="Arial" panose="020B0604020202020204" pitchFamily="34" charset="0"/>
                        </a:rPr>
                        <m:t> </m:t>
                      </m:r>
                      <m:r>
                        <a:rPr lang="es-EC" b="1" i="1">
                          <a:latin typeface="Cambria Math" panose="02040503050406030204" pitchFamily="18" charset="0"/>
                          <a:ea typeface="Times New Roman" panose="02020603050405020304" pitchFamily="18" charset="0"/>
                          <a:cs typeface="Arial" panose="020B0604020202020204" pitchFamily="34" charset="0"/>
                        </a:rPr>
                        <m:t>𝑴𝑷𝒂</m:t>
                      </m:r>
                    </m:oMath>
                  </m:oMathPara>
                </a14:m>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EC" b="1" i="1">
                              <a:latin typeface="Cambria Math" panose="02040503050406030204" pitchFamily="18" charset="0"/>
                              <a:ea typeface="Times New Roman" panose="02020603050405020304" pitchFamily="18" charset="0"/>
                              <a:cs typeface="Arial" panose="020B0604020202020204" pitchFamily="34" charset="0"/>
                            </a:rPr>
                          </m:ctrlPr>
                        </m:sSubPr>
                        <m:e>
                          <m:r>
                            <a:rPr lang="es-EC" b="1" i="1">
                              <a:latin typeface="Cambria Math" panose="02040503050406030204" pitchFamily="18" charset="0"/>
                              <a:ea typeface="Times New Roman" panose="02020603050405020304" pitchFamily="18" charset="0"/>
                              <a:cs typeface="Arial" panose="020B0604020202020204" pitchFamily="34" charset="0"/>
                            </a:rPr>
                            <m:t>𝝈</m:t>
                          </m:r>
                        </m:e>
                        <m:sub>
                          <m:r>
                            <a:rPr lang="es-EC" b="1" i="1">
                              <a:latin typeface="Cambria Math" panose="02040503050406030204" pitchFamily="18" charset="0"/>
                              <a:ea typeface="Times New Roman" panose="02020603050405020304" pitchFamily="18" charset="0"/>
                              <a:cs typeface="Arial" panose="020B0604020202020204" pitchFamily="34" charset="0"/>
                            </a:rPr>
                            <m:t>𝒂𝒅𝒎</m:t>
                          </m:r>
                        </m:sub>
                      </m:sSub>
                      <m:r>
                        <a:rPr lang="es-EC" b="1" i="1">
                          <a:latin typeface="Cambria Math" panose="02040503050406030204" pitchFamily="18" charset="0"/>
                          <a:ea typeface="Times New Roman" panose="02020603050405020304" pitchFamily="18" charset="0"/>
                          <a:cs typeface="Arial" panose="020B0604020202020204" pitchFamily="34" charset="0"/>
                        </a:rPr>
                        <m:t>&gt;</m:t>
                      </m:r>
                      <m:sSub>
                        <m:sSubPr>
                          <m:ctrlPr>
                            <a:rPr lang="es-EC" b="1" i="1">
                              <a:latin typeface="Cambria Math" panose="02040503050406030204" pitchFamily="18" charset="0"/>
                              <a:ea typeface="Times New Roman" panose="02020603050405020304" pitchFamily="18" charset="0"/>
                              <a:cs typeface="Arial" panose="020B0604020202020204" pitchFamily="34" charset="0"/>
                            </a:rPr>
                          </m:ctrlPr>
                        </m:sSubPr>
                        <m:e>
                          <m:r>
                            <a:rPr lang="es-EC" b="1" i="1">
                              <a:latin typeface="Cambria Math" panose="02040503050406030204" pitchFamily="18" charset="0"/>
                              <a:ea typeface="Times New Roman" panose="02020603050405020304" pitchFamily="18" charset="0"/>
                              <a:cs typeface="Arial" panose="020B0604020202020204" pitchFamily="34" charset="0"/>
                            </a:rPr>
                            <m:t>𝝈</m:t>
                          </m:r>
                        </m:e>
                        <m:sub>
                          <m:r>
                            <a:rPr lang="es-EC" b="1" i="1">
                              <a:latin typeface="Cambria Math" panose="02040503050406030204" pitchFamily="18" charset="0"/>
                              <a:ea typeface="Times New Roman" panose="02020603050405020304" pitchFamily="18" charset="0"/>
                              <a:cs typeface="Arial" panose="020B0604020202020204" pitchFamily="34" charset="0"/>
                            </a:rPr>
                            <m:t>𝒎</m:t>
                          </m:r>
                          <m:r>
                            <a:rPr lang="es-EC" b="1" i="1">
                              <a:latin typeface="Cambria Math" panose="02040503050406030204" pitchFamily="18" charset="0"/>
                              <a:ea typeface="Times New Roman" panose="02020603050405020304" pitchFamily="18" charset="0"/>
                              <a:cs typeface="Arial" panose="020B0604020202020204" pitchFamily="34" charset="0"/>
                            </a:rPr>
                            <m:t>á</m:t>
                          </m:r>
                          <m:r>
                            <a:rPr lang="es-EC" b="1" i="1">
                              <a:latin typeface="Cambria Math" panose="02040503050406030204" pitchFamily="18" charset="0"/>
                              <a:ea typeface="Times New Roman" panose="02020603050405020304" pitchFamily="18" charset="0"/>
                              <a:cs typeface="Arial" panose="020B0604020202020204" pitchFamily="34" charset="0"/>
                            </a:rPr>
                            <m:t>𝒙</m:t>
                          </m:r>
                        </m:sub>
                      </m:sSub>
                    </m:oMath>
                  </m:oMathPara>
                </a14:m>
                <a:endParaRPr lang="es-EC" dirty="0"/>
              </a:p>
            </p:txBody>
          </p:sp>
        </mc:Choice>
        <mc:Fallback xmlns="">
          <p:sp>
            <p:nvSpPr>
              <p:cNvPr id="9" name="Rectángulo 8"/>
              <p:cNvSpPr>
                <a:spLocks noRot="1" noChangeAspect="1" noMove="1" noResize="1" noEditPoints="1" noAdjustHandles="1" noChangeArrowheads="1" noChangeShapeType="1" noTextEdit="1"/>
              </p:cNvSpPr>
              <p:nvPr/>
            </p:nvSpPr>
            <p:spPr>
              <a:xfrm>
                <a:off x="5792492" y="3566229"/>
                <a:ext cx="6096000" cy="3130024"/>
              </a:xfrm>
              <a:prstGeom prst="rect">
                <a:avLst/>
              </a:prstGeom>
              <a:blipFill rotWithShape="0">
                <a:blip r:embed="rId7" cstate="print"/>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170216282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CuadroTexto 33"/>
          <p:cNvSpPr txBox="1"/>
          <p:nvPr/>
        </p:nvSpPr>
        <p:spPr>
          <a:xfrm>
            <a:off x="900523" y="1429406"/>
            <a:ext cx="10353367" cy="3211007"/>
          </a:xfrm>
          <a:prstGeom prst="rect">
            <a:avLst/>
          </a:prstGeom>
          <a:noFill/>
        </p:spPr>
        <p:txBody>
          <a:bodyPr wrap="square" rtlCol="0">
            <a:spAutoFit/>
          </a:bodyPr>
          <a:lstStyle/>
          <a:p>
            <a:pPr algn="ctr">
              <a:lnSpc>
                <a:spcPct val="150000"/>
              </a:lnSpc>
            </a:pPr>
            <a:r>
              <a:rPr lang="es-EC" sz="7200" dirty="0" smtClean="0">
                <a:latin typeface="Arial" panose="020B0604020202020204" pitchFamily="34" charset="0"/>
                <a:cs typeface="Arial" panose="020B0604020202020204" pitchFamily="34" charset="0"/>
              </a:rPr>
              <a:t>DISEÑO ELECTRÓNICO</a:t>
            </a:r>
            <a:endParaRPr lang="en-US" sz="7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612428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980494" y="1334105"/>
            <a:ext cx="10304206" cy="3679854"/>
          </a:xfrm>
          <a:prstGeom prst="rect">
            <a:avLst/>
          </a:prstGeom>
        </p:spPr>
        <p:txBody>
          <a:bodyPr wrap="square">
            <a:spAutoFit/>
          </a:bodyPr>
          <a:lstStyle/>
          <a:p>
            <a:pPr indent="252095" algn="just">
              <a:lnSpc>
                <a:spcPct val="200000"/>
              </a:lnSpc>
              <a:spcAft>
                <a:spcPts val="800"/>
              </a:spcAft>
            </a:pPr>
            <a:r>
              <a:rPr lang="es-EC" sz="2400" dirty="0" smtClean="0">
                <a:latin typeface="Arial" panose="020B0604020202020204" pitchFamily="34" charset="0"/>
                <a:ea typeface="Calibri" panose="020F0502020204030204" pitchFamily="34" charset="0"/>
                <a:cs typeface="Times New Roman" panose="02020603050405020304" pitchFamily="18" charset="0"/>
              </a:rPr>
              <a:t>Estaciones de Trabajo con capacidad </a:t>
            </a:r>
            <a:r>
              <a:rPr lang="es-EC" sz="2400" dirty="0">
                <a:latin typeface="Arial" panose="020B0604020202020204" pitchFamily="34" charset="0"/>
                <a:ea typeface="Calibri" panose="020F0502020204030204" pitchFamily="34" charset="0"/>
                <a:cs typeface="Times New Roman" panose="02020603050405020304" pitchFamily="18" charset="0"/>
              </a:rPr>
              <a:t>de trabajar con señales de 5 [Vdc] o de 24 [Vdc], </a:t>
            </a:r>
            <a:r>
              <a:rPr lang="es-EC" sz="2400" dirty="0" smtClean="0">
                <a:latin typeface="Arial" panose="020B0604020202020204" pitchFamily="34" charset="0"/>
                <a:ea typeface="Calibri" panose="020F0502020204030204" pitchFamily="34" charset="0"/>
                <a:cs typeface="Times New Roman" panose="02020603050405020304" pitchFamily="18" charset="0"/>
              </a:rPr>
              <a:t>esto </a:t>
            </a:r>
            <a:r>
              <a:rPr lang="es-EC" sz="2400" dirty="0">
                <a:latin typeface="Arial" panose="020B0604020202020204" pitchFamily="34" charset="0"/>
                <a:ea typeface="Calibri" panose="020F0502020204030204" pitchFamily="34" charset="0"/>
                <a:cs typeface="Times New Roman" panose="02020603050405020304" pitchFamily="18" charset="0"/>
              </a:rPr>
              <a:t>con el propósito de utilizar un controlador tipo industrial (como por ejemplo un PLC) o a su vez un microcontrolador de menor robustez que trabaje con señales TTL (como por ejemplo una plataforma Arduino, un circuito integrado PIC o AVR).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0765583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35598" y="797731"/>
            <a:ext cx="10353368" cy="5078313"/>
          </a:xfrm>
          <a:prstGeom prst="rect">
            <a:avLst/>
          </a:prstGeom>
        </p:spPr>
        <p:txBody>
          <a:bodyPr wrap="square">
            <a:spAutoFit/>
          </a:bodyPr>
          <a:lstStyle/>
          <a:p>
            <a:pPr algn="ctr">
              <a:lnSpc>
                <a:spcPct val="150000"/>
              </a:lnSpc>
            </a:pPr>
            <a:r>
              <a:rPr lang="es-EC" sz="7200" dirty="0" smtClean="0">
                <a:latin typeface="Arial" panose="020B0604020202020204" pitchFamily="34" charset="0"/>
                <a:ea typeface="Calibri" panose="020F0502020204030204" pitchFamily="34" charset="0"/>
              </a:rPr>
              <a:t>SELECCIÓN Y ACONDICIONAMIENTO DE ACTUADORES</a:t>
            </a:r>
            <a:endParaRPr lang="en-US" sz="7200" dirty="0"/>
          </a:p>
        </p:txBody>
      </p:sp>
    </p:spTree>
    <p:extLst>
      <p:ext uri="{BB962C8B-B14F-4D97-AF65-F5344CB8AC3E}">
        <p14:creationId xmlns:p14="http://schemas.microsoft.com/office/powerpoint/2010/main" val="10010100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4121388" y="262552"/>
            <a:ext cx="3058345" cy="507831"/>
          </a:xfrm>
          <a:prstGeom prst="rect">
            <a:avLst/>
          </a:prstGeom>
        </p:spPr>
        <p:txBody>
          <a:bodyPr wrap="square">
            <a:spAutoFit/>
          </a:bodyPr>
          <a:lstStyle/>
          <a:p>
            <a:pPr indent="252095" algn="just">
              <a:lnSpc>
                <a:spcPct val="150000"/>
              </a:lnSpc>
              <a:spcAft>
                <a:spcPts val="800"/>
              </a:spcAft>
            </a:pPr>
            <a:r>
              <a:rPr lang="es-EC" u="sng" dirty="0">
                <a:latin typeface="Arial" panose="020B0604020202020204" pitchFamily="34" charset="0"/>
                <a:ea typeface="Calibri" panose="020F0502020204030204" pitchFamily="34" charset="0"/>
                <a:cs typeface="Times New Roman" panose="02020603050405020304" pitchFamily="18" charset="0"/>
              </a:rPr>
              <a:t>MÓDULO DIDÁCTICO 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ángulo 3"/>
          <p:cNvSpPr/>
          <p:nvPr/>
        </p:nvSpPr>
        <p:spPr>
          <a:xfrm>
            <a:off x="388244" y="963978"/>
            <a:ext cx="3990964" cy="421847"/>
          </a:xfrm>
          <a:prstGeom prst="rect">
            <a:avLst/>
          </a:prstGeom>
        </p:spPr>
        <p:txBody>
          <a:bodyPr wrap="none">
            <a:spAutoFit/>
          </a:bodyPr>
          <a:lstStyle/>
          <a:p>
            <a:pPr>
              <a:lnSpc>
                <a:spcPct val="150000"/>
              </a:lnSpc>
              <a:spcAft>
                <a:spcPts val="800"/>
              </a:spcAft>
            </a:pPr>
            <a:r>
              <a:rPr lang="es-EC" sz="1600" i="1" dirty="0" smtClean="0">
                <a:latin typeface="Arial" panose="020B0604020202020204" pitchFamily="34" charset="0"/>
                <a:ea typeface="Calibri" panose="020F0502020204030204" pitchFamily="34" charset="0"/>
                <a:cs typeface="Times New Roman" panose="02020603050405020304" pitchFamily="18" charset="0"/>
              </a:rPr>
              <a:t>Motor </a:t>
            </a:r>
            <a:r>
              <a:rPr lang="es-EC" sz="1600" i="1" dirty="0">
                <a:latin typeface="Arial" panose="020B0604020202020204" pitchFamily="34" charset="0"/>
                <a:ea typeface="Calibri" panose="020F0502020204030204" pitchFamily="34" charset="0"/>
                <a:cs typeface="Times New Roman" panose="02020603050405020304" pitchFamily="18" charset="0"/>
              </a:rPr>
              <a:t>Eléctrico – Banda Transportadora 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ángulo 6"/>
          <p:cNvSpPr/>
          <p:nvPr/>
        </p:nvSpPr>
        <p:spPr>
          <a:xfrm>
            <a:off x="292448" y="3142492"/>
            <a:ext cx="4182555" cy="307777"/>
          </a:xfrm>
          <a:prstGeom prst="rect">
            <a:avLst/>
          </a:prstGeom>
        </p:spPr>
        <p:txBody>
          <a:bodyPr wrap="none">
            <a:spAutoFit/>
          </a:bodyPr>
          <a:lstStyle/>
          <a:p>
            <a:r>
              <a:rPr lang="es-EC" sz="1400" i="1" dirty="0">
                <a:latin typeface="Arial" panose="020B0604020202020204" pitchFamily="34" charset="0"/>
                <a:ea typeface="Calibri" panose="020F0502020204030204" pitchFamily="34" charset="0"/>
              </a:rPr>
              <a:t>Datos Eléctricos del motor – banda transportadora</a:t>
            </a:r>
            <a:endParaRPr lang="en-US" sz="1400" dirty="0"/>
          </a:p>
        </p:txBody>
      </p:sp>
      <p:pic>
        <p:nvPicPr>
          <p:cNvPr id="13" name="Imagen 12"/>
          <p:cNvPicPr>
            <a:picLocks noChangeAspect="1"/>
          </p:cNvPicPr>
          <p:nvPr/>
        </p:nvPicPr>
        <p:blipFill>
          <a:blip r:embed="rId2" cstate="print"/>
          <a:stretch>
            <a:fillRect/>
          </a:stretch>
        </p:blipFill>
        <p:spPr>
          <a:xfrm>
            <a:off x="673338" y="1478346"/>
            <a:ext cx="3448050" cy="1571625"/>
          </a:xfrm>
          <a:prstGeom prst="rect">
            <a:avLst/>
          </a:prstGeom>
        </p:spPr>
      </p:pic>
      <p:pic>
        <p:nvPicPr>
          <p:cNvPr id="16" name="Imagen 15"/>
          <p:cNvPicPr>
            <a:picLocks noChangeAspect="1"/>
          </p:cNvPicPr>
          <p:nvPr/>
        </p:nvPicPr>
        <p:blipFill>
          <a:blip r:embed="rId3" cstate="print"/>
          <a:stretch>
            <a:fillRect/>
          </a:stretch>
        </p:blipFill>
        <p:spPr>
          <a:xfrm>
            <a:off x="5205587" y="1449427"/>
            <a:ext cx="6315121" cy="2867876"/>
          </a:xfrm>
          <a:prstGeom prst="rect">
            <a:avLst/>
          </a:prstGeom>
        </p:spPr>
      </p:pic>
      <p:sp>
        <p:nvSpPr>
          <p:cNvPr id="17" name="Rectángulo 16"/>
          <p:cNvSpPr/>
          <p:nvPr/>
        </p:nvSpPr>
        <p:spPr>
          <a:xfrm>
            <a:off x="673338" y="4601391"/>
            <a:ext cx="10683284" cy="923330"/>
          </a:xfrm>
          <a:prstGeom prst="rect">
            <a:avLst/>
          </a:prstGeom>
        </p:spPr>
        <p:txBody>
          <a:bodyPr wrap="square">
            <a:spAutoFit/>
          </a:bodyPr>
          <a:lstStyle/>
          <a:p>
            <a:pPr algn="just">
              <a:lnSpc>
                <a:spcPct val="150000"/>
              </a:lnSpc>
            </a:pPr>
            <a:r>
              <a:rPr lang="es-EC" dirty="0" smtClean="0">
                <a:latin typeface="Arial" panose="020B0604020202020204" pitchFamily="34" charset="0"/>
                <a:ea typeface="Calibri" panose="020F0502020204030204" pitchFamily="34" charset="0"/>
              </a:rPr>
              <a:t>Se implementará </a:t>
            </a:r>
            <a:r>
              <a:rPr lang="es-EC" dirty="0">
                <a:latin typeface="Arial" panose="020B0604020202020204" pitchFamily="34" charset="0"/>
                <a:ea typeface="Calibri" panose="020F0502020204030204" pitchFamily="34" charset="0"/>
              </a:rPr>
              <a:t>un circuito de control que cuente con 3 botones encargados de (habilitar/deshabilitar), (Subir la velocidad en 20 RPM) y (bajar la velocidad en 20 RPM) del motor</a:t>
            </a:r>
            <a:endParaRPr lang="en-US" dirty="0"/>
          </a:p>
        </p:txBody>
      </p:sp>
    </p:spTree>
    <p:extLst>
      <p:ext uri="{BB962C8B-B14F-4D97-AF65-F5344CB8AC3E}">
        <p14:creationId xmlns:p14="http://schemas.microsoft.com/office/powerpoint/2010/main" val="356646290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cstate="print"/>
          <a:srcRect b="243"/>
          <a:stretch/>
        </p:blipFill>
        <p:spPr>
          <a:xfrm>
            <a:off x="1987550" y="275167"/>
            <a:ext cx="8115300" cy="5777089"/>
          </a:xfrm>
          <a:prstGeom prst="rect">
            <a:avLst/>
          </a:prstGeom>
          <a:ln w="19050">
            <a:solidFill>
              <a:schemeClr val="tx1"/>
            </a:solidFill>
          </a:ln>
        </p:spPr>
      </p:pic>
      <p:sp>
        <p:nvSpPr>
          <p:cNvPr id="5" name="Rectángulo 4"/>
          <p:cNvSpPr/>
          <p:nvPr/>
        </p:nvSpPr>
        <p:spPr>
          <a:xfrm>
            <a:off x="3872895" y="6190734"/>
            <a:ext cx="4852610" cy="369332"/>
          </a:xfrm>
          <a:prstGeom prst="rect">
            <a:avLst/>
          </a:prstGeom>
        </p:spPr>
        <p:txBody>
          <a:bodyPr wrap="none">
            <a:spAutoFit/>
          </a:bodyPr>
          <a:lstStyle/>
          <a:p>
            <a:r>
              <a:rPr lang="es-EC" dirty="0">
                <a:latin typeface="Arial" panose="020B0604020202020204" pitchFamily="34" charset="0"/>
                <a:ea typeface="Calibri" panose="020F0502020204030204" pitchFamily="34" charset="0"/>
              </a:rPr>
              <a:t>Placa de Control del Motor Banda – Módulo 1</a:t>
            </a:r>
            <a:endParaRPr lang="en-US" dirty="0"/>
          </a:p>
        </p:txBody>
      </p:sp>
    </p:spTree>
    <p:extLst>
      <p:ext uri="{BB962C8B-B14F-4D97-AF65-F5344CB8AC3E}">
        <p14:creationId xmlns:p14="http://schemas.microsoft.com/office/powerpoint/2010/main" val="24575913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52162" y="181820"/>
            <a:ext cx="4578882" cy="646331"/>
          </a:xfrm>
          <a:prstGeom prst="rect">
            <a:avLst/>
          </a:prstGeom>
        </p:spPr>
        <p:txBody>
          <a:bodyPr wrap="none">
            <a:spAutoFit/>
          </a:bodyPr>
          <a:lstStyle/>
          <a:p>
            <a:pPr algn="just">
              <a:lnSpc>
                <a:spcPct val="150000"/>
              </a:lnSpc>
              <a:spcAft>
                <a:spcPts val="800"/>
              </a:spcAft>
            </a:pPr>
            <a:r>
              <a:rPr lang="es-EC" sz="2400" dirty="0">
                <a:latin typeface="Arial" panose="020B0604020202020204" pitchFamily="34" charset="0"/>
                <a:cs typeface="Arial" panose="020B0604020202020204" pitchFamily="34" charset="0"/>
              </a:rPr>
              <a:t>Sistemas </a:t>
            </a:r>
            <a:r>
              <a:rPr lang="es-EC" sz="2400" dirty="0" smtClean="0">
                <a:latin typeface="Arial" panose="020B0604020202020204" pitchFamily="34" charset="0"/>
                <a:cs typeface="Arial" panose="020B0604020202020204" pitchFamily="34" charset="0"/>
              </a:rPr>
              <a:t>de </a:t>
            </a:r>
            <a:r>
              <a:rPr lang="es-EC" sz="2400" dirty="0">
                <a:latin typeface="Arial" panose="020B0604020202020204" pitchFamily="34" charset="0"/>
                <a:ea typeface="Calibri" panose="020F0502020204030204" pitchFamily="34" charset="0"/>
                <a:cs typeface="Times New Roman" panose="02020603050405020304" pitchFamily="18" charset="0"/>
              </a:rPr>
              <a:t>Tapado de Botellas</a:t>
            </a:r>
            <a:endParaRPr lang="es-EC" sz="2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5" name="Imagen 4"/>
          <p:cNvPicPr>
            <a:picLocks noChangeAspect="1"/>
          </p:cNvPicPr>
          <p:nvPr/>
        </p:nvPicPr>
        <p:blipFill>
          <a:blip r:embed="rId2" cstate="print"/>
          <a:stretch>
            <a:fillRect/>
          </a:stretch>
        </p:blipFill>
        <p:spPr>
          <a:xfrm>
            <a:off x="503690" y="2563582"/>
            <a:ext cx="11099486" cy="2458358"/>
          </a:xfrm>
          <a:prstGeom prst="rect">
            <a:avLst/>
          </a:prstGeom>
        </p:spPr>
      </p:pic>
      <p:sp>
        <p:nvSpPr>
          <p:cNvPr id="6" name="Rectángulo 5"/>
          <p:cNvSpPr/>
          <p:nvPr/>
        </p:nvSpPr>
        <p:spPr>
          <a:xfrm>
            <a:off x="227516" y="828151"/>
            <a:ext cx="2864027" cy="1871506"/>
          </a:xfrm>
          <a:prstGeom prst="rect">
            <a:avLst/>
          </a:prstGeom>
          <a:ln w="19050">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s-EC" sz="2000" dirty="0" smtClean="0"/>
              <a:t>El tapado puede ser a presión o tipo rosca</a:t>
            </a:r>
            <a:endParaRPr lang="es-EC" sz="2000" dirty="0"/>
          </a:p>
        </p:txBody>
      </p:sp>
      <p:sp>
        <p:nvSpPr>
          <p:cNvPr id="7" name="Rectángulo 6"/>
          <p:cNvSpPr/>
          <p:nvPr/>
        </p:nvSpPr>
        <p:spPr>
          <a:xfrm>
            <a:off x="9050460" y="828151"/>
            <a:ext cx="2864027" cy="1871506"/>
          </a:xfrm>
          <a:prstGeom prst="rect">
            <a:avLst/>
          </a:prstGeom>
          <a:ln w="19050">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s-EC" dirty="0" smtClean="0"/>
              <a:t>Cuentan con un conjunto de Actuadores encargados de generar movimientos lineales y rotacionales para generar el tapado</a:t>
            </a:r>
            <a:endParaRPr lang="es-EC" dirty="0"/>
          </a:p>
        </p:txBody>
      </p:sp>
      <p:sp>
        <p:nvSpPr>
          <p:cNvPr id="8" name="Rectángulo 7"/>
          <p:cNvSpPr/>
          <p:nvPr/>
        </p:nvSpPr>
        <p:spPr>
          <a:xfrm>
            <a:off x="227516" y="4812322"/>
            <a:ext cx="2864027" cy="1871506"/>
          </a:xfrm>
          <a:prstGeom prst="rect">
            <a:avLst/>
          </a:prstGeom>
          <a:ln w="19050">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s-EC" dirty="0" smtClean="0"/>
              <a:t>Previamente el envase deberá pasar por una zona en donde recogerá la tapa</a:t>
            </a:r>
            <a:endParaRPr lang="es-EC" dirty="0"/>
          </a:p>
        </p:txBody>
      </p:sp>
      <p:sp>
        <p:nvSpPr>
          <p:cNvPr id="9" name="Rectángulo 8"/>
          <p:cNvSpPr/>
          <p:nvPr/>
        </p:nvSpPr>
        <p:spPr>
          <a:xfrm>
            <a:off x="9050460" y="4812322"/>
            <a:ext cx="2864027" cy="1871506"/>
          </a:xfrm>
          <a:prstGeom prst="rect">
            <a:avLst/>
          </a:prstGeom>
          <a:ln w="19050">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s-EC" dirty="0" smtClean="0"/>
              <a:t>El control de calidad del tapado se lo realiza comúnmente de forma visual.</a:t>
            </a:r>
            <a:endParaRPr lang="es-EC" dirty="0"/>
          </a:p>
        </p:txBody>
      </p:sp>
    </p:spTree>
    <p:extLst>
      <p:ext uri="{BB962C8B-B14F-4D97-AF65-F5344CB8AC3E}">
        <p14:creationId xmlns:p14="http://schemas.microsoft.com/office/powerpoint/2010/main" val="195536313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474132" y="251936"/>
            <a:ext cx="11051823" cy="1294072"/>
          </a:xfrm>
          <a:prstGeom prst="rect">
            <a:avLst/>
          </a:prstGeom>
        </p:spPr>
        <p:txBody>
          <a:bodyPr wrap="square">
            <a:spAutoFit/>
          </a:bodyPr>
          <a:lstStyle/>
          <a:p>
            <a:pPr algn="just">
              <a:lnSpc>
                <a:spcPct val="150000"/>
              </a:lnSpc>
            </a:pPr>
            <a:r>
              <a:rPr lang="es-EC" dirty="0">
                <a:latin typeface="Arial" panose="020B0604020202020204" pitchFamily="34" charset="0"/>
                <a:ea typeface="Calibri" panose="020F0502020204030204" pitchFamily="34" charset="0"/>
              </a:rPr>
              <a:t>Las señales que se deberán acondicionar para que trabajen con 5 [V] y 24 [V] serán los botones + 20 RPM, – 20 RPM y HABILITADOR, a los que se procede a nombrar como salidas </a:t>
            </a:r>
            <a:r>
              <a:rPr lang="es-EC" b="1" dirty="0">
                <a:latin typeface="Arial" panose="020B0604020202020204" pitchFamily="34" charset="0"/>
                <a:ea typeface="Calibri" panose="020F0502020204030204" pitchFamily="34" charset="0"/>
              </a:rPr>
              <a:t>S7</a:t>
            </a:r>
            <a:r>
              <a:rPr lang="es-EC" dirty="0">
                <a:latin typeface="Arial" panose="020B0604020202020204" pitchFamily="34" charset="0"/>
                <a:ea typeface="Calibri" panose="020F0502020204030204" pitchFamily="34" charset="0"/>
              </a:rPr>
              <a:t>, </a:t>
            </a:r>
            <a:r>
              <a:rPr lang="es-EC" b="1" dirty="0">
                <a:latin typeface="Arial" panose="020B0604020202020204" pitchFamily="34" charset="0"/>
                <a:ea typeface="Calibri" panose="020F0502020204030204" pitchFamily="34" charset="0"/>
              </a:rPr>
              <a:t>S8</a:t>
            </a:r>
            <a:r>
              <a:rPr lang="es-EC" dirty="0">
                <a:latin typeface="Arial" panose="020B0604020202020204" pitchFamily="34" charset="0"/>
                <a:ea typeface="Calibri" panose="020F0502020204030204" pitchFamily="34" charset="0"/>
              </a:rPr>
              <a:t> y </a:t>
            </a:r>
            <a:r>
              <a:rPr lang="es-EC" b="1" dirty="0">
                <a:latin typeface="Arial" panose="020B0604020202020204" pitchFamily="34" charset="0"/>
                <a:ea typeface="Calibri" panose="020F0502020204030204" pitchFamily="34" charset="0"/>
              </a:rPr>
              <a:t>S9 </a:t>
            </a:r>
            <a:r>
              <a:rPr lang="es-EC" dirty="0">
                <a:latin typeface="Arial" panose="020B0604020202020204" pitchFamily="34" charset="0"/>
                <a:ea typeface="Calibri" panose="020F0502020204030204" pitchFamily="34" charset="0"/>
              </a:rPr>
              <a:t>para 24 [V] y </a:t>
            </a:r>
            <a:r>
              <a:rPr lang="es-EC" b="1" dirty="0">
                <a:latin typeface="Arial" panose="020B0604020202020204" pitchFamily="34" charset="0"/>
                <a:ea typeface="Calibri" panose="020F0502020204030204" pitchFamily="34" charset="0"/>
              </a:rPr>
              <a:t>S7X</a:t>
            </a:r>
            <a:r>
              <a:rPr lang="es-EC" dirty="0">
                <a:latin typeface="Arial" panose="020B0604020202020204" pitchFamily="34" charset="0"/>
                <a:ea typeface="Calibri" panose="020F0502020204030204" pitchFamily="34" charset="0"/>
              </a:rPr>
              <a:t>, </a:t>
            </a:r>
            <a:r>
              <a:rPr lang="es-EC" b="1" dirty="0">
                <a:latin typeface="Arial" panose="020B0604020202020204" pitchFamily="34" charset="0"/>
                <a:ea typeface="Calibri" panose="020F0502020204030204" pitchFamily="34" charset="0"/>
              </a:rPr>
              <a:t>S8X</a:t>
            </a:r>
            <a:r>
              <a:rPr lang="es-EC" dirty="0">
                <a:latin typeface="Arial" panose="020B0604020202020204" pitchFamily="34" charset="0"/>
                <a:ea typeface="Calibri" panose="020F0502020204030204" pitchFamily="34" charset="0"/>
              </a:rPr>
              <a:t> y </a:t>
            </a:r>
            <a:r>
              <a:rPr lang="es-EC" b="1" dirty="0">
                <a:latin typeface="Arial" panose="020B0604020202020204" pitchFamily="34" charset="0"/>
                <a:ea typeface="Calibri" panose="020F0502020204030204" pitchFamily="34" charset="0"/>
              </a:rPr>
              <a:t>S9X </a:t>
            </a:r>
            <a:r>
              <a:rPr lang="es-EC" dirty="0">
                <a:latin typeface="Arial" panose="020B0604020202020204" pitchFamily="34" charset="0"/>
                <a:ea typeface="Calibri" panose="020F0502020204030204" pitchFamily="34" charset="0"/>
              </a:rPr>
              <a:t>para 5 [V].</a:t>
            </a:r>
            <a:endParaRPr lang="en-US" dirty="0"/>
          </a:p>
        </p:txBody>
      </p:sp>
      <p:sp>
        <p:nvSpPr>
          <p:cNvPr id="5" name="Rectángulo 4"/>
          <p:cNvSpPr/>
          <p:nvPr/>
        </p:nvSpPr>
        <p:spPr>
          <a:xfrm>
            <a:off x="474131" y="1761615"/>
            <a:ext cx="11051823" cy="1294072"/>
          </a:xfrm>
          <a:prstGeom prst="rect">
            <a:avLst/>
          </a:prstGeom>
        </p:spPr>
        <p:txBody>
          <a:bodyPr wrap="square">
            <a:spAutoFit/>
          </a:bodyPr>
          <a:lstStyle/>
          <a:p>
            <a:pPr algn="just">
              <a:lnSpc>
                <a:spcPct val="150000"/>
              </a:lnSpc>
            </a:pPr>
            <a:r>
              <a:rPr lang="es-EC" dirty="0">
                <a:latin typeface="Arial" panose="020B0604020202020204" pitchFamily="34" charset="0"/>
                <a:ea typeface="Calibri" panose="020F0502020204030204" pitchFamily="34" charset="0"/>
              </a:rPr>
              <a:t>Estas señales serán acondicionadas mediantes relés. Para las señales de 5 [V], se necesita de un circuito de acondicionamiento mediante un transistor en corte y saturación para activar al relé debido a que este necesita una alimentación de corriente mayor a la que le entrega un pin de cualquier microcontrolador. </a:t>
            </a:r>
            <a:endParaRPr lang="en-US" dirty="0"/>
          </a:p>
        </p:txBody>
      </p:sp>
      <mc:AlternateContent xmlns:mc="http://schemas.openxmlformats.org/markup-compatibility/2006" xmlns:a14="http://schemas.microsoft.com/office/drawing/2010/main">
        <mc:Choice Requires="a14">
          <p:graphicFrame>
            <p:nvGraphicFramePr>
              <p:cNvPr id="7" name="Tabla 6"/>
              <p:cNvGraphicFramePr>
                <a:graphicFrameLocks noGrp="1"/>
              </p:cNvGraphicFramePr>
              <p:nvPr>
                <p:extLst>
                  <p:ext uri="{D42A27DB-BD31-4B8C-83A1-F6EECF244321}">
                    <p14:modId xmlns:p14="http://schemas.microsoft.com/office/powerpoint/2010/main" val="2241979433"/>
                  </p:ext>
                </p:extLst>
              </p:nvPr>
            </p:nvGraphicFramePr>
            <p:xfrm>
              <a:off x="2884308" y="3411449"/>
              <a:ext cx="6231467" cy="913132"/>
            </p:xfrm>
            <a:graphic>
              <a:graphicData uri="http://schemas.openxmlformats.org/drawingml/2006/table">
                <a:tbl>
                  <a:tblPr firstRow="1" firstCol="1" bandRow="1"/>
                  <a:tblGrid>
                    <a:gridCol w="1629163"/>
                    <a:gridCol w="723900"/>
                    <a:gridCol w="898137"/>
                    <a:gridCol w="966223"/>
                    <a:gridCol w="715822"/>
                    <a:gridCol w="1298222"/>
                  </a:tblGrid>
                  <a:tr h="215900">
                    <a:tc rowSpan="2">
                      <a:txBody>
                        <a:bodyPr/>
                        <a:lstStyle/>
                        <a:p>
                          <a:pPr algn="ctr">
                            <a:lnSpc>
                              <a:spcPct val="107000"/>
                            </a:lnSpc>
                            <a:spcAft>
                              <a:spcPts val="0"/>
                            </a:spcAft>
                          </a:pPr>
                          <a:r>
                            <a:rPr lang="es-EC" sz="1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Magnitud</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ctr">
                            <a:lnSpc>
                              <a:spcPct val="107000"/>
                            </a:lnSpc>
                            <a:spcAft>
                              <a:spcPts val="0"/>
                            </a:spcAft>
                          </a:pPr>
                          <a:r>
                            <a:rPr lang="es-EC" sz="14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Señal de control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hMerge="1">
                      <a:txBody>
                        <a:bodyPr/>
                        <a:lstStyle/>
                        <a:p>
                          <a:endParaRPr lang="en-US"/>
                        </a:p>
                      </a:txBody>
                      <a:tcPr/>
                    </a:tc>
                    <a:tc gridSpan="2">
                      <a:txBody>
                        <a:bodyPr/>
                        <a:lstStyle/>
                        <a:p>
                          <a:pPr algn="ctr">
                            <a:lnSpc>
                              <a:spcPct val="107000"/>
                            </a:lnSpc>
                            <a:spcAft>
                              <a:spcPts val="0"/>
                            </a:spcAft>
                          </a:pPr>
                          <a:r>
                            <a:rPr lang="es-EC" sz="14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Potencia</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hMerge="1">
                      <a:txBody>
                        <a:bodyPr/>
                        <a:lstStyle/>
                        <a:p>
                          <a:endParaRPr lang="en-US"/>
                        </a:p>
                      </a:txBody>
                      <a:tcPr/>
                    </a:tc>
                    <a:tc>
                      <a:txBody>
                        <a:bodyPr/>
                        <a:lstStyle/>
                        <a:p>
                          <a:pPr algn="ctr">
                            <a:lnSpc>
                              <a:spcPct val="107000"/>
                            </a:lnSpc>
                            <a:spcAft>
                              <a:spcPts val="0"/>
                            </a:spcAft>
                          </a:pPr>
                          <a:r>
                            <a:rPr lang="es-EC" sz="14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Conmutación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r>
                  <a:tr h="215900">
                    <a:tc vMerge="1">
                      <a:txBody>
                        <a:bodyPr/>
                        <a:lstStyle/>
                        <a:p>
                          <a:endParaRPr lang="en-US"/>
                        </a:p>
                      </a:txBody>
                      <a:tcPr/>
                    </a:tc>
                    <a:tc>
                      <a:txBody>
                        <a:bodyPr/>
                        <a:lstStyle/>
                        <a:p>
                          <a:pPr algn="ctr">
                            <a:lnSpc>
                              <a:spcPct val="107000"/>
                            </a:lnSpc>
                            <a:spcAft>
                              <a:spcPts val="0"/>
                            </a:spcAft>
                          </a:pPr>
                          <a:r>
                            <a:rPr lang="es-EC" sz="1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BAJO</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r>
                            <a:rPr lang="es-EC" sz="1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ALTO</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gridSpan="2">
                      <a:txBody>
                        <a:bodyPr/>
                        <a:lstStyle/>
                        <a:p>
                          <a:pPr algn="ctr">
                            <a:lnSpc>
                              <a:spcPct val="107000"/>
                            </a:lnSpc>
                            <a:spcAft>
                              <a:spcPts val="0"/>
                            </a:spcAft>
                          </a:pPr>
                          <a:r>
                            <a:rPr lang="es-EC" sz="14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RELÉ</a:t>
                          </a:r>
                          <a:endParaRPr lang="en-US"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hMerge="1">
                      <a:txBody>
                        <a:bodyPr/>
                        <a:lstStyle/>
                        <a:p>
                          <a:endParaRPr lang="en-US"/>
                        </a:p>
                      </a:txBody>
                      <a:tcPr/>
                    </a:tc>
                    <a:tc rowSpan="3">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s-EC" sz="1800"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0→1</m:t>
                                </m:r>
                              </m:oMath>
                            </m:oMathPara>
                          </a14:m>
                          <a:endParaRPr lang="en-US"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2EFD9"/>
                        </a:solidFill>
                      </a:tcPr>
                    </a:tc>
                  </a:tr>
                  <a:tr h="215900">
                    <a:tc>
                      <a:txBody>
                        <a:bodyPr/>
                        <a:lstStyle/>
                        <a:p>
                          <a:pPr algn="r">
                            <a:lnSpc>
                              <a:spcPct val="107000"/>
                            </a:lnSpc>
                            <a:spcAft>
                              <a:spcPts val="0"/>
                            </a:spcAft>
                          </a:pPr>
                          <a:r>
                            <a:rPr lang="es-EC" sz="12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Voltaje:</a:t>
                          </a:r>
                          <a:endParaRPr lang="en-US"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s-EC" sz="1400" b="1"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𝟎</m:t>
                                </m:r>
                                <m:r>
                                  <a:rPr lang="es-EC" sz="1400" b="1"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 </m:t>
                                </m:r>
                                <m:r>
                                  <a:rPr lang="es-EC" sz="1400" b="1"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𝑽</m:t>
                                </m:r>
                              </m:oMath>
                            </m:oMathPara>
                          </a14:m>
                          <a:endParaRPr lang="en-US"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s-EC" sz="1400"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5 </m:t>
                                </m:r>
                                <m:r>
                                  <a:rPr lang="es-EC" sz="1400" b="1"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𝑽</m:t>
                                </m:r>
                              </m:oMath>
                            </m:oMathPara>
                          </a14:m>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Voltaje:</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s-EC" sz="1400"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5 </m:t>
                                </m:r>
                                <m:r>
                                  <a:rPr lang="es-EC" sz="1400" b="1"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𝑽</m:t>
                                </m:r>
                              </m:oMath>
                            </m:oMathPara>
                          </a14:m>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r h="215900">
                    <a:tc>
                      <a:txBody>
                        <a:bodyPr/>
                        <a:lstStyle/>
                        <a:p>
                          <a:pPr algn="r">
                            <a:lnSpc>
                              <a:spcPct val="107000"/>
                            </a:lnSpc>
                            <a:spcAft>
                              <a:spcPts val="0"/>
                            </a:spcAft>
                          </a:pPr>
                          <a:r>
                            <a:rPr lang="es-EC"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Corriente Máx:</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s-EC" sz="1400" b="1"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𝟎</m:t>
                                </m:r>
                                <m:r>
                                  <a:rPr lang="es-EC" sz="1400" b="1"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 </m:t>
                                </m:r>
                                <m:r>
                                  <a:rPr lang="es-EC" sz="1400" b="1"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𝒎𝑨</m:t>
                                </m:r>
                              </m:oMath>
                            </m:oMathPara>
                          </a14:m>
                          <a:endParaRPr lang="en-US"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s-EC" sz="1400" b="1"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𝟒𝟎</m:t>
                                </m:r>
                                <m:r>
                                  <a:rPr lang="es-EC" sz="1400" b="1"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 </m:t>
                                </m:r>
                                <m:r>
                                  <a:rPr lang="es-EC" sz="1400" b="1"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𝒎𝑨</m:t>
                                </m:r>
                              </m:oMath>
                            </m:oMathPara>
                          </a14:m>
                          <a:endParaRPr lang="en-US"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r>
                            <a:rPr lang="es-EC"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Resistencia:</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s-EC" sz="1400"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55 </m:t>
                                </m:r>
                                <m:r>
                                  <a:rPr lang="es-EC" sz="1400"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𝛺</m:t>
                                </m:r>
                              </m:oMath>
                            </m:oMathPara>
                          </a14:m>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2EFD9"/>
                        </a:solidFill>
                      </a:tcPr>
                    </a:tc>
                    <a:tc vMerge="1">
                      <a:txBody>
                        <a:bodyPr/>
                        <a:lstStyle/>
                        <a:p>
                          <a:endParaRPr lang="en-US"/>
                        </a:p>
                      </a:txBody>
                      <a:tcPr/>
                    </a:tc>
                  </a:tr>
                </a:tbl>
              </a:graphicData>
            </a:graphic>
          </p:graphicFrame>
        </mc:Choice>
        <mc:Fallback xmlns="">
          <p:graphicFrame>
            <p:nvGraphicFramePr>
              <p:cNvPr id="7" name="Tabla 6"/>
              <p:cNvGraphicFramePr>
                <a:graphicFrameLocks noGrp="1"/>
              </p:cNvGraphicFramePr>
              <p:nvPr>
                <p:extLst>
                  <p:ext uri="{D42A27DB-BD31-4B8C-83A1-F6EECF244321}">
                    <p14:modId xmlns:p14="http://schemas.microsoft.com/office/powerpoint/2010/main" val="2241979433"/>
                  </p:ext>
                </p:extLst>
              </p:nvPr>
            </p:nvGraphicFramePr>
            <p:xfrm>
              <a:off x="2884308" y="3411449"/>
              <a:ext cx="6231467" cy="901638"/>
            </p:xfrm>
            <a:graphic>
              <a:graphicData uri="http://schemas.openxmlformats.org/drawingml/2006/table">
                <a:tbl>
                  <a:tblPr firstRow="1" firstCol="1" bandRow="1"/>
                  <a:tblGrid>
                    <a:gridCol w="1629163"/>
                    <a:gridCol w="723900"/>
                    <a:gridCol w="898137"/>
                    <a:gridCol w="966223"/>
                    <a:gridCol w="715822"/>
                    <a:gridCol w="1298222"/>
                  </a:tblGrid>
                  <a:tr h="228283">
                    <a:tc rowSpan="2">
                      <a:txBody>
                        <a:bodyPr/>
                        <a:lstStyle/>
                        <a:p>
                          <a:pPr algn="ctr">
                            <a:lnSpc>
                              <a:spcPct val="107000"/>
                            </a:lnSpc>
                            <a:spcAft>
                              <a:spcPts val="0"/>
                            </a:spcAft>
                          </a:pPr>
                          <a:r>
                            <a:rPr lang="es-EC" sz="1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Magnitud</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ctr">
                            <a:lnSpc>
                              <a:spcPct val="107000"/>
                            </a:lnSpc>
                            <a:spcAft>
                              <a:spcPts val="0"/>
                            </a:spcAft>
                          </a:pPr>
                          <a:r>
                            <a:rPr lang="es-EC" sz="14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Señal de control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hMerge="1">
                      <a:txBody>
                        <a:bodyPr/>
                        <a:lstStyle/>
                        <a:p>
                          <a:endParaRPr lang="en-US"/>
                        </a:p>
                      </a:txBody>
                      <a:tcPr/>
                    </a:tc>
                    <a:tc gridSpan="2">
                      <a:txBody>
                        <a:bodyPr/>
                        <a:lstStyle/>
                        <a:p>
                          <a:pPr algn="ctr">
                            <a:lnSpc>
                              <a:spcPct val="107000"/>
                            </a:lnSpc>
                            <a:spcAft>
                              <a:spcPts val="0"/>
                            </a:spcAft>
                          </a:pPr>
                          <a:r>
                            <a:rPr lang="es-EC" sz="14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Potencia</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hMerge="1">
                      <a:txBody>
                        <a:bodyPr/>
                        <a:lstStyle/>
                        <a:p>
                          <a:endParaRPr lang="en-US"/>
                        </a:p>
                      </a:txBody>
                      <a:tcPr/>
                    </a:tc>
                    <a:tc>
                      <a:txBody>
                        <a:bodyPr/>
                        <a:lstStyle/>
                        <a:p>
                          <a:pPr algn="ctr">
                            <a:lnSpc>
                              <a:spcPct val="107000"/>
                            </a:lnSpc>
                            <a:spcAft>
                              <a:spcPts val="0"/>
                            </a:spcAft>
                          </a:pPr>
                          <a:r>
                            <a:rPr lang="es-EC" sz="14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Conmutación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r>
                  <a:tr h="216789">
                    <a:tc vMerge="1">
                      <a:txBody>
                        <a:bodyPr/>
                        <a:lstStyle/>
                        <a:p>
                          <a:endParaRPr lang="en-US"/>
                        </a:p>
                      </a:txBody>
                      <a:tcPr/>
                    </a:tc>
                    <a:tc>
                      <a:txBody>
                        <a:bodyPr/>
                        <a:lstStyle/>
                        <a:p>
                          <a:pPr algn="ctr">
                            <a:lnSpc>
                              <a:spcPct val="107000"/>
                            </a:lnSpc>
                            <a:spcAft>
                              <a:spcPts val="0"/>
                            </a:spcAft>
                          </a:pPr>
                          <a:r>
                            <a:rPr lang="es-EC" sz="1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BAJO</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r>
                            <a:rPr lang="es-EC" sz="1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ALTO</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gridSpan="2">
                      <a:txBody>
                        <a:bodyPr/>
                        <a:lstStyle/>
                        <a:p>
                          <a:pPr algn="ctr">
                            <a:lnSpc>
                              <a:spcPct val="107000"/>
                            </a:lnSpc>
                            <a:spcAft>
                              <a:spcPts val="0"/>
                            </a:spcAft>
                          </a:pPr>
                          <a:r>
                            <a:rPr lang="es-EC" sz="14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RELÉ</a:t>
                          </a:r>
                          <a:endParaRPr lang="en-US"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hMerge="1">
                      <a:txBody>
                        <a:bodyPr/>
                        <a:lstStyle/>
                        <a:p>
                          <a:endParaRPr lang="en-US"/>
                        </a:p>
                      </a:txBody>
                      <a:tcPr/>
                    </a:tc>
                    <a:tc rowSpan="3">
                      <a:txBody>
                        <a:bodyPr/>
                        <a:lstStyle/>
                        <a:p>
                          <a:endParaRPr lang="es-EC"/>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blipFill rotWithShape="0">
                          <a:blip r:embed="rId2"/>
                          <a:stretch>
                            <a:fillRect l="-381221" t="-42342" r="-1408" b="-9009"/>
                          </a:stretch>
                        </a:blipFill>
                      </a:tcPr>
                    </a:tc>
                  </a:tr>
                  <a:tr h="228283">
                    <a:tc>
                      <a:txBody>
                        <a:bodyPr/>
                        <a:lstStyle/>
                        <a:p>
                          <a:pPr algn="r">
                            <a:lnSpc>
                              <a:spcPct val="107000"/>
                            </a:lnSpc>
                            <a:spcAft>
                              <a:spcPts val="0"/>
                            </a:spcAft>
                          </a:pPr>
                          <a:r>
                            <a:rPr lang="es-EC" sz="12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Voltaje:</a:t>
                          </a:r>
                          <a:endParaRPr lang="en-US"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EC"/>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2"/>
                          <a:stretch>
                            <a:fillRect l="-226050" t="-224324" r="-537815" b="-129730"/>
                          </a:stretch>
                        </a:blipFill>
                      </a:tcPr>
                    </a:tc>
                    <a:tc>
                      <a:txBody>
                        <a:bodyPr/>
                        <a:lstStyle/>
                        <a:p>
                          <a:endParaRPr lang="es-EC"/>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2"/>
                          <a:stretch>
                            <a:fillRect l="-262162" t="-224324" r="-332432" b="-129730"/>
                          </a:stretch>
                        </a:blipFill>
                      </a:tcPr>
                    </a:tc>
                    <a:tc>
                      <a:txBody>
                        <a:bodyPr/>
                        <a:lstStyle/>
                        <a:p>
                          <a:pPr algn="ctr">
                            <a:lnSpc>
                              <a:spcPct val="107000"/>
                            </a:lnSpc>
                            <a:spcAft>
                              <a:spcPts val="0"/>
                            </a:spcAft>
                          </a:pPr>
                          <a:r>
                            <a:rPr lang="es-EC"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Voltaje:</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EC"/>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2"/>
                          <a:stretch>
                            <a:fillRect l="-588136" t="-224324" r="-183051" b="-129730"/>
                          </a:stretch>
                        </a:blipFill>
                      </a:tcPr>
                    </a:tc>
                    <a:tc vMerge="1">
                      <a:txBody>
                        <a:bodyPr/>
                        <a:lstStyle/>
                        <a:p>
                          <a:endParaRPr lang="en-US"/>
                        </a:p>
                      </a:txBody>
                      <a:tcPr/>
                    </a:tc>
                  </a:tr>
                  <a:tr h="228283">
                    <a:tc>
                      <a:txBody>
                        <a:bodyPr/>
                        <a:lstStyle/>
                        <a:p>
                          <a:pPr algn="r">
                            <a:lnSpc>
                              <a:spcPct val="107000"/>
                            </a:lnSpc>
                            <a:spcAft>
                              <a:spcPts val="0"/>
                            </a:spcAft>
                          </a:pPr>
                          <a:r>
                            <a:rPr lang="es-EC"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Corriente Máx:</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2EFD9"/>
                        </a:solidFill>
                      </a:tcPr>
                    </a:tc>
                    <a:tc>
                      <a:txBody>
                        <a:bodyPr/>
                        <a:lstStyle/>
                        <a:p>
                          <a:endParaRPr lang="es-EC"/>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blipFill rotWithShape="0">
                          <a:blip r:embed="rId2"/>
                          <a:stretch>
                            <a:fillRect l="-226050" t="-315789" r="-537815" b="-26316"/>
                          </a:stretch>
                        </a:blipFill>
                      </a:tcPr>
                    </a:tc>
                    <a:tc>
                      <a:txBody>
                        <a:bodyPr/>
                        <a:lstStyle/>
                        <a:p>
                          <a:endParaRPr lang="es-EC"/>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blipFill rotWithShape="0">
                          <a:blip r:embed="rId2"/>
                          <a:stretch>
                            <a:fillRect l="-262162" t="-315789" r="-332432" b="-26316"/>
                          </a:stretch>
                        </a:blipFill>
                      </a:tcPr>
                    </a:tc>
                    <a:tc>
                      <a:txBody>
                        <a:bodyPr/>
                        <a:lstStyle/>
                        <a:p>
                          <a:pPr algn="ctr">
                            <a:lnSpc>
                              <a:spcPct val="107000"/>
                            </a:lnSpc>
                            <a:spcAft>
                              <a:spcPts val="0"/>
                            </a:spcAft>
                          </a:pPr>
                          <a:r>
                            <a:rPr lang="es-EC"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Resistencia:</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2EFD9"/>
                        </a:solidFill>
                      </a:tcPr>
                    </a:tc>
                    <a:tc>
                      <a:txBody>
                        <a:bodyPr/>
                        <a:lstStyle/>
                        <a:p>
                          <a:endParaRPr lang="es-EC"/>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blipFill rotWithShape="0">
                          <a:blip r:embed="rId2"/>
                          <a:stretch>
                            <a:fillRect l="-588136" t="-315789" r="-183051" b="-26316"/>
                          </a:stretch>
                        </a:blipFill>
                      </a:tcPr>
                    </a:tc>
                    <a:tc vMerge="1">
                      <a:txBody>
                        <a:bodyPr/>
                        <a:lstStyle/>
                        <a:p>
                          <a:endParaRPr lang="en-US"/>
                        </a:p>
                      </a:txBody>
                      <a:tcPr/>
                    </a:tc>
                  </a:tr>
                </a:tbl>
              </a:graphicData>
            </a:graphic>
          </p:graphicFrame>
        </mc:Fallback>
      </mc:AlternateContent>
      <mc:AlternateContent xmlns:mc="http://schemas.openxmlformats.org/markup-compatibility/2006" xmlns:a14="http://schemas.microsoft.com/office/drawing/2010/main">
        <mc:Choice Requires="a14">
          <p:sp>
            <p:nvSpPr>
              <p:cNvPr id="9" name="Rectángulo 8"/>
              <p:cNvSpPr/>
              <p:nvPr/>
            </p:nvSpPr>
            <p:spPr>
              <a:xfrm>
                <a:off x="316087" y="4548314"/>
                <a:ext cx="6096000" cy="2209195"/>
              </a:xfrm>
              <a:prstGeom prst="rect">
                <a:avLst/>
              </a:prstGeom>
            </p:spPr>
            <p:txBody>
              <a:bodyPr>
                <a:spAutoFit/>
              </a:bodyPr>
              <a:lstStyle/>
              <a:p>
                <a:pPr indent="252095" algn="just">
                  <a:lnSpc>
                    <a:spcPct val="150000"/>
                  </a:lnSpc>
                  <a:spcAft>
                    <a:spcPts val="800"/>
                  </a:spcAft>
                </a:pPr>
                <a:r>
                  <a:rPr lang="es-EC" dirty="0">
                    <a:latin typeface="Arial" panose="020B0604020202020204" pitchFamily="34" charset="0"/>
                    <a:ea typeface="Calibri" panose="020F0502020204030204" pitchFamily="34" charset="0"/>
                    <a:cs typeface="Times New Roman" panose="02020603050405020304" pitchFamily="18" charset="0"/>
                  </a:rPr>
                  <a:t>La corriente necesaria en el relé es: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indent="252095" algn="ctr">
                  <a:lnSpc>
                    <a:spcPct val="150000"/>
                  </a:lnSpc>
                  <a:spcAft>
                    <a:spcPts val="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Arial" panose="020B0604020202020204" pitchFamily="34" charset="0"/>
                        </a:rPr>
                        <m:t>𝑉</m:t>
                      </m:r>
                      <m:r>
                        <a:rPr lang="es-EC" i="1">
                          <a:effectLst/>
                          <a:latin typeface="Cambria Math" panose="02040503050406030204" pitchFamily="18" charset="0"/>
                          <a:ea typeface="Calibri" panose="020F0502020204030204" pitchFamily="34" charset="0"/>
                          <a:cs typeface="Arial" panose="020B0604020202020204" pitchFamily="34" charset="0"/>
                        </a:rPr>
                        <m:t>=</m:t>
                      </m:r>
                      <m:r>
                        <a:rPr lang="es-EC" i="1">
                          <a:effectLst/>
                          <a:latin typeface="Cambria Math" panose="02040503050406030204" pitchFamily="18" charset="0"/>
                          <a:ea typeface="Calibri" panose="020F0502020204030204" pitchFamily="34" charset="0"/>
                          <a:cs typeface="Arial" panose="020B0604020202020204" pitchFamily="34" charset="0"/>
                        </a:rPr>
                        <m:t>𝑅</m:t>
                      </m:r>
                      <m:r>
                        <a:rPr lang="es-EC" i="1">
                          <a:effectLst/>
                          <a:latin typeface="Cambria Math" panose="02040503050406030204" pitchFamily="18" charset="0"/>
                          <a:ea typeface="Calibri" panose="020F0502020204030204" pitchFamily="34" charset="0"/>
                          <a:cs typeface="Arial" panose="020B0604020202020204" pitchFamily="34" charset="0"/>
                        </a:rPr>
                        <m:t>∗</m:t>
                      </m:r>
                      <m:r>
                        <a:rPr lang="es-EC" i="1">
                          <a:effectLst/>
                          <a:latin typeface="Cambria Math" panose="02040503050406030204" pitchFamily="18" charset="0"/>
                          <a:ea typeface="Calibri" panose="020F0502020204030204" pitchFamily="34" charset="0"/>
                          <a:cs typeface="Arial" panose="020B0604020202020204" pitchFamily="34" charset="0"/>
                        </a:rPr>
                        <m:t>𝐼</m:t>
                      </m:r>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indent="252095" algn="ctr">
                  <a:lnSpc>
                    <a:spcPct val="150000"/>
                  </a:lnSpc>
                  <a:spcAft>
                    <a:spcPts val="8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Arial" panose="020B0604020202020204" pitchFamily="34" charset="0"/>
                        </a:rPr>
                        <m:t>𝐼</m:t>
                      </m:r>
                      <m:r>
                        <a:rPr lang="es-EC" i="1">
                          <a:effectLst/>
                          <a:latin typeface="Cambria Math" panose="02040503050406030204" pitchFamily="18" charset="0"/>
                          <a:ea typeface="Calibri" panose="020F0502020204030204" pitchFamily="34" charset="0"/>
                          <a:cs typeface="Arial" panose="020B0604020202020204" pitchFamily="34" charset="0"/>
                        </a:rPr>
                        <m:t>=</m:t>
                      </m:r>
                      <m:f>
                        <m:fPr>
                          <m:type m:val="skw"/>
                          <m:ctrlPr>
                            <a:rPr lang="en-US" i="1">
                              <a:effectLst/>
                              <a:latin typeface="Cambria Math" panose="02040503050406030204" pitchFamily="18" charset="0"/>
                              <a:ea typeface="Calibri" panose="020F0502020204030204" pitchFamily="34" charset="0"/>
                              <a:cs typeface="Arial" panose="020B0604020202020204" pitchFamily="34" charset="0"/>
                            </a:rPr>
                          </m:ctrlPr>
                        </m:fPr>
                        <m:num>
                          <m:r>
                            <a:rPr lang="es-EC" i="1">
                              <a:effectLst/>
                              <a:latin typeface="Cambria Math" panose="02040503050406030204" pitchFamily="18" charset="0"/>
                              <a:ea typeface="Calibri" panose="020F0502020204030204" pitchFamily="34" charset="0"/>
                              <a:cs typeface="Arial" panose="020B0604020202020204" pitchFamily="34" charset="0"/>
                            </a:rPr>
                            <m:t>𝑉</m:t>
                          </m:r>
                        </m:num>
                        <m:den>
                          <m:r>
                            <a:rPr lang="es-EC" i="1">
                              <a:effectLst/>
                              <a:latin typeface="Cambria Math" panose="02040503050406030204" pitchFamily="18" charset="0"/>
                              <a:ea typeface="Calibri" panose="020F0502020204030204" pitchFamily="34" charset="0"/>
                              <a:cs typeface="Arial" panose="020B0604020202020204" pitchFamily="34" charset="0"/>
                            </a:rPr>
                            <m:t>𝑅</m:t>
                          </m:r>
                        </m:den>
                      </m:f>
                      <m:r>
                        <a:rPr lang="es-EC" i="1">
                          <a:effectLst/>
                          <a:latin typeface="Cambria Math" panose="02040503050406030204" pitchFamily="18" charset="0"/>
                          <a:ea typeface="Calibri" panose="020F0502020204030204" pitchFamily="34" charset="0"/>
                          <a:cs typeface="Arial" panose="020B0604020202020204" pitchFamily="34" charset="0"/>
                        </a:rPr>
                        <m:t>=</m:t>
                      </m:r>
                      <m:f>
                        <m:fPr>
                          <m:type m:val="skw"/>
                          <m:ctrlPr>
                            <a:rPr lang="en-US" i="1">
                              <a:effectLst/>
                              <a:latin typeface="Cambria Math" panose="02040503050406030204" pitchFamily="18" charset="0"/>
                              <a:ea typeface="Calibri" panose="020F0502020204030204" pitchFamily="34" charset="0"/>
                              <a:cs typeface="Arial" panose="020B0604020202020204" pitchFamily="34" charset="0"/>
                            </a:rPr>
                          </m:ctrlPr>
                        </m:fPr>
                        <m:num>
                          <m:r>
                            <a:rPr lang="es-EC" i="1">
                              <a:effectLst/>
                              <a:latin typeface="Cambria Math" panose="02040503050406030204" pitchFamily="18" charset="0"/>
                              <a:ea typeface="Calibri" panose="020F0502020204030204" pitchFamily="34" charset="0"/>
                              <a:cs typeface="Arial" panose="020B0604020202020204" pitchFamily="34" charset="0"/>
                            </a:rPr>
                            <m:t>5 </m:t>
                          </m:r>
                          <m:r>
                            <a:rPr lang="es-EC" i="1">
                              <a:effectLst/>
                              <a:latin typeface="Cambria Math" panose="02040503050406030204" pitchFamily="18" charset="0"/>
                              <a:ea typeface="Calibri" panose="020F0502020204030204" pitchFamily="34" charset="0"/>
                              <a:cs typeface="Arial" panose="020B0604020202020204" pitchFamily="34" charset="0"/>
                            </a:rPr>
                            <m:t>𝑉</m:t>
                          </m:r>
                        </m:num>
                        <m:den>
                          <m:r>
                            <a:rPr lang="es-EC" i="1">
                              <a:effectLst/>
                              <a:latin typeface="Cambria Math" panose="02040503050406030204" pitchFamily="18" charset="0"/>
                              <a:ea typeface="Calibri" panose="020F0502020204030204" pitchFamily="34" charset="0"/>
                              <a:cs typeface="Arial" panose="020B0604020202020204" pitchFamily="34" charset="0"/>
                            </a:rPr>
                            <m:t>55 </m:t>
                          </m:r>
                          <m:r>
                            <a:rPr lang="es-EC" i="1">
                              <a:effectLst/>
                              <a:latin typeface="Cambria Math" panose="02040503050406030204" pitchFamily="18" charset="0"/>
                              <a:ea typeface="Calibri" panose="020F0502020204030204" pitchFamily="34" charset="0"/>
                              <a:cs typeface="Arial" panose="020B0604020202020204" pitchFamily="34" charset="0"/>
                            </a:rPr>
                            <m:t>𝛺</m:t>
                          </m:r>
                          <m:r>
                            <a:rPr lang="es-EC" i="1">
                              <a:effectLst/>
                              <a:latin typeface="Cambria Math" panose="02040503050406030204" pitchFamily="18" charset="0"/>
                              <a:ea typeface="Calibri" panose="020F0502020204030204" pitchFamily="34" charset="0"/>
                              <a:cs typeface="Arial" panose="020B0604020202020204" pitchFamily="34" charset="0"/>
                            </a:rPr>
                            <m:t> </m:t>
                          </m:r>
                        </m:den>
                      </m:f>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indent="252095" algn="ctr">
                  <a:lnSpc>
                    <a:spcPct val="150000"/>
                  </a:lnSpc>
                  <a:spcAft>
                    <a:spcPts val="800"/>
                  </a:spcAft>
                </a:pPr>
                <a14:m>
                  <m:oMathPara xmlns:m="http://schemas.openxmlformats.org/officeDocument/2006/math">
                    <m:oMathParaPr>
                      <m:jc m:val="centerGroup"/>
                    </m:oMathParaPr>
                    <m:oMath xmlns:m="http://schemas.openxmlformats.org/officeDocument/2006/math">
                      <m:r>
                        <a:rPr lang="es-EC" b="1" i="1">
                          <a:effectLst/>
                          <a:latin typeface="Cambria Math" panose="02040503050406030204" pitchFamily="18" charset="0"/>
                          <a:ea typeface="Calibri" panose="020F0502020204030204" pitchFamily="34" charset="0"/>
                          <a:cs typeface="Arial" panose="020B0604020202020204" pitchFamily="34" charset="0"/>
                        </a:rPr>
                        <m:t>𝑰</m:t>
                      </m:r>
                      <m:r>
                        <a:rPr lang="es-EC" b="1" i="1">
                          <a:effectLst/>
                          <a:latin typeface="Cambria Math" panose="02040503050406030204" pitchFamily="18" charset="0"/>
                          <a:ea typeface="Calibri" panose="020F0502020204030204" pitchFamily="34" charset="0"/>
                          <a:cs typeface="Arial" panose="020B0604020202020204" pitchFamily="34" charset="0"/>
                        </a:rPr>
                        <m:t>=</m:t>
                      </m:r>
                      <m:r>
                        <a:rPr lang="es-EC" b="1" i="1">
                          <a:effectLst/>
                          <a:latin typeface="Cambria Math" panose="02040503050406030204" pitchFamily="18" charset="0"/>
                          <a:ea typeface="Calibri" panose="020F0502020204030204" pitchFamily="34" charset="0"/>
                          <a:cs typeface="Arial" panose="020B0604020202020204" pitchFamily="34" charset="0"/>
                        </a:rPr>
                        <m:t>𝟗𝟏</m:t>
                      </m:r>
                      <m:r>
                        <a:rPr lang="es-EC" b="1" i="1">
                          <a:effectLst/>
                          <a:latin typeface="Cambria Math" panose="02040503050406030204" pitchFamily="18" charset="0"/>
                          <a:ea typeface="Calibri" panose="020F0502020204030204" pitchFamily="34" charset="0"/>
                          <a:cs typeface="Arial" panose="020B0604020202020204" pitchFamily="34" charset="0"/>
                        </a:rPr>
                        <m:t> </m:t>
                      </m:r>
                      <m:r>
                        <a:rPr lang="es-EC" b="1" i="1">
                          <a:effectLst/>
                          <a:latin typeface="Cambria Math" panose="02040503050406030204" pitchFamily="18" charset="0"/>
                          <a:ea typeface="Calibri" panose="020F0502020204030204" pitchFamily="34" charset="0"/>
                          <a:cs typeface="Arial" panose="020B0604020202020204" pitchFamily="34" charset="0"/>
                        </a:rPr>
                        <m:t>𝒎𝑨</m:t>
                      </m:r>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9" name="Rectángulo 8"/>
              <p:cNvSpPr>
                <a:spLocks noRot="1" noChangeAspect="1" noMove="1" noResize="1" noEditPoints="1" noAdjustHandles="1" noChangeArrowheads="1" noChangeShapeType="1" noTextEdit="1"/>
              </p:cNvSpPr>
              <p:nvPr/>
            </p:nvSpPr>
            <p:spPr>
              <a:xfrm>
                <a:off x="316087" y="4548314"/>
                <a:ext cx="6096000" cy="2209195"/>
              </a:xfrm>
              <a:prstGeom prst="rect">
                <a:avLst/>
              </a:prstGeom>
              <a:blipFill rotWithShape="0">
                <a:blip r:embed="rId3" cstate="print"/>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26129445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5" name="Tabla 4"/>
              <p:cNvGraphicFramePr>
                <a:graphicFrameLocks noGrp="1"/>
              </p:cNvGraphicFramePr>
              <p:nvPr>
                <p:extLst>
                  <p:ext uri="{D42A27DB-BD31-4B8C-83A1-F6EECF244321}">
                    <p14:modId xmlns:p14="http://schemas.microsoft.com/office/powerpoint/2010/main" val="961690210"/>
                  </p:ext>
                </p:extLst>
              </p:nvPr>
            </p:nvGraphicFramePr>
            <p:xfrm>
              <a:off x="3084512" y="287072"/>
              <a:ext cx="6022975" cy="790575"/>
            </p:xfrm>
            <a:graphic>
              <a:graphicData uri="http://schemas.openxmlformats.org/drawingml/2006/table">
                <a:tbl>
                  <a:tblPr firstRow="1" firstCol="1" bandRow="1"/>
                  <a:tblGrid>
                    <a:gridCol w="1036320"/>
                    <a:gridCol w="1236345"/>
                    <a:gridCol w="1480185"/>
                    <a:gridCol w="1480185"/>
                    <a:gridCol w="789940"/>
                  </a:tblGrid>
                  <a:tr h="215900">
                    <a:tc>
                      <a:txBody>
                        <a:bodyPr/>
                        <a:lstStyle/>
                        <a:p>
                          <a:pPr algn="ctr">
                            <a:lnSpc>
                              <a:spcPct val="107000"/>
                            </a:lnSpc>
                            <a:spcAft>
                              <a:spcPts val="0"/>
                            </a:spcAft>
                          </a:pPr>
                          <a:r>
                            <a:rPr lang="es-EC" sz="120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BJT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gn="ctr">
                            <a:lnSpc>
                              <a:spcPct val="107000"/>
                            </a:lnSpc>
                            <a:spcAft>
                              <a:spcPts val="0"/>
                            </a:spcAft>
                          </a:pPr>
                          <a:r>
                            <a:rPr lang="es-EC" sz="110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Corriente Colector máx.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gn="ctr">
                            <a:lnSpc>
                              <a:spcPct val="107000"/>
                            </a:lnSpc>
                            <a:spcAft>
                              <a:spcPts val="0"/>
                            </a:spcAft>
                          </a:pPr>
                          <a:r>
                            <a:rPr lang="es-EC" sz="110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Voltaje del diodo Base - Emisor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gn="ctr">
                            <a:lnSpc>
                              <a:spcPct val="107000"/>
                            </a:lnSpc>
                            <a:spcAft>
                              <a:spcPts val="0"/>
                            </a:spcAft>
                          </a:pPr>
                          <a:r>
                            <a:rPr lang="es-EC" sz="110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Voltaje de Saturación Colector - Emisor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gn="ctr">
                            <a:lnSpc>
                              <a:spcPct val="107000"/>
                            </a:lnSpc>
                            <a:spcAft>
                              <a:spcPts val="0"/>
                            </a:spcAft>
                          </a:pPr>
                          <a:r>
                            <a:rPr lang="es-EC" sz="120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Ganancia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r>
                  <a:tr h="215900">
                    <a:tc rowSpan="2">
                      <a:txBody>
                        <a:bodyPr/>
                        <a:lstStyle/>
                        <a:p>
                          <a:pPr algn="ctr">
                            <a:lnSpc>
                              <a:spcPct val="107000"/>
                            </a:lnSpc>
                            <a:spcAft>
                              <a:spcPts val="0"/>
                            </a:spcAft>
                          </a:pPr>
                          <a:r>
                            <a:rPr lang="es-EC" sz="1200">
                              <a:effectLst/>
                              <a:latin typeface="Arial" panose="020B0604020202020204" pitchFamily="34" charset="0"/>
                              <a:ea typeface="Calibri" panose="020F0502020204030204" pitchFamily="34" charset="0"/>
                              <a:cs typeface="Times New Roman" panose="02020603050405020304" pitchFamily="18" charset="0"/>
                            </a:rPr>
                            <a:t>2N3904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r>
                            <a:rPr lang="es-EC" sz="1200" b="1">
                              <a:effectLst/>
                              <a:latin typeface="Arial" panose="020B0604020202020204" pitchFamily="34" charset="0"/>
                              <a:ea typeface="Calibri" panose="020F0502020204030204" pitchFamily="34" charset="0"/>
                              <a:cs typeface="Times New Roman" panose="02020603050405020304" pitchFamily="18" charset="0"/>
                            </a:rPr>
                            <a:t>I</a:t>
                          </a:r>
                          <a:r>
                            <a:rPr lang="es-EC" sz="1200" b="1" baseline="-25000">
                              <a:effectLst/>
                              <a:latin typeface="Arial" panose="020B0604020202020204" pitchFamily="34" charset="0"/>
                              <a:ea typeface="Calibri" panose="020F0502020204030204" pitchFamily="34" charset="0"/>
                              <a:cs typeface="Times New Roman" panose="02020603050405020304" pitchFamily="18" charset="0"/>
                            </a:rPr>
                            <a:t>C</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r>
                            <a:rPr lang="es-EC" sz="1200" b="1">
                              <a:effectLst/>
                              <a:latin typeface="Arial" panose="020B0604020202020204" pitchFamily="34" charset="0"/>
                              <a:ea typeface="Calibri" panose="020F0502020204030204" pitchFamily="34" charset="0"/>
                              <a:cs typeface="Times New Roman" panose="02020603050405020304" pitchFamily="18" charset="0"/>
                            </a:rPr>
                            <a:t>V</a:t>
                          </a:r>
                          <a:r>
                            <a:rPr lang="es-EC" sz="1200" b="1" baseline="-25000">
                              <a:effectLst/>
                              <a:latin typeface="Arial" panose="020B0604020202020204" pitchFamily="34" charset="0"/>
                              <a:ea typeface="Calibri" panose="020F0502020204030204" pitchFamily="34" charset="0"/>
                              <a:cs typeface="Times New Roman" panose="02020603050405020304" pitchFamily="18" charset="0"/>
                            </a:rPr>
                            <a:t>BE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r>
                            <a:rPr lang="es-EC" sz="1200" b="1">
                              <a:effectLst/>
                              <a:latin typeface="Arial" panose="020B0604020202020204" pitchFamily="34" charset="0"/>
                              <a:ea typeface="Calibri" panose="020F0502020204030204" pitchFamily="34" charset="0"/>
                              <a:cs typeface="Times New Roman" panose="02020603050405020304" pitchFamily="18" charset="0"/>
                            </a:rPr>
                            <a:t>V</a:t>
                          </a:r>
                          <a:r>
                            <a:rPr lang="es-EC" sz="1200" b="1" baseline="-25000">
                              <a:effectLst/>
                              <a:latin typeface="Arial" panose="020B0604020202020204" pitchFamily="34" charset="0"/>
                              <a:ea typeface="Calibri" panose="020F0502020204030204" pitchFamily="34" charset="0"/>
                              <a:cs typeface="Times New Roman" panose="02020603050405020304" pitchFamily="18" charset="0"/>
                            </a:rPr>
                            <a:t>CE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r>
                            <a:rPr lang="es-EC" sz="1200">
                              <a:effectLst/>
                              <a:latin typeface="Arial" panose="020B0604020202020204" pitchFamily="34" charset="0"/>
                              <a:ea typeface="Calibri" panose="020F0502020204030204" pitchFamily="34" charset="0"/>
                              <a:cs typeface="Times New Roman" panose="02020603050405020304" pitchFamily="18" charset="0"/>
                            </a:rPr>
                            <a:t>β</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r>
                  <a:tr h="215900">
                    <a:tc vMerge="1">
                      <a:txBody>
                        <a:bodyPr/>
                        <a:lstStyle/>
                        <a:p>
                          <a:endParaRPr lang="en-US"/>
                        </a:p>
                      </a:txBody>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s-EC" sz="1200" i="1">
                                    <a:effectLst/>
                                    <a:latin typeface="Cambria Math" panose="02040503050406030204" pitchFamily="18" charset="0"/>
                                    <a:ea typeface="Calibri" panose="020F0502020204030204" pitchFamily="34" charset="0"/>
                                    <a:cs typeface="Arial" panose="020B0604020202020204" pitchFamily="34" charset="0"/>
                                  </a:rPr>
                                  <m:t>20</m:t>
                                </m:r>
                                <m:r>
                                  <a:rPr lang="es-EC" sz="1200" b="1" i="1">
                                    <a:effectLst/>
                                    <a:latin typeface="Cambria Math" panose="02040503050406030204" pitchFamily="18" charset="0"/>
                                    <a:ea typeface="Calibri" panose="020F0502020204030204" pitchFamily="34" charset="0"/>
                                    <a:cs typeface="Arial" panose="020B0604020202020204" pitchFamily="34" charset="0"/>
                                  </a:rPr>
                                  <m:t>𝟎</m:t>
                                </m:r>
                                <m:r>
                                  <a:rPr lang="es-EC" sz="1200" b="1" i="1">
                                    <a:effectLst/>
                                    <a:latin typeface="Cambria Math" panose="02040503050406030204" pitchFamily="18" charset="0"/>
                                    <a:ea typeface="Calibri" panose="020F0502020204030204" pitchFamily="34" charset="0"/>
                                    <a:cs typeface="Arial" panose="020B0604020202020204" pitchFamily="34" charset="0"/>
                                  </a:rPr>
                                  <m:t> </m:t>
                                </m:r>
                                <m:r>
                                  <a:rPr lang="es-EC" sz="1200" b="1" i="1">
                                    <a:effectLst/>
                                    <a:latin typeface="Cambria Math" panose="02040503050406030204" pitchFamily="18" charset="0"/>
                                    <a:ea typeface="Calibri" panose="020F0502020204030204" pitchFamily="34" charset="0"/>
                                    <a:cs typeface="Arial" panose="020B0604020202020204" pitchFamily="34" charset="0"/>
                                  </a:rPr>
                                  <m:t>𝒎𝑨</m:t>
                                </m:r>
                              </m:oMath>
                            </m:oMathPara>
                          </a14:m>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s-EC" sz="1200" b="1" i="1">
                                    <a:effectLst/>
                                    <a:latin typeface="Cambria Math" panose="02040503050406030204" pitchFamily="18" charset="0"/>
                                    <a:ea typeface="Calibri" panose="020F0502020204030204" pitchFamily="34" charset="0"/>
                                    <a:cs typeface="Arial" panose="020B0604020202020204" pitchFamily="34" charset="0"/>
                                  </a:rPr>
                                  <m:t>𝟎</m:t>
                                </m:r>
                                <m:r>
                                  <a:rPr lang="es-EC" sz="1200" b="1" i="1">
                                    <a:effectLst/>
                                    <a:latin typeface="Cambria Math" panose="02040503050406030204" pitchFamily="18" charset="0"/>
                                    <a:ea typeface="Calibri" panose="020F0502020204030204" pitchFamily="34" charset="0"/>
                                    <a:cs typeface="Arial" panose="020B0604020202020204" pitchFamily="34" charset="0"/>
                                  </a:rPr>
                                  <m:t>.</m:t>
                                </m:r>
                                <m:r>
                                  <a:rPr lang="es-EC" sz="1200" i="1">
                                    <a:effectLst/>
                                    <a:latin typeface="Cambria Math" panose="02040503050406030204" pitchFamily="18" charset="0"/>
                                    <a:ea typeface="Calibri" panose="020F0502020204030204" pitchFamily="34" charset="0"/>
                                    <a:cs typeface="Arial" panose="020B0604020202020204" pitchFamily="34" charset="0"/>
                                  </a:rPr>
                                  <m:t>7 </m:t>
                                </m:r>
                                <m:r>
                                  <a:rPr lang="es-EC" sz="1200" i="1">
                                    <a:effectLst/>
                                    <a:latin typeface="Cambria Math" panose="02040503050406030204" pitchFamily="18" charset="0"/>
                                    <a:ea typeface="Calibri" panose="020F0502020204030204" pitchFamily="34" charset="0"/>
                                    <a:cs typeface="Arial" panose="020B0604020202020204" pitchFamily="34" charset="0"/>
                                  </a:rPr>
                                  <m:t>𝑉</m:t>
                                </m:r>
                              </m:oMath>
                            </m:oMathPara>
                          </a14:m>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s-EC" sz="1200" i="1">
                                    <a:effectLst/>
                                    <a:latin typeface="Cambria Math" panose="02040503050406030204" pitchFamily="18" charset="0"/>
                                    <a:ea typeface="Calibri" panose="020F0502020204030204" pitchFamily="34" charset="0"/>
                                    <a:cs typeface="Arial" panose="020B0604020202020204" pitchFamily="34" charset="0"/>
                                  </a:rPr>
                                  <m:t>0.3 </m:t>
                                </m:r>
                                <m:r>
                                  <a:rPr lang="es-EC" sz="1200" i="1">
                                    <a:effectLst/>
                                    <a:latin typeface="Cambria Math" panose="02040503050406030204" pitchFamily="18" charset="0"/>
                                    <a:ea typeface="Calibri" panose="020F0502020204030204" pitchFamily="34" charset="0"/>
                                    <a:cs typeface="Arial" panose="020B0604020202020204" pitchFamily="34" charset="0"/>
                                  </a:rPr>
                                  <m:t>𝑉</m:t>
                                </m:r>
                              </m:oMath>
                            </m:oMathPara>
                          </a14:m>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s-EC" sz="1200" i="1">
                                    <a:effectLst/>
                                    <a:latin typeface="Cambria Math" panose="02040503050406030204" pitchFamily="18" charset="0"/>
                                    <a:ea typeface="Calibri" panose="020F0502020204030204" pitchFamily="34" charset="0"/>
                                    <a:cs typeface="Arial" panose="020B0604020202020204" pitchFamily="34" charset="0"/>
                                  </a:rPr>
                                  <m:t>100</m:t>
                                </m:r>
                              </m:oMath>
                            </m:oMathPara>
                          </a14:m>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mc:Choice>
        <mc:Fallback xmlns="">
          <p:graphicFrame>
            <p:nvGraphicFramePr>
              <p:cNvPr id="5" name="Tabla 4"/>
              <p:cNvGraphicFramePr>
                <a:graphicFrameLocks noGrp="1"/>
              </p:cNvGraphicFramePr>
              <p:nvPr>
                <p:extLst>
                  <p:ext uri="{D42A27DB-BD31-4B8C-83A1-F6EECF244321}">
                    <p14:modId xmlns:p14="http://schemas.microsoft.com/office/powerpoint/2010/main" xmlns="" xmlns:a14="http://schemas.microsoft.com/office/drawing/2010/main" val="961690210"/>
                  </p:ext>
                </p:extLst>
              </p:nvPr>
            </p:nvGraphicFramePr>
            <p:xfrm>
              <a:off x="3084512" y="287072"/>
              <a:ext cx="6022975" cy="790575"/>
            </p:xfrm>
            <a:graphic>
              <a:graphicData uri="http://schemas.openxmlformats.org/drawingml/2006/table">
                <a:tbl>
                  <a:tblPr firstRow="1" firstCol="1" bandRow="1"/>
                  <a:tblGrid>
                    <a:gridCol w="1036320"/>
                    <a:gridCol w="1236345"/>
                    <a:gridCol w="1480185"/>
                    <a:gridCol w="1480185"/>
                    <a:gridCol w="789940"/>
                  </a:tblGrid>
                  <a:tr h="358775">
                    <a:tc>
                      <a:txBody>
                        <a:bodyPr/>
                        <a:lstStyle/>
                        <a:p>
                          <a:pPr algn="ctr">
                            <a:lnSpc>
                              <a:spcPct val="107000"/>
                            </a:lnSpc>
                            <a:spcAft>
                              <a:spcPts val="0"/>
                            </a:spcAft>
                          </a:pPr>
                          <a:r>
                            <a:rPr lang="es-EC" sz="120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BJT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gn="ctr">
                            <a:lnSpc>
                              <a:spcPct val="107000"/>
                            </a:lnSpc>
                            <a:spcAft>
                              <a:spcPts val="0"/>
                            </a:spcAft>
                          </a:pPr>
                          <a:r>
                            <a:rPr lang="es-EC" sz="110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Corriente Colector máx.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gn="ctr">
                            <a:lnSpc>
                              <a:spcPct val="107000"/>
                            </a:lnSpc>
                            <a:spcAft>
                              <a:spcPts val="0"/>
                            </a:spcAft>
                          </a:pPr>
                          <a:r>
                            <a:rPr lang="es-EC" sz="110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Voltaje del diodo Base - Emisor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gn="ctr">
                            <a:lnSpc>
                              <a:spcPct val="107000"/>
                            </a:lnSpc>
                            <a:spcAft>
                              <a:spcPts val="0"/>
                            </a:spcAft>
                          </a:pPr>
                          <a:r>
                            <a:rPr lang="es-EC" sz="110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Voltaje de Saturación Colector - Emisor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gn="ctr">
                            <a:lnSpc>
                              <a:spcPct val="107000"/>
                            </a:lnSpc>
                            <a:spcAft>
                              <a:spcPts val="0"/>
                            </a:spcAft>
                          </a:pPr>
                          <a:r>
                            <a:rPr lang="es-EC" sz="120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Ganancia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r>
                  <a:tr h="215900">
                    <a:tc rowSpan="2">
                      <a:txBody>
                        <a:bodyPr/>
                        <a:lstStyle/>
                        <a:p>
                          <a:pPr algn="ctr">
                            <a:lnSpc>
                              <a:spcPct val="107000"/>
                            </a:lnSpc>
                            <a:spcAft>
                              <a:spcPts val="0"/>
                            </a:spcAft>
                          </a:pPr>
                          <a:r>
                            <a:rPr lang="es-EC" sz="1200">
                              <a:effectLst/>
                              <a:latin typeface="Arial" panose="020B0604020202020204" pitchFamily="34" charset="0"/>
                              <a:ea typeface="Calibri" panose="020F0502020204030204" pitchFamily="34" charset="0"/>
                              <a:cs typeface="Times New Roman" panose="02020603050405020304" pitchFamily="18" charset="0"/>
                            </a:rPr>
                            <a:t>2N3904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r>
                            <a:rPr lang="es-EC" sz="1200" b="1">
                              <a:effectLst/>
                              <a:latin typeface="Arial" panose="020B0604020202020204" pitchFamily="34" charset="0"/>
                              <a:ea typeface="Calibri" panose="020F0502020204030204" pitchFamily="34" charset="0"/>
                              <a:cs typeface="Times New Roman" panose="02020603050405020304" pitchFamily="18" charset="0"/>
                            </a:rPr>
                            <a:t>I</a:t>
                          </a:r>
                          <a:r>
                            <a:rPr lang="es-EC" sz="1200" b="1" baseline="-25000">
                              <a:effectLst/>
                              <a:latin typeface="Arial" panose="020B0604020202020204" pitchFamily="34" charset="0"/>
                              <a:ea typeface="Calibri" panose="020F0502020204030204" pitchFamily="34" charset="0"/>
                              <a:cs typeface="Times New Roman" panose="02020603050405020304" pitchFamily="18" charset="0"/>
                            </a:rPr>
                            <a:t>C</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r>
                            <a:rPr lang="es-EC" sz="1200" b="1">
                              <a:effectLst/>
                              <a:latin typeface="Arial" panose="020B0604020202020204" pitchFamily="34" charset="0"/>
                              <a:ea typeface="Calibri" panose="020F0502020204030204" pitchFamily="34" charset="0"/>
                              <a:cs typeface="Times New Roman" panose="02020603050405020304" pitchFamily="18" charset="0"/>
                            </a:rPr>
                            <a:t>V</a:t>
                          </a:r>
                          <a:r>
                            <a:rPr lang="es-EC" sz="1200" b="1" baseline="-25000">
                              <a:effectLst/>
                              <a:latin typeface="Arial" panose="020B0604020202020204" pitchFamily="34" charset="0"/>
                              <a:ea typeface="Calibri" panose="020F0502020204030204" pitchFamily="34" charset="0"/>
                              <a:cs typeface="Times New Roman" panose="02020603050405020304" pitchFamily="18" charset="0"/>
                            </a:rPr>
                            <a:t>BE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r>
                            <a:rPr lang="es-EC" sz="1200" b="1">
                              <a:effectLst/>
                              <a:latin typeface="Arial" panose="020B0604020202020204" pitchFamily="34" charset="0"/>
                              <a:ea typeface="Calibri" panose="020F0502020204030204" pitchFamily="34" charset="0"/>
                              <a:cs typeface="Times New Roman" panose="02020603050405020304" pitchFamily="18" charset="0"/>
                            </a:rPr>
                            <a:t>V</a:t>
                          </a:r>
                          <a:r>
                            <a:rPr lang="es-EC" sz="1200" b="1" baseline="-25000">
                              <a:effectLst/>
                              <a:latin typeface="Arial" panose="020B0604020202020204" pitchFamily="34" charset="0"/>
                              <a:ea typeface="Calibri" panose="020F0502020204030204" pitchFamily="34" charset="0"/>
                              <a:cs typeface="Times New Roman" panose="02020603050405020304" pitchFamily="18" charset="0"/>
                            </a:rPr>
                            <a:t>CE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r>
                            <a:rPr lang="es-EC" sz="1200">
                              <a:effectLst/>
                              <a:latin typeface="Arial" panose="020B0604020202020204" pitchFamily="34" charset="0"/>
                              <a:ea typeface="Calibri" panose="020F0502020204030204" pitchFamily="34" charset="0"/>
                              <a:cs typeface="Times New Roman" panose="02020603050405020304" pitchFamily="18" charset="0"/>
                            </a:rPr>
                            <a:t>β</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r>
                  <a:tr h="215900">
                    <a:tc vMerge="1">
                      <a:txBody>
                        <a:bodyPr/>
                        <a:lstStyle/>
                        <a:p>
                          <a:endParaRPr lang="en-US"/>
                        </a:p>
                      </a:txBody>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2"/>
                          <a:stretch>
                            <a:fillRect l="-83824" t="-283333" r="-302941" b="-5556"/>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2"/>
                          <a:stretch>
                            <a:fillRect l="-154321" t="-283333" r="-154321" b="-5556"/>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2"/>
                          <a:stretch>
                            <a:fillRect l="-254321" t="-283333" r="-54321" b="-5556"/>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2"/>
                          <a:stretch>
                            <a:fillRect l="-662308" t="-283333" r="-1538" b="-5556"/>
                          </a:stretch>
                        </a:blipFill>
                      </a:tcPr>
                    </a:tc>
                  </a:tr>
                </a:tbl>
              </a:graphicData>
            </a:graphic>
          </p:graphicFrame>
        </mc:Fallback>
      </mc:AlternateContent>
      <p:sp>
        <p:nvSpPr>
          <p:cNvPr id="6" name="Rectángulo 5"/>
          <p:cNvSpPr/>
          <p:nvPr/>
        </p:nvSpPr>
        <p:spPr>
          <a:xfrm>
            <a:off x="3453833" y="1077647"/>
            <a:ext cx="5284332" cy="369332"/>
          </a:xfrm>
          <a:prstGeom prst="rect">
            <a:avLst/>
          </a:prstGeom>
        </p:spPr>
        <p:txBody>
          <a:bodyPr wrap="none">
            <a:spAutoFit/>
          </a:bodyPr>
          <a:lstStyle/>
          <a:p>
            <a:r>
              <a:rPr lang="es-EC" i="1" dirty="0">
                <a:latin typeface="Arial" panose="020B0604020202020204" pitchFamily="34" charset="0"/>
                <a:ea typeface="Calibri" panose="020F0502020204030204" pitchFamily="34" charset="0"/>
              </a:rPr>
              <a:t>Especificaciones Eléctricas del Transistor 2N3904</a:t>
            </a:r>
            <a:endParaRPr lang="en-US" dirty="0"/>
          </a:p>
        </p:txBody>
      </p:sp>
      <p:pic>
        <p:nvPicPr>
          <p:cNvPr id="7" name="Imagen 6"/>
          <p:cNvPicPr>
            <a:picLocks noChangeAspect="1"/>
          </p:cNvPicPr>
          <p:nvPr/>
        </p:nvPicPr>
        <p:blipFill>
          <a:blip r:embed="rId3" cstate="print"/>
          <a:stretch>
            <a:fillRect/>
          </a:stretch>
        </p:blipFill>
        <p:spPr>
          <a:xfrm>
            <a:off x="697265" y="1672757"/>
            <a:ext cx="3324225" cy="3324225"/>
          </a:xfrm>
          <a:prstGeom prst="rect">
            <a:avLst/>
          </a:prstGeom>
        </p:spPr>
      </p:pic>
      <p:sp>
        <p:nvSpPr>
          <p:cNvPr id="8" name="Rectángulo 7"/>
          <p:cNvSpPr/>
          <p:nvPr/>
        </p:nvSpPr>
        <p:spPr>
          <a:xfrm>
            <a:off x="535857" y="5038094"/>
            <a:ext cx="4369530" cy="369332"/>
          </a:xfrm>
          <a:prstGeom prst="rect">
            <a:avLst/>
          </a:prstGeom>
        </p:spPr>
        <p:txBody>
          <a:bodyPr wrap="none">
            <a:spAutoFit/>
          </a:bodyPr>
          <a:lstStyle/>
          <a:p>
            <a:r>
              <a:rPr lang="es-EC" dirty="0">
                <a:latin typeface="Arial" panose="020B0604020202020204" pitchFamily="34" charset="0"/>
                <a:ea typeface="Calibri" panose="020F0502020204030204" pitchFamily="34" charset="0"/>
              </a:rPr>
              <a:t>Transistor 2N3405 en Corte y Saturación</a:t>
            </a:r>
            <a:endParaRPr lang="en-US" dirty="0"/>
          </a:p>
        </p:txBody>
      </p:sp>
      <mc:AlternateContent xmlns:mc="http://schemas.openxmlformats.org/markup-compatibility/2006" xmlns:a14="http://schemas.microsoft.com/office/drawing/2010/main">
        <mc:Choice Requires="a14">
          <p:sp>
            <p:nvSpPr>
              <p:cNvPr id="9" name="Rectángulo 8"/>
              <p:cNvSpPr/>
              <p:nvPr/>
            </p:nvSpPr>
            <p:spPr>
              <a:xfrm>
                <a:off x="5779912" y="1672757"/>
                <a:ext cx="3703320" cy="1340880"/>
              </a:xfrm>
              <a:prstGeom prst="rect">
                <a:avLst/>
              </a:prstGeom>
            </p:spPr>
            <p:txBody>
              <a:bodyPr wrap="square">
                <a:spAutoFit/>
              </a:bodyPr>
              <a:lstStyle/>
              <a:p>
                <a:pPr algn="just">
                  <a:lnSpc>
                    <a:spcPct val="150000"/>
                  </a:lnSpc>
                  <a:spcAft>
                    <a:spcPts val="800"/>
                  </a:spcAft>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ea typeface="Times New Roman" panose="02020603050405020304" pitchFamily="18" charset="0"/>
                          <a:cs typeface="Arial" panose="020B0604020202020204" pitchFamily="34" charset="0"/>
                        </a:rPr>
                        <m:t>1.                 </m:t>
                      </m:r>
                      <m:r>
                        <a:rPr lang="es-EC" i="1">
                          <a:effectLst/>
                          <a:latin typeface="Cambria Math" panose="02040503050406030204" pitchFamily="18" charset="0"/>
                          <a:ea typeface="Calibri" panose="020F0502020204030204" pitchFamily="34" charset="0"/>
                          <a:cs typeface="Arial" panose="020B0604020202020204" pitchFamily="34" charset="0"/>
                        </a:rPr>
                        <m:t>𝑆</m:t>
                      </m:r>
                      <m:r>
                        <a:rPr lang="es-EC" i="1">
                          <a:effectLst/>
                          <a:latin typeface="Cambria Math" panose="02040503050406030204" pitchFamily="18" charset="0"/>
                          <a:ea typeface="Calibri" panose="020F0502020204030204" pitchFamily="34" charset="0"/>
                          <a:cs typeface="Arial" panose="020B0604020202020204" pitchFamily="34" charset="0"/>
                        </a:rPr>
                        <m:t>7</m:t>
                      </m:r>
                      <m:r>
                        <a:rPr lang="es-EC" i="1">
                          <a:effectLst/>
                          <a:latin typeface="Cambria Math" panose="02040503050406030204" pitchFamily="18" charset="0"/>
                          <a:ea typeface="Calibri" panose="020F0502020204030204" pitchFamily="34" charset="0"/>
                          <a:cs typeface="Arial" panose="020B0604020202020204" pitchFamily="34" charset="0"/>
                        </a:rPr>
                        <m:t>𝑋</m:t>
                      </m:r>
                      <m:r>
                        <a:rPr lang="es-EC" i="1">
                          <a:effectLst/>
                          <a:latin typeface="Cambria Math" panose="02040503050406030204" pitchFamily="18" charset="0"/>
                          <a:ea typeface="Calibri" panose="020F0502020204030204" pitchFamily="34" charset="0"/>
                          <a:cs typeface="Arial" panose="020B0604020202020204" pitchFamily="34" charset="0"/>
                        </a:rPr>
                        <m:t>=</m:t>
                      </m:r>
                      <m:sSub>
                        <m:sSubPr>
                          <m:ctrlPr>
                            <a:rPr lang="en-US"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𝑅</m:t>
                          </m:r>
                        </m:e>
                        <m:sub>
                          <m:r>
                            <a:rPr lang="es-EC" i="1">
                              <a:effectLst/>
                              <a:latin typeface="Cambria Math" panose="02040503050406030204" pitchFamily="18" charset="0"/>
                              <a:ea typeface="Calibri" panose="020F0502020204030204" pitchFamily="34" charset="0"/>
                              <a:cs typeface="Arial" panose="020B0604020202020204" pitchFamily="34" charset="0"/>
                            </a:rPr>
                            <m:t>𝐵</m:t>
                          </m:r>
                        </m:sub>
                      </m:sSub>
                      <m:r>
                        <a:rPr lang="es-EC" i="1">
                          <a:effectLst/>
                          <a:latin typeface="Cambria Math" panose="02040503050406030204" pitchFamily="18" charset="0"/>
                          <a:ea typeface="Calibri" panose="020F0502020204030204" pitchFamily="34" charset="0"/>
                          <a:cs typeface="Arial" panose="020B0604020202020204" pitchFamily="34" charset="0"/>
                        </a:rPr>
                        <m:t>∗</m:t>
                      </m:r>
                      <m:r>
                        <a:rPr lang="es-EC" i="1">
                          <a:effectLst/>
                          <a:latin typeface="Cambria Math" panose="02040503050406030204" pitchFamily="18" charset="0"/>
                          <a:ea typeface="Calibri" panose="020F0502020204030204" pitchFamily="34" charset="0"/>
                          <a:cs typeface="Arial" panose="020B0604020202020204" pitchFamily="34" charset="0"/>
                        </a:rPr>
                        <m:t>𝐼</m:t>
                      </m:r>
                      <m:sSub>
                        <m:sSubPr>
                          <m:ctrlPr>
                            <a:rPr lang="en-US" i="1">
                              <a:effectLst/>
                              <a:latin typeface="Cambria Math" panose="02040503050406030204" pitchFamily="18" charset="0"/>
                              <a:ea typeface="Calibri" panose="020F0502020204030204" pitchFamily="34" charset="0"/>
                              <a:cs typeface="Arial" panose="020B0604020202020204" pitchFamily="34" charset="0"/>
                            </a:rPr>
                          </m:ctrlPr>
                        </m:sSubPr>
                        <m:e>
                          <m:r>
                            <a:rPr lang="es-EC">
                              <a:effectLst/>
                              <a:latin typeface="Cambria Math" panose="02040503050406030204" pitchFamily="18" charset="0"/>
                              <a:ea typeface="Calibri" panose="020F0502020204030204" pitchFamily="34" charset="0"/>
                              <a:cs typeface="Arial" panose="020B0604020202020204" pitchFamily="34" charset="0"/>
                            </a:rPr>
                            <m:t>­</m:t>
                          </m:r>
                        </m:e>
                        <m:sub>
                          <m:r>
                            <a:rPr lang="es-EC" i="1">
                              <a:effectLst/>
                              <a:latin typeface="Cambria Math" panose="02040503050406030204" pitchFamily="18" charset="0"/>
                              <a:ea typeface="Calibri" panose="020F0502020204030204" pitchFamily="34" charset="0"/>
                              <a:cs typeface="Arial" panose="020B0604020202020204" pitchFamily="34" charset="0"/>
                            </a:rPr>
                            <m:t>𝐵</m:t>
                          </m:r>
                        </m:sub>
                      </m:sSub>
                      <m:r>
                        <a:rPr lang="es-EC" i="1">
                          <a:effectLst/>
                          <a:latin typeface="Cambria Math" panose="02040503050406030204" pitchFamily="18" charset="0"/>
                          <a:ea typeface="Calibri" panose="020F0502020204030204" pitchFamily="34" charset="0"/>
                          <a:cs typeface="Arial" panose="020B0604020202020204" pitchFamily="34" charset="0"/>
                        </a:rPr>
                        <m:t>+</m:t>
                      </m:r>
                      <m:sSub>
                        <m:sSubPr>
                          <m:ctrlPr>
                            <a:rPr lang="en-US"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𝑉</m:t>
                          </m:r>
                        </m:e>
                        <m:sub>
                          <m:r>
                            <a:rPr lang="es-EC" i="1">
                              <a:effectLst/>
                              <a:latin typeface="Cambria Math" panose="02040503050406030204" pitchFamily="18" charset="0"/>
                              <a:ea typeface="Calibri" panose="020F0502020204030204" pitchFamily="34" charset="0"/>
                              <a:cs typeface="Arial" panose="020B0604020202020204" pitchFamily="34" charset="0"/>
                            </a:rPr>
                            <m:t>𝐵𝐸</m:t>
                          </m:r>
                        </m:sub>
                      </m:sSub>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Arial" panose="020B0604020202020204" pitchFamily="34" charset="0"/>
                        </a:rPr>
                        <m:t>2.                  </m:t>
                      </m:r>
                      <m:sSub>
                        <m:sSubPr>
                          <m:ctrlPr>
                            <a:rPr lang="en-US"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𝑉</m:t>
                          </m:r>
                        </m:e>
                        <m:sub>
                          <m:r>
                            <a:rPr lang="es-EC" i="1">
                              <a:effectLst/>
                              <a:latin typeface="Cambria Math" panose="02040503050406030204" pitchFamily="18" charset="0"/>
                              <a:ea typeface="Calibri" panose="020F0502020204030204" pitchFamily="34" charset="0"/>
                              <a:cs typeface="Arial" panose="020B0604020202020204" pitchFamily="34" charset="0"/>
                            </a:rPr>
                            <m:t>𝐶𝐶</m:t>
                          </m:r>
                        </m:sub>
                      </m:sSub>
                      <m:r>
                        <a:rPr lang="es-EC" i="1">
                          <a:effectLst/>
                          <a:latin typeface="Cambria Math" panose="02040503050406030204" pitchFamily="18" charset="0"/>
                          <a:ea typeface="Calibri" panose="020F0502020204030204" pitchFamily="34" charset="0"/>
                          <a:cs typeface="Arial" panose="020B0604020202020204" pitchFamily="34" charset="0"/>
                        </a:rPr>
                        <m:t>=</m:t>
                      </m:r>
                      <m:sSub>
                        <m:sSubPr>
                          <m:ctrlPr>
                            <a:rPr lang="en-US"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𝑅</m:t>
                          </m:r>
                        </m:e>
                        <m:sub>
                          <m:r>
                            <a:rPr lang="es-EC" i="1">
                              <a:effectLst/>
                              <a:latin typeface="Cambria Math" panose="02040503050406030204" pitchFamily="18" charset="0"/>
                              <a:ea typeface="Calibri" panose="020F0502020204030204" pitchFamily="34" charset="0"/>
                              <a:cs typeface="Arial" panose="020B0604020202020204" pitchFamily="34" charset="0"/>
                            </a:rPr>
                            <m:t>𝐶</m:t>
                          </m:r>
                        </m:sub>
                      </m:sSub>
                      <m:r>
                        <a:rPr lang="es-EC" i="1">
                          <a:effectLst/>
                          <a:latin typeface="Cambria Math" panose="02040503050406030204" pitchFamily="18" charset="0"/>
                          <a:ea typeface="Calibri" panose="020F0502020204030204" pitchFamily="34" charset="0"/>
                          <a:cs typeface="Arial" panose="020B0604020202020204" pitchFamily="34" charset="0"/>
                        </a:rPr>
                        <m:t>∗</m:t>
                      </m:r>
                      <m:r>
                        <a:rPr lang="es-EC" i="1">
                          <a:effectLst/>
                          <a:latin typeface="Cambria Math" panose="02040503050406030204" pitchFamily="18" charset="0"/>
                          <a:ea typeface="Calibri" panose="020F0502020204030204" pitchFamily="34" charset="0"/>
                          <a:cs typeface="Arial" panose="020B0604020202020204" pitchFamily="34" charset="0"/>
                        </a:rPr>
                        <m:t>𝐼</m:t>
                      </m:r>
                      <m:sSub>
                        <m:sSubPr>
                          <m:ctrlPr>
                            <a:rPr lang="en-US" i="1">
                              <a:effectLst/>
                              <a:latin typeface="Cambria Math" panose="02040503050406030204" pitchFamily="18" charset="0"/>
                              <a:ea typeface="Calibri" panose="020F0502020204030204" pitchFamily="34" charset="0"/>
                              <a:cs typeface="Arial" panose="020B0604020202020204" pitchFamily="34" charset="0"/>
                            </a:rPr>
                          </m:ctrlPr>
                        </m:sSubPr>
                        <m:e>
                          <m:r>
                            <a:rPr lang="es-EC">
                              <a:effectLst/>
                              <a:latin typeface="Cambria Math" panose="02040503050406030204" pitchFamily="18" charset="0"/>
                              <a:ea typeface="Calibri" panose="020F0502020204030204" pitchFamily="34" charset="0"/>
                              <a:cs typeface="Arial" panose="020B0604020202020204" pitchFamily="34" charset="0"/>
                            </a:rPr>
                            <m:t>­</m:t>
                          </m:r>
                        </m:e>
                        <m:sub>
                          <m:r>
                            <a:rPr lang="es-EC" i="1">
                              <a:effectLst/>
                              <a:latin typeface="Cambria Math" panose="02040503050406030204" pitchFamily="18" charset="0"/>
                              <a:ea typeface="Calibri" panose="020F0502020204030204" pitchFamily="34" charset="0"/>
                              <a:cs typeface="Arial" panose="020B0604020202020204" pitchFamily="34" charset="0"/>
                            </a:rPr>
                            <m:t>𝐶</m:t>
                          </m:r>
                        </m:sub>
                      </m:sSub>
                      <m:r>
                        <a:rPr lang="es-EC" i="1">
                          <a:effectLst/>
                          <a:latin typeface="Cambria Math" panose="02040503050406030204" pitchFamily="18" charset="0"/>
                          <a:ea typeface="Calibri" panose="020F0502020204030204" pitchFamily="34" charset="0"/>
                          <a:cs typeface="Arial" panose="020B0604020202020204" pitchFamily="34" charset="0"/>
                        </a:rPr>
                        <m:t>+</m:t>
                      </m:r>
                      <m:sSub>
                        <m:sSubPr>
                          <m:ctrlPr>
                            <a:rPr lang="en-US"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𝑉</m:t>
                          </m:r>
                        </m:e>
                        <m:sub>
                          <m:r>
                            <a:rPr lang="es-EC" i="1">
                              <a:effectLst/>
                              <a:latin typeface="Cambria Math" panose="02040503050406030204" pitchFamily="18" charset="0"/>
                              <a:ea typeface="Calibri" panose="020F0502020204030204" pitchFamily="34" charset="0"/>
                              <a:cs typeface="Arial" panose="020B0604020202020204" pitchFamily="34" charset="0"/>
                            </a:rPr>
                            <m:t>𝐶𝐸</m:t>
                          </m:r>
                        </m:sub>
                      </m:sSub>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9" name="Rectángulo 8"/>
              <p:cNvSpPr>
                <a:spLocks noRot="1" noChangeAspect="1" noMove="1" noResize="1" noEditPoints="1" noAdjustHandles="1" noChangeArrowheads="1" noChangeShapeType="1" noTextEdit="1"/>
              </p:cNvSpPr>
              <p:nvPr/>
            </p:nvSpPr>
            <p:spPr>
              <a:xfrm>
                <a:off x="5779912" y="1672757"/>
                <a:ext cx="3703320" cy="1340880"/>
              </a:xfrm>
              <a:prstGeom prst="rect">
                <a:avLst/>
              </a:prstGeom>
              <a:blipFill rotWithShape="0">
                <a:blip r:embed="rId4"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ángulo 9"/>
              <p:cNvSpPr/>
              <p:nvPr/>
            </p:nvSpPr>
            <p:spPr>
              <a:xfrm>
                <a:off x="4905387" y="3239415"/>
                <a:ext cx="6880778" cy="2891176"/>
              </a:xfrm>
              <a:prstGeom prst="rect">
                <a:avLst/>
              </a:prstGeom>
            </p:spPr>
            <p:txBody>
              <a:bodyPr wrap="square">
                <a:spAutoFit/>
              </a:bodyPr>
              <a:lstStyle/>
              <a:p>
                <a:pPr indent="252095" algn="just">
                  <a:lnSpc>
                    <a:spcPct val="150000"/>
                  </a:lnSpc>
                  <a:spcAft>
                    <a:spcPts val="800"/>
                  </a:spcAft>
                </a:pPr>
                <a:r>
                  <a:rPr lang="es-EC" dirty="0" smtClean="0">
                    <a:latin typeface="Arial" panose="020B0604020202020204" pitchFamily="34" charset="0"/>
                    <a:ea typeface="Times New Roman" panose="02020603050405020304" pitchFamily="18" charset="0"/>
                    <a:cs typeface="Times New Roman" panose="02020603050405020304" pitchFamily="18" charset="0"/>
                  </a:rPr>
                  <a:t>En donde: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indent="252095" algn="just">
                  <a:lnSpc>
                    <a:spcPct val="150000"/>
                  </a:lnSpc>
                  <a:spcAft>
                    <a:spcPts val="8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Times New Roman" panose="02020603050405020304" pitchFamily="18" charset="0"/>
                          <a:cs typeface="Arial" panose="020B0604020202020204" pitchFamily="34" charset="0"/>
                        </a:rPr>
                        <m:t>𝑆</m:t>
                      </m:r>
                      <m:r>
                        <a:rPr lang="es-EC" i="1">
                          <a:effectLst/>
                          <a:latin typeface="Cambria Math" panose="02040503050406030204" pitchFamily="18" charset="0"/>
                          <a:ea typeface="Times New Roman" panose="02020603050405020304" pitchFamily="18" charset="0"/>
                          <a:cs typeface="Arial" panose="020B0604020202020204" pitchFamily="34" charset="0"/>
                        </a:rPr>
                        <m:t>7</m:t>
                      </m:r>
                      <m:r>
                        <a:rPr lang="es-EC" i="1">
                          <a:effectLst/>
                          <a:latin typeface="Cambria Math" panose="02040503050406030204" pitchFamily="18" charset="0"/>
                          <a:ea typeface="Times New Roman" panose="02020603050405020304" pitchFamily="18" charset="0"/>
                          <a:cs typeface="Arial" panose="020B0604020202020204" pitchFamily="34" charset="0"/>
                        </a:rPr>
                        <m:t>𝑋</m:t>
                      </m:r>
                      <m:r>
                        <a:rPr lang="es-EC" i="1">
                          <a:effectLst/>
                          <a:latin typeface="Cambria Math" panose="02040503050406030204" pitchFamily="18" charset="0"/>
                          <a:ea typeface="Times New Roman" panose="02020603050405020304" pitchFamily="18" charset="0"/>
                          <a:cs typeface="Arial" panose="020B0604020202020204" pitchFamily="34" charset="0"/>
                        </a:rPr>
                        <m:t>=5 </m:t>
                      </m:r>
                      <m:r>
                        <a:rPr lang="es-EC" i="1">
                          <a:effectLst/>
                          <a:latin typeface="Cambria Math" panose="02040503050406030204" pitchFamily="18" charset="0"/>
                          <a:ea typeface="Times New Roman" panose="02020603050405020304" pitchFamily="18" charset="0"/>
                          <a:cs typeface="Arial" panose="020B0604020202020204" pitchFamily="34" charset="0"/>
                        </a:rPr>
                        <m:t>𝑉</m:t>
                      </m:r>
                      <m:r>
                        <a:rPr lang="es-EC" i="1">
                          <a:effectLst/>
                          <a:latin typeface="Cambria Math" panose="02040503050406030204" pitchFamily="18" charset="0"/>
                          <a:ea typeface="Times New Roman" panose="02020603050405020304" pitchFamily="18" charset="0"/>
                          <a:cs typeface="Arial" panose="020B0604020202020204" pitchFamily="34" charset="0"/>
                        </a:rPr>
                        <m:t> ; </m:t>
                      </m:r>
                      <m:r>
                        <a:rPr lang="es-EC" i="1">
                          <a:effectLst/>
                          <a:latin typeface="Cambria Math" panose="02040503050406030204" pitchFamily="18" charset="0"/>
                          <a:ea typeface="Times New Roman" panose="02020603050405020304" pitchFamily="18" charset="0"/>
                          <a:cs typeface="Arial" panose="020B0604020202020204" pitchFamily="34" charset="0"/>
                        </a:rPr>
                        <m:t>𝑉𝑜𝑙𝑡𝑎𝑗𝑒</m:t>
                      </m:r>
                      <m:r>
                        <a:rPr lang="es-EC" i="1">
                          <a:effectLst/>
                          <a:latin typeface="Cambria Math" panose="02040503050406030204" pitchFamily="18" charset="0"/>
                          <a:ea typeface="Times New Roman" panose="02020603050405020304" pitchFamily="18" charset="0"/>
                          <a:cs typeface="Arial" panose="020B0604020202020204" pitchFamily="34" charset="0"/>
                        </a:rPr>
                        <m:t> </m:t>
                      </m:r>
                      <m:r>
                        <a:rPr lang="es-EC" i="1">
                          <a:effectLst/>
                          <a:latin typeface="Cambria Math" panose="02040503050406030204" pitchFamily="18" charset="0"/>
                          <a:ea typeface="Times New Roman" panose="02020603050405020304" pitchFamily="18" charset="0"/>
                          <a:cs typeface="Arial" panose="020B0604020202020204" pitchFamily="34" charset="0"/>
                        </a:rPr>
                        <m:t>𝑑𝑒</m:t>
                      </m:r>
                      <m:r>
                        <a:rPr lang="es-EC" i="1">
                          <a:effectLst/>
                          <a:latin typeface="Cambria Math" panose="02040503050406030204" pitchFamily="18" charset="0"/>
                          <a:ea typeface="Times New Roman" panose="02020603050405020304" pitchFamily="18" charset="0"/>
                          <a:cs typeface="Arial" panose="020B0604020202020204" pitchFamily="34" charset="0"/>
                        </a:rPr>
                        <m:t> </m:t>
                      </m:r>
                      <m:r>
                        <a:rPr lang="es-EC" i="1">
                          <a:effectLst/>
                          <a:latin typeface="Cambria Math" panose="02040503050406030204" pitchFamily="18" charset="0"/>
                          <a:ea typeface="Times New Roman" panose="02020603050405020304" pitchFamily="18" charset="0"/>
                          <a:cs typeface="Arial" panose="020B0604020202020204" pitchFamily="34" charset="0"/>
                        </a:rPr>
                        <m:t>𝑙𝑎</m:t>
                      </m:r>
                      <m:r>
                        <a:rPr lang="es-EC" i="1">
                          <a:effectLst/>
                          <a:latin typeface="Cambria Math" panose="02040503050406030204" pitchFamily="18" charset="0"/>
                          <a:ea typeface="Times New Roman" panose="02020603050405020304" pitchFamily="18" charset="0"/>
                          <a:cs typeface="Arial" panose="020B0604020202020204" pitchFamily="34" charset="0"/>
                        </a:rPr>
                        <m:t> </m:t>
                      </m:r>
                      <m:r>
                        <a:rPr lang="es-EC" i="1">
                          <a:effectLst/>
                          <a:latin typeface="Cambria Math" panose="02040503050406030204" pitchFamily="18" charset="0"/>
                          <a:ea typeface="Times New Roman" panose="02020603050405020304" pitchFamily="18" charset="0"/>
                          <a:cs typeface="Arial" panose="020B0604020202020204" pitchFamily="34" charset="0"/>
                        </a:rPr>
                        <m:t>𝑠𝑒</m:t>
                      </m:r>
                      <m:r>
                        <a:rPr lang="es-EC" i="1">
                          <a:effectLst/>
                          <a:latin typeface="Cambria Math" panose="02040503050406030204" pitchFamily="18" charset="0"/>
                          <a:ea typeface="Times New Roman" panose="02020603050405020304" pitchFamily="18" charset="0"/>
                          <a:cs typeface="Arial" panose="020B0604020202020204" pitchFamily="34" charset="0"/>
                        </a:rPr>
                        <m:t>ñ</m:t>
                      </m:r>
                      <m:r>
                        <a:rPr lang="es-EC" i="1">
                          <a:effectLst/>
                          <a:latin typeface="Cambria Math" panose="02040503050406030204" pitchFamily="18" charset="0"/>
                          <a:ea typeface="Times New Roman" panose="02020603050405020304" pitchFamily="18" charset="0"/>
                          <a:cs typeface="Arial" panose="020B0604020202020204" pitchFamily="34" charset="0"/>
                        </a:rPr>
                        <m:t>𝑎𝑙</m:t>
                      </m:r>
                      <m:r>
                        <a:rPr lang="es-EC" i="1">
                          <a:effectLst/>
                          <a:latin typeface="Cambria Math" panose="02040503050406030204" pitchFamily="18" charset="0"/>
                          <a:ea typeface="Times New Roman" panose="02020603050405020304" pitchFamily="18" charset="0"/>
                          <a:cs typeface="Arial" panose="020B0604020202020204" pitchFamily="34" charset="0"/>
                        </a:rPr>
                        <m:t> </m:t>
                      </m:r>
                      <m:r>
                        <a:rPr lang="es-EC" i="1">
                          <a:effectLst/>
                          <a:latin typeface="Cambria Math" panose="02040503050406030204" pitchFamily="18" charset="0"/>
                          <a:ea typeface="Times New Roman" panose="02020603050405020304" pitchFamily="18" charset="0"/>
                          <a:cs typeface="Arial" panose="020B0604020202020204" pitchFamily="34" charset="0"/>
                        </a:rPr>
                        <m:t>𝑑𝑒</m:t>
                      </m:r>
                      <m:r>
                        <a:rPr lang="es-EC" i="1">
                          <a:effectLst/>
                          <a:latin typeface="Cambria Math" panose="02040503050406030204" pitchFamily="18" charset="0"/>
                          <a:ea typeface="Times New Roman" panose="02020603050405020304" pitchFamily="18" charset="0"/>
                          <a:cs typeface="Arial" panose="020B0604020202020204" pitchFamily="34" charset="0"/>
                        </a:rPr>
                        <m:t> </m:t>
                      </m:r>
                      <m:r>
                        <a:rPr lang="es-EC" i="1">
                          <a:effectLst/>
                          <a:latin typeface="Cambria Math" panose="02040503050406030204" pitchFamily="18" charset="0"/>
                          <a:ea typeface="Times New Roman" panose="02020603050405020304" pitchFamily="18" charset="0"/>
                          <a:cs typeface="Arial" panose="020B0604020202020204" pitchFamily="34" charset="0"/>
                        </a:rPr>
                        <m:t>𝑐𝑜𝑛𝑡𝑟𝑜𝑙</m:t>
                      </m:r>
                      <m:r>
                        <a:rPr lang="es-EC" i="1">
                          <a:effectLst/>
                          <a:latin typeface="Cambria Math" panose="02040503050406030204" pitchFamily="18" charset="0"/>
                          <a:ea typeface="Times New Roman" panose="02020603050405020304" pitchFamily="18" charset="0"/>
                          <a:cs typeface="Arial" panose="020B0604020202020204" pitchFamily="34" charset="0"/>
                        </a:rPr>
                        <m:t> </m:t>
                      </m:r>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indent="252095" algn="just">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n-US" i="1">
                              <a:effectLst/>
                              <a:latin typeface="Cambria Math" panose="02040503050406030204" pitchFamily="18" charset="0"/>
                              <a:ea typeface="Times New Roman" panose="02020603050405020304" pitchFamily="18" charset="0"/>
                              <a:cs typeface="Arial" panose="020B0604020202020204" pitchFamily="34" charset="0"/>
                            </a:rPr>
                          </m:ctrlPr>
                        </m:sSubPr>
                        <m:e>
                          <m:r>
                            <a:rPr lang="es-EC" i="1">
                              <a:effectLst/>
                              <a:latin typeface="Cambria Math" panose="02040503050406030204" pitchFamily="18" charset="0"/>
                              <a:ea typeface="Times New Roman" panose="02020603050405020304" pitchFamily="18" charset="0"/>
                              <a:cs typeface="Arial" panose="020B0604020202020204" pitchFamily="34" charset="0"/>
                            </a:rPr>
                            <m:t>𝑉</m:t>
                          </m:r>
                        </m:e>
                        <m:sub>
                          <m:r>
                            <a:rPr lang="es-EC" i="1">
                              <a:effectLst/>
                              <a:latin typeface="Cambria Math" panose="02040503050406030204" pitchFamily="18" charset="0"/>
                              <a:ea typeface="Times New Roman" panose="02020603050405020304" pitchFamily="18" charset="0"/>
                              <a:cs typeface="Arial" panose="020B0604020202020204" pitchFamily="34" charset="0"/>
                            </a:rPr>
                            <m:t>𝐶𝐶</m:t>
                          </m:r>
                        </m:sub>
                      </m:sSub>
                      <m:r>
                        <a:rPr lang="es-EC" i="1">
                          <a:effectLst/>
                          <a:latin typeface="Cambria Math" panose="02040503050406030204" pitchFamily="18" charset="0"/>
                          <a:ea typeface="Times New Roman" panose="02020603050405020304" pitchFamily="18" charset="0"/>
                          <a:cs typeface="Arial" panose="020B0604020202020204" pitchFamily="34" charset="0"/>
                        </a:rPr>
                        <m:t>=5 </m:t>
                      </m:r>
                      <m:r>
                        <a:rPr lang="es-EC" i="1">
                          <a:effectLst/>
                          <a:latin typeface="Cambria Math" panose="02040503050406030204" pitchFamily="18" charset="0"/>
                          <a:ea typeface="Times New Roman" panose="02020603050405020304" pitchFamily="18" charset="0"/>
                          <a:cs typeface="Arial" panose="020B0604020202020204" pitchFamily="34" charset="0"/>
                        </a:rPr>
                        <m:t>𝑉</m:t>
                      </m:r>
                      <m:r>
                        <a:rPr lang="es-EC" i="1">
                          <a:effectLst/>
                          <a:latin typeface="Cambria Math" panose="02040503050406030204" pitchFamily="18" charset="0"/>
                          <a:ea typeface="Times New Roman" panose="02020603050405020304" pitchFamily="18" charset="0"/>
                          <a:cs typeface="Arial" panose="020B0604020202020204" pitchFamily="34" charset="0"/>
                        </a:rPr>
                        <m:t> ; </m:t>
                      </m:r>
                      <m:r>
                        <a:rPr lang="es-EC" i="1">
                          <a:effectLst/>
                          <a:latin typeface="Cambria Math" panose="02040503050406030204" pitchFamily="18" charset="0"/>
                          <a:ea typeface="Times New Roman" panose="02020603050405020304" pitchFamily="18" charset="0"/>
                          <a:cs typeface="Arial" panose="020B0604020202020204" pitchFamily="34" charset="0"/>
                        </a:rPr>
                        <m:t>𝑉𝑜𝑙𝑡𝑎𝑗𝑒</m:t>
                      </m:r>
                      <m:r>
                        <a:rPr lang="es-EC" i="1">
                          <a:effectLst/>
                          <a:latin typeface="Cambria Math" panose="02040503050406030204" pitchFamily="18" charset="0"/>
                          <a:ea typeface="Times New Roman" panose="02020603050405020304" pitchFamily="18" charset="0"/>
                          <a:cs typeface="Arial" panose="020B0604020202020204" pitchFamily="34" charset="0"/>
                        </a:rPr>
                        <m:t> </m:t>
                      </m:r>
                      <m:r>
                        <a:rPr lang="es-EC" i="1">
                          <a:effectLst/>
                          <a:latin typeface="Cambria Math" panose="02040503050406030204" pitchFamily="18" charset="0"/>
                          <a:ea typeface="Times New Roman" panose="02020603050405020304" pitchFamily="18" charset="0"/>
                          <a:cs typeface="Arial" panose="020B0604020202020204" pitchFamily="34" charset="0"/>
                        </a:rPr>
                        <m:t>𝑑𝑒</m:t>
                      </m:r>
                      <m:r>
                        <a:rPr lang="es-EC" i="1">
                          <a:effectLst/>
                          <a:latin typeface="Cambria Math" panose="02040503050406030204" pitchFamily="18" charset="0"/>
                          <a:ea typeface="Times New Roman" panose="02020603050405020304" pitchFamily="18" charset="0"/>
                          <a:cs typeface="Arial" panose="020B0604020202020204" pitchFamily="34" charset="0"/>
                        </a:rPr>
                        <m:t> </m:t>
                      </m:r>
                      <m:r>
                        <a:rPr lang="es-EC" i="1">
                          <a:effectLst/>
                          <a:latin typeface="Cambria Math" panose="02040503050406030204" pitchFamily="18" charset="0"/>
                          <a:ea typeface="Times New Roman" panose="02020603050405020304" pitchFamily="18" charset="0"/>
                          <a:cs typeface="Arial" panose="020B0604020202020204" pitchFamily="34" charset="0"/>
                        </a:rPr>
                        <m:t>𝐴𝑙𝑖𝑚𝑒𝑛𝑡𝑎𝑐𝑖</m:t>
                      </m:r>
                      <m:r>
                        <a:rPr lang="es-EC" i="1">
                          <a:effectLst/>
                          <a:latin typeface="Cambria Math" panose="02040503050406030204" pitchFamily="18" charset="0"/>
                          <a:ea typeface="Times New Roman" panose="02020603050405020304" pitchFamily="18" charset="0"/>
                          <a:cs typeface="Arial" panose="020B0604020202020204" pitchFamily="34" charset="0"/>
                        </a:rPr>
                        <m:t>ó</m:t>
                      </m:r>
                      <m:r>
                        <a:rPr lang="es-EC" i="1">
                          <a:effectLst/>
                          <a:latin typeface="Cambria Math" panose="02040503050406030204" pitchFamily="18" charset="0"/>
                          <a:ea typeface="Times New Roman" panose="02020603050405020304" pitchFamily="18" charset="0"/>
                          <a:cs typeface="Arial" panose="020B0604020202020204" pitchFamily="34" charset="0"/>
                        </a:rPr>
                        <m:t>𝑛</m:t>
                      </m:r>
                      <m:r>
                        <a:rPr lang="es-EC" i="1">
                          <a:effectLst/>
                          <a:latin typeface="Cambria Math" panose="02040503050406030204" pitchFamily="18" charset="0"/>
                          <a:ea typeface="Times New Roman" panose="02020603050405020304" pitchFamily="18" charset="0"/>
                          <a:cs typeface="Arial" panose="020B0604020202020204" pitchFamily="34" charset="0"/>
                        </a:rPr>
                        <m:t> </m:t>
                      </m:r>
                      <m:r>
                        <a:rPr lang="es-EC" i="1">
                          <a:effectLst/>
                          <a:latin typeface="Cambria Math" panose="02040503050406030204" pitchFamily="18" charset="0"/>
                          <a:ea typeface="Times New Roman" panose="02020603050405020304" pitchFamily="18" charset="0"/>
                          <a:cs typeface="Arial" panose="020B0604020202020204" pitchFamily="34" charset="0"/>
                        </a:rPr>
                        <m:t>𝑑𝑒𝑙</m:t>
                      </m:r>
                      <m:r>
                        <a:rPr lang="es-EC" i="1">
                          <a:effectLst/>
                          <a:latin typeface="Cambria Math" panose="02040503050406030204" pitchFamily="18" charset="0"/>
                          <a:ea typeface="Times New Roman" panose="02020603050405020304" pitchFamily="18" charset="0"/>
                          <a:cs typeface="Arial" panose="020B0604020202020204" pitchFamily="34" charset="0"/>
                        </a:rPr>
                        <m:t> </m:t>
                      </m:r>
                      <m:r>
                        <a:rPr lang="es-EC" i="1">
                          <a:effectLst/>
                          <a:latin typeface="Cambria Math" panose="02040503050406030204" pitchFamily="18" charset="0"/>
                          <a:ea typeface="Times New Roman" panose="02020603050405020304" pitchFamily="18" charset="0"/>
                          <a:cs typeface="Arial" panose="020B0604020202020204" pitchFamily="34" charset="0"/>
                        </a:rPr>
                        <m:t>𝑅𝑒𝑙</m:t>
                      </m:r>
                      <m:r>
                        <a:rPr lang="es-EC" i="1">
                          <a:effectLst/>
                          <a:latin typeface="Cambria Math" panose="02040503050406030204" pitchFamily="18" charset="0"/>
                          <a:ea typeface="Times New Roman" panose="02020603050405020304" pitchFamily="18" charset="0"/>
                          <a:cs typeface="Arial" panose="020B0604020202020204" pitchFamily="34" charset="0"/>
                        </a:rPr>
                        <m:t>é </m:t>
                      </m:r>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indent="252095" algn="just">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n-US" i="1">
                              <a:effectLst/>
                              <a:latin typeface="Cambria Math" panose="02040503050406030204" pitchFamily="18" charset="0"/>
                              <a:ea typeface="Times New Roman" panose="02020603050405020304" pitchFamily="18" charset="0"/>
                              <a:cs typeface="Arial" panose="020B0604020202020204" pitchFamily="34" charset="0"/>
                            </a:rPr>
                          </m:ctrlPr>
                        </m:sSubPr>
                        <m:e>
                          <m:r>
                            <a:rPr lang="es-EC" i="1">
                              <a:effectLst/>
                              <a:latin typeface="Cambria Math" panose="02040503050406030204" pitchFamily="18" charset="0"/>
                              <a:ea typeface="Times New Roman" panose="02020603050405020304" pitchFamily="18" charset="0"/>
                              <a:cs typeface="Arial" panose="020B0604020202020204" pitchFamily="34" charset="0"/>
                            </a:rPr>
                            <m:t> </m:t>
                          </m:r>
                          <m:r>
                            <a:rPr lang="es-EC" i="1">
                              <a:effectLst/>
                              <a:latin typeface="Cambria Math" panose="02040503050406030204" pitchFamily="18" charset="0"/>
                              <a:ea typeface="Times New Roman" panose="02020603050405020304" pitchFamily="18" charset="0"/>
                              <a:cs typeface="Arial" panose="020B0604020202020204" pitchFamily="34" charset="0"/>
                            </a:rPr>
                            <m:t>𝑅</m:t>
                          </m:r>
                        </m:e>
                        <m:sub>
                          <m:r>
                            <a:rPr lang="es-EC" i="1">
                              <a:effectLst/>
                              <a:latin typeface="Cambria Math" panose="02040503050406030204" pitchFamily="18" charset="0"/>
                              <a:ea typeface="Times New Roman" panose="02020603050405020304" pitchFamily="18" charset="0"/>
                              <a:cs typeface="Arial" panose="020B0604020202020204" pitchFamily="34" charset="0"/>
                            </a:rPr>
                            <m:t>𝐶</m:t>
                          </m:r>
                        </m:sub>
                      </m:sSub>
                      <m:r>
                        <a:rPr lang="es-EC" i="1">
                          <a:effectLst/>
                          <a:latin typeface="Cambria Math" panose="02040503050406030204" pitchFamily="18" charset="0"/>
                          <a:ea typeface="Times New Roman" panose="02020603050405020304" pitchFamily="18" charset="0"/>
                          <a:cs typeface="Arial" panose="020B0604020202020204" pitchFamily="34" charset="0"/>
                        </a:rPr>
                        <m:t>=55 </m:t>
                      </m:r>
                      <m:r>
                        <a:rPr lang="es-EC" i="1">
                          <a:effectLst/>
                          <a:latin typeface="Cambria Math" panose="02040503050406030204" pitchFamily="18" charset="0"/>
                          <a:ea typeface="Times New Roman" panose="02020603050405020304" pitchFamily="18" charset="0"/>
                          <a:cs typeface="Arial" panose="020B0604020202020204" pitchFamily="34" charset="0"/>
                        </a:rPr>
                        <m:t>𝛺</m:t>
                      </m:r>
                      <m:r>
                        <a:rPr lang="es-EC" i="1">
                          <a:effectLst/>
                          <a:latin typeface="Cambria Math" panose="02040503050406030204" pitchFamily="18" charset="0"/>
                          <a:ea typeface="Times New Roman" panose="02020603050405020304" pitchFamily="18" charset="0"/>
                          <a:cs typeface="Arial" panose="020B0604020202020204" pitchFamily="34" charset="0"/>
                        </a:rPr>
                        <m:t> ; </m:t>
                      </m:r>
                      <m:r>
                        <a:rPr lang="es-EC" i="1">
                          <a:effectLst/>
                          <a:latin typeface="Cambria Math" panose="02040503050406030204" pitchFamily="18" charset="0"/>
                          <a:ea typeface="Times New Roman" panose="02020603050405020304" pitchFamily="18" charset="0"/>
                          <a:cs typeface="Arial" panose="020B0604020202020204" pitchFamily="34" charset="0"/>
                        </a:rPr>
                        <m:t>𝑅𝑒𝑠𝑖𝑠𝑡𝑒𝑛𝑐𝑖𝑎</m:t>
                      </m:r>
                      <m:r>
                        <a:rPr lang="es-EC" i="1">
                          <a:effectLst/>
                          <a:latin typeface="Cambria Math" panose="02040503050406030204" pitchFamily="18" charset="0"/>
                          <a:ea typeface="Times New Roman" panose="02020603050405020304" pitchFamily="18" charset="0"/>
                          <a:cs typeface="Arial" panose="020B0604020202020204" pitchFamily="34" charset="0"/>
                        </a:rPr>
                        <m:t> </m:t>
                      </m:r>
                      <m:r>
                        <a:rPr lang="es-EC" i="1">
                          <a:effectLst/>
                          <a:latin typeface="Cambria Math" panose="02040503050406030204" pitchFamily="18" charset="0"/>
                          <a:ea typeface="Times New Roman" panose="02020603050405020304" pitchFamily="18" charset="0"/>
                          <a:cs typeface="Arial" panose="020B0604020202020204" pitchFamily="34" charset="0"/>
                        </a:rPr>
                        <m:t>𝑒𝑛</m:t>
                      </m:r>
                      <m:r>
                        <a:rPr lang="es-EC" i="1">
                          <a:effectLst/>
                          <a:latin typeface="Cambria Math" panose="02040503050406030204" pitchFamily="18" charset="0"/>
                          <a:ea typeface="Times New Roman" panose="02020603050405020304" pitchFamily="18" charset="0"/>
                          <a:cs typeface="Arial" panose="020B0604020202020204" pitchFamily="34" charset="0"/>
                        </a:rPr>
                        <m:t> </m:t>
                      </m:r>
                      <m:r>
                        <a:rPr lang="es-EC" i="1">
                          <a:effectLst/>
                          <a:latin typeface="Cambria Math" panose="02040503050406030204" pitchFamily="18" charset="0"/>
                          <a:ea typeface="Times New Roman" panose="02020603050405020304" pitchFamily="18" charset="0"/>
                          <a:cs typeface="Arial" panose="020B0604020202020204" pitchFamily="34" charset="0"/>
                        </a:rPr>
                        <m:t>𝑙𝑎</m:t>
                      </m:r>
                      <m:r>
                        <a:rPr lang="es-EC" i="1">
                          <a:effectLst/>
                          <a:latin typeface="Cambria Math" panose="02040503050406030204" pitchFamily="18" charset="0"/>
                          <a:ea typeface="Times New Roman" panose="02020603050405020304" pitchFamily="18" charset="0"/>
                          <a:cs typeface="Arial" panose="020B0604020202020204" pitchFamily="34" charset="0"/>
                        </a:rPr>
                        <m:t> </m:t>
                      </m:r>
                      <m:r>
                        <a:rPr lang="es-EC" i="1">
                          <a:effectLst/>
                          <a:latin typeface="Cambria Math" panose="02040503050406030204" pitchFamily="18" charset="0"/>
                          <a:ea typeface="Times New Roman" panose="02020603050405020304" pitchFamily="18" charset="0"/>
                          <a:cs typeface="Arial" panose="020B0604020202020204" pitchFamily="34" charset="0"/>
                        </a:rPr>
                        <m:t>𝑏𝑜𝑏𝑖𝑛𝑎</m:t>
                      </m:r>
                      <m:r>
                        <a:rPr lang="es-EC" i="1">
                          <a:effectLst/>
                          <a:latin typeface="Cambria Math" panose="02040503050406030204" pitchFamily="18" charset="0"/>
                          <a:ea typeface="Times New Roman" panose="02020603050405020304" pitchFamily="18" charset="0"/>
                          <a:cs typeface="Arial" panose="020B0604020202020204" pitchFamily="34" charset="0"/>
                        </a:rPr>
                        <m:t> </m:t>
                      </m:r>
                      <m:r>
                        <a:rPr lang="es-EC" i="1">
                          <a:effectLst/>
                          <a:latin typeface="Cambria Math" panose="02040503050406030204" pitchFamily="18" charset="0"/>
                          <a:ea typeface="Times New Roman" panose="02020603050405020304" pitchFamily="18" charset="0"/>
                          <a:cs typeface="Arial" panose="020B0604020202020204" pitchFamily="34" charset="0"/>
                        </a:rPr>
                        <m:t>𝑑𝑒𝑙</m:t>
                      </m:r>
                      <m:r>
                        <a:rPr lang="es-EC" i="1">
                          <a:effectLst/>
                          <a:latin typeface="Cambria Math" panose="02040503050406030204" pitchFamily="18" charset="0"/>
                          <a:ea typeface="Times New Roman" panose="02020603050405020304" pitchFamily="18" charset="0"/>
                          <a:cs typeface="Arial" panose="020B0604020202020204" pitchFamily="34" charset="0"/>
                        </a:rPr>
                        <m:t> </m:t>
                      </m:r>
                      <m:r>
                        <a:rPr lang="es-EC" i="1">
                          <a:effectLst/>
                          <a:latin typeface="Cambria Math" panose="02040503050406030204" pitchFamily="18" charset="0"/>
                          <a:ea typeface="Times New Roman" panose="02020603050405020304" pitchFamily="18" charset="0"/>
                          <a:cs typeface="Arial" panose="020B0604020202020204" pitchFamily="34" charset="0"/>
                        </a:rPr>
                        <m:t>𝑅𝑒𝑙</m:t>
                      </m:r>
                      <m:r>
                        <a:rPr lang="es-EC" i="1">
                          <a:effectLst/>
                          <a:latin typeface="Cambria Math" panose="02040503050406030204" pitchFamily="18" charset="0"/>
                          <a:ea typeface="Times New Roman" panose="02020603050405020304" pitchFamily="18" charset="0"/>
                          <a:cs typeface="Arial" panose="020B0604020202020204" pitchFamily="34" charset="0"/>
                        </a:rPr>
                        <m:t>é </m:t>
                      </m:r>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indent="252095" algn="just">
                  <a:spcAft>
                    <a:spcPts val="800"/>
                  </a:spcAft>
                </a:pPr>
                <a:r>
                  <a:rPr lang="es-EC" dirty="0" smtClean="0">
                    <a:effectLst/>
                    <a:ea typeface="Times New Roman" panose="02020603050405020304" pitchFamily="18" charset="0"/>
                    <a:cs typeface="Arial" panose="020B0604020202020204" pitchFamily="34" charset="0"/>
                  </a:rPr>
                  <a:t>  </a:t>
                </a:r>
                <a14:m>
                  <m:oMath xmlns:m="http://schemas.openxmlformats.org/officeDocument/2006/math">
                    <m:r>
                      <a:rPr lang="es-EC" b="0" i="0" smtClean="0">
                        <a:effectLst/>
                        <a:latin typeface="Cambria Math" panose="02040503050406030204" pitchFamily="18" charset="0"/>
                        <a:ea typeface="Times New Roman" panose="02020603050405020304" pitchFamily="18" charset="0"/>
                        <a:cs typeface="Arial" panose="020B0604020202020204" pitchFamily="34" charset="0"/>
                      </a:rPr>
                      <m:t>             </m:t>
                    </m:r>
                    <m:r>
                      <a:rPr lang="es-EC" i="1">
                        <a:effectLst/>
                        <a:latin typeface="Cambria Math" panose="02040503050406030204" pitchFamily="18" charset="0"/>
                        <a:ea typeface="Times New Roman" panose="02020603050405020304" pitchFamily="18" charset="0"/>
                        <a:cs typeface="Arial" panose="020B0604020202020204" pitchFamily="34" charset="0"/>
                      </a:rPr>
                      <m:t>  </m:t>
                    </m:r>
                    <m:r>
                      <a:rPr lang="es-EC" i="1">
                        <a:effectLst/>
                        <a:latin typeface="Cambria Math" panose="02040503050406030204" pitchFamily="18" charset="0"/>
                        <a:ea typeface="Times New Roman" panose="02020603050405020304" pitchFamily="18" charset="0"/>
                        <a:cs typeface="Arial" panose="020B0604020202020204" pitchFamily="34" charset="0"/>
                      </a:rPr>
                      <m:t>𝐼</m:t>
                    </m:r>
                    <m:sSub>
                      <m:sSubPr>
                        <m:ctrlPr>
                          <a:rPr lang="en-US" i="1">
                            <a:effectLst/>
                            <a:latin typeface="Cambria Math" panose="02040503050406030204" pitchFamily="18" charset="0"/>
                            <a:ea typeface="Times New Roman" panose="02020603050405020304" pitchFamily="18" charset="0"/>
                            <a:cs typeface="Arial" panose="020B0604020202020204" pitchFamily="34" charset="0"/>
                          </a:rPr>
                        </m:ctrlPr>
                      </m:sSubPr>
                      <m:e>
                        <m:r>
                          <a:rPr lang="es-EC">
                            <a:effectLst/>
                            <a:latin typeface="Cambria Math" panose="02040503050406030204" pitchFamily="18" charset="0"/>
                            <a:ea typeface="Times New Roman" panose="02020603050405020304" pitchFamily="18" charset="0"/>
                            <a:cs typeface="Arial" panose="020B0604020202020204" pitchFamily="34" charset="0"/>
                          </a:rPr>
                          <m:t>­</m:t>
                        </m:r>
                      </m:e>
                      <m:sub>
                        <m:r>
                          <a:rPr lang="es-EC" i="1">
                            <a:effectLst/>
                            <a:latin typeface="Cambria Math" panose="02040503050406030204" pitchFamily="18" charset="0"/>
                            <a:ea typeface="Times New Roman" panose="02020603050405020304" pitchFamily="18" charset="0"/>
                            <a:cs typeface="Arial" panose="020B0604020202020204" pitchFamily="34" charset="0"/>
                          </a:rPr>
                          <m:t>𝐵</m:t>
                        </m:r>
                      </m:sub>
                    </m:sSub>
                    <m:r>
                      <a:rPr lang="es-EC" i="1">
                        <a:effectLst/>
                        <a:latin typeface="Cambria Math" panose="02040503050406030204" pitchFamily="18" charset="0"/>
                        <a:ea typeface="Times New Roman" panose="02020603050405020304" pitchFamily="18" charset="0"/>
                        <a:cs typeface="Arial" panose="020B0604020202020204" pitchFamily="34" charset="0"/>
                      </a:rPr>
                      <m:t> ; </m:t>
                    </m:r>
                    <m:r>
                      <a:rPr lang="es-EC" i="1">
                        <a:effectLst/>
                        <a:latin typeface="Cambria Math" panose="02040503050406030204" pitchFamily="18" charset="0"/>
                        <a:ea typeface="Times New Roman" panose="02020603050405020304" pitchFamily="18" charset="0"/>
                        <a:cs typeface="Arial" panose="020B0604020202020204" pitchFamily="34" charset="0"/>
                      </a:rPr>
                      <m:t>𝐶𝑜𝑟𝑟𝑖𝑒𝑛𝑡𝑒</m:t>
                    </m:r>
                    <m:r>
                      <a:rPr lang="es-EC" i="1">
                        <a:effectLst/>
                        <a:latin typeface="Cambria Math" panose="02040503050406030204" pitchFamily="18" charset="0"/>
                        <a:ea typeface="Times New Roman" panose="02020603050405020304" pitchFamily="18" charset="0"/>
                        <a:cs typeface="Arial" panose="020B0604020202020204" pitchFamily="34" charset="0"/>
                      </a:rPr>
                      <m:t> </m:t>
                    </m:r>
                    <m:r>
                      <a:rPr lang="es-EC" i="1">
                        <a:effectLst/>
                        <a:latin typeface="Cambria Math" panose="02040503050406030204" pitchFamily="18" charset="0"/>
                        <a:ea typeface="Times New Roman" panose="02020603050405020304" pitchFamily="18" charset="0"/>
                        <a:cs typeface="Arial" panose="020B0604020202020204" pitchFamily="34" charset="0"/>
                      </a:rPr>
                      <m:t>𝑑𝑒</m:t>
                    </m:r>
                    <m:r>
                      <a:rPr lang="es-EC" i="1">
                        <a:effectLst/>
                        <a:latin typeface="Cambria Math" panose="02040503050406030204" pitchFamily="18" charset="0"/>
                        <a:ea typeface="Times New Roman" panose="02020603050405020304" pitchFamily="18" charset="0"/>
                        <a:cs typeface="Arial" panose="020B0604020202020204" pitchFamily="34" charset="0"/>
                      </a:rPr>
                      <m:t> </m:t>
                    </m:r>
                    <m:r>
                      <a:rPr lang="es-EC" i="1">
                        <a:effectLst/>
                        <a:latin typeface="Cambria Math" panose="02040503050406030204" pitchFamily="18" charset="0"/>
                        <a:ea typeface="Times New Roman" panose="02020603050405020304" pitchFamily="18" charset="0"/>
                        <a:cs typeface="Arial" panose="020B0604020202020204" pitchFamily="34" charset="0"/>
                      </a:rPr>
                      <m:t>𝑙𝑎</m:t>
                    </m:r>
                    <m:r>
                      <a:rPr lang="es-EC" i="1">
                        <a:effectLst/>
                        <a:latin typeface="Cambria Math" panose="02040503050406030204" pitchFamily="18" charset="0"/>
                        <a:ea typeface="Times New Roman" panose="02020603050405020304" pitchFamily="18" charset="0"/>
                        <a:cs typeface="Arial" panose="020B0604020202020204" pitchFamily="34" charset="0"/>
                      </a:rPr>
                      <m:t> </m:t>
                    </m:r>
                    <m:r>
                      <a:rPr lang="es-EC" i="1">
                        <a:effectLst/>
                        <a:latin typeface="Cambria Math" panose="02040503050406030204" pitchFamily="18" charset="0"/>
                        <a:ea typeface="Times New Roman" panose="02020603050405020304" pitchFamily="18" charset="0"/>
                        <a:cs typeface="Arial" panose="020B0604020202020204" pitchFamily="34" charset="0"/>
                      </a:rPr>
                      <m:t>𝑏𝑎𝑠𝑒</m:t>
                    </m:r>
                    <m:r>
                      <a:rPr lang="es-EC" i="1">
                        <a:effectLst/>
                        <a:latin typeface="Cambria Math" panose="02040503050406030204" pitchFamily="18" charset="0"/>
                        <a:ea typeface="Times New Roman" panose="02020603050405020304" pitchFamily="18" charset="0"/>
                        <a:cs typeface="Arial" panose="020B0604020202020204" pitchFamily="34" charset="0"/>
                      </a:rPr>
                      <m:t> (</m:t>
                    </m:r>
                    <m:r>
                      <a:rPr lang="es-EC" i="1">
                        <a:effectLst/>
                        <a:latin typeface="Cambria Math" panose="02040503050406030204" pitchFamily="18" charset="0"/>
                        <a:ea typeface="Times New Roman" panose="02020603050405020304" pitchFamily="18" charset="0"/>
                        <a:cs typeface="Arial" panose="020B0604020202020204" pitchFamily="34" charset="0"/>
                      </a:rPr>
                      <m:t>𝑑𝑒𝑏𝑒</m:t>
                    </m:r>
                    <m:r>
                      <a:rPr lang="es-EC" i="1">
                        <a:effectLst/>
                        <a:latin typeface="Cambria Math" panose="02040503050406030204" pitchFamily="18" charset="0"/>
                        <a:ea typeface="Times New Roman" panose="02020603050405020304" pitchFamily="18" charset="0"/>
                        <a:cs typeface="Arial" panose="020B0604020202020204" pitchFamily="34" charset="0"/>
                      </a:rPr>
                      <m:t> </m:t>
                    </m:r>
                    <m:r>
                      <a:rPr lang="es-EC" i="1">
                        <a:effectLst/>
                        <a:latin typeface="Cambria Math" panose="02040503050406030204" pitchFamily="18" charset="0"/>
                        <a:ea typeface="Times New Roman" panose="02020603050405020304" pitchFamily="18" charset="0"/>
                        <a:cs typeface="Arial" panose="020B0604020202020204" pitchFamily="34" charset="0"/>
                      </a:rPr>
                      <m:t>𝑠𝑒𝑟</m:t>
                    </m:r>
                    <m:r>
                      <a:rPr lang="es-EC" i="1">
                        <a:effectLst/>
                        <a:latin typeface="Cambria Math" panose="02040503050406030204" pitchFamily="18" charset="0"/>
                        <a:ea typeface="Times New Roman" panose="02020603050405020304" pitchFamily="18" charset="0"/>
                        <a:cs typeface="Arial" panose="020B0604020202020204" pitchFamily="34" charset="0"/>
                      </a:rPr>
                      <m:t> </m:t>
                    </m:r>
                    <m:r>
                      <a:rPr lang="es-EC" i="1">
                        <a:effectLst/>
                        <a:latin typeface="Cambria Math" panose="02040503050406030204" pitchFamily="18" charset="0"/>
                        <a:ea typeface="Times New Roman" panose="02020603050405020304" pitchFamily="18" charset="0"/>
                        <a:cs typeface="Arial" panose="020B0604020202020204" pitchFamily="34" charset="0"/>
                      </a:rPr>
                      <m:t>𝑖𝑛𝑓𝑒𝑟𝑖𝑜𝑟</m:t>
                    </m:r>
                    <m:r>
                      <a:rPr lang="es-EC" i="1">
                        <a:effectLst/>
                        <a:latin typeface="Cambria Math" panose="02040503050406030204" pitchFamily="18" charset="0"/>
                        <a:ea typeface="Times New Roman" panose="02020603050405020304" pitchFamily="18" charset="0"/>
                        <a:cs typeface="Arial" panose="020B0604020202020204" pitchFamily="34" charset="0"/>
                      </a:rPr>
                      <m:t> </m:t>
                    </m:r>
                    <m:r>
                      <a:rPr lang="es-EC" i="1">
                        <a:effectLst/>
                        <a:latin typeface="Cambria Math" panose="02040503050406030204" pitchFamily="18" charset="0"/>
                        <a:ea typeface="Times New Roman" panose="02020603050405020304" pitchFamily="18" charset="0"/>
                        <a:cs typeface="Arial" panose="020B0604020202020204" pitchFamily="34" charset="0"/>
                      </a:rPr>
                      <m:t>𝑎</m:t>
                    </m:r>
                    <m:r>
                      <a:rPr lang="es-EC" i="1">
                        <a:effectLst/>
                        <a:latin typeface="Cambria Math" panose="02040503050406030204" pitchFamily="18" charset="0"/>
                        <a:ea typeface="Times New Roman" panose="02020603050405020304" pitchFamily="18" charset="0"/>
                        <a:cs typeface="Arial" panose="020B0604020202020204" pitchFamily="34" charset="0"/>
                      </a:rPr>
                      <m:t> 20 </m:t>
                    </m:r>
                    <m:r>
                      <a:rPr lang="es-EC" i="1">
                        <a:effectLst/>
                        <a:latin typeface="Cambria Math" panose="02040503050406030204" pitchFamily="18" charset="0"/>
                        <a:ea typeface="Times New Roman" panose="02020603050405020304" pitchFamily="18" charset="0"/>
                        <a:cs typeface="Arial" panose="020B0604020202020204" pitchFamily="34" charset="0"/>
                      </a:rPr>
                      <m:t>𝑚𝐴</m:t>
                    </m:r>
                    <m:r>
                      <a:rPr lang="es-EC" i="1">
                        <a:effectLst/>
                        <a:latin typeface="Cambria Math" panose="02040503050406030204" pitchFamily="18" charset="0"/>
                        <a:ea typeface="Times New Roman" panose="02020603050405020304" pitchFamily="18" charset="0"/>
                        <a:cs typeface="Arial" panose="020B0604020202020204" pitchFamily="34" charset="0"/>
                      </a:rPr>
                      <m:t>)</m:t>
                    </m:r>
                  </m:oMath>
                </a14:m>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p>
                <a:r>
                  <a:rPr lang="en-US" dirty="0" smtClean="0">
                    <a:effectLst/>
                    <a:ea typeface="Times New Roman" panose="02020603050405020304" pitchFamily="18" charset="0"/>
                    <a:cs typeface="Arial" panose="020B0604020202020204" pitchFamily="34" charset="0"/>
                  </a:rPr>
                  <a:t>                    </a:t>
                </a:r>
                <a14:m>
                  <m:oMath xmlns:m="http://schemas.openxmlformats.org/officeDocument/2006/math">
                    <m:sSub>
                      <m:sSubPr>
                        <m:ctrlPr>
                          <a:rPr lang="en-US" i="1">
                            <a:effectLst/>
                            <a:latin typeface="Cambria Math" panose="02040503050406030204" pitchFamily="18" charset="0"/>
                            <a:ea typeface="Times New Roman" panose="02020603050405020304" pitchFamily="18" charset="0"/>
                            <a:cs typeface="Arial" panose="020B0604020202020204" pitchFamily="34" charset="0"/>
                          </a:rPr>
                        </m:ctrlPr>
                      </m:sSubPr>
                      <m:e>
                        <m:r>
                          <a:rPr lang="es-EC" i="1">
                            <a:effectLst/>
                            <a:latin typeface="Cambria Math" panose="02040503050406030204" pitchFamily="18" charset="0"/>
                            <a:ea typeface="Times New Roman" panose="02020603050405020304" pitchFamily="18" charset="0"/>
                            <a:cs typeface="Arial" panose="020B0604020202020204" pitchFamily="34" charset="0"/>
                          </a:rPr>
                          <m:t> </m:t>
                        </m:r>
                        <m:r>
                          <a:rPr lang="es-EC" i="1">
                            <a:effectLst/>
                            <a:latin typeface="Cambria Math" panose="02040503050406030204" pitchFamily="18" charset="0"/>
                            <a:ea typeface="Times New Roman" panose="02020603050405020304" pitchFamily="18" charset="0"/>
                            <a:cs typeface="Arial" panose="020B0604020202020204" pitchFamily="34" charset="0"/>
                          </a:rPr>
                          <m:t>𝑅</m:t>
                        </m:r>
                      </m:e>
                      <m:sub>
                        <m:r>
                          <a:rPr lang="es-EC" i="1">
                            <a:effectLst/>
                            <a:latin typeface="Cambria Math" panose="02040503050406030204" pitchFamily="18" charset="0"/>
                            <a:ea typeface="Times New Roman" panose="02020603050405020304" pitchFamily="18" charset="0"/>
                            <a:cs typeface="Arial" panose="020B0604020202020204" pitchFamily="34" charset="0"/>
                          </a:rPr>
                          <m:t>𝐵</m:t>
                        </m:r>
                      </m:sub>
                    </m:sSub>
                    <m:r>
                      <a:rPr lang="es-EC" i="1">
                        <a:effectLst/>
                        <a:latin typeface="Cambria Math" panose="02040503050406030204" pitchFamily="18" charset="0"/>
                        <a:ea typeface="Times New Roman" panose="02020603050405020304" pitchFamily="18" charset="0"/>
                        <a:cs typeface="Arial" panose="020B0604020202020204" pitchFamily="34" charset="0"/>
                      </a:rPr>
                      <m:t> ; </m:t>
                    </m:r>
                    <m:r>
                      <a:rPr lang="es-EC" i="1">
                        <a:effectLst/>
                        <a:latin typeface="Cambria Math" panose="02040503050406030204" pitchFamily="18" charset="0"/>
                        <a:ea typeface="Times New Roman" panose="02020603050405020304" pitchFamily="18" charset="0"/>
                        <a:cs typeface="Arial" panose="020B0604020202020204" pitchFamily="34" charset="0"/>
                      </a:rPr>
                      <m:t>𝑅𝑒𝑠𝑖𝑠𝑡𝑒𝑛𝑐𝑖𝑎</m:t>
                    </m:r>
                    <m:r>
                      <a:rPr lang="es-EC" i="1">
                        <a:effectLst/>
                        <a:latin typeface="Cambria Math" panose="02040503050406030204" pitchFamily="18" charset="0"/>
                        <a:ea typeface="Times New Roman" panose="02020603050405020304" pitchFamily="18" charset="0"/>
                        <a:cs typeface="Arial" panose="020B0604020202020204" pitchFamily="34" charset="0"/>
                      </a:rPr>
                      <m:t> </m:t>
                    </m:r>
                    <m:r>
                      <a:rPr lang="es-EC" i="1">
                        <a:effectLst/>
                        <a:latin typeface="Cambria Math" panose="02040503050406030204" pitchFamily="18" charset="0"/>
                        <a:ea typeface="Times New Roman" panose="02020603050405020304" pitchFamily="18" charset="0"/>
                        <a:cs typeface="Arial" panose="020B0604020202020204" pitchFamily="34" charset="0"/>
                      </a:rPr>
                      <m:t>𝑑𝑒</m:t>
                    </m:r>
                    <m:r>
                      <a:rPr lang="es-EC" i="1">
                        <a:effectLst/>
                        <a:latin typeface="Cambria Math" panose="02040503050406030204" pitchFamily="18" charset="0"/>
                        <a:ea typeface="Times New Roman" panose="02020603050405020304" pitchFamily="18" charset="0"/>
                        <a:cs typeface="Arial" panose="020B0604020202020204" pitchFamily="34" charset="0"/>
                      </a:rPr>
                      <m:t> </m:t>
                    </m:r>
                    <m:r>
                      <a:rPr lang="es-EC" i="1">
                        <a:effectLst/>
                        <a:latin typeface="Cambria Math" panose="02040503050406030204" pitchFamily="18" charset="0"/>
                        <a:ea typeface="Times New Roman" panose="02020603050405020304" pitchFamily="18" charset="0"/>
                        <a:cs typeface="Arial" panose="020B0604020202020204" pitchFamily="34" charset="0"/>
                      </a:rPr>
                      <m:t>𝑙𝑎</m:t>
                    </m:r>
                    <m:r>
                      <a:rPr lang="es-EC" i="1">
                        <a:effectLst/>
                        <a:latin typeface="Cambria Math" panose="02040503050406030204" pitchFamily="18" charset="0"/>
                        <a:ea typeface="Times New Roman" panose="02020603050405020304" pitchFamily="18" charset="0"/>
                        <a:cs typeface="Arial" panose="020B0604020202020204" pitchFamily="34" charset="0"/>
                      </a:rPr>
                      <m:t> </m:t>
                    </m:r>
                    <m:r>
                      <a:rPr lang="es-EC" i="1">
                        <a:effectLst/>
                        <a:latin typeface="Cambria Math" panose="02040503050406030204" pitchFamily="18" charset="0"/>
                        <a:ea typeface="Times New Roman" panose="02020603050405020304" pitchFamily="18" charset="0"/>
                        <a:cs typeface="Arial" panose="020B0604020202020204" pitchFamily="34" charset="0"/>
                      </a:rPr>
                      <m:t>𝑏𝑎𝑠𝑒</m:t>
                    </m:r>
                    <m:r>
                      <a:rPr lang="es-EC" i="1">
                        <a:effectLst/>
                        <a:latin typeface="Cambria Math" panose="02040503050406030204" pitchFamily="18" charset="0"/>
                        <a:ea typeface="Times New Roman" panose="02020603050405020304" pitchFamily="18" charset="0"/>
                        <a:cs typeface="Arial" panose="020B0604020202020204" pitchFamily="34" charset="0"/>
                      </a:rPr>
                      <m:t> </m:t>
                    </m:r>
                    <m:r>
                      <a:rPr lang="es-EC" i="1">
                        <a:effectLst/>
                        <a:latin typeface="Cambria Math" panose="02040503050406030204" pitchFamily="18" charset="0"/>
                        <a:ea typeface="Times New Roman" panose="02020603050405020304" pitchFamily="18" charset="0"/>
                        <a:cs typeface="Arial" panose="020B0604020202020204" pitchFamily="34" charset="0"/>
                      </a:rPr>
                      <m:t>𝑑𝑒𝑙</m:t>
                    </m:r>
                    <m:r>
                      <a:rPr lang="es-EC" i="1">
                        <a:effectLst/>
                        <a:latin typeface="Cambria Math" panose="02040503050406030204" pitchFamily="18" charset="0"/>
                        <a:ea typeface="Times New Roman" panose="02020603050405020304" pitchFamily="18" charset="0"/>
                        <a:cs typeface="Arial" panose="020B0604020202020204" pitchFamily="34" charset="0"/>
                      </a:rPr>
                      <m:t> </m:t>
                    </m:r>
                    <m:r>
                      <a:rPr lang="es-EC" i="1">
                        <a:effectLst/>
                        <a:latin typeface="Cambria Math" panose="02040503050406030204" pitchFamily="18" charset="0"/>
                        <a:ea typeface="Times New Roman" panose="02020603050405020304" pitchFamily="18" charset="0"/>
                        <a:cs typeface="Arial" panose="020B0604020202020204" pitchFamily="34" charset="0"/>
                      </a:rPr>
                      <m:t>𝑡𝑟𝑎𝑛𝑠𝑖𝑠𝑡𝑜𝑟</m:t>
                    </m:r>
                  </m:oMath>
                </a14:m>
                <a:endParaRPr lang="en-US" dirty="0"/>
              </a:p>
            </p:txBody>
          </p:sp>
        </mc:Choice>
        <mc:Fallback xmlns="">
          <p:sp>
            <p:nvSpPr>
              <p:cNvPr id="10" name="Rectángulo 9"/>
              <p:cNvSpPr>
                <a:spLocks noRot="1" noChangeAspect="1" noMove="1" noResize="1" noEditPoints="1" noAdjustHandles="1" noChangeArrowheads="1" noChangeShapeType="1" noTextEdit="1"/>
              </p:cNvSpPr>
              <p:nvPr/>
            </p:nvSpPr>
            <p:spPr>
              <a:xfrm>
                <a:off x="4905387" y="3239415"/>
                <a:ext cx="6880778" cy="2891176"/>
              </a:xfrm>
              <a:prstGeom prst="rect">
                <a:avLst/>
              </a:prstGeom>
              <a:blipFill rotWithShape="0">
                <a:blip r:embed="rId5" cstate="print"/>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26868013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ángulo 3"/>
              <p:cNvSpPr/>
              <p:nvPr/>
            </p:nvSpPr>
            <p:spPr>
              <a:xfrm>
                <a:off x="3081867" y="296300"/>
                <a:ext cx="6096000" cy="6175088"/>
              </a:xfrm>
              <a:prstGeom prst="rect">
                <a:avLst/>
              </a:prstGeom>
            </p:spPr>
            <p:txBody>
              <a:bodyPr>
                <a:spAutoFit/>
              </a:bodyPr>
              <a:lstStyle/>
              <a:p>
                <a:pPr indent="252095" algn="just">
                  <a:lnSpc>
                    <a:spcPct val="150000"/>
                  </a:lnSpc>
                  <a:spcAft>
                    <a:spcPts val="800"/>
                  </a:spcAft>
                </a:pPr>
                <a:r>
                  <a:rPr lang="es-EC" dirty="0">
                    <a:latin typeface="Arial" panose="020B0604020202020204" pitchFamily="34" charset="0"/>
                    <a:ea typeface="Times New Roman" panose="02020603050405020304" pitchFamily="18" charset="0"/>
                    <a:cs typeface="Times New Roman" panose="02020603050405020304" pitchFamily="18" charset="0"/>
                  </a:rPr>
                  <a:t>Con la fórmula de relación de ganancia en un transistor tenemos que: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Arial" panose="020B0604020202020204" pitchFamily="34" charset="0"/>
                        </a:rPr>
                        <m:t>𝛽</m:t>
                      </m:r>
                      <m:r>
                        <a:rPr lang="es-EC" i="1">
                          <a:effectLst/>
                          <a:latin typeface="Cambria Math" panose="02040503050406030204" pitchFamily="18" charset="0"/>
                          <a:ea typeface="Calibri" panose="020F0502020204030204" pitchFamily="34" charset="0"/>
                          <a:cs typeface="Arial" panose="020B0604020202020204" pitchFamily="34" charset="0"/>
                        </a:rPr>
                        <m:t>=</m:t>
                      </m:r>
                      <m:f>
                        <m:fPr>
                          <m:type m:val="skw"/>
                          <m:ctrlPr>
                            <a:rPr lang="en-US" i="1">
                              <a:effectLst/>
                              <a:latin typeface="Cambria Math" panose="02040503050406030204" pitchFamily="18" charset="0"/>
                              <a:ea typeface="Calibri" panose="020F0502020204030204" pitchFamily="34" charset="0"/>
                              <a:cs typeface="Arial" panose="020B0604020202020204" pitchFamily="34" charset="0"/>
                            </a:rPr>
                          </m:ctrlPr>
                        </m:fPr>
                        <m:num>
                          <m:sSub>
                            <m:sSubPr>
                              <m:ctrlPr>
                                <a:rPr lang="en-US"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𝐼</m:t>
                              </m:r>
                            </m:e>
                            <m:sub>
                              <m:r>
                                <a:rPr lang="es-EC" i="1">
                                  <a:effectLst/>
                                  <a:latin typeface="Cambria Math" panose="02040503050406030204" pitchFamily="18" charset="0"/>
                                  <a:ea typeface="Calibri" panose="020F0502020204030204" pitchFamily="34" charset="0"/>
                                  <a:cs typeface="Arial" panose="020B0604020202020204" pitchFamily="34" charset="0"/>
                                </a:rPr>
                                <m:t>𝑐</m:t>
                              </m:r>
                            </m:sub>
                          </m:sSub>
                        </m:num>
                        <m:den>
                          <m:sSub>
                            <m:sSubPr>
                              <m:ctrlPr>
                                <a:rPr lang="en-US"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𝐼</m:t>
                              </m:r>
                            </m:e>
                            <m:sub>
                              <m:r>
                                <a:rPr lang="es-EC" i="1">
                                  <a:effectLst/>
                                  <a:latin typeface="Cambria Math" panose="02040503050406030204" pitchFamily="18" charset="0"/>
                                  <a:ea typeface="Calibri" panose="020F0502020204030204" pitchFamily="34" charset="0"/>
                                  <a:cs typeface="Arial" panose="020B0604020202020204" pitchFamily="34" charset="0"/>
                                </a:rPr>
                                <m:t>𝐵</m:t>
                              </m:r>
                            </m:sub>
                          </m:sSub>
                        </m:den>
                      </m:f>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indent="252095">
                  <a:lnSpc>
                    <a:spcPct val="150000"/>
                  </a:lnSpc>
                  <a:spcAft>
                    <a:spcPts val="800"/>
                  </a:spcAft>
                </a:pPr>
                <a:r>
                  <a:rPr lang="es-EC" dirty="0">
                    <a:effectLst/>
                    <a:latin typeface="Arial" panose="020B0604020202020204" pitchFamily="34" charset="0"/>
                    <a:ea typeface="Calibri" panose="020F0502020204030204" pitchFamily="34" charset="0"/>
                    <a:cs typeface="Times New Roman" panose="02020603050405020304" pitchFamily="18" charset="0"/>
                  </a:rPr>
                  <a:t>Con lo que se tiene: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n-US"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𝐼</m:t>
                          </m:r>
                        </m:e>
                        <m:sub>
                          <m:r>
                            <a:rPr lang="es-EC" i="1">
                              <a:effectLst/>
                              <a:latin typeface="Cambria Math" panose="02040503050406030204" pitchFamily="18" charset="0"/>
                              <a:ea typeface="Calibri" panose="020F0502020204030204" pitchFamily="34" charset="0"/>
                              <a:cs typeface="Arial" panose="020B0604020202020204" pitchFamily="34" charset="0"/>
                            </a:rPr>
                            <m:t>𝐶</m:t>
                          </m:r>
                        </m:sub>
                      </m:sSub>
                      <m:r>
                        <a:rPr lang="es-EC" i="1">
                          <a:effectLst/>
                          <a:latin typeface="Cambria Math" panose="02040503050406030204" pitchFamily="18" charset="0"/>
                          <a:ea typeface="Calibri" panose="020F0502020204030204" pitchFamily="34" charset="0"/>
                          <a:cs typeface="Arial" panose="020B0604020202020204" pitchFamily="34" charset="0"/>
                        </a:rPr>
                        <m:t>=</m:t>
                      </m:r>
                      <m:r>
                        <a:rPr lang="es-EC" i="1">
                          <a:effectLst/>
                          <a:latin typeface="Cambria Math" panose="02040503050406030204" pitchFamily="18" charset="0"/>
                          <a:ea typeface="Calibri" panose="020F0502020204030204" pitchFamily="34" charset="0"/>
                          <a:cs typeface="Arial" panose="020B0604020202020204" pitchFamily="34" charset="0"/>
                        </a:rPr>
                        <m:t>𝛽</m:t>
                      </m:r>
                      <m:r>
                        <a:rPr lang="es-EC" i="1">
                          <a:effectLst/>
                          <a:latin typeface="Cambria Math" panose="02040503050406030204" pitchFamily="18" charset="0"/>
                          <a:ea typeface="Calibri" panose="020F0502020204030204" pitchFamily="34" charset="0"/>
                          <a:cs typeface="Arial" panose="020B0604020202020204" pitchFamily="34" charset="0"/>
                        </a:rPr>
                        <m:t>∗</m:t>
                      </m:r>
                      <m:sSub>
                        <m:sSubPr>
                          <m:ctrlPr>
                            <a:rPr lang="en-US"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𝐼</m:t>
                          </m:r>
                        </m:e>
                        <m:sub>
                          <m:r>
                            <a:rPr lang="es-EC" i="1">
                              <a:effectLst/>
                              <a:latin typeface="Cambria Math" panose="02040503050406030204" pitchFamily="18" charset="0"/>
                              <a:ea typeface="Calibri" panose="020F0502020204030204" pitchFamily="34" charset="0"/>
                              <a:cs typeface="Arial" panose="020B0604020202020204" pitchFamily="34" charset="0"/>
                            </a:rPr>
                            <m:t>𝐵</m:t>
                          </m:r>
                        </m:sub>
                      </m:sSub>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n-US"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𝐼</m:t>
                          </m:r>
                        </m:e>
                        <m:sub>
                          <m:r>
                            <a:rPr lang="es-EC" i="1">
                              <a:effectLst/>
                              <a:latin typeface="Cambria Math" panose="02040503050406030204" pitchFamily="18" charset="0"/>
                              <a:ea typeface="Calibri" panose="020F0502020204030204" pitchFamily="34" charset="0"/>
                              <a:cs typeface="Arial" panose="020B0604020202020204" pitchFamily="34" charset="0"/>
                            </a:rPr>
                            <m:t>𝐶</m:t>
                          </m:r>
                        </m:sub>
                      </m:sSub>
                      <m:r>
                        <a:rPr lang="es-EC" i="1">
                          <a:effectLst/>
                          <a:latin typeface="Cambria Math" panose="02040503050406030204" pitchFamily="18" charset="0"/>
                          <a:ea typeface="Times New Roman" panose="02020603050405020304" pitchFamily="18" charset="0"/>
                          <a:cs typeface="Arial" panose="020B0604020202020204" pitchFamily="34" charset="0"/>
                        </a:rPr>
                        <m:t>=</m:t>
                      </m:r>
                      <m:r>
                        <a:rPr lang="es-EC" i="1">
                          <a:effectLst/>
                          <a:latin typeface="Cambria Math" panose="02040503050406030204" pitchFamily="18" charset="0"/>
                          <a:ea typeface="Calibri" panose="020F0502020204030204" pitchFamily="34" charset="0"/>
                          <a:cs typeface="Arial" panose="020B0604020202020204" pitchFamily="34" charset="0"/>
                        </a:rPr>
                        <m:t>100∗</m:t>
                      </m:r>
                      <m:sSub>
                        <m:sSubPr>
                          <m:ctrlPr>
                            <a:rPr lang="en-US"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𝐼</m:t>
                          </m:r>
                        </m:e>
                        <m:sub>
                          <m:r>
                            <a:rPr lang="es-EC" i="1">
                              <a:effectLst/>
                              <a:latin typeface="Cambria Math" panose="02040503050406030204" pitchFamily="18" charset="0"/>
                              <a:ea typeface="Calibri" panose="020F0502020204030204" pitchFamily="34" charset="0"/>
                              <a:cs typeface="Arial" panose="020B0604020202020204" pitchFamily="34" charset="0"/>
                            </a:rPr>
                            <m:t>𝐵</m:t>
                          </m:r>
                        </m:sub>
                      </m:sSub>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indent="252095">
                  <a:lnSpc>
                    <a:spcPct val="150000"/>
                  </a:lnSpc>
                  <a:spcAft>
                    <a:spcPts val="800"/>
                  </a:spcAft>
                </a:pPr>
                <a:r>
                  <a:rPr lang="es-EC" dirty="0">
                    <a:effectLst/>
                    <a:latin typeface="Arial" panose="020B0604020202020204" pitchFamily="34" charset="0"/>
                    <a:ea typeface="Times New Roman" panose="02020603050405020304" pitchFamily="18" charset="0"/>
                    <a:cs typeface="Times New Roman" panose="02020603050405020304" pitchFamily="18" charset="0"/>
                  </a:rPr>
                  <a:t>Se despeja la corriente </a:t>
                </a:r>
                <a14:m>
                  <m:oMath xmlns:m="http://schemas.openxmlformats.org/officeDocument/2006/math">
                    <m:sSub>
                      <m:sSubPr>
                        <m:ctrlPr>
                          <a:rPr lang="en-US" i="1">
                            <a:effectLst/>
                            <a:latin typeface="Cambria Math" panose="02040503050406030204" pitchFamily="18" charset="0"/>
                            <a:ea typeface="Times New Roman" panose="02020603050405020304" pitchFamily="18" charset="0"/>
                            <a:cs typeface="Arial" panose="020B0604020202020204" pitchFamily="34" charset="0"/>
                          </a:rPr>
                        </m:ctrlPr>
                      </m:sSubPr>
                      <m:e>
                        <m:r>
                          <a:rPr lang="es-EC" i="1">
                            <a:effectLst/>
                            <a:latin typeface="Cambria Math" panose="02040503050406030204" pitchFamily="18" charset="0"/>
                            <a:ea typeface="Times New Roman" panose="02020603050405020304" pitchFamily="18" charset="0"/>
                            <a:cs typeface="Arial" panose="020B0604020202020204" pitchFamily="34" charset="0"/>
                          </a:rPr>
                          <m:t>𝐼</m:t>
                        </m:r>
                      </m:e>
                      <m:sub>
                        <m:r>
                          <a:rPr lang="es-EC" i="1">
                            <a:effectLst/>
                            <a:latin typeface="Cambria Math" panose="02040503050406030204" pitchFamily="18" charset="0"/>
                            <a:ea typeface="Times New Roman" panose="02020603050405020304" pitchFamily="18" charset="0"/>
                            <a:cs typeface="Arial" panose="020B0604020202020204" pitchFamily="34" charset="0"/>
                          </a:rPr>
                          <m:t>𝐵</m:t>
                        </m:r>
                      </m:sub>
                    </m:sSub>
                  </m:oMath>
                </a14:m>
                <a:r>
                  <a:rPr lang="es-EC" dirty="0">
                    <a:effectLst/>
                    <a:latin typeface="Arial" panose="020B0604020202020204" pitchFamily="34" charset="0"/>
                    <a:ea typeface="Times New Roman" panose="02020603050405020304" pitchFamily="18" charset="0"/>
                    <a:cs typeface="Times New Roman" panose="02020603050405020304" pitchFamily="18" charset="0"/>
                  </a:rPr>
                  <a:t> en la ecuación de la malla 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indent="252095">
                  <a:lnSpc>
                    <a:spcPct val="150000"/>
                  </a:lnSpc>
                  <a:spcAft>
                    <a:spcPts val="8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Arial" panose="020B0604020202020204" pitchFamily="34" charset="0"/>
                        </a:rPr>
                        <m:t>𝑆</m:t>
                      </m:r>
                      <m:r>
                        <a:rPr lang="es-EC" i="1">
                          <a:effectLst/>
                          <a:latin typeface="Cambria Math" panose="02040503050406030204" pitchFamily="18" charset="0"/>
                          <a:ea typeface="Calibri" panose="020F0502020204030204" pitchFamily="34" charset="0"/>
                          <a:cs typeface="Arial" panose="020B0604020202020204" pitchFamily="34" charset="0"/>
                        </a:rPr>
                        <m:t>7</m:t>
                      </m:r>
                      <m:r>
                        <a:rPr lang="es-EC" i="1">
                          <a:effectLst/>
                          <a:latin typeface="Cambria Math" panose="02040503050406030204" pitchFamily="18" charset="0"/>
                          <a:ea typeface="Calibri" panose="020F0502020204030204" pitchFamily="34" charset="0"/>
                          <a:cs typeface="Arial" panose="020B0604020202020204" pitchFamily="34" charset="0"/>
                        </a:rPr>
                        <m:t>𝑋</m:t>
                      </m:r>
                      <m:r>
                        <a:rPr lang="es-EC" i="1">
                          <a:effectLst/>
                          <a:latin typeface="Cambria Math" panose="02040503050406030204" pitchFamily="18" charset="0"/>
                          <a:ea typeface="Calibri" panose="020F0502020204030204" pitchFamily="34" charset="0"/>
                          <a:cs typeface="Arial" panose="020B0604020202020204" pitchFamily="34" charset="0"/>
                        </a:rPr>
                        <m:t>=</m:t>
                      </m:r>
                      <m:sSub>
                        <m:sSubPr>
                          <m:ctrlPr>
                            <a:rPr lang="en-US"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𝑅</m:t>
                          </m:r>
                        </m:e>
                        <m:sub>
                          <m:r>
                            <a:rPr lang="es-EC" i="1">
                              <a:effectLst/>
                              <a:latin typeface="Cambria Math" panose="02040503050406030204" pitchFamily="18" charset="0"/>
                              <a:ea typeface="Calibri" panose="020F0502020204030204" pitchFamily="34" charset="0"/>
                              <a:cs typeface="Arial" panose="020B0604020202020204" pitchFamily="34" charset="0"/>
                            </a:rPr>
                            <m:t>𝐵</m:t>
                          </m:r>
                        </m:sub>
                      </m:sSub>
                      <m:r>
                        <a:rPr lang="es-EC" i="1">
                          <a:effectLst/>
                          <a:latin typeface="Cambria Math" panose="02040503050406030204" pitchFamily="18" charset="0"/>
                          <a:ea typeface="Calibri" panose="020F0502020204030204" pitchFamily="34" charset="0"/>
                          <a:cs typeface="Arial" panose="020B0604020202020204" pitchFamily="34" charset="0"/>
                        </a:rPr>
                        <m:t>∗</m:t>
                      </m:r>
                      <m:r>
                        <a:rPr lang="es-EC" i="1">
                          <a:effectLst/>
                          <a:latin typeface="Cambria Math" panose="02040503050406030204" pitchFamily="18" charset="0"/>
                          <a:ea typeface="Calibri" panose="020F0502020204030204" pitchFamily="34" charset="0"/>
                          <a:cs typeface="Arial" panose="020B0604020202020204" pitchFamily="34" charset="0"/>
                        </a:rPr>
                        <m:t>𝐼</m:t>
                      </m:r>
                      <m:sSub>
                        <m:sSubPr>
                          <m:ctrlPr>
                            <a:rPr lang="en-US" i="1">
                              <a:effectLst/>
                              <a:latin typeface="Cambria Math" panose="02040503050406030204" pitchFamily="18" charset="0"/>
                              <a:ea typeface="Calibri" panose="020F0502020204030204" pitchFamily="34" charset="0"/>
                              <a:cs typeface="Arial" panose="020B0604020202020204" pitchFamily="34" charset="0"/>
                            </a:rPr>
                          </m:ctrlPr>
                        </m:sSubPr>
                        <m:e>
                          <m:r>
                            <a:rPr lang="es-EC">
                              <a:effectLst/>
                              <a:latin typeface="Cambria Math" panose="02040503050406030204" pitchFamily="18" charset="0"/>
                              <a:ea typeface="Calibri" panose="020F0502020204030204" pitchFamily="34" charset="0"/>
                              <a:cs typeface="Arial" panose="020B0604020202020204" pitchFamily="34" charset="0"/>
                            </a:rPr>
                            <m:t>­</m:t>
                          </m:r>
                        </m:e>
                        <m:sub>
                          <m:r>
                            <a:rPr lang="es-EC" i="1">
                              <a:effectLst/>
                              <a:latin typeface="Cambria Math" panose="02040503050406030204" pitchFamily="18" charset="0"/>
                              <a:ea typeface="Calibri" panose="020F0502020204030204" pitchFamily="34" charset="0"/>
                              <a:cs typeface="Arial" panose="020B0604020202020204" pitchFamily="34" charset="0"/>
                            </a:rPr>
                            <m:t>𝐵</m:t>
                          </m:r>
                        </m:sub>
                      </m:sSub>
                      <m:r>
                        <a:rPr lang="es-EC" i="1">
                          <a:effectLst/>
                          <a:latin typeface="Cambria Math" panose="02040503050406030204" pitchFamily="18" charset="0"/>
                          <a:ea typeface="Calibri" panose="020F0502020204030204" pitchFamily="34" charset="0"/>
                          <a:cs typeface="Arial" panose="020B0604020202020204" pitchFamily="34" charset="0"/>
                        </a:rPr>
                        <m:t>+</m:t>
                      </m:r>
                      <m:sSub>
                        <m:sSubPr>
                          <m:ctrlPr>
                            <a:rPr lang="en-US"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𝑉</m:t>
                          </m:r>
                        </m:e>
                        <m:sub>
                          <m:r>
                            <a:rPr lang="es-EC" i="1">
                              <a:effectLst/>
                              <a:latin typeface="Cambria Math" panose="02040503050406030204" pitchFamily="18" charset="0"/>
                              <a:ea typeface="Calibri" panose="020F0502020204030204" pitchFamily="34" charset="0"/>
                              <a:cs typeface="Arial" panose="020B0604020202020204" pitchFamily="34" charset="0"/>
                            </a:rPr>
                            <m:t>𝐵𝐸</m:t>
                          </m:r>
                        </m:sub>
                      </m:sSub>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indent="252095">
                  <a:lnSpc>
                    <a:spcPct val="150000"/>
                  </a:lnSpc>
                  <a:spcAft>
                    <a:spcPts val="8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Arial" panose="020B0604020202020204" pitchFamily="34" charset="0"/>
                        </a:rPr>
                        <m:t>𝐼</m:t>
                      </m:r>
                      <m:sSub>
                        <m:sSubPr>
                          <m:ctrlPr>
                            <a:rPr lang="en-US" i="1">
                              <a:effectLst/>
                              <a:latin typeface="Cambria Math" panose="02040503050406030204" pitchFamily="18" charset="0"/>
                              <a:ea typeface="Calibri" panose="020F0502020204030204" pitchFamily="34" charset="0"/>
                              <a:cs typeface="Arial" panose="020B0604020202020204" pitchFamily="34" charset="0"/>
                            </a:rPr>
                          </m:ctrlPr>
                        </m:sSubPr>
                        <m:e>
                          <m:r>
                            <a:rPr lang="es-EC">
                              <a:effectLst/>
                              <a:latin typeface="Cambria Math" panose="02040503050406030204" pitchFamily="18" charset="0"/>
                              <a:ea typeface="Calibri" panose="020F0502020204030204" pitchFamily="34" charset="0"/>
                              <a:cs typeface="Arial" panose="020B0604020202020204" pitchFamily="34" charset="0"/>
                            </a:rPr>
                            <m:t>­</m:t>
                          </m:r>
                        </m:e>
                        <m:sub>
                          <m:r>
                            <a:rPr lang="es-EC" i="1">
                              <a:effectLst/>
                              <a:latin typeface="Cambria Math" panose="02040503050406030204" pitchFamily="18" charset="0"/>
                              <a:ea typeface="Calibri" panose="020F0502020204030204" pitchFamily="34" charset="0"/>
                              <a:cs typeface="Arial" panose="020B0604020202020204" pitchFamily="34" charset="0"/>
                            </a:rPr>
                            <m:t>𝐵</m:t>
                          </m:r>
                        </m:sub>
                      </m:sSub>
                      <m:r>
                        <a:rPr lang="es-EC" i="1">
                          <a:effectLst/>
                          <a:latin typeface="Cambria Math" panose="02040503050406030204" pitchFamily="18" charset="0"/>
                          <a:ea typeface="Times New Roman" panose="02020603050405020304" pitchFamily="18" charset="0"/>
                          <a:cs typeface="Arial" panose="020B0604020202020204" pitchFamily="34" charset="0"/>
                        </a:rPr>
                        <m:t>=</m:t>
                      </m:r>
                      <m:f>
                        <m:fPr>
                          <m:ctrlPr>
                            <a:rPr lang="en-US" i="1">
                              <a:effectLst/>
                              <a:latin typeface="Cambria Math" panose="02040503050406030204" pitchFamily="18" charset="0"/>
                              <a:ea typeface="Calibri" panose="020F0502020204030204" pitchFamily="34" charset="0"/>
                              <a:cs typeface="Arial" panose="020B0604020202020204" pitchFamily="34" charset="0"/>
                            </a:rPr>
                          </m:ctrlPr>
                        </m:fPr>
                        <m:num>
                          <m:r>
                            <a:rPr lang="es-EC" i="1">
                              <a:effectLst/>
                              <a:latin typeface="Cambria Math" panose="02040503050406030204" pitchFamily="18" charset="0"/>
                              <a:ea typeface="Calibri" panose="020F0502020204030204" pitchFamily="34" charset="0"/>
                              <a:cs typeface="Arial" panose="020B0604020202020204" pitchFamily="34" charset="0"/>
                            </a:rPr>
                            <m:t>𝑆</m:t>
                          </m:r>
                          <m:r>
                            <a:rPr lang="es-EC" i="1">
                              <a:effectLst/>
                              <a:latin typeface="Cambria Math" panose="02040503050406030204" pitchFamily="18" charset="0"/>
                              <a:ea typeface="Calibri" panose="020F0502020204030204" pitchFamily="34" charset="0"/>
                              <a:cs typeface="Arial" panose="020B0604020202020204" pitchFamily="34" charset="0"/>
                            </a:rPr>
                            <m:t>7</m:t>
                          </m:r>
                          <m:r>
                            <a:rPr lang="es-EC" i="1">
                              <a:effectLst/>
                              <a:latin typeface="Cambria Math" panose="02040503050406030204" pitchFamily="18" charset="0"/>
                              <a:ea typeface="Calibri" panose="020F0502020204030204" pitchFamily="34" charset="0"/>
                              <a:cs typeface="Arial" panose="020B0604020202020204" pitchFamily="34" charset="0"/>
                            </a:rPr>
                            <m:t>𝑋</m:t>
                          </m:r>
                          <m:r>
                            <a:rPr lang="es-EC" i="1">
                              <a:effectLst/>
                              <a:latin typeface="Cambria Math" panose="02040503050406030204" pitchFamily="18" charset="0"/>
                              <a:ea typeface="Calibri" panose="020F0502020204030204" pitchFamily="34" charset="0"/>
                              <a:cs typeface="Arial" panose="020B0604020202020204" pitchFamily="34" charset="0"/>
                            </a:rPr>
                            <m:t>−</m:t>
                          </m:r>
                          <m:sSub>
                            <m:sSubPr>
                              <m:ctrlPr>
                                <a:rPr lang="en-US"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𝑉</m:t>
                              </m:r>
                            </m:e>
                            <m:sub>
                              <m:r>
                                <a:rPr lang="es-EC" i="1">
                                  <a:effectLst/>
                                  <a:latin typeface="Cambria Math" panose="02040503050406030204" pitchFamily="18" charset="0"/>
                                  <a:ea typeface="Calibri" panose="020F0502020204030204" pitchFamily="34" charset="0"/>
                                  <a:cs typeface="Arial" panose="020B0604020202020204" pitchFamily="34" charset="0"/>
                                </a:rPr>
                                <m:t>𝐵𝐸</m:t>
                              </m:r>
                            </m:sub>
                          </m:sSub>
                        </m:num>
                        <m:den>
                          <m:sSub>
                            <m:sSubPr>
                              <m:ctrlPr>
                                <a:rPr lang="en-US"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𝑅</m:t>
                              </m:r>
                            </m:e>
                            <m:sub>
                              <m:r>
                                <a:rPr lang="es-EC" i="1">
                                  <a:effectLst/>
                                  <a:latin typeface="Cambria Math" panose="02040503050406030204" pitchFamily="18" charset="0"/>
                                  <a:ea typeface="Calibri" panose="020F0502020204030204" pitchFamily="34" charset="0"/>
                                  <a:cs typeface="Arial" panose="020B0604020202020204" pitchFamily="34" charset="0"/>
                                </a:rPr>
                                <m:t>𝐵</m:t>
                              </m:r>
                            </m:sub>
                          </m:sSub>
                        </m:den>
                      </m:f>
                      <m:r>
                        <a:rPr lang="es-EC" i="1">
                          <a:effectLst/>
                          <a:latin typeface="Cambria Math" panose="02040503050406030204" pitchFamily="18" charset="0"/>
                          <a:ea typeface="Calibri" panose="020F0502020204030204" pitchFamily="34" charset="0"/>
                          <a:cs typeface="Arial" panose="020B0604020202020204" pitchFamily="34" charset="0"/>
                        </a:rPr>
                        <m:t>=</m:t>
                      </m:r>
                      <m:f>
                        <m:fPr>
                          <m:ctrlPr>
                            <a:rPr lang="en-US" i="1">
                              <a:effectLst/>
                              <a:latin typeface="Cambria Math" panose="02040503050406030204" pitchFamily="18" charset="0"/>
                              <a:ea typeface="Calibri" panose="020F0502020204030204" pitchFamily="34" charset="0"/>
                              <a:cs typeface="Arial" panose="020B0604020202020204" pitchFamily="34" charset="0"/>
                            </a:rPr>
                          </m:ctrlPr>
                        </m:fPr>
                        <m:num>
                          <m:r>
                            <a:rPr lang="es-EC" i="1">
                              <a:effectLst/>
                              <a:latin typeface="Cambria Math" panose="02040503050406030204" pitchFamily="18" charset="0"/>
                              <a:ea typeface="Calibri" panose="020F0502020204030204" pitchFamily="34" charset="0"/>
                              <a:cs typeface="Arial" panose="020B0604020202020204" pitchFamily="34" charset="0"/>
                            </a:rPr>
                            <m:t>5 </m:t>
                          </m:r>
                          <m:r>
                            <a:rPr lang="es-EC" i="1">
                              <a:effectLst/>
                              <a:latin typeface="Cambria Math" panose="02040503050406030204" pitchFamily="18" charset="0"/>
                              <a:ea typeface="Calibri" panose="020F0502020204030204" pitchFamily="34" charset="0"/>
                              <a:cs typeface="Arial" panose="020B0604020202020204" pitchFamily="34" charset="0"/>
                            </a:rPr>
                            <m:t>𝑉</m:t>
                          </m:r>
                          <m:r>
                            <a:rPr lang="es-EC" i="1">
                              <a:effectLst/>
                              <a:latin typeface="Cambria Math" panose="02040503050406030204" pitchFamily="18" charset="0"/>
                              <a:ea typeface="Calibri" panose="020F0502020204030204" pitchFamily="34" charset="0"/>
                              <a:cs typeface="Arial" panose="020B0604020202020204" pitchFamily="34" charset="0"/>
                            </a:rPr>
                            <m:t>−0.7 </m:t>
                          </m:r>
                          <m:r>
                            <a:rPr lang="es-EC" i="1">
                              <a:effectLst/>
                              <a:latin typeface="Cambria Math" panose="02040503050406030204" pitchFamily="18" charset="0"/>
                              <a:ea typeface="Calibri" panose="020F0502020204030204" pitchFamily="34" charset="0"/>
                              <a:cs typeface="Arial" panose="020B0604020202020204" pitchFamily="34" charset="0"/>
                            </a:rPr>
                            <m:t>𝑉</m:t>
                          </m:r>
                        </m:num>
                        <m:den>
                          <m:sSub>
                            <m:sSubPr>
                              <m:ctrlPr>
                                <a:rPr lang="en-US"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𝑅</m:t>
                              </m:r>
                            </m:e>
                            <m:sub>
                              <m:r>
                                <a:rPr lang="es-EC" i="1">
                                  <a:effectLst/>
                                  <a:latin typeface="Cambria Math" panose="02040503050406030204" pitchFamily="18" charset="0"/>
                                  <a:ea typeface="Calibri" panose="020F0502020204030204" pitchFamily="34" charset="0"/>
                                  <a:cs typeface="Arial" panose="020B0604020202020204" pitchFamily="34" charset="0"/>
                                </a:rPr>
                                <m:t>𝐵</m:t>
                              </m:r>
                            </m:sub>
                          </m:sSub>
                        </m:den>
                      </m:f>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indent="252095">
                  <a:lnSpc>
                    <a:spcPct val="150000"/>
                  </a:lnSpc>
                  <a:spcAft>
                    <a:spcPts val="800"/>
                  </a:spcAft>
                </a:pPr>
                <a14:m>
                  <m:oMathPara xmlns:m="http://schemas.openxmlformats.org/officeDocument/2006/math">
                    <m:oMathParaPr>
                      <m:jc m:val="centerGroup"/>
                    </m:oMathParaPr>
                    <m:oMath xmlns:m="http://schemas.openxmlformats.org/officeDocument/2006/math">
                      <m:r>
                        <a:rPr lang="es-EC" b="1" i="1">
                          <a:effectLst/>
                          <a:latin typeface="Cambria Math" panose="02040503050406030204" pitchFamily="18" charset="0"/>
                          <a:ea typeface="Calibri" panose="020F0502020204030204" pitchFamily="34" charset="0"/>
                          <a:cs typeface="Arial" panose="020B0604020202020204" pitchFamily="34" charset="0"/>
                        </a:rPr>
                        <m:t>𝑰</m:t>
                      </m:r>
                      <m:sSub>
                        <m:sSubPr>
                          <m:ctrlPr>
                            <a:rPr lang="en-US" b="1" i="1">
                              <a:effectLst/>
                              <a:latin typeface="Cambria Math" panose="02040503050406030204" pitchFamily="18" charset="0"/>
                              <a:ea typeface="Calibri" panose="020F0502020204030204" pitchFamily="34" charset="0"/>
                              <a:cs typeface="Arial" panose="020B0604020202020204" pitchFamily="34" charset="0"/>
                            </a:rPr>
                          </m:ctrlPr>
                        </m:sSubPr>
                        <m:e>
                          <m:r>
                            <a:rPr lang="es-EC">
                              <a:effectLst/>
                              <a:latin typeface="Cambria Math" panose="02040503050406030204" pitchFamily="18" charset="0"/>
                              <a:ea typeface="Calibri" panose="020F0502020204030204" pitchFamily="34" charset="0"/>
                              <a:cs typeface="Arial" panose="020B0604020202020204" pitchFamily="34" charset="0"/>
                            </a:rPr>
                            <m:t>­</m:t>
                          </m:r>
                        </m:e>
                        <m:sub>
                          <m:r>
                            <a:rPr lang="es-EC" b="1" i="1">
                              <a:effectLst/>
                              <a:latin typeface="Cambria Math" panose="02040503050406030204" pitchFamily="18" charset="0"/>
                              <a:ea typeface="Calibri" panose="020F0502020204030204" pitchFamily="34" charset="0"/>
                              <a:cs typeface="Arial" panose="020B0604020202020204" pitchFamily="34" charset="0"/>
                            </a:rPr>
                            <m:t>𝑩</m:t>
                          </m:r>
                        </m:sub>
                      </m:sSub>
                      <m:r>
                        <a:rPr lang="es-EC" b="1" i="1">
                          <a:effectLst/>
                          <a:latin typeface="Cambria Math" panose="02040503050406030204" pitchFamily="18" charset="0"/>
                          <a:ea typeface="Times New Roman" panose="02020603050405020304" pitchFamily="18" charset="0"/>
                          <a:cs typeface="Arial" panose="020B0604020202020204" pitchFamily="34" charset="0"/>
                        </a:rPr>
                        <m:t>=</m:t>
                      </m:r>
                      <m:f>
                        <m:fPr>
                          <m:type m:val="skw"/>
                          <m:ctrlPr>
                            <a:rPr lang="en-US" b="1" i="1">
                              <a:effectLst/>
                              <a:latin typeface="Cambria Math" panose="02040503050406030204" pitchFamily="18" charset="0"/>
                              <a:ea typeface="Times New Roman" panose="02020603050405020304" pitchFamily="18" charset="0"/>
                              <a:cs typeface="Arial" panose="020B0604020202020204" pitchFamily="34" charset="0"/>
                            </a:rPr>
                          </m:ctrlPr>
                        </m:fPr>
                        <m:num>
                          <m:r>
                            <a:rPr lang="es-EC" b="1" i="1">
                              <a:effectLst/>
                              <a:latin typeface="Cambria Math" panose="02040503050406030204" pitchFamily="18" charset="0"/>
                              <a:ea typeface="Times New Roman" panose="02020603050405020304" pitchFamily="18" charset="0"/>
                              <a:cs typeface="Arial" panose="020B0604020202020204" pitchFamily="34" charset="0"/>
                            </a:rPr>
                            <m:t>𝟒</m:t>
                          </m:r>
                          <m:r>
                            <a:rPr lang="es-EC" b="1" i="1">
                              <a:effectLst/>
                              <a:latin typeface="Cambria Math" panose="02040503050406030204" pitchFamily="18" charset="0"/>
                              <a:ea typeface="Times New Roman" panose="02020603050405020304" pitchFamily="18" charset="0"/>
                              <a:cs typeface="Arial" panose="020B0604020202020204" pitchFamily="34" charset="0"/>
                            </a:rPr>
                            <m:t>.</m:t>
                          </m:r>
                          <m:r>
                            <a:rPr lang="es-EC" b="1" i="1">
                              <a:effectLst/>
                              <a:latin typeface="Cambria Math" panose="02040503050406030204" pitchFamily="18" charset="0"/>
                              <a:ea typeface="Times New Roman" panose="02020603050405020304" pitchFamily="18" charset="0"/>
                              <a:cs typeface="Arial" panose="020B0604020202020204" pitchFamily="34" charset="0"/>
                            </a:rPr>
                            <m:t>𝟑</m:t>
                          </m:r>
                          <m:r>
                            <a:rPr lang="es-EC" b="1" i="1">
                              <a:effectLst/>
                              <a:latin typeface="Cambria Math" panose="02040503050406030204" pitchFamily="18" charset="0"/>
                              <a:ea typeface="Times New Roman" panose="02020603050405020304" pitchFamily="18" charset="0"/>
                              <a:cs typeface="Arial" panose="020B0604020202020204" pitchFamily="34" charset="0"/>
                            </a:rPr>
                            <m:t> </m:t>
                          </m:r>
                          <m:r>
                            <a:rPr lang="es-EC" b="1" i="1">
                              <a:effectLst/>
                              <a:latin typeface="Cambria Math" panose="02040503050406030204" pitchFamily="18" charset="0"/>
                              <a:ea typeface="Times New Roman" panose="02020603050405020304" pitchFamily="18" charset="0"/>
                              <a:cs typeface="Arial" panose="020B0604020202020204" pitchFamily="34" charset="0"/>
                            </a:rPr>
                            <m:t>𝑽</m:t>
                          </m:r>
                        </m:num>
                        <m:den>
                          <m:sSub>
                            <m:sSubPr>
                              <m:ctrlPr>
                                <a:rPr lang="en-US" b="1" i="1">
                                  <a:effectLst/>
                                  <a:latin typeface="Cambria Math" panose="02040503050406030204" pitchFamily="18" charset="0"/>
                                  <a:ea typeface="Times New Roman" panose="02020603050405020304" pitchFamily="18" charset="0"/>
                                  <a:cs typeface="Arial" panose="020B0604020202020204" pitchFamily="34" charset="0"/>
                                </a:rPr>
                              </m:ctrlPr>
                            </m:sSubPr>
                            <m:e>
                              <m:r>
                                <a:rPr lang="es-EC" b="1" i="1">
                                  <a:effectLst/>
                                  <a:latin typeface="Cambria Math" panose="02040503050406030204" pitchFamily="18" charset="0"/>
                                  <a:ea typeface="Times New Roman" panose="02020603050405020304" pitchFamily="18" charset="0"/>
                                  <a:cs typeface="Arial" panose="020B0604020202020204" pitchFamily="34" charset="0"/>
                                </a:rPr>
                                <m:t>𝑹</m:t>
                              </m:r>
                            </m:e>
                            <m:sub>
                              <m:r>
                                <a:rPr lang="es-EC" b="1" i="1">
                                  <a:effectLst/>
                                  <a:latin typeface="Cambria Math" panose="02040503050406030204" pitchFamily="18" charset="0"/>
                                  <a:ea typeface="Times New Roman" panose="02020603050405020304" pitchFamily="18" charset="0"/>
                                  <a:cs typeface="Arial" panose="020B0604020202020204" pitchFamily="34" charset="0"/>
                                </a:rPr>
                                <m:t>𝑩</m:t>
                              </m:r>
                            </m:sub>
                          </m:sSub>
                        </m:den>
                      </m:f>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Rectángulo 3"/>
              <p:cNvSpPr>
                <a:spLocks noRot="1" noChangeAspect="1" noMove="1" noResize="1" noEditPoints="1" noAdjustHandles="1" noChangeArrowheads="1" noChangeShapeType="1" noTextEdit="1"/>
              </p:cNvSpPr>
              <p:nvPr/>
            </p:nvSpPr>
            <p:spPr>
              <a:xfrm>
                <a:off x="3081867" y="296300"/>
                <a:ext cx="6096000" cy="6175088"/>
              </a:xfrm>
              <a:prstGeom prst="rect">
                <a:avLst/>
              </a:prstGeom>
              <a:blipFill rotWithShape="0">
                <a:blip r:embed="rId2" cstate="print"/>
                <a:stretch>
                  <a:fillRect l="-900" r="-800"/>
                </a:stretch>
              </a:blipFill>
            </p:spPr>
            <p:txBody>
              <a:bodyPr/>
              <a:lstStyle/>
              <a:p>
                <a:r>
                  <a:rPr lang="en-US">
                    <a:noFill/>
                  </a:rPr>
                  <a:t> </a:t>
                </a:r>
              </a:p>
            </p:txBody>
          </p:sp>
        </mc:Fallback>
      </mc:AlternateContent>
    </p:spTree>
    <p:extLst>
      <p:ext uri="{BB962C8B-B14F-4D97-AF65-F5344CB8AC3E}">
        <p14:creationId xmlns:p14="http://schemas.microsoft.com/office/powerpoint/2010/main" val="392011641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ángulo 3"/>
              <p:cNvSpPr/>
              <p:nvPr/>
            </p:nvSpPr>
            <p:spPr>
              <a:xfrm>
                <a:off x="2325511" y="459273"/>
                <a:ext cx="7857067" cy="5469702"/>
              </a:xfrm>
              <a:prstGeom prst="rect">
                <a:avLst/>
              </a:prstGeom>
            </p:spPr>
            <p:txBody>
              <a:bodyPr wrap="square">
                <a:spAutoFit/>
              </a:bodyPr>
              <a:lstStyle/>
              <a:p>
                <a:pPr indent="252095">
                  <a:lnSpc>
                    <a:spcPct val="150000"/>
                  </a:lnSpc>
                  <a:spcAft>
                    <a:spcPts val="800"/>
                  </a:spcAft>
                </a:pPr>
                <a:r>
                  <a:rPr lang="es-EC" dirty="0">
                    <a:latin typeface="Arial" panose="020B0604020202020204" pitchFamily="34" charset="0"/>
                    <a:ea typeface="Times New Roman" panose="02020603050405020304" pitchFamily="18" charset="0"/>
                    <a:cs typeface="Times New Roman" panose="02020603050405020304" pitchFamily="18" charset="0"/>
                  </a:rPr>
                  <a:t>Se reemplaza </a:t>
                </a:r>
                <a14:m>
                  <m:oMath xmlns:m="http://schemas.openxmlformats.org/officeDocument/2006/math">
                    <m:sSub>
                      <m:sSubPr>
                        <m:ctrlPr>
                          <a:rPr lang="en-US" i="1">
                            <a:effectLst/>
                            <a:latin typeface="Cambria Math" panose="02040503050406030204" pitchFamily="18" charset="0"/>
                            <a:ea typeface="Times New Roman" panose="02020603050405020304" pitchFamily="18" charset="0"/>
                            <a:cs typeface="Arial" panose="020B0604020202020204" pitchFamily="34" charset="0"/>
                          </a:rPr>
                        </m:ctrlPr>
                      </m:sSubPr>
                      <m:e>
                        <m:r>
                          <a:rPr lang="es-EC" i="1">
                            <a:effectLst/>
                            <a:latin typeface="Cambria Math" panose="02040503050406030204" pitchFamily="18" charset="0"/>
                            <a:ea typeface="Times New Roman" panose="02020603050405020304" pitchFamily="18" charset="0"/>
                            <a:cs typeface="Arial" panose="020B0604020202020204" pitchFamily="34" charset="0"/>
                          </a:rPr>
                          <m:t>𝐼</m:t>
                        </m:r>
                      </m:e>
                      <m:sub>
                        <m:r>
                          <a:rPr lang="es-EC" i="1">
                            <a:effectLst/>
                            <a:latin typeface="Cambria Math" panose="02040503050406030204" pitchFamily="18" charset="0"/>
                            <a:ea typeface="Times New Roman" panose="02020603050405020304" pitchFamily="18" charset="0"/>
                            <a:cs typeface="Arial" panose="020B0604020202020204" pitchFamily="34" charset="0"/>
                          </a:rPr>
                          <m:t>𝐶</m:t>
                        </m:r>
                      </m:sub>
                    </m:sSub>
                  </m:oMath>
                </a14:m>
                <a:r>
                  <a:rPr lang="es-EC" dirty="0">
                    <a:effectLst/>
                    <a:latin typeface="Arial" panose="020B0604020202020204" pitchFamily="34" charset="0"/>
                    <a:ea typeface="Times New Roman" panose="02020603050405020304" pitchFamily="18" charset="0"/>
                    <a:cs typeface="Times New Roman" panose="02020603050405020304" pitchFamily="18" charset="0"/>
                  </a:rPr>
                  <a:t> en función de </a:t>
                </a:r>
                <a14:m>
                  <m:oMath xmlns:m="http://schemas.openxmlformats.org/officeDocument/2006/math">
                    <m:sSub>
                      <m:sSubPr>
                        <m:ctrlPr>
                          <a:rPr lang="en-US" i="1">
                            <a:effectLst/>
                            <a:latin typeface="Cambria Math" panose="02040503050406030204" pitchFamily="18" charset="0"/>
                            <a:ea typeface="Times New Roman" panose="02020603050405020304" pitchFamily="18" charset="0"/>
                            <a:cs typeface="Arial" panose="020B0604020202020204" pitchFamily="34" charset="0"/>
                          </a:rPr>
                        </m:ctrlPr>
                      </m:sSubPr>
                      <m:e>
                        <m:r>
                          <a:rPr lang="es-EC" i="1">
                            <a:effectLst/>
                            <a:latin typeface="Cambria Math" panose="02040503050406030204" pitchFamily="18" charset="0"/>
                            <a:ea typeface="Times New Roman" panose="02020603050405020304" pitchFamily="18" charset="0"/>
                            <a:cs typeface="Arial" panose="020B0604020202020204" pitchFamily="34" charset="0"/>
                          </a:rPr>
                          <m:t>𝐼</m:t>
                        </m:r>
                      </m:e>
                      <m:sub>
                        <m:r>
                          <a:rPr lang="es-EC" i="1">
                            <a:effectLst/>
                            <a:latin typeface="Cambria Math" panose="02040503050406030204" pitchFamily="18" charset="0"/>
                            <a:ea typeface="Times New Roman" panose="02020603050405020304" pitchFamily="18" charset="0"/>
                            <a:cs typeface="Arial" panose="020B0604020202020204" pitchFamily="34" charset="0"/>
                          </a:rPr>
                          <m:t>𝐵</m:t>
                        </m:r>
                      </m:sub>
                    </m:sSub>
                  </m:oMath>
                </a14:m>
                <a:r>
                  <a:rPr lang="es-EC" dirty="0">
                    <a:effectLst/>
                    <a:latin typeface="Arial" panose="020B0604020202020204" pitchFamily="34" charset="0"/>
                    <a:ea typeface="Times New Roman" panose="02020603050405020304" pitchFamily="18" charset="0"/>
                    <a:cs typeface="Times New Roman" panose="02020603050405020304" pitchFamily="18" charset="0"/>
                  </a:rPr>
                  <a:t> en la ecuación de la malla 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n-US"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𝑉</m:t>
                          </m:r>
                        </m:e>
                        <m:sub>
                          <m:r>
                            <a:rPr lang="es-EC" i="1">
                              <a:effectLst/>
                              <a:latin typeface="Cambria Math" panose="02040503050406030204" pitchFamily="18" charset="0"/>
                              <a:ea typeface="Calibri" panose="020F0502020204030204" pitchFamily="34" charset="0"/>
                              <a:cs typeface="Arial" panose="020B0604020202020204" pitchFamily="34" charset="0"/>
                            </a:rPr>
                            <m:t>𝐶𝐶</m:t>
                          </m:r>
                        </m:sub>
                      </m:sSub>
                      <m:r>
                        <a:rPr lang="es-EC" i="1">
                          <a:effectLst/>
                          <a:latin typeface="Cambria Math" panose="02040503050406030204" pitchFamily="18" charset="0"/>
                          <a:ea typeface="Calibri" panose="020F0502020204030204" pitchFamily="34" charset="0"/>
                          <a:cs typeface="Arial" panose="020B0604020202020204" pitchFamily="34" charset="0"/>
                        </a:rPr>
                        <m:t>=</m:t>
                      </m:r>
                      <m:sSub>
                        <m:sSubPr>
                          <m:ctrlPr>
                            <a:rPr lang="en-US"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𝑅</m:t>
                          </m:r>
                        </m:e>
                        <m:sub>
                          <m:r>
                            <a:rPr lang="es-EC" i="1">
                              <a:effectLst/>
                              <a:latin typeface="Cambria Math" panose="02040503050406030204" pitchFamily="18" charset="0"/>
                              <a:ea typeface="Calibri" panose="020F0502020204030204" pitchFamily="34" charset="0"/>
                              <a:cs typeface="Arial" panose="020B0604020202020204" pitchFamily="34" charset="0"/>
                            </a:rPr>
                            <m:t>𝐶</m:t>
                          </m:r>
                        </m:sub>
                      </m:sSub>
                      <m:r>
                        <a:rPr lang="es-EC" i="1">
                          <a:effectLst/>
                          <a:latin typeface="Cambria Math" panose="02040503050406030204" pitchFamily="18" charset="0"/>
                          <a:ea typeface="Calibri" panose="020F0502020204030204" pitchFamily="34" charset="0"/>
                          <a:cs typeface="Arial" panose="020B0604020202020204" pitchFamily="34" charset="0"/>
                        </a:rPr>
                        <m:t>∗</m:t>
                      </m:r>
                      <m:r>
                        <a:rPr lang="es-EC" i="1">
                          <a:effectLst/>
                          <a:latin typeface="Cambria Math" panose="02040503050406030204" pitchFamily="18" charset="0"/>
                          <a:ea typeface="Calibri" panose="020F0502020204030204" pitchFamily="34" charset="0"/>
                          <a:cs typeface="Arial" panose="020B0604020202020204" pitchFamily="34" charset="0"/>
                        </a:rPr>
                        <m:t>𝐼</m:t>
                      </m:r>
                      <m:sSub>
                        <m:sSubPr>
                          <m:ctrlPr>
                            <a:rPr lang="en-US" i="1">
                              <a:effectLst/>
                              <a:latin typeface="Cambria Math" panose="02040503050406030204" pitchFamily="18" charset="0"/>
                              <a:ea typeface="Calibri" panose="020F0502020204030204" pitchFamily="34" charset="0"/>
                              <a:cs typeface="Arial" panose="020B0604020202020204" pitchFamily="34" charset="0"/>
                            </a:rPr>
                          </m:ctrlPr>
                        </m:sSubPr>
                        <m:e>
                          <m:r>
                            <a:rPr lang="es-EC">
                              <a:effectLst/>
                              <a:latin typeface="Cambria Math" panose="02040503050406030204" pitchFamily="18" charset="0"/>
                              <a:ea typeface="Calibri" panose="020F0502020204030204" pitchFamily="34" charset="0"/>
                              <a:cs typeface="Arial" panose="020B0604020202020204" pitchFamily="34" charset="0"/>
                            </a:rPr>
                            <m:t>­</m:t>
                          </m:r>
                        </m:e>
                        <m:sub>
                          <m:r>
                            <a:rPr lang="es-EC" i="1">
                              <a:effectLst/>
                              <a:latin typeface="Cambria Math" panose="02040503050406030204" pitchFamily="18" charset="0"/>
                              <a:ea typeface="Calibri" panose="020F0502020204030204" pitchFamily="34" charset="0"/>
                              <a:cs typeface="Arial" panose="020B0604020202020204" pitchFamily="34" charset="0"/>
                            </a:rPr>
                            <m:t>𝐶</m:t>
                          </m:r>
                        </m:sub>
                      </m:sSub>
                      <m:r>
                        <a:rPr lang="es-EC" i="1">
                          <a:effectLst/>
                          <a:latin typeface="Cambria Math" panose="02040503050406030204" pitchFamily="18" charset="0"/>
                          <a:ea typeface="Calibri" panose="020F0502020204030204" pitchFamily="34" charset="0"/>
                          <a:cs typeface="Arial" panose="020B0604020202020204" pitchFamily="34" charset="0"/>
                        </a:rPr>
                        <m:t>+</m:t>
                      </m:r>
                      <m:sSub>
                        <m:sSubPr>
                          <m:ctrlPr>
                            <a:rPr lang="en-US"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𝑉</m:t>
                          </m:r>
                        </m:e>
                        <m:sub>
                          <m:r>
                            <a:rPr lang="es-EC" i="1">
                              <a:effectLst/>
                              <a:latin typeface="Cambria Math" panose="02040503050406030204" pitchFamily="18" charset="0"/>
                              <a:ea typeface="Calibri" panose="020F0502020204030204" pitchFamily="34" charset="0"/>
                              <a:cs typeface="Arial" panose="020B0604020202020204" pitchFamily="34" charset="0"/>
                            </a:rPr>
                            <m:t>𝐶𝐸</m:t>
                          </m:r>
                        </m:sub>
                      </m:sSub>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Arial" panose="020B0604020202020204" pitchFamily="34" charset="0"/>
                        </a:rPr>
                        <m:t>5 </m:t>
                      </m:r>
                      <m:r>
                        <a:rPr lang="es-EC" i="1">
                          <a:effectLst/>
                          <a:latin typeface="Cambria Math" panose="02040503050406030204" pitchFamily="18" charset="0"/>
                          <a:ea typeface="Calibri" panose="020F0502020204030204" pitchFamily="34" charset="0"/>
                          <a:cs typeface="Arial" panose="020B0604020202020204" pitchFamily="34" charset="0"/>
                        </a:rPr>
                        <m:t>𝑉</m:t>
                      </m:r>
                      <m:r>
                        <a:rPr lang="es-EC" i="1">
                          <a:effectLst/>
                          <a:latin typeface="Cambria Math" panose="02040503050406030204" pitchFamily="18" charset="0"/>
                          <a:ea typeface="Calibri" panose="020F0502020204030204" pitchFamily="34" charset="0"/>
                          <a:cs typeface="Arial" panose="020B0604020202020204" pitchFamily="34" charset="0"/>
                        </a:rPr>
                        <m:t>=55 </m:t>
                      </m:r>
                      <m:r>
                        <a:rPr lang="es-EC" i="1">
                          <a:effectLst/>
                          <a:latin typeface="Cambria Math" panose="02040503050406030204" pitchFamily="18" charset="0"/>
                          <a:ea typeface="Times New Roman" panose="02020603050405020304" pitchFamily="18" charset="0"/>
                          <a:cs typeface="Arial" panose="020B0604020202020204" pitchFamily="34" charset="0"/>
                        </a:rPr>
                        <m:t>𝛺</m:t>
                      </m:r>
                      <m:r>
                        <a:rPr lang="es-EC" i="1">
                          <a:effectLst/>
                          <a:latin typeface="Cambria Math" panose="02040503050406030204" pitchFamily="18" charset="0"/>
                          <a:ea typeface="Calibri" panose="020F0502020204030204" pitchFamily="34" charset="0"/>
                          <a:cs typeface="Arial" panose="020B0604020202020204" pitchFamily="34" charset="0"/>
                        </a:rPr>
                        <m:t>∗</m:t>
                      </m:r>
                      <m:d>
                        <m:dPr>
                          <m:ctrlPr>
                            <a:rPr lang="en-US" i="1">
                              <a:effectLst/>
                              <a:latin typeface="Cambria Math" panose="02040503050406030204" pitchFamily="18" charset="0"/>
                              <a:ea typeface="Calibri" panose="020F0502020204030204" pitchFamily="34" charset="0"/>
                              <a:cs typeface="Arial" panose="020B0604020202020204" pitchFamily="34" charset="0"/>
                            </a:rPr>
                          </m:ctrlPr>
                        </m:dPr>
                        <m:e>
                          <m:r>
                            <a:rPr lang="es-EC" i="1">
                              <a:effectLst/>
                              <a:latin typeface="Cambria Math" panose="02040503050406030204" pitchFamily="18" charset="0"/>
                              <a:ea typeface="Calibri" panose="020F0502020204030204" pitchFamily="34" charset="0"/>
                              <a:cs typeface="Arial" panose="020B0604020202020204" pitchFamily="34" charset="0"/>
                            </a:rPr>
                            <m:t>100∗</m:t>
                          </m:r>
                          <m:sSub>
                            <m:sSubPr>
                              <m:ctrlPr>
                                <a:rPr lang="en-US"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𝐼</m:t>
                              </m:r>
                            </m:e>
                            <m:sub>
                              <m:r>
                                <a:rPr lang="es-EC" i="1">
                                  <a:effectLst/>
                                  <a:latin typeface="Cambria Math" panose="02040503050406030204" pitchFamily="18" charset="0"/>
                                  <a:ea typeface="Calibri" panose="020F0502020204030204" pitchFamily="34" charset="0"/>
                                  <a:cs typeface="Arial" panose="020B0604020202020204" pitchFamily="34" charset="0"/>
                                </a:rPr>
                                <m:t>𝐵</m:t>
                              </m:r>
                            </m:sub>
                          </m:sSub>
                        </m:e>
                      </m:d>
                      <m:r>
                        <a:rPr lang="es-EC" i="1">
                          <a:effectLst/>
                          <a:latin typeface="Cambria Math" panose="02040503050406030204" pitchFamily="18" charset="0"/>
                          <a:ea typeface="Calibri" panose="020F0502020204030204" pitchFamily="34" charset="0"/>
                          <a:cs typeface="Arial" panose="020B0604020202020204" pitchFamily="34" charset="0"/>
                        </a:rPr>
                        <m:t>+0.3 </m:t>
                      </m:r>
                      <m:r>
                        <a:rPr lang="es-EC" i="1">
                          <a:effectLst/>
                          <a:latin typeface="Cambria Math" panose="02040503050406030204" pitchFamily="18" charset="0"/>
                          <a:ea typeface="Calibri" panose="020F0502020204030204" pitchFamily="34" charset="0"/>
                          <a:cs typeface="Arial" panose="020B0604020202020204" pitchFamily="34" charset="0"/>
                        </a:rPr>
                        <m:t>𝑉</m:t>
                      </m:r>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Calibri" panose="020F0502020204030204" pitchFamily="34" charset="0"/>
                          <a:cs typeface="Arial" panose="020B0604020202020204" pitchFamily="34" charset="0"/>
                        </a:rPr>
                        <m:t>5 </m:t>
                      </m:r>
                      <m:r>
                        <a:rPr lang="es-EC" i="1">
                          <a:effectLst/>
                          <a:latin typeface="Cambria Math" panose="02040503050406030204" pitchFamily="18" charset="0"/>
                          <a:ea typeface="Calibri" panose="020F0502020204030204" pitchFamily="34" charset="0"/>
                          <a:cs typeface="Arial" panose="020B0604020202020204" pitchFamily="34" charset="0"/>
                        </a:rPr>
                        <m:t>𝑉</m:t>
                      </m:r>
                      <m:r>
                        <a:rPr lang="es-EC" i="1">
                          <a:effectLst/>
                          <a:latin typeface="Cambria Math" panose="02040503050406030204" pitchFamily="18" charset="0"/>
                          <a:ea typeface="Calibri" panose="020F0502020204030204" pitchFamily="34" charset="0"/>
                          <a:cs typeface="Arial" panose="020B0604020202020204" pitchFamily="34" charset="0"/>
                        </a:rPr>
                        <m:t>=55 </m:t>
                      </m:r>
                      <m:r>
                        <a:rPr lang="es-EC" i="1">
                          <a:effectLst/>
                          <a:latin typeface="Cambria Math" panose="02040503050406030204" pitchFamily="18" charset="0"/>
                          <a:ea typeface="Times New Roman" panose="02020603050405020304" pitchFamily="18" charset="0"/>
                          <a:cs typeface="Arial" panose="020B0604020202020204" pitchFamily="34" charset="0"/>
                        </a:rPr>
                        <m:t>𝛺</m:t>
                      </m:r>
                      <m:r>
                        <a:rPr lang="es-EC" i="1">
                          <a:effectLst/>
                          <a:latin typeface="Cambria Math" panose="02040503050406030204" pitchFamily="18" charset="0"/>
                          <a:ea typeface="Calibri" panose="020F0502020204030204" pitchFamily="34" charset="0"/>
                          <a:cs typeface="Arial" panose="020B0604020202020204" pitchFamily="34" charset="0"/>
                        </a:rPr>
                        <m:t>∗</m:t>
                      </m:r>
                      <m:d>
                        <m:dPr>
                          <m:ctrlPr>
                            <a:rPr lang="en-US" i="1">
                              <a:effectLst/>
                              <a:latin typeface="Cambria Math" panose="02040503050406030204" pitchFamily="18" charset="0"/>
                              <a:ea typeface="Calibri" panose="020F0502020204030204" pitchFamily="34" charset="0"/>
                              <a:cs typeface="Arial" panose="020B0604020202020204" pitchFamily="34" charset="0"/>
                            </a:rPr>
                          </m:ctrlPr>
                        </m:dPr>
                        <m:e>
                          <m:r>
                            <a:rPr lang="es-EC" i="1">
                              <a:effectLst/>
                              <a:latin typeface="Cambria Math" panose="02040503050406030204" pitchFamily="18" charset="0"/>
                              <a:ea typeface="Calibri" panose="020F0502020204030204" pitchFamily="34" charset="0"/>
                              <a:cs typeface="Arial" panose="020B0604020202020204" pitchFamily="34" charset="0"/>
                            </a:rPr>
                            <m:t>100∗</m:t>
                          </m:r>
                          <m:f>
                            <m:fPr>
                              <m:type m:val="skw"/>
                              <m:ctrlPr>
                                <a:rPr lang="en-US" i="1">
                                  <a:effectLst/>
                                  <a:latin typeface="Cambria Math" panose="02040503050406030204" pitchFamily="18" charset="0"/>
                                  <a:ea typeface="Times New Roman" panose="02020603050405020304" pitchFamily="18" charset="0"/>
                                  <a:cs typeface="Arial" panose="020B0604020202020204" pitchFamily="34" charset="0"/>
                                </a:rPr>
                              </m:ctrlPr>
                            </m:fPr>
                            <m:num>
                              <m:r>
                                <a:rPr lang="es-EC" i="1">
                                  <a:effectLst/>
                                  <a:latin typeface="Cambria Math" panose="02040503050406030204" pitchFamily="18" charset="0"/>
                                  <a:ea typeface="Times New Roman" panose="02020603050405020304" pitchFamily="18" charset="0"/>
                                  <a:cs typeface="Arial" panose="020B0604020202020204" pitchFamily="34" charset="0"/>
                                </a:rPr>
                                <m:t>4.3 </m:t>
                              </m:r>
                              <m:r>
                                <a:rPr lang="es-EC" i="1">
                                  <a:effectLst/>
                                  <a:latin typeface="Cambria Math" panose="02040503050406030204" pitchFamily="18" charset="0"/>
                                  <a:ea typeface="Times New Roman" panose="02020603050405020304" pitchFamily="18" charset="0"/>
                                  <a:cs typeface="Arial" panose="020B0604020202020204" pitchFamily="34" charset="0"/>
                                </a:rPr>
                                <m:t>𝑉</m:t>
                              </m:r>
                            </m:num>
                            <m:den>
                              <m:sSub>
                                <m:sSubPr>
                                  <m:ctrlPr>
                                    <a:rPr lang="en-US" i="1">
                                      <a:effectLst/>
                                      <a:latin typeface="Cambria Math" panose="02040503050406030204" pitchFamily="18" charset="0"/>
                                      <a:ea typeface="Times New Roman" panose="02020603050405020304" pitchFamily="18" charset="0"/>
                                      <a:cs typeface="Arial" panose="020B0604020202020204" pitchFamily="34" charset="0"/>
                                    </a:rPr>
                                  </m:ctrlPr>
                                </m:sSubPr>
                                <m:e>
                                  <m:r>
                                    <a:rPr lang="es-EC" i="1">
                                      <a:effectLst/>
                                      <a:latin typeface="Cambria Math" panose="02040503050406030204" pitchFamily="18" charset="0"/>
                                      <a:ea typeface="Times New Roman" panose="02020603050405020304" pitchFamily="18" charset="0"/>
                                      <a:cs typeface="Arial" panose="020B0604020202020204" pitchFamily="34" charset="0"/>
                                    </a:rPr>
                                    <m:t>𝑅</m:t>
                                  </m:r>
                                </m:e>
                                <m:sub>
                                  <m:r>
                                    <a:rPr lang="es-EC" i="1">
                                      <a:effectLst/>
                                      <a:latin typeface="Cambria Math" panose="02040503050406030204" pitchFamily="18" charset="0"/>
                                      <a:ea typeface="Times New Roman" panose="02020603050405020304" pitchFamily="18" charset="0"/>
                                      <a:cs typeface="Arial" panose="020B0604020202020204" pitchFamily="34" charset="0"/>
                                    </a:rPr>
                                    <m:t>𝐵</m:t>
                                  </m:r>
                                </m:sub>
                              </m:sSub>
                            </m:den>
                          </m:f>
                        </m:e>
                      </m:d>
                      <m:r>
                        <a:rPr lang="es-EC" i="1">
                          <a:effectLst/>
                          <a:latin typeface="Cambria Math" panose="02040503050406030204" pitchFamily="18" charset="0"/>
                          <a:ea typeface="Calibri" panose="020F0502020204030204" pitchFamily="34" charset="0"/>
                          <a:cs typeface="Arial" panose="020B0604020202020204" pitchFamily="34" charset="0"/>
                        </a:rPr>
                        <m:t>+0.3 </m:t>
                      </m:r>
                      <m:r>
                        <a:rPr lang="es-EC" i="1">
                          <a:effectLst/>
                          <a:latin typeface="Cambria Math" panose="02040503050406030204" pitchFamily="18" charset="0"/>
                          <a:ea typeface="Calibri" panose="020F0502020204030204" pitchFamily="34" charset="0"/>
                          <a:cs typeface="Arial" panose="020B0604020202020204" pitchFamily="34" charset="0"/>
                        </a:rPr>
                        <m:t>𝑉</m:t>
                      </m:r>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indent="252095">
                  <a:lnSpc>
                    <a:spcPct val="150000"/>
                  </a:lnSpc>
                  <a:spcAft>
                    <a:spcPts val="800"/>
                  </a:spcAft>
                </a:pPr>
                <a:r>
                  <a:rPr lang="es-EC" dirty="0">
                    <a:effectLst/>
                    <a:latin typeface="Arial" panose="020B0604020202020204" pitchFamily="34" charset="0"/>
                    <a:ea typeface="Times New Roman" panose="02020603050405020304" pitchFamily="18" charset="0"/>
                    <a:cs typeface="Times New Roman" panose="02020603050405020304" pitchFamily="18" charset="0"/>
                  </a:rPr>
                  <a:t>Finalmente se halla el valor de la resistencia </a:t>
                </a:r>
                <a14:m>
                  <m:oMath xmlns:m="http://schemas.openxmlformats.org/officeDocument/2006/math">
                    <m:sSub>
                      <m:sSubPr>
                        <m:ctrlPr>
                          <a:rPr lang="en-US" i="1">
                            <a:effectLst/>
                            <a:latin typeface="Cambria Math" panose="02040503050406030204" pitchFamily="18" charset="0"/>
                            <a:ea typeface="Times New Roman" panose="02020603050405020304" pitchFamily="18" charset="0"/>
                            <a:cs typeface="Arial" panose="020B0604020202020204" pitchFamily="34" charset="0"/>
                          </a:rPr>
                        </m:ctrlPr>
                      </m:sSubPr>
                      <m:e>
                        <m:r>
                          <a:rPr lang="es-EC" i="1">
                            <a:effectLst/>
                            <a:latin typeface="Cambria Math" panose="02040503050406030204" pitchFamily="18" charset="0"/>
                            <a:ea typeface="Times New Roman" panose="02020603050405020304" pitchFamily="18" charset="0"/>
                            <a:cs typeface="Arial" panose="020B0604020202020204" pitchFamily="34" charset="0"/>
                          </a:rPr>
                          <m:t>𝑅</m:t>
                        </m:r>
                      </m:e>
                      <m:sub>
                        <m:r>
                          <a:rPr lang="es-EC" i="1">
                            <a:effectLst/>
                            <a:latin typeface="Cambria Math" panose="02040503050406030204" pitchFamily="18" charset="0"/>
                            <a:ea typeface="Times New Roman" panose="02020603050405020304" pitchFamily="18" charset="0"/>
                            <a:cs typeface="Arial" panose="020B0604020202020204" pitchFamily="34" charset="0"/>
                          </a:rPr>
                          <m:t>𝐵</m:t>
                        </m:r>
                      </m:sub>
                    </m:sSub>
                  </m:oMath>
                </a14:m>
                <a:r>
                  <a:rPr lang="es-EC"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n-US" i="1">
                              <a:effectLst/>
                              <a:latin typeface="Cambria Math" panose="02040503050406030204" pitchFamily="18" charset="0"/>
                              <a:ea typeface="Times New Roman" panose="02020603050405020304" pitchFamily="18" charset="0"/>
                              <a:cs typeface="Arial" panose="020B0604020202020204" pitchFamily="34" charset="0"/>
                            </a:rPr>
                          </m:ctrlPr>
                        </m:sSubPr>
                        <m:e>
                          <m:r>
                            <a:rPr lang="es-EC" i="1">
                              <a:effectLst/>
                              <a:latin typeface="Cambria Math" panose="02040503050406030204" pitchFamily="18" charset="0"/>
                              <a:ea typeface="Times New Roman" panose="02020603050405020304" pitchFamily="18" charset="0"/>
                              <a:cs typeface="Arial" panose="020B0604020202020204" pitchFamily="34" charset="0"/>
                            </a:rPr>
                            <m:t>𝑅</m:t>
                          </m:r>
                        </m:e>
                        <m:sub>
                          <m:r>
                            <a:rPr lang="es-EC" i="1">
                              <a:effectLst/>
                              <a:latin typeface="Cambria Math" panose="02040503050406030204" pitchFamily="18" charset="0"/>
                              <a:ea typeface="Times New Roman" panose="02020603050405020304" pitchFamily="18" charset="0"/>
                              <a:cs typeface="Arial" panose="020B0604020202020204" pitchFamily="34" charset="0"/>
                            </a:rPr>
                            <m:t>𝐵</m:t>
                          </m:r>
                        </m:sub>
                      </m:sSub>
                      <m:r>
                        <a:rPr lang="es-EC" i="1">
                          <a:effectLst/>
                          <a:latin typeface="Cambria Math" panose="02040503050406030204" pitchFamily="18" charset="0"/>
                          <a:ea typeface="Calibri" panose="020F0502020204030204" pitchFamily="34" charset="0"/>
                          <a:cs typeface="Arial" panose="020B0604020202020204" pitchFamily="34" charset="0"/>
                        </a:rPr>
                        <m:t>=</m:t>
                      </m:r>
                      <m:f>
                        <m:fPr>
                          <m:ctrlPr>
                            <a:rPr lang="en-US" i="1">
                              <a:effectLst/>
                              <a:latin typeface="Cambria Math" panose="02040503050406030204" pitchFamily="18" charset="0"/>
                              <a:ea typeface="Calibri" panose="020F0502020204030204" pitchFamily="34" charset="0"/>
                              <a:cs typeface="Arial" panose="020B0604020202020204" pitchFamily="34" charset="0"/>
                            </a:rPr>
                          </m:ctrlPr>
                        </m:fPr>
                        <m:num>
                          <m:r>
                            <a:rPr lang="es-EC" i="1">
                              <a:effectLst/>
                              <a:latin typeface="Cambria Math" panose="02040503050406030204" pitchFamily="18" charset="0"/>
                              <a:ea typeface="Calibri" panose="020F0502020204030204" pitchFamily="34" charset="0"/>
                              <a:cs typeface="Arial" panose="020B0604020202020204" pitchFamily="34" charset="0"/>
                            </a:rPr>
                            <m:t>55 </m:t>
                          </m:r>
                          <m:r>
                            <a:rPr lang="es-EC" i="1">
                              <a:effectLst/>
                              <a:latin typeface="Cambria Math" panose="02040503050406030204" pitchFamily="18" charset="0"/>
                              <a:ea typeface="Times New Roman" panose="02020603050405020304" pitchFamily="18" charset="0"/>
                              <a:cs typeface="Arial" panose="020B0604020202020204" pitchFamily="34" charset="0"/>
                            </a:rPr>
                            <m:t>𝛺</m:t>
                          </m:r>
                          <m:r>
                            <a:rPr lang="es-EC" i="1">
                              <a:effectLst/>
                              <a:latin typeface="Cambria Math" panose="02040503050406030204" pitchFamily="18" charset="0"/>
                              <a:ea typeface="Calibri" panose="020F0502020204030204" pitchFamily="34" charset="0"/>
                              <a:cs typeface="Arial" panose="020B0604020202020204" pitchFamily="34" charset="0"/>
                            </a:rPr>
                            <m:t>∗430 </m:t>
                          </m:r>
                          <m:r>
                            <a:rPr lang="es-EC" i="1">
                              <a:effectLst/>
                              <a:latin typeface="Cambria Math" panose="02040503050406030204" pitchFamily="18" charset="0"/>
                              <a:ea typeface="Calibri" panose="020F0502020204030204" pitchFamily="34" charset="0"/>
                              <a:cs typeface="Arial" panose="020B0604020202020204" pitchFamily="34" charset="0"/>
                            </a:rPr>
                            <m:t>𝑉</m:t>
                          </m:r>
                        </m:num>
                        <m:den>
                          <m:r>
                            <a:rPr lang="es-EC" i="1">
                              <a:effectLst/>
                              <a:latin typeface="Cambria Math" panose="02040503050406030204" pitchFamily="18" charset="0"/>
                              <a:ea typeface="Calibri" panose="020F0502020204030204" pitchFamily="34" charset="0"/>
                              <a:cs typeface="Arial" panose="020B0604020202020204" pitchFamily="34" charset="0"/>
                            </a:rPr>
                            <m:t>5 </m:t>
                          </m:r>
                          <m:r>
                            <a:rPr lang="es-EC" i="1">
                              <a:effectLst/>
                              <a:latin typeface="Cambria Math" panose="02040503050406030204" pitchFamily="18" charset="0"/>
                              <a:ea typeface="Calibri" panose="020F0502020204030204" pitchFamily="34" charset="0"/>
                              <a:cs typeface="Arial" panose="020B0604020202020204" pitchFamily="34" charset="0"/>
                            </a:rPr>
                            <m:t>𝑉</m:t>
                          </m:r>
                          <m:r>
                            <a:rPr lang="es-EC" i="1">
                              <a:effectLst/>
                              <a:latin typeface="Cambria Math" panose="02040503050406030204" pitchFamily="18" charset="0"/>
                              <a:ea typeface="Calibri" panose="020F0502020204030204" pitchFamily="34" charset="0"/>
                              <a:cs typeface="Arial" panose="020B0604020202020204" pitchFamily="34" charset="0"/>
                            </a:rPr>
                            <m:t>−0.3 </m:t>
                          </m:r>
                          <m:r>
                            <a:rPr lang="es-EC" i="1">
                              <a:effectLst/>
                              <a:latin typeface="Cambria Math" panose="02040503050406030204" pitchFamily="18" charset="0"/>
                              <a:ea typeface="Calibri" panose="020F0502020204030204" pitchFamily="34" charset="0"/>
                              <a:cs typeface="Arial" panose="020B0604020202020204" pitchFamily="34" charset="0"/>
                            </a:rPr>
                            <m:t>𝑉</m:t>
                          </m:r>
                        </m:den>
                      </m:f>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n-US" b="1" i="1">
                              <a:effectLst/>
                              <a:latin typeface="Cambria Math" panose="02040503050406030204" pitchFamily="18" charset="0"/>
                              <a:ea typeface="Times New Roman" panose="02020603050405020304" pitchFamily="18" charset="0"/>
                              <a:cs typeface="Arial" panose="020B0604020202020204" pitchFamily="34" charset="0"/>
                            </a:rPr>
                          </m:ctrlPr>
                        </m:sSubPr>
                        <m:e>
                          <m:r>
                            <a:rPr lang="es-EC" b="1" i="1">
                              <a:effectLst/>
                              <a:latin typeface="Cambria Math" panose="02040503050406030204" pitchFamily="18" charset="0"/>
                              <a:ea typeface="Times New Roman" panose="02020603050405020304" pitchFamily="18" charset="0"/>
                              <a:cs typeface="Arial" panose="020B0604020202020204" pitchFamily="34" charset="0"/>
                            </a:rPr>
                            <m:t>𝑹</m:t>
                          </m:r>
                        </m:e>
                        <m:sub>
                          <m:r>
                            <a:rPr lang="es-EC" b="1" i="1">
                              <a:effectLst/>
                              <a:latin typeface="Cambria Math" panose="02040503050406030204" pitchFamily="18" charset="0"/>
                              <a:ea typeface="Times New Roman" panose="02020603050405020304" pitchFamily="18" charset="0"/>
                              <a:cs typeface="Arial" panose="020B0604020202020204" pitchFamily="34" charset="0"/>
                            </a:rPr>
                            <m:t>𝑩</m:t>
                          </m:r>
                        </m:sub>
                      </m:sSub>
                      <m:r>
                        <a:rPr lang="es-EC" b="1" i="1">
                          <a:effectLst/>
                          <a:latin typeface="Cambria Math" panose="02040503050406030204" pitchFamily="18" charset="0"/>
                          <a:ea typeface="Calibri" panose="020F0502020204030204" pitchFamily="34" charset="0"/>
                          <a:cs typeface="Arial" panose="020B0604020202020204" pitchFamily="34" charset="0"/>
                        </a:rPr>
                        <m:t>=</m:t>
                      </m:r>
                      <m:r>
                        <a:rPr lang="es-EC" b="1" i="1">
                          <a:effectLst/>
                          <a:latin typeface="Cambria Math" panose="02040503050406030204" pitchFamily="18" charset="0"/>
                          <a:ea typeface="Calibri" panose="020F0502020204030204" pitchFamily="34" charset="0"/>
                          <a:cs typeface="Arial" panose="020B0604020202020204" pitchFamily="34" charset="0"/>
                        </a:rPr>
                        <m:t>𝟓𝟎𝟑𝟏</m:t>
                      </m:r>
                      <m:r>
                        <a:rPr lang="es-EC" b="1" i="1">
                          <a:effectLst/>
                          <a:latin typeface="Cambria Math" panose="02040503050406030204" pitchFamily="18" charset="0"/>
                          <a:ea typeface="Calibri" panose="020F0502020204030204" pitchFamily="34" charset="0"/>
                          <a:cs typeface="Arial" panose="020B0604020202020204" pitchFamily="34" charset="0"/>
                        </a:rPr>
                        <m:t>.</m:t>
                      </m:r>
                      <m:r>
                        <a:rPr lang="es-EC" b="1" i="1">
                          <a:effectLst/>
                          <a:latin typeface="Cambria Math" panose="02040503050406030204" pitchFamily="18" charset="0"/>
                          <a:ea typeface="Calibri" panose="020F0502020204030204" pitchFamily="34" charset="0"/>
                          <a:cs typeface="Arial" panose="020B0604020202020204" pitchFamily="34" charset="0"/>
                        </a:rPr>
                        <m:t>𝟗</m:t>
                      </m:r>
                      <m:r>
                        <a:rPr lang="es-EC" b="1" i="1">
                          <a:effectLst/>
                          <a:latin typeface="Cambria Math" panose="02040503050406030204" pitchFamily="18" charset="0"/>
                          <a:ea typeface="Calibri" panose="020F0502020204030204" pitchFamily="34" charset="0"/>
                          <a:cs typeface="Arial" panose="020B0604020202020204" pitchFamily="34" charset="0"/>
                        </a:rPr>
                        <m:t> </m:t>
                      </m:r>
                      <m:r>
                        <a:rPr lang="es-EC" b="1" i="1">
                          <a:effectLst/>
                          <a:latin typeface="Cambria Math" panose="02040503050406030204" pitchFamily="18" charset="0"/>
                          <a:ea typeface="Times New Roman" panose="02020603050405020304" pitchFamily="18" charset="0"/>
                          <a:cs typeface="Arial" panose="020B0604020202020204" pitchFamily="34" charset="0"/>
                        </a:rPr>
                        <m:t>𝜴</m:t>
                      </m:r>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indent="252095">
                  <a:lnSpc>
                    <a:spcPct val="150000"/>
                  </a:lnSpc>
                  <a:spcAft>
                    <a:spcPts val="800"/>
                  </a:spcAft>
                </a:pPr>
                <a:r>
                  <a:rPr lang="es-EC" dirty="0">
                    <a:effectLst/>
                    <a:latin typeface="Arial" panose="020B0604020202020204" pitchFamily="34" charset="0"/>
                    <a:ea typeface="Times New Roman" panose="02020603050405020304" pitchFamily="18" charset="0"/>
                    <a:cs typeface="Times New Roman" panose="02020603050405020304" pitchFamily="18" charset="0"/>
                  </a:rPr>
                  <a:t>Se opta por la resistencia comercial más cercana a este valor, la cual </a:t>
                </a:r>
                <a:r>
                  <a:rPr lang="es-EC" dirty="0" smtClean="0">
                    <a:effectLst/>
                    <a:latin typeface="Arial" panose="020B0604020202020204" pitchFamily="34" charset="0"/>
                    <a:ea typeface="Times New Roman" panose="02020603050405020304" pitchFamily="18" charset="0"/>
                    <a:cs typeface="Times New Roman" panose="02020603050405020304" pitchFamily="18" charset="0"/>
                  </a:rPr>
                  <a:t>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n-US" b="1" i="1">
                              <a:solidFill>
                                <a:srgbClr val="FF000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es-EC" b="1" i="1">
                              <a:solidFill>
                                <a:srgbClr val="FF0000"/>
                              </a:solidFill>
                              <a:effectLst/>
                              <a:latin typeface="Cambria Math" panose="02040503050406030204" pitchFamily="18" charset="0"/>
                              <a:ea typeface="Times New Roman" panose="02020603050405020304" pitchFamily="18" charset="0"/>
                              <a:cs typeface="Arial" panose="020B0604020202020204" pitchFamily="34" charset="0"/>
                            </a:rPr>
                            <m:t>𝑹</m:t>
                          </m:r>
                        </m:e>
                        <m:sub>
                          <m:r>
                            <a:rPr lang="es-EC" b="1" i="1">
                              <a:solidFill>
                                <a:srgbClr val="FF0000"/>
                              </a:solidFill>
                              <a:effectLst/>
                              <a:latin typeface="Cambria Math" panose="02040503050406030204" pitchFamily="18" charset="0"/>
                              <a:ea typeface="Times New Roman" panose="02020603050405020304" pitchFamily="18" charset="0"/>
                              <a:cs typeface="Arial" panose="020B0604020202020204" pitchFamily="34" charset="0"/>
                            </a:rPr>
                            <m:t>𝑩</m:t>
                          </m:r>
                        </m:sub>
                      </m:sSub>
                      <m:r>
                        <a:rPr lang="es-EC" b="1" i="1">
                          <a:solidFill>
                            <a:srgbClr val="FF0000"/>
                          </a:solidFill>
                          <a:effectLst/>
                          <a:latin typeface="Cambria Math" panose="02040503050406030204" pitchFamily="18" charset="0"/>
                          <a:ea typeface="Calibri" panose="020F0502020204030204" pitchFamily="34" charset="0"/>
                          <a:cs typeface="Arial" panose="020B0604020202020204" pitchFamily="34" charset="0"/>
                        </a:rPr>
                        <m:t>=</m:t>
                      </m:r>
                      <m:r>
                        <a:rPr lang="es-EC" b="1" i="1">
                          <a:solidFill>
                            <a:srgbClr val="FF0000"/>
                          </a:solidFill>
                          <a:effectLst/>
                          <a:latin typeface="Cambria Math" panose="02040503050406030204" pitchFamily="18" charset="0"/>
                          <a:ea typeface="Calibri" panose="020F0502020204030204" pitchFamily="34" charset="0"/>
                          <a:cs typeface="Arial" panose="020B0604020202020204" pitchFamily="34" charset="0"/>
                        </a:rPr>
                        <m:t>𝟓</m:t>
                      </m:r>
                      <m:r>
                        <a:rPr lang="es-EC" b="1" i="1">
                          <a:solidFill>
                            <a:srgbClr val="FF0000"/>
                          </a:solidFill>
                          <a:effectLst/>
                          <a:latin typeface="Cambria Math" panose="02040503050406030204" pitchFamily="18" charset="0"/>
                          <a:ea typeface="Calibri" panose="020F0502020204030204" pitchFamily="34" charset="0"/>
                          <a:cs typeface="Arial" panose="020B0604020202020204" pitchFamily="34" charset="0"/>
                        </a:rPr>
                        <m:t>.</m:t>
                      </m:r>
                      <m:r>
                        <a:rPr lang="es-EC" b="1" i="1">
                          <a:solidFill>
                            <a:srgbClr val="FF0000"/>
                          </a:solidFill>
                          <a:effectLst/>
                          <a:latin typeface="Cambria Math" panose="02040503050406030204" pitchFamily="18" charset="0"/>
                          <a:ea typeface="Calibri" panose="020F0502020204030204" pitchFamily="34" charset="0"/>
                          <a:cs typeface="Arial" panose="020B0604020202020204" pitchFamily="34" charset="0"/>
                        </a:rPr>
                        <m:t>𝟏</m:t>
                      </m:r>
                      <m:r>
                        <a:rPr lang="es-EC" b="1" i="1">
                          <a:solidFill>
                            <a:srgbClr val="FF0000"/>
                          </a:solidFill>
                          <a:effectLst/>
                          <a:latin typeface="Cambria Math" panose="02040503050406030204" pitchFamily="18" charset="0"/>
                          <a:ea typeface="Calibri" panose="020F0502020204030204" pitchFamily="34" charset="0"/>
                          <a:cs typeface="Arial" panose="020B0604020202020204" pitchFamily="34" charset="0"/>
                        </a:rPr>
                        <m:t> </m:t>
                      </m:r>
                      <m:r>
                        <a:rPr lang="es-EC" b="1" i="1">
                          <a:solidFill>
                            <a:srgbClr val="FF0000"/>
                          </a:solidFill>
                          <a:effectLst/>
                          <a:latin typeface="Cambria Math" panose="02040503050406030204" pitchFamily="18" charset="0"/>
                          <a:ea typeface="Calibri" panose="020F0502020204030204" pitchFamily="34" charset="0"/>
                          <a:cs typeface="Arial" panose="020B0604020202020204" pitchFamily="34" charset="0"/>
                        </a:rPr>
                        <m:t>𝑲</m:t>
                      </m:r>
                      <m:r>
                        <a:rPr lang="es-EC" b="1" i="1">
                          <a:solidFill>
                            <a:srgbClr val="FF0000"/>
                          </a:solidFill>
                          <a:effectLst/>
                          <a:latin typeface="Cambria Math" panose="02040503050406030204" pitchFamily="18" charset="0"/>
                          <a:ea typeface="Times New Roman" panose="02020603050405020304" pitchFamily="18" charset="0"/>
                          <a:cs typeface="Arial" panose="020B0604020202020204" pitchFamily="34" charset="0"/>
                        </a:rPr>
                        <m:t>𝜴</m:t>
                      </m:r>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Rectángulo 3"/>
              <p:cNvSpPr>
                <a:spLocks noRot="1" noChangeAspect="1" noMove="1" noResize="1" noEditPoints="1" noAdjustHandles="1" noChangeArrowheads="1" noChangeShapeType="1" noTextEdit="1"/>
              </p:cNvSpPr>
              <p:nvPr/>
            </p:nvSpPr>
            <p:spPr>
              <a:xfrm>
                <a:off x="2325511" y="459273"/>
                <a:ext cx="7857067" cy="5469702"/>
              </a:xfrm>
              <a:prstGeom prst="rect">
                <a:avLst/>
              </a:prstGeom>
              <a:blipFill rotWithShape="0">
                <a:blip r:embed="rId2" cstate="print"/>
                <a:stretch>
                  <a:fillRect r="-78"/>
                </a:stretch>
              </a:blipFill>
            </p:spPr>
            <p:txBody>
              <a:bodyPr/>
              <a:lstStyle/>
              <a:p>
                <a:r>
                  <a:rPr lang="en-US">
                    <a:noFill/>
                  </a:rPr>
                  <a:t> </a:t>
                </a:r>
              </a:p>
            </p:txBody>
          </p:sp>
        </mc:Fallback>
      </mc:AlternateContent>
    </p:spTree>
    <p:extLst>
      <p:ext uri="{BB962C8B-B14F-4D97-AF65-F5344CB8AC3E}">
        <p14:creationId xmlns:p14="http://schemas.microsoft.com/office/powerpoint/2010/main" val="352972260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rotWithShape="1">
          <a:blip r:embed="rId2" cstate="print"/>
          <a:srcRect l="1828" r="1749"/>
          <a:stretch/>
        </p:blipFill>
        <p:spPr bwMode="auto">
          <a:xfrm>
            <a:off x="1873849" y="270791"/>
            <a:ext cx="8669973" cy="2341365"/>
          </a:xfrm>
          <a:prstGeom prst="rect">
            <a:avLst/>
          </a:prstGeom>
          <a:ln w="19050">
            <a:solidFill>
              <a:schemeClr val="tx1"/>
            </a:solidFill>
          </a:ln>
          <a:extLst>
            <a:ext uri="{53640926-AAD7-44D8-BBD7-CCE9431645EC}">
              <a14:shadowObscured xmlns:a14="http://schemas.microsoft.com/office/drawing/2010/main"/>
            </a:ext>
          </a:extLst>
        </p:spPr>
      </p:pic>
      <p:sp>
        <p:nvSpPr>
          <p:cNvPr id="5" name="Rectángulo 4"/>
          <p:cNvSpPr/>
          <p:nvPr/>
        </p:nvSpPr>
        <p:spPr>
          <a:xfrm>
            <a:off x="3481165" y="2657313"/>
            <a:ext cx="5455340" cy="369332"/>
          </a:xfrm>
          <a:prstGeom prst="rect">
            <a:avLst/>
          </a:prstGeom>
        </p:spPr>
        <p:txBody>
          <a:bodyPr wrap="none">
            <a:spAutoFit/>
          </a:bodyPr>
          <a:lstStyle/>
          <a:p>
            <a:r>
              <a:rPr lang="es-EC" dirty="0">
                <a:latin typeface="Arial" panose="020B0604020202020204" pitchFamily="34" charset="0"/>
                <a:ea typeface="Calibri" panose="020F0502020204030204" pitchFamily="34" charset="0"/>
              </a:rPr>
              <a:t>Acondicionamiento de las Señales S7X, S8X y S9X</a:t>
            </a:r>
            <a:endParaRPr lang="en-US" dirty="0"/>
          </a:p>
        </p:txBody>
      </p:sp>
      <p:pic>
        <p:nvPicPr>
          <p:cNvPr id="6" name="Imagen 5"/>
          <p:cNvPicPr/>
          <p:nvPr/>
        </p:nvPicPr>
        <p:blipFill>
          <a:blip r:embed="rId3" cstate="print"/>
          <a:stretch>
            <a:fillRect/>
          </a:stretch>
        </p:blipFill>
        <p:spPr>
          <a:xfrm>
            <a:off x="1873849" y="3380529"/>
            <a:ext cx="8669973" cy="2049428"/>
          </a:xfrm>
          <a:prstGeom prst="rect">
            <a:avLst/>
          </a:prstGeom>
          <a:ln w="19050">
            <a:solidFill>
              <a:schemeClr val="tx1"/>
            </a:solidFill>
          </a:ln>
        </p:spPr>
      </p:pic>
      <p:sp>
        <p:nvSpPr>
          <p:cNvPr id="7" name="Rectángulo 6"/>
          <p:cNvSpPr/>
          <p:nvPr/>
        </p:nvSpPr>
        <p:spPr>
          <a:xfrm>
            <a:off x="3711997" y="5513401"/>
            <a:ext cx="4993675" cy="369332"/>
          </a:xfrm>
          <a:prstGeom prst="rect">
            <a:avLst/>
          </a:prstGeom>
        </p:spPr>
        <p:txBody>
          <a:bodyPr wrap="none">
            <a:spAutoFit/>
          </a:bodyPr>
          <a:lstStyle/>
          <a:p>
            <a:r>
              <a:rPr lang="es-EC" dirty="0">
                <a:latin typeface="Arial" panose="020B0604020202020204" pitchFamily="34" charset="0"/>
                <a:ea typeface="Calibri" panose="020F0502020204030204" pitchFamily="34" charset="0"/>
              </a:rPr>
              <a:t>Acondicionamiento de las Señales S7, S8 y S9</a:t>
            </a:r>
            <a:endParaRPr lang="en-US" dirty="0"/>
          </a:p>
        </p:txBody>
      </p:sp>
    </p:spTree>
    <p:extLst>
      <p:ext uri="{BB962C8B-B14F-4D97-AF65-F5344CB8AC3E}">
        <p14:creationId xmlns:p14="http://schemas.microsoft.com/office/powerpoint/2010/main" val="411893475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394012" y="478556"/>
            <a:ext cx="3183885" cy="421847"/>
          </a:xfrm>
          <a:prstGeom prst="rect">
            <a:avLst/>
          </a:prstGeom>
        </p:spPr>
        <p:txBody>
          <a:bodyPr wrap="none">
            <a:spAutoFit/>
          </a:bodyPr>
          <a:lstStyle/>
          <a:p>
            <a:pPr algn="just">
              <a:lnSpc>
                <a:spcPct val="150000"/>
              </a:lnSpc>
              <a:spcAft>
                <a:spcPts val="800"/>
              </a:spcAft>
            </a:pPr>
            <a:r>
              <a:rPr lang="es-EC" sz="1600" i="1" dirty="0">
                <a:latin typeface="Arial" panose="020B0604020202020204" pitchFamily="34" charset="0"/>
                <a:ea typeface="Calibri" panose="020F0502020204030204" pitchFamily="34" charset="0"/>
                <a:cs typeface="Times New Roman" panose="02020603050405020304" pitchFamily="18" charset="0"/>
              </a:rPr>
              <a:t>Motor Eléctrico – Disco Rotatorio</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9" name="Tabla 8"/>
              <p:cNvGraphicFramePr>
                <a:graphicFrameLocks noGrp="1"/>
              </p:cNvGraphicFramePr>
              <p:nvPr>
                <p:extLst>
                  <p:ext uri="{D42A27DB-BD31-4B8C-83A1-F6EECF244321}">
                    <p14:modId xmlns:p14="http://schemas.microsoft.com/office/powerpoint/2010/main" val="882660838"/>
                  </p:ext>
                </p:extLst>
              </p:nvPr>
            </p:nvGraphicFramePr>
            <p:xfrm>
              <a:off x="908402" y="1254389"/>
              <a:ext cx="3536597" cy="1780910"/>
            </p:xfrm>
            <a:graphic>
              <a:graphicData uri="http://schemas.openxmlformats.org/drawingml/2006/table">
                <a:tbl>
                  <a:tblPr firstRow="1" firstCol="1" bandRow="1"/>
                  <a:tblGrid>
                    <a:gridCol w="2319477"/>
                    <a:gridCol w="1217120"/>
                  </a:tblGrid>
                  <a:tr h="356182">
                    <a:tc gridSpan="2">
                      <a:txBody>
                        <a:bodyPr/>
                        <a:lstStyle/>
                        <a:p>
                          <a:pPr marL="18415" algn="ctr">
                            <a:lnSpc>
                              <a:spcPct val="107000"/>
                            </a:lnSpc>
                            <a:spcAft>
                              <a:spcPts val="0"/>
                            </a:spcAft>
                          </a:pPr>
                          <a:r>
                            <a:rPr lang="es-EC" sz="14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Especificaciones generales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hMerge="1">
                      <a:txBody>
                        <a:bodyPr/>
                        <a:lstStyle/>
                        <a:p>
                          <a:endParaRPr lang="en-US"/>
                        </a:p>
                      </a:txBody>
                      <a:tcPr/>
                    </a:tc>
                  </a:tr>
                  <a:tr h="356182">
                    <a:tc>
                      <a:txBody>
                        <a:bodyPr/>
                        <a:lstStyle/>
                        <a:p>
                          <a:pPr marL="70485" algn="r">
                            <a:lnSpc>
                              <a:spcPct val="107000"/>
                            </a:lnSpc>
                            <a:spcAft>
                              <a:spcPts val="0"/>
                            </a:spcAft>
                          </a:pPr>
                          <a:r>
                            <a:rPr lang="es-EC" sz="1400" b="1">
                              <a:effectLst/>
                              <a:latin typeface="Arial" panose="020B0604020202020204" pitchFamily="34" charset="0"/>
                              <a:ea typeface="Times New Roman" panose="02020603050405020304" pitchFamily="18" charset="0"/>
                              <a:cs typeface="Times New Roman" panose="02020603050405020304" pitchFamily="18" charset="0"/>
                            </a:rPr>
                            <a:t>Velocidad de Salida:</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41275" indent="50800">
                            <a:lnSpc>
                              <a:spcPct val="107000"/>
                            </a:lnSpc>
                            <a:spcAft>
                              <a:spcPts val="0"/>
                            </a:spcAft>
                          </a:pPr>
                          <a14:m>
                            <m:oMathPara xmlns:m="http://schemas.openxmlformats.org/officeDocument/2006/math">
                              <m:oMathParaPr>
                                <m:jc m:val="centerGroup"/>
                              </m:oMathParaPr>
                              <m:oMath xmlns:m="http://schemas.openxmlformats.org/officeDocument/2006/math">
                                <m:r>
                                  <a:rPr lang="es-EC" sz="1400" i="1">
                                    <a:effectLst/>
                                    <a:latin typeface="Cambria Math" panose="02040503050406030204" pitchFamily="18" charset="0"/>
                                    <a:ea typeface="Times New Roman" panose="02020603050405020304" pitchFamily="18" charset="0"/>
                                    <a:cs typeface="Arial" panose="020B0604020202020204" pitchFamily="34" charset="0"/>
                                  </a:rPr>
                                  <m:t>30 [</m:t>
                                </m:r>
                                <m:r>
                                  <a:rPr lang="es-EC" sz="1400" i="1">
                                    <a:effectLst/>
                                    <a:latin typeface="Cambria Math" panose="02040503050406030204" pitchFamily="18" charset="0"/>
                                    <a:ea typeface="Times New Roman" panose="02020603050405020304" pitchFamily="18" charset="0"/>
                                    <a:cs typeface="Arial" panose="020B0604020202020204" pitchFamily="34" charset="0"/>
                                  </a:rPr>
                                  <m:t>𝑅𝑃𝑀</m:t>
                                </m:r>
                                <m:r>
                                  <a:rPr lang="es-EC" sz="1400" i="1">
                                    <a:effectLst/>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r>
                  <a:tr h="356182">
                    <a:tc>
                      <a:txBody>
                        <a:bodyPr/>
                        <a:lstStyle/>
                        <a:p>
                          <a:pPr marL="70485" algn="r">
                            <a:lnSpc>
                              <a:spcPct val="107000"/>
                            </a:lnSpc>
                            <a:spcAft>
                              <a:spcPts val="0"/>
                            </a:spcAft>
                          </a:pPr>
                          <a:r>
                            <a:rPr lang="es-EC" sz="1400" b="1">
                              <a:effectLst/>
                              <a:latin typeface="Arial" panose="020B0604020202020204" pitchFamily="34" charset="0"/>
                              <a:ea typeface="Times New Roman" panose="02020603050405020304" pitchFamily="18" charset="0"/>
                              <a:cs typeface="Times New Roman" panose="02020603050405020304" pitchFamily="18" charset="0"/>
                            </a:rPr>
                            <a:t>Voltaje DC:</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14:m>
                            <m:oMathPara xmlns:m="http://schemas.openxmlformats.org/officeDocument/2006/math">
                              <m:oMathParaPr>
                                <m:jc m:val="centerGroup"/>
                              </m:oMathParaPr>
                              <m:oMath xmlns:m="http://schemas.openxmlformats.org/officeDocument/2006/math">
                                <m:r>
                                  <a:rPr lang="es-EC" sz="1400" i="1">
                                    <a:solidFill>
                                      <a:srgbClr val="FFFFFF"/>
                                    </a:solidFill>
                                    <a:effectLst/>
                                    <a:latin typeface="Cambria Math" panose="02040503050406030204" pitchFamily="18" charset="0"/>
                                    <a:ea typeface="Times New Roman" panose="02020603050405020304" pitchFamily="18" charset="0"/>
                                    <a:cs typeface="Arial" panose="020B0604020202020204" pitchFamily="34" charset="0"/>
                                  </a:rPr>
                                  <m:t>    |</m:t>
                                </m:r>
                                <m:r>
                                  <a:rPr lang="es-EC" sz="1400" i="1">
                                    <a:effectLst/>
                                    <a:latin typeface="Cambria Math" panose="02040503050406030204" pitchFamily="18" charset="0"/>
                                    <a:ea typeface="Times New Roman" panose="02020603050405020304" pitchFamily="18" charset="0"/>
                                    <a:cs typeface="Arial" panose="020B0604020202020204" pitchFamily="34" charset="0"/>
                                  </a:rPr>
                                  <m:t>12 [</m:t>
                                </m:r>
                                <m:r>
                                  <a:rPr lang="es-EC" sz="1400" i="1">
                                    <a:effectLst/>
                                    <a:latin typeface="Cambria Math" panose="02040503050406030204" pitchFamily="18" charset="0"/>
                                    <a:ea typeface="Times New Roman" panose="02020603050405020304" pitchFamily="18" charset="0"/>
                                    <a:cs typeface="Arial" panose="020B0604020202020204" pitchFamily="34" charset="0"/>
                                  </a:rPr>
                                  <m:t>𝑉</m:t>
                                </m:r>
                                <m:r>
                                  <a:rPr lang="es-EC" sz="1400" i="1">
                                    <a:effectLst/>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6182">
                    <a:tc>
                      <a:txBody>
                        <a:bodyPr/>
                        <a:lstStyle/>
                        <a:p>
                          <a:pPr marL="70485" algn="r">
                            <a:lnSpc>
                              <a:spcPct val="107000"/>
                            </a:lnSpc>
                            <a:spcAft>
                              <a:spcPts val="0"/>
                            </a:spcAft>
                          </a:pPr>
                          <a:r>
                            <a:rPr lang="es-EC" sz="1400" b="1">
                              <a:effectLst/>
                              <a:latin typeface="Arial" panose="020B0604020202020204" pitchFamily="34" charset="0"/>
                              <a:ea typeface="Times New Roman" panose="02020603050405020304" pitchFamily="18" charset="0"/>
                              <a:cs typeface="Times New Roman" panose="02020603050405020304" pitchFamily="18" charset="0"/>
                            </a:rPr>
                            <a:t>Corriente Nominal: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nSpc>
                              <a:spcPct val="107000"/>
                            </a:lnSpc>
                            <a:spcAft>
                              <a:spcPts val="0"/>
                            </a:spcAft>
                          </a:pPr>
                          <a14:m>
                            <m:oMathPara xmlns:m="http://schemas.openxmlformats.org/officeDocument/2006/math">
                              <m:oMathParaPr>
                                <m:jc m:val="centerGroup"/>
                              </m:oMathParaPr>
                              <m:oMath xmlns:m="http://schemas.openxmlformats.org/officeDocument/2006/math">
                                <m:r>
                                  <a:rPr lang="es-EC" sz="1400" i="1">
                                    <a:effectLst/>
                                    <a:latin typeface="Cambria Math" panose="02040503050406030204" pitchFamily="18" charset="0"/>
                                    <a:ea typeface="Times New Roman" panose="02020603050405020304" pitchFamily="18" charset="0"/>
                                    <a:cs typeface="Arial" panose="020B0604020202020204" pitchFamily="34" charset="0"/>
                                  </a:rPr>
                                  <m:t>  0.45 [</m:t>
                                </m:r>
                                <m:r>
                                  <a:rPr lang="es-EC" sz="1400" i="1">
                                    <a:effectLst/>
                                    <a:latin typeface="Cambria Math" panose="02040503050406030204" pitchFamily="18" charset="0"/>
                                    <a:ea typeface="Times New Roman" panose="02020603050405020304" pitchFamily="18" charset="0"/>
                                    <a:cs typeface="Arial" panose="020B0604020202020204" pitchFamily="34" charset="0"/>
                                  </a:rPr>
                                  <m:t>𝐴</m:t>
                                </m:r>
                                <m:r>
                                  <a:rPr lang="es-EC" sz="1400" i="1">
                                    <a:effectLst/>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r>
                  <a:tr h="356182">
                    <a:tc>
                      <a:txBody>
                        <a:bodyPr/>
                        <a:lstStyle/>
                        <a:p>
                          <a:pPr marL="70485" algn="r">
                            <a:lnSpc>
                              <a:spcPct val="107000"/>
                            </a:lnSpc>
                            <a:spcAft>
                              <a:spcPts val="0"/>
                            </a:spcAft>
                          </a:pPr>
                          <a:r>
                            <a:rPr lang="es-EC" sz="1400" b="1" dirty="0">
                              <a:effectLst/>
                              <a:latin typeface="Arial" panose="020B0604020202020204" pitchFamily="34" charset="0"/>
                              <a:ea typeface="Times New Roman" panose="02020603050405020304" pitchFamily="18" charset="0"/>
                              <a:cs typeface="Times New Roman" panose="02020603050405020304" pitchFamily="18" charset="0"/>
                            </a:rPr>
                            <a:t>Potencia:</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14:m>
                            <m:oMathPara xmlns:m="http://schemas.openxmlformats.org/officeDocument/2006/math">
                              <m:oMathParaPr>
                                <m:jc m:val="centerGroup"/>
                              </m:oMathParaPr>
                              <m:oMath xmlns:m="http://schemas.openxmlformats.org/officeDocument/2006/math">
                                <m:r>
                                  <a:rPr lang="es-EC" sz="1400" i="1">
                                    <a:effectLst/>
                                    <a:latin typeface="Cambria Math" panose="02040503050406030204" pitchFamily="18" charset="0"/>
                                    <a:ea typeface="Times New Roman" panose="02020603050405020304" pitchFamily="18" charset="0"/>
                                    <a:cs typeface="Arial" panose="020B0604020202020204" pitchFamily="34" charset="0"/>
                                  </a:rPr>
                                  <m:t>    5.5 [</m:t>
                                </m:r>
                                <m:r>
                                  <a:rPr lang="es-EC" sz="1400" i="1">
                                    <a:effectLst/>
                                    <a:latin typeface="Cambria Math" panose="02040503050406030204" pitchFamily="18" charset="0"/>
                                    <a:ea typeface="Times New Roman" panose="02020603050405020304" pitchFamily="18" charset="0"/>
                                    <a:cs typeface="Arial" panose="020B0604020202020204" pitchFamily="34" charset="0"/>
                                  </a:rPr>
                                  <m:t>𝑊</m:t>
                                </m:r>
                                <m:r>
                                  <a:rPr lang="es-EC" sz="1400" i="1">
                                    <a:effectLst/>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mc:Choice>
        <mc:Fallback xmlns="">
          <p:graphicFrame>
            <p:nvGraphicFramePr>
              <p:cNvPr id="9" name="Tabla 8"/>
              <p:cNvGraphicFramePr>
                <a:graphicFrameLocks noGrp="1"/>
              </p:cNvGraphicFramePr>
              <p:nvPr>
                <p:extLst>
                  <p:ext uri="{D42A27DB-BD31-4B8C-83A1-F6EECF244321}">
                    <p14:modId xmlns:p14="http://schemas.microsoft.com/office/powerpoint/2010/main" xmlns="" xmlns:a14="http://schemas.microsoft.com/office/drawing/2010/main" val="882660838"/>
                  </p:ext>
                </p:extLst>
              </p:nvPr>
            </p:nvGraphicFramePr>
            <p:xfrm>
              <a:off x="908402" y="1254389"/>
              <a:ext cx="3536597" cy="1780910"/>
            </p:xfrm>
            <a:graphic>
              <a:graphicData uri="http://schemas.openxmlformats.org/drawingml/2006/table">
                <a:tbl>
                  <a:tblPr firstRow="1" firstCol="1" bandRow="1"/>
                  <a:tblGrid>
                    <a:gridCol w="2319477"/>
                    <a:gridCol w="1217120"/>
                  </a:tblGrid>
                  <a:tr h="356182">
                    <a:tc gridSpan="2">
                      <a:txBody>
                        <a:bodyPr/>
                        <a:lstStyle/>
                        <a:p>
                          <a:pPr marL="18415" algn="ctr">
                            <a:lnSpc>
                              <a:spcPct val="107000"/>
                            </a:lnSpc>
                            <a:spcAft>
                              <a:spcPts val="0"/>
                            </a:spcAft>
                          </a:pPr>
                          <a:r>
                            <a:rPr lang="es-EC" sz="14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Especificaciones generales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hMerge="1">
                      <a:txBody>
                        <a:bodyPr/>
                        <a:lstStyle/>
                        <a:p>
                          <a:endParaRPr lang="en-US"/>
                        </a:p>
                      </a:txBody>
                      <a:tcPr/>
                    </a:tc>
                  </a:tr>
                  <a:tr h="356182">
                    <a:tc>
                      <a:txBody>
                        <a:bodyPr/>
                        <a:lstStyle/>
                        <a:p>
                          <a:pPr marL="70485" algn="r">
                            <a:lnSpc>
                              <a:spcPct val="107000"/>
                            </a:lnSpc>
                            <a:spcAft>
                              <a:spcPts val="0"/>
                            </a:spcAft>
                          </a:pPr>
                          <a:r>
                            <a:rPr lang="es-EC" sz="1400" b="1">
                              <a:effectLst/>
                              <a:latin typeface="Arial" panose="020B0604020202020204" pitchFamily="34" charset="0"/>
                              <a:ea typeface="Times New Roman" panose="02020603050405020304" pitchFamily="18" charset="0"/>
                              <a:cs typeface="Times New Roman" panose="02020603050405020304" pitchFamily="18" charset="0"/>
                            </a:rPr>
                            <a:t>Velocidad de Salida:</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2"/>
                          <a:stretch>
                            <a:fillRect l="-191500" t="-103448" r="-1000" b="-313793"/>
                          </a:stretch>
                        </a:blipFill>
                      </a:tcPr>
                    </a:tc>
                  </a:tr>
                  <a:tr h="356182">
                    <a:tc>
                      <a:txBody>
                        <a:bodyPr/>
                        <a:lstStyle/>
                        <a:p>
                          <a:pPr marL="70485" algn="r">
                            <a:lnSpc>
                              <a:spcPct val="107000"/>
                            </a:lnSpc>
                            <a:spcAft>
                              <a:spcPts val="0"/>
                            </a:spcAft>
                          </a:pPr>
                          <a:r>
                            <a:rPr lang="es-EC" sz="1400" b="1">
                              <a:effectLst/>
                              <a:latin typeface="Arial" panose="020B0604020202020204" pitchFamily="34" charset="0"/>
                              <a:ea typeface="Times New Roman" panose="02020603050405020304" pitchFamily="18" charset="0"/>
                              <a:cs typeface="Times New Roman" panose="02020603050405020304" pitchFamily="18" charset="0"/>
                            </a:rPr>
                            <a:t>Voltaje DC:</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2"/>
                          <a:stretch>
                            <a:fillRect l="-191500" t="-200000" r="-1000" b="-208475"/>
                          </a:stretch>
                        </a:blipFill>
                      </a:tcPr>
                    </a:tc>
                  </a:tr>
                  <a:tr h="356182">
                    <a:tc>
                      <a:txBody>
                        <a:bodyPr/>
                        <a:lstStyle/>
                        <a:p>
                          <a:pPr marL="70485" algn="r">
                            <a:lnSpc>
                              <a:spcPct val="107000"/>
                            </a:lnSpc>
                            <a:spcAft>
                              <a:spcPts val="0"/>
                            </a:spcAft>
                          </a:pPr>
                          <a:r>
                            <a:rPr lang="es-EC" sz="1400" b="1">
                              <a:effectLst/>
                              <a:latin typeface="Arial" panose="020B0604020202020204" pitchFamily="34" charset="0"/>
                              <a:ea typeface="Times New Roman" panose="02020603050405020304" pitchFamily="18" charset="0"/>
                              <a:cs typeface="Times New Roman" panose="02020603050405020304" pitchFamily="18" charset="0"/>
                            </a:rPr>
                            <a:t>Corriente Nominal: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2"/>
                          <a:stretch>
                            <a:fillRect l="-191500" t="-305172" r="-1000" b="-112069"/>
                          </a:stretch>
                        </a:blipFill>
                      </a:tcPr>
                    </a:tc>
                  </a:tr>
                  <a:tr h="356182">
                    <a:tc>
                      <a:txBody>
                        <a:bodyPr/>
                        <a:lstStyle/>
                        <a:p>
                          <a:pPr marL="70485" algn="r">
                            <a:lnSpc>
                              <a:spcPct val="107000"/>
                            </a:lnSpc>
                            <a:spcAft>
                              <a:spcPts val="0"/>
                            </a:spcAft>
                          </a:pPr>
                          <a:r>
                            <a:rPr lang="es-EC" sz="1400" b="1" dirty="0">
                              <a:effectLst/>
                              <a:latin typeface="Arial" panose="020B0604020202020204" pitchFamily="34" charset="0"/>
                              <a:ea typeface="Times New Roman" panose="02020603050405020304" pitchFamily="18" charset="0"/>
                              <a:cs typeface="Times New Roman" panose="02020603050405020304" pitchFamily="18" charset="0"/>
                            </a:rPr>
                            <a:t>Potencia:</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2"/>
                          <a:stretch>
                            <a:fillRect l="-191500" t="-398305" r="-1000" b="-10169"/>
                          </a:stretch>
                        </a:blipFill>
                      </a:tcPr>
                    </a:tc>
                  </a:tr>
                </a:tbl>
              </a:graphicData>
            </a:graphic>
          </p:graphicFrame>
        </mc:Fallback>
      </mc:AlternateContent>
      <p:sp>
        <p:nvSpPr>
          <p:cNvPr id="10" name="Rectángulo 9"/>
          <p:cNvSpPr/>
          <p:nvPr/>
        </p:nvSpPr>
        <p:spPr>
          <a:xfrm>
            <a:off x="611070" y="3050731"/>
            <a:ext cx="4131259" cy="338554"/>
          </a:xfrm>
          <a:prstGeom prst="rect">
            <a:avLst/>
          </a:prstGeom>
        </p:spPr>
        <p:txBody>
          <a:bodyPr wrap="none">
            <a:spAutoFit/>
          </a:bodyPr>
          <a:lstStyle/>
          <a:p>
            <a:r>
              <a:rPr lang="es-EC" sz="1600" i="1" dirty="0">
                <a:latin typeface="Arial" panose="020B0604020202020204" pitchFamily="34" charset="0"/>
                <a:ea typeface="Calibri" panose="020F0502020204030204" pitchFamily="34" charset="0"/>
              </a:rPr>
              <a:t>Datos Eléctricos del motor – Disco rotatorio</a:t>
            </a:r>
            <a:endParaRPr lang="en-US" sz="1600" dirty="0"/>
          </a:p>
        </p:txBody>
      </p:sp>
      <p:pic>
        <p:nvPicPr>
          <p:cNvPr id="11" name="Imagen 10"/>
          <p:cNvPicPr/>
          <p:nvPr/>
        </p:nvPicPr>
        <p:blipFill rotWithShape="1">
          <a:blip r:embed="rId3" cstate="print"/>
          <a:srcRect l="458" r="990"/>
          <a:stretch/>
        </p:blipFill>
        <p:spPr bwMode="auto">
          <a:xfrm>
            <a:off x="4982527" y="478556"/>
            <a:ext cx="6841173" cy="1947144"/>
          </a:xfrm>
          <a:prstGeom prst="rect">
            <a:avLst/>
          </a:prstGeom>
          <a:ln w="19050"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12" name="Imagen 11"/>
          <p:cNvPicPr/>
          <p:nvPr/>
        </p:nvPicPr>
        <p:blipFill rotWithShape="1">
          <a:blip r:embed="rId4" cstate="print"/>
          <a:srcRect l="1522" r="913"/>
          <a:stretch/>
        </p:blipFill>
        <p:spPr bwMode="auto">
          <a:xfrm>
            <a:off x="4982527" y="3220008"/>
            <a:ext cx="6841173" cy="1905635"/>
          </a:xfrm>
          <a:prstGeom prst="rect">
            <a:avLst/>
          </a:prstGeom>
          <a:ln w="19050">
            <a:solidFill>
              <a:schemeClr val="tx1"/>
            </a:solidFill>
          </a:ln>
          <a:extLst>
            <a:ext uri="{53640926-AAD7-44D8-BBD7-CCE9431645EC}">
              <a14:shadowObscured xmlns:a14="http://schemas.microsoft.com/office/drawing/2010/main"/>
            </a:ext>
          </a:extLst>
        </p:spPr>
      </p:pic>
      <p:sp>
        <p:nvSpPr>
          <p:cNvPr id="13" name="Rectángulo 12"/>
          <p:cNvSpPr/>
          <p:nvPr/>
        </p:nvSpPr>
        <p:spPr>
          <a:xfrm>
            <a:off x="5491642" y="2453522"/>
            <a:ext cx="5822941" cy="369332"/>
          </a:xfrm>
          <a:prstGeom prst="rect">
            <a:avLst/>
          </a:prstGeom>
        </p:spPr>
        <p:txBody>
          <a:bodyPr wrap="none">
            <a:spAutoFit/>
          </a:bodyPr>
          <a:lstStyle/>
          <a:p>
            <a:r>
              <a:rPr lang="es-EC" dirty="0">
                <a:latin typeface="Arial" panose="020B0604020202020204" pitchFamily="34" charset="0"/>
                <a:ea typeface="Calibri" panose="020F0502020204030204" pitchFamily="34" charset="0"/>
              </a:rPr>
              <a:t>Acondicionamiento de las Señales S10X, S11X y S12X</a:t>
            </a:r>
            <a:endParaRPr lang="en-US" dirty="0"/>
          </a:p>
        </p:txBody>
      </p:sp>
      <p:sp>
        <p:nvSpPr>
          <p:cNvPr id="14" name="Rectángulo 13"/>
          <p:cNvSpPr/>
          <p:nvPr/>
        </p:nvSpPr>
        <p:spPr>
          <a:xfrm>
            <a:off x="5722474" y="5163827"/>
            <a:ext cx="5361276" cy="369332"/>
          </a:xfrm>
          <a:prstGeom prst="rect">
            <a:avLst/>
          </a:prstGeom>
        </p:spPr>
        <p:txBody>
          <a:bodyPr wrap="none">
            <a:spAutoFit/>
          </a:bodyPr>
          <a:lstStyle/>
          <a:p>
            <a:r>
              <a:rPr lang="es-EC" dirty="0">
                <a:latin typeface="Arial" panose="020B0604020202020204" pitchFamily="34" charset="0"/>
                <a:ea typeface="Calibri" panose="020F0502020204030204" pitchFamily="34" charset="0"/>
              </a:rPr>
              <a:t>Acondicionamiento de las Señales S10, S11 y S12</a:t>
            </a:r>
            <a:endParaRPr lang="en-US" dirty="0"/>
          </a:p>
        </p:txBody>
      </p:sp>
    </p:spTree>
    <p:extLst>
      <p:ext uri="{BB962C8B-B14F-4D97-AF65-F5344CB8AC3E}">
        <p14:creationId xmlns:p14="http://schemas.microsoft.com/office/powerpoint/2010/main" val="127574267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55491" y="158234"/>
            <a:ext cx="4750018" cy="463075"/>
          </a:xfrm>
          <a:prstGeom prst="rect">
            <a:avLst/>
          </a:prstGeom>
        </p:spPr>
        <p:txBody>
          <a:bodyPr wrap="none">
            <a:spAutoFit/>
          </a:bodyPr>
          <a:lstStyle/>
          <a:p>
            <a:pPr algn="just">
              <a:lnSpc>
                <a:spcPct val="150000"/>
              </a:lnSpc>
              <a:spcAft>
                <a:spcPts val="800"/>
              </a:spcAft>
            </a:pPr>
            <a:r>
              <a:rPr lang="es-EC" dirty="0">
                <a:latin typeface="Arial" panose="020B0604020202020204" pitchFamily="34" charset="0"/>
                <a:ea typeface="Times New Roman" panose="02020603050405020304" pitchFamily="18" charset="0"/>
                <a:cs typeface="Times New Roman" panose="02020603050405020304" pitchFamily="18" charset="0"/>
              </a:rPr>
              <a:t>Electroválvulas para los pistones – Módulo 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6" name="Tabla 5"/>
              <p:cNvGraphicFramePr>
                <a:graphicFrameLocks noGrp="1"/>
              </p:cNvGraphicFramePr>
              <p:nvPr>
                <p:extLst>
                  <p:ext uri="{D42A27DB-BD31-4B8C-83A1-F6EECF244321}">
                    <p14:modId xmlns:p14="http://schemas.microsoft.com/office/powerpoint/2010/main" val="3552343836"/>
                  </p:ext>
                </p:extLst>
              </p:nvPr>
            </p:nvGraphicFramePr>
            <p:xfrm>
              <a:off x="1111250" y="862171"/>
              <a:ext cx="3238500" cy="2773045"/>
            </p:xfrm>
            <a:graphic>
              <a:graphicData uri="http://schemas.openxmlformats.org/drawingml/2006/table">
                <a:tbl>
                  <a:tblPr firstRow="1" firstCol="1" bandRow="1"/>
                  <a:tblGrid>
                    <a:gridCol w="1887325"/>
                    <a:gridCol w="1351175"/>
                  </a:tblGrid>
                  <a:tr h="252095">
                    <a:tc gridSpan="2">
                      <a:txBody>
                        <a:bodyPr/>
                        <a:lstStyle/>
                        <a:p>
                          <a:pPr algn="ctr">
                            <a:lnSpc>
                              <a:spcPct val="107000"/>
                            </a:lnSpc>
                            <a:spcAft>
                              <a:spcPts val="0"/>
                            </a:spcAft>
                          </a:pPr>
                          <a:r>
                            <a:rPr lang="es-EC" sz="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Especificaciones generales</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hMerge="1">
                      <a:txBody>
                        <a:bodyPr/>
                        <a:lstStyle/>
                        <a:p>
                          <a:endParaRPr lang="en-US"/>
                        </a:p>
                      </a:txBody>
                      <a:tcPr/>
                    </a:tc>
                  </a:tr>
                  <a:tr h="252095">
                    <a:tc gridSpan="2">
                      <a:txBody>
                        <a:bodyPr/>
                        <a:lstStyle/>
                        <a:p>
                          <a:pPr algn="ctr">
                            <a:lnSpc>
                              <a:spcPct val="107000"/>
                            </a:lnSpc>
                            <a:spcAft>
                              <a:spcPts val="0"/>
                            </a:spcAft>
                          </a:pPr>
                          <a:r>
                            <a:rPr lang="es-EC" sz="12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VÁLVULA 3/2 MONOESTABLE</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hMerge="1">
                      <a:txBody>
                        <a:bodyPr/>
                        <a:lstStyle/>
                        <a:p>
                          <a:endParaRPr lang="en-US"/>
                        </a:p>
                      </a:txBody>
                      <a:tcPr/>
                    </a:tc>
                  </a:tr>
                  <a:tr h="252095">
                    <a:tc>
                      <a:txBody>
                        <a:bodyPr/>
                        <a:lstStyle/>
                        <a:p>
                          <a:pPr marL="70485" algn="r">
                            <a:lnSpc>
                              <a:spcPct val="107000"/>
                            </a:lnSpc>
                            <a:spcAft>
                              <a:spcPts val="0"/>
                            </a:spcAft>
                          </a:pPr>
                          <a:r>
                            <a:rPr lang="es-EC" sz="1200" b="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Voltaje de Control:</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14:m>
                            <m:oMathPara xmlns:m="http://schemas.openxmlformats.org/officeDocument/2006/math">
                              <m:oMathParaPr>
                                <m:jc m:val="centerGroup"/>
                              </m:oMathParaPr>
                              <m:oMath xmlns:m="http://schemas.openxmlformats.org/officeDocument/2006/math">
                                <m:r>
                                  <a:rPr lang="es-EC" sz="1200" i="1" smtClean="0">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18−30 [</m:t>
                                </m:r>
                                <m:r>
                                  <a:rPr lang="es-EC" sz="1200" i="1" smtClean="0">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𝑉</m:t>
                                </m:r>
                                <m:r>
                                  <a:rPr lang="es-EC" sz="1200" i="1" smtClean="0">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2095">
                    <a:tc>
                      <a:txBody>
                        <a:bodyPr/>
                        <a:lstStyle/>
                        <a:p>
                          <a:pPr marL="70485" algn="r">
                            <a:lnSpc>
                              <a:spcPct val="107000"/>
                            </a:lnSpc>
                            <a:spcAft>
                              <a:spcPts val="0"/>
                            </a:spcAft>
                          </a:pPr>
                          <a:r>
                            <a:rPr lang="es-EC" sz="12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Corriente Solenoide:</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nSpc>
                              <a:spcPct val="107000"/>
                            </a:lnSpc>
                            <a:spcAft>
                              <a:spcPts val="0"/>
                            </a:spcAft>
                          </a:pPr>
                          <a14:m>
                            <m:oMathPara xmlns:m="http://schemas.openxmlformats.org/officeDocument/2006/math">
                              <m:oMathParaPr>
                                <m:jc m:val="centerGroup"/>
                              </m:oMathParaPr>
                              <m:oMath xmlns:m="http://schemas.openxmlformats.org/officeDocument/2006/math">
                                <m:r>
                                  <a:rPr lang="es-EC" sz="1200" i="1" smtClean="0">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0.6 [</m:t>
                                </m:r>
                                <m:r>
                                  <a:rPr lang="es-EC" sz="1200" i="1" smtClean="0">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𝐴</m:t>
                                </m:r>
                                <m:r>
                                  <a:rPr lang="es-EC" sz="1200" i="1" smtClean="0">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r>
                  <a:tr h="252095">
                    <a:tc>
                      <a:txBody>
                        <a:bodyPr/>
                        <a:lstStyle/>
                        <a:p>
                          <a:pPr marL="70485" algn="r">
                            <a:lnSpc>
                              <a:spcPct val="107000"/>
                            </a:lnSpc>
                            <a:spcAft>
                              <a:spcPts val="0"/>
                            </a:spcAft>
                          </a:pPr>
                          <a:r>
                            <a:rPr lang="es-EC" sz="1200" b="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Diámetro de Conexión:</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14:m>
                            <m:oMathPara xmlns:m="http://schemas.openxmlformats.org/officeDocument/2006/math">
                              <m:oMathParaPr>
                                <m:jc m:val="centerGroup"/>
                              </m:oMathParaPr>
                              <m:oMath xmlns:m="http://schemas.openxmlformats.org/officeDocument/2006/math">
                                <m:r>
                                  <a:rPr lang="es-EC" sz="1200" i="1" smtClean="0">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    1/4 [</m:t>
                                </m:r>
                                <m:r>
                                  <a:rPr lang="es-EC" sz="1200" i="1" smtClean="0">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𝑃𝑢𝑙𝑔</m:t>
                                </m:r>
                                <m:r>
                                  <a:rPr lang="es-EC" sz="1200" i="1" smtClean="0">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2095">
                    <a:tc>
                      <a:txBody>
                        <a:bodyPr/>
                        <a:lstStyle/>
                        <a:p>
                          <a:pPr marL="70485" algn="r">
                            <a:lnSpc>
                              <a:spcPct val="107000"/>
                            </a:lnSpc>
                            <a:spcAft>
                              <a:spcPts val="0"/>
                            </a:spcAft>
                          </a:pPr>
                          <a:r>
                            <a:rPr lang="es-EC" sz="1200" b="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Rango de Presión:</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nSpc>
                              <a:spcPct val="107000"/>
                            </a:lnSpc>
                            <a:spcAft>
                              <a:spcPts val="0"/>
                            </a:spcAft>
                          </a:pPr>
                          <a14:m>
                            <m:oMathPara xmlns:m="http://schemas.openxmlformats.org/officeDocument/2006/math">
                              <m:oMathParaPr>
                                <m:jc m:val="centerGroup"/>
                              </m:oMathParaPr>
                              <m:oMath xmlns:m="http://schemas.openxmlformats.org/officeDocument/2006/math">
                                <m:r>
                                  <a:rPr lang="es-EC" sz="1200" i="1" smtClean="0">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101−965 [</m:t>
                                </m:r>
                                <m:r>
                                  <a:rPr lang="es-EC" sz="1200" i="1" smtClean="0">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𝐾𝑃𝑎</m:t>
                                </m:r>
                                <m:r>
                                  <a:rPr lang="es-EC" sz="1200" i="1" smtClean="0">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 </m:t>
                                </m:r>
                              </m:oMath>
                            </m:oMathPara>
                          </a14:m>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r>
                  <a:tr h="252095">
                    <a:tc gridSpan="2">
                      <a:txBody>
                        <a:bodyPr/>
                        <a:lstStyle/>
                        <a:p>
                          <a:pPr algn="ctr">
                            <a:lnSpc>
                              <a:spcPct val="107000"/>
                            </a:lnSpc>
                            <a:spcAft>
                              <a:spcPts val="0"/>
                            </a:spcAft>
                          </a:pPr>
                          <a:r>
                            <a:rPr lang="es-EC" sz="12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VÁLVULA 5/2 BIESTABLE</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r h="252095">
                    <a:tc>
                      <a:txBody>
                        <a:bodyPr/>
                        <a:lstStyle/>
                        <a:p>
                          <a:pPr marL="70485" algn="r">
                            <a:lnSpc>
                              <a:spcPct val="107000"/>
                            </a:lnSpc>
                            <a:spcAft>
                              <a:spcPts val="0"/>
                            </a:spcAft>
                          </a:pPr>
                          <a:r>
                            <a:rPr lang="es-EC" sz="1200" b="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Voltaje de Control:</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nSpc>
                              <a:spcPct val="107000"/>
                            </a:lnSpc>
                            <a:spcAft>
                              <a:spcPts val="0"/>
                            </a:spcAft>
                          </a:pPr>
                          <a14:m>
                            <m:oMathPara xmlns:m="http://schemas.openxmlformats.org/officeDocument/2006/math">
                              <m:oMathParaPr>
                                <m:jc m:val="centerGroup"/>
                              </m:oMathParaPr>
                              <m:oMath xmlns:m="http://schemas.openxmlformats.org/officeDocument/2006/math">
                                <m:r>
                                  <a:rPr lang="es-EC" sz="1200" i="1" smtClean="0">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24 [</m:t>
                                </m:r>
                                <m:r>
                                  <a:rPr lang="es-EC" sz="1200" i="1" smtClean="0">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𝑉</m:t>
                                </m:r>
                                <m:r>
                                  <a:rPr lang="es-EC" sz="1200" i="1" smtClean="0">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r>
                  <a:tr h="252095">
                    <a:tc>
                      <a:txBody>
                        <a:bodyPr/>
                        <a:lstStyle/>
                        <a:p>
                          <a:pPr marL="70485" algn="r">
                            <a:lnSpc>
                              <a:spcPct val="107000"/>
                            </a:lnSpc>
                            <a:spcAft>
                              <a:spcPts val="0"/>
                            </a:spcAft>
                          </a:pPr>
                          <a:r>
                            <a:rPr lang="es-EC" sz="1200" b="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Corriente Solenoide:</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14:m>
                            <m:oMathPara xmlns:m="http://schemas.openxmlformats.org/officeDocument/2006/math">
                              <m:oMathParaPr>
                                <m:jc m:val="centerGroup"/>
                              </m:oMathParaPr>
                              <m:oMath xmlns:m="http://schemas.openxmlformats.org/officeDocument/2006/math">
                                <m:r>
                                  <a:rPr lang="es-EC" sz="1200" i="1" smtClean="0">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0.7 [</m:t>
                                </m:r>
                                <m:r>
                                  <a:rPr lang="es-EC" sz="1200" i="1" smtClean="0">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𝐴</m:t>
                                </m:r>
                                <m:r>
                                  <a:rPr lang="es-EC" sz="1200" i="1" smtClean="0">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2095">
                    <a:tc>
                      <a:txBody>
                        <a:bodyPr/>
                        <a:lstStyle/>
                        <a:p>
                          <a:pPr marL="70485" algn="r">
                            <a:lnSpc>
                              <a:spcPct val="107000"/>
                            </a:lnSpc>
                            <a:spcAft>
                              <a:spcPts val="0"/>
                            </a:spcAft>
                          </a:pPr>
                          <a:r>
                            <a:rPr lang="es-EC" sz="1200" b="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Diámetro de Conexión:</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nSpc>
                              <a:spcPct val="107000"/>
                            </a:lnSpc>
                            <a:spcAft>
                              <a:spcPts val="0"/>
                            </a:spcAft>
                          </a:pPr>
                          <a14:m>
                            <m:oMathPara xmlns:m="http://schemas.openxmlformats.org/officeDocument/2006/math">
                              <m:oMathParaPr>
                                <m:jc m:val="centerGroup"/>
                              </m:oMathParaPr>
                              <m:oMath xmlns:m="http://schemas.openxmlformats.org/officeDocument/2006/math">
                                <m:r>
                                  <a:rPr lang="es-EC" sz="1200" i="1" smtClean="0">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    1/4 [</m:t>
                                </m:r>
                                <m:r>
                                  <a:rPr lang="es-EC" sz="1200" i="1" smtClean="0">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𝑃𝑢𝑙𝑔</m:t>
                                </m:r>
                                <m:r>
                                  <a:rPr lang="es-EC" sz="1200" i="1" smtClean="0">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r>
                  <a:tr h="252095">
                    <a:tc>
                      <a:txBody>
                        <a:bodyPr/>
                        <a:lstStyle/>
                        <a:p>
                          <a:pPr marL="70485" algn="r">
                            <a:lnSpc>
                              <a:spcPct val="107000"/>
                            </a:lnSpc>
                            <a:spcAft>
                              <a:spcPts val="0"/>
                            </a:spcAft>
                          </a:pPr>
                          <a:r>
                            <a:rPr lang="es-EC" sz="1200" b="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Rango de Presión:</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14:m>
                            <m:oMathPara xmlns:m="http://schemas.openxmlformats.org/officeDocument/2006/math">
                              <m:oMathParaPr>
                                <m:jc m:val="centerGroup"/>
                              </m:oMathParaPr>
                              <m:oMath xmlns:m="http://schemas.openxmlformats.org/officeDocument/2006/math">
                                <m:r>
                                  <a:rPr lang="es-EC" sz="1200" i="1" smtClean="0">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101−965 [</m:t>
                                </m:r>
                                <m:r>
                                  <a:rPr lang="es-EC" sz="1200" i="1" smtClean="0">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𝐾𝑃𝑎</m:t>
                                </m:r>
                                <m:r>
                                  <a:rPr lang="es-EC" sz="1200" i="1" smtClean="0">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 </m:t>
                                </m:r>
                              </m:oMath>
                            </m:oMathPara>
                          </a14:m>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mc:Choice>
        <mc:Fallback xmlns="">
          <p:graphicFrame>
            <p:nvGraphicFramePr>
              <p:cNvPr id="6" name="Tabla 5"/>
              <p:cNvGraphicFramePr>
                <a:graphicFrameLocks noGrp="1"/>
              </p:cNvGraphicFramePr>
              <p:nvPr>
                <p:extLst>
                  <p:ext uri="{D42A27DB-BD31-4B8C-83A1-F6EECF244321}">
                    <p14:modId xmlns:p14="http://schemas.microsoft.com/office/powerpoint/2010/main" val="3552343836"/>
                  </p:ext>
                </p:extLst>
              </p:nvPr>
            </p:nvGraphicFramePr>
            <p:xfrm>
              <a:off x="1111250" y="862171"/>
              <a:ext cx="3238500" cy="2773045"/>
            </p:xfrm>
            <a:graphic>
              <a:graphicData uri="http://schemas.openxmlformats.org/drawingml/2006/table">
                <a:tbl>
                  <a:tblPr firstRow="1" firstCol="1" bandRow="1"/>
                  <a:tblGrid>
                    <a:gridCol w="1887325"/>
                    <a:gridCol w="1351175"/>
                  </a:tblGrid>
                  <a:tr h="252095">
                    <a:tc gridSpan="2">
                      <a:txBody>
                        <a:bodyPr/>
                        <a:lstStyle/>
                        <a:p>
                          <a:pPr algn="ctr">
                            <a:lnSpc>
                              <a:spcPct val="107000"/>
                            </a:lnSpc>
                            <a:spcAft>
                              <a:spcPts val="0"/>
                            </a:spcAft>
                          </a:pPr>
                          <a:r>
                            <a:rPr lang="es-EC" sz="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Especificaciones generales</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hMerge="1">
                      <a:txBody>
                        <a:bodyPr/>
                        <a:lstStyle/>
                        <a:p>
                          <a:endParaRPr lang="en-US"/>
                        </a:p>
                      </a:txBody>
                      <a:tcPr/>
                    </a:tc>
                  </a:tr>
                  <a:tr h="252095">
                    <a:tc gridSpan="2">
                      <a:txBody>
                        <a:bodyPr/>
                        <a:lstStyle/>
                        <a:p>
                          <a:pPr algn="ctr">
                            <a:lnSpc>
                              <a:spcPct val="107000"/>
                            </a:lnSpc>
                            <a:spcAft>
                              <a:spcPts val="0"/>
                            </a:spcAft>
                          </a:pPr>
                          <a:r>
                            <a:rPr lang="es-EC" sz="12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VÁLVULA 3/2 MONOESTABLE</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hMerge="1">
                      <a:txBody>
                        <a:bodyPr/>
                        <a:lstStyle/>
                        <a:p>
                          <a:endParaRPr lang="en-US"/>
                        </a:p>
                      </a:txBody>
                      <a:tcPr/>
                    </a:tc>
                  </a:tr>
                  <a:tr h="252095">
                    <a:tc>
                      <a:txBody>
                        <a:bodyPr/>
                        <a:lstStyle/>
                        <a:p>
                          <a:pPr marL="70485" algn="r">
                            <a:lnSpc>
                              <a:spcPct val="107000"/>
                            </a:lnSpc>
                            <a:spcAft>
                              <a:spcPts val="0"/>
                            </a:spcAft>
                          </a:pPr>
                          <a:r>
                            <a:rPr lang="es-EC" sz="1200" b="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Voltaje de Control:</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EC"/>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2"/>
                          <a:stretch>
                            <a:fillRect l="-140090" t="-209756" r="-901" b="-829268"/>
                          </a:stretch>
                        </a:blipFill>
                      </a:tcPr>
                    </a:tc>
                  </a:tr>
                  <a:tr h="252095">
                    <a:tc>
                      <a:txBody>
                        <a:bodyPr/>
                        <a:lstStyle/>
                        <a:p>
                          <a:pPr marL="70485" algn="r">
                            <a:lnSpc>
                              <a:spcPct val="107000"/>
                            </a:lnSpc>
                            <a:spcAft>
                              <a:spcPts val="0"/>
                            </a:spcAft>
                          </a:pPr>
                          <a:r>
                            <a:rPr lang="es-EC" sz="12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Corriente Solenoide:</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endParaRPr lang="es-EC"/>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2"/>
                          <a:stretch>
                            <a:fillRect l="-140090" t="-302381" r="-901" b="-709524"/>
                          </a:stretch>
                        </a:blipFill>
                      </a:tcPr>
                    </a:tc>
                  </a:tr>
                  <a:tr h="252095">
                    <a:tc>
                      <a:txBody>
                        <a:bodyPr/>
                        <a:lstStyle/>
                        <a:p>
                          <a:pPr marL="70485" algn="r">
                            <a:lnSpc>
                              <a:spcPct val="107000"/>
                            </a:lnSpc>
                            <a:spcAft>
                              <a:spcPts val="0"/>
                            </a:spcAft>
                          </a:pPr>
                          <a:r>
                            <a:rPr lang="es-EC" sz="1200" b="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Diámetro de Conexión:</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EC"/>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2"/>
                          <a:stretch>
                            <a:fillRect l="-140090" t="-412195" r="-901" b="-626829"/>
                          </a:stretch>
                        </a:blipFill>
                      </a:tcPr>
                    </a:tc>
                  </a:tr>
                  <a:tr h="252095">
                    <a:tc>
                      <a:txBody>
                        <a:bodyPr/>
                        <a:lstStyle/>
                        <a:p>
                          <a:pPr marL="70485" algn="r">
                            <a:lnSpc>
                              <a:spcPct val="107000"/>
                            </a:lnSpc>
                            <a:spcAft>
                              <a:spcPts val="0"/>
                            </a:spcAft>
                          </a:pPr>
                          <a:r>
                            <a:rPr lang="es-EC" sz="1200" b="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Rango de Presión:</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endParaRPr lang="es-EC"/>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2"/>
                          <a:stretch>
                            <a:fillRect l="-140090" t="-500000" r="-901" b="-511905"/>
                          </a:stretch>
                        </a:blipFill>
                      </a:tcPr>
                    </a:tc>
                  </a:tr>
                  <a:tr h="252095">
                    <a:tc gridSpan="2">
                      <a:txBody>
                        <a:bodyPr/>
                        <a:lstStyle/>
                        <a:p>
                          <a:pPr algn="ctr">
                            <a:lnSpc>
                              <a:spcPct val="107000"/>
                            </a:lnSpc>
                            <a:spcAft>
                              <a:spcPts val="0"/>
                            </a:spcAft>
                          </a:pPr>
                          <a:r>
                            <a:rPr lang="es-EC" sz="12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VÁLVULA 5/2 BIESTABLE</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r h="252095">
                    <a:tc>
                      <a:txBody>
                        <a:bodyPr/>
                        <a:lstStyle/>
                        <a:p>
                          <a:pPr marL="70485" algn="r">
                            <a:lnSpc>
                              <a:spcPct val="107000"/>
                            </a:lnSpc>
                            <a:spcAft>
                              <a:spcPts val="0"/>
                            </a:spcAft>
                          </a:pPr>
                          <a:r>
                            <a:rPr lang="es-EC" sz="1200" b="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Voltaje de Control:</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endParaRPr lang="es-EC"/>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2"/>
                          <a:stretch>
                            <a:fillRect l="-140090" t="-697619" r="-901" b="-314286"/>
                          </a:stretch>
                        </a:blipFill>
                      </a:tcPr>
                    </a:tc>
                  </a:tr>
                  <a:tr h="252095">
                    <a:tc>
                      <a:txBody>
                        <a:bodyPr/>
                        <a:lstStyle/>
                        <a:p>
                          <a:pPr marL="70485" algn="r">
                            <a:lnSpc>
                              <a:spcPct val="107000"/>
                            </a:lnSpc>
                            <a:spcAft>
                              <a:spcPts val="0"/>
                            </a:spcAft>
                          </a:pPr>
                          <a:r>
                            <a:rPr lang="es-EC" sz="1200" b="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Corriente Solenoide:</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EC"/>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2"/>
                          <a:stretch>
                            <a:fillRect l="-140090" t="-817073" r="-901" b="-221951"/>
                          </a:stretch>
                        </a:blipFill>
                      </a:tcPr>
                    </a:tc>
                  </a:tr>
                  <a:tr h="252095">
                    <a:tc>
                      <a:txBody>
                        <a:bodyPr/>
                        <a:lstStyle/>
                        <a:p>
                          <a:pPr marL="70485" algn="r">
                            <a:lnSpc>
                              <a:spcPct val="107000"/>
                            </a:lnSpc>
                            <a:spcAft>
                              <a:spcPts val="0"/>
                            </a:spcAft>
                          </a:pPr>
                          <a:r>
                            <a:rPr lang="es-EC" sz="1200" b="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Diámetro de Conexión:</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endParaRPr lang="es-EC"/>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2"/>
                          <a:stretch>
                            <a:fillRect l="-140090" t="-895238" r="-901" b="-116667"/>
                          </a:stretch>
                        </a:blipFill>
                      </a:tcPr>
                    </a:tc>
                  </a:tr>
                  <a:tr h="252095">
                    <a:tc>
                      <a:txBody>
                        <a:bodyPr/>
                        <a:lstStyle/>
                        <a:p>
                          <a:pPr marL="70485" algn="r">
                            <a:lnSpc>
                              <a:spcPct val="107000"/>
                            </a:lnSpc>
                            <a:spcAft>
                              <a:spcPts val="0"/>
                            </a:spcAft>
                          </a:pPr>
                          <a:r>
                            <a:rPr lang="es-EC" sz="1200" b="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Rango de Presión:</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EC"/>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2"/>
                          <a:stretch>
                            <a:fillRect l="-140090" t="-1019512" r="-901" b="-19512"/>
                          </a:stretch>
                        </a:blipFill>
                      </a:tcPr>
                    </a:tc>
                  </a:tr>
                </a:tbl>
              </a:graphicData>
            </a:graphic>
          </p:graphicFrame>
        </mc:Fallback>
      </mc:AlternateContent>
      <p:graphicFrame>
        <p:nvGraphicFramePr>
          <p:cNvPr id="8" name="Tabla 7"/>
          <p:cNvGraphicFramePr>
            <a:graphicFrameLocks noGrp="1"/>
          </p:cNvGraphicFramePr>
          <p:nvPr>
            <p:extLst>
              <p:ext uri="{D42A27DB-BD31-4B8C-83A1-F6EECF244321}">
                <p14:modId xmlns:p14="http://schemas.microsoft.com/office/powerpoint/2010/main" val="476869041"/>
              </p:ext>
            </p:extLst>
          </p:nvPr>
        </p:nvGraphicFramePr>
        <p:xfrm>
          <a:off x="5105509" y="862170"/>
          <a:ext cx="5981592" cy="2427129"/>
        </p:xfrm>
        <a:graphic>
          <a:graphicData uri="http://schemas.openxmlformats.org/drawingml/2006/table">
            <a:tbl>
              <a:tblPr firstRow="1" firstCol="1" bandRow="1"/>
              <a:tblGrid>
                <a:gridCol w="1395022"/>
                <a:gridCol w="1204515"/>
                <a:gridCol w="324847"/>
                <a:gridCol w="1420068"/>
                <a:gridCol w="327124"/>
                <a:gridCol w="655008"/>
                <a:gridCol w="655008"/>
              </a:tblGrid>
              <a:tr h="373531">
                <a:tc>
                  <a:txBody>
                    <a:bodyPr/>
                    <a:lstStyle/>
                    <a:p>
                      <a:pPr algn="ctr">
                        <a:lnSpc>
                          <a:spcPct val="107000"/>
                        </a:lnSpc>
                        <a:spcAft>
                          <a:spcPts val="0"/>
                        </a:spcAft>
                      </a:pPr>
                      <a:r>
                        <a:rPr lang="es-EC" sz="12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Función</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gridSpan="2">
                  <a:txBody>
                    <a:bodyPr/>
                    <a:lstStyle/>
                    <a:p>
                      <a:pPr algn="ctr">
                        <a:lnSpc>
                          <a:spcPct val="107000"/>
                        </a:lnSpc>
                        <a:spcAft>
                          <a:spcPts val="0"/>
                        </a:spcAft>
                      </a:pPr>
                      <a:r>
                        <a:rPr lang="es-EC" sz="1200" b="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Actuador</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hMerge="1">
                  <a:txBody>
                    <a:bodyPr/>
                    <a:lstStyle/>
                    <a:p>
                      <a:endParaRPr lang="en-US"/>
                    </a:p>
                  </a:txBody>
                  <a:tcPr/>
                </a:tc>
                <a:tc gridSpan="2">
                  <a:txBody>
                    <a:bodyPr/>
                    <a:lstStyle/>
                    <a:p>
                      <a:pPr algn="ctr">
                        <a:lnSpc>
                          <a:spcPct val="107000"/>
                        </a:lnSpc>
                        <a:spcAft>
                          <a:spcPts val="0"/>
                        </a:spcAft>
                      </a:pPr>
                      <a:r>
                        <a:rPr lang="es-EC" sz="1200" b="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Válvula de Control</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hMerge="1">
                  <a:txBody>
                    <a:bodyPr/>
                    <a:lstStyle/>
                    <a:p>
                      <a:endParaRPr lang="en-US"/>
                    </a:p>
                  </a:txBody>
                  <a:tcPr/>
                </a:tc>
                <a:tc gridSpan="2">
                  <a:txBody>
                    <a:bodyPr/>
                    <a:lstStyle/>
                    <a:p>
                      <a:pPr algn="ctr">
                        <a:lnSpc>
                          <a:spcPct val="107000"/>
                        </a:lnSpc>
                        <a:spcAft>
                          <a:spcPts val="0"/>
                        </a:spcAft>
                      </a:pPr>
                      <a:r>
                        <a:rPr lang="es-EC" sz="1200" b="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Señales</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hMerge="1">
                  <a:txBody>
                    <a:bodyPr/>
                    <a:lstStyle/>
                    <a:p>
                      <a:endParaRPr lang="en-US"/>
                    </a:p>
                  </a:txBody>
                  <a:tcPr/>
                </a:tc>
              </a:tr>
              <a:tr h="373531">
                <a:tc rowSpan="2">
                  <a:txBody>
                    <a:bodyPr/>
                    <a:lstStyle/>
                    <a:p>
                      <a:pPr algn="ctr">
                        <a:lnSpc>
                          <a:spcPct val="107000"/>
                        </a:lnSpc>
                        <a:spcAft>
                          <a:spcPts val="0"/>
                        </a:spcAft>
                      </a:pPr>
                      <a:r>
                        <a:rPr lang="es-EC" sz="12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Cubrir la salida de la tolva</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rowSpan="2">
                  <a:txBody>
                    <a:bodyPr/>
                    <a:lstStyle/>
                    <a:p>
                      <a:pPr algn="ctr">
                        <a:lnSpc>
                          <a:spcPct val="107000"/>
                        </a:lnSpc>
                        <a:spcAft>
                          <a:spcPts val="0"/>
                        </a:spcAft>
                      </a:pPr>
                      <a:r>
                        <a:rPr lang="es-EC" sz="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Cilindro Doble Efecto</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rowSpan="2">
                  <a:txBody>
                    <a:bodyPr/>
                    <a:lstStyle/>
                    <a:p>
                      <a:pPr algn="ctr">
                        <a:lnSpc>
                          <a:spcPct val="107000"/>
                        </a:lnSpc>
                        <a:spcAft>
                          <a:spcPts val="0"/>
                        </a:spcAft>
                      </a:pPr>
                      <a:r>
                        <a:rPr lang="es-EC" sz="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1A</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rowSpan="2">
                  <a:txBody>
                    <a:bodyPr/>
                    <a:lstStyle/>
                    <a:p>
                      <a:pPr algn="ctr">
                        <a:lnSpc>
                          <a:spcPct val="107000"/>
                        </a:lnSpc>
                        <a:spcAft>
                          <a:spcPts val="0"/>
                        </a:spcAft>
                      </a:pPr>
                      <a:r>
                        <a:rPr lang="es-EC" sz="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Electroválvula </a:t>
                      </a:r>
                      <a:r>
                        <a:rPr lang="es-EC" sz="12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Biestable</a:t>
                      </a:r>
                      <a:r>
                        <a:rPr lang="es-EC" sz="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5/2</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rowSpan="2">
                  <a:txBody>
                    <a:bodyPr/>
                    <a:lstStyle/>
                    <a:p>
                      <a:pPr algn="ctr">
                        <a:lnSpc>
                          <a:spcPct val="107000"/>
                        </a:lnSpc>
                        <a:spcAft>
                          <a:spcPts val="0"/>
                        </a:spcAft>
                      </a:pPr>
                      <a:r>
                        <a:rPr lang="es-EC" sz="12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1V</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r>
                        <a:rPr lang="es-EC" sz="12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Salida</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r>
                        <a:rPr lang="es-EC" sz="12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Entrada</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r>
              <a:tr h="373531">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lnSpc>
                          <a:spcPct val="107000"/>
                        </a:lnSpc>
                        <a:spcAft>
                          <a:spcPts val="0"/>
                        </a:spcAft>
                      </a:pPr>
                      <a:r>
                        <a:rPr lang="es-EC" sz="1200" b="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1M1</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b="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1M2</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53268">
                <a:tc>
                  <a:txBody>
                    <a:bodyPr/>
                    <a:lstStyle/>
                    <a:p>
                      <a:pPr algn="ctr">
                        <a:lnSpc>
                          <a:spcPct val="107000"/>
                        </a:lnSpc>
                        <a:spcAft>
                          <a:spcPts val="0"/>
                        </a:spcAft>
                      </a:pPr>
                      <a:r>
                        <a:rPr lang="es-EC" sz="1200" b="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Función de Separado</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r>
                        <a:rPr lang="es-EC" sz="12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Cilindro Simple Efecto</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r>
                        <a:rPr lang="es-EC" sz="12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2A</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r>
                        <a:rPr lang="es-EC" sz="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Electroválvula Monoestable 3/2</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r>
                        <a:rPr lang="es-EC" sz="12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2V</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gridSpan="2">
                  <a:txBody>
                    <a:bodyPr/>
                    <a:lstStyle/>
                    <a:p>
                      <a:pPr algn="ctr">
                        <a:lnSpc>
                          <a:spcPct val="107000"/>
                        </a:lnSpc>
                        <a:spcAft>
                          <a:spcPts val="0"/>
                        </a:spcAft>
                      </a:pPr>
                      <a:r>
                        <a:rPr lang="es-EC" sz="1200" b="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2M1</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hMerge="1">
                  <a:txBody>
                    <a:bodyPr/>
                    <a:lstStyle/>
                    <a:p>
                      <a:endParaRPr lang="en-US"/>
                    </a:p>
                  </a:txBody>
                  <a:tcPr/>
                </a:tc>
              </a:tr>
              <a:tr h="653268">
                <a:tc>
                  <a:txBody>
                    <a:bodyPr/>
                    <a:lstStyle/>
                    <a:p>
                      <a:pPr algn="ctr">
                        <a:lnSpc>
                          <a:spcPct val="107000"/>
                        </a:lnSpc>
                        <a:spcAft>
                          <a:spcPts val="0"/>
                        </a:spcAft>
                      </a:pPr>
                      <a:r>
                        <a:rPr lang="es-EC" sz="1200" b="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Función de Separado</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Cilindro Simple Efecto</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3A</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Electroválvula Monoestable 3/2</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3V</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07000"/>
                        </a:lnSpc>
                        <a:spcAft>
                          <a:spcPts val="0"/>
                        </a:spcAft>
                      </a:pPr>
                      <a:r>
                        <a:rPr lang="es-EC" sz="12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3M1</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bl>
          </a:graphicData>
        </a:graphic>
      </p:graphicFrame>
      <p:sp>
        <p:nvSpPr>
          <p:cNvPr id="9" name="Rectángulo 8"/>
          <p:cNvSpPr/>
          <p:nvPr/>
        </p:nvSpPr>
        <p:spPr>
          <a:xfrm>
            <a:off x="5965369" y="3360883"/>
            <a:ext cx="4261872" cy="338554"/>
          </a:xfrm>
          <a:prstGeom prst="rect">
            <a:avLst/>
          </a:prstGeom>
        </p:spPr>
        <p:txBody>
          <a:bodyPr wrap="none">
            <a:spAutoFit/>
          </a:bodyPr>
          <a:lstStyle/>
          <a:p>
            <a:r>
              <a:rPr lang="es-EC" sz="1600" i="1" dirty="0">
                <a:latin typeface="Arial" panose="020B0604020202020204" pitchFamily="34" charset="0"/>
                <a:ea typeface="Calibri" panose="020F0502020204030204" pitchFamily="34" charset="0"/>
              </a:rPr>
              <a:t>Tabla de Actuadores Neumáticos – Módulo 1</a:t>
            </a:r>
            <a:endParaRPr lang="en-US" sz="1600" dirty="0"/>
          </a:p>
        </p:txBody>
      </p:sp>
      <p:sp>
        <p:nvSpPr>
          <p:cNvPr id="10" name="Rectángulo 9"/>
          <p:cNvSpPr/>
          <p:nvPr/>
        </p:nvSpPr>
        <p:spPr>
          <a:xfrm>
            <a:off x="4648255" y="4206278"/>
            <a:ext cx="6705545" cy="1338828"/>
          </a:xfrm>
          <a:prstGeom prst="rect">
            <a:avLst/>
          </a:prstGeom>
        </p:spPr>
        <p:txBody>
          <a:bodyPr wrap="square">
            <a:spAutoFit/>
          </a:bodyPr>
          <a:lstStyle/>
          <a:p>
            <a:pPr indent="252095" algn="just">
              <a:lnSpc>
                <a:spcPct val="150000"/>
              </a:lnSpc>
              <a:spcAft>
                <a:spcPts val="800"/>
              </a:spcAft>
            </a:pPr>
            <a:r>
              <a:rPr lang="es-EC" dirty="0">
                <a:latin typeface="Arial" panose="020B0604020202020204" pitchFamily="34" charset="0"/>
                <a:ea typeface="Times New Roman" panose="02020603050405020304" pitchFamily="18" charset="0"/>
                <a:cs typeface="Times New Roman" panose="02020603050405020304" pitchFamily="18" charset="0"/>
              </a:rPr>
              <a:t>Al igual que el control de los motores DC, las señales de control de los cilindros se denominarán 1M1, 1M2, 2M1 y 3M1 para 24 [Vdc] y 1M1X, 1M2X, 2M1X y 3M1X para 5 [Vdc].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3702985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rotWithShape="1">
          <a:blip r:embed="rId2" cstate="print"/>
          <a:srcRect t="1342" b="1408"/>
          <a:stretch/>
        </p:blipFill>
        <p:spPr bwMode="auto">
          <a:xfrm>
            <a:off x="2893377" y="223837"/>
            <a:ext cx="5831523" cy="4170363"/>
          </a:xfrm>
          <a:prstGeom prst="rect">
            <a:avLst/>
          </a:prstGeom>
          <a:ln w="19050">
            <a:solidFill>
              <a:schemeClr val="tx1"/>
            </a:solidFill>
          </a:ln>
          <a:extLst>
            <a:ext uri="{53640926-AAD7-44D8-BBD7-CCE9431645EC}">
              <a14:shadowObscured xmlns:a14="http://schemas.microsoft.com/office/drawing/2010/main"/>
            </a:ext>
          </a:extLst>
        </p:spPr>
      </p:pic>
      <p:sp>
        <p:nvSpPr>
          <p:cNvPr id="5" name="Rectángulo 4"/>
          <p:cNvSpPr/>
          <p:nvPr/>
        </p:nvSpPr>
        <p:spPr>
          <a:xfrm>
            <a:off x="2624057" y="4490135"/>
            <a:ext cx="6370162" cy="369332"/>
          </a:xfrm>
          <a:prstGeom prst="rect">
            <a:avLst/>
          </a:prstGeom>
        </p:spPr>
        <p:txBody>
          <a:bodyPr wrap="square">
            <a:spAutoFit/>
          </a:bodyPr>
          <a:lstStyle/>
          <a:p>
            <a:r>
              <a:rPr lang="es-EC" dirty="0">
                <a:latin typeface="Arial" panose="020B0604020202020204" pitchFamily="34" charset="0"/>
                <a:ea typeface="Calibri" panose="020F0502020204030204" pitchFamily="34" charset="0"/>
              </a:rPr>
              <a:t>Acondicionamiento de Señales 1M1X, 1M2X, 2M1X y 3M1X</a:t>
            </a:r>
            <a:endParaRPr lang="en-US" dirty="0"/>
          </a:p>
        </p:txBody>
      </p:sp>
      <p:pic>
        <p:nvPicPr>
          <p:cNvPr id="6" name="Imagen 5"/>
          <p:cNvPicPr/>
          <p:nvPr/>
        </p:nvPicPr>
        <p:blipFill rotWithShape="1">
          <a:blip r:embed="rId3" cstate="print"/>
          <a:srcRect l="795" r="1140"/>
          <a:stretch/>
        </p:blipFill>
        <p:spPr bwMode="auto">
          <a:xfrm>
            <a:off x="3249770" y="4955402"/>
            <a:ext cx="5118735" cy="1261745"/>
          </a:xfrm>
          <a:prstGeom prst="rect">
            <a:avLst/>
          </a:prstGeom>
          <a:ln w="19050"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7" name="Rectángulo 6"/>
          <p:cNvSpPr/>
          <p:nvPr/>
        </p:nvSpPr>
        <p:spPr>
          <a:xfrm>
            <a:off x="2953227" y="6313082"/>
            <a:ext cx="5711820" cy="369332"/>
          </a:xfrm>
          <a:prstGeom prst="rect">
            <a:avLst/>
          </a:prstGeom>
        </p:spPr>
        <p:txBody>
          <a:bodyPr wrap="none">
            <a:spAutoFit/>
          </a:bodyPr>
          <a:lstStyle/>
          <a:p>
            <a:r>
              <a:rPr lang="es-EC" dirty="0">
                <a:latin typeface="Arial" panose="020B0604020202020204" pitchFamily="34" charset="0"/>
                <a:ea typeface="Calibri" panose="020F0502020204030204" pitchFamily="34" charset="0"/>
              </a:rPr>
              <a:t>Acondicionamiento de Señales 1M1, 1M2, 2M1 y 3M1</a:t>
            </a:r>
            <a:endParaRPr lang="en-US" dirty="0"/>
          </a:p>
        </p:txBody>
      </p:sp>
    </p:spTree>
    <p:extLst>
      <p:ext uri="{BB962C8B-B14F-4D97-AF65-F5344CB8AC3E}">
        <p14:creationId xmlns:p14="http://schemas.microsoft.com/office/powerpoint/2010/main" val="397884870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21051" y="555952"/>
            <a:ext cx="4463594" cy="463075"/>
          </a:xfrm>
          <a:prstGeom prst="rect">
            <a:avLst/>
          </a:prstGeom>
        </p:spPr>
        <p:txBody>
          <a:bodyPr wrap="none">
            <a:spAutoFit/>
          </a:bodyPr>
          <a:lstStyle/>
          <a:p>
            <a:pPr algn="just">
              <a:lnSpc>
                <a:spcPct val="150000"/>
              </a:lnSpc>
              <a:spcAft>
                <a:spcPts val="800"/>
              </a:spcAft>
              <a:tabLst>
                <a:tab pos="838200" algn="l"/>
              </a:tabLst>
            </a:pPr>
            <a:r>
              <a:rPr lang="es-EC" i="1" dirty="0">
                <a:latin typeface="Arial" panose="020B0604020202020204" pitchFamily="34" charset="0"/>
                <a:ea typeface="Times New Roman" panose="02020603050405020304" pitchFamily="18" charset="0"/>
                <a:cs typeface="Times New Roman" panose="02020603050405020304" pitchFamily="18" charset="0"/>
              </a:rPr>
              <a:t>Motor Eléctrico – Banda Transportadora 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agen 4"/>
          <p:cNvPicPr/>
          <p:nvPr/>
        </p:nvPicPr>
        <p:blipFill rotWithShape="1">
          <a:blip r:embed="rId2" cstate="print"/>
          <a:srcRect l="428" t="1108" r="884"/>
          <a:stretch/>
        </p:blipFill>
        <p:spPr bwMode="auto">
          <a:xfrm>
            <a:off x="4434000" y="1132840"/>
            <a:ext cx="7159398" cy="5407660"/>
          </a:xfrm>
          <a:prstGeom prst="rect">
            <a:avLst/>
          </a:prstGeom>
          <a:ln w="19050"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6" name="Rectángulo 5"/>
          <p:cNvSpPr/>
          <p:nvPr/>
        </p:nvSpPr>
        <p:spPr>
          <a:xfrm>
            <a:off x="141399" y="1237012"/>
            <a:ext cx="4076700" cy="5450851"/>
          </a:xfrm>
          <a:prstGeom prst="rect">
            <a:avLst/>
          </a:prstGeom>
        </p:spPr>
        <p:txBody>
          <a:bodyPr wrap="square">
            <a:spAutoFit/>
          </a:bodyPr>
          <a:lstStyle/>
          <a:p>
            <a:pPr algn="just">
              <a:lnSpc>
                <a:spcPct val="150000"/>
              </a:lnSpc>
            </a:pPr>
            <a:r>
              <a:rPr lang="es-EC" dirty="0" smtClean="0">
                <a:latin typeface="Arial" panose="020B0604020202020204" pitchFamily="34" charset="0"/>
                <a:ea typeface="Times New Roman" panose="02020603050405020304" pitchFamily="18" charset="0"/>
              </a:rPr>
              <a:t>Para </a:t>
            </a:r>
            <a:r>
              <a:rPr lang="es-EC" dirty="0">
                <a:latin typeface="Arial" panose="020B0604020202020204" pitchFamily="34" charset="0"/>
                <a:ea typeface="Times New Roman" panose="02020603050405020304" pitchFamily="18" charset="0"/>
              </a:rPr>
              <a:t>el control y calibración de su velocidad, se utilizó un temporizador LM555 en modo astable, con el objetivo de poder controlar una señal PWM hacia un transistor de potencia que permita disminuir o aumentar el voltaje de alimentación al motor, y por ende aumentar o reducir su </a:t>
            </a:r>
            <a:r>
              <a:rPr lang="es-EC" dirty="0" smtClean="0">
                <a:latin typeface="Arial" panose="020B0604020202020204" pitchFamily="34" charset="0"/>
                <a:ea typeface="Times New Roman" panose="02020603050405020304" pitchFamily="18" charset="0"/>
              </a:rPr>
              <a:t>velocidad.</a:t>
            </a:r>
          </a:p>
          <a:p>
            <a:pPr algn="just">
              <a:lnSpc>
                <a:spcPct val="150000"/>
              </a:lnSpc>
            </a:pPr>
            <a:endParaRPr lang="es-EC" dirty="0">
              <a:latin typeface="Arial" panose="020B0604020202020204" pitchFamily="34" charset="0"/>
            </a:endParaRPr>
          </a:p>
          <a:p>
            <a:pPr algn="just">
              <a:lnSpc>
                <a:spcPct val="150000"/>
              </a:lnSpc>
            </a:pPr>
            <a:r>
              <a:rPr lang="es-EC" dirty="0">
                <a:latin typeface="Arial" panose="020B0604020202020204" pitchFamily="34" charset="0"/>
                <a:ea typeface="Times New Roman" panose="02020603050405020304" pitchFamily="18" charset="0"/>
              </a:rPr>
              <a:t>Al motor DC de la banda </a:t>
            </a:r>
            <a:r>
              <a:rPr lang="es-EC" dirty="0" smtClean="0">
                <a:latin typeface="Arial" panose="020B0604020202020204" pitchFamily="34" charset="0"/>
                <a:ea typeface="Times New Roman" panose="02020603050405020304" pitchFamily="18" charset="0"/>
              </a:rPr>
              <a:t>trans- portadora </a:t>
            </a:r>
            <a:r>
              <a:rPr lang="es-EC" dirty="0">
                <a:latin typeface="Arial" panose="020B0604020202020204" pitchFamily="34" charset="0"/>
                <a:ea typeface="Times New Roman" panose="02020603050405020304" pitchFamily="18" charset="0"/>
              </a:rPr>
              <a:t>se lo ha nombrado como Motor </a:t>
            </a:r>
            <a:r>
              <a:rPr lang="es-EC" b="1" dirty="0">
                <a:latin typeface="Arial" panose="020B0604020202020204" pitchFamily="34" charset="0"/>
                <a:ea typeface="Times New Roman" panose="02020603050405020304" pitchFamily="18" charset="0"/>
              </a:rPr>
              <a:t>M4</a:t>
            </a:r>
            <a:endParaRPr lang="en-US" dirty="0"/>
          </a:p>
          <a:p>
            <a:pPr algn="just">
              <a:lnSpc>
                <a:spcPct val="150000"/>
              </a:lnSpc>
            </a:pPr>
            <a:endParaRPr lang="en-US" dirty="0"/>
          </a:p>
        </p:txBody>
      </p:sp>
      <p:sp>
        <p:nvSpPr>
          <p:cNvPr id="15" name="Rectángulo 14"/>
          <p:cNvSpPr/>
          <p:nvPr/>
        </p:nvSpPr>
        <p:spPr>
          <a:xfrm>
            <a:off x="10569574" y="2266948"/>
            <a:ext cx="466725" cy="1714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Conector angular 8"/>
          <p:cNvCxnSpPr/>
          <p:nvPr/>
        </p:nvCxnSpPr>
        <p:spPr>
          <a:xfrm rot="10800000" flipV="1">
            <a:off x="10293350" y="2349500"/>
            <a:ext cx="958850" cy="330200"/>
          </a:xfrm>
          <a:prstGeom prst="bentConnector3">
            <a:avLst>
              <a:gd name="adj1" fmla="val 45364"/>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Rectángulo 15"/>
          <p:cNvSpPr/>
          <p:nvPr/>
        </p:nvSpPr>
        <p:spPr>
          <a:xfrm>
            <a:off x="4434000" y="129556"/>
            <a:ext cx="3058345" cy="507831"/>
          </a:xfrm>
          <a:prstGeom prst="rect">
            <a:avLst/>
          </a:prstGeom>
        </p:spPr>
        <p:txBody>
          <a:bodyPr wrap="square">
            <a:spAutoFit/>
          </a:bodyPr>
          <a:lstStyle/>
          <a:p>
            <a:pPr indent="252095" algn="just">
              <a:lnSpc>
                <a:spcPct val="150000"/>
              </a:lnSpc>
              <a:spcAft>
                <a:spcPts val="800"/>
              </a:spcAft>
            </a:pPr>
            <a:r>
              <a:rPr lang="es-EC" u="sng" dirty="0">
                <a:latin typeface="Arial" panose="020B0604020202020204" pitchFamily="34" charset="0"/>
                <a:ea typeface="Calibri" panose="020F0502020204030204" pitchFamily="34" charset="0"/>
                <a:cs typeface="Times New Roman" panose="02020603050405020304" pitchFamily="18" charset="0"/>
              </a:rPr>
              <a:t>MÓDULO DIDÁCTICO </a:t>
            </a:r>
            <a:r>
              <a:rPr lang="es-EC" u="sng" dirty="0" smtClean="0">
                <a:latin typeface="Arial" panose="020B0604020202020204" pitchFamily="34" charset="0"/>
                <a:ea typeface="Calibri" panose="020F0502020204030204" pitchFamily="34" charset="0"/>
                <a:cs typeface="Times New Roman" panose="02020603050405020304" pitchFamily="18" charset="0"/>
              </a:rPr>
              <a:t>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7820303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117600" y="414635"/>
            <a:ext cx="9791700" cy="923330"/>
          </a:xfrm>
          <a:prstGeom prst="rect">
            <a:avLst/>
          </a:prstGeom>
        </p:spPr>
        <p:txBody>
          <a:bodyPr wrap="square">
            <a:spAutoFit/>
          </a:bodyPr>
          <a:lstStyle/>
          <a:p>
            <a:pPr>
              <a:lnSpc>
                <a:spcPct val="150000"/>
              </a:lnSpc>
            </a:pPr>
            <a:r>
              <a:rPr lang="es-EC" dirty="0">
                <a:latin typeface="Arial" panose="020B0604020202020204" pitchFamily="34" charset="0"/>
                <a:ea typeface="Times New Roman" panose="02020603050405020304" pitchFamily="18" charset="0"/>
              </a:rPr>
              <a:t>Se calcula la resistencia </a:t>
            </a:r>
            <a:r>
              <a:rPr lang="es-EC" b="1" dirty="0">
                <a:latin typeface="Arial" panose="020B0604020202020204" pitchFamily="34" charset="0"/>
                <a:ea typeface="Times New Roman" panose="02020603050405020304" pitchFamily="18" charset="0"/>
              </a:rPr>
              <a:t>RX</a:t>
            </a:r>
            <a:r>
              <a:rPr lang="es-EC" dirty="0">
                <a:latin typeface="Arial" panose="020B0604020202020204" pitchFamily="34" charset="0"/>
                <a:ea typeface="Times New Roman" panose="02020603050405020304" pitchFamily="18" charset="0"/>
              </a:rPr>
              <a:t> que va a permitir tener el circuito de corte y saturación para el transistor de potencia </a:t>
            </a:r>
            <a:r>
              <a:rPr lang="es-EC" dirty="0" smtClean="0">
                <a:latin typeface="Arial" panose="020B0604020202020204" pitchFamily="34" charset="0"/>
                <a:ea typeface="Times New Roman" panose="02020603050405020304" pitchFamily="18" charset="0"/>
              </a:rPr>
              <a:t>BD135.</a:t>
            </a:r>
            <a:endParaRPr lang="en-US" dirty="0"/>
          </a:p>
        </p:txBody>
      </p:sp>
      <p:sp>
        <p:nvSpPr>
          <p:cNvPr id="5" name="Rectángulo 4"/>
          <p:cNvSpPr/>
          <p:nvPr/>
        </p:nvSpPr>
        <p:spPr>
          <a:xfrm>
            <a:off x="1117600" y="1467535"/>
            <a:ext cx="9436100" cy="369332"/>
          </a:xfrm>
          <a:prstGeom prst="rect">
            <a:avLst/>
          </a:prstGeom>
        </p:spPr>
        <p:txBody>
          <a:bodyPr wrap="square">
            <a:spAutoFit/>
          </a:bodyPr>
          <a:lstStyle/>
          <a:p>
            <a:r>
              <a:rPr lang="es-EC" dirty="0">
                <a:latin typeface="Arial" panose="020B0604020202020204" pitchFamily="34" charset="0"/>
                <a:ea typeface="Times New Roman" panose="02020603050405020304" pitchFamily="18" charset="0"/>
              </a:rPr>
              <a:t>Se ha elegido utilizar este transistor debido a que soporta corrientes superiores al 1 [A</a:t>
            </a:r>
            <a:r>
              <a:rPr lang="es-EC" dirty="0" smtClean="0">
                <a:latin typeface="Arial" panose="020B0604020202020204" pitchFamily="34" charset="0"/>
                <a:ea typeface="Times New Roman" panose="02020603050405020304" pitchFamily="18" charset="0"/>
              </a:rPr>
              <a:t>].</a:t>
            </a:r>
            <a:endParaRPr lang="en-US" dirty="0"/>
          </a:p>
        </p:txBody>
      </p:sp>
      <mc:AlternateContent xmlns:mc="http://schemas.openxmlformats.org/markup-compatibility/2006" xmlns:a14="http://schemas.microsoft.com/office/drawing/2010/main">
        <mc:Choice Requires="a14">
          <p:sp>
            <p:nvSpPr>
              <p:cNvPr id="6" name="Rectángulo 5"/>
              <p:cNvSpPr/>
              <p:nvPr/>
            </p:nvSpPr>
            <p:spPr>
              <a:xfrm>
                <a:off x="3251897" y="1966437"/>
                <a:ext cx="5167505" cy="615361"/>
              </a:xfrm>
              <a:prstGeom prst="rect">
                <a:avLst/>
              </a:prstGeom>
            </p:spPr>
            <p:txBody>
              <a:bodyPr wrap="none">
                <a:spAutoFit/>
              </a:bodyPr>
              <a:lstStyle/>
              <a:p>
                <a:pPr indent="252095" algn="just">
                  <a:lnSpc>
                    <a:spcPct val="150000"/>
                  </a:lnSpc>
                  <a:spcAft>
                    <a:spcPts val="800"/>
                  </a:spcAft>
                </a:pPr>
                <a14:m>
                  <m:oMath xmlns:m="http://schemas.openxmlformats.org/officeDocument/2006/math">
                    <m:sSub>
                      <m:sSubPr>
                        <m:ctrlPr>
                          <a:rPr lang="en-US" i="1">
                            <a:latin typeface="Cambria Math" panose="02040503050406030204" pitchFamily="18" charset="0"/>
                            <a:ea typeface="Times New Roman" panose="02020603050405020304" pitchFamily="18" charset="0"/>
                            <a:cs typeface="Arial" panose="020B0604020202020204" pitchFamily="34" charset="0"/>
                          </a:rPr>
                        </m:ctrlPr>
                      </m:sSubPr>
                      <m:e>
                        <m:r>
                          <a:rPr lang="es-EC" i="1">
                            <a:effectLst/>
                            <a:latin typeface="Cambria Math" panose="02040503050406030204" pitchFamily="18" charset="0"/>
                            <a:ea typeface="Times New Roman" panose="02020603050405020304" pitchFamily="18" charset="0"/>
                            <a:cs typeface="Arial" panose="020B0604020202020204" pitchFamily="34" charset="0"/>
                          </a:rPr>
                          <m:t>𝑉</m:t>
                        </m:r>
                      </m:e>
                      <m:sub>
                        <m:r>
                          <a:rPr lang="es-EC" i="1">
                            <a:effectLst/>
                            <a:latin typeface="Cambria Math" panose="02040503050406030204" pitchFamily="18" charset="0"/>
                            <a:ea typeface="Times New Roman" panose="02020603050405020304" pitchFamily="18" charset="0"/>
                            <a:cs typeface="Arial" panose="020B0604020202020204" pitchFamily="34" charset="0"/>
                          </a:rPr>
                          <m:t>𝑀𝑂𝑇𝑂𝑅</m:t>
                        </m:r>
                      </m:sub>
                    </m:sSub>
                    <m:r>
                      <a:rPr lang="es-EC" i="1">
                        <a:effectLst/>
                        <a:latin typeface="Cambria Math" panose="02040503050406030204" pitchFamily="18" charset="0"/>
                        <a:ea typeface="Times New Roman" panose="02020603050405020304" pitchFamily="18" charset="0"/>
                        <a:cs typeface="Arial" panose="020B0604020202020204" pitchFamily="34" charset="0"/>
                      </a:rPr>
                      <m:t>=12 </m:t>
                    </m:r>
                    <m:r>
                      <a:rPr lang="es-EC" i="1">
                        <a:effectLst/>
                        <a:latin typeface="Cambria Math" panose="02040503050406030204" pitchFamily="18" charset="0"/>
                        <a:ea typeface="Times New Roman" panose="02020603050405020304" pitchFamily="18" charset="0"/>
                        <a:cs typeface="Arial" panose="020B0604020202020204" pitchFamily="34" charset="0"/>
                      </a:rPr>
                      <m:t>𝑉</m:t>
                    </m:r>
                    <m:r>
                      <a:rPr lang="es-EC" i="1">
                        <a:effectLst/>
                        <a:latin typeface="Cambria Math" panose="02040503050406030204" pitchFamily="18" charset="0"/>
                        <a:ea typeface="Times New Roman" panose="02020603050405020304" pitchFamily="18" charset="0"/>
                        <a:cs typeface="Arial" panose="020B0604020202020204" pitchFamily="34" charset="0"/>
                      </a:rPr>
                      <m:t>                              </m:t>
                    </m:r>
                    <m:r>
                      <a:rPr lang="es-EC" i="1">
                        <a:effectLst/>
                        <a:latin typeface="Cambria Math" panose="02040503050406030204" pitchFamily="18" charset="0"/>
                        <a:ea typeface="Times New Roman" panose="02020603050405020304" pitchFamily="18" charset="0"/>
                        <a:cs typeface="Arial" panose="020B0604020202020204" pitchFamily="34" charset="0"/>
                      </a:rPr>
                      <m:t>𝐼</m:t>
                    </m:r>
                    <m:sSub>
                      <m:sSubPr>
                        <m:ctrlPr>
                          <a:rPr lang="en-US" i="1">
                            <a:effectLst/>
                            <a:latin typeface="Cambria Math" panose="02040503050406030204" pitchFamily="18" charset="0"/>
                            <a:ea typeface="Times New Roman" panose="02020603050405020304" pitchFamily="18" charset="0"/>
                            <a:cs typeface="Arial" panose="020B0604020202020204" pitchFamily="34" charset="0"/>
                          </a:rPr>
                        </m:ctrlPr>
                      </m:sSubPr>
                      <m:e>
                        <m:r>
                          <a:rPr lang="es-EC">
                            <a:effectLst/>
                            <a:latin typeface="Cambria Math" panose="02040503050406030204" pitchFamily="18" charset="0"/>
                            <a:ea typeface="Times New Roman" panose="02020603050405020304" pitchFamily="18" charset="0"/>
                            <a:cs typeface="Arial" panose="020B0604020202020204" pitchFamily="34" charset="0"/>
                          </a:rPr>
                          <m:t>­</m:t>
                        </m:r>
                      </m:e>
                      <m:sub>
                        <m:r>
                          <a:rPr lang="es-EC" i="1">
                            <a:effectLst/>
                            <a:latin typeface="Cambria Math" panose="02040503050406030204" pitchFamily="18" charset="0"/>
                            <a:ea typeface="Times New Roman" panose="02020603050405020304" pitchFamily="18" charset="0"/>
                            <a:cs typeface="Arial" panose="020B0604020202020204" pitchFamily="34" charset="0"/>
                          </a:rPr>
                          <m:t>𝑀𝑂𝑇𝑂𝑅</m:t>
                        </m:r>
                      </m:sub>
                    </m:sSub>
                    <m:r>
                      <a:rPr lang="es-EC" i="1">
                        <a:effectLst/>
                        <a:latin typeface="Cambria Math" panose="02040503050406030204" pitchFamily="18" charset="0"/>
                        <a:ea typeface="Times New Roman" panose="02020603050405020304" pitchFamily="18" charset="0"/>
                        <a:cs typeface="Arial" panose="020B0604020202020204" pitchFamily="34" charset="0"/>
                      </a:rPr>
                      <m:t>=1.36 </m:t>
                    </m:r>
                    <m:r>
                      <a:rPr lang="es-EC" i="1">
                        <a:effectLst/>
                        <a:latin typeface="Cambria Math" panose="02040503050406030204" pitchFamily="18" charset="0"/>
                        <a:ea typeface="Times New Roman" panose="02020603050405020304" pitchFamily="18" charset="0"/>
                        <a:cs typeface="Arial" panose="020B0604020202020204" pitchFamily="34" charset="0"/>
                      </a:rPr>
                      <m:t>𝐴</m:t>
                    </m:r>
                  </m:oMath>
                </a14:m>
                <a:r>
                  <a:rPr lang="es-EC"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Rectángulo 5"/>
              <p:cNvSpPr>
                <a:spLocks noRot="1" noChangeAspect="1" noMove="1" noResize="1" noEditPoints="1" noAdjustHandles="1" noChangeArrowheads="1" noChangeShapeType="1" noTextEdit="1"/>
              </p:cNvSpPr>
              <p:nvPr/>
            </p:nvSpPr>
            <p:spPr>
              <a:xfrm>
                <a:off x="3251897" y="1966437"/>
                <a:ext cx="5167505" cy="615361"/>
              </a:xfrm>
              <a:prstGeom prst="rect">
                <a:avLst/>
              </a:prstGeom>
              <a:blipFill rotWithShape="0">
                <a:blip r:embed="rId2"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ángulo 6"/>
              <p:cNvSpPr/>
              <p:nvPr/>
            </p:nvSpPr>
            <p:spPr>
              <a:xfrm>
                <a:off x="1117600" y="2711368"/>
                <a:ext cx="9296400" cy="1796197"/>
              </a:xfrm>
              <a:prstGeom prst="rect">
                <a:avLst/>
              </a:prstGeom>
            </p:spPr>
            <p:txBody>
              <a:bodyPr wrap="square">
                <a:spAutoFit/>
              </a:bodyPr>
              <a:lstStyle/>
              <a:p>
                <a:pPr indent="252095" algn="just">
                  <a:lnSpc>
                    <a:spcPct val="150000"/>
                  </a:lnSpc>
                  <a:spcAft>
                    <a:spcPts val="0"/>
                  </a:spcAft>
                </a:pPr>
                <a:r>
                  <a:rPr lang="es-EC" dirty="0">
                    <a:latin typeface="Arial" panose="020B0604020202020204" pitchFamily="34" charset="0"/>
                    <a:ea typeface="Times New Roman" panose="02020603050405020304" pitchFamily="18" charset="0"/>
                    <a:cs typeface="Times New Roman" panose="02020603050405020304" pitchFamily="18" charset="0"/>
                  </a:rPr>
                  <a:t>Calculamos la resistencia aproximada en el motor a su máxima carga de corriente: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indent="252095" algn="ct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n-US"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𝑅</m:t>
                          </m:r>
                        </m:e>
                        <m:sub>
                          <m:r>
                            <a:rPr lang="es-EC" i="1">
                              <a:effectLst/>
                              <a:latin typeface="Cambria Math" panose="02040503050406030204" pitchFamily="18" charset="0"/>
                              <a:ea typeface="Calibri" panose="020F0502020204030204" pitchFamily="34" charset="0"/>
                              <a:cs typeface="Arial" panose="020B0604020202020204" pitchFamily="34" charset="0"/>
                            </a:rPr>
                            <m:t>𝑀𝑂𝑇𝑂𝑅</m:t>
                          </m:r>
                        </m:sub>
                      </m:sSub>
                      <m:r>
                        <a:rPr lang="es-EC" i="1">
                          <a:effectLst/>
                          <a:latin typeface="Cambria Math" panose="02040503050406030204" pitchFamily="18" charset="0"/>
                          <a:ea typeface="Calibri" panose="020F0502020204030204" pitchFamily="34" charset="0"/>
                          <a:cs typeface="Arial" panose="020B0604020202020204" pitchFamily="34" charset="0"/>
                        </a:rPr>
                        <m:t>=</m:t>
                      </m:r>
                      <m:f>
                        <m:fPr>
                          <m:type m:val="skw"/>
                          <m:ctrlPr>
                            <a:rPr lang="en-US" i="1">
                              <a:effectLst/>
                              <a:latin typeface="Cambria Math" panose="02040503050406030204" pitchFamily="18" charset="0"/>
                              <a:ea typeface="Calibri" panose="020F0502020204030204" pitchFamily="34" charset="0"/>
                              <a:cs typeface="Arial" panose="020B0604020202020204" pitchFamily="34" charset="0"/>
                            </a:rPr>
                          </m:ctrlPr>
                        </m:fPr>
                        <m:num>
                          <m:r>
                            <a:rPr lang="es-EC" i="1">
                              <a:effectLst/>
                              <a:latin typeface="Cambria Math" panose="02040503050406030204" pitchFamily="18" charset="0"/>
                              <a:ea typeface="Calibri" panose="020F0502020204030204" pitchFamily="34" charset="0"/>
                              <a:cs typeface="Arial" panose="020B0604020202020204" pitchFamily="34" charset="0"/>
                            </a:rPr>
                            <m:t>𝑉</m:t>
                          </m:r>
                        </m:num>
                        <m:den>
                          <m:r>
                            <a:rPr lang="es-EC" i="1">
                              <a:effectLst/>
                              <a:latin typeface="Cambria Math" panose="02040503050406030204" pitchFamily="18" charset="0"/>
                              <a:ea typeface="Calibri" panose="020F0502020204030204" pitchFamily="34" charset="0"/>
                              <a:cs typeface="Arial" panose="020B0604020202020204" pitchFamily="34" charset="0"/>
                            </a:rPr>
                            <m:t>𝐼</m:t>
                          </m:r>
                        </m:den>
                      </m:f>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indent="252095" algn="ct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n-US"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𝑅</m:t>
                          </m:r>
                        </m:e>
                        <m:sub>
                          <m:r>
                            <a:rPr lang="es-EC" i="1">
                              <a:effectLst/>
                              <a:latin typeface="Cambria Math" panose="02040503050406030204" pitchFamily="18" charset="0"/>
                              <a:ea typeface="Calibri" panose="020F0502020204030204" pitchFamily="34" charset="0"/>
                              <a:cs typeface="Arial" panose="020B0604020202020204" pitchFamily="34" charset="0"/>
                            </a:rPr>
                            <m:t>𝑀𝑂𝑇𝑂𝑅</m:t>
                          </m:r>
                        </m:sub>
                      </m:sSub>
                      <m:r>
                        <a:rPr lang="es-EC" i="1">
                          <a:effectLst/>
                          <a:latin typeface="Cambria Math" panose="02040503050406030204" pitchFamily="18" charset="0"/>
                          <a:ea typeface="Calibri" panose="020F0502020204030204" pitchFamily="34" charset="0"/>
                          <a:cs typeface="Arial" panose="020B0604020202020204" pitchFamily="34" charset="0"/>
                        </a:rPr>
                        <m:t>=</m:t>
                      </m:r>
                      <m:f>
                        <m:fPr>
                          <m:type m:val="skw"/>
                          <m:ctrlPr>
                            <a:rPr lang="en-US" i="1">
                              <a:effectLst/>
                              <a:latin typeface="Cambria Math" panose="02040503050406030204" pitchFamily="18" charset="0"/>
                              <a:ea typeface="Calibri" panose="020F0502020204030204" pitchFamily="34" charset="0"/>
                              <a:cs typeface="Arial" panose="020B0604020202020204" pitchFamily="34" charset="0"/>
                            </a:rPr>
                          </m:ctrlPr>
                        </m:fPr>
                        <m:num>
                          <m:r>
                            <a:rPr lang="es-EC" i="1">
                              <a:effectLst/>
                              <a:latin typeface="Cambria Math" panose="02040503050406030204" pitchFamily="18" charset="0"/>
                              <a:ea typeface="Calibri" panose="020F0502020204030204" pitchFamily="34" charset="0"/>
                              <a:cs typeface="Arial" panose="020B0604020202020204" pitchFamily="34" charset="0"/>
                            </a:rPr>
                            <m:t>𝑉</m:t>
                          </m:r>
                        </m:num>
                        <m:den>
                          <m:r>
                            <a:rPr lang="es-EC" i="1">
                              <a:effectLst/>
                              <a:latin typeface="Cambria Math" panose="02040503050406030204" pitchFamily="18" charset="0"/>
                              <a:ea typeface="Calibri" panose="020F0502020204030204" pitchFamily="34" charset="0"/>
                              <a:cs typeface="Arial" panose="020B0604020202020204" pitchFamily="34" charset="0"/>
                            </a:rPr>
                            <m:t>𝐼</m:t>
                          </m:r>
                        </m:den>
                      </m:f>
                      <m:r>
                        <a:rPr lang="es-EC" i="1">
                          <a:effectLst/>
                          <a:latin typeface="Cambria Math" panose="02040503050406030204" pitchFamily="18" charset="0"/>
                          <a:ea typeface="Calibri" panose="020F0502020204030204" pitchFamily="34" charset="0"/>
                          <a:cs typeface="Arial" panose="020B0604020202020204" pitchFamily="34" charset="0"/>
                        </a:rPr>
                        <m:t>=</m:t>
                      </m:r>
                      <m:f>
                        <m:fPr>
                          <m:type m:val="skw"/>
                          <m:ctrlPr>
                            <a:rPr lang="en-US" i="1">
                              <a:effectLst/>
                              <a:latin typeface="Cambria Math" panose="02040503050406030204" pitchFamily="18" charset="0"/>
                              <a:ea typeface="Calibri" panose="020F0502020204030204" pitchFamily="34" charset="0"/>
                              <a:cs typeface="Arial" panose="020B0604020202020204" pitchFamily="34" charset="0"/>
                            </a:rPr>
                          </m:ctrlPr>
                        </m:fPr>
                        <m:num>
                          <m:r>
                            <a:rPr lang="es-EC" i="1">
                              <a:effectLst/>
                              <a:latin typeface="Cambria Math" panose="02040503050406030204" pitchFamily="18" charset="0"/>
                              <a:ea typeface="Calibri" panose="020F0502020204030204" pitchFamily="34" charset="0"/>
                              <a:cs typeface="Arial" panose="020B0604020202020204" pitchFamily="34" charset="0"/>
                            </a:rPr>
                            <m:t>12 </m:t>
                          </m:r>
                          <m:r>
                            <a:rPr lang="es-EC" i="1">
                              <a:effectLst/>
                              <a:latin typeface="Cambria Math" panose="02040503050406030204" pitchFamily="18" charset="0"/>
                              <a:ea typeface="Calibri" panose="020F0502020204030204" pitchFamily="34" charset="0"/>
                              <a:cs typeface="Arial" panose="020B0604020202020204" pitchFamily="34" charset="0"/>
                            </a:rPr>
                            <m:t>𝑉</m:t>
                          </m:r>
                        </m:num>
                        <m:den>
                          <m:r>
                            <a:rPr lang="es-EC" i="1">
                              <a:effectLst/>
                              <a:latin typeface="Cambria Math" panose="02040503050406030204" pitchFamily="18" charset="0"/>
                              <a:ea typeface="Calibri" panose="020F0502020204030204" pitchFamily="34" charset="0"/>
                              <a:cs typeface="Arial" panose="020B0604020202020204" pitchFamily="34" charset="0"/>
                            </a:rPr>
                            <m:t>1.36 </m:t>
                          </m:r>
                          <m:r>
                            <a:rPr lang="es-EC" i="1">
                              <a:effectLst/>
                              <a:latin typeface="Cambria Math" panose="02040503050406030204" pitchFamily="18" charset="0"/>
                              <a:ea typeface="Calibri" panose="020F0502020204030204" pitchFamily="34" charset="0"/>
                              <a:cs typeface="Arial" panose="020B0604020202020204" pitchFamily="34" charset="0"/>
                            </a:rPr>
                            <m:t>𝐴</m:t>
                          </m:r>
                        </m:den>
                      </m:f>
                      <m:r>
                        <a:rPr lang="es-EC" i="1">
                          <a:effectLst/>
                          <a:latin typeface="Cambria Math" panose="02040503050406030204" pitchFamily="18" charset="0"/>
                          <a:ea typeface="Calibri" panose="020F0502020204030204" pitchFamily="34" charset="0"/>
                          <a:cs typeface="Arial" panose="020B0604020202020204" pitchFamily="34" charset="0"/>
                        </a:rPr>
                        <m:t>           ;             </m:t>
                      </m:r>
                      <m:sSub>
                        <m:sSubPr>
                          <m:ctrlPr>
                            <a:rPr lang="en-US" b="1" i="1">
                              <a:effectLst/>
                              <a:latin typeface="Cambria Math" panose="02040503050406030204" pitchFamily="18" charset="0"/>
                              <a:ea typeface="Calibri" panose="020F0502020204030204" pitchFamily="34" charset="0"/>
                              <a:cs typeface="Arial" panose="020B0604020202020204" pitchFamily="34" charset="0"/>
                            </a:rPr>
                          </m:ctrlPr>
                        </m:sSubPr>
                        <m:e>
                          <m:r>
                            <a:rPr lang="es-EC" b="1" i="1">
                              <a:effectLst/>
                              <a:latin typeface="Cambria Math" panose="02040503050406030204" pitchFamily="18" charset="0"/>
                              <a:ea typeface="Calibri" panose="020F0502020204030204" pitchFamily="34" charset="0"/>
                              <a:cs typeface="Arial" panose="020B0604020202020204" pitchFamily="34" charset="0"/>
                            </a:rPr>
                            <m:t>𝑹</m:t>
                          </m:r>
                        </m:e>
                        <m:sub>
                          <m:r>
                            <a:rPr lang="es-EC" b="1" i="1">
                              <a:effectLst/>
                              <a:latin typeface="Cambria Math" panose="02040503050406030204" pitchFamily="18" charset="0"/>
                              <a:ea typeface="Calibri" panose="020F0502020204030204" pitchFamily="34" charset="0"/>
                              <a:cs typeface="Arial" panose="020B0604020202020204" pitchFamily="34" charset="0"/>
                            </a:rPr>
                            <m:t>𝑴𝑶𝑻𝑶𝑹</m:t>
                          </m:r>
                        </m:sub>
                      </m:sSub>
                      <m:r>
                        <a:rPr lang="es-EC" b="1" i="1">
                          <a:effectLst/>
                          <a:latin typeface="Cambria Math" panose="02040503050406030204" pitchFamily="18" charset="0"/>
                          <a:ea typeface="Calibri" panose="020F0502020204030204" pitchFamily="34" charset="0"/>
                          <a:cs typeface="Arial" panose="020B0604020202020204" pitchFamily="34" charset="0"/>
                        </a:rPr>
                        <m:t>=</m:t>
                      </m:r>
                      <m:r>
                        <a:rPr lang="es-EC" b="1" i="1">
                          <a:effectLst/>
                          <a:latin typeface="Cambria Math" panose="02040503050406030204" pitchFamily="18" charset="0"/>
                          <a:ea typeface="Calibri" panose="020F0502020204030204" pitchFamily="34" charset="0"/>
                          <a:cs typeface="Arial" panose="020B0604020202020204" pitchFamily="34" charset="0"/>
                        </a:rPr>
                        <m:t>𝟖</m:t>
                      </m:r>
                      <m:r>
                        <a:rPr lang="es-EC" b="1" i="1">
                          <a:effectLst/>
                          <a:latin typeface="Cambria Math" panose="02040503050406030204" pitchFamily="18" charset="0"/>
                          <a:ea typeface="Calibri" panose="020F0502020204030204" pitchFamily="34" charset="0"/>
                          <a:cs typeface="Arial" panose="020B0604020202020204" pitchFamily="34" charset="0"/>
                        </a:rPr>
                        <m:t>.</m:t>
                      </m:r>
                      <m:r>
                        <a:rPr lang="es-EC" b="1" i="1">
                          <a:effectLst/>
                          <a:latin typeface="Cambria Math" panose="02040503050406030204" pitchFamily="18" charset="0"/>
                          <a:ea typeface="Calibri" panose="020F0502020204030204" pitchFamily="34" charset="0"/>
                          <a:cs typeface="Arial" panose="020B0604020202020204" pitchFamily="34" charset="0"/>
                        </a:rPr>
                        <m:t>𝟖𝟐𝟒</m:t>
                      </m:r>
                      <m:r>
                        <a:rPr lang="es-EC" b="1" i="1">
                          <a:effectLst/>
                          <a:latin typeface="Cambria Math" panose="02040503050406030204" pitchFamily="18" charset="0"/>
                          <a:ea typeface="Calibri" panose="020F0502020204030204" pitchFamily="34" charset="0"/>
                          <a:cs typeface="Arial" panose="020B0604020202020204" pitchFamily="34" charset="0"/>
                        </a:rPr>
                        <m:t> </m:t>
                      </m:r>
                      <m:r>
                        <a:rPr lang="es-EC" b="1" i="1">
                          <a:effectLst/>
                          <a:latin typeface="Cambria Math" panose="02040503050406030204" pitchFamily="18" charset="0"/>
                          <a:ea typeface="Calibri" panose="020F0502020204030204" pitchFamily="34" charset="0"/>
                          <a:cs typeface="Arial" panose="020B0604020202020204" pitchFamily="34" charset="0"/>
                        </a:rPr>
                        <m:t>𝜴</m:t>
                      </m:r>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Rectángulo 6"/>
              <p:cNvSpPr>
                <a:spLocks noRot="1" noChangeAspect="1" noMove="1" noResize="1" noEditPoints="1" noAdjustHandles="1" noChangeArrowheads="1" noChangeShapeType="1" noTextEdit="1"/>
              </p:cNvSpPr>
              <p:nvPr/>
            </p:nvSpPr>
            <p:spPr>
              <a:xfrm>
                <a:off x="1117600" y="2711368"/>
                <a:ext cx="9296400" cy="1796197"/>
              </a:xfrm>
              <a:prstGeom prst="rect">
                <a:avLst/>
              </a:prstGeom>
              <a:blipFill rotWithShape="0">
                <a:blip r:embed="rId3"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9" name="Tabla 8"/>
              <p:cNvGraphicFramePr>
                <a:graphicFrameLocks noGrp="1"/>
              </p:cNvGraphicFramePr>
              <p:nvPr>
                <p:extLst>
                  <p:ext uri="{D42A27DB-BD31-4B8C-83A1-F6EECF244321}">
                    <p14:modId xmlns:p14="http://schemas.microsoft.com/office/powerpoint/2010/main" val="1492647593"/>
                  </p:ext>
                </p:extLst>
              </p:nvPr>
            </p:nvGraphicFramePr>
            <p:xfrm>
              <a:off x="2754312" y="4863306"/>
              <a:ext cx="6022975" cy="790575"/>
            </p:xfrm>
            <a:graphic>
              <a:graphicData uri="http://schemas.openxmlformats.org/drawingml/2006/table">
                <a:tbl>
                  <a:tblPr firstRow="1" firstCol="1" bandRow="1"/>
                  <a:tblGrid>
                    <a:gridCol w="1036320"/>
                    <a:gridCol w="1236345"/>
                    <a:gridCol w="1480185"/>
                    <a:gridCol w="1480185"/>
                    <a:gridCol w="789940"/>
                  </a:tblGrid>
                  <a:tr h="215900">
                    <a:tc>
                      <a:txBody>
                        <a:bodyPr/>
                        <a:lstStyle/>
                        <a:p>
                          <a:pPr algn="ctr">
                            <a:lnSpc>
                              <a:spcPct val="107000"/>
                            </a:lnSpc>
                            <a:spcAft>
                              <a:spcPts val="0"/>
                            </a:spcAft>
                          </a:pPr>
                          <a:r>
                            <a:rPr lang="es-EC" sz="1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Transistor</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gn="ctr">
                            <a:lnSpc>
                              <a:spcPct val="107000"/>
                            </a:lnSpc>
                            <a:spcAft>
                              <a:spcPts val="0"/>
                            </a:spcAft>
                          </a:pPr>
                          <a:r>
                            <a:rPr lang="es-EC" sz="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Corriente Colector máx.</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gn="ctr">
                            <a:lnSpc>
                              <a:spcPct val="107000"/>
                            </a:lnSpc>
                            <a:spcAft>
                              <a:spcPts val="0"/>
                            </a:spcAft>
                          </a:pPr>
                          <a:r>
                            <a:rPr lang="es-EC" sz="11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Voltaje del diodo Base - Emisor</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gn="ctr">
                            <a:lnSpc>
                              <a:spcPct val="107000"/>
                            </a:lnSpc>
                            <a:spcAft>
                              <a:spcPts val="0"/>
                            </a:spcAft>
                          </a:pPr>
                          <a:r>
                            <a:rPr lang="es-EC" sz="11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Voltaje de Saturación Colector - Emisor</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gn="ctr">
                            <a:lnSpc>
                              <a:spcPct val="107000"/>
                            </a:lnSpc>
                            <a:spcAft>
                              <a:spcPts val="0"/>
                            </a:spcAft>
                          </a:pPr>
                          <a:r>
                            <a:rPr lang="es-EC" sz="12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Ganancia</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r>
                  <a:tr h="215900">
                    <a:tc rowSpan="2">
                      <a:txBody>
                        <a:bodyPr/>
                        <a:lstStyle/>
                        <a:p>
                          <a:pPr algn="ctr">
                            <a:lnSpc>
                              <a:spcPct val="107000"/>
                            </a:lnSpc>
                            <a:spcAft>
                              <a:spcPts val="0"/>
                            </a:spcAft>
                          </a:pPr>
                          <a:r>
                            <a:rPr lang="es-EC" sz="12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BD135</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r>
                            <a:rPr lang="es-EC" sz="12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I</a:t>
                          </a:r>
                          <a:r>
                            <a:rPr lang="es-EC" sz="1200" b="1" baseline="-250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C</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r>
                            <a:rPr lang="es-EC"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V</a:t>
                          </a:r>
                          <a:r>
                            <a:rPr lang="es-EC" sz="1200" b="1" baseline="-25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BE</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r>
                            <a:rPr lang="es-EC" sz="12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V</a:t>
                          </a:r>
                          <a:r>
                            <a:rPr lang="es-EC" sz="1200" b="1" baseline="-250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CE</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r>
                            <a:rPr lang="es-EC" sz="12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β</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r>
                  <a:tr h="215900">
                    <a:tc vMerge="1">
                      <a:txBody>
                        <a:bodyPr/>
                        <a:lstStyle/>
                        <a:p>
                          <a:endParaRPr lang="en-US"/>
                        </a:p>
                      </a:txBody>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s-EC" sz="1200" b="1"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𝟏</m:t>
                                </m:r>
                                <m:r>
                                  <a:rPr lang="es-EC" sz="1200" b="1"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es-EC" sz="1200" b="1"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𝟓</m:t>
                                </m:r>
                                <m:r>
                                  <a:rPr lang="es-EC" sz="1200" b="1"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 </m:t>
                                </m:r>
                                <m:r>
                                  <a:rPr lang="es-EC" sz="1200" b="1"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𝑨</m:t>
                                </m:r>
                              </m:oMath>
                            </m:oMathPara>
                          </a14:m>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s-EC" sz="1200" b="1"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𝟎</m:t>
                                </m:r>
                                <m:r>
                                  <a:rPr lang="es-EC" sz="1200" b="1"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es-EC" sz="12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7 </m:t>
                                </m:r>
                                <m:r>
                                  <a:rPr lang="es-EC" sz="12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𝑉</m:t>
                                </m:r>
                              </m:oMath>
                            </m:oMathPara>
                          </a14:m>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s-EC" sz="1200"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0.3 </m:t>
                                </m:r>
                                <m:r>
                                  <a:rPr lang="es-EC" sz="1200"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𝑉</m:t>
                                </m:r>
                              </m:oMath>
                            </m:oMathPara>
                          </a14:m>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s-EC" sz="1200"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100</m:t>
                                </m:r>
                              </m:oMath>
                            </m:oMathPara>
                          </a14:m>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mc:Choice>
        <mc:Fallback xmlns="">
          <p:graphicFrame>
            <p:nvGraphicFramePr>
              <p:cNvPr id="9" name="Tabla 8"/>
              <p:cNvGraphicFramePr>
                <a:graphicFrameLocks noGrp="1"/>
              </p:cNvGraphicFramePr>
              <p:nvPr>
                <p:extLst>
                  <p:ext uri="{D42A27DB-BD31-4B8C-83A1-F6EECF244321}">
                    <p14:modId xmlns:p14="http://schemas.microsoft.com/office/powerpoint/2010/main" val="1492647593"/>
                  </p:ext>
                </p:extLst>
              </p:nvPr>
            </p:nvGraphicFramePr>
            <p:xfrm>
              <a:off x="2754312" y="4863306"/>
              <a:ext cx="6022975" cy="781558"/>
            </p:xfrm>
            <a:graphic>
              <a:graphicData uri="http://schemas.openxmlformats.org/drawingml/2006/table">
                <a:tbl>
                  <a:tblPr firstRow="1" firstCol="1" bandRow="1"/>
                  <a:tblGrid>
                    <a:gridCol w="1036320"/>
                    <a:gridCol w="1236345"/>
                    <a:gridCol w="1480185"/>
                    <a:gridCol w="1480185"/>
                    <a:gridCol w="789940"/>
                  </a:tblGrid>
                  <a:tr h="349758">
                    <a:tc>
                      <a:txBody>
                        <a:bodyPr/>
                        <a:lstStyle/>
                        <a:p>
                          <a:pPr algn="ctr">
                            <a:lnSpc>
                              <a:spcPct val="107000"/>
                            </a:lnSpc>
                            <a:spcAft>
                              <a:spcPts val="0"/>
                            </a:spcAft>
                          </a:pPr>
                          <a:r>
                            <a:rPr lang="es-EC" sz="1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Transistor</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gn="ctr">
                            <a:lnSpc>
                              <a:spcPct val="107000"/>
                            </a:lnSpc>
                            <a:spcAft>
                              <a:spcPts val="0"/>
                            </a:spcAft>
                          </a:pPr>
                          <a:r>
                            <a:rPr lang="es-EC" sz="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Corriente Colector máx.</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gn="ctr">
                            <a:lnSpc>
                              <a:spcPct val="107000"/>
                            </a:lnSpc>
                            <a:spcAft>
                              <a:spcPts val="0"/>
                            </a:spcAft>
                          </a:pPr>
                          <a:r>
                            <a:rPr lang="es-EC" sz="11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Voltaje del diodo Base - Emisor</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gn="ctr">
                            <a:lnSpc>
                              <a:spcPct val="107000"/>
                            </a:lnSpc>
                            <a:spcAft>
                              <a:spcPts val="0"/>
                            </a:spcAft>
                          </a:pPr>
                          <a:r>
                            <a:rPr lang="es-EC" sz="11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Voltaje de Saturación Colector - Emisor</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gn="ctr">
                            <a:lnSpc>
                              <a:spcPct val="107000"/>
                            </a:lnSpc>
                            <a:spcAft>
                              <a:spcPts val="0"/>
                            </a:spcAft>
                          </a:pPr>
                          <a:r>
                            <a:rPr lang="es-EC" sz="12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Ganancia</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r>
                  <a:tr h="215900">
                    <a:tc rowSpan="2">
                      <a:txBody>
                        <a:bodyPr/>
                        <a:lstStyle/>
                        <a:p>
                          <a:pPr algn="ctr">
                            <a:lnSpc>
                              <a:spcPct val="107000"/>
                            </a:lnSpc>
                            <a:spcAft>
                              <a:spcPts val="0"/>
                            </a:spcAft>
                          </a:pPr>
                          <a:r>
                            <a:rPr lang="es-EC" sz="12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BD135</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r>
                            <a:rPr lang="es-EC" sz="12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I</a:t>
                          </a:r>
                          <a:r>
                            <a:rPr lang="es-EC" sz="1200" b="1" baseline="-250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C</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r>
                            <a:rPr lang="es-EC"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V</a:t>
                          </a:r>
                          <a:r>
                            <a:rPr lang="es-EC" sz="1200" b="1" baseline="-25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BE</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r>
                            <a:rPr lang="es-EC" sz="12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V</a:t>
                          </a:r>
                          <a:r>
                            <a:rPr lang="es-EC" sz="1200" b="1" baseline="-250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CE</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0"/>
                            </a:spcAft>
                          </a:pPr>
                          <a:r>
                            <a:rPr lang="es-EC" sz="12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β</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r>
                  <a:tr h="215900">
                    <a:tc vMerge="1">
                      <a:txBody>
                        <a:bodyPr/>
                        <a:lstStyle/>
                        <a:p>
                          <a:endParaRPr lang="en-US"/>
                        </a:p>
                      </a:txBody>
                      <a:tcPr/>
                    </a:tc>
                    <a:tc>
                      <a:txBody>
                        <a:bodyPr/>
                        <a:lstStyle/>
                        <a:p>
                          <a:endParaRPr lang="es-EC"/>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4"/>
                          <a:stretch>
                            <a:fillRect l="-84236" t="-280556" r="-304433" b="-8333"/>
                          </a:stretch>
                        </a:blipFill>
                      </a:tcPr>
                    </a:tc>
                    <a:tc>
                      <a:txBody>
                        <a:bodyPr/>
                        <a:lstStyle/>
                        <a:p>
                          <a:endParaRPr lang="es-EC"/>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4"/>
                          <a:stretch>
                            <a:fillRect l="-153909" t="-280556" r="-154321" b="-8333"/>
                          </a:stretch>
                        </a:blipFill>
                      </a:tcPr>
                    </a:tc>
                    <a:tc>
                      <a:txBody>
                        <a:bodyPr/>
                        <a:lstStyle/>
                        <a:p>
                          <a:endParaRPr lang="es-EC"/>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4"/>
                          <a:stretch>
                            <a:fillRect l="-253909" t="-280556" r="-54321" b="-8333"/>
                          </a:stretch>
                        </a:blipFill>
                      </a:tcPr>
                    </a:tc>
                    <a:tc>
                      <a:txBody>
                        <a:bodyPr/>
                        <a:lstStyle/>
                        <a:p>
                          <a:endParaRPr lang="es-EC"/>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4"/>
                          <a:stretch>
                            <a:fillRect l="-661538" t="-280556" r="-1538" b="-8333"/>
                          </a:stretch>
                        </a:blipFill>
                      </a:tcPr>
                    </a:tc>
                  </a:tr>
                </a:tbl>
              </a:graphicData>
            </a:graphic>
          </p:graphicFrame>
        </mc:Fallback>
      </mc:AlternateContent>
      <p:sp>
        <p:nvSpPr>
          <p:cNvPr id="10" name="Rectángulo 9"/>
          <p:cNvSpPr/>
          <p:nvPr/>
        </p:nvSpPr>
        <p:spPr>
          <a:xfrm>
            <a:off x="3371284" y="5653881"/>
            <a:ext cx="5284332" cy="369332"/>
          </a:xfrm>
          <a:prstGeom prst="rect">
            <a:avLst/>
          </a:prstGeom>
        </p:spPr>
        <p:txBody>
          <a:bodyPr wrap="none">
            <a:spAutoFit/>
          </a:bodyPr>
          <a:lstStyle/>
          <a:p>
            <a:r>
              <a:rPr lang="es-EC" i="1" dirty="0">
                <a:latin typeface="Arial" panose="020B0604020202020204" pitchFamily="34" charset="0"/>
                <a:ea typeface="Calibri" panose="020F0502020204030204" pitchFamily="34" charset="0"/>
              </a:rPr>
              <a:t>Especificaciones Eléctricas del Transistor 2N3904</a:t>
            </a:r>
            <a:endParaRPr lang="en-US" dirty="0"/>
          </a:p>
        </p:txBody>
      </p:sp>
    </p:spTree>
    <p:extLst>
      <p:ext uri="{BB962C8B-B14F-4D97-AF65-F5344CB8AC3E}">
        <p14:creationId xmlns:p14="http://schemas.microsoft.com/office/powerpoint/2010/main" val="185563787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ío">
  <a:themeElements>
    <a:clrScheme name="Módulo">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Brío">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Brío">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Verve</Template>
  <TotalTime>1854</TotalTime>
  <Words>6581</Words>
  <Application>Microsoft Office PowerPoint</Application>
  <PresentationFormat>Panorámica</PresentationFormat>
  <Paragraphs>1822</Paragraphs>
  <Slides>142</Slides>
  <Notes>1</Notes>
  <HiddenSlides>0</HiddenSlides>
  <MMClips>0</MMClips>
  <ScaleCrop>false</ScaleCrop>
  <HeadingPairs>
    <vt:vector size="6" baseType="variant">
      <vt:variant>
        <vt:lpstr>Fuentes usadas</vt:lpstr>
      </vt:variant>
      <vt:variant>
        <vt:i4>11</vt:i4>
      </vt:variant>
      <vt:variant>
        <vt:lpstr>Tema</vt:lpstr>
      </vt:variant>
      <vt:variant>
        <vt:i4>1</vt:i4>
      </vt:variant>
      <vt:variant>
        <vt:lpstr>Títulos de diapositiva</vt:lpstr>
      </vt:variant>
      <vt:variant>
        <vt:i4>142</vt:i4>
      </vt:variant>
    </vt:vector>
  </HeadingPairs>
  <TitlesOfParts>
    <vt:vector size="154" baseType="lpstr">
      <vt:lpstr>Arial</vt:lpstr>
      <vt:lpstr>Calibri</vt:lpstr>
      <vt:lpstr>Calibri Light</vt:lpstr>
      <vt:lpstr>Cambria Math</vt:lpstr>
      <vt:lpstr>Century Gothic</vt:lpstr>
      <vt:lpstr>Symbol</vt:lpstr>
      <vt:lpstr>Times New Roman</vt:lpstr>
      <vt:lpstr>Verdana</vt:lpstr>
      <vt:lpstr>Wingdings</vt:lpstr>
      <vt:lpstr>Wingdings 2</vt:lpstr>
      <vt:lpstr>Wingdings 3</vt:lpstr>
      <vt:lpstr>Brío</vt:lpstr>
      <vt:lpstr>CARRERA DE INGENIERÍA MECATRÓNICA.</vt:lpstr>
      <vt:lpstr>“REDISEÑO Y AUTOMATIZACIÓN DE DOS MÓDULOS DIDÁCTICOS PARA LA DOSIFICACIÓN DE SÓLIDOS Y TAPADO DE BOTELLAS EN EL LABORATORIO DE AUTOMATIZACIÓN INDUSTRIAL MECATRÓNICA”</vt:lpstr>
      <vt:lpstr>Objetivos </vt:lpstr>
      <vt:lpstr>Objetivos específicos </vt:lpstr>
      <vt:lpstr>Alcance del proyecto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Selección del material </vt:lpstr>
      <vt:lpstr>Diseño motor disco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Selección de cilindros </vt:lpstr>
      <vt:lpstr>Cálculo cilindro simple efecto 4A </vt:lpstr>
      <vt:lpstr>Cálculo cilindro doble efecto 6A </vt:lpstr>
      <vt:lpstr>Presentación de PowerPoint</vt:lpstr>
      <vt:lpstr>Presentación de PowerPoint</vt:lpstr>
      <vt:lpstr>Módulo 1</vt:lpstr>
      <vt:lpstr>Presentación de PowerPoint</vt:lpstr>
      <vt:lpstr>Módulo 2</vt:lpstr>
      <vt:lpstr>Análisis de software módulo 1  </vt:lpstr>
      <vt:lpstr>Análisis de software módulo 2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Conclusiones</vt:lpstr>
      <vt:lpstr>Recomendaciones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Brian Ortega</dc:creator>
  <cp:lastModifiedBy>Brian Ortega</cp:lastModifiedBy>
  <cp:revision>166</cp:revision>
  <dcterms:created xsi:type="dcterms:W3CDTF">2015-12-15T23:06:02Z</dcterms:created>
  <dcterms:modified xsi:type="dcterms:W3CDTF">2015-12-21T05:24:24Z</dcterms:modified>
</cp:coreProperties>
</file>