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70" r:id="rId11"/>
    <p:sldId id="264" r:id="rId12"/>
    <p:sldId id="273" r:id="rId13"/>
    <p:sldId id="271" r:id="rId14"/>
    <p:sldId id="272" r:id="rId15"/>
    <p:sldId id="274" r:id="rId16"/>
    <p:sldId id="265" r:id="rId17"/>
    <p:sldId id="266" r:id="rId18"/>
    <p:sldId id="275" r:id="rId19"/>
    <p:sldId id="267" r:id="rId20"/>
    <p:sldId id="278" r:id="rId21"/>
    <p:sldId id="279" r:id="rId22"/>
    <p:sldId id="276" r:id="rId23"/>
    <p:sldId id="287" r:id="rId24"/>
    <p:sldId id="277" r:id="rId25"/>
    <p:sldId id="268" r:id="rId26"/>
    <p:sldId id="280" r:id="rId27"/>
    <p:sldId id="281" r:id="rId28"/>
    <p:sldId id="283" r:id="rId29"/>
    <p:sldId id="282" r:id="rId30"/>
    <p:sldId id="269" r:id="rId31"/>
    <p:sldId id="284" r:id="rId32"/>
    <p:sldId id="286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54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58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0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683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04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97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51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655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2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927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17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71E0-BEE3-44D6-A1C7-9F2FE24EFE2B}" type="datetimeFigureOut">
              <a:rPr lang="es-EC" smtClean="0"/>
              <a:t>14/12/2015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787E-2298-45C5-B791-27214B823AC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40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5"/>
          <p:cNvPicPr>
            <a:picLocks noChangeAspect="1"/>
          </p:cNvPicPr>
          <p:nvPr/>
        </p:nvPicPr>
        <p:blipFill rotWithShape="1">
          <a:blip r:embed="rId2"/>
          <a:srcRect l="55897" t="30298" r="42473" b="5687"/>
          <a:stretch/>
        </p:blipFill>
        <p:spPr>
          <a:xfrm>
            <a:off x="609781" y="270456"/>
            <a:ext cx="212035" cy="6398058"/>
          </a:xfrm>
          <a:prstGeom prst="rect">
            <a:avLst/>
          </a:prstGeom>
        </p:spPr>
      </p:pic>
      <p:pic>
        <p:nvPicPr>
          <p:cNvPr id="5" name="9 Imagen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90" y="345051"/>
            <a:ext cx="4514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4200137" y="1808584"/>
            <a:ext cx="5307572" cy="4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s-ES" altLang="es-EC" sz="1400" b="1" dirty="0" smtClean="0">
                <a:latin typeface="Arial" pitchFamily="34" charset="0"/>
                <a:cs typeface="Arial" pitchFamily="34" charset="0"/>
              </a:rPr>
              <a:t>CARRERA DE INGENIERÍA </a:t>
            </a:r>
            <a:r>
              <a:rPr lang="es-ES" altLang="es-EC" sz="1400" b="1" dirty="0">
                <a:latin typeface="Arial" pitchFamily="34" charset="0"/>
                <a:cs typeface="Arial" pitchFamily="34" charset="0"/>
              </a:rPr>
              <a:t>DE SISTEMAS E INFORMÁTICA</a:t>
            </a:r>
          </a:p>
        </p:txBody>
      </p:sp>
      <p:sp>
        <p:nvSpPr>
          <p:cNvPr id="7" name="Rectángulo 8"/>
          <p:cNvSpPr/>
          <p:nvPr/>
        </p:nvSpPr>
        <p:spPr>
          <a:xfrm>
            <a:off x="2125015" y="2199327"/>
            <a:ext cx="95389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TESIS PREVIO A LA OBTENCIÓN DEL TÍTULO DE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INGENIERO EN SISTEMAS E INFORMÁTICA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1429557" y="2781974"/>
            <a:ext cx="99424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252095" algn="ctr">
              <a:lnSpc>
                <a:spcPct val="150000"/>
              </a:lnSpc>
              <a:spcAft>
                <a:spcPts val="1200"/>
              </a:spcAft>
            </a:pPr>
            <a: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EVALUACIÓN INTEGRAL DEL DESEMPEÑO DEL PERSONAL ACADÉMICO DE LA UNIVERSIDAD DE LAS FUERZAS ARMADAS ESPE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11"/>
          <p:cNvSpPr/>
          <p:nvPr/>
        </p:nvSpPr>
        <p:spPr>
          <a:xfrm>
            <a:off x="3805923" y="382115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AUTORES:    MARTÍNEZ ORTEGA RICHARD PAUL</a:t>
            </a:r>
            <a:endParaRPr lang="es-EC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ESTRELLA CONZA RONNY FABRICIO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12"/>
          <p:cNvSpPr/>
          <p:nvPr/>
        </p:nvSpPr>
        <p:spPr>
          <a:xfrm>
            <a:off x="4522844" y="4726970"/>
            <a:ext cx="53790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       ING.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MAURICIO CAMPAÑA</a:t>
            </a: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CODIRECTOR: ING. FREDDY DUEÑAS</a:t>
            </a:r>
          </a:p>
          <a:p>
            <a:pPr indent="252095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INFORMANTE: ING. </a:t>
            </a:r>
            <a:r>
              <a:rPr lang="es-EC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JÓSE</a:t>
            </a:r>
            <a:r>
              <a:rPr lang="es-EC" sz="1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SANCHO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3"/>
          <p:cNvSpPr/>
          <p:nvPr/>
        </p:nvSpPr>
        <p:spPr>
          <a:xfrm>
            <a:off x="4237148" y="5888504"/>
            <a:ext cx="42782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SANGOLQUÍ,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</a:t>
            </a: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Diciembre</a:t>
            </a: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2015</a:t>
            </a:r>
            <a:endParaRPr lang="es-EC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s-EC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21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jjegonzalezf.files.wordpress.com/2013/03/image_thumb6.pn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4" y="1363662"/>
            <a:ext cx="3540126" cy="45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testfairy.com/wp-content/uploads/2014/01/netbean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03" y="1999120"/>
            <a:ext cx="164147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log.rosehosting.com/blog/wp-content/uploads/2015/04/install-glassfish-on-a-centos-7-v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201" y="2212301"/>
            <a:ext cx="1310821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brielalmeida.com.mx/wp-content/uploads/2013/07/Business-Intellig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35" y="3457725"/>
            <a:ext cx="2918641" cy="28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codejobs.biz/www/lib/files/images/a08670ff00ab3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77" y="1074070"/>
            <a:ext cx="2161696" cy="4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uncfsu.edu/images/management/Oracle_Databa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48" y="5137556"/>
            <a:ext cx="987102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upload.wikimedia.org/wikipedia/en/thumb/7/75/20110510-jsf-logo.tiff/lossless-page1-320px-20110510-jsf-logo.tif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75" y="4139121"/>
            <a:ext cx="1463677" cy="7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paweldobrzanski.pl/wp-content/uploads/2015/01/primefaces1-300x8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75" y="3399845"/>
            <a:ext cx="1641475" cy="4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EVALUACIÓN INTEGRAL DEL DESEMPEÑO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43" y="1046227"/>
            <a:ext cx="3689035" cy="46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EVALUACIÓN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4427" y="1804312"/>
            <a:ext cx="2957946" cy="44267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AUTOEVALUACIÓN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3466" y="3150488"/>
            <a:ext cx="2448791" cy="4426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COEVALUACIÓN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59284" y="5150160"/>
            <a:ext cx="2880229" cy="442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HETEROEVALUACIÓN</a:t>
            </a:r>
          </a:p>
        </p:txBody>
      </p:sp>
      <p:pic>
        <p:nvPicPr>
          <p:cNvPr id="1026" name="Picture 2" descr="http://2.bp.blogspot.com/-_jaHV3QNtE0/VQNr41m7OkI/AAAAAAAADmc/1l21HS5rjIw/s1600/Sin%2Bt%C3%ADtul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99" y="760797"/>
            <a:ext cx="1635414" cy="25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uees.la/wp-content/uploads/2015/04/Coevaluac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6657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bujos-animados.org/wp-content/gallery/dibujos-de-estudiantes/dibujos-de-estudiante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4426"/>
            <a:ext cx="2495032" cy="23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EVALUACIÓN INTEGRAL DEL DESEMPEÑO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196934" y="842661"/>
            <a:ext cx="5486400" cy="407492"/>
          </a:xfrm>
          <a:prstGeom prst="round2Same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DOCENCIA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181" y="1762681"/>
            <a:ext cx="4274128" cy="1632646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10%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04364" y="1726473"/>
            <a:ext cx="4745182" cy="2069928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DOCENTE</a:t>
            </a:r>
            <a:endParaRPr lang="es-EC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ACTORES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REGLAS PARA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PARES.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30 %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181" y="4141456"/>
            <a:ext cx="4398818" cy="20699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DIRECTIVOS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DOCENTE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DEPARTAMENTO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SOBRE EL 25%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RESPUESTAS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7492" y="4251569"/>
            <a:ext cx="4662054" cy="206992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HETEROEVALUACIÓN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DATOS DOCENTE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MATERIAS ASIGNADAS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GENERADOS POR LOS ESTUDIANTES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35</a:t>
            </a:r>
            <a:r>
              <a:rPr lang="es-EC" sz="12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4655127" y="1385311"/>
            <a:ext cx="2549237" cy="507783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3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EVALUACIÓN INTEGRAL DEL DESEMPEÑO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7675" y="2072657"/>
            <a:ext cx="4152900" cy="1414004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10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3037" y="2807971"/>
            <a:ext cx="4591050" cy="1851287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ACTORES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DE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50 %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REALIZADA POR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7675" y="4037920"/>
            <a:ext cx="4152900" cy="206992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DIRECTIVOS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DOCENTE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DEPARTAMENTO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SOBRE EL 40%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RESPUESTAS 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2833899" y="854606"/>
            <a:ext cx="6054030" cy="386587"/>
          </a:xfrm>
          <a:prstGeom prst="round2Same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Quad Arrow 3"/>
          <p:cNvSpPr/>
          <p:nvPr/>
        </p:nvSpPr>
        <p:spPr>
          <a:xfrm>
            <a:off x="4894118" y="1537855"/>
            <a:ext cx="1963881" cy="4156363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7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EVALUACIÓN INTEGRAL DEL DESEMPEÑO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3454" y="2123801"/>
            <a:ext cx="4076701" cy="1414004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10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0173" y="3007956"/>
            <a:ext cx="4686300" cy="1851287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PARES </a:t>
            </a:r>
            <a:r>
              <a:rPr lang="es-EC" sz="1200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ACADEMICOS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ACTORES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DE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50 %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DE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REALIZADA POR </a:t>
            </a: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454" y="4238639"/>
            <a:ext cx="4076700" cy="2069928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COEVALUACIÓN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DIRECTIVOS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ENTRADAS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DOCENTE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DEPARTAMENTO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SALIDA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PUNTAJE SOBRE EL 40%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C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RESPUESTAS CUESTIONARIO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1795079" y="994693"/>
            <a:ext cx="8227765" cy="407492"/>
          </a:xfrm>
          <a:prstGeom prst="round2Same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DIRECCIÓN O GESTIÓN ACADÉMICA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Quad Arrow 3"/>
          <p:cNvSpPr/>
          <p:nvPr/>
        </p:nvSpPr>
        <p:spPr>
          <a:xfrm>
            <a:off x="4956464" y="1558635"/>
            <a:ext cx="1922317" cy="474993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1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EVALUACIÓN INTEGRAL DEL DESEMPEÑO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82158"/>
              </p:ext>
            </p:extLst>
          </p:nvPr>
        </p:nvGraphicFramePr>
        <p:xfrm>
          <a:off x="1824904" y="1245526"/>
          <a:ext cx="8542191" cy="406264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66387"/>
                <a:gridCol w="855790"/>
                <a:gridCol w="757538"/>
                <a:gridCol w="724131"/>
                <a:gridCol w="724131"/>
                <a:gridCol w="724131"/>
                <a:gridCol w="724131"/>
                <a:gridCol w="765397"/>
                <a:gridCol w="765397"/>
                <a:gridCol w="835158"/>
              </a:tblGrid>
              <a:tr h="331429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FUNCIÓN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Autoevaluación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Directivos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Estudiantes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/</a:t>
                      </a:r>
                      <a:endParaRPr lang="es-EC" sz="18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08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Rango Ley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Valor 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Rango Ley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Valor 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Rango Ley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Valor 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Rango Ley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Valor %</a:t>
                      </a:r>
                      <a:endParaRPr lang="es-EC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68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Actividades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Docencia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 a 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 a 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 a 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 a 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8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Actividades Investigación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 a 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 a 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 a 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8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Actividades Dirección / Gestión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 a 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 a 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 a 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 a 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8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Actualización o perfeccionamiento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21727" y="5710817"/>
                <a:ext cx="4565073" cy="89255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sz="2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s-ES" sz="2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I.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𝑻𝑶𝑻𝑨𝑳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𝑯𝑶𝑹𝑨𝑺</m:t>
                        </m:r>
                        <m:r>
                          <a:rPr lang="es-E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s-EC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27" y="5710817"/>
                <a:ext cx="4565073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DISEÑO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8315" y="1933798"/>
            <a:ext cx="6096000" cy="377975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del sistema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Especificaciones de requerimientos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la metodología UWE.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Validación de la aplicabilidad de las evaluaciones y generación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Uso de versiones tanto inicial como final.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un cubo de información para la generación de reportes dinámicos .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-listas.20minutos.es/images/2012-07/337815/list_640px.jpg?13427940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12322"/>
          <a:stretch/>
        </p:blipFill>
        <p:spPr bwMode="auto">
          <a:xfrm>
            <a:off x="7824355" y="2032652"/>
            <a:ext cx="3574473" cy="35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38"/>
            <a:ext cx="12192000" cy="4801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ESPECIFICACIÓN DE REQUERIMIENTOS NORMA IEEE 830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912" y="1333995"/>
            <a:ext cx="1732377" cy="40862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Usuario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40" y="1938001"/>
            <a:ext cx="3462722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Autentificación de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Perfil de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de Logros Académicos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de Tipos de Horas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1127" y="948622"/>
            <a:ext cx="3934200" cy="40862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Administración de Docentes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0371" y="1676321"/>
            <a:ext cx="2995712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de Docentes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de Docentes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Modificación de Docentes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2986" y="3614769"/>
            <a:ext cx="2284230" cy="40862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Materiales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856" y="4258834"/>
            <a:ext cx="4478490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Evaluaciones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Preguntas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Opciones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Parámetros Evaluación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3261" y="3088426"/>
            <a:ext cx="2309932" cy="40862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Evaluación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3322" y="3819081"/>
            <a:ext cx="4809811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Evaluaciones Pendientes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Evaluación en base a Opciones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5581" y="4987221"/>
            <a:ext cx="2125292" cy="40862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Reportes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242" y="5586857"/>
            <a:ext cx="416597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reportes por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reportes por docente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38"/>
            <a:ext cx="12192000" cy="4801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ESPECIFICACIÓN DE REQUERIMIENTOS NO NORMA IEEE 830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50" y="1485057"/>
            <a:ext cx="4187398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Requerimientos No Funcionales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550" y="2425135"/>
            <a:ext cx="4187398" cy="2355413"/>
          </a:xfrm>
          <a:prstGeom prst="round2Same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Interfaz de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Interfaz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de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de la Información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358" y="4043909"/>
            <a:ext cx="2876409" cy="51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 del Sistema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8357" y="1892746"/>
            <a:ext cx="2876409" cy="1710095"/>
          </a:xfrm>
          <a:prstGeom prst="round2Same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Portabilidad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37" y="838786"/>
            <a:ext cx="3570208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CASOS DE USO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26" y="1462418"/>
            <a:ext cx="5819048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6"/>
          <p:cNvGrpSpPr/>
          <p:nvPr/>
        </p:nvGrpSpPr>
        <p:grpSpPr>
          <a:xfrm>
            <a:off x="982974" y="890226"/>
            <a:ext cx="10226052" cy="5447799"/>
            <a:chOff x="2185741" y="920534"/>
            <a:chExt cx="9147667" cy="5393529"/>
          </a:xfrm>
        </p:grpSpPr>
        <p:sp>
          <p:nvSpPr>
            <p:cNvPr id="6" name="Forma libre 28">
              <a:hlinkClick r:id="rId2" action="ppaction://hlinksldjump"/>
            </p:cNvPr>
            <p:cNvSpPr/>
            <p:nvPr/>
          </p:nvSpPr>
          <p:spPr>
            <a:xfrm>
              <a:off x="2185741" y="920534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Introducción</a:t>
              </a:r>
              <a:endParaRPr lang="es-EC" sz="2200" b="1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orma libre 30"/>
            <p:cNvSpPr/>
            <p:nvPr/>
          </p:nvSpPr>
          <p:spPr>
            <a:xfrm>
              <a:off x="2185741" y="1331386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Planteamiento del Problema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bre 32"/>
            <p:cNvSpPr/>
            <p:nvPr/>
          </p:nvSpPr>
          <p:spPr>
            <a:xfrm>
              <a:off x="2185741" y="1796509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Justificación</a:t>
              </a:r>
              <a:r>
                <a:rPr lang="es-EC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Proyecto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bre 34"/>
            <p:cNvSpPr/>
            <p:nvPr/>
          </p:nvSpPr>
          <p:spPr>
            <a:xfrm>
              <a:off x="2185741" y="2261632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Objetivos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 36"/>
            <p:cNvSpPr/>
            <p:nvPr/>
          </p:nvSpPr>
          <p:spPr>
            <a:xfrm>
              <a:off x="2185741" y="2726755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Alcance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orma libre 38"/>
            <p:cNvSpPr/>
            <p:nvPr/>
          </p:nvSpPr>
          <p:spPr>
            <a:xfrm>
              <a:off x="2185741" y="3191879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Marco Teórico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bre 40"/>
            <p:cNvSpPr/>
            <p:nvPr/>
          </p:nvSpPr>
          <p:spPr>
            <a:xfrm>
              <a:off x="2185741" y="3657002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Análisis de la Evaluación Integral del Desempeño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bre 42"/>
            <p:cNvSpPr/>
            <p:nvPr/>
          </p:nvSpPr>
          <p:spPr>
            <a:xfrm>
              <a:off x="2185741" y="4122125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Análisis y Diseño del Sistema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orma libre 44"/>
            <p:cNvSpPr/>
            <p:nvPr/>
          </p:nvSpPr>
          <p:spPr>
            <a:xfrm>
              <a:off x="2185741" y="4587248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 Especificaci</a:t>
              </a:r>
              <a:r>
                <a:rPr lang="es-EC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ón</a:t>
              </a: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Requerimientos Norma IEEE 830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orma libre 46"/>
            <p:cNvSpPr/>
            <p:nvPr/>
          </p:nvSpPr>
          <p:spPr>
            <a:xfrm>
              <a:off x="2185741" y="5052371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 Modelos del Sistema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orma libre 48"/>
            <p:cNvSpPr/>
            <p:nvPr/>
          </p:nvSpPr>
          <p:spPr>
            <a:xfrm>
              <a:off x="2185741" y="5517494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 </a:t>
              </a:r>
              <a:r>
                <a:rPr lang="es-EC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</a:t>
              </a: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s-EC" sz="2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orma libre 52"/>
            <p:cNvSpPr/>
            <p:nvPr/>
          </p:nvSpPr>
          <p:spPr>
            <a:xfrm>
              <a:off x="2185741" y="5982617"/>
              <a:ext cx="9147667" cy="331446"/>
            </a:xfrm>
            <a:custGeom>
              <a:avLst/>
              <a:gdLst>
                <a:gd name="connsiteX0" fmla="*/ 55242 w 331445"/>
                <a:gd name="connsiteY0" fmla="*/ 0 h 9147666"/>
                <a:gd name="connsiteX1" fmla="*/ 276203 w 331445"/>
                <a:gd name="connsiteY1" fmla="*/ 0 h 9147666"/>
                <a:gd name="connsiteX2" fmla="*/ 331445 w 331445"/>
                <a:gd name="connsiteY2" fmla="*/ 55242 h 9147666"/>
                <a:gd name="connsiteX3" fmla="*/ 331445 w 331445"/>
                <a:gd name="connsiteY3" fmla="*/ 9147666 h 9147666"/>
                <a:gd name="connsiteX4" fmla="*/ 331445 w 331445"/>
                <a:gd name="connsiteY4" fmla="*/ 9147666 h 9147666"/>
                <a:gd name="connsiteX5" fmla="*/ 0 w 331445"/>
                <a:gd name="connsiteY5" fmla="*/ 9147666 h 9147666"/>
                <a:gd name="connsiteX6" fmla="*/ 0 w 331445"/>
                <a:gd name="connsiteY6" fmla="*/ 9147666 h 9147666"/>
                <a:gd name="connsiteX7" fmla="*/ 0 w 331445"/>
                <a:gd name="connsiteY7" fmla="*/ 55242 h 9147666"/>
                <a:gd name="connsiteX8" fmla="*/ 55242 w 331445"/>
                <a:gd name="connsiteY8" fmla="*/ 0 h 914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45" h="9147666">
                  <a:moveTo>
                    <a:pt x="331445" y="1524652"/>
                  </a:moveTo>
                  <a:lnTo>
                    <a:pt x="331445" y="7623014"/>
                  </a:lnTo>
                  <a:cubicBezTo>
                    <a:pt x="331445" y="8465040"/>
                    <a:pt x="330549" y="9147652"/>
                    <a:pt x="329443" y="9147652"/>
                  </a:cubicBezTo>
                  <a:lnTo>
                    <a:pt x="0" y="9147652"/>
                  </a:lnTo>
                  <a:lnTo>
                    <a:pt x="0" y="91476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9443" y="14"/>
                  </a:lnTo>
                  <a:cubicBezTo>
                    <a:pt x="330549" y="14"/>
                    <a:pt x="331445" y="682626"/>
                    <a:pt x="331445" y="152465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5129" tIns="28245" rIns="28245" bIns="28246" numCol="1" spcCol="1270" anchor="ctr" anchorCtr="0">
              <a:noAutofit/>
            </a:bodyPr>
            <a:lstStyle/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2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 Conclusiones y Recomendaciones</a:t>
              </a:r>
              <a:endParaRPr lang="es-EC" sz="2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12192000" cy="749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C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15"/>
          <p:cNvPicPr>
            <a:picLocks noChangeAspect="1"/>
          </p:cNvPicPr>
          <p:nvPr/>
        </p:nvPicPr>
        <p:blipFill rotWithShape="1">
          <a:blip r:embed="rId3"/>
          <a:srcRect l="55935" t="31382" r="42473" b="5687"/>
          <a:stretch/>
        </p:blipFill>
        <p:spPr>
          <a:xfrm>
            <a:off x="11576781" y="1110242"/>
            <a:ext cx="181159" cy="5502616"/>
          </a:xfrm>
          <a:prstGeom prst="rect">
            <a:avLst/>
          </a:prstGeom>
        </p:spPr>
      </p:pic>
      <p:pic>
        <p:nvPicPr>
          <p:cNvPr id="27" name="Imagen 15"/>
          <p:cNvPicPr>
            <a:picLocks noChangeAspect="1"/>
          </p:cNvPicPr>
          <p:nvPr/>
        </p:nvPicPr>
        <p:blipFill rotWithShape="1">
          <a:blip r:embed="rId3"/>
          <a:srcRect l="55935" t="31382" r="42473" b="5687"/>
          <a:stretch/>
        </p:blipFill>
        <p:spPr>
          <a:xfrm>
            <a:off x="434060" y="1110242"/>
            <a:ext cx="181159" cy="5502616"/>
          </a:xfrm>
          <a:prstGeom prst="rect">
            <a:avLst/>
          </a:prstGeom>
        </p:spPr>
      </p:pic>
      <p:sp>
        <p:nvSpPr>
          <p:cNvPr id="19" name="Forma libre 52"/>
          <p:cNvSpPr/>
          <p:nvPr/>
        </p:nvSpPr>
        <p:spPr>
          <a:xfrm>
            <a:off x="982974" y="6445467"/>
            <a:ext cx="10226052" cy="334781"/>
          </a:xfrm>
          <a:custGeom>
            <a:avLst/>
            <a:gdLst>
              <a:gd name="connsiteX0" fmla="*/ 55242 w 331445"/>
              <a:gd name="connsiteY0" fmla="*/ 0 h 9147666"/>
              <a:gd name="connsiteX1" fmla="*/ 276203 w 331445"/>
              <a:gd name="connsiteY1" fmla="*/ 0 h 9147666"/>
              <a:gd name="connsiteX2" fmla="*/ 331445 w 331445"/>
              <a:gd name="connsiteY2" fmla="*/ 55242 h 9147666"/>
              <a:gd name="connsiteX3" fmla="*/ 331445 w 331445"/>
              <a:gd name="connsiteY3" fmla="*/ 9147666 h 9147666"/>
              <a:gd name="connsiteX4" fmla="*/ 331445 w 331445"/>
              <a:gd name="connsiteY4" fmla="*/ 9147666 h 9147666"/>
              <a:gd name="connsiteX5" fmla="*/ 0 w 331445"/>
              <a:gd name="connsiteY5" fmla="*/ 9147666 h 9147666"/>
              <a:gd name="connsiteX6" fmla="*/ 0 w 331445"/>
              <a:gd name="connsiteY6" fmla="*/ 9147666 h 9147666"/>
              <a:gd name="connsiteX7" fmla="*/ 0 w 331445"/>
              <a:gd name="connsiteY7" fmla="*/ 55242 h 9147666"/>
              <a:gd name="connsiteX8" fmla="*/ 55242 w 331445"/>
              <a:gd name="connsiteY8" fmla="*/ 0 h 914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445" h="9147666">
                <a:moveTo>
                  <a:pt x="331445" y="1524652"/>
                </a:moveTo>
                <a:lnTo>
                  <a:pt x="331445" y="7623014"/>
                </a:lnTo>
                <a:cubicBezTo>
                  <a:pt x="331445" y="8465040"/>
                  <a:pt x="330549" y="9147652"/>
                  <a:pt x="329443" y="9147652"/>
                </a:cubicBezTo>
                <a:lnTo>
                  <a:pt x="0" y="9147652"/>
                </a:lnTo>
                <a:lnTo>
                  <a:pt x="0" y="9147652"/>
                </a:lnTo>
                <a:lnTo>
                  <a:pt x="0" y="14"/>
                </a:lnTo>
                <a:lnTo>
                  <a:pt x="0" y="14"/>
                </a:lnTo>
                <a:lnTo>
                  <a:pt x="329443" y="14"/>
                </a:lnTo>
                <a:cubicBezTo>
                  <a:pt x="330549" y="14"/>
                  <a:pt x="331445" y="682626"/>
                  <a:pt x="331445" y="1524652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35129" tIns="28245" rIns="28245" bIns="28246" numCol="1" spcCol="1270" anchor="ctr" anchorCtr="0">
            <a:noAutofit/>
          </a:bodyPr>
          <a:lstStyle/>
          <a:p>
            <a:pPr marL="0" lvl="1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2200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Trabajo Futuro</a:t>
            </a:r>
            <a:endParaRPr lang="es-EC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23" y="1000917"/>
            <a:ext cx="7481353" cy="54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6" y="1805214"/>
            <a:ext cx="8619048" cy="48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6" y="817985"/>
            <a:ext cx="47442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LÓGICO DE BASE DE DATOS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6" y="817985"/>
            <a:ext cx="458555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FÍSICO DE BASE DE DATOS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23711"/>
            <a:ext cx="10706100" cy="538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5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5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DEL SISTEMA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63" y="1023770"/>
            <a:ext cx="343773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NAVEGACIÓN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/>
          <a:srcRect l="1149" t="1753" r="6162" b="5612"/>
          <a:stretch/>
        </p:blipFill>
        <p:spPr bwMode="auto">
          <a:xfrm>
            <a:off x="3479223" y="2094221"/>
            <a:ext cx="7389668" cy="4109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6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495" y="1390650"/>
            <a:ext cx="3956130" cy="46863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ounded Rectangle 3"/>
          <p:cNvSpPr/>
          <p:nvPr/>
        </p:nvSpPr>
        <p:spPr>
          <a:xfrm>
            <a:off x="4570270" y="1390650"/>
            <a:ext cx="4070639" cy="468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ounded Rectangle 4"/>
          <p:cNvSpPr/>
          <p:nvPr/>
        </p:nvSpPr>
        <p:spPr>
          <a:xfrm>
            <a:off x="8793456" y="1390650"/>
            <a:ext cx="3095477" cy="4686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angle 5"/>
          <p:cNvSpPr/>
          <p:nvPr/>
        </p:nvSpPr>
        <p:spPr>
          <a:xfrm>
            <a:off x="1370777" y="1683145"/>
            <a:ext cx="2159566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20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 de presentación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876" y="1741980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200"/>
              </a:spcBef>
              <a:spcAft>
                <a:spcPts val="20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 de la lógica del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negocio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8" descr="http://www.uncfsu.edu/images/management/Oracle_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2" y="2966021"/>
            <a:ext cx="1407700" cy="19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9" y="3123442"/>
            <a:ext cx="1093710" cy="263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533" t="8573" r="4208" b="3299"/>
          <a:stretch/>
        </p:blipFill>
        <p:spPr>
          <a:xfrm>
            <a:off x="2803911" y="3116001"/>
            <a:ext cx="1537855" cy="2140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164" y="2933932"/>
            <a:ext cx="3629025" cy="252412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317860" y="4174331"/>
            <a:ext cx="627346" cy="59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70625" y="4177547"/>
            <a:ext cx="607094" cy="2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55186" y="4180530"/>
            <a:ext cx="607094" cy="2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385" y="2599943"/>
            <a:ext cx="10597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CAPA</a:t>
            </a:r>
            <a:r>
              <a:rPr lang="en-US" sz="1200" dirty="0" smtClean="0"/>
              <a:t> </a:t>
            </a:r>
            <a:r>
              <a:rPr lang="en-US" sz="1200" dirty="0" err="1" smtClean="0"/>
              <a:t>CLIENTE</a:t>
            </a:r>
            <a:endParaRPr lang="en-US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806432" y="2604971"/>
            <a:ext cx="15067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CAPA</a:t>
            </a:r>
            <a:r>
              <a:rPr lang="en-US" sz="1200" dirty="0" smtClean="0"/>
              <a:t> </a:t>
            </a:r>
            <a:r>
              <a:rPr lang="en-US" sz="1200" dirty="0" err="1" smtClean="0"/>
              <a:t>PRESENTACI</a:t>
            </a:r>
            <a:r>
              <a:rPr lang="es-EC" sz="1200" dirty="0" smtClean="0"/>
              <a:t>Ó</a:t>
            </a:r>
            <a:r>
              <a:rPr lang="en-US" sz="1200" dirty="0" smtClean="0"/>
              <a:t>N</a:t>
            </a:r>
            <a:endParaRPr lang="es-EC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3224" t="68518" r="13823" b="10828"/>
          <a:stretch/>
        </p:blipFill>
        <p:spPr>
          <a:xfrm>
            <a:off x="5054600" y="4644653"/>
            <a:ext cx="1216025" cy="501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76801" y="2686590"/>
            <a:ext cx="165250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CAPA</a:t>
            </a:r>
            <a:r>
              <a:rPr lang="en-US" sz="1200" dirty="0" smtClean="0"/>
              <a:t> </a:t>
            </a:r>
            <a:r>
              <a:rPr lang="es-EC" sz="1200" dirty="0" smtClean="0"/>
              <a:t>LÓGICA NEGOCIO</a:t>
            </a:r>
            <a:endParaRPr lang="es-EC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92289" y="2671994"/>
            <a:ext cx="145767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CAPA</a:t>
            </a:r>
            <a:r>
              <a:rPr lang="en-US" sz="1200" dirty="0" smtClean="0"/>
              <a:t> </a:t>
            </a:r>
            <a:r>
              <a:rPr lang="es-EC" sz="1200" dirty="0" smtClean="0"/>
              <a:t>PERSISTENCIA</a:t>
            </a:r>
            <a:endParaRPr lang="es-EC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27939" y="4734391"/>
            <a:ext cx="106934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Services</a:t>
            </a:r>
            <a:endParaRPr lang="es-EC" sz="1200" dirty="0"/>
          </a:p>
        </p:txBody>
      </p:sp>
      <p:pic>
        <p:nvPicPr>
          <p:cNvPr id="3074" name="Picture 2" descr="http://www.usabilidadweb.com.ar/web_se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92" y="3759658"/>
            <a:ext cx="984959" cy="7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324976" y="1557314"/>
            <a:ext cx="2317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20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 de persistencia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53771" y="188522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200"/>
              </a:spcBef>
              <a:spcAft>
                <a:spcPts val="20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(Acceso a Datos)</a:t>
            </a:r>
          </a:p>
        </p:txBody>
      </p:sp>
      <p:pic>
        <p:nvPicPr>
          <p:cNvPr id="3076" name="Picture 4" descr="http://www.duden.de/_media_/full/P/PC-2011002813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1" y="3633941"/>
            <a:ext cx="1186571" cy="10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6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533" y="902990"/>
            <a:ext cx="2867669" cy="408623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DISE</a:t>
            </a:r>
            <a:r>
              <a:rPr lang="es-EC" dirty="0" smtClean="0"/>
              <a:t>ÑO DE UN CUBO ROLAP</a:t>
            </a:r>
            <a:endParaRPr lang="es-EC" dirty="0"/>
          </a:p>
        </p:txBody>
      </p:sp>
      <p:pic>
        <p:nvPicPr>
          <p:cNvPr id="12" name="Imagen 19"/>
          <p:cNvPicPr/>
          <p:nvPr/>
        </p:nvPicPr>
        <p:blipFill rotWithShape="1">
          <a:blip r:embed="rId2"/>
          <a:srcRect l="43425" t="15571" r="30848" b="34473"/>
          <a:stretch/>
        </p:blipFill>
        <p:spPr bwMode="auto">
          <a:xfrm>
            <a:off x="269710" y="1658865"/>
            <a:ext cx="4968159" cy="4721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66950"/>
            <a:ext cx="52959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60677" y="6306500"/>
            <a:ext cx="811056" cy="369332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VISTAS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4578" y="1585130"/>
            <a:ext cx="2818272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ESTRUCTURA DIMENSIONES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92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6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632" y="5715084"/>
            <a:ext cx="1673663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MEDIDAS CUBO</a:t>
            </a:r>
          </a:p>
        </p:txBody>
      </p:sp>
      <p:pic>
        <p:nvPicPr>
          <p:cNvPr id="8" name="Imagen 2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20437" r="68070" b="44204"/>
          <a:stretch/>
        </p:blipFill>
        <p:spPr bwMode="auto">
          <a:xfrm>
            <a:off x="1011632" y="1170010"/>
            <a:ext cx="3401618" cy="417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20"/>
          <p:cNvPicPr/>
          <p:nvPr/>
        </p:nvPicPr>
        <p:blipFill rotWithShape="1">
          <a:blip r:embed="rId3"/>
          <a:srcRect l="15348" t="17193" r="31394" b="60749"/>
          <a:stretch/>
        </p:blipFill>
        <p:spPr bwMode="auto">
          <a:xfrm>
            <a:off x="5695950" y="2149157"/>
            <a:ext cx="6076950" cy="2022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1959" y="1779825"/>
            <a:ext cx="2303131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ENLACE DIMENSIONES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17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6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421" y="1244600"/>
            <a:ext cx="11533157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DEMOSTRATIVO DE SEIPA Y UTILIDAD DEL MANEJO DE CUBOS DE INFORMACIÓN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76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37765"/>
              </p:ext>
            </p:extLst>
          </p:nvPr>
        </p:nvGraphicFramePr>
        <p:xfrm>
          <a:off x="2032000" y="1119716"/>
          <a:ext cx="8128000" cy="4348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DESCRIPCIÓN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APLICATIVO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IDE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Netbeans</a:t>
                      </a:r>
                      <a:r>
                        <a:rPr lang="es-EC" baseline="0" dirty="0" smtClean="0"/>
                        <a:t> 8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Framework</a:t>
                      </a:r>
                      <a:r>
                        <a:rPr lang="es-EC" baseline="0" dirty="0" smtClean="0"/>
                        <a:t> Diseño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Primefaces </a:t>
                      </a:r>
                      <a:r>
                        <a:rPr lang="es-EC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5.3.2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Servidor APP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Glassfish</a:t>
                      </a:r>
                      <a:r>
                        <a:rPr lang="es-EC" baseline="0" dirty="0" smtClean="0"/>
                        <a:t> 4.1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Base de Datos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Oracle</a:t>
                      </a:r>
                      <a:r>
                        <a:rPr lang="es-EC" baseline="0" dirty="0" smtClean="0"/>
                        <a:t> 11g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Modelamiento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StarUML</a:t>
                      </a:r>
                      <a:endParaRPr lang="es-EC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err="1" smtClean="0"/>
                        <a:t>Power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Design</a:t>
                      </a:r>
                      <a:r>
                        <a:rPr lang="es-EC" baseline="0" dirty="0" smtClean="0"/>
                        <a:t> v15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Virtualización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Vmware</a:t>
                      </a:r>
                      <a:r>
                        <a:rPr lang="es-EC" dirty="0" smtClean="0"/>
                        <a:t> </a:t>
                      </a:r>
                      <a:r>
                        <a:rPr lang="es-EC" dirty="0" err="1" smtClean="0"/>
                        <a:t>Shepere</a:t>
                      </a:r>
                      <a:r>
                        <a:rPr lang="es-EC" dirty="0" smtClean="0"/>
                        <a:t> 5.0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Reportes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JasperReports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Cubos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</a:t>
                      </a:r>
                      <a:r>
                        <a:rPr lang="en-US" baseline="0" dirty="0" smtClean="0"/>
                        <a:t> Server Analysis Services 2014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Base de Datos Cubo </a:t>
                      </a:r>
                      <a:r>
                        <a:rPr lang="es-EC" dirty="0" err="1" smtClean="0"/>
                        <a:t>Rolap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SQL Server Data Base</a:t>
                      </a:r>
                      <a:r>
                        <a:rPr lang="es-EC" baseline="0" dirty="0" smtClean="0"/>
                        <a:t> 2014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Sincronización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SQL Server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Integration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Services</a:t>
                      </a:r>
                      <a:r>
                        <a:rPr lang="es-EC" baseline="0" dirty="0" smtClean="0"/>
                        <a:t> 2014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207"/>
            <a:ext cx="12192000" cy="61233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4348"/>
            <a:ext cx="12192000" cy="749808"/>
            <a:chOff x="0" y="-12137"/>
            <a:chExt cx="12192000" cy="2069537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057400"/>
            </a:xfrm>
            <a:prstGeom prst="rect">
              <a:avLst/>
            </a:prstGeom>
            <a:grpFill/>
            <a:sp3d contourW="12700" prstMaterial="flat">
              <a:bevelT w="100800" h="154000"/>
              <a:bevelB w="1524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-12137"/>
              <a:ext cx="12192000" cy="2057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INTRODUCCIÓN</a:t>
              </a:r>
              <a:endParaRPr lang="es-EC" sz="2800" b="1" kern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5200" y="921014"/>
            <a:ext cx="77957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MACROPROCESO</a:t>
            </a: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E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GESTIÓN DE DOCENCIA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928" y="5808866"/>
            <a:ext cx="675063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EVALUACIÓN INTEGRAL DEL DESEMPEÑO</a:t>
            </a:r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 PERSONAL ACADÉMICO</a:t>
            </a:r>
            <a:endParaRPr lang="es-EC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440645" y="1672408"/>
            <a:ext cx="36232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AUTOEVALUACIÓN</a:t>
            </a:r>
            <a:endParaRPr lang="es-EC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842935" y="2300140"/>
            <a:ext cx="32209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COEVALUACIÓN </a:t>
            </a:r>
            <a:endParaRPr lang="es-EC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937238" y="2923794"/>
            <a:ext cx="41266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HETEROEVALUACIÓN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5530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878608"/>
            <a:ext cx="11849100" cy="210156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adecuado uso de la Metodología UWE en la fase de análisis y diseño del sistema, se consigue realizar diagramas tanto de casos de uso, modelo de base de datos, modelo de clases y modelo de navegación; a través de los cuales el desarrollo del sistema se facilita para el programador, consiguiendo así un sistema a la web que permita el acceso multiplataforma de los diferentes usuarios. Esto beneficia la implementación del mismo, al contar únicamente con 3 fases análisis, diseño e implementación, mejorando así los tiempos necesarios para la codificación del sistema.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16066"/>
            <a:ext cx="11849100" cy="1284323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logra a través de la implementación de cubos de información, la adecuada validación del funcionamiento del sistema, permitiendo así la generación de reportes dinámicos de acuerdo a la necesidad del usuario, además se entrega al usuario reportes básicos de acuerdo a lo indicado en el proceso de Evaluación Integral del Desempeño del Personal Académico.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450" y="4823391"/>
            <a:ext cx="11849100" cy="467078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un framework de JSF como lo es primefaces, permite la generación de pantallas más didácticas para los usuarios y de fácil manejo.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5626359"/>
            <a:ext cx="11849100" cy="875701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la creación de un cubo de información basado en ROLAP, se visualiza la posibilidad de tratar diferentes tipos de datos, optimizando tiempos de respuesta frente a la creación de reportes dinámicos.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675" y="981024"/>
            <a:ext cx="12058650" cy="1328023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debería considerar, la implementación de una herramienta de Inteligencia de Negocios, para un mejor trato de la información, a través de la conexión directa al cubo de información, logrando así la visualización de gráficos con cuadros dinámicos, marcadores e índices necesarios, para la toma de decisiones por parte de la persona encargada del control del proceso.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5" y="2631036"/>
            <a:ext cx="12058650" cy="1328023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 visualizar de igual forma la integración del sistema SEIPA con el Banner para la unificación de la Evaluación del Desempeño Integral del Personal Académico. Permitiendo el acceso al sistema a través de un solo usuario, el cual ya se encontraría creado en la base de datos del sistema BANNER.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75" y="4251598"/>
            <a:ext cx="12058650" cy="919401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igual forma se recomienda la implementación de envíos de correo electrónico, que permitan generar alertas de la existencia de nuevas evaluaciones a ser realizadas por parte de los docentes, pertenecientes al sistema SEIPA.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025" y="5568040"/>
            <a:ext cx="11791950" cy="91940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recomienda, la integración de los reportes generados por el cubo de información, con la herramienta SharePoint, la cual permitirá el envió por correo electrónico, basado en tareas auto programadas, de puntajes o reportes generados en el sistema SEIPA.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FUTURO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675" y="1702403"/>
            <a:ext cx="12058650" cy="467078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 considerar, la gestión de los cubos de información para la realización de análisis predictivo, mediante procedimientos </a:t>
            </a:r>
            <a:r>
              <a:rPr lang="es-E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FORECAST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5" y="2680324"/>
            <a:ext cx="12058650" cy="467078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 implementación de un Balance Score </a:t>
            </a:r>
            <a:r>
              <a:rPr lang="es-E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para manejo de indicadores clave de rendimiento.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75" y="3908698"/>
            <a:ext cx="12058650" cy="467078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herramientas de Inteligencia de Negocios, con los cubos de información para toma de decisiones gerenciales.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75" y="4920340"/>
            <a:ext cx="11791950" cy="42274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 tecnologías del sistema SEIPA, para su funcionamiento como módulo del sistema BANNER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67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716654" y="1465315"/>
            <a:ext cx="5963107" cy="408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ART.19 DEL REGLAMENTO DE RÉGIMEN ACADÉMICO</a:t>
            </a:r>
            <a:endParaRPr lang="es-EC" dirty="0"/>
          </a:p>
        </p:txBody>
      </p:sp>
      <p:sp>
        <p:nvSpPr>
          <p:cNvPr id="5" name="Rounded Rectangle 4"/>
          <p:cNvSpPr/>
          <p:nvPr/>
        </p:nvSpPr>
        <p:spPr>
          <a:xfrm>
            <a:off x="750300" y="2604563"/>
            <a:ext cx="1039936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ART. 65 DEL REGLAMENTO DE CARRERA Y ESCALAFÓN DEL PROFESOR E INVESTIGADOR DEL SISTEMA DE EDUCACIÓN SUPERIOR</a:t>
            </a:r>
            <a:endParaRPr lang="es-EC" dirty="0"/>
          </a:p>
        </p:txBody>
      </p:sp>
      <p:sp>
        <p:nvSpPr>
          <p:cNvPr id="6" name="Rounded Rectangle 5"/>
          <p:cNvSpPr/>
          <p:nvPr/>
        </p:nvSpPr>
        <p:spPr>
          <a:xfrm>
            <a:off x="1716654" y="3947795"/>
            <a:ext cx="5567358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LINEAMIENTOS ESTABLECIDOS INTERNAMENTE </a:t>
            </a:r>
            <a:endParaRPr lang="es-EC" dirty="0"/>
          </a:p>
        </p:txBody>
      </p:sp>
      <p:sp>
        <p:nvSpPr>
          <p:cNvPr id="7" name="Rounded Rectangle 6"/>
          <p:cNvSpPr/>
          <p:nvPr/>
        </p:nvSpPr>
        <p:spPr>
          <a:xfrm>
            <a:off x="634231" y="4984562"/>
            <a:ext cx="7977890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SISTEMATIZAR Y AUTOMATIZAR LOS INSTRUMENTOS DE EVALUACIÓN</a:t>
            </a:r>
            <a:endParaRPr lang="es-EC" dirty="0"/>
          </a:p>
        </p:txBody>
      </p:sp>
      <p:pic>
        <p:nvPicPr>
          <p:cNvPr id="1026" name="Picture 2" descr="http://4.bp.blogspot.com/-vZ_oS-Vef80/T1a93Pm1Y5I/AAAAAAAAAEc/4CDMAkJj14E/s1600/resu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39" y="3760123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23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r>
              <a:rPr lang="es-EC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93648" y="1324833"/>
            <a:ext cx="5268508" cy="871180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Constitución de la República del Ecuador</a:t>
            </a:r>
            <a:endParaRPr lang="es-EC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670117" y="1734543"/>
            <a:ext cx="3437189" cy="4426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CANTIDAD DE VARIABLES</a:t>
            </a:r>
            <a:endParaRPr lang="es-EC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9752055" y="2719341"/>
            <a:ext cx="1391067" cy="442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ACTORES</a:t>
            </a:r>
            <a:endParaRPr lang="es-EC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894395" y="3673661"/>
            <a:ext cx="992682" cy="44267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PESOS</a:t>
            </a:r>
            <a:endParaRPr lang="es-EC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9363552" y="4790087"/>
            <a:ext cx="2128853" cy="1123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PARÁMETROS </a:t>
            </a:r>
            <a:endParaRPr lang="es-E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</a:p>
          <a:p>
            <a:pPr algn="ctr"/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EVALUACIÓN</a:t>
            </a:r>
            <a:endParaRPr lang="es-EC" sz="2000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145155" y="2440848"/>
            <a:ext cx="5827840" cy="483989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Ley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Orgánica de Educación Superior (LOES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s-EC" sz="2400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533925" y="3639353"/>
            <a:ext cx="4987954" cy="87118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Reglamento de Régimen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Académico</a:t>
            </a:r>
            <a:endParaRPr lang="es-EC" sz="2400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145155" y="5034031"/>
            <a:ext cx="6096000" cy="1258372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Reglamento de Carrera y Escalafón del profesor e Investigador del Sistema de Educación Superior</a:t>
            </a:r>
            <a:endParaRPr lang="es-EC" sz="2400" dirty="0"/>
          </a:p>
        </p:txBody>
      </p:sp>
      <p:sp>
        <p:nvSpPr>
          <p:cNvPr id="12" name="Left-Right Arrow 11"/>
          <p:cNvSpPr/>
          <p:nvPr/>
        </p:nvSpPr>
        <p:spPr>
          <a:xfrm>
            <a:off x="5966445" y="3363503"/>
            <a:ext cx="2018969" cy="733663"/>
          </a:xfrm>
          <a:prstGeom prst="leftRightArrow">
            <a:avLst>
              <a:gd name="adj1" fmla="val 50000"/>
              <a:gd name="adj2" fmla="val 494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GENERAN</a:t>
            </a:r>
            <a:endParaRPr lang="es-EC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8219210" y="1517072"/>
            <a:ext cx="471689" cy="4405745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2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43" y="1319527"/>
            <a:ext cx="3032820" cy="794802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8940" y="899683"/>
            <a:ext cx="7824354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el Sistema de Evaluación Integral de Desempeño del Personal Académico de la Universidad de las Fuerzas Armadas ESPE, que cumpla con lo establecido en el Reglamento de Carrera y Escalafón del profesor e Investigador del Sistema de Educación Superior garantizando transparencia, equidad, eficacia y eficiencia</a:t>
            </a:r>
            <a:endParaRPr lang="es-EC" dirty="0"/>
          </a:p>
        </p:txBody>
      </p:sp>
      <p:sp>
        <p:nvSpPr>
          <p:cNvPr id="8" name="Rounded Rectangle 7"/>
          <p:cNvSpPr/>
          <p:nvPr/>
        </p:nvSpPr>
        <p:spPr>
          <a:xfrm>
            <a:off x="3172691" y="3086303"/>
            <a:ext cx="8859981" cy="3371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análisis profundo y detallado del Reglamento de Carrera y Escalafón del Profesor e Investigador del Sistema de Educación Superior identificando actores, ámbitos, características, pesos, variables, indicadores, reportes.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el análisis de requerimientos aplicado el estándar IEEE-830.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Aplicar la Metodología UWE en la fase de Análisis y Diseño del Sistema.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el Sistema propuesto usando 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Java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orientado totalmente a la web.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la validación del prototipo y pruebas de funcionalidad y carga.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un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cubo de información ROLAP que permita la generación dinámica de reportes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464" y="4046927"/>
            <a:ext cx="2597727" cy="1406188"/>
          </a:xfrm>
          <a:prstGeom prst="rightArrow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</a:t>
            </a:r>
            <a:r>
              <a:rPr lang="es-EC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ÍFICOS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1001" y="1062243"/>
            <a:ext cx="3530285" cy="4426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de la normativa vigente</a:t>
            </a:r>
            <a:endParaRPr lang="es-EC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704850" y="1729077"/>
            <a:ext cx="10961508" cy="379110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interfaces de administración, gestión, aplicación y reportes se manejarán por medio de un navegador web; contando con los siguientes módulos dentro del sistema a ser desarrollado: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 Perfil de Usuario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 de Administración de Docentes.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 de Materiales para creación de evaluaciones y modificación de fórmulas.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realización de evaluaciones.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 de reportes.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4850" y="5744346"/>
            <a:ext cx="10782300" cy="8512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Cubo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de información, que permita el acceso a la información de la base de datos para la generación de reportes dinámicos</a:t>
            </a:r>
            <a:endParaRPr lang="es-EC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2" y="1219695"/>
            <a:ext cx="383583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7925" y="1836635"/>
            <a:ext cx="3665398" cy="4086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CICLO DE VIDA DEL PROYECTO</a:t>
            </a:r>
            <a:endParaRPr lang="es-EC" dirty="0"/>
          </a:p>
        </p:txBody>
      </p:sp>
      <p:sp>
        <p:nvSpPr>
          <p:cNvPr id="6" name="Rounded Rectangle 5"/>
          <p:cNvSpPr/>
          <p:nvPr/>
        </p:nvSpPr>
        <p:spPr>
          <a:xfrm>
            <a:off x="6284973" y="1178170"/>
            <a:ext cx="2284035" cy="408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ESTRUCTURACIÓN</a:t>
            </a:r>
            <a:endParaRPr lang="es-EC" dirty="0"/>
          </a:p>
        </p:txBody>
      </p:sp>
      <p:sp>
        <p:nvSpPr>
          <p:cNvPr id="7" name="Right Arrow 6"/>
          <p:cNvSpPr/>
          <p:nvPr/>
        </p:nvSpPr>
        <p:spPr>
          <a:xfrm>
            <a:off x="883140" y="5085908"/>
            <a:ext cx="3061025" cy="7948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METODOLOGÍA UWE</a:t>
            </a:r>
            <a:endParaRPr lang="es-EC" sz="2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430899" y="1901542"/>
            <a:ext cx="1992184" cy="408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PLANIFICACIÓN</a:t>
            </a:r>
            <a:endParaRPr lang="es-EC" dirty="0"/>
          </a:p>
        </p:txBody>
      </p:sp>
      <p:sp>
        <p:nvSpPr>
          <p:cNvPr id="4" name="Rounded Rectangle 3"/>
          <p:cNvSpPr/>
          <p:nvPr/>
        </p:nvSpPr>
        <p:spPr>
          <a:xfrm>
            <a:off x="5735782" y="2553568"/>
            <a:ext cx="338241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CONTROL DE LOS PROCESOS</a:t>
            </a:r>
            <a:endParaRPr lang="es-EC" dirty="0"/>
          </a:p>
        </p:txBody>
      </p:sp>
      <p:sp>
        <p:nvSpPr>
          <p:cNvPr id="9" name="Left Brace 8"/>
          <p:cNvSpPr/>
          <p:nvPr/>
        </p:nvSpPr>
        <p:spPr>
          <a:xfrm>
            <a:off x="4743144" y="908336"/>
            <a:ext cx="992638" cy="2265219"/>
          </a:xfrm>
          <a:prstGeom prst="leftBrac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http://1.bp.blogspot.com/-8gp5Tv4LvSg/UbYYF75LqfI/AAAAAAAAAPk/4fvDsCar5CY/s1600/web_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91" y="1111117"/>
            <a:ext cx="2077058" cy="19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guzvS4WRxi8/VQJbmi_8imI/AAAAAAAAAKk/fN4FmWcqpEI/s1600/UWELogo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36" y="4607423"/>
            <a:ext cx="17526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wh.ieee.org/sb/el_salvador/uca/images/logo_ie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5" y="3040060"/>
            <a:ext cx="3012817" cy="10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25" y="3461896"/>
            <a:ext cx="52387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24704" y="1314008"/>
            <a:ext cx="3531454" cy="7948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CUBO DE INFORMACIÓN</a:t>
            </a:r>
            <a:endParaRPr lang="es-EC" sz="2000" b="1" dirty="0"/>
          </a:p>
        </p:txBody>
      </p:sp>
      <p:pic>
        <p:nvPicPr>
          <p:cNvPr id="13" name="Picture 10" descr="http://image.slidesharecdn.com/olap-131028115452-phpapp02/95/olap-15-638.jpg?cb=1382961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8" y="780576"/>
            <a:ext cx="5989861" cy="44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4" y="2673009"/>
            <a:ext cx="2873086" cy="27101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55995" y="5277666"/>
            <a:ext cx="3320045" cy="71508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u="sng" dirty="0"/>
              <a:t> </a:t>
            </a:r>
            <a:r>
              <a:rPr lang="es-EC" sz="3600" b="1" u="sng" dirty="0"/>
              <a:t>Ralph </a:t>
            </a:r>
            <a:r>
              <a:rPr lang="es-EC" sz="3600" b="1" u="sng" dirty="0" err="1"/>
              <a:t>Kimball</a:t>
            </a:r>
            <a:endParaRPr lang="es-EC" sz="3600" b="1" u="sng" dirty="0"/>
          </a:p>
        </p:txBody>
      </p:sp>
    </p:spTree>
    <p:extLst>
      <p:ext uri="{BB962C8B-B14F-4D97-AF65-F5344CB8AC3E}">
        <p14:creationId xmlns:p14="http://schemas.microsoft.com/office/powerpoint/2010/main" val="8762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1640</Words>
  <Application>Microsoft Office PowerPoint</Application>
  <PresentationFormat>Widescreen</PresentationFormat>
  <Paragraphs>333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MS PGothic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PLANTEAMIENTO DEL PROBLEMA</vt:lpstr>
      <vt:lpstr>JUSTIFICACIÓN DEL PROYECTO</vt:lpstr>
      <vt:lpstr>OBJETIVOS</vt:lpstr>
      <vt:lpstr>ALCANCE</vt:lpstr>
      <vt:lpstr>MARCO TEÓRICO</vt:lpstr>
      <vt:lpstr>MARCO TEÓRICO</vt:lpstr>
      <vt:lpstr>MARCO TEÓRICO</vt:lpstr>
      <vt:lpstr>ANÁLISIS DE LA EVALUACIÓN INTEGRAL DEL DESEMPEÑO</vt:lpstr>
      <vt:lpstr>ANÁLISIS DE LA EVALUACIÓN INTEGRAL DEL DESEMPEÑO</vt:lpstr>
      <vt:lpstr>ANÁLISIS DE LA EVALUACIÓN INTEGRAL DEL DESEMPEÑO</vt:lpstr>
      <vt:lpstr>ANÁLISIS DE LA EVALUACIÓN INTEGRAL DEL DESEMPEÑO</vt:lpstr>
      <vt:lpstr>ANÁLISIS DE LA EVALUACIÓN INTEGRAL DEL DESEMPEÑO</vt:lpstr>
      <vt:lpstr>ANÁLISIS Y DISEÑO DEL SISTEMA</vt:lpstr>
      <vt:lpstr>ESPECIFICACIÓN DE REQUERIMIENTOS NORMA IEEE 830</vt:lpstr>
      <vt:lpstr>ESPECIFICACIÓN DE REQUERIMIENTOS NO NORMA IEEE 830</vt:lpstr>
      <vt:lpstr>MODELOS DEL SISTEMA</vt:lpstr>
      <vt:lpstr>MODELOS DEL SISTEMA</vt:lpstr>
      <vt:lpstr>MODELOS DEL SISTEMA</vt:lpstr>
      <vt:lpstr>MODELOS DEL SISTEMA</vt:lpstr>
      <vt:lpstr>MODELOS DEL SISTEMA</vt:lpstr>
      <vt:lpstr>MODELOS DEL SISTEMA</vt:lpstr>
      <vt:lpstr>DESARROLLO DEL PROYECTO</vt:lpstr>
      <vt:lpstr>DESARROLLO DEL PROYECTO</vt:lpstr>
      <vt:lpstr>DESARROLLO DEL PROYECTO</vt:lpstr>
      <vt:lpstr>DESARROLLO DEL PROYECTO</vt:lpstr>
      <vt:lpstr>HERRAMIENTAS</vt:lpstr>
      <vt:lpstr>CONCLUSIONES</vt:lpstr>
      <vt:lpstr>RECOMENDACIONES</vt:lpstr>
      <vt:lpstr>TRABAJO FUTURO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Anubi</dc:creator>
  <cp:lastModifiedBy>Ronny Anubi</cp:lastModifiedBy>
  <cp:revision>63</cp:revision>
  <dcterms:created xsi:type="dcterms:W3CDTF">2015-12-07T05:59:34Z</dcterms:created>
  <dcterms:modified xsi:type="dcterms:W3CDTF">2015-12-15T01:41:40Z</dcterms:modified>
</cp:coreProperties>
</file>